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286" r:id="rId3"/>
    <p:sldId id="287" r:id="rId4"/>
    <p:sldId id="262" r:id="rId5"/>
    <p:sldId id="285" r:id="rId6"/>
    <p:sldId id="306" r:id="rId7"/>
    <p:sldId id="274" r:id="rId8"/>
    <p:sldId id="259" r:id="rId9"/>
    <p:sldId id="295" r:id="rId10"/>
    <p:sldId id="261" r:id="rId11"/>
    <p:sldId id="277" r:id="rId12"/>
    <p:sldId id="294" r:id="rId13"/>
    <p:sldId id="296" r:id="rId14"/>
    <p:sldId id="303" r:id="rId15"/>
    <p:sldId id="298" r:id="rId16"/>
    <p:sldId id="300" r:id="rId17"/>
    <p:sldId id="304" r:id="rId18"/>
    <p:sldId id="305" r:id="rId19"/>
    <p:sldId id="302" r:id="rId20"/>
    <p:sldId id="264" r:id="rId21"/>
    <p:sldId id="293" r:id="rId22"/>
    <p:sldId id="292" r:id="rId23"/>
    <p:sldId id="275" r:id="rId24"/>
    <p:sldId id="276" r:id="rId25"/>
    <p:sldId id="269" r:id="rId26"/>
    <p:sldId id="267" r:id="rId27"/>
    <p:sldId id="307" r:id="rId28"/>
    <p:sldId id="284" r:id="rId29"/>
    <p:sldId id="27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8A2DA6-414E-440D-B7F0-E7608D70430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2A1D96F-B371-47C1-B515-66416EB6F0D8}">
      <dgm:prSet phldrT="[Testo]" custT="1"/>
      <dgm:spPr/>
      <dgm:t>
        <a:bodyPr/>
        <a:lstStyle/>
        <a:p>
          <a:r>
            <a:rPr lang="en-US" altLang="it-IT" sz="2000" dirty="0" err="1"/>
            <a:t>Vasculopatia</a:t>
          </a:r>
          <a:r>
            <a:rPr lang="en-US" altLang="it-IT" sz="2000" dirty="0"/>
            <a:t> </a:t>
          </a:r>
          <a:r>
            <a:rPr lang="en-US" altLang="it-IT" sz="2000" dirty="0" err="1"/>
            <a:t>dei</a:t>
          </a:r>
          <a:r>
            <a:rPr lang="en-US" altLang="it-IT" sz="2000" dirty="0"/>
            <a:t> </a:t>
          </a:r>
          <a:r>
            <a:rPr lang="en-US" altLang="it-IT" sz="2000" dirty="0" err="1"/>
            <a:t>piccoli</a:t>
          </a:r>
          <a:r>
            <a:rPr lang="en-US" altLang="it-IT" sz="2000" dirty="0"/>
            <a:t> </a:t>
          </a:r>
          <a:r>
            <a:rPr lang="en-US" altLang="it-IT" sz="2000" dirty="0" err="1"/>
            <a:t>vasi</a:t>
          </a:r>
          <a:endParaRPr lang="it-IT" sz="2000" dirty="0"/>
        </a:p>
      </dgm:t>
    </dgm:pt>
    <dgm:pt modelId="{62C84383-5652-40DC-80B9-E54C2DC2FA72}" type="parTrans" cxnId="{C0B9591A-DDDC-4ABE-A2A8-78C49177D22B}">
      <dgm:prSet/>
      <dgm:spPr/>
      <dgm:t>
        <a:bodyPr/>
        <a:lstStyle/>
        <a:p>
          <a:endParaRPr lang="it-IT" sz="2800"/>
        </a:p>
      </dgm:t>
    </dgm:pt>
    <dgm:pt modelId="{B30F6BD1-5D7C-46B5-9433-4589EF84522B}" type="sibTrans" cxnId="{C0B9591A-DDDC-4ABE-A2A8-78C49177D22B}">
      <dgm:prSet/>
      <dgm:spPr/>
      <dgm:t>
        <a:bodyPr/>
        <a:lstStyle/>
        <a:p>
          <a:endParaRPr lang="it-IT" sz="2800"/>
        </a:p>
      </dgm:t>
    </dgm:pt>
    <dgm:pt modelId="{2A87B028-BB14-40F0-8996-2591744354B8}">
      <dgm:prSet custT="1"/>
      <dgm:spPr/>
      <dgm:t>
        <a:bodyPr/>
        <a:lstStyle/>
        <a:p>
          <a:r>
            <a:rPr lang="en-US" altLang="it-IT" sz="2000" dirty="0" err="1"/>
            <a:t>Produzione</a:t>
          </a:r>
          <a:r>
            <a:rPr lang="en-US" altLang="it-IT" sz="2000" dirty="0"/>
            <a:t> di </a:t>
          </a:r>
          <a:r>
            <a:rPr lang="en-US" altLang="it-IT" sz="2000" dirty="0" err="1"/>
            <a:t>autoanticorpi</a:t>
          </a:r>
          <a:endParaRPr lang="en-US" altLang="it-IT" sz="2000" dirty="0"/>
        </a:p>
      </dgm:t>
    </dgm:pt>
    <dgm:pt modelId="{45085147-BA1B-4E27-89A9-67F16914D104}" type="parTrans" cxnId="{8E864B1A-4F40-48CA-94EC-E15F23578DAB}">
      <dgm:prSet/>
      <dgm:spPr/>
      <dgm:t>
        <a:bodyPr/>
        <a:lstStyle/>
        <a:p>
          <a:endParaRPr lang="it-IT" sz="2800"/>
        </a:p>
      </dgm:t>
    </dgm:pt>
    <dgm:pt modelId="{500C3C41-AF8C-414F-B3BA-47E51DFC5E56}" type="sibTrans" cxnId="{8E864B1A-4F40-48CA-94EC-E15F23578DAB}">
      <dgm:prSet/>
      <dgm:spPr/>
      <dgm:t>
        <a:bodyPr/>
        <a:lstStyle/>
        <a:p>
          <a:endParaRPr lang="it-IT" sz="2800"/>
        </a:p>
      </dgm:t>
    </dgm:pt>
    <dgm:pt modelId="{F4BA2AA0-60A5-4A7A-80C9-2280CC416088}">
      <dgm:prSet custT="1"/>
      <dgm:spPr/>
      <dgm:t>
        <a:bodyPr/>
        <a:lstStyle/>
        <a:p>
          <a:r>
            <a:rPr lang="en-US" altLang="it-IT" sz="2000" dirty="0" err="1"/>
            <a:t>Disfunzione</a:t>
          </a:r>
          <a:r>
            <a:rPr lang="en-US" altLang="it-IT" sz="2000" dirty="0"/>
            <a:t> </a:t>
          </a:r>
          <a:r>
            <a:rPr lang="en-US" altLang="it-IT" sz="2000" dirty="0" err="1"/>
            <a:t>dei</a:t>
          </a:r>
          <a:r>
            <a:rPr lang="en-US" altLang="it-IT" sz="2000" dirty="0"/>
            <a:t> </a:t>
          </a:r>
          <a:r>
            <a:rPr lang="en-US" altLang="it-IT" sz="2000" dirty="0" err="1"/>
            <a:t>fibroblasti</a:t>
          </a:r>
          <a:r>
            <a:rPr lang="en-US" altLang="it-IT" sz="2000" dirty="0"/>
            <a:t> con </a:t>
          </a:r>
          <a:r>
            <a:rPr lang="en-US" altLang="it-IT" sz="2000" dirty="0" err="1"/>
            <a:t>conseguente</a:t>
          </a:r>
          <a:r>
            <a:rPr lang="en-US" altLang="it-IT" sz="2000" dirty="0"/>
            <a:t> </a:t>
          </a:r>
          <a:r>
            <a:rPr lang="en-US" altLang="it-IT" sz="2000" dirty="0" err="1"/>
            <a:t>aumento</a:t>
          </a:r>
          <a:r>
            <a:rPr lang="en-US" altLang="it-IT" sz="2000" dirty="0"/>
            <a:t> del </a:t>
          </a:r>
          <a:r>
            <a:rPr lang="en-US" altLang="it-IT" sz="2000" dirty="0" err="1"/>
            <a:t>deposito</a:t>
          </a:r>
          <a:r>
            <a:rPr lang="en-US" altLang="it-IT" sz="2000" dirty="0"/>
            <a:t> di </a:t>
          </a:r>
          <a:r>
            <a:rPr lang="en-US" altLang="it-IT" sz="2000" dirty="0" err="1"/>
            <a:t>matrice</a:t>
          </a:r>
          <a:r>
            <a:rPr lang="en-US" altLang="it-IT" sz="2000" dirty="0"/>
            <a:t> </a:t>
          </a:r>
          <a:r>
            <a:rPr lang="en-US" altLang="it-IT" sz="2000" dirty="0" err="1"/>
            <a:t>extracellulare</a:t>
          </a:r>
          <a:endParaRPr lang="en-US" altLang="it-IT" sz="2000" dirty="0"/>
        </a:p>
      </dgm:t>
    </dgm:pt>
    <dgm:pt modelId="{DF18CB9D-B7AC-47D2-B221-04F9C1F97DD0}" type="parTrans" cxnId="{6E90994B-B814-49B1-B6D0-E9DE82E57C34}">
      <dgm:prSet/>
      <dgm:spPr/>
      <dgm:t>
        <a:bodyPr/>
        <a:lstStyle/>
        <a:p>
          <a:endParaRPr lang="it-IT" sz="2800"/>
        </a:p>
      </dgm:t>
    </dgm:pt>
    <dgm:pt modelId="{F96C336A-C6F0-4B0C-8280-00B8CE9AF2EA}" type="sibTrans" cxnId="{6E90994B-B814-49B1-B6D0-E9DE82E57C34}">
      <dgm:prSet/>
      <dgm:spPr/>
      <dgm:t>
        <a:bodyPr/>
        <a:lstStyle/>
        <a:p>
          <a:endParaRPr lang="it-IT" sz="2800"/>
        </a:p>
      </dgm:t>
    </dgm:pt>
    <dgm:pt modelId="{F41943A7-BF9A-4E9A-9C8F-B3E8CCCD28CB}" type="pres">
      <dgm:prSet presAssocID="{A58A2DA6-414E-440D-B7F0-E7608D70430E}" presName="linear" presStyleCnt="0">
        <dgm:presLayoutVars>
          <dgm:dir/>
          <dgm:animLvl val="lvl"/>
          <dgm:resizeHandles val="exact"/>
        </dgm:presLayoutVars>
      </dgm:prSet>
      <dgm:spPr/>
    </dgm:pt>
    <dgm:pt modelId="{2CD4F979-F340-4CD3-995E-41637A7018E5}" type="pres">
      <dgm:prSet presAssocID="{72A1D96F-B371-47C1-B515-66416EB6F0D8}" presName="parentLin" presStyleCnt="0"/>
      <dgm:spPr/>
    </dgm:pt>
    <dgm:pt modelId="{F69E7355-9CCB-477F-9B1F-314128F00321}" type="pres">
      <dgm:prSet presAssocID="{72A1D96F-B371-47C1-B515-66416EB6F0D8}" presName="parentLeftMargin" presStyleLbl="node1" presStyleIdx="0" presStyleCnt="3"/>
      <dgm:spPr/>
    </dgm:pt>
    <dgm:pt modelId="{4DB1BF3D-9A81-4FB7-8929-45A761F26F05}" type="pres">
      <dgm:prSet presAssocID="{72A1D96F-B371-47C1-B515-66416EB6F0D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42F9C47-5E2D-448C-AD30-91E077DFE2FE}" type="pres">
      <dgm:prSet presAssocID="{72A1D96F-B371-47C1-B515-66416EB6F0D8}" presName="negativeSpace" presStyleCnt="0"/>
      <dgm:spPr/>
    </dgm:pt>
    <dgm:pt modelId="{5ABEF2C5-429C-4B93-8FE9-6660BE030A69}" type="pres">
      <dgm:prSet presAssocID="{72A1D96F-B371-47C1-B515-66416EB6F0D8}" presName="childText" presStyleLbl="conFgAcc1" presStyleIdx="0" presStyleCnt="3">
        <dgm:presLayoutVars>
          <dgm:bulletEnabled val="1"/>
        </dgm:presLayoutVars>
      </dgm:prSet>
      <dgm:spPr/>
    </dgm:pt>
    <dgm:pt modelId="{ADD66A20-27C6-4B16-A5BF-6141953756EF}" type="pres">
      <dgm:prSet presAssocID="{B30F6BD1-5D7C-46B5-9433-4589EF84522B}" presName="spaceBetweenRectangles" presStyleCnt="0"/>
      <dgm:spPr/>
    </dgm:pt>
    <dgm:pt modelId="{D5F992C4-2E6A-4F56-A3C7-685D8ADE66BE}" type="pres">
      <dgm:prSet presAssocID="{2A87B028-BB14-40F0-8996-2591744354B8}" presName="parentLin" presStyleCnt="0"/>
      <dgm:spPr/>
    </dgm:pt>
    <dgm:pt modelId="{07B9B87D-7A1B-40C7-BEA3-43128A101A4E}" type="pres">
      <dgm:prSet presAssocID="{2A87B028-BB14-40F0-8996-2591744354B8}" presName="parentLeftMargin" presStyleLbl="node1" presStyleIdx="0" presStyleCnt="3"/>
      <dgm:spPr/>
    </dgm:pt>
    <dgm:pt modelId="{CF54A0A5-A5CA-467C-9F65-FF41CC52DEB7}" type="pres">
      <dgm:prSet presAssocID="{2A87B028-BB14-40F0-8996-2591744354B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9A7EBDB-E8DA-4DA0-9769-036FE68CF11E}" type="pres">
      <dgm:prSet presAssocID="{2A87B028-BB14-40F0-8996-2591744354B8}" presName="negativeSpace" presStyleCnt="0"/>
      <dgm:spPr/>
    </dgm:pt>
    <dgm:pt modelId="{A682DD81-96FB-4999-9271-1D612DC6B89B}" type="pres">
      <dgm:prSet presAssocID="{2A87B028-BB14-40F0-8996-2591744354B8}" presName="childText" presStyleLbl="conFgAcc1" presStyleIdx="1" presStyleCnt="3">
        <dgm:presLayoutVars>
          <dgm:bulletEnabled val="1"/>
        </dgm:presLayoutVars>
      </dgm:prSet>
      <dgm:spPr/>
    </dgm:pt>
    <dgm:pt modelId="{68E76D9F-0F0E-4C38-AA98-DBABEEE4F128}" type="pres">
      <dgm:prSet presAssocID="{500C3C41-AF8C-414F-B3BA-47E51DFC5E56}" presName="spaceBetweenRectangles" presStyleCnt="0"/>
      <dgm:spPr/>
    </dgm:pt>
    <dgm:pt modelId="{2C90BEDA-C72D-4E56-8502-BB62DA409567}" type="pres">
      <dgm:prSet presAssocID="{F4BA2AA0-60A5-4A7A-80C9-2280CC416088}" presName="parentLin" presStyleCnt="0"/>
      <dgm:spPr/>
    </dgm:pt>
    <dgm:pt modelId="{4E754AAB-3FB8-43D4-85BB-A598DA57AD1C}" type="pres">
      <dgm:prSet presAssocID="{F4BA2AA0-60A5-4A7A-80C9-2280CC416088}" presName="parentLeftMargin" presStyleLbl="node1" presStyleIdx="1" presStyleCnt="3"/>
      <dgm:spPr/>
    </dgm:pt>
    <dgm:pt modelId="{9635CC8B-924D-465E-A0F8-E123AA1792FE}" type="pres">
      <dgm:prSet presAssocID="{F4BA2AA0-60A5-4A7A-80C9-2280CC41608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842B971-3CEF-48B7-B637-5CCA8D72F9CF}" type="pres">
      <dgm:prSet presAssocID="{F4BA2AA0-60A5-4A7A-80C9-2280CC416088}" presName="negativeSpace" presStyleCnt="0"/>
      <dgm:spPr/>
    </dgm:pt>
    <dgm:pt modelId="{16496CF5-1ECF-4B41-8359-6E5D2E68B04F}" type="pres">
      <dgm:prSet presAssocID="{F4BA2AA0-60A5-4A7A-80C9-2280CC416088}" presName="childText" presStyleLbl="conFgAcc1" presStyleIdx="2" presStyleCnt="3" custScaleY="107825">
        <dgm:presLayoutVars>
          <dgm:bulletEnabled val="1"/>
        </dgm:presLayoutVars>
      </dgm:prSet>
      <dgm:spPr/>
    </dgm:pt>
  </dgm:ptLst>
  <dgm:cxnLst>
    <dgm:cxn modelId="{9DF6A600-BEC6-440B-A121-6DBCDAB1AE5A}" type="presOf" srcId="{F4BA2AA0-60A5-4A7A-80C9-2280CC416088}" destId="{9635CC8B-924D-465E-A0F8-E123AA1792FE}" srcOrd="1" destOrd="0" presId="urn:microsoft.com/office/officeart/2005/8/layout/list1"/>
    <dgm:cxn modelId="{8E864B1A-4F40-48CA-94EC-E15F23578DAB}" srcId="{A58A2DA6-414E-440D-B7F0-E7608D70430E}" destId="{2A87B028-BB14-40F0-8996-2591744354B8}" srcOrd="1" destOrd="0" parTransId="{45085147-BA1B-4E27-89A9-67F16914D104}" sibTransId="{500C3C41-AF8C-414F-B3BA-47E51DFC5E56}"/>
    <dgm:cxn modelId="{C0B9591A-DDDC-4ABE-A2A8-78C49177D22B}" srcId="{A58A2DA6-414E-440D-B7F0-E7608D70430E}" destId="{72A1D96F-B371-47C1-B515-66416EB6F0D8}" srcOrd="0" destOrd="0" parTransId="{62C84383-5652-40DC-80B9-E54C2DC2FA72}" sibTransId="{B30F6BD1-5D7C-46B5-9433-4589EF84522B}"/>
    <dgm:cxn modelId="{7D624744-8C41-4D9D-B86D-0B99E293789E}" type="presOf" srcId="{A58A2DA6-414E-440D-B7F0-E7608D70430E}" destId="{F41943A7-BF9A-4E9A-9C8F-B3E8CCCD28CB}" srcOrd="0" destOrd="0" presId="urn:microsoft.com/office/officeart/2005/8/layout/list1"/>
    <dgm:cxn modelId="{6E90994B-B814-49B1-B6D0-E9DE82E57C34}" srcId="{A58A2DA6-414E-440D-B7F0-E7608D70430E}" destId="{F4BA2AA0-60A5-4A7A-80C9-2280CC416088}" srcOrd="2" destOrd="0" parTransId="{DF18CB9D-B7AC-47D2-B221-04F9C1F97DD0}" sibTransId="{F96C336A-C6F0-4B0C-8280-00B8CE9AF2EA}"/>
    <dgm:cxn modelId="{68AB0373-1F96-4870-90B9-9F7EAE32ED8C}" type="presOf" srcId="{72A1D96F-B371-47C1-B515-66416EB6F0D8}" destId="{4DB1BF3D-9A81-4FB7-8929-45A761F26F05}" srcOrd="1" destOrd="0" presId="urn:microsoft.com/office/officeart/2005/8/layout/list1"/>
    <dgm:cxn modelId="{B2695284-3C6D-4B71-9802-C1B5BCC67817}" type="presOf" srcId="{2A87B028-BB14-40F0-8996-2591744354B8}" destId="{07B9B87D-7A1B-40C7-BEA3-43128A101A4E}" srcOrd="0" destOrd="0" presId="urn:microsoft.com/office/officeart/2005/8/layout/list1"/>
    <dgm:cxn modelId="{7A5892A5-1974-493F-8A55-2923C89897CC}" type="presOf" srcId="{72A1D96F-B371-47C1-B515-66416EB6F0D8}" destId="{F69E7355-9CCB-477F-9B1F-314128F00321}" srcOrd="0" destOrd="0" presId="urn:microsoft.com/office/officeart/2005/8/layout/list1"/>
    <dgm:cxn modelId="{2CA33CCC-AB05-44B3-B776-19608E51674D}" type="presOf" srcId="{F4BA2AA0-60A5-4A7A-80C9-2280CC416088}" destId="{4E754AAB-3FB8-43D4-85BB-A598DA57AD1C}" srcOrd="0" destOrd="0" presId="urn:microsoft.com/office/officeart/2005/8/layout/list1"/>
    <dgm:cxn modelId="{5274B4F0-A7DB-41E5-984F-6F6A9E93351D}" type="presOf" srcId="{2A87B028-BB14-40F0-8996-2591744354B8}" destId="{CF54A0A5-A5CA-467C-9F65-FF41CC52DEB7}" srcOrd="1" destOrd="0" presId="urn:microsoft.com/office/officeart/2005/8/layout/list1"/>
    <dgm:cxn modelId="{7B46CFC4-B527-445D-A0F6-B3C249EAF42A}" type="presParOf" srcId="{F41943A7-BF9A-4E9A-9C8F-B3E8CCCD28CB}" destId="{2CD4F979-F340-4CD3-995E-41637A7018E5}" srcOrd="0" destOrd="0" presId="urn:microsoft.com/office/officeart/2005/8/layout/list1"/>
    <dgm:cxn modelId="{A4E4C3AB-4A21-4819-918B-87C567C4AF0B}" type="presParOf" srcId="{2CD4F979-F340-4CD3-995E-41637A7018E5}" destId="{F69E7355-9CCB-477F-9B1F-314128F00321}" srcOrd="0" destOrd="0" presId="urn:microsoft.com/office/officeart/2005/8/layout/list1"/>
    <dgm:cxn modelId="{1D2ED6FC-A8E2-44AB-BE47-435BDD9ABAC9}" type="presParOf" srcId="{2CD4F979-F340-4CD3-995E-41637A7018E5}" destId="{4DB1BF3D-9A81-4FB7-8929-45A761F26F05}" srcOrd="1" destOrd="0" presId="urn:microsoft.com/office/officeart/2005/8/layout/list1"/>
    <dgm:cxn modelId="{FBF23724-956D-4CB3-A944-5A1455DC1A10}" type="presParOf" srcId="{F41943A7-BF9A-4E9A-9C8F-B3E8CCCD28CB}" destId="{442F9C47-5E2D-448C-AD30-91E077DFE2FE}" srcOrd="1" destOrd="0" presId="urn:microsoft.com/office/officeart/2005/8/layout/list1"/>
    <dgm:cxn modelId="{468A0C2A-CD43-47E0-A48E-15A5ED5A4CA1}" type="presParOf" srcId="{F41943A7-BF9A-4E9A-9C8F-B3E8CCCD28CB}" destId="{5ABEF2C5-429C-4B93-8FE9-6660BE030A69}" srcOrd="2" destOrd="0" presId="urn:microsoft.com/office/officeart/2005/8/layout/list1"/>
    <dgm:cxn modelId="{ED770E32-CBF2-4464-A32B-080AFC6B8069}" type="presParOf" srcId="{F41943A7-BF9A-4E9A-9C8F-B3E8CCCD28CB}" destId="{ADD66A20-27C6-4B16-A5BF-6141953756EF}" srcOrd="3" destOrd="0" presId="urn:microsoft.com/office/officeart/2005/8/layout/list1"/>
    <dgm:cxn modelId="{1663B54E-5179-4F72-831A-79159C6975F2}" type="presParOf" srcId="{F41943A7-BF9A-4E9A-9C8F-B3E8CCCD28CB}" destId="{D5F992C4-2E6A-4F56-A3C7-685D8ADE66BE}" srcOrd="4" destOrd="0" presId="urn:microsoft.com/office/officeart/2005/8/layout/list1"/>
    <dgm:cxn modelId="{1138DCCD-B94C-4385-9F43-F3B8786DB70F}" type="presParOf" srcId="{D5F992C4-2E6A-4F56-A3C7-685D8ADE66BE}" destId="{07B9B87D-7A1B-40C7-BEA3-43128A101A4E}" srcOrd="0" destOrd="0" presId="urn:microsoft.com/office/officeart/2005/8/layout/list1"/>
    <dgm:cxn modelId="{88F47C43-679C-4879-85C8-56C85D66D2C5}" type="presParOf" srcId="{D5F992C4-2E6A-4F56-A3C7-685D8ADE66BE}" destId="{CF54A0A5-A5CA-467C-9F65-FF41CC52DEB7}" srcOrd="1" destOrd="0" presId="urn:microsoft.com/office/officeart/2005/8/layout/list1"/>
    <dgm:cxn modelId="{B6B0CA3E-8979-435F-8D0B-687AFAC2EBB0}" type="presParOf" srcId="{F41943A7-BF9A-4E9A-9C8F-B3E8CCCD28CB}" destId="{49A7EBDB-E8DA-4DA0-9769-036FE68CF11E}" srcOrd="5" destOrd="0" presId="urn:microsoft.com/office/officeart/2005/8/layout/list1"/>
    <dgm:cxn modelId="{9D1925E7-DC2D-48BD-A2E6-C2EFBCDC7AC1}" type="presParOf" srcId="{F41943A7-BF9A-4E9A-9C8F-B3E8CCCD28CB}" destId="{A682DD81-96FB-4999-9271-1D612DC6B89B}" srcOrd="6" destOrd="0" presId="urn:microsoft.com/office/officeart/2005/8/layout/list1"/>
    <dgm:cxn modelId="{7B6D8C77-3C17-4C8A-B5A6-0EDFA3F9DF31}" type="presParOf" srcId="{F41943A7-BF9A-4E9A-9C8F-B3E8CCCD28CB}" destId="{68E76D9F-0F0E-4C38-AA98-DBABEEE4F128}" srcOrd="7" destOrd="0" presId="urn:microsoft.com/office/officeart/2005/8/layout/list1"/>
    <dgm:cxn modelId="{9683F630-3736-49E5-8F84-2AF1B19E9F30}" type="presParOf" srcId="{F41943A7-BF9A-4E9A-9C8F-B3E8CCCD28CB}" destId="{2C90BEDA-C72D-4E56-8502-BB62DA409567}" srcOrd="8" destOrd="0" presId="urn:microsoft.com/office/officeart/2005/8/layout/list1"/>
    <dgm:cxn modelId="{150CAA94-5B54-4F17-A085-18E03EF0D11E}" type="presParOf" srcId="{2C90BEDA-C72D-4E56-8502-BB62DA409567}" destId="{4E754AAB-3FB8-43D4-85BB-A598DA57AD1C}" srcOrd="0" destOrd="0" presId="urn:microsoft.com/office/officeart/2005/8/layout/list1"/>
    <dgm:cxn modelId="{7E0D8BB2-FCA4-4141-BE3B-3FC0449BA60E}" type="presParOf" srcId="{2C90BEDA-C72D-4E56-8502-BB62DA409567}" destId="{9635CC8B-924D-465E-A0F8-E123AA1792FE}" srcOrd="1" destOrd="0" presId="urn:microsoft.com/office/officeart/2005/8/layout/list1"/>
    <dgm:cxn modelId="{5E8D8EFB-0623-4BBD-B119-5B5F3526DBD8}" type="presParOf" srcId="{F41943A7-BF9A-4E9A-9C8F-B3E8CCCD28CB}" destId="{3842B971-3CEF-48B7-B637-5CCA8D72F9CF}" srcOrd="9" destOrd="0" presId="urn:microsoft.com/office/officeart/2005/8/layout/list1"/>
    <dgm:cxn modelId="{309C54DF-57A5-4BE8-A981-468DD3175522}" type="presParOf" srcId="{F41943A7-BF9A-4E9A-9C8F-B3E8CCCD28CB}" destId="{16496CF5-1ECF-4B41-8359-6E5D2E68B04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BEA77A-2AB2-40FE-9A17-CE739A793D8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C56F99F-6372-4811-A7AB-FFD905C6434C}">
      <dgm:prSet phldrT="[Testo]"/>
      <dgm:spPr/>
      <dgm:t>
        <a:bodyPr/>
        <a:lstStyle/>
        <a:p>
          <a:r>
            <a:rPr lang="it-IT" dirty="0" err="1"/>
            <a:t>Sierositi</a:t>
          </a:r>
          <a:r>
            <a:rPr lang="it-IT" dirty="0"/>
            <a:t> (Pleurite-Pericardite)</a:t>
          </a:r>
        </a:p>
      </dgm:t>
    </dgm:pt>
    <dgm:pt modelId="{69F5DC11-3DF5-478C-A67A-C42DADE4E2E8}" type="parTrans" cxnId="{9F144BC9-F967-4DC6-BEE6-96D2553DC94D}">
      <dgm:prSet/>
      <dgm:spPr/>
      <dgm:t>
        <a:bodyPr/>
        <a:lstStyle/>
        <a:p>
          <a:endParaRPr lang="it-IT"/>
        </a:p>
      </dgm:t>
    </dgm:pt>
    <dgm:pt modelId="{F7998C41-B369-4B7C-92ED-1CD94CEBAA09}" type="sibTrans" cxnId="{9F144BC9-F967-4DC6-BEE6-96D2553DC94D}">
      <dgm:prSet/>
      <dgm:spPr/>
      <dgm:t>
        <a:bodyPr/>
        <a:lstStyle/>
        <a:p>
          <a:endParaRPr lang="it-IT"/>
        </a:p>
      </dgm:t>
    </dgm:pt>
    <dgm:pt modelId="{401F1E90-E690-4BC3-A1DD-C595A65F924A}">
      <dgm:prSet phldrT="[Testo]"/>
      <dgm:spPr/>
      <dgm:t>
        <a:bodyPr/>
        <a:lstStyle/>
        <a:p>
          <a:r>
            <a:rPr lang="it-IT" dirty="0"/>
            <a:t>Emorragia alveolare</a:t>
          </a:r>
        </a:p>
      </dgm:t>
    </dgm:pt>
    <dgm:pt modelId="{54B97248-2A66-44CB-A418-E210B9900803}" type="parTrans" cxnId="{2F3618EC-5614-441D-BC4C-F355DE8580CE}">
      <dgm:prSet/>
      <dgm:spPr/>
      <dgm:t>
        <a:bodyPr/>
        <a:lstStyle/>
        <a:p>
          <a:endParaRPr lang="it-IT"/>
        </a:p>
      </dgm:t>
    </dgm:pt>
    <dgm:pt modelId="{56E36D8A-45DA-49A3-AE1B-9E70099D96B4}" type="sibTrans" cxnId="{2F3618EC-5614-441D-BC4C-F355DE8580CE}">
      <dgm:prSet/>
      <dgm:spPr/>
      <dgm:t>
        <a:bodyPr/>
        <a:lstStyle/>
        <a:p>
          <a:endParaRPr lang="it-IT"/>
        </a:p>
      </dgm:t>
    </dgm:pt>
    <dgm:pt modelId="{7D914A24-70C9-4148-B0F6-1FFD24406732}">
      <dgm:prSet phldrT="[Testo]"/>
      <dgm:spPr/>
      <dgm:t>
        <a:bodyPr/>
        <a:lstStyle/>
        <a:p>
          <a:r>
            <a:rPr lang="it-IT" dirty="0" err="1"/>
            <a:t>Artimie</a:t>
          </a:r>
          <a:endParaRPr lang="it-IT" dirty="0"/>
        </a:p>
      </dgm:t>
    </dgm:pt>
    <dgm:pt modelId="{CFEAE14D-3D9A-4429-9A50-85D0430D0A4A}" type="parTrans" cxnId="{09965BC4-C797-48F0-BD88-B3869DED992F}">
      <dgm:prSet/>
      <dgm:spPr/>
      <dgm:t>
        <a:bodyPr/>
        <a:lstStyle/>
        <a:p>
          <a:endParaRPr lang="it-IT"/>
        </a:p>
      </dgm:t>
    </dgm:pt>
    <dgm:pt modelId="{6313702C-80C4-4160-B224-C0A2023D26C3}" type="sibTrans" cxnId="{09965BC4-C797-48F0-BD88-B3869DED992F}">
      <dgm:prSet/>
      <dgm:spPr/>
      <dgm:t>
        <a:bodyPr/>
        <a:lstStyle/>
        <a:p>
          <a:endParaRPr lang="it-IT"/>
        </a:p>
      </dgm:t>
    </dgm:pt>
    <dgm:pt modelId="{FB67F288-CEAB-4C4C-8E48-280AB7961CBE}">
      <dgm:prSet phldrT="[Testo]"/>
      <dgm:spPr/>
      <dgm:t>
        <a:bodyPr/>
        <a:lstStyle/>
        <a:p>
          <a:r>
            <a:rPr lang="it-IT" dirty="0"/>
            <a:t>Interstiziopatia</a:t>
          </a:r>
        </a:p>
      </dgm:t>
    </dgm:pt>
    <dgm:pt modelId="{AF6653ED-C1A7-4F21-BCE4-17C0CA86D618}" type="parTrans" cxnId="{9946ABEC-5B8A-4C92-B71D-3C1D1885A8A5}">
      <dgm:prSet/>
      <dgm:spPr/>
      <dgm:t>
        <a:bodyPr/>
        <a:lstStyle/>
        <a:p>
          <a:endParaRPr lang="it-IT"/>
        </a:p>
      </dgm:t>
    </dgm:pt>
    <dgm:pt modelId="{1FB805BB-D3D7-49B8-ADEC-50F3A3068756}" type="sibTrans" cxnId="{9946ABEC-5B8A-4C92-B71D-3C1D1885A8A5}">
      <dgm:prSet/>
      <dgm:spPr/>
      <dgm:t>
        <a:bodyPr/>
        <a:lstStyle/>
        <a:p>
          <a:endParaRPr lang="it-IT"/>
        </a:p>
      </dgm:t>
    </dgm:pt>
    <dgm:pt modelId="{AAAF1AA7-B1FB-425B-AEC9-0029629986A2}">
      <dgm:prSet phldrT="[Testo]"/>
      <dgm:spPr/>
      <dgm:t>
        <a:bodyPr/>
        <a:lstStyle/>
        <a:p>
          <a:r>
            <a:rPr lang="it-IT" dirty="0"/>
            <a:t>Ipertensione polmonare</a:t>
          </a:r>
        </a:p>
      </dgm:t>
    </dgm:pt>
    <dgm:pt modelId="{982DD477-55D2-4AD0-A2CD-83CFC065E1F8}" type="parTrans" cxnId="{F4FC6347-DBC4-4C0A-B317-3B7673B3CE7E}">
      <dgm:prSet/>
      <dgm:spPr/>
      <dgm:t>
        <a:bodyPr/>
        <a:lstStyle/>
        <a:p>
          <a:endParaRPr lang="it-IT"/>
        </a:p>
      </dgm:t>
    </dgm:pt>
    <dgm:pt modelId="{114E5DB8-DACA-42E2-A146-5FC0C6E5765D}" type="sibTrans" cxnId="{F4FC6347-DBC4-4C0A-B317-3B7673B3CE7E}">
      <dgm:prSet/>
      <dgm:spPr/>
      <dgm:t>
        <a:bodyPr/>
        <a:lstStyle/>
        <a:p>
          <a:endParaRPr lang="it-IT"/>
        </a:p>
      </dgm:t>
    </dgm:pt>
    <dgm:pt modelId="{0E0B3E32-FD55-4F46-9B84-CACE0E7FDC46}" type="pres">
      <dgm:prSet presAssocID="{ABBEA77A-2AB2-40FE-9A17-CE739A793D8C}" presName="linear" presStyleCnt="0">
        <dgm:presLayoutVars>
          <dgm:dir/>
          <dgm:animLvl val="lvl"/>
          <dgm:resizeHandles val="exact"/>
        </dgm:presLayoutVars>
      </dgm:prSet>
      <dgm:spPr/>
    </dgm:pt>
    <dgm:pt modelId="{1B0A7204-61E9-49AA-B045-F4B280224AFA}" type="pres">
      <dgm:prSet presAssocID="{AC56F99F-6372-4811-A7AB-FFD905C6434C}" presName="parentLin" presStyleCnt="0"/>
      <dgm:spPr/>
    </dgm:pt>
    <dgm:pt modelId="{0785342D-59F5-4E59-BC82-92EA8C5FB975}" type="pres">
      <dgm:prSet presAssocID="{AC56F99F-6372-4811-A7AB-FFD905C6434C}" presName="parentLeftMargin" presStyleLbl="node1" presStyleIdx="0" presStyleCnt="5"/>
      <dgm:spPr/>
    </dgm:pt>
    <dgm:pt modelId="{13E290A3-BD57-4A79-97D3-E893B290D4AC}" type="pres">
      <dgm:prSet presAssocID="{AC56F99F-6372-4811-A7AB-FFD905C6434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9F406F9-FC02-4931-BC84-226049645836}" type="pres">
      <dgm:prSet presAssocID="{AC56F99F-6372-4811-A7AB-FFD905C6434C}" presName="negativeSpace" presStyleCnt="0"/>
      <dgm:spPr/>
    </dgm:pt>
    <dgm:pt modelId="{FA959477-591E-4713-BBBB-6693562A5892}" type="pres">
      <dgm:prSet presAssocID="{AC56F99F-6372-4811-A7AB-FFD905C6434C}" presName="childText" presStyleLbl="conFgAcc1" presStyleIdx="0" presStyleCnt="5">
        <dgm:presLayoutVars>
          <dgm:bulletEnabled val="1"/>
        </dgm:presLayoutVars>
      </dgm:prSet>
      <dgm:spPr/>
    </dgm:pt>
    <dgm:pt modelId="{11EDF4A9-0F32-4EEC-A5CE-E5A1F698124D}" type="pres">
      <dgm:prSet presAssocID="{F7998C41-B369-4B7C-92ED-1CD94CEBAA09}" presName="spaceBetweenRectangles" presStyleCnt="0"/>
      <dgm:spPr/>
    </dgm:pt>
    <dgm:pt modelId="{4B2F8C2B-BD6E-4680-B595-2638444702D2}" type="pres">
      <dgm:prSet presAssocID="{FB67F288-CEAB-4C4C-8E48-280AB7961CBE}" presName="parentLin" presStyleCnt="0"/>
      <dgm:spPr/>
    </dgm:pt>
    <dgm:pt modelId="{BF9153A0-4109-4194-B1D0-5B7A23DE5368}" type="pres">
      <dgm:prSet presAssocID="{FB67F288-CEAB-4C4C-8E48-280AB7961CBE}" presName="parentLeftMargin" presStyleLbl="node1" presStyleIdx="0" presStyleCnt="5"/>
      <dgm:spPr/>
    </dgm:pt>
    <dgm:pt modelId="{41881AA0-3757-4670-97CA-E85D530D56D7}" type="pres">
      <dgm:prSet presAssocID="{FB67F288-CEAB-4C4C-8E48-280AB7961CB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8FFA765-C249-44F1-AEFF-1516274E8442}" type="pres">
      <dgm:prSet presAssocID="{FB67F288-CEAB-4C4C-8E48-280AB7961CBE}" presName="negativeSpace" presStyleCnt="0"/>
      <dgm:spPr/>
    </dgm:pt>
    <dgm:pt modelId="{C40150D6-D99B-4A40-AC8C-04D58EC2C3DB}" type="pres">
      <dgm:prSet presAssocID="{FB67F288-CEAB-4C4C-8E48-280AB7961CBE}" presName="childText" presStyleLbl="conFgAcc1" presStyleIdx="1" presStyleCnt="5">
        <dgm:presLayoutVars>
          <dgm:bulletEnabled val="1"/>
        </dgm:presLayoutVars>
      </dgm:prSet>
      <dgm:spPr/>
    </dgm:pt>
    <dgm:pt modelId="{B7A95656-FC20-4B3A-862E-0DA3059D2956}" type="pres">
      <dgm:prSet presAssocID="{1FB805BB-D3D7-49B8-ADEC-50F3A3068756}" presName="spaceBetweenRectangles" presStyleCnt="0"/>
      <dgm:spPr/>
    </dgm:pt>
    <dgm:pt modelId="{FDC8C0FA-CFFC-45B2-959B-ABBC3B03D160}" type="pres">
      <dgm:prSet presAssocID="{401F1E90-E690-4BC3-A1DD-C595A65F924A}" presName="parentLin" presStyleCnt="0"/>
      <dgm:spPr/>
    </dgm:pt>
    <dgm:pt modelId="{E623EC2F-EDC7-41A6-B26D-46C8394BDE00}" type="pres">
      <dgm:prSet presAssocID="{401F1E90-E690-4BC3-A1DD-C595A65F924A}" presName="parentLeftMargin" presStyleLbl="node1" presStyleIdx="1" presStyleCnt="5"/>
      <dgm:spPr/>
    </dgm:pt>
    <dgm:pt modelId="{BCD9DD4E-A898-4D7C-B19D-AD27CE7782DD}" type="pres">
      <dgm:prSet presAssocID="{401F1E90-E690-4BC3-A1DD-C595A65F924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6F8EF4B-F1D5-4EBD-8453-6ACD6423A9FF}" type="pres">
      <dgm:prSet presAssocID="{401F1E90-E690-4BC3-A1DD-C595A65F924A}" presName="negativeSpace" presStyleCnt="0"/>
      <dgm:spPr/>
    </dgm:pt>
    <dgm:pt modelId="{1F3D800E-2818-4151-B751-442862952F0D}" type="pres">
      <dgm:prSet presAssocID="{401F1E90-E690-4BC3-A1DD-C595A65F924A}" presName="childText" presStyleLbl="conFgAcc1" presStyleIdx="2" presStyleCnt="5">
        <dgm:presLayoutVars>
          <dgm:bulletEnabled val="1"/>
        </dgm:presLayoutVars>
      </dgm:prSet>
      <dgm:spPr/>
    </dgm:pt>
    <dgm:pt modelId="{5E51B3DE-C85C-4721-8771-E60A2156E1D4}" type="pres">
      <dgm:prSet presAssocID="{56E36D8A-45DA-49A3-AE1B-9E70099D96B4}" presName="spaceBetweenRectangles" presStyleCnt="0"/>
      <dgm:spPr/>
    </dgm:pt>
    <dgm:pt modelId="{C7DDF72E-2734-4B0B-920A-54ED82B473E9}" type="pres">
      <dgm:prSet presAssocID="{AAAF1AA7-B1FB-425B-AEC9-0029629986A2}" presName="parentLin" presStyleCnt="0"/>
      <dgm:spPr/>
    </dgm:pt>
    <dgm:pt modelId="{4F190243-B54D-4C31-9CD1-28B4AF6887A4}" type="pres">
      <dgm:prSet presAssocID="{AAAF1AA7-B1FB-425B-AEC9-0029629986A2}" presName="parentLeftMargin" presStyleLbl="node1" presStyleIdx="2" presStyleCnt="5"/>
      <dgm:spPr/>
    </dgm:pt>
    <dgm:pt modelId="{4D422744-53ED-4E8A-B4C1-D117C88061E8}" type="pres">
      <dgm:prSet presAssocID="{AAAF1AA7-B1FB-425B-AEC9-0029629986A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BCEBE87-5BFC-4D2C-A4A3-305A1487C0D1}" type="pres">
      <dgm:prSet presAssocID="{AAAF1AA7-B1FB-425B-AEC9-0029629986A2}" presName="negativeSpace" presStyleCnt="0"/>
      <dgm:spPr/>
    </dgm:pt>
    <dgm:pt modelId="{96F81034-B57A-46C1-A3E8-3761E91C00B0}" type="pres">
      <dgm:prSet presAssocID="{AAAF1AA7-B1FB-425B-AEC9-0029629986A2}" presName="childText" presStyleLbl="conFgAcc1" presStyleIdx="3" presStyleCnt="5">
        <dgm:presLayoutVars>
          <dgm:bulletEnabled val="1"/>
        </dgm:presLayoutVars>
      </dgm:prSet>
      <dgm:spPr/>
    </dgm:pt>
    <dgm:pt modelId="{ADC2F1A9-6ED8-4DA8-BB9B-F1A8F1DC62EA}" type="pres">
      <dgm:prSet presAssocID="{114E5DB8-DACA-42E2-A146-5FC0C6E5765D}" presName="spaceBetweenRectangles" presStyleCnt="0"/>
      <dgm:spPr/>
    </dgm:pt>
    <dgm:pt modelId="{4E973ABF-289A-4678-8311-CE86F8C598B2}" type="pres">
      <dgm:prSet presAssocID="{7D914A24-70C9-4148-B0F6-1FFD24406732}" presName="parentLin" presStyleCnt="0"/>
      <dgm:spPr/>
    </dgm:pt>
    <dgm:pt modelId="{FB24BD6F-A65B-4577-88FC-157BE541D505}" type="pres">
      <dgm:prSet presAssocID="{7D914A24-70C9-4148-B0F6-1FFD24406732}" presName="parentLeftMargin" presStyleLbl="node1" presStyleIdx="3" presStyleCnt="5"/>
      <dgm:spPr/>
    </dgm:pt>
    <dgm:pt modelId="{D4407A37-A7DF-40FE-A7E8-082816246FB8}" type="pres">
      <dgm:prSet presAssocID="{7D914A24-70C9-4148-B0F6-1FFD24406732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BBECA34-6024-44D2-85AB-8E7756617E1D}" type="pres">
      <dgm:prSet presAssocID="{7D914A24-70C9-4148-B0F6-1FFD24406732}" presName="negativeSpace" presStyleCnt="0"/>
      <dgm:spPr/>
    </dgm:pt>
    <dgm:pt modelId="{9BECD7BE-0FDE-4313-B4BF-82A01BAC75EB}" type="pres">
      <dgm:prSet presAssocID="{7D914A24-70C9-4148-B0F6-1FFD2440673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B8CF806-07E0-4E08-B841-0F64A5CB2767}" type="presOf" srcId="{FB67F288-CEAB-4C4C-8E48-280AB7961CBE}" destId="{41881AA0-3757-4670-97CA-E85D530D56D7}" srcOrd="1" destOrd="0" presId="urn:microsoft.com/office/officeart/2005/8/layout/list1"/>
    <dgm:cxn modelId="{8833170E-AEF6-491C-A4B7-7EDB35BCC85F}" type="presOf" srcId="{401F1E90-E690-4BC3-A1DD-C595A65F924A}" destId="{E623EC2F-EDC7-41A6-B26D-46C8394BDE00}" srcOrd="0" destOrd="0" presId="urn:microsoft.com/office/officeart/2005/8/layout/list1"/>
    <dgm:cxn modelId="{4F2B0227-959F-4E36-8674-19798230394E}" type="presOf" srcId="{AAAF1AA7-B1FB-425B-AEC9-0029629986A2}" destId="{4D422744-53ED-4E8A-B4C1-D117C88061E8}" srcOrd="1" destOrd="0" presId="urn:microsoft.com/office/officeart/2005/8/layout/list1"/>
    <dgm:cxn modelId="{D5712245-9188-4CFC-BA10-61B2A64AC29A}" type="presOf" srcId="{AAAF1AA7-B1FB-425B-AEC9-0029629986A2}" destId="{4F190243-B54D-4C31-9CD1-28B4AF6887A4}" srcOrd="0" destOrd="0" presId="urn:microsoft.com/office/officeart/2005/8/layout/list1"/>
    <dgm:cxn modelId="{F4FC6347-DBC4-4C0A-B317-3B7673B3CE7E}" srcId="{ABBEA77A-2AB2-40FE-9A17-CE739A793D8C}" destId="{AAAF1AA7-B1FB-425B-AEC9-0029629986A2}" srcOrd="3" destOrd="0" parTransId="{982DD477-55D2-4AD0-A2CD-83CFC065E1F8}" sibTransId="{114E5DB8-DACA-42E2-A146-5FC0C6E5765D}"/>
    <dgm:cxn modelId="{CCF6217D-4399-4B6B-8C37-F1182DA9CB09}" type="presOf" srcId="{AC56F99F-6372-4811-A7AB-FFD905C6434C}" destId="{0785342D-59F5-4E59-BC82-92EA8C5FB975}" srcOrd="0" destOrd="0" presId="urn:microsoft.com/office/officeart/2005/8/layout/list1"/>
    <dgm:cxn modelId="{26376FB0-AD89-45CC-A3F7-5074737D8114}" type="presOf" srcId="{7D914A24-70C9-4148-B0F6-1FFD24406732}" destId="{FB24BD6F-A65B-4577-88FC-157BE541D505}" srcOrd="0" destOrd="0" presId="urn:microsoft.com/office/officeart/2005/8/layout/list1"/>
    <dgm:cxn modelId="{F63C88C1-B2D4-4B9E-8D3B-0C2431FADBE1}" type="presOf" srcId="{AC56F99F-6372-4811-A7AB-FFD905C6434C}" destId="{13E290A3-BD57-4A79-97D3-E893B290D4AC}" srcOrd="1" destOrd="0" presId="urn:microsoft.com/office/officeart/2005/8/layout/list1"/>
    <dgm:cxn modelId="{09965BC4-C797-48F0-BD88-B3869DED992F}" srcId="{ABBEA77A-2AB2-40FE-9A17-CE739A793D8C}" destId="{7D914A24-70C9-4148-B0F6-1FFD24406732}" srcOrd="4" destOrd="0" parTransId="{CFEAE14D-3D9A-4429-9A50-85D0430D0A4A}" sibTransId="{6313702C-80C4-4160-B224-C0A2023D26C3}"/>
    <dgm:cxn modelId="{9F144BC9-F967-4DC6-BEE6-96D2553DC94D}" srcId="{ABBEA77A-2AB2-40FE-9A17-CE739A793D8C}" destId="{AC56F99F-6372-4811-A7AB-FFD905C6434C}" srcOrd="0" destOrd="0" parTransId="{69F5DC11-3DF5-478C-A67A-C42DADE4E2E8}" sibTransId="{F7998C41-B369-4B7C-92ED-1CD94CEBAA09}"/>
    <dgm:cxn modelId="{8F9BB0DF-83C9-4DA6-BD20-F3F8DDBC1C55}" type="presOf" srcId="{FB67F288-CEAB-4C4C-8E48-280AB7961CBE}" destId="{BF9153A0-4109-4194-B1D0-5B7A23DE5368}" srcOrd="0" destOrd="0" presId="urn:microsoft.com/office/officeart/2005/8/layout/list1"/>
    <dgm:cxn modelId="{AD82C6E3-9A3E-4089-A6EF-882DF67C8974}" type="presOf" srcId="{401F1E90-E690-4BC3-A1DD-C595A65F924A}" destId="{BCD9DD4E-A898-4D7C-B19D-AD27CE7782DD}" srcOrd="1" destOrd="0" presId="urn:microsoft.com/office/officeart/2005/8/layout/list1"/>
    <dgm:cxn modelId="{8829F3E6-F36F-4DFC-ADB2-B9A1E241E6AB}" type="presOf" srcId="{7D914A24-70C9-4148-B0F6-1FFD24406732}" destId="{D4407A37-A7DF-40FE-A7E8-082816246FB8}" srcOrd="1" destOrd="0" presId="urn:microsoft.com/office/officeart/2005/8/layout/list1"/>
    <dgm:cxn modelId="{CFE1F5EA-EE4B-4BD3-9FA3-AB74AD0A3866}" type="presOf" srcId="{ABBEA77A-2AB2-40FE-9A17-CE739A793D8C}" destId="{0E0B3E32-FD55-4F46-9B84-CACE0E7FDC46}" srcOrd="0" destOrd="0" presId="urn:microsoft.com/office/officeart/2005/8/layout/list1"/>
    <dgm:cxn modelId="{2F3618EC-5614-441D-BC4C-F355DE8580CE}" srcId="{ABBEA77A-2AB2-40FE-9A17-CE739A793D8C}" destId="{401F1E90-E690-4BC3-A1DD-C595A65F924A}" srcOrd="2" destOrd="0" parTransId="{54B97248-2A66-44CB-A418-E210B9900803}" sibTransId="{56E36D8A-45DA-49A3-AE1B-9E70099D96B4}"/>
    <dgm:cxn modelId="{9946ABEC-5B8A-4C92-B71D-3C1D1885A8A5}" srcId="{ABBEA77A-2AB2-40FE-9A17-CE739A793D8C}" destId="{FB67F288-CEAB-4C4C-8E48-280AB7961CBE}" srcOrd="1" destOrd="0" parTransId="{AF6653ED-C1A7-4F21-BCE4-17C0CA86D618}" sibTransId="{1FB805BB-D3D7-49B8-ADEC-50F3A3068756}"/>
    <dgm:cxn modelId="{6BCCD9D1-4BBE-42DE-875B-939344BA40AF}" type="presParOf" srcId="{0E0B3E32-FD55-4F46-9B84-CACE0E7FDC46}" destId="{1B0A7204-61E9-49AA-B045-F4B280224AFA}" srcOrd="0" destOrd="0" presId="urn:microsoft.com/office/officeart/2005/8/layout/list1"/>
    <dgm:cxn modelId="{61486337-8186-49D6-8985-E53267ABB24F}" type="presParOf" srcId="{1B0A7204-61E9-49AA-B045-F4B280224AFA}" destId="{0785342D-59F5-4E59-BC82-92EA8C5FB975}" srcOrd="0" destOrd="0" presId="urn:microsoft.com/office/officeart/2005/8/layout/list1"/>
    <dgm:cxn modelId="{45A5CBC5-69D7-4B2D-AB5A-154946C99C63}" type="presParOf" srcId="{1B0A7204-61E9-49AA-B045-F4B280224AFA}" destId="{13E290A3-BD57-4A79-97D3-E893B290D4AC}" srcOrd="1" destOrd="0" presId="urn:microsoft.com/office/officeart/2005/8/layout/list1"/>
    <dgm:cxn modelId="{D50B0237-16AE-4200-9F26-A041179A590C}" type="presParOf" srcId="{0E0B3E32-FD55-4F46-9B84-CACE0E7FDC46}" destId="{A9F406F9-FC02-4931-BC84-226049645836}" srcOrd="1" destOrd="0" presId="urn:microsoft.com/office/officeart/2005/8/layout/list1"/>
    <dgm:cxn modelId="{7F2EA8AB-3234-4009-8AD8-DC68CB658863}" type="presParOf" srcId="{0E0B3E32-FD55-4F46-9B84-CACE0E7FDC46}" destId="{FA959477-591E-4713-BBBB-6693562A5892}" srcOrd="2" destOrd="0" presId="urn:microsoft.com/office/officeart/2005/8/layout/list1"/>
    <dgm:cxn modelId="{E7717556-5FE8-4A79-9478-2A8B4DD7D854}" type="presParOf" srcId="{0E0B3E32-FD55-4F46-9B84-CACE0E7FDC46}" destId="{11EDF4A9-0F32-4EEC-A5CE-E5A1F698124D}" srcOrd="3" destOrd="0" presId="urn:microsoft.com/office/officeart/2005/8/layout/list1"/>
    <dgm:cxn modelId="{8A39CA66-FE07-47DF-A84A-15B0F803E563}" type="presParOf" srcId="{0E0B3E32-FD55-4F46-9B84-CACE0E7FDC46}" destId="{4B2F8C2B-BD6E-4680-B595-2638444702D2}" srcOrd="4" destOrd="0" presId="urn:microsoft.com/office/officeart/2005/8/layout/list1"/>
    <dgm:cxn modelId="{3CE46CFC-2527-4CF0-8011-489A0AF5D261}" type="presParOf" srcId="{4B2F8C2B-BD6E-4680-B595-2638444702D2}" destId="{BF9153A0-4109-4194-B1D0-5B7A23DE5368}" srcOrd="0" destOrd="0" presId="urn:microsoft.com/office/officeart/2005/8/layout/list1"/>
    <dgm:cxn modelId="{0710E4BD-6B66-428C-81D0-8255204925BE}" type="presParOf" srcId="{4B2F8C2B-BD6E-4680-B595-2638444702D2}" destId="{41881AA0-3757-4670-97CA-E85D530D56D7}" srcOrd="1" destOrd="0" presId="urn:microsoft.com/office/officeart/2005/8/layout/list1"/>
    <dgm:cxn modelId="{4949847A-FE2C-458F-88CC-514F6E8C7578}" type="presParOf" srcId="{0E0B3E32-FD55-4F46-9B84-CACE0E7FDC46}" destId="{78FFA765-C249-44F1-AEFF-1516274E8442}" srcOrd="5" destOrd="0" presId="urn:microsoft.com/office/officeart/2005/8/layout/list1"/>
    <dgm:cxn modelId="{CD7B647A-EFE4-4B4E-968D-5532630E500E}" type="presParOf" srcId="{0E0B3E32-FD55-4F46-9B84-CACE0E7FDC46}" destId="{C40150D6-D99B-4A40-AC8C-04D58EC2C3DB}" srcOrd="6" destOrd="0" presId="urn:microsoft.com/office/officeart/2005/8/layout/list1"/>
    <dgm:cxn modelId="{852CE840-A450-4D95-9BB4-75531C0A9B11}" type="presParOf" srcId="{0E0B3E32-FD55-4F46-9B84-CACE0E7FDC46}" destId="{B7A95656-FC20-4B3A-862E-0DA3059D2956}" srcOrd="7" destOrd="0" presId="urn:microsoft.com/office/officeart/2005/8/layout/list1"/>
    <dgm:cxn modelId="{CF4C9ACE-4EDA-4611-9A6A-70E89F89EEC7}" type="presParOf" srcId="{0E0B3E32-FD55-4F46-9B84-CACE0E7FDC46}" destId="{FDC8C0FA-CFFC-45B2-959B-ABBC3B03D160}" srcOrd="8" destOrd="0" presId="urn:microsoft.com/office/officeart/2005/8/layout/list1"/>
    <dgm:cxn modelId="{248C0848-1012-48C5-BACF-7D35F40C3537}" type="presParOf" srcId="{FDC8C0FA-CFFC-45B2-959B-ABBC3B03D160}" destId="{E623EC2F-EDC7-41A6-B26D-46C8394BDE00}" srcOrd="0" destOrd="0" presId="urn:microsoft.com/office/officeart/2005/8/layout/list1"/>
    <dgm:cxn modelId="{4806B688-10EE-4224-9E93-4EA35B4D74A9}" type="presParOf" srcId="{FDC8C0FA-CFFC-45B2-959B-ABBC3B03D160}" destId="{BCD9DD4E-A898-4D7C-B19D-AD27CE7782DD}" srcOrd="1" destOrd="0" presId="urn:microsoft.com/office/officeart/2005/8/layout/list1"/>
    <dgm:cxn modelId="{0400C2E0-1299-4716-A073-6EA4975AA021}" type="presParOf" srcId="{0E0B3E32-FD55-4F46-9B84-CACE0E7FDC46}" destId="{F6F8EF4B-F1D5-4EBD-8453-6ACD6423A9FF}" srcOrd="9" destOrd="0" presId="urn:microsoft.com/office/officeart/2005/8/layout/list1"/>
    <dgm:cxn modelId="{3B733068-F343-4E6E-B444-832C18F2B603}" type="presParOf" srcId="{0E0B3E32-FD55-4F46-9B84-CACE0E7FDC46}" destId="{1F3D800E-2818-4151-B751-442862952F0D}" srcOrd="10" destOrd="0" presId="urn:microsoft.com/office/officeart/2005/8/layout/list1"/>
    <dgm:cxn modelId="{DD5D37C2-6F93-478C-9CCE-6E970ABF2FC2}" type="presParOf" srcId="{0E0B3E32-FD55-4F46-9B84-CACE0E7FDC46}" destId="{5E51B3DE-C85C-4721-8771-E60A2156E1D4}" srcOrd="11" destOrd="0" presId="urn:microsoft.com/office/officeart/2005/8/layout/list1"/>
    <dgm:cxn modelId="{1664C93D-C5A2-4FE3-9B28-261E732D8621}" type="presParOf" srcId="{0E0B3E32-FD55-4F46-9B84-CACE0E7FDC46}" destId="{C7DDF72E-2734-4B0B-920A-54ED82B473E9}" srcOrd="12" destOrd="0" presId="urn:microsoft.com/office/officeart/2005/8/layout/list1"/>
    <dgm:cxn modelId="{CF806346-97E5-46DE-8A3E-FB625EC415CC}" type="presParOf" srcId="{C7DDF72E-2734-4B0B-920A-54ED82B473E9}" destId="{4F190243-B54D-4C31-9CD1-28B4AF6887A4}" srcOrd="0" destOrd="0" presId="urn:microsoft.com/office/officeart/2005/8/layout/list1"/>
    <dgm:cxn modelId="{977DDAD3-9863-4AE0-ADC9-CE5082D0F5C0}" type="presParOf" srcId="{C7DDF72E-2734-4B0B-920A-54ED82B473E9}" destId="{4D422744-53ED-4E8A-B4C1-D117C88061E8}" srcOrd="1" destOrd="0" presId="urn:microsoft.com/office/officeart/2005/8/layout/list1"/>
    <dgm:cxn modelId="{62DF0D90-D34A-42CF-BD39-288A454DA0F0}" type="presParOf" srcId="{0E0B3E32-FD55-4F46-9B84-CACE0E7FDC46}" destId="{5BCEBE87-5BFC-4D2C-A4A3-305A1487C0D1}" srcOrd="13" destOrd="0" presId="urn:microsoft.com/office/officeart/2005/8/layout/list1"/>
    <dgm:cxn modelId="{F2F77D8C-2A74-4DEA-AA84-A67F2918C213}" type="presParOf" srcId="{0E0B3E32-FD55-4F46-9B84-CACE0E7FDC46}" destId="{96F81034-B57A-46C1-A3E8-3761E91C00B0}" srcOrd="14" destOrd="0" presId="urn:microsoft.com/office/officeart/2005/8/layout/list1"/>
    <dgm:cxn modelId="{F30F67B7-37D4-48FE-9F24-D03BC08B74C9}" type="presParOf" srcId="{0E0B3E32-FD55-4F46-9B84-CACE0E7FDC46}" destId="{ADC2F1A9-6ED8-4DA8-BB9B-F1A8F1DC62EA}" srcOrd="15" destOrd="0" presId="urn:microsoft.com/office/officeart/2005/8/layout/list1"/>
    <dgm:cxn modelId="{022ECE81-E9EB-45D2-937C-AB5637646098}" type="presParOf" srcId="{0E0B3E32-FD55-4F46-9B84-CACE0E7FDC46}" destId="{4E973ABF-289A-4678-8311-CE86F8C598B2}" srcOrd="16" destOrd="0" presId="urn:microsoft.com/office/officeart/2005/8/layout/list1"/>
    <dgm:cxn modelId="{18C9347D-E33F-4530-9E0B-E5437FE39911}" type="presParOf" srcId="{4E973ABF-289A-4678-8311-CE86F8C598B2}" destId="{FB24BD6F-A65B-4577-88FC-157BE541D505}" srcOrd="0" destOrd="0" presId="urn:microsoft.com/office/officeart/2005/8/layout/list1"/>
    <dgm:cxn modelId="{602330D4-B081-45A9-85B6-76248B4B4BEA}" type="presParOf" srcId="{4E973ABF-289A-4678-8311-CE86F8C598B2}" destId="{D4407A37-A7DF-40FE-A7E8-082816246FB8}" srcOrd="1" destOrd="0" presId="urn:microsoft.com/office/officeart/2005/8/layout/list1"/>
    <dgm:cxn modelId="{5BD7C5F4-1095-4326-97A9-D57CA81B46D8}" type="presParOf" srcId="{0E0B3E32-FD55-4F46-9B84-CACE0E7FDC46}" destId="{1BBECA34-6024-44D2-85AB-8E7756617E1D}" srcOrd="17" destOrd="0" presId="urn:microsoft.com/office/officeart/2005/8/layout/list1"/>
    <dgm:cxn modelId="{3C4BD37E-0611-4AD6-96A9-DA12A6DBFA34}" type="presParOf" srcId="{0E0B3E32-FD55-4F46-9B84-CACE0E7FDC46}" destId="{9BECD7BE-0FDE-4313-B4BF-82A01BAC75E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EF2C5-429C-4B93-8FE9-6660BE030A69}">
      <dsp:nvSpPr>
        <dsp:cNvPr id="0" name=""/>
        <dsp:cNvSpPr/>
      </dsp:nvSpPr>
      <dsp:spPr>
        <a:xfrm>
          <a:off x="0" y="495838"/>
          <a:ext cx="11166475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1BF3D-9A81-4FB7-8929-45A761F26F05}">
      <dsp:nvSpPr>
        <dsp:cNvPr id="0" name=""/>
        <dsp:cNvSpPr/>
      </dsp:nvSpPr>
      <dsp:spPr>
        <a:xfrm>
          <a:off x="558323" y="8758"/>
          <a:ext cx="7816532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it-IT" sz="2000" kern="1200" dirty="0" err="1"/>
            <a:t>Vasculopatia</a:t>
          </a:r>
          <a:r>
            <a:rPr lang="en-US" altLang="it-IT" sz="2000" kern="1200" dirty="0"/>
            <a:t> </a:t>
          </a:r>
          <a:r>
            <a:rPr lang="en-US" altLang="it-IT" sz="2000" kern="1200" dirty="0" err="1"/>
            <a:t>dei</a:t>
          </a:r>
          <a:r>
            <a:rPr lang="en-US" altLang="it-IT" sz="2000" kern="1200" dirty="0"/>
            <a:t> </a:t>
          </a:r>
          <a:r>
            <a:rPr lang="en-US" altLang="it-IT" sz="2000" kern="1200" dirty="0" err="1"/>
            <a:t>piccoli</a:t>
          </a:r>
          <a:r>
            <a:rPr lang="en-US" altLang="it-IT" sz="2000" kern="1200" dirty="0"/>
            <a:t> </a:t>
          </a:r>
          <a:r>
            <a:rPr lang="en-US" altLang="it-IT" sz="2000" kern="1200" dirty="0" err="1"/>
            <a:t>vasi</a:t>
          </a:r>
          <a:endParaRPr lang="it-IT" sz="2000" kern="1200" dirty="0"/>
        </a:p>
      </dsp:txBody>
      <dsp:txXfrm>
        <a:off x="605878" y="56313"/>
        <a:ext cx="7721422" cy="879050"/>
      </dsp:txXfrm>
    </dsp:sp>
    <dsp:sp modelId="{A682DD81-96FB-4999-9271-1D612DC6B89B}">
      <dsp:nvSpPr>
        <dsp:cNvPr id="0" name=""/>
        <dsp:cNvSpPr/>
      </dsp:nvSpPr>
      <dsp:spPr>
        <a:xfrm>
          <a:off x="0" y="1992718"/>
          <a:ext cx="11166475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54A0A5-A5CA-467C-9F65-FF41CC52DEB7}">
      <dsp:nvSpPr>
        <dsp:cNvPr id="0" name=""/>
        <dsp:cNvSpPr/>
      </dsp:nvSpPr>
      <dsp:spPr>
        <a:xfrm>
          <a:off x="558323" y="1505638"/>
          <a:ext cx="7816532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it-IT" sz="2000" kern="1200" dirty="0" err="1"/>
            <a:t>Produzione</a:t>
          </a:r>
          <a:r>
            <a:rPr lang="en-US" altLang="it-IT" sz="2000" kern="1200" dirty="0"/>
            <a:t> di </a:t>
          </a:r>
          <a:r>
            <a:rPr lang="en-US" altLang="it-IT" sz="2000" kern="1200" dirty="0" err="1"/>
            <a:t>autoanticorpi</a:t>
          </a:r>
          <a:endParaRPr lang="en-US" altLang="it-IT" sz="2000" kern="1200" dirty="0"/>
        </a:p>
      </dsp:txBody>
      <dsp:txXfrm>
        <a:off x="605878" y="1553193"/>
        <a:ext cx="7721422" cy="879050"/>
      </dsp:txXfrm>
    </dsp:sp>
    <dsp:sp modelId="{16496CF5-1ECF-4B41-8359-6E5D2E68B04F}">
      <dsp:nvSpPr>
        <dsp:cNvPr id="0" name=""/>
        <dsp:cNvSpPr/>
      </dsp:nvSpPr>
      <dsp:spPr>
        <a:xfrm>
          <a:off x="0" y="3489598"/>
          <a:ext cx="11166475" cy="8966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5CC8B-924D-465E-A0F8-E123AA1792FE}">
      <dsp:nvSpPr>
        <dsp:cNvPr id="0" name=""/>
        <dsp:cNvSpPr/>
      </dsp:nvSpPr>
      <dsp:spPr>
        <a:xfrm>
          <a:off x="558323" y="3002518"/>
          <a:ext cx="7816532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it-IT" sz="2000" kern="1200" dirty="0" err="1"/>
            <a:t>Disfunzione</a:t>
          </a:r>
          <a:r>
            <a:rPr lang="en-US" altLang="it-IT" sz="2000" kern="1200" dirty="0"/>
            <a:t> </a:t>
          </a:r>
          <a:r>
            <a:rPr lang="en-US" altLang="it-IT" sz="2000" kern="1200" dirty="0" err="1"/>
            <a:t>dei</a:t>
          </a:r>
          <a:r>
            <a:rPr lang="en-US" altLang="it-IT" sz="2000" kern="1200" dirty="0"/>
            <a:t> </a:t>
          </a:r>
          <a:r>
            <a:rPr lang="en-US" altLang="it-IT" sz="2000" kern="1200" dirty="0" err="1"/>
            <a:t>fibroblasti</a:t>
          </a:r>
          <a:r>
            <a:rPr lang="en-US" altLang="it-IT" sz="2000" kern="1200" dirty="0"/>
            <a:t> con </a:t>
          </a:r>
          <a:r>
            <a:rPr lang="en-US" altLang="it-IT" sz="2000" kern="1200" dirty="0" err="1"/>
            <a:t>conseguente</a:t>
          </a:r>
          <a:r>
            <a:rPr lang="en-US" altLang="it-IT" sz="2000" kern="1200" dirty="0"/>
            <a:t> </a:t>
          </a:r>
          <a:r>
            <a:rPr lang="en-US" altLang="it-IT" sz="2000" kern="1200" dirty="0" err="1"/>
            <a:t>aumento</a:t>
          </a:r>
          <a:r>
            <a:rPr lang="en-US" altLang="it-IT" sz="2000" kern="1200" dirty="0"/>
            <a:t> del </a:t>
          </a:r>
          <a:r>
            <a:rPr lang="en-US" altLang="it-IT" sz="2000" kern="1200" dirty="0" err="1"/>
            <a:t>deposito</a:t>
          </a:r>
          <a:r>
            <a:rPr lang="en-US" altLang="it-IT" sz="2000" kern="1200" dirty="0"/>
            <a:t> di </a:t>
          </a:r>
          <a:r>
            <a:rPr lang="en-US" altLang="it-IT" sz="2000" kern="1200" dirty="0" err="1"/>
            <a:t>matrice</a:t>
          </a:r>
          <a:r>
            <a:rPr lang="en-US" altLang="it-IT" sz="2000" kern="1200" dirty="0"/>
            <a:t> </a:t>
          </a:r>
          <a:r>
            <a:rPr lang="en-US" altLang="it-IT" sz="2000" kern="1200" dirty="0" err="1"/>
            <a:t>extracellulare</a:t>
          </a:r>
          <a:endParaRPr lang="en-US" altLang="it-IT" sz="2000" kern="1200" dirty="0"/>
        </a:p>
      </dsp:txBody>
      <dsp:txXfrm>
        <a:off x="605878" y="3050073"/>
        <a:ext cx="7721422" cy="879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59477-591E-4713-BBBB-6693562A5892}">
      <dsp:nvSpPr>
        <dsp:cNvPr id="0" name=""/>
        <dsp:cNvSpPr/>
      </dsp:nvSpPr>
      <dsp:spPr>
        <a:xfrm>
          <a:off x="0" y="379899"/>
          <a:ext cx="111664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290A3-BD57-4A79-97D3-E893B290D4AC}">
      <dsp:nvSpPr>
        <dsp:cNvPr id="0" name=""/>
        <dsp:cNvSpPr/>
      </dsp:nvSpPr>
      <dsp:spPr>
        <a:xfrm>
          <a:off x="558323" y="84699"/>
          <a:ext cx="781653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Sierositi</a:t>
          </a:r>
          <a:r>
            <a:rPr lang="it-IT" sz="2000" kern="1200" dirty="0"/>
            <a:t> (Pleurite-Pericardite)</a:t>
          </a:r>
        </a:p>
      </dsp:txBody>
      <dsp:txXfrm>
        <a:off x="587144" y="113520"/>
        <a:ext cx="7758890" cy="532758"/>
      </dsp:txXfrm>
    </dsp:sp>
    <dsp:sp modelId="{C40150D6-D99B-4A40-AC8C-04D58EC2C3DB}">
      <dsp:nvSpPr>
        <dsp:cNvPr id="0" name=""/>
        <dsp:cNvSpPr/>
      </dsp:nvSpPr>
      <dsp:spPr>
        <a:xfrm>
          <a:off x="0" y="1287099"/>
          <a:ext cx="111664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881AA0-3757-4670-97CA-E85D530D56D7}">
      <dsp:nvSpPr>
        <dsp:cNvPr id="0" name=""/>
        <dsp:cNvSpPr/>
      </dsp:nvSpPr>
      <dsp:spPr>
        <a:xfrm>
          <a:off x="558323" y="991899"/>
          <a:ext cx="781653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Interstiziopatia</a:t>
          </a:r>
        </a:p>
      </dsp:txBody>
      <dsp:txXfrm>
        <a:off x="587144" y="1020720"/>
        <a:ext cx="7758890" cy="532758"/>
      </dsp:txXfrm>
    </dsp:sp>
    <dsp:sp modelId="{1F3D800E-2818-4151-B751-442862952F0D}">
      <dsp:nvSpPr>
        <dsp:cNvPr id="0" name=""/>
        <dsp:cNvSpPr/>
      </dsp:nvSpPr>
      <dsp:spPr>
        <a:xfrm>
          <a:off x="0" y="2194300"/>
          <a:ext cx="111664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9DD4E-A898-4D7C-B19D-AD27CE7782DD}">
      <dsp:nvSpPr>
        <dsp:cNvPr id="0" name=""/>
        <dsp:cNvSpPr/>
      </dsp:nvSpPr>
      <dsp:spPr>
        <a:xfrm>
          <a:off x="558323" y="1899100"/>
          <a:ext cx="781653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Emorragia alveolare</a:t>
          </a:r>
        </a:p>
      </dsp:txBody>
      <dsp:txXfrm>
        <a:off x="587144" y="1927921"/>
        <a:ext cx="7758890" cy="532758"/>
      </dsp:txXfrm>
    </dsp:sp>
    <dsp:sp modelId="{96F81034-B57A-46C1-A3E8-3761E91C00B0}">
      <dsp:nvSpPr>
        <dsp:cNvPr id="0" name=""/>
        <dsp:cNvSpPr/>
      </dsp:nvSpPr>
      <dsp:spPr>
        <a:xfrm>
          <a:off x="0" y="3101499"/>
          <a:ext cx="111664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422744-53ED-4E8A-B4C1-D117C88061E8}">
      <dsp:nvSpPr>
        <dsp:cNvPr id="0" name=""/>
        <dsp:cNvSpPr/>
      </dsp:nvSpPr>
      <dsp:spPr>
        <a:xfrm>
          <a:off x="558323" y="2806300"/>
          <a:ext cx="781653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Ipertensione polmonare</a:t>
          </a:r>
        </a:p>
      </dsp:txBody>
      <dsp:txXfrm>
        <a:off x="587144" y="2835121"/>
        <a:ext cx="7758890" cy="532758"/>
      </dsp:txXfrm>
    </dsp:sp>
    <dsp:sp modelId="{9BECD7BE-0FDE-4313-B4BF-82A01BAC75EB}">
      <dsp:nvSpPr>
        <dsp:cNvPr id="0" name=""/>
        <dsp:cNvSpPr/>
      </dsp:nvSpPr>
      <dsp:spPr>
        <a:xfrm>
          <a:off x="0" y="4008700"/>
          <a:ext cx="1116647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407A37-A7DF-40FE-A7E8-082816246FB8}">
      <dsp:nvSpPr>
        <dsp:cNvPr id="0" name=""/>
        <dsp:cNvSpPr/>
      </dsp:nvSpPr>
      <dsp:spPr>
        <a:xfrm>
          <a:off x="558323" y="3713500"/>
          <a:ext cx="7816532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446" tIns="0" rIns="29544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 err="1"/>
            <a:t>Artimie</a:t>
          </a:r>
          <a:endParaRPr lang="it-IT" sz="2000" kern="1200" dirty="0"/>
        </a:p>
      </dsp:txBody>
      <dsp:txXfrm>
        <a:off x="587144" y="3742321"/>
        <a:ext cx="7758890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32804-9332-4EFE-A960-6DB135F16F66}" type="datetimeFigureOut">
              <a:rPr lang="it-IT" smtClean="0"/>
              <a:t>14/11/2017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E513-C1E7-4551-BBF1-D6237F7686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4086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1605D682-B12A-465E-AD6E-97D4BB7ADC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851808-FA11-4846-9735-6546C400316F}" type="slidenum">
              <a:rPr lang="en-US" altLang="it-IT" sz="1200" smtClean="0"/>
              <a:pPr/>
              <a:t>27</a:t>
            </a:fld>
            <a:endParaRPr lang="en-US" altLang="it-IT" sz="12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48B2CE09-3E86-4B93-9BE7-D01C54EFE7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8D228BB-1C9F-41C0-AB9F-51FA54F3D8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621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2A4F1E3D-5E6C-4FE7-8C19-2FD30815C8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C2C411D3-6BEE-44F8-B71E-657ECD7DFF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A4DA03E-AC05-47E0-AC52-54B59FBD0757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C.A. SCIRE’– LEZIONE [XII]– [SCLEROSI SISTEMICA]</a:t>
            </a:r>
          </a:p>
        </p:txBody>
      </p:sp>
    </p:spTree>
    <p:extLst>
      <p:ext uri="{BB962C8B-B14F-4D97-AF65-F5344CB8AC3E}">
        <p14:creationId xmlns:p14="http://schemas.microsoft.com/office/powerpoint/2010/main" val="40521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22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9CE44146-814C-4686-B66C-DE8D57C73A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05302580-64C2-4047-BB6A-8FB92A02B9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9BBD32B-617E-4136-8809-D82E9D2E250D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C.A. SCIRE’– LEZIONE [XII]– [SCLEROSI SISTEMICA]</a:t>
            </a:r>
          </a:p>
        </p:txBody>
      </p:sp>
    </p:spTree>
    <p:extLst>
      <p:ext uri="{BB962C8B-B14F-4D97-AF65-F5344CB8AC3E}">
        <p14:creationId xmlns:p14="http://schemas.microsoft.com/office/powerpoint/2010/main" val="123309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2063" y="259171"/>
            <a:ext cx="11164823" cy="82896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" y="1371600"/>
            <a:ext cx="5522974" cy="4497494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371600"/>
            <a:ext cx="5458967" cy="449749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8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85216" y="286603"/>
            <a:ext cx="11091670" cy="82896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5216" y="1345765"/>
            <a:ext cx="5449824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216" y="2082047"/>
            <a:ext cx="5449824" cy="38784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345765"/>
            <a:ext cx="5458967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082047"/>
            <a:ext cx="5458966" cy="3878487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02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99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/>
          <a:lstStyle/>
          <a:p>
            <a:fld id="{F6739447-8AC7-4639-8DD6-3A048017A368}" type="slidenum">
              <a:rPr lang="it-IT" smtClean="0"/>
              <a:t>‹N›</a:t>
            </a:fld>
            <a:endParaRPr lang="it-IT"/>
          </a:p>
        </p:txBody>
      </p:sp>
      <p:pic>
        <p:nvPicPr>
          <p:cNvPr id="10" name="Picture 2" descr="Risultati immagini per unife">
            <a:extLst>
              <a:ext uri="{FF2B5EF4-FFF2-40B4-BE49-F238E27FC236}">
                <a16:creationId xmlns:a16="http://schemas.microsoft.com/office/drawing/2014/main" id="{10E906EA-3D43-41CD-BA7B-42B5076621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isultati immagini per unife">
            <a:extLst>
              <a:ext uri="{FF2B5EF4-FFF2-40B4-BE49-F238E27FC236}">
                <a16:creationId xmlns:a16="http://schemas.microsoft.com/office/drawing/2014/main" id="{99B48F9F-5F08-40D8-A1AC-FCD7481816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9008A3-D64E-42C5-AD25-6AB68470F024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C.A. SCIRE’– LEZIONE [XII]– [SCLEROSI SISTEMICA]</a:t>
            </a:r>
          </a:p>
        </p:txBody>
      </p:sp>
    </p:spTree>
    <p:extLst>
      <p:ext uri="{BB962C8B-B14F-4D97-AF65-F5344CB8AC3E}">
        <p14:creationId xmlns:p14="http://schemas.microsoft.com/office/powerpoint/2010/main" val="294431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621" y="286603"/>
            <a:ext cx="11166267" cy="8015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621" y="1271016"/>
            <a:ext cx="11166267" cy="45980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2348" y="6459785"/>
            <a:ext cx="6545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F6739447-8AC7-4639-8DD6-3A048017A368}" type="slidenum">
              <a:rPr lang="it-IT" smtClean="0"/>
              <a:pPr/>
              <a:t>‹N›</a:t>
            </a:fld>
            <a:endParaRPr lang="it-IT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10621" y="1106909"/>
            <a:ext cx="1116626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isultati immagini per unife">
            <a:extLst>
              <a:ext uri="{FF2B5EF4-FFF2-40B4-BE49-F238E27FC236}">
                <a16:creationId xmlns:a16="http://schemas.microsoft.com/office/drawing/2014/main" id="{6FA51658-06CD-4809-A687-B482149651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21" y="6467296"/>
            <a:ext cx="1270254" cy="3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unife">
            <a:extLst>
              <a:ext uri="{FF2B5EF4-FFF2-40B4-BE49-F238E27FC236}">
                <a16:creationId xmlns:a16="http://schemas.microsoft.com/office/drawing/2014/main" id="{B9620098-B957-41CE-B0AF-27D61A3CD7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24" b="2329"/>
          <a:stretch/>
        </p:blipFill>
        <p:spPr bwMode="auto">
          <a:xfrm>
            <a:off x="27433" y="6387047"/>
            <a:ext cx="416794" cy="4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499237-D03C-4E6C-921C-FAB33039F8E4}"/>
              </a:ext>
            </a:extLst>
          </p:cNvPr>
          <p:cNvSpPr txBox="1"/>
          <p:nvPr userDrawn="1"/>
        </p:nvSpPr>
        <p:spPr>
          <a:xfrm>
            <a:off x="2359152" y="6497390"/>
            <a:ext cx="8385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</a:rPr>
              <a:t>FACOLTA’ di MEDICINA E CHIRURGIA - CORSO DI REUMATOLOGIA –  PROF. C.A. SCIRE’– LEZIONE [XII]– [SCLEROSI SISTEMICA]</a:t>
            </a:r>
          </a:p>
        </p:txBody>
      </p:sp>
    </p:spTree>
    <p:extLst>
      <p:ext uri="{BB962C8B-B14F-4D97-AF65-F5344CB8AC3E}">
        <p14:creationId xmlns:p14="http://schemas.microsoft.com/office/powerpoint/2010/main" val="24045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11" Type="http://schemas.openxmlformats.org/officeDocument/2006/relationships/image" Target="../media/image22.png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750E9E-954F-4B7A-A2BA-5E3D793856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Sclerosi Sistemica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3331731-A97F-4329-A063-4EDD1BBEC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565800"/>
          </a:xfrm>
        </p:spPr>
        <p:txBody>
          <a:bodyPr>
            <a:normAutofit/>
          </a:bodyPr>
          <a:lstStyle/>
          <a:p>
            <a:pPr algn="ctr"/>
            <a:r>
              <a:rPr lang="it-IT" sz="1700" dirty="0"/>
              <a:t>Prof. Carlo Alberto Scirè</a:t>
            </a:r>
          </a:p>
          <a:p>
            <a:pPr algn="ctr"/>
            <a:r>
              <a:rPr lang="it-IT" sz="1200" i="1" dirty="0"/>
              <a:t>Sezione di reumatologia ed ematologia – Scuola di specializzazione di reumatologia</a:t>
            </a:r>
          </a:p>
          <a:p>
            <a:pPr algn="ctr"/>
            <a:r>
              <a:rPr lang="it-IT" sz="1200" dirty="0"/>
              <a:t>Dipartimento di Scienze mediche </a:t>
            </a:r>
          </a:p>
          <a:p>
            <a:pPr algn="ctr"/>
            <a:r>
              <a:rPr lang="it-IT" sz="1200" b="1" dirty="0"/>
              <a:t>Università degli studi di Ferrara</a:t>
            </a:r>
          </a:p>
        </p:txBody>
      </p:sp>
    </p:spTree>
    <p:extLst>
      <p:ext uri="{BB962C8B-B14F-4D97-AF65-F5344CB8AC3E}">
        <p14:creationId xmlns:p14="http://schemas.microsoft.com/office/powerpoint/2010/main" val="3210433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707275-3240-4CF9-9851-9CB2BC1D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Clinica – interessamento cutaneo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BB1EDBB-2376-48A9-B206-964E69CB8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589" y="3852840"/>
            <a:ext cx="1706145" cy="23438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3BE732A-56ED-4354-97F9-211CB8BDF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17175" y="1613782"/>
            <a:ext cx="2222383" cy="1727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5DC4D7C-58E3-4314-ADF5-C967FBF81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5036" y="1716934"/>
            <a:ext cx="2252024" cy="152129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139B7E-AA25-4BB6-8DC0-C13D6DAEC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697" y="1366390"/>
            <a:ext cx="3371733" cy="22223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78A8DED-98DD-4E1B-820C-CBB19F75A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7310" y="3880087"/>
            <a:ext cx="2150019" cy="229267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2563094-B544-48CC-944F-41A31AB46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3444" y="3880087"/>
            <a:ext cx="1935462" cy="227324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485C429-1917-493A-AC91-D296AB3C8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158417" y="1623550"/>
            <a:ext cx="2235443" cy="172112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B81D85-E112-4CAA-B794-EB8B8AEF7BD1}"/>
              </a:ext>
            </a:extLst>
          </p:cNvPr>
          <p:cNvSpPr txBox="1"/>
          <p:nvPr/>
        </p:nvSpPr>
        <p:spPr>
          <a:xfrm>
            <a:off x="991677" y="3159251"/>
            <a:ext cx="101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 err="1"/>
              <a:t>Raynaud</a:t>
            </a:r>
            <a:endParaRPr lang="it-IT" b="1" u="sng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31AD254-57E2-45EF-8F01-A954FFF88CA9}"/>
              </a:ext>
            </a:extLst>
          </p:cNvPr>
          <p:cNvSpPr txBox="1"/>
          <p:nvPr/>
        </p:nvSpPr>
        <p:spPr>
          <a:xfrm>
            <a:off x="3361312" y="1352008"/>
            <a:ext cx="143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 err="1">
                <a:solidFill>
                  <a:schemeClr val="bg1"/>
                </a:solidFill>
              </a:rPr>
              <a:t>Sclerodattilia</a:t>
            </a:r>
            <a:endParaRPr lang="it-IT" b="1" u="sng" dirty="0">
              <a:solidFill>
                <a:schemeClr val="bg1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CCF6F82-9E0F-4D70-8965-AA7D398F0AFF}"/>
              </a:ext>
            </a:extLst>
          </p:cNvPr>
          <p:cNvSpPr txBox="1"/>
          <p:nvPr/>
        </p:nvSpPr>
        <p:spPr>
          <a:xfrm>
            <a:off x="5828786" y="3244334"/>
            <a:ext cx="1333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 err="1"/>
              <a:t>Pitting</a:t>
            </a:r>
            <a:r>
              <a:rPr lang="it-IT" b="1" u="sng" dirty="0"/>
              <a:t> </a:t>
            </a:r>
            <a:r>
              <a:rPr lang="it-IT" b="1" u="sng" dirty="0" err="1"/>
              <a:t>scars</a:t>
            </a:r>
            <a:endParaRPr lang="it-IT" b="1" u="sng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7207831-A2DF-43FA-861C-5AC50966A780}"/>
              </a:ext>
            </a:extLst>
          </p:cNvPr>
          <p:cNvSpPr txBox="1"/>
          <p:nvPr/>
        </p:nvSpPr>
        <p:spPr>
          <a:xfrm>
            <a:off x="7647076" y="1367092"/>
            <a:ext cx="797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>
                <a:solidFill>
                  <a:schemeClr val="bg1"/>
                </a:solidFill>
              </a:rPr>
              <a:t>Ulcere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3FF41E8-EF3C-41DA-B8AD-6E94F286C3CF}"/>
              </a:ext>
            </a:extLst>
          </p:cNvPr>
          <p:cNvSpPr txBox="1"/>
          <p:nvPr/>
        </p:nvSpPr>
        <p:spPr>
          <a:xfrm>
            <a:off x="5907282" y="5833554"/>
            <a:ext cx="1575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>
                <a:solidFill>
                  <a:schemeClr val="bg1"/>
                </a:solidFill>
              </a:rPr>
              <a:t>Teleangectasie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E63B3ED-C98E-4177-8555-761927CEFF85}"/>
              </a:ext>
            </a:extLst>
          </p:cNvPr>
          <p:cNvSpPr txBox="1"/>
          <p:nvPr/>
        </p:nvSpPr>
        <p:spPr>
          <a:xfrm>
            <a:off x="9923459" y="5784124"/>
            <a:ext cx="138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 err="1">
                <a:solidFill>
                  <a:schemeClr val="bg1"/>
                </a:solidFill>
              </a:rPr>
              <a:t>Microstomia</a:t>
            </a:r>
            <a:endParaRPr lang="it-IT" b="1" u="sng" dirty="0">
              <a:solidFill>
                <a:schemeClr val="bg1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C322062-E575-4C0D-8F7D-CA3D28A4D1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37" t="-570" r="25934" b="3294"/>
          <a:stretch/>
        </p:blipFill>
        <p:spPr>
          <a:xfrm>
            <a:off x="9160110" y="1366390"/>
            <a:ext cx="2460959" cy="223315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28C6CB08-D1B7-483B-A325-C37550FB24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7444" b="48142"/>
          <a:stretch/>
        </p:blipFill>
        <p:spPr>
          <a:xfrm>
            <a:off x="790399" y="3989788"/>
            <a:ext cx="3057099" cy="1911709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BC9006A0-1DEA-4812-B57D-16E5CFDA9FF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5595" t="39246" r="1526" b="1199"/>
          <a:stretch/>
        </p:blipFill>
        <p:spPr>
          <a:xfrm>
            <a:off x="3518798" y="3941081"/>
            <a:ext cx="2227215" cy="1960416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D38B964-5B4F-4421-AFAC-D0FDF491C424}"/>
              </a:ext>
            </a:extLst>
          </p:cNvPr>
          <p:cNvSpPr txBox="1"/>
          <p:nvPr/>
        </p:nvSpPr>
        <p:spPr>
          <a:xfrm>
            <a:off x="3913105" y="394108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>
                <a:solidFill>
                  <a:schemeClr val="bg1"/>
                </a:solidFill>
              </a:rPr>
              <a:t>Calcinosi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48512882-B675-4CDE-A99C-8466926DF9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3318" y="128191"/>
            <a:ext cx="1277751" cy="9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70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96CD6A-89E4-44B8-9272-6FED36877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Clinica - Interessamento gastrointestinale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1251124-E846-4D48-863C-A80C79071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621" y="1966612"/>
            <a:ext cx="4376672" cy="300239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326E2F0-FAFB-4C95-82A2-CD7EC0B76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897" y="1966611"/>
            <a:ext cx="2540901" cy="30023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D92DA40-968E-4554-B2F8-CF58C8626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137" y="1966611"/>
            <a:ext cx="3376613" cy="300239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1B879C-20CB-4118-9877-516AD73296A7}"/>
              </a:ext>
            </a:extLst>
          </p:cNvPr>
          <p:cNvSpPr txBox="1"/>
          <p:nvPr/>
        </p:nvSpPr>
        <p:spPr>
          <a:xfrm>
            <a:off x="1972100" y="1593675"/>
            <a:ext cx="1053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u="sng" dirty="0"/>
              <a:t>Acalasia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404411-5A78-4523-B1D4-9C5058B11E66}"/>
              </a:ext>
            </a:extLst>
          </p:cNvPr>
          <p:cNvSpPr txBox="1"/>
          <p:nvPr/>
        </p:nvSpPr>
        <p:spPr>
          <a:xfrm>
            <a:off x="5475483" y="1605816"/>
            <a:ext cx="2475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u="sng" dirty="0" err="1"/>
              <a:t>Watermelon</a:t>
            </a:r>
            <a:r>
              <a:rPr lang="it-IT" sz="2000" b="1" u="sng" dirty="0"/>
              <a:t> </a:t>
            </a:r>
            <a:r>
              <a:rPr lang="it-IT" sz="2000" b="1" u="sng" dirty="0" err="1"/>
              <a:t>stomach</a:t>
            </a:r>
            <a:endParaRPr lang="it-IT" sz="2000" b="1" u="sng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71E5B8D-1331-4B12-8801-013758406F52}"/>
              </a:ext>
            </a:extLst>
          </p:cNvPr>
          <p:cNvSpPr txBox="1"/>
          <p:nvPr/>
        </p:nvSpPr>
        <p:spPr>
          <a:xfrm>
            <a:off x="8612160" y="1566501"/>
            <a:ext cx="216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u="sng" dirty="0"/>
              <a:t>Pseudo-ostruzione</a:t>
            </a:r>
          </a:p>
        </p:txBody>
      </p:sp>
    </p:spTree>
    <p:extLst>
      <p:ext uri="{BB962C8B-B14F-4D97-AF65-F5344CB8AC3E}">
        <p14:creationId xmlns:p14="http://schemas.microsoft.com/office/powerpoint/2010/main" val="4181281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4995DD-4F62-4E91-BB6E-50800336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Clinica - Interessamento osteoarticolare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107B27-720A-41A1-81FC-4D5581A8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232" y="1674252"/>
            <a:ext cx="4618656" cy="3509496"/>
          </a:xfrm>
          <a:prstGeom prst="rect">
            <a:avLst/>
          </a:prstGeom>
        </p:spPr>
      </p:pic>
      <p:pic>
        <p:nvPicPr>
          <p:cNvPr id="6" name="Segnaposto contenuto 3">
            <a:extLst>
              <a:ext uri="{FF2B5EF4-FFF2-40B4-BE49-F238E27FC236}">
                <a16:creationId xmlns:a16="http://schemas.microsoft.com/office/drawing/2014/main" id="{744F4356-DF09-4376-890B-A263A71AB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370" y="1585486"/>
            <a:ext cx="2378735" cy="377069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8948DE-1803-44D8-870D-527EC354FBE7}"/>
              </a:ext>
            </a:extLst>
          </p:cNvPr>
          <p:cNvSpPr txBox="1"/>
          <p:nvPr/>
        </p:nvSpPr>
        <p:spPr>
          <a:xfrm>
            <a:off x="4585020" y="1211571"/>
            <a:ext cx="167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/>
              <a:t>Scrosci tendinei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EDC85B-EDC4-447D-9B6D-0D132E6448A0}"/>
              </a:ext>
            </a:extLst>
          </p:cNvPr>
          <p:cNvSpPr txBox="1"/>
          <p:nvPr/>
        </p:nvSpPr>
        <p:spPr>
          <a:xfrm>
            <a:off x="8627415" y="4814416"/>
            <a:ext cx="195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solidFill>
                  <a:schemeClr val="bg1"/>
                </a:solidFill>
              </a:rPr>
              <a:t>Acro-osteolisi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C264218-DF05-4CB1-8088-30D59BC69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53" y="1580903"/>
            <a:ext cx="2246980" cy="230502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9A1608-5170-4109-B50F-A9A9900F9513}"/>
              </a:ext>
            </a:extLst>
          </p:cNvPr>
          <p:cNvSpPr txBox="1"/>
          <p:nvPr/>
        </p:nvSpPr>
        <p:spPr>
          <a:xfrm>
            <a:off x="1680949" y="1151780"/>
            <a:ext cx="816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/>
              <a:t>Artrite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F4A0BF4-9A0C-413F-8199-E9C8DDE71F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4" t="55065" r="2468"/>
          <a:stretch/>
        </p:blipFill>
        <p:spPr>
          <a:xfrm>
            <a:off x="762174" y="4394172"/>
            <a:ext cx="2503737" cy="167929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BBAAF78-BE14-4CAD-84A8-11409899FDE4}"/>
              </a:ext>
            </a:extLst>
          </p:cNvPr>
          <p:cNvSpPr txBox="1"/>
          <p:nvPr/>
        </p:nvSpPr>
        <p:spPr>
          <a:xfrm>
            <a:off x="1164290" y="4024840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/>
              <a:t>Mani ad artiglio</a:t>
            </a:r>
          </a:p>
        </p:txBody>
      </p:sp>
    </p:spTree>
    <p:extLst>
      <p:ext uri="{BB962C8B-B14F-4D97-AF65-F5344CB8AC3E}">
        <p14:creationId xmlns:p14="http://schemas.microsoft.com/office/powerpoint/2010/main" val="2248734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itolo 1">
            <a:extLst>
              <a:ext uri="{FF2B5EF4-FFF2-40B4-BE49-F238E27FC236}">
                <a16:creationId xmlns:a16="http://schemas.microsoft.com/office/drawing/2014/main" id="{490D29B3-017D-40C2-94E6-889792D2B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Clinica – Interessamento cardio-polmonare </a:t>
            </a:r>
          </a:p>
        </p:txBody>
      </p:sp>
      <p:graphicFrame>
        <p:nvGraphicFramePr>
          <p:cNvPr id="10" name="Segnaposto contenuto 9">
            <a:extLst>
              <a:ext uri="{FF2B5EF4-FFF2-40B4-BE49-F238E27FC236}">
                <a16:creationId xmlns:a16="http://schemas.microsoft.com/office/drawing/2014/main" id="{B949E97F-EDA1-4124-B889-E12776E78D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4076309"/>
              </p:ext>
            </p:extLst>
          </p:nvPr>
        </p:nvGraphicFramePr>
        <p:xfrm>
          <a:off x="511175" y="1271588"/>
          <a:ext cx="11166475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5803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3">
            <a:extLst>
              <a:ext uri="{FF2B5EF4-FFF2-40B4-BE49-F238E27FC236}">
                <a16:creationId xmlns:a16="http://schemas.microsoft.com/office/drawing/2014/main" id="{0C5EEA9A-B06C-4F85-BEBF-4FB1239CBA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81"/>
          <a:stretch/>
        </p:blipFill>
        <p:spPr bwMode="auto">
          <a:xfrm>
            <a:off x="510621" y="1419129"/>
            <a:ext cx="6943630" cy="30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ttangolo 4">
            <a:extLst>
              <a:ext uri="{FF2B5EF4-FFF2-40B4-BE49-F238E27FC236}">
                <a16:creationId xmlns:a16="http://schemas.microsoft.com/office/drawing/2014/main" id="{6FF55C05-5687-43EE-9E35-C17943AB0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494" y="4330698"/>
            <a:ext cx="70775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Non-Usual Interstitial Pneumonia (NSIP)</a:t>
            </a:r>
          </a:p>
          <a:p>
            <a:pPr lvl="1">
              <a:spcBef>
                <a:spcPct val="0"/>
              </a:spcBef>
              <a:buNone/>
            </a:pPr>
            <a:r>
              <a:rPr lang="en-GB" altLang="it-IT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 glass </a:t>
            </a:r>
          </a:p>
          <a:p>
            <a:pPr lvl="1">
              <a:spcBef>
                <a:spcPct val="0"/>
              </a:spcBef>
              <a:buNone/>
            </a:pPr>
            <a:r>
              <a:rPr lang="en-GB" altLang="it-IT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architectural distortions</a:t>
            </a:r>
            <a:endParaRPr lang="it-IT" altLang="it-IT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28" name="Titolo 1">
            <a:extLst>
              <a:ext uri="{FF2B5EF4-FFF2-40B4-BE49-F238E27FC236}">
                <a16:creationId xmlns:a16="http://schemas.microsoft.com/office/drawing/2014/main" id="{490D29B3-017D-40C2-94E6-889792D2B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Clinica – Interessamento polmonare </a:t>
            </a: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EA4C3780-5B28-4A9C-9245-EA2BA723FBB1}"/>
              </a:ext>
            </a:extLst>
          </p:cNvPr>
          <p:cNvSpPr/>
          <p:nvPr/>
        </p:nvSpPr>
        <p:spPr>
          <a:xfrm>
            <a:off x="8843749" y="4176539"/>
            <a:ext cx="460290" cy="2053664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http://www.rispostafacile.it/wp-content/uploads/2011/09/polmoni_lungs_polmoni-1979px.png">
            <a:extLst>
              <a:ext uri="{FF2B5EF4-FFF2-40B4-BE49-F238E27FC236}">
                <a16:creationId xmlns:a16="http://schemas.microsoft.com/office/drawing/2014/main" id="{4CAC44E0-4F87-467E-8DB7-A410DF622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079" y="4148917"/>
            <a:ext cx="2203990" cy="217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2A341E3-6DA1-4DDF-94BC-A356AD862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610" y="1477640"/>
            <a:ext cx="2829478" cy="260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08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>
            <a:extLst>
              <a:ext uri="{FF2B5EF4-FFF2-40B4-BE49-F238E27FC236}">
                <a16:creationId xmlns:a16="http://schemas.microsoft.com/office/drawing/2014/main" id="{65CB4463-70DA-4895-BC12-CE3EDAC2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Clinica – Interessamento polmonare</a:t>
            </a:r>
          </a:p>
        </p:txBody>
      </p:sp>
      <p:pic>
        <p:nvPicPr>
          <p:cNvPr id="28675" name="Immagine 3">
            <a:extLst>
              <a:ext uri="{FF2B5EF4-FFF2-40B4-BE49-F238E27FC236}">
                <a16:creationId xmlns:a16="http://schemas.microsoft.com/office/drawing/2014/main" id="{CCEAB0DC-A9DD-4F84-8D60-A31CA52FF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3" b="8382"/>
          <a:stretch>
            <a:fillRect/>
          </a:stretch>
        </p:blipFill>
        <p:spPr bwMode="auto">
          <a:xfrm>
            <a:off x="1148202" y="1348725"/>
            <a:ext cx="4504733" cy="347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ttangolo 4">
            <a:extLst>
              <a:ext uri="{FF2B5EF4-FFF2-40B4-BE49-F238E27FC236}">
                <a16:creationId xmlns:a16="http://schemas.microsoft.com/office/drawing/2014/main" id="{2480B964-D871-45A4-8732-2C76254FD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413" y="4987191"/>
            <a:ext cx="107010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Usual </a:t>
            </a:r>
            <a:r>
              <a:rPr lang="en-GB" alt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Intestitial</a:t>
            </a:r>
            <a:r>
              <a:rPr lang="en-GB" altLang="it-I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Pneumonia (UIP)</a:t>
            </a:r>
          </a:p>
          <a:p>
            <a:pPr lvl="1">
              <a:spcBef>
                <a:spcPct val="0"/>
              </a:spcBef>
              <a:buNone/>
            </a:pPr>
            <a:r>
              <a:rPr lang="en-GB" altLang="it-IT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 glass </a:t>
            </a:r>
            <a:r>
              <a:rPr lang="en-GB" altLang="it-IT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(yellow)</a:t>
            </a:r>
          </a:p>
          <a:p>
            <a:pPr lvl="1">
              <a:spcBef>
                <a:spcPct val="0"/>
              </a:spcBef>
              <a:buNone/>
            </a:pPr>
            <a:r>
              <a:rPr lang="en-GB" altLang="it-IT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Honey-combing</a:t>
            </a:r>
            <a:r>
              <a:rPr lang="en-GB" altLang="it-IT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(red lines)</a:t>
            </a:r>
            <a:endParaRPr lang="it-IT" altLang="it-IT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tangolo 4">
            <a:extLst>
              <a:ext uri="{FF2B5EF4-FFF2-40B4-BE49-F238E27FC236}">
                <a16:creationId xmlns:a16="http://schemas.microsoft.com/office/drawing/2014/main" id="{8D2F7DEF-360C-411E-8B77-C853D6D19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400" y="4987190"/>
            <a:ext cx="48170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Organizing Pneumonia (OP)</a:t>
            </a:r>
            <a:endParaRPr lang="en-GB" altLang="it-IT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:a16="http://schemas.microsoft.com/office/drawing/2014/main" id="{14440388-CDBF-42BE-AE18-71511261E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400" y="1348726"/>
            <a:ext cx="4817090" cy="349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259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23BFF1-7BE3-4509-B3B7-32E43D6DB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Clinica - Interessamento polmonare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6D1318E-1F45-4622-813B-00B12AD42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4352" y="1219236"/>
            <a:ext cx="5448267" cy="4597400"/>
          </a:xfrm>
          <a:prstGeom prst="rect">
            <a:avLst/>
          </a:prstGeom>
        </p:spPr>
      </p:pic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5ED14F66-11F9-45FA-B0A2-C417037E4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21" y="1398896"/>
            <a:ext cx="3434809" cy="423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46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8457E-9E44-412A-AB51-5C362913B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Clinica interessamento polmonare</a:t>
            </a:r>
          </a:p>
        </p:txBody>
      </p:sp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0700162B-5956-4AD5-BB6B-D6A8A3529D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65353" y="1283712"/>
            <a:ext cx="6175151" cy="477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66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91A27F-2ED4-4E19-88C3-0EECC032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/>
              <a:t>Diagnosi differenziale – ipertensione polmonare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EC9E18-ED47-472A-8355-D40082A3B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1. </a:t>
            </a:r>
            <a:r>
              <a:rPr lang="it-IT" sz="1200" b="1" dirty="0" err="1">
                <a:solidFill>
                  <a:schemeClr val="tx1"/>
                </a:solidFill>
              </a:rPr>
              <a:t>Pulmonary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arterial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hypertension</a:t>
            </a:r>
            <a:r>
              <a:rPr lang="it-IT" sz="1200" b="1" dirty="0">
                <a:solidFill>
                  <a:schemeClr val="tx1"/>
                </a:solidFill>
              </a:rPr>
              <a:t> (PAH)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1.1. </a:t>
            </a:r>
            <a:r>
              <a:rPr lang="it-IT" sz="1200" b="1" dirty="0" err="1">
                <a:solidFill>
                  <a:schemeClr val="tx1"/>
                </a:solidFill>
              </a:rPr>
              <a:t>Idiopathic</a:t>
            </a:r>
            <a:r>
              <a:rPr lang="it-IT" sz="1200" b="1" dirty="0">
                <a:solidFill>
                  <a:schemeClr val="tx1"/>
                </a:solidFill>
              </a:rPr>
              <a:t> PAH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1.2. </a:t>
            </a:r>
            <a:r>
              <a:rPr lang="it-IT" sz="1200" b="1" dirty="0" err="1">
                <a:solidFill>
                  <a:schemeClr val="tx1"/>
                </a:solidFill>
              </a:rPr>
              <a:t>Heritable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1.2.1. BMPR2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1.2.2. ALK1, </a:t>
            </a:r>
            <a:r>
              <a:rPr lang="it-IT" sz="1200" b="1" dirty="0" err="1">
                <a:solidFill>
                  <a:schemeClr val="tx1"/>
                </a:solidFill>
              </a:rPr>
              <a:t>endoglin</a:t>
            </a:r>
            <a:r>
              <a:rPr lang="it-IT" sz="1200" b="1" dirty="0">
                <a:solidFill>
                  <a:schemeClr val="tx1"/>
                </a:solidFill>
              </a:rPr>
              <a:t>, SMAD9, CAV1, KCNK3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1.2.3. </a:t>
            </a:r>
            <a:r>
              <a:rPr lang="it-IT" sz="1200" b="1" dirty="0" err="1">
                <a:solidFill>
                  <a:schemeClr val="tx1"/>
                </a:solidFill>
              </a:rPr>
              <a:t>Unknown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1.3. </a:t>
            </a:r>
            <a:r>
              <a:rPr lang="it-IT" sz="1200" b="1" dirty="0" err="1">
                <a:solidFill>
                  <a:schemeClr val="tx1"/>
                </a:solidFill>
              </a:rPr>
              <a:t>Drug</a:t>
            </a:r>
            <a:r>
              <a:rPr lang="it-IT" sz="1200" b="1" dirty="0">
                <a:solidFill>
                  <a:schemeClr val="tx1"/>
                </a:solidFill>
              </a:rPr>
              <a:t>- and </a:t>
            </a:r>
            <a:r>
              <a:rPr lang="it-IT" sz="1200" b="1" dirty="0" err="1">
                <a:solidFill>
                  <a:schemeClr val="tx1"/>
                </a:solidFill>
              </a:rPr>
              <a:t>toxin-induced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1.4. </a:t>
            </a:r>
            <a:r>
              <a:rPr lang="it-IT" sz="1200" b="1" dirty="0" err="1">
                <a:solidFill>
                  <a:schemeClr val="tx1"/>
                </a:solidFill>
              </a:rPr>
              <a:t>Associated</a:t>
            </a:r>
            <a:r>
              <a:rPr lang="it-IT" sz="1200" b="1" dirty="0">
                <a:solidFill>
                  <a:schemeClr val="tx1"/>
                </a:solidFill>
              </a:rPr>
              <a:t> with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accent6"/>
                </a:solidFill>
              </a:rPr>
              <a:t>1.4.1. </a:t>
            </a:r>
            <a:r>
              <a:rPr lang="it-IT" sz="1200" b="1" dirty="0" err="1">
                <a:solidFill>
                  <a:schemeClr val="accent6"/>
                </a:solidFill>
              </a:rPr>
              <a:t>Connective</a:t>
            </a:r>
            <a:r>
              <a:rPr lang="it-IT" sz="1200" b="1" dirty="0">
                <a:solidFill>
                  <a:schemeClr val="accent6"/>
                </a:solidFill>
              </a:rPr>
              <a:t> </a:t>
            </a:r>
            <a:r>
              <a:rPr lang="it-IT" sz="1200" b="1" dirty="0" err="1">
                <a:solidFill>
                  <a:schemeClr val="accent6"/>
                </a:solidFill>
              </a:rPr>
              <a:t>tissue</a:t>
            </a:r>
            <a:r>
              <a:rPr lang="it-IT" sz="1200" b="1" dirty="0">
                <a:solidFill>
                  <a:schemeClr val="accent6"/>
                </a:solidFill>
              </a:rPr>
              <a:t> </a:t>
            </a:r>
            <a:r>
              <a:rPr lang="it-IT" sz="1200" b="1" dirty="0" err="1">
                <a:solidFill>
                  <a:schemeClr val="accent6"/>
                </a:solidFill>
              </a:rPr>
              <a:t>diseases</a:t>
            </a:r>
            <a:endParaRPr lang="it-IT" sz="1200" b="1" dirty="0">
              <a:solidFill>
                <a:schemeClr val="accent6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1.4.2. HIV </a:t>
            </a:r>
            <a:r>
              <a:rPr lang="it-IT" sz="1200" b="1" dirty="0" err="1">
                <a:solidFill>
                  <a:schemeClr val="tx1"/>
                </a:solidFill>
              </a:rPr>
              <a:t>infection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1.4.3. Portal </a:t>
            </a:r>
            <a:r>
              <a:rPr lang="it-IT" sz="1200" b="1" dirty="0" err="1">
                <a:solidFill>
                  <a:schemeClr val="tx1"/>
                </a:solidFill>
              </a:rPr>
              <a:t>hypertension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1.4.4. </a:t>
            </a:r>
            <a:r>
              <a:rPr lang="it-IT" sz="1200" b="1" dirty="0" err="1">
                <a:solidFill>
                  <a:schemeClr val="tx1"/>
                </a:solidFill>
              </a:rPr>
              <a:t>Congenital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heart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diseases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1.4.5. </a:t>
            </a:r>
            <a:r>
              <a:rPr lang="it-IT" sz="1200" b="1" dirty="0" err="1">
                <a:solidFill>
                  <a:schemeClr val="tx1"/>
                </a:solidFill>
              </a:rPr>
              <a:t>Schistosomiasis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1′. </a:t>
            </a:r>
            <a:r>
              <a:rPr lang="it-IT" sz="1200" b="1" dirty="0" err="1">
                <a:solidFill>
                  <a:schemeClr val="tx1"/>
                </a:solidFill>
              </a:rPr>
              <a:t>Pulmonary</a:t>
            </a:r>
            <a:r>
              <a:rPr lang="it-IT" sz="1200" b="1" dirty="0">
                <a:solidFill>
                  <a:schemeClr val="tx1"/>
                </a:solidFill>
              </a:rPr>
              <a:t> veno-occlusive </a:t>
            </a:r>
            <a:r>
              <a:rPr lang="it-IT" sz="1200" b="1" dirty="0" err="1">
                <a:solidFill>
                  <a:schemeClr val="tx1"/>
                </a:solidFill>
              </a:rPr>
              <a:t>disease</a:t>
            </a:r>
            <a:r>
              <a:rPr lang="it-IT" sz="1200" b="1" dirty="0">
                <a:solidFill>
                  <a:schemeClr val="tx1"/>
                </a:solidFill>
              </a:rPr>
              <a:t> (PVOD) and/or </a:t>
            </a:r>
            <a:r>
              <a:rPr lang="it-IT" sz="1200" b="1" dirty="0" err="1">
                <a:solidFill>
                  <a:schemeClr val="tx1"/>
                </a:solidFill>
              </a:rPr>
              <a:t>pulmonary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capillary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hemangiomatosis</a:t>
            </a:r>
            <a:r>
              <a:rPr lang="it-IT" sz="1200" b="1" dirty="0">
                <a:solidFill>
                  <a:schemeClr val="tx1"/>
                </a:solidFill>
              </a:rPr>
              <a:t> (PCH)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1’’. </a:t>
            </a:r>
            <a:r>
              <a:rPr lang="it-IT" sz="1200" b="1" dirty="0" err="1">
                <a:solidFill>
                  <a:schemeClr val="tx1"/>
                </a:solidFill>
              </a:rPr>
              <a:t>Persistent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pulmonary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hypertension</a:t>
            </a:r>
            <a:r>
              <a:rPr lang="it-IT" sz="1200" b="1" dirty="0">
                <a:solidFill>
                  <a:schemeClr val="tx1"/>
                </a:solidFill>
              </a:rPr>
              <a:t> of the </a:t>
            </a:r>
            <a:r>
              <a:rPr lang="it-IT" sz="1200" b="1" dirty="0" err="1">
                <a:solidFill>
                  <a:schemeClr val="tx1"/>
                </a:solidFill>
              </a:rPr>
              <a:t>newborn</a:t>
            </a:r>
            <a:r>
              <a:rPr lang="it-IT" sz="1200" b="1" dirty="0">
                <a:solidFill>
                  <a:schemeClr val="tx1"/>
                </a:solidFill>
              </a:rPr>
              <a:t> (PPHN)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2. </a:t>
            </a:r>
            <a:r>
              <a:rPr lang="it-IT" sz="1200" b="1" dirty="0" err="1">
                <a:solidFill>
                  <a:schemeClr val="tx1"/>
                </a:solidFill>
              </a:rPr>
              <a:t>Pulmonary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hypertension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owing</a:t>
            </a:r>
            <a:r>
              <a:rPr lang="it-IT" sz="1200" b="1" dirty="0">
                <a:solidFill>
                  <a:schemeClr val="tx1"/>
                </a:solidFill>
              </a:rPr>
              <a:t> to </a:t>
            </a:r>
            <a:r>
              <a:rPr lang="it-IT" sz="1200" b="1" dirty="0" err="1">
                <a:solidFill>
                  <a:schemeClr val="tx1"/>
                </a:solidFill>
              </a:rPr>
              <a:t>left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heart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disease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2.1. Left </a:t>
            </a:r>
            <a:r>
              <a:rPr lang="it-IT" sz="1200" b="1" dirty="0" err="1">
                <a:solidFill>
                  <a:schemeClr val="tx1"/>
                </a:solidFill>
              </a:rPr>
              <a:t>ventricular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systolic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dysfunction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2.2. Left </a:t>
            </a:r>
            <a:r>
              <a:rPr lang="it-IT" sz="1200" b="1" dirty="0" err="1">
                <a:solidFill>
                  <a:schemeClr val="tx1"/>
                </a:solidFill>
              </a:rPr>
              <a:t>ventricular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diastolic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dysfunction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2.3. </a:t>
            </a:r>
            <a:r>
              <a:rPr lang="it-IT" sz="1200" b="1" dirty="0" err="1">
                <a:solidFill>
                  <a:schemeClr val="tx1"/>
                </a:solidFill>
              </a:rPr>
              <a:t>Valvular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disease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2.4 </a:t>
            </a:r>
            <a:r>
              <a:rPr lang="it-IT" sz="1200" b="1" dirty="0" err="1">
                <a:solidFill>
                  <a:schemeClr val="tx1"/>
                </a:solidFill>
              </a:rPr>
              <a:t>Congenital</a:t>
            </a:r>
            <a:r>
              <a:rPr lang="it-IT" sz="1200" b="1" dirty="0">
                <a:solidFill>
                  <a:schemeClr val="tx1"/>
                </a:solidFill>
              </a:rPr>
              <a:t>/</a:t>
            </a:r>
            <a:r>
              <a:rPr lang="it-IT" sz="1200" b="1" dirty="0" err="1">
                <a:solidFill>
                  <a:schemeClr val="tx1"/>
                </a:solidFill>
              </a:rPr>
              <a:t>acquired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left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heart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inflow</a:t>
            </a:r>
            <a:r>
              <a:rPr lang="it-IT" sz="1200" b="1" dirty="0">
                <a:solidFill>
                  <a:schemeClr val="tx1"/>
                </a:solidFill>
              </a:rPr>
              <a:t>/</a:t>
            </a:r>
            <a:r>
              <a:rPr lang="it-IT" sz="1200" b="1" dirty="0" err="1">
                <a:solidFill>
                  <a:schemeClr val="tx1"/>
                </a:solidFill>
              </a:rPr>
              <a:t>outflow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tract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obstruction</a:t>
            </a:r>
            <a:r>
              <a:rPr lang="it-IT" sz="1200" b="1" dirty="0">
                <a:solidFill>
                  <a:schemeClr val="tx1"/>
                </a:solidFill>
              </a:rPr>
              <a:t> and </a:t>
            </a:r>
            <a:r>
              <a:rPr lang="it-IT" sz="1200" b="1" dirty="0" err="1">
                <a:solidFill>
                  <a:schemeClr val="tx1"/>
                </a:solidFill>
              </a:rPr>
              <a:t>congenital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cardiomyopathies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3. </a:t>
            </a:r>
            <a:r>
              <a:rPr lang="it-IT" sz="1200" b="1" dirty="0" err="1">
                <a:solidFill>
                  <a:schemeClr val="tx1"/>
                </a:solidFill>
              </a:rPr>
              <a:t>Pulmonary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hypertension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owing</a:t>
            </a:r>
            <a:r>
              <a:rPr lang="it-IT" sz="1200" b="1" dirty="0">
                <a:solidFill>
                  <a:schemeClr val="tx1"/>
                </a:solidFill>
              </a:rPr>
              <a:t> to </a:t>
            </a:r>
            <a:r>
              <a:rPr lang="it-IT" sz="1200" b="1" dirty="0" err="1">
                <a:solidFill>
                  <a:schemeClr val="tx1"/>
                </a:solidFill>
              </a:rPr>
              <a:t>lung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diseases</a:t>
            </a:r>
            <a:r>
              <a:rPr lang="it-IT" sz="1200" b="1" dirty="0">
                <a:solidFill>
                  <a:schemeClr val="tx1"/>
                </a:solidFill>
              </a:rPr>
              <a:t> and/or </a:t>
            </a:r>
            <a:r>
              <a:rPr lang="it-IT" sz="1200" b="1" dirty="0" err="1">
                <a:solidFill>
                  <a:schemeClr val="tx1"/>
                </a:solidFill>
              </a:rPr>
              <a:t>hypoxia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3.1. </a:t>
            </a:r>
            <a:r>
              <a:rPr lang="it-IT" sz="1200" b="1" dirty="0" err="1">
                <a:solidFill>
                  <a:schemeClr val="tx1"/>
                </a:solidFill>
              </a:rPr>
              <a:t>Chronic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obstructive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pulmonary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disease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3.2. </a:t>
            </a:r>
            <a:r>
              <a:rPr lang="it-IT" sz="1200" b="1" dirty="0" err="1">
                <a:solidFill>
                  <a:schemeClr val="tx1"/>
                </a:solidFill>
              </a:rPr>
              <a:t>Interstitial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lung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disease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3.3. </a:t>
            </a:r>
            <a:r>
              <a:rPr lang="it-IT" sz="1200" b="1" dirty="0" err="1">
                <a:solidFill>
                  <a:schemeClr val="tx1"/>
                </a:solidFill>
              </a:rPr>
              <a:t>Other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pulmonary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diseases</a:t>
            </a:r>
            <a:r>
              <a:rPr lang="it-IT" sz="1200" b="1" dirty="0">
                <a:solidFill>
                  <a:schemeClr val="tx1"/>
                </a:solidFill>
              </a:rPr>
              <a:t> with </a:t>
            </a:r>
            <a:r>
              <a:rPr lang="it-IT" sz="1200" b="1" dirty="0" err="1">
                <a:solidFill>
                  <a:schemeClr val="tx1"/>
                </a:solidFill>
              </a:rPr>
              <a:t>mixed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restrictive</a:t>
            </a:r>
            <a:r>
              <a:rPr lang="it-IT" sz="1200" b="1" dirty="0">
                <a:solidFill>
                  <a:schemeClr val="tx1"/>
                </a:solidFill>
              </a:rPr>
              <a:t> and </a:t>
            </a:r>
            <a:r>
              <a:rPr lang="it-IT" sz="1200" b="1" dirty="0" err="1">
                <a:solidFill>
                  <a:schemeClr val="tx1"/>
                </a:solidFill>
              </a:rPr>
              <a:t>obstructive</a:t>
            </a:r>
            <a:r>
              <a:rPr lang="it-IT" sz="1200" b="1" dirty="0">
                <a:solidFill>
                  <a:schemeClr val="tx1"/>
                </a:solidFill>
              </a:rPr>
              <a:t> pattern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3.4. </a:t>
            </a:r>
            <a:r>
              <a:rPr lang="it-IT" sz="1200" b="1" dirty="0" err="1">
                <a:solidFill>
                  <a:schemeClr val="tx1"/>
                </a:solidFill>
              </a:rPr>
              <a:t>Sleep-disordered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breathing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3.5. </a:t>
            </a:r>
            <a:r>
              <a:rPr lang="it-IT" sz="1200" b="1" dirty="0" err="1">
                <a:solidFill>
                  <a:schemeClr val="tx1"/>
                </a:solidFill>
              </a:rPr>
              <a:t>Alveolar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hypoventilation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disorders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3.6. </a:t>
            </a:r>
            <a:r>
              <a:rPr lang="it-IT" sz="1200" b="1" dirty="0" err="1">
                <a:solidFill>
                  <a:schemeClr val="tx1"/>
                </a:solidFill>
              </a:rPr>
              <a:t>Chronic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exposure</a:t>
            </a:r>
            <a:r>
              <a:rPr lang="it-IT" sz="1200" b="1" dirty="0">
                <a:solidFill>
                  <a:schemeClr val="tx1"/>
                </a:solidFill>
              </a:rPr>
              <a:t> to high </a:t>
            </a:r>
            <a:r>
              <a:rPr lang="it-IT" sz="1200" b="1" dirty="0" err="1">
                <a:solidFill>
                  <a:schemeClr val="tx1"/>
                </a:solidFill>
              </a:rPr>
              <a:t>altitude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3.7. </a:t>
            </a:r>
            <a:r>
              <a:rPr lang="it-IT" sz="1200" b="1" dirty="0" err="1">
                <a:solidFill>
                  <a:schemeClr val="tx1"/>
                </a:solidFill>
              </a:rPr>
              <a:t>Developmental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abnormalities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4. </a:t>
            </a:r>
            <a:r>
              <a:rPr lang="it-IT" sz="1200" b="1" dirty="0" err="1">
                <a:solidFill>
                  <a:schemeClr val="tx1"/>
                </a:solidFill>
              </a:rPr>
              <a:t>Chronic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thromboembolic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pulmonary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hypertension</a:t>
            </a:r>
            <a:r>
              <a:rPr lang="it-IT" sz="1200" b="1" dirty="0">
                <a:solidFill>
                  <a:schemeClr val="tx1"/>
                </a:solidFill>
              </a:rPr>
              <a:t> (CTEPH)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5. </a:t>
            </a:r>
            <a:r>
              <a:rPr lang="it-IT" sz="1200" b="1" dirty="0" err="1">
                <a:solidFill>
                  <a:schemeClr val="tx1"/>
                </a:solidFill>
              </a:rPr>
              <a:t>Pulmonary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hypertension</a:t>
            </a:r>
            <a:r>
              <a:rPr lang="it-IT" sz="1200" b="1" dirty="0">
                <a:solidFill>
                  <a:schemeClr val="tx1"/>
                </a:solidFill>
              </a:rPr>
              <a:t> with </a:t>
            </a:r>
            <a:r>
              <a:rPr lang="it-IT" sz="1200" b="1" dirty="0" err="1">
                <a:solidFill>
                  <a:schemeClr val="tx1"/>
                </a:solidFill>
              </a:rPr>
              <a:t>unclear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multifactorial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mechanisms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5.1. </a:t>
            </a:r>
            <a:r>
              <a:rPr lang="it-IT" sz="1200" b="1" dirty="0" err="1">
                <a:solidFill>
                  <a:schemeClr val="tx1"/>
                </a:solidFill>
              </a:rPr>
              <a:t>Hematologic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disorders</a:t>
            </a:r>
            <a:r>
              <a:rPr lang="it-IT" sz="1200" b="1" dirty="0">
                <a:solidFill>
                  <a:schemeClr val="tx1"/>
                </a:solidFill>
              </a:rPr>
              <a:t>: </a:t>
            </a:r>
            <a:r>
              <a:rPr lang="it-IT" sz="1200" b="1" dirty="0" err="1">
                <a:solidFill>
                  <a:schemeClr val="tx1"/>
                </a:solidFill>
              </a:rPr>
              <a:t>chronic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hemolytic</a:t>
            </a:r>
            <a:r>
              <a:rPr lang="it-IT" sz="1200" b="1" dirty="0">
                <a:solidFill>
                  <a:schemeClr val="tx1"/>
                </a:solidFill>
              </a:rPr>
              <a:t> anemia, </a:t>
            </a:r>
            <a:r>
              <a:rPr lang="it-IT" sz="1200" b="1" dirty="0" err="1">
                <a:solidFill>
                  <a:schemeClr val="tx1"/>
                </a:solidFill>
              </a:rPr>
              <a:t>myeloproliferative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disorders</a:t>
            </a:r>
            <a:r>
              <a:rPr lang="it-IT" sz="1200" b="1" dirty="0">
                <a:solidFill>
                  <a:schemeClr val="tx1"/>
                </a:solidFill>
              </a:rPr>
              <a:t>, </a:t>
            </a:r>
            <a:r>
              <a:rPr lang="it-IT" sz="1200" b="1" dirty="0" err="1">
                <a:solidFill>
                  <a:schemeClr val="tx1"/>
                </a:solidFill>
              </a:rPr>
              <a:t>splenectomy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5.2. </a:t>
            </a:r>
            <a:r>
              <a:rPr lang="it-IT" sz="1200" b="1" dirty="0" err="1">
                <a:solidFill>
                  <a:schemeClr val="tx1"/>
                </a:solidFill>
              </a:rPr>
              <a:t>Systemic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disorders</a:t>
            </a:r>
            <a:r>
              <a:rPr lang="it-IT" sz="1200" b="1" dirty="0">
                <a:solidFill>
                  <a:schemeClr val="tx1"/>
                </a:solidFill>
              </a:rPr>
              <a:t>: </a:t>
            </a:r>
            <a:r>
              <a:rPr lang="it-IT" sz="1200" b="1" dirty="0" err="1">
                <a:solidFill>
                  <a:schemeClr val="tx1"/>
                </a:solidFill>
              </a:rPr>
              <a:t>sarcoidosis</a:t>
            </a:r>
            <a:r>
              <a:rPr lang="it-IT" sz="1200" b="1" dirty="0">
                <a:solidFill>
                  <a:schemeClr val="tx1"/>
                </a:solidFill>
              </a:rPr>
              <a:t>, </a:t>
            </a:r>
            <a:r>
              <a:rPr lang="it-IT" sz="1200" b="1" dirty="0" err="1">
                <a:solidFill>
                  <a:schemeClr val="tx1"/>
                </a:solidFill>
              </a:rPr>
              <a:t>pulmonary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Langerhans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cell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histiocytosis</a:t>
            </a:r>
            <a:r>
              <a:rPr lang="it-IT" sz="1200" b="1" dirty="0">
                <a:solidFill>
                  <a:schemeClr val="tx1"/>
                </a:solidFill>
              </a:rPr>
              <a:t>: </a:t>
            </a:r>
            <a:r>
              <a:rPr lang="it-IT" sz="1200" b="1" dirty="0" err="1">
                <a:solidFill>
                  <a:schemeClr val="tx1"/>
                </a:solidFill>
              </a:rPr>
              <a:t>lymphangioleiomyomatosis</a:t>
            </a:r>
            <a:r>
              <a:rPr lang="it-IT" sz="1200" b="1" dirty="0">
                <a:solidFill>
                  <a:schemeClr val="tx1"/>
                </a:solidFill>
              </a:rPr>
              <a:t>, </a:t>
            </a:r>
            <a:r>
              <a:rPr lang="it-IT" sz="1200" b="1" dirty="0" err="1">
                <a:solidFill>
                  <a:schemeClr val="tx1"/>
                </a:solidFill>
              </a:rPr>
              <a:t>neurofibromatosis</a:t>
            </a:r>
            <a:r>
              <a:rPr lang="it-IT" sz="1200" b="1" dirty="0">
                <a:solidFill>
                  <a:schemeClr val="tx1"/>
                </a:solidFill>
              </a:rPr>
              <a:t>, </a:t>
            </a:r>
            <a:r>
              <a:rPr lang="it-IT" sz="1200" b="1" dirty="0" err="1">
                <a:solidFill>
                  <a:schemeClr val="tx1"/>
                </a:solidFill>
              </a:rPr>
              <a:t>vasculitis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5.3. </a:t>
            </a:r>
            <a:r>
              <a:rPr lang="it-IT" sz="1200" b="1" dirty="0" err="1">
                <a:solidFill>
                  <a:schemeClr val="tx1"/>
                </a:solidFill>
              </a:rPr>
              <a:t>Metabolic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disorders</a:t>
            </a:r>
            <a:r>
              <a:rPr lang="it-IT" sz="1200" b="1" dirty="0">
                <a:solidFill>
                  <a:schemeClr val="tx1"/>
                </a:solidFill>
              </a:rPr>
              <a:t>: </a:t>
            </a:r>
            <a:r>
              <a:rPr lang="it-IT" sz="1200" b="1" dirty="0" err="1">
                <a:solidFill>
                  <a:schemeClr val="tx1"/>
                </a:solidFill>
              </a:rPr>
              <a:t>glycogen</a:t>
            </a:r>
            <a:r>
              <a:rPr lang="it-IT" sz="1200" b="1" dirty="0">
                <a:solidFill>
                  <a:schemeClr val="tx1"/>
                </a:solidFill>
              </a:rPr>
              <a:t> storage </a:t>
            </a:r>
            <a:r>
              <a:rPr lang="it-IT" sz="1200" b="1" dirty="0" err="1">
                <a:solidFill>
                  <a:schemeClr val="tx1"/>
                </a:solidFill>
              </a:rPr>
              <a:t>disease</a:t>
            </a:r>
            <a:r>
              <a:rPr lang="it-IT" sz="1200" b="1" dirty="0">
                <a:solidFill>
                  <a:schemeClr val="tx1"/>
                </a:solidFill>
              </a:rPr>
              <a:t>, </a:t>
            </a:r>
            <a:r>
              <a:rPr lang="it-IT" sz="1200" b="1" dirty="0" err="1">
                <a:solidFill>
                  <a:schemeClr val="tx1"/>
                </a:solidFill>
              </a:rPr>
              <a:t>Gaucher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disease</a:t>
            </a:r>
            <a:r>
              <a:rPr lang="it-IT" sz="1200" b="1" dirty="0">
                <a:solidFill>
                  <a:schemeClr val="tx1"/>
                </a:solidFill>
              </a:rPr>
              <a:t>, </a:t>
            </a:r>
            <a:r>
              <a:rPr lang="it-IT" sz="1200" b="1" dirty="0" err="1">
                <a:solidFill>
                  <a:schemeClr val="tx1"/>
                </a:solidFill>
              </a:rPr>
              <a:t>thyroid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disorders</a:t>
            </a:r>
            <a:endParaRPr lang="it-IT" sz="1200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chemeClr val="tx1"/>
                </a:solidFill>
              </a:rPr>
              <a:t>5.4. Others: </a:t>
            </a:r>
            <a:r>
              <a:rPr lang="it-IT" sz="1200" b="1" dirty="0" err="1">
                <a:solidFill>
                  <a:schemeClr val="tx1"/>
                </a:solidFill>
              </a:rPr>
              <a:t>tumoral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obstruction</a:t>
            </a:r>
            <a:r>
              <a:rPr lang="it-IT" sz="1200" b="1" dirty="0">
                <a:solidFill>
                  <a:schemeClr val="tx1"/>
                </a:solidFill>
              </a:rPr>
              <a:t>, </a:t>
            </a:r>
            <a:r>
              <a:rPr lang="it-IT" sz="1200" b="1" dirty="0" err="1">
                <a:solidFill>
                  <a:schemeClr val="tx1"/>
                </a:solidFill>
              </a:rPr>
              <a:t>fibrosing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mediastinitis</a:t>
            </a:r>
            <a:r>
              <a:rPr lang="it-IT" sz="1200" b="1" dirty="0">
                <a:solidFill>
                  <a:schemeClr val="tx1"/>
                </a:solidFill>
              </a:rPr>
              <a:t>, </a:t>
            </a:r>
            <a:r>
              <a:rPr lang="it-IT" sz="1200" b="1" dirty="0" err="1">
                <a:solidFill>
                  <a:schemeClr val="tx1"/>
                </a:solidFill>
              </a:rPr>
              <a:t>chronic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renal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failure</a:t>
            </a:r>
            <a:r>
              <a:rPr lang="it-IT" sz="1200" b="1" dirty="0">
                <a:solidFill>
                  <a:schemeClr val="tx1"/>
                </a:solidFill>
              </a:rPr>
              <a:t>, </a:t>
            </a:r>
            <a:r>
              <a:rPr lang="it-IT" sz="1200" b="1" dirty="0" err="1">
                <a:solidFill>
                  <a:schemeClr val="tx1"/>
                </a:solidFill>
              </a:rPr>
              <a:t>segmental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pulmonary</a:t>
            </a:r>
            <a:r>
              <a:rPr lang="it-IT" sz="1200" b="1" dirty="0">
                <a:solidFill>
                  <a:schemeClr val="tx1"/>
                </a:solidFill>
              </a:rPr>
              <a:t> </a:t>
            </a:r>
            <a:r>
              <a:rPr lang="it-IT" sz="1200" b="1" dirty="0" err="1">
                <a:solidFill>
                  <a:schemeClr val="tx1"/>
                </a:solidFill>
              </a:rPr>
              <a:t>hypertension</a:t>
            </a:r>
            <a:endParaRPr lang="it-IT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19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>
            <a:extLst>
              <a:ext uri="{FF2B5EF4-FFF2-40B4-BE49-F238E27FC236}">
                <a16:creationId xmlns:a16="http://schemas.microsoft.com/office/drawing/2014/main" id="{65CB4463-70DA-4895-BC12-CE3EDAC2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Clinica – Interessamento renale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021D676-C214-418D-A4A5-A6BCF1003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804" y="1549021"/>
            <a:ext cx="4631445" cy="415557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AA8CE0D-079E-417E-B710-D5544759666D}"/>
              </a:ext>
            </a:extLst>
          </p:cNvPr>
          <p:cNvSpPr/>
          <p:nvPr/>
        </p:nvSpPr>
        <p:spPr>
          <a:xfrm>
            <a:off x="598227" y="1598010"/>
            <a:ext cx="57616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Nei primi 2-3 anni di malattia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Spesso accompagnata da </a:t>
            </a:r>
            <a:r>
              <a:rPr lang="it-IT" b="1" dirty="0">
                <a:solidFill>
                  <a:schemeClr val="accent6"/>
                </a:solidFill>
              </a:rPr>
              <a:t>ipertensione maligna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6"/>
                </a:solidFill>
              </a:rPr>
              <a:t>Insufficienza renale</a:t>
            </a:r>
            <a:r>
              <a:rPr lang="it-IT" dirty="0"/>
              <a:t> acuta o subacuta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Spesso anemia </a:t>
            </a:r>
            <a:r>
              <a:rPr lang="it-IT" b="1" dirty="0" err="1">
                <a:solidFill>
                  <a:schemeClr val="accent6"/>
                </a:solidFill>
              </a:rPr>
              <a:t>microangiopatica</a:t>
            </a:r>
            <a:endParaRPr lang="it-IT" b="1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Morte nel 50% dei casi  (</a:t>
            </a:r>
            <a:r>
              <a:rPr lang="it-IT" dirty="0" err="1"/>
              <a:t>pre</a:t>
            </a:r>
            <a:r>
              <a:rPr lang="it-IT" dirty="0"/>
              <a:t>-terapia)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Associata ad anticorpi </a:t>
            </a:r>
            <a:r>
              <a:rPr lang="it-IT" b="1" dirty="0">
                <a:solidFill>
                  <a:schemeClr val="accent6"/>
                </a:solidFill>
              </a:rPr>
              <a:t>anti-RNA polimerasi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Associata all’uso di </a:t>
            </a:r>
            <a:r>
              <a:rPr lang="it-IT" b="1" dirty="0">
                <a:solidFill>
                  <a:schemeClr val="accent6"/>
                </a:solidFill>
              </a:rPr>
              <a:t>steroidi</a:t>
            </a:r>
            <a:r>
              <a:rPr lang="it-IT" dirty="0"/>
              <a:t> ad alto dosaggio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Trattamento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ACE-inibitori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Stretto controllo dei valori pressori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Dialisi</a:t>
            </a:r>
          </a:p>
        </p:txBody>
      </p:sp>
    </p:spTree>
    <p:extLst>
      <p:ext uri="{BB962C8B-B14F-4D97-AF65-F5344CB8AC3E}">
        <p14:creationId xmlns:p14="http://schemas.microsoft.com/office/powerpoint/2010/main" val="1005825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6">
            <a:extLst>
              <a:ext uri="{FF2B5EF4-FFF2-40B4-BE49-F238E27FC236}">
                <a16:creationId xmlns:a16="http://schemas.microsoft.com/office/drawing/2014/main" id="{2C6D3A05-B586-4353-BDAE-C9D82BE42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76200"/>
            <a:ext cx="8743950" cy="6096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altLang="it-IT" sz="2200" b="1" i="1" dirty="0">
              <a:solidFill>
                <a:srgbClr val="0A0E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8">
            <a:extLst>
              <a:ext uri="{FF2B5EF4-FFF2-40B4-BE49-F238E27FC236}">
                <a16:creationId xmlns:a16="http://schemas.microsoft.com/office/drawing/2014/main" id="{C08F27A6-0867-48A5-A045-403802089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3600" y="56546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80B6BAF-5B2E-4083-B3E3-5B5666C67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000" dirty="0"/>
              <a:t>CONNETTIVITI (MALATTIE REUMATICHE SISTEMICHE)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9B08AB5-897F-4333-890F-B5A1F6458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21" y="1271016"/>
            <a:ext cx="11166267" cy="4861560"/>
          </a:xfrm>
        </p:spPr>
        <p:txBody>
          <a:bodyPr numCol="2">
            <a:normAutofit fontScale="85000" lnSpcReduction="20000"/>
          </a:bodyPr>
          <a:lstStyle/>
          <a:p>
            <a:r>
              <a:rPr lang="it-IT" b="1" dirty="0">
                <a:solidFill>
                  <a:schemeClr val="accent6"/>
                </a:solidFill>
              </a:rPr>
              <a:t>2.1 Lupus eritematoso</a:t>
            </a:r>
          </a:p>
          <a:p>
            <a:r>
              <a:rPr lang="it-IT" dirty="0"/>
              <a:t>2.1.1 Lupus eritematoso sistemico</a:t>
            </a:r>
          </a:p>
          <a:p>
            <a:r>
              <a:rPr lang="it-IT" dirty="0"/>
              <a:t>2.1.2 Lupus associato a deficit congeniti del complemento</a:t>
            </a:r>
          </a:p>
          <a:p>
            <a:r>
              <a:rPr lang="it-IT" dirty="0"/>
              <a:t>2.1.3 Lupus indotto da farmaci *</a:t>
            </a:r>
          </a:p>
          <a:p>
            <a:r>
              <a:rPr lang="it-IT" dirty="0"/>
              <a:t>2.1.4 Lupus discoide fisso</a:t>
            </a:r>
          </a:p>
          <a:p>
            <a:r>
              <a:rPr lang="it-IT" dirty="0"/>
              <a:t>2.1.5 Lupus cutaneo subacuto</a:t>
            </a:r>
          </a:p>
          <a:p>
            <a:r>
              <a:rPr lang="it-IT" dirty="0"/>
              <a:t>2.1.6 Lupus neonatale</a:t>
            </a:r>
          </a:p>
          <a:p>
            <a:r>
              <a:rPr lang="it-IT" b="1" dirty="0">
                <a:solidFill>
                  <a:schemeClr val="accent6"/>
                </a:solidFill>
              </a:rPr>
              <a:t>2.2 Sindromi sclerodermiche</a:t>
            </a:r>
          </a:p>
          <a:p>
            <a:r>
              <a:rPr lang="it-IT" dirty="0"/>
              <a:t>2.2.1 Sclerosi sistemica *</a:t>
            </a:r>
          </a:p>
          <a:p>
            <a:r>
              <a:rPr lang="it-IT" dirty="0"/>
              <a:t>2.2.2 Sclerodermia circoscritta</a:t>
            </a:r>
          </a:p>
          <a:p>
            <a:r>
              <a:rPr lang="it-IT" dirty="0"/>
              <a:t>2.2.3 </a:t>
            </a:r>
            <a:r>
              <a:rPr lang="it-IT" dirty="0" err="1"/>
              <a:t>Fascite</a:t>
            </a:r>
            <a:r>
              <a:rPr lang="it-IT" dirty="0"/>
              <a:t> diffusa con o senza eosinofilia</a:t>
            </a:r>
          </a:p>
          <a:p>
            <a:r>
              <a:rPr lang="it-IT" dirty="0"/>
              <a:t>2.2.4 Sindromi sclerodermiche da  agenti ambientali e chimici</a:t>
            </a:r>
          </a:p>
          <a:p>
            <a:r>
              <a:rPr lang="it-IT" dirty="0"/>
              <a:t>2.2.5 </a:t>
            </a:r>
            <a:r>
              <a:rPr lang="it-IT" dirty="0" err="1"/>
              <a:t>Scleredema</a:t>
            </a:r>
            <a:endParaRPr lang="it-IT" dirty="0"/>
          </a:p>
          <a:p>
            <a:r>
              <a:rPr lang="it-IT" dirty="0"/>
              <a:t>2.2.6 </a:t>
            </a:r>
            <a:r>
              <a:rPr lang="it-IT" dirty="0" err="1"/>
              <a:t>Scleromixedema</a:t>
            </a:r>
            <a:endParaRPr lang="it-IT" dirty="0"/>
          </a:p>
          <a:p>
            <a:r>
              <a:rPr lang="it-IT" dirty="0"/>
              <a:t>2.2.7 Altre sindromi sclerodermiche</a:t>
            </a:r>
          </a:p>
          <a:p>
            <a:r>
              <a:rPr lang="it-IT" sz="2100" b="1" dirty="0">
                <a:solidFill>
                  <a:schemeClr val="accent6"/>
                </a:solidFill>
              </a:rPr>
              <a:t>2.3 Miositi</a:t>
            </a:r>
          </a:p>
          <a:p>
            <a:r>
              <a:rPr lang="it-IT" dirty="0"/>
              <a:t>2.3.1 </a:t>
            </a:r>
            <a:r>
              <a:rPr lang="it-IT" dirty="0" err="1"/>
              <a:t>Polimiosite</a:t>
            </a:r>
            <a:r>
              <a:rPr lang="it-IT" dirty="0"/>
              <a:t> / </a:t>
            </a:r>
            <a:r>
              <a:rPr lang="it-IT" dirty="0" err="1"/>
              <a:t>dermatomiosite</a:t>
            </a:r>
            <a:endParaRPr lang="it-IT" dirty="0"/>
          </a:p>
          <a:p>
            <a:r>
              <a:rPr lang="it-IT" dirty="0"/>
              <a:t>2.3.2 Altre forme di miosite</a:t>
            </a:r>
          </a:p>
          <a:p>
            <a:r>
              <a:rPr lang="it-IT" sz="2100" b="1" dirty="0">
                <a:solidFill>
                  <a:schemeClr val="accent6"/>
                </a:solidFill>
              </a:rPr>
              <a:t>2.4 </a:t>
            </a:r>
            <a:r>
              <a:rPr lang="it-IT" sz="2100" b="1" dirty="0" err="1">
                <a:solidFill>
                  <a:schemeClr val="accent6"/>
                </a:solidFill>
              </a:rPr>
              <a:t>Sd</a:t>
            </a:r>
            <a:r>
              <a:rPr lang="it-IT" sz="2100" b="1" dirty="0">
                <a:solidFill>
                  <a:schemeClr val="accent6"/>
                </a:solidFill>
              </a:rPr>
              <a:t> di </a:t>
            </a:r>
            <a:r>
              <a:rPr lang="it-IT" sz="2100" b="1" dirty="0" err="1">
                <a:solidFill>
                  <a:schemeClr val="accent6"/>
                </a:solidFill>
              </a:rPr>
              <a:t>Sjögren</a:t>
            </a:r>
            <a:r>
              <a:rPr lang="it-IT" sz="2100" b="1" dirty="0">
                <a:solidFill>
                  <a:schemeClr val="accent6"/>
                </a:solidFill>
              </a:rPr>
              <a:t> e forme correlate</a:t>
            </a:r>
          </a:p>
          <a:p>
            <a:r>
              <a:rPr lang="it-IT" dirty="0"/>
              <a:t>2.4.1 </a:t>
            </a:r>
            <a:r>
              <a:rPr lang="it-IT" dirty="0" err="1"/>
              <a:t>Sd</a:t>
            </a:r>
            <a:r>
              <a:rPr lang="it-IT" dirty="0"/>
              <a:t> di </a:t>
            </a:r>
            <a:r>
              <a:rPr lang="it-IT" dirty="0" err="1"/>
              <a:t>Sjögren</a:t>
            </a:r>
            <a:r>
              <a:rPr lang="it-IT" dirty="0"/>
              <a:t> primitiva</a:t>
            </a:r>
          </a:p>
          <a:p>
            <a:r>
              <a:rPr lang="it-IT" dirty="0"/>
              <a:t>2.4.2 </a:t>
            </a:r>
            <a:r>
              <a:rPr lang="it-IT" dirty="0" err="1"/>
              <a:t>Sd</a:t>
            </a:r>
            <a:r>
              <a:rPr lang="it-IT" dirty="0"/>
              <a:t> di </a:t>
            </a:r>
            <a:r>
              <a:rPr lang="it-IT" dirty="0" err="1"/>
              <a:t>Sjögren</a:t>
            </a:r>
            <a:r>
              <a:rPr lang="it-IT" dirty="0"/>
              <a:t> associata ad altre malattie autoimmuni *</a:t>
            </a:r>
          </a:p>
          <a:p>
            <a:r>
              <a:rPr lang="it-IT" dirty="0"/>
              <a:t>2.4.3 Sindrome </a:t>
            </a:r>
            <a:r>
              <a:rPr lang="it-IT" dirty="0" err="1"/>
              <a:t>sicca</a:t>
            </a:r>
            <a:r>
              <a:rPr lang="it-IT" dirty="0"/>
              <a:t> associata ad altre malattie * </a:t>
            </a:r>
          </a:p>
          <a:p>
            <a:r>
              <a:rPr lang="it-IT" sz="2100" b="1" dirty="0">
                <a:solidFill>
                  <a:schemeClr val="accent6"/>
                </a:solidFill>
              </a:rPr>
              <a:t>2.5 </a:t>
            </a:r>
            <a:r>
              <a:rPr lang="it-IT" sz="2100" b="1" dirty="0" err="1">
                <a:solidFill>
                  <a:schemeClr val="accent6"/>
                </a:solidFill>
              </a:rPr>
              <a:t>Sd</a:t>
            </a:r>
            <a:r>
              <a:rPr lang="it-IT" sz="2100" b="1" dirty="0">
                <a:solidFill>
                  <a:schemeClr val="accent6"/>
                </a:solidFill>
              </a:rPr>
              <a:t> da sovrapposizione (</a:t>
            </a:r>
            <a:r>
              <a:rPr lang="it-IT" sz="2100" b="1" dirty="0" err="1">
                <a:solidFill>
                  <a:schemeClr val="accent6"/>
                </a:solidFill>
              </a:rPr>
              <a:t>overlap</a:t>
            </a:r>
            <a:r>
              <a:rPr lang="it-IT" sz="2100" b="1" dirty="0">
                <a:solidFill>
                  <a:schemeClr val="accent6"/>
                </a:solidFill>
              </a:rPr>
              <a:t>)</a:t>
            </a:r>
          </a:p>
          <a:p>
            <a:r>
              <a:rPr lang="it-IT" dirty="0"/>
              <a:t>2.5.1 </a:t>
            </a:r>
            <a:r>
              <a:rPr lang="it-IT" dirty="0" err="1"/>
              <a:t>Sd</a:t>
            </a:r>
            <a:r>
              <a:rPr lang="it-IT" dirty="0"/>
              <a:t> associate a specifici marcatori </a:t>
            </a:r>
            <a:r>
              <a:rPr lang="it-IT" dirty="0" err="1"/>
              <a:t>autoanticorpali</a:t>
            </a:r>
            <a:endParaRPr lang="it-IT" dirty="0"/>
          </a:p>
          <a:p>
            <a:r>
              <a:rPr lang="it-IT" dirty="0"/>
              <a:t>2.5.2 </a:t>
            </a:r>
            <a:r>
              <a:rPr lang="it-IT" dirty="0" err="1"/>
              <a:t>Sd</a:t>
            </a:r>
            <a:r>
              <a:rPr lang="it-IT" dirty="0"/>
              <a:t> non associate a specifici marcatori </a:t>
            </a:r>
            <a:r>
              <a:rPr lang="it-IT" dirty="0" err="1"/>
              <a:t>autoanticorpali</a:t>
            </a:r>
            <a:endParaRPr lang="it-IT" dirty="0"/>
          </a:p>
          <a:p>
            <a:r>
              <a:rPr lang="it-IT" sz="2100" b="1" dirty="0">
                <a:solidFill>
                  <a:schemeClr val="accent6"/>
                </a:solidFill>
              </a:rPr>
              <a:t>2.6 Connettiviti indifferenziate * *</a:t>
            </a:r>
          </a:p>
        </p:txBody>
      </p:sp>
    </p:spTree>
    <p:extLst>
      <p:ext uri="{BB962C8B-B14F-4D97-AF65-F5344CB8AC3E}">
        <p14:creationId xmlns:p14="http://schemas.microsoft.com/office/powerpoint/2010/main" val="87752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707275-3240-4CF9-9851-9CB2BC1D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Diagnosi - </a:t>
            </a:r>
            <a:r>
              <a:rPr lang="it-IT" dirty="0" err="1"/>
              <a:t>capillaroscopia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544BBC-35A0-4227-B33A-C2326B58F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1" r="7270" b="15720"/>
          <a:stretch/>
        </p:blipFill>
        <p:spPr>
          <a:xfrm>
            <a:off x="1289715" y="1320971"/>
            <a:ext cx="2190465" cy="143587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0534781-DC81-4DA8-99A4-66A2EF1D85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0" b="9272"/>
          <a:stretch/>
        </p:blipFill>
        <p:spPr>
          <a:xfrm>
            <a:off x="1289714" y="2826765"/>
            <a:ext cx="2204697" cy="15405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E467D6E-B990-4B0A-A344-7975FC4D9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714" y="4423307"/>
            <a:ext cx="2192927" cy="151322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2690FF-F0CF-48C3-AF29-B04CA36758E3}"/>
              </a:ext>
            </a:extLst>
          </p:cNvPr>
          <p:cNvSpPr txBox="1"/>
          <p:nvPr/>
        </p:nvSpPr>
        <p:spPr>
          <a:xfrm>
            <a:off x="1899076" y="2387517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normale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B3CE17-4CE7-4B81-BC09-439833CF77E3}"/>
              </a:ext>
            </a:extLst>
          </p:cNvPr>
          <p:cNvSpPr txBox="1"/>
          <p:nvPr/>
        </p:nvSpPr>
        <p:spPr>
          <a:xfrm>
            <a:off x="1289714" y="3706800"/>
            <a:ext cx="220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Microemorragie</a:t>
            </a:r>
            <a:r>
              <a:rPr lang="it-IT" dirty="0"/>
              <a:t> &amp; </a:t>
            </a:r>
            <a:r>
              <a:rPr lang="it-IT" dirty="0" err="1"/>
              <a:t>megacapillari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06AFE4A-2D40-47F2-8BC7-6736945A7EC6}"/>
              </a:ext>
            </a:extLst>
          </p:cNvPr>
          <p:cNvSpPr txBox="1"/>
          <p:nvPr/>
        </p:nvSpPr>
        <p:spPr>
          <a:xfrm>
            <a:off x="1275483" y="5508812"/>
            <a:ext cx="2204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Spiagge deserte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302A565-59A1-40A1-8C8E-8DA496E34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176" y="1320971"/>
            <a:ext cx="5977720" cy="46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6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707275-3240-4CF9-9851-9CB2BC1D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Diagnosi - autoanticorpi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AF42E8F-5CC7-404E-A0AE-3A5304B68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89"/>
          <a:stretch/>
        </p:blipFill>
        <p:spPr>
          <a:xfrm>
            <a:off x="2290908" y="1293432"/>
            <a:ext cx="6707150" cy="48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81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EA2EB2-D6B0-4356-99D1-04CB7E2E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Criteri classificativi ACR/EULAR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6006E21-328A-4E38-963C-8E0D370C8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175" y="1314188"/>
            <a:ext cx="11166475" cy="45122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C84B7DC-0924-4195-9D37-BECF5F553F64}"/>
              </a:ext>
            </a:extLst>
          </p:cNvPr>
          <p:cNvSpPr/>
          <p:nvPr/>
        </p:nvSpPr>
        <p:spPr>
          <a:xfrm>
            <a:off x="510621" y="582638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Cut-off &gt; 8: </a:t>
            </a:r>
            <a:r>
              <a:rPr lang="en-US" dirty="0" err="1"/>
              <a:t>specificità</a:t>
            </a:r>
            <a:r>
              <a:rPr lang="en-US" dirty="0"/>
              <a:t> 91% e </a:t>
            </a:r>
            <a:r>
              <a:rPr lang="en-US" dirty="0" err="1"/>
              <a:t>sensibilità</a:t>
            </a:r>
            <a:r>
              <a:rPr lang="en-US" dirty="0"/>
              <a:t> del 92%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7031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2855F4-4E02-4EEA-9C84-518BA5220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Subset di sclerosi sistemica</a:t>
            </a:r>
          </a:p>
        </p:txBody>
      </p:sp>
      <p:graphicFrame>
        <p:nvGraphicFramePr>
          <p:cNvPr id="3" name="Segnaposto contenuto 2">
            <a:extLst>
              <a:ext uri="{FF2B5EF4-FFF2-40B4-BE49-F238E27FC236}">
                <a16:creationId xmlns:a16="http://schemas.microsoft.com/office/drawing/2014/main" id="{C9D73ED8-6E72-4AA7-83D3-E26E94D936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785755"/>
              </p:ext>
            </p:extLst>
          </p:nvPr>
        </p:nvGraphicFramePr>
        <p:xfrm>
          <a:off x="510621" y="1271586"/>
          <a:ext cx="8879039" cy="47539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879039">
                  <a:extLst>
                    <a:ext uri="{9D8B030D-6E8A-4147-A177-3AD203B41FA5}">
                      <a16:colId xmlns:a16="http://schemas.microsoft.com/office/drawing/2014/main" val="2951097118"/>
                    </a:ext>
                  </a:extLst>
                </a:gridCol>
              </a:tblGrid>
              <a:tr h="685351">
                <a:tc>
                  <a:txBody>
                    <a:bodyPr/>
                    <a:lstStyle/>
                    <a:p>
                      <a:pPr fontAlgn="ctr"/>
                      <a:r>
                        <a:rPr lang="it-IT" sz="2400" b="1" dirty="0">
                          <a:solidFill>
                            <a:schemeClr val="bg1"/>
                          </a:solidFill>
                          <a:effectLst/>
                        </a:rPr>
                        <a:t>Limited </a:t>
                      </a:r>
                      <a:r>
                        <a:rPr lang="it-IT" sz="2400" b="1" dirty="0" err="1">
                          <a:solidFill>
                            <a:schemeClr val="bg1"/>
                          </a:solidFill>
                          <a:effectLst/>
                        </a:rPr>
                        <a:t>cutaneous</a:t>
                      </a:r>
                      <a:r>
                        <a:rPr lang="it-IT" sz="24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t-IT" sz="2400" b="1" dirty="0" err="1">
                          <a:solidFill>
                            <a:schemeClr val="bg1"/>
                          </a:solidFill>
                          <a:effectLst/>
                        </a:rPr>
                        <a:t>scleroderma</a:t>
                      </a:r>
                      <a:endParaRPr lang="it-IT" sz="24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0685" marR="40685" marT="20342" marB="20342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08166"/>
                  </a:ext>
                </a:extLst>
              </a:tr>
              <a:tr h="510009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Raynaud phenomenon for years, occasionally 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decades</a:t>
                      </a:r>
                    </a:p>
                  </a:txBody>
                  <a:tcPr marL="40685" marR="40685" marT="20342" marB="20342" anchor="ctr"/>
                </a:tc>
                <a:extLst>
                  <a:ext uri="{0D108BD9-81ED-4DB2-BD59-A6C34878D82A}">
                    <a16:rowId xmlns:a16="http://schemas.microsoft.com/office/drawing/2014/main" val="166485317"/>
                  </a:ext>
                </a:extLst>
              </a:tr>
              <a:tr h="540021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Skin involvement 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limited</a:t>
                      </a:r>
                      <a:r>
                        <a:rPr lang="en-US" sz="2000" dirty="0">
                          <a:effectLst/>
                        </a:rPr>
                        <a:t> to hands, face, feet, and forearms (acral distribution)</a:t>
                      </a:r>
                    </a:p>
                  </a:txBody>
                  <a:tcPr marL="40685" marR="40685" marT="20342" marB="20342" anchor="ctr"/>
                </a:tc>
                <a:extLst>
                  <a:ext uri="{0D108BD9-81ED-4DB2-BD59-A6C34878D82A}">
                    <a16:rowId xmlns:a16="http://schemas.microsoft.com/office/drawing/2014/main" val="3657310397"/>
                  </a:ext>
                </a:extLst>
              </a:tr>
              <a:tr h="796185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Nailfold capillary pattern typical of scleroderma predominantly nailfold capillary loops with 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capillary dropout</a:t>
                      </a:r>
                    </a:p>
                  </a:txBody>
                  <a:tcPr marL="40685" marR="40685" marT="20342" marB="20342" anchor="ctr"/>
                </a:tc>
                <a:extLst>
                  <a:ext uri="{0D108BD9-81ED-4DB2-BD59-A6C34878D82A}">
                    <a16:rowId xmlns:a16="http://schemas.microsoft.com/office/drawing/2014/main" val="1554373281"/>
                  </a:ext>
                </a:extLst>
              </a:tr>
              <a:tr h="969005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A significant (10 to 15%) late incidence of 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pulmonary hypertension</a:t>
                      </a:r>
                      <a:r>
                        <a:rPr lang="en-US" sz="2000" dirty="0">
                          <a:effectLst/>
                        </a:rPr>
                        <a:t>, with or without skin calcification, gastrointestinal disease, telangiectasias (CREST syndrome), or interstitial lung disease</a:t>
                      </a:r>
                    </a:p>
                  </a:txBody>
                  <a:tcPr marL="40685" marR="40685" marT="20342" marB="20342" anchor="ctr"/>
                </a:tc>
                <a:extLst>
                  <a:ext uri="{0D108BD9-81ED-4DB2-BD59-A6C34878D82A}">
                    <a16:rowId xmlns:a16="http://schemas.microsoft.com/office/drawing/2014/main" val="209119930"/>
                  </a:ext>
                </a:extLst>
              </a:tr>
              <a:tr h="567978">
                <a:tc>
                  <a:txBody>
                    <a:bodyPr/>
                    <a:lstStyle/>
                    <a:p>
                      <a:pPr fontAlgn="t"/>
                      <a:r>
                        <a:rPr lang="it-IT" sz="2000" dirty="0" err="1">
                          <a:effectLst/>
                        </a:rPr>
                        <a:t>Renal</a:t>
                      </a:r>
                      <a:r>
                        <a:rPr lang="it-IT" sz="2000" dirty="0">
                          <a:effectLst/>
                        </a:rPr>
                        <a:t> </a:t>
                      </a:r>
                      <a:r>
                        <a:rPr lang="it-IT" sz="2000" dirty="0" err="1">
                          <a:effectLst/>
                        </a:rPr>
                        <a:t>disease</a:t>
                      </a:r>
                      <a:r>
                        <a:rPr lang="it-IT" sz="2000" dirty="0">
                          <a:effectLst/>
                        </a:rPr>
                        <a:t> </a:t>
                      </a:r>
                      <a:r>
                        <a:rPr lang="it-IT" sz="2000" dirty="0" err="1">
                          <a:effectLst/>
                        </a:rPr>
                        <a:t>rarely</a:t>
                      </a:r>
                      <a:r>
                        <a:rPr lang="it-IT" sz="2000" dirty="0">
                          <a:effectLst/>
                        </a:rPr>
                        <a:t> </a:t>
                      </a:r>
                      <a:r>
                        <a:rPr lang="it-IT" sz="2000" dirty="0" err="1">
                          <a:effectLst/>
                        </a:rPr>
                        <a:t>occurs</a:t>
                      </a:r>
                      <a:endParaRPr lang="it-IT" sz="2000" dirty="0">
                        <a:effectLst/>
                      </a:endParaRPr>
                    </a:p>
                  </a:txBody>
                  <a:tcPr marL="40685" marR="40685" marT="20342" marB="20342" anchor="ctr"/>
                </a:tc>
                <a:extLst>
                  <a:ext uri="{0D108BD9-81ED-4DB2-BD59-A6C34878D82A}">
                    <a16:rowId xmlns:a16="http://schemas.microsoft.com/office/drawing/2014/main" val="1104235204"/>
                  </a:ext>
                </a:extLst>
              </a:tr>
              <a:tr h="685351">
                <a:tc>
                  <a:txBody>
                    <a:bodyPr/>
                    <a:lstStyle/>
                    <a:p>
                      <a:pPr fontAlgn="t"/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Anticentromere antibody </a:t>
                      </a:r>
                      <a:r>
                        <a:rPr lang="en-US" sz="2000" dirty="0">
                          <a:effectLst/>
                        </a:rPr>
                        <a:t>(ACA) in 50 to 60%, but other patterns also occurring in 5 to 10% (especially anti-PM/</a:t>
                      </a:r>
                      <a:r>
                        <a:rPr lang="en-US" sz="2000" dirty="0" err="1">
                          <a:effectLst/>
                        </a:rPr>
                        <a:t>Scl</a:t>
                      </a:r>
                      <a:r>
                        <a:rPr lang="en-US" sz="2000" dirty="0">
                          <a:effectLst/>
                        </a:rPr>
                        <a:t> and anti-Scl-70)</a:t>
                      </a:r>
                    </a:p>
                  </a:txBody>
                  <a:tcPr marL="40685" marR="40685" marT="20342" marB="20342" anchor="ctr"/>
                </a:tc>
                <a:extLst>
                  <a:ext uri="{0D108BD9-81ED-4DB2-BD59-A6C34878D82A}">
                    <a16:rowId xmlns:a16="http://schemas.microsoft.com/office/drawing/2014/main" val="3341210968"/>
                  </a:ext>
                </a:extLst>
              </a:tr>
            </a:tbl>
          </a:graphicData>
        </a:graphic>
      </p:graphicFrame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877D23D-F777-4F74-B1DF-9209823DC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1" r="50000"/>
          <a:stretch/>
        </p:blipFill>
        <p:spPr>
          <a:xfrm>
            <a:off x="9880980" y="1218746"/>
            <a:ext cx="1876567" cy="50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6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2855F4-4E02-4EEA-9C84-518BA5220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Subset di sclerosi sistemica</a:t>
            </a:r>
          </a:p>
        </p:txBody>
      </p:sp>
      <p:graphicFrame>
        <p:nvGraphicFramePr>
          <p:cNvPr id="3" name="Segnaposto contenuto 2">
            <a:extLst>
              <a:ext uri="{FF2B5EF4-FFF2-40B4-BE49-F238E27FC236}">
                <a16:creationId xmlns:a16="http://schemas.microsoft.com/office/drawing/2014/main" id="{C9D73ED8-6E72-4AA7-83D3-E26E94D936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179421"/>
              </p:ext>
            </p:extLst>
          </p:nvPr>
        </p:nvGraphicFramePr>
        <p:xfrm>
          <a:off x="510621" y="1271585"/>
          <a:ext cx="8735737" cy="474025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735737">
                  <a:extLst>
                    <a:ext uri="{9D8B030D-6E8A-4147-A177-3AD203B41FA5}">
                      <a16:colId xmlns:a16="http://schemas.microsoft.com/office/drawing/2014/main" val="2951097118"/>
                    </a:ext>
                  </a:extLst>
                </a:gridCol>
              </a:tblGrid>
              <a:tr h="790042">
                <a:tc>
                  <a:txBody>
                    <a:bodyPr/>
                    <a:lstStyle/>
                    <a:p>
                      <a:pPr fontAlgn="ctr"/>
                      <a:r>
                        <a:rPr lang="it-IT" sz="2400" b="1" dirty="0">
                          <a:solidFill>
                            <a:schemeClr val="bg1"/>
                          </a:solidFill>
                          <a:effectLst/>
                        </a:rPr>
                        <a:t>Diffuse </a:t>
                      </a:r>
                      <a:r>
                        <a:rPr lang="it-IT" sz="2400" b="1" dirty="0" err="1">
                          <a:solidFill>
                            <a:schemeClr val="bg1"/>
                          </a:solidFill>
                          <a:effectLst/>
                        </a:rPr>
                        <a:t>cutaneous</a:t>
                      </a:r>
                      <a:r>
                        <a:rPr lang="it-IT" sz="24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t-IT" sz="2400" b="1" dirty="0" err="1">
                          <a:solidFill>
                            <a:schemeClr val="bg1"/>
                          </a:solidFill>
                          <a:effectLst/>
                        </a:rPr>
                        <a:t>scleroderma</a:t>
                      </a:r>
                      <a:endParaRPr lang="it-IT" sz="24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0685" marR="40685" marT="20342" marB="20342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284989"/>
                  </a:ext>
                </a:extLst>
              </a:tr>
              <a:tr h="790042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Raynaud phenomenon followed, within one year, by 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puffy</a:t>
                      </a:r>
                      <a:r>
                        <a:rPr lang="en-US" sz="2000" dirty="0">
                          <a:effectLst/>
                        </a:rPr>
                        <a:t> or hidebound skin changes</a:t>
                      </a:r>
                    </a:p>
                  </a:txBody>
                  <a:tcPr marL="40685" marR="40685" marT="20342" marB="20342" anchor="ctr"/>
                </a:tc>
                <a:extLst>
                  <a:ext uri="{0D108BD9-81ED-4DB2-BD59-A6C34878D82A}">
                    <a16:rowId xmlns:a16="http://schemas.microsoft.com/office/drawing/2014/main" val="707972654"/>
                  </a:ext>
                </a:extLst>
              </a:tr>
              <a:tr h="790042">
                <a:tc>
                  <a:txBody>
                    <a:bodyPr/>
                    <a:lstStyle/>
                    <a:p>
                      <a:pPr fontAlgn="t"/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Truncal</a:t>
                      </a:r>
                      <a:r>
                        <a:rPr lang="en-US" sz="2000" dirty="0">
                          <a:effectLst/>
                        </a:rPr>
                        <a:t> and acral skin involvement; tendon 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friction rubs</a:t>
                      </a:r>
                    </a:p>
                  </a:txBody>
                  <a:tcPr marL="40685" marR="40685" marT="20342" marB="20342" anchor="ctr"/>
                </a:tc>
                <a:extLst>
                  <a:ext uri="{0D108BD9-81ED-4DB2-BD59-A6C34878D82A}">
                    <a16:rowId xmlns:a16="http://schemas.microsoft.com/office/drawing/2014/main" val="3504056072"/>
                  </a:ext>
                </a:extLst>
              </a:tr>
              <a:tr h="790042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Nailfold capillary pattern typical of scleroderma with dilatation (early), dilatation and dropout (</a:t>
                      </a:r>
                      <a:r>
                        <a:rPr lang="en-US" sz="2000" b="1" i="0" dirty="0">
                          <a:solidFill>
                            <a:schemeClr val="accent6"/>
                          </a:solidFill>
                          <a:effectLst/>
                        </a:rPr>
                        <a:t>active</a:t>
                      </a:r>
                      <a:r>
                        <a:rPr lang="en-US" sz="2000" dirty="0">
                          <a:effectLst/>
                        </a:rPr>
                        <a:t>), and tortuosity with dropout (late)</a:t>
                      </a:r>
                    </a:p>
                  </a:txBody>
                  <a:tcPr marL="40685" marR="40685" marT="20342" marB="20342" anchor="ctr"/>
                </a:tc>
                <a:extLst>
                  <a:ext uri="{0D108BD9-81ED-4DB2-BD59-A6C34878D82A}">
                    <a16:rowId xmlns:a16="http://schemas.microsoft.com/office/drawing/2014/main" val="384376295"/>
                  </a:ext>
                </a:extLst>
              </a:tr>
              <a:tr h="790042"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>
                          <a:effectLst/>
                        </a:rPr>
                        <a:t>Early and significant incidence of 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renal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interstitial lung</a:t>
                      </a:r>
                      <a:r>
                        <a:rPr lang="en-US" sz="2000" dirty="0">
                          <a:effectLst/>
                        </a:rPr>
                        <a:t>, diffuse gastrointestinal, and myocardial disease</a:t>
                      </a:r>
                    </a:p>
                  </a:txBody>
                  <a:tcPr marL="40685" marR="40685" marT="20342" marB="20342" anchor="ctr"/>
                </a:tc>
                <a:extLst>
                  <a:ext uri="{0D108BD9-81ED-4DB2-BD59-A6C34878D82A}">
                    <a16:rowId xmlns:a16="http://schemas.microsoft.com/office/drawing/2014/main" val="1262347214"/>
                  </a:ext>
                </a:extLst>
              </a:tr>
              <a:tr h="790042">
                <a:tc>
                  <a:txBody>
                    <a:bodyPr/>
                    <a:lstStyle/>
                    <a:p>
                      <a:pPr fontAlgn="t"/>
                      <a:r>
                        <a:rPr lang="en-US" sz="2000" b="1" dirty="0">
                          <a:solidFill>
                            <a:schemeClr val="accent6"/>
                          </a:solidFill>
                          <a:effectLst/>
                        </a:rPr>
                        <a:t>Anti-Scl-70</a:t>
                      </a:r>
                      <a:r>
                        <a:rPr lang="en-US" sz="2000" dirty="0">
                          <a:effectLst/>
                        </a:rPr>
                        <a:t> (30%) and anti-RNA polymerase-I, II, or III (12 to 15%) antibodies</a:t>
                      </a:r>
                    </a:p>
                  </a:txBody>
                  <a:tcPr marL="40685" marR="40685" marT="20342" marB="20342" anchor="ctr"/>
                </a:tc>
                <a:extLst>
                  <a:ext uri="{0D108BD9-81ED-4DB2-BD59-A6C34878D82A}">
                    <a16:rowId xmlns:a16="http://schemas.microsoft.com/office/drawing/2014/main" val="781902452"/>
                  </a:ext>
                </a:extLst>
              </a:tr>
            </a:tbl>
          </a:graphicData>
        </a:graphic>
      </p:graphicFrame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C0C4A2E-79DF-4C39-B858-78B6C52E5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01" r="3690"/>
          <a:stretch/>
        </p:blipFill>
        <p:spPr>
          <a:xfrm>
            <a:off x="9616076" y="1130034"/>
            <a:ext cx="2060812" cy="50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88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113FA9-BBFD-4531-93B9-0A7AE0B08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Follow-up e </a:t>
            </a:r>
            <a:r>
              <a:rPr lang="it-IT" dirty="0" err="1"/>
              <a:t>clinimetria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A7D1ED-1A3A-4C25-8210-50C6CFCEB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384" y="2111375"/>
            <a:ext cx="4558324" cy="415255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224A77A-2740-468A-A49B-54C6BF72C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494" y="1329323"/>
            <a:ext cx="4770265" cy="7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51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6609F-B9DD-4653-AE0C-EEC0C2B80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Prognosi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C0D7483-02F7-4B6C-B2E8-130F66BC2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8757" y="1271588"/>
            <a:ext cx="803131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31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7">
            <a:extLst>
              <a:ext uri="{FF2B5EF4-FFF2-40B4-BE49-F238E27FC236}">
                <a16:creationId xmlns:a16="http://schemas.microsoft.com/office/drawing/2014/main" id="{C2184BB9-276C-4235-B513-4947C6706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>
            <a:fillRect/>
          </a:stretch>
        </p:blipFill>
        <p:spPr bwMode="auto">
          <a:xfrm>
            <a:off x="1676400" y="1313628"/>
            <a:ext cx="5164540" cy="481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9">
            <a:extLst>
              <a:ext uri="{FF2B5EF4-FFF2-40B4-BE49-F238E27FC236}">
                <a16:creationId xmlns:a16="http://schemas.microsoft.com/office/drawing/2014/main" id="{C1DEF9FB-B3F0-4F13-8F66-41CC58952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1219201"/>
            <a:ext cx="297180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3675" indent="-1936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 sz="2000"/>
              <a:t>Tasso di sopravvivenza cumulativo ridotto rispetto alla popolazione generale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i="1"/>
              <a:t>Ferri C et al. Medicine 2002</a:t>
            </a:r>
            <a:endParaRPr lang="it-IT" altLang="it-IT" sz="2000"/>
          </a:p>
          <a:p>
            <a:pPr eaLnBrk="1" hangingPunct="1">
              <a:spcBef>
                <a:spcPct val="0"/>
              </a:spcBef>
            </a:pPr>
            <a:endParaRPr lang="it-IT" altLang="it-IT" sz="2000"/>
          </a:p>
          <a:p>
            <a:pPr eaLnBrk="1" hangingPunct="1">
              <a:spcBef>
                <a:spcPct val="0"/>
              </a:spcBef>
            </a:pPr>
            <a:endParaRPr lang="it-IT" altLang="it-IT" sz="2000"/>
          </a:p>
          <a:p>
            <a:pPr eaLnBrk="1" hangingPunct="1">
              <a:spcBef>
                <a:spcPct val="0"/>
              </a:spcBef>
            </a:pPr>
            <a:endParaRPr lang="it-IT" altLang="it-IT" sz="2000"/>
          </a:p>
          <a:p>
            <a:pPr eaLnBrk="1" hangingPunct="1">
              <a:spcBef>
                <a:spcPct val="0"/>
              </a:spcBef>
            </a:pPr>
            <a:endParaRPr lang="it-IT" altLang="it-IT" sz="2000"/>
          </a:p>
          <a:p>
            <a:pPr eaLnBrk="1" hangingPunct="1">
              <a:spcBef>
                <a:spcPct val="0"/>
              </a:spcBef>
            </a:pPr>
            <a:r>
              <a:rPr lang="it-IT" altLang="it-IT" sz="2000"/>
              <a:t>Risultati sovrapponibili ad altre casistiche inglesi ed americane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i="1"/>
              <a:t>Altman RD et al.Arthtritis Rheum 1991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i="1"/>
              <a:t>Bryan C et al. Arthritia Rheum 1990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A1FCEB9-D842-4662-995C-2F2198F54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Prognosi</a:t>
            </a:r>
          </a:p>
        </p:txBody>
      </p:sp>
    </p:spTree>
    <p:extLst>
      <p:ext uri="{BB962C8B-B14F-4D97-AF65-F5344CB8AC3E}">
        <p14:creationId xmlns:p14="http://schemas.microsoft.com/office/powerpoint/2010/main" val="1116167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91BB5C-D3ED-420A-B32E-AE66E25B9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Cenni di terapia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3AA6AD3-3043-41FE-A6E2-21AC5CE77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5818" y="1214652"/>
            <a:ext cx="7269625" cy="4597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B8C0A9D-45F2-4765-A6E1-14B59E783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21" y="1214652"/>
            <a:ext cx="2796445" cy="488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29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1134FE-AE9C-402A-AF63-0DEC1708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Concetti chiave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F7940C-7FA0-44B1-82E2-6908F5740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it-IT" dirty="0"/>
            </a:br>
            <a:r>
              <a:rPr lang="it-IT" sz="2400" dirty="0"/>
              <a:t>La sclerosi sistemica è una malattia del tessuto connettivo multi-sistemica che colpisce la cute e gli organi interni. </a:t>
            </a:r>
          </a:p>
          <a:p>
            <a:r>
              <a:rPr lang="it-IT" sz="2400" dirty="0"/>
              <a:t>Il processo di malattia è caratterizzato da un’infiammazione cronica con gradi variabili di accumulo di collagene (fibrosi) nei tessuti affetti e da una </a:t>
            </a:r>
            <a:r>
              <a:rPr lang="it-IT" sz="2400" dirty="0" err="1"/>
              <a:t>vasculopatia</a:t>
            </a:r>
            <a:r>
              <a:rPr lang="it-IT" sz="2400" dirty="0"/>
              <a:t> obliterante dei vasi periferici periferica e viscerale. </a:t>
            </a:r>
          </a:p>
          <a:p>
            <a:r>
              <a:rPr lang="it-IT" sz="2400" dirty="0"/>
              <a:t>La sclerodermia è associata ad elevata morbilità e mortalità, altamente variabile in base al subset clinico-sierologico, ed è in particolare legata al coinvolgimento di polmoni, il cuore, tratto gastrointestinale. </a:t>
            </a:r>
          </a:p>
          <a:p>
            <a:r>
              <a:rPr lang="it-IT" sz="2400" dirty="0"/>
              <a:t>La terapia si basa sulla gestione delle manifestazioni di malattie specifiche, anche se non è ancora disponibile alcuna terapia di </a:t>
            </a:r>
            <a:r>
              <a:rPr lang="it-IT" sz="2400" i="1" dirty="0" err="1"/>
              <a:t>disease-modifying</a:t>
            </a:r>
            <a:r>
              <a:rPr lang="it-IT" sz="2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771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0AC0F6-BB51-4C62-BF19-FDC03F2A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Malattie rare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1760C7-6D0F-4D24-970F-A1089C2EE7E2}"/>
              </a:ext>
            </a:extLst>
          </p:cNvPr>
          <p:cNvSpPr txBox="1"/>
          <p:nvPr/>
        </p:nvSpPr>
        <p:spPr>
          <a:xfrm>
            <a:off x="4635551" y="1819305"/>
            <a:ext cx="48646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6"/>
                </a:solidFill>
              </a:rPr>
              <a:t>Artrite reumatoide</a:t>
            </a:r>
          </a:p>
          <a:p>
            <a:r>
              <a:rPr lang="it-IT" sz="3200" dirty="0"/>
              <a:t>5/1.000</a:t>
            </a:r>
          </a:p>
          <a:p>
            <a:r>
              <a:rPr lang="it-IT" sz="3200" dirty="0"/>
              <a:t>280.000 casi</a:t>
            </a:r>
          </a:p>
          <a:p>
            <a:endParaRPr lang="it-IT" sz="3200" dirty="0"/>
          </a:p>
          <a:p>
            <a:r>
              <a:rPr lang="it-IT" sz="3200" b="1" dirty="0">
                <a:solidFill>
                  <a:schemeClr val="accent6"/>
                </a:solidFill>
              </a:rPr>
              <a:t>Malattia rara</a:t>
            </a:r>
          </a:p>
          <a:p>
            <a:r>
              <a:rPr lang="it-IT" sz="3200" dirty="0"/>
              <a:t>&lt;50/100.000</a:t>
            </a:r>
          </a:p>
          <a:p>
            <a:r>
              <a:rPr lang="it-IT" sz="3200" dirty="0"/>
              <a:t>&lt;2.800 casi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A9122F5-1EB9-4DAB-B7EE-1F0987D5516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9370" y="1328928"/>
            <a:ext cx="3509573" cy="452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5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72A7A-E2DC-44AC-935F-4937EFCE5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43299F-9C01-4E52-9824-0A60BDA87F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it-IT" dirty="0"/>
              <a:t>Definizione</a:t>
            </a:r>
          </a:p>
          <a:p>
            <a:r>
              <a:rPr lang="it-IT" dirty="0"/>
              <a:t>Epidemiologia</a:t>
            </a:r>
          </a:p>
          <a:p>
            <a:r>
              <a:rPr lang="it-IT" dirty="0"/>
              <a:t>Patogenesi</a:t>
            </a:r>
          </a:p>
          <a:p>
            <a:r>
              <a:rPr lang="it-IT" dirty="0"/>
              <a:t>Clinica</a:t>
            </a:r>
          </a:p>
          <a:p>
            <a:pPr lvl="1"/>
            <a:r>
              <a:rPr lang="it-IT" dirty="0"/>
              <a:t>Interessamento cutaneo</a:t>
            </a:r>
          </a:p>
          <a:p>
            <a:pPr lvl="1"/>
            <a:r>
              <a:rPr lang="it-IT" dirty="0"/>
              <a:t>Interessamento gastrointestinale</a:t>
            </a:r>
          </a:p>
          <a:p>
            <a:pPr lvl="1"/>
            <a:r>
              <a:rPr lang="it-IT" dirty="0"/>
              <a:t>Interessamento polmonare</a:t>
            </a:r>
          </a:p>
          <a:p>
            <a:pPr lvl="1"/>
            <a:r>
              <a:rPr lang="it-IT" dirty="0"/>
              <a:t>Interessamento renale</a:t>
            </a:r>
          </a:p>
          <a:p>
            <a:r>
              <a:rPr lang="it-IT" dirty="0"/>
              <a:t>Diagnosi</a:t>
            </a:r>
          </a:p>
          <a:p>
            <a:pPr lvl="1"/>
            <a:r>
              <a:rPr lang="it-IT" dirty="0"/>
              <a:t>Laboratorio</a:t>
            </a:r>
          </a:p>
          <a:p>
            <a:pPr lvl="1"/>
            <a:r>
              <a:rPr lang="it-IT" dirty="0" err="1"/>
              <a:t>Capillaroscopia</a:t>
            </a:r>
            <a:endParaRPr lang="it-IT" dirty="0"/>
          </a:p>
          <a:p>
            <a:pPr lvl="1"/>
            <a:r>
              <a:rPr lang="it-IT" dirty="0"/>
              <a:t>Criteri classificativi</a:t>
            </a:r>
          </a:p>
          <a:p>
            <a:r>
              <a:rPr lang="it-IT" dirty="0"/>
              <a:t>Diagnosi differenziale</a:t>
            </a:r>
          </a:p>
          <a:p>
            <a:r>
              <a:rPr lang="it-IT" dirty="0"/>
              <a:t>Follow-up e </a:t>
            </a:r>
            <a:r>
              <a:rPr lang="it-IT" dirty="0" err="1"/>
              <a:t>clinimetria</a:t>
            </a:r>
            <a:endParaRPr lang="it-IT" dirty="0"/>
          </a:p>
          <a:p>
            <a:r>
              <a:rPr lang="it-IT" dirty="0"/>
              <a:t>Prognosi </a:t>
            </a:r>
          </a:p>
          <a:p>
            <a:r>
              <a:rPr lang="it-IT" dirty="0"/>
              <a:t>Cenni di terapia</a:t>
            </a:r>
          </a:p>
          <a:p>
            <a:r>
              <a:rPr lang="it-IT" dirty="0"/>
              <a:t>Concetti chiave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7841E1F-A568-4E6C-B8A6-C121B68ECB4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8551419" y="3111689"/>
            <a:ext cx="5068800" cy="11821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213C441-0681-472C-B0D7-EEF5CD9EC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832" y="1338280"/>
            <a:ext cx="3984693" cy="472894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3853D14-58C3-4A6C-9D1B-105CF5727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346" y="1168353"/>
            <a:ext cx="3160123" cy="50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92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9493E3B-FB9D-4F71-9A1F-029C4915C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Definizione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6865778-3C11-4921-906F-7970A6221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21" y="1271016"/>
            <a:ext cx="3965845" cy="4598078"/>
          </a:xfrm>
        </p:spPr>
        <p:txBody>
          <a:bodyPr/>
          <a:lstStyle/>
          <a:p>
            <a:r>
              <a:rPr lang="en-US" dirty="0"/>
              <a:t>Scleroderma or systemic sclerosis (</a:t>
            </a:r>
            <a:r>
              <a:rPr lang="en-US" dirty="0" err="1"/>
              <a:t>SSc</a:t>
            </a:r>
            <a:r>
              <a:rPr lang="en-US" dirty="0"/>
              <a:t>) is an uncommon disease of unknown cause and complex pathogenesis. </a:t>
            </a:r>
          </a:p>
          <a:p>
            <a:r>
              <a:rPr lang="en-US" dirty="0"/>
              <a:t>The hallmarks of </a:t>
            </a:r>
            <a:r>
              <a:rPr lang="en-US" dirty="0" err="1"/>
              <a:t>SSc</a:t>
            </a:r>
            <a:r>
              <a:rPr lang="en-US" dirty="0"/>
              <a:t> are: </a:t>
            </a:r>
          </a:p>
          <a:p>
            <a:r>
              <a:rPr lang="en-US" b="1" i="1" dirty="0"/>
              <a:t>(1) autoimmunity, </a:t>
            </a:r>
          </a:p>
          <a:p>
            <a:r>
              <a:rPr lang="en-US" b="1" i="1" dirty="0"/>
              <a:t>(2) inflammation,</a:t>
            </a:r>
          </a:p>
          <a:p>
            <a:r>
              <a:rPr lang="en-US" b="1" i="1" dirty="0"/>
              <a:t>(3) functional and structural alterations in small blood vessels, </a:t>
            </a:r>
          </a:p>
          <a:p>
            <a:r>
              <a:rPr lang="en-US" b="1" i="1" dirty="0"/>
              <a:t>(4) widespread interstitial and vascular fibrosis affecting the skin and internal organs</a:t>
            </a:r>
            <a:endParaRPr lang="it-IT" b="1" i="1" dirty="0"/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7BCB995-D243-4144-85EC-1CAD0EE26C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85648" y="1339765"/>
            <a:ext cx="6856939" cy="43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0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7F2C9B-B576-4D3C-A077-237C1876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Patogenesi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B13A1EC0-B3EA-4AC9-A4A0-00655175BF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0224914"/>
              </p:ext>
            </p:extLst>
          </p:nvPr>
        </p:nvGraphicFramePr>
        <p:xfrm>
          <a:off x="511175" y="1473958"/>
          <a:ext cx="11166475" cy="4395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0998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14AC31-5A50-4E53-80CB-79FCB3671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Patogenesi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406EC80-E989-4714-A101-A0A43A133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8569" y="1637732"/>
            <a:ext cx="5271568" cy="342558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E6DA970-E5A6-4DC3-B59D-F7C876F42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21" y="1265556"/>
            <a:ext cx="5258881" cy="447005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F0693D-F7CB-4F96-A53F-966662E17C08}"/>
              </a:ext>
            </a:extLst>
          </p:cNvPr>
          <p:cNvSpPr txBox="1"/>
          <p:nvPr/>
        </p:nvSpPr>
        <p:spPr>
          <a:xfrm>
            <a:off x="0" y="5991367"/>
            <a:ext cx="4829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KELLEY &amp; FIRESTEIN’S Textbook of Rheumatology - 2016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372366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97A06D-CACA-4CBD-B8D7-E7907C1C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Epidemiologia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3DBE5D-74B6-49C5-9D6A-3A10ECE7C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22" y="1617260"/>
            <a:ext cx="5371564" cy="3732662"/>
          </a:xfrm>
        </p:spPr>
        <p:txBody>
          <a:bodyPr>
            <a:normAutofit lnSpcReduction="10000"/>
          </a:bodyPr>
          <a:lstStyle/>
          <a:p>
            <a:r>
              <a:rPr lang="it-IT" dirty="0"/>
              <a:t>Rapporto F:M -&gt; 3-7:1</a:t>
            </a:r>
          </a:p>
          <a:p>
            <a:r>
              <a:rPr lang="en-US" dirty="0" err="1"/>
              <a:t>Incidenza</a:t>
            </a:r>
            <a:r>
              <a:rPr lang="en-US" dirty="0"/>
              <a:t> 18 -20 </a:t>
            </a:r>
            <a:r>
              <a:rPr lang="en-US" dirty="0" err="1"/>
              <a:t>casi</a:t>
            </a:r>
            <a:r>
              <a:rPr lang="en-US" dirty="0"/>
              <a:t> per 1.000.000</a:t>
            </a:r>
          </a:p>
          <a:p>
            <a:r>
              <a:rPr lang="en-US" dirty="0" err="1"/>
              <a:t>Prevalenza</a:t>
            </a:r>
            <a:r>
              <a:rPr lang="en-US" dirty="0"/>
              <a:t> 100-300 </a:t>
            </a:r>
            <a:r>
              <a:rPr lang="en-US" dirty="0" err="1"/>
              <a:t>casi</a:t>
            </a:r>
            <a:r>
              <a:rPr lang="en-US" dirty="0"/>
              <a:t> per 1.000.000</a:t>
            </a:r>
          </a:p>
          <a:p>
            <a:r>
              <a:rPr lang="it-IT" dirty="0"/>
              <a:t>Picco di incidenza tra i 35-50 anni</a:t>
            </a:r>
          </a:p>
          <a:p>
            <a:r>
              <a:rPr lang="it-IT" dirty="0" err="1"/>
              <a:t>Standardised</a:t>
            </a:r>
            <a:r>
              <a:rPr lang="it-IT" dirty="0"/>
              <a:t> </a:t>
            </a:r>
            <a:r>
              <a:rPr lang="it-IT" dirty="0" err="1"/>
              <a:t>mortality</a:t>
            </a:r>
            <a:r>
              <a:rPr lang="it-IT" dirty="0"/>
              <a:t> ratio (SMR): 1.46-7.1</a:t>
            </a:r>
          </a:p>
          <a:p>
            <a:pPr lvl="1"/>
            <a:r>
              <a:rPr lang="it-IT" dirty="0" err="1"/>
              <a:t>SSc</a:t>
            </a:r>
            <a:endParaRPr lang="it-IT" dirty="0"/>
          </a:p>
          <a:p>
            <a:pPr lvl="1"/>
            <a:r>
              <a:rPr lang="it-IT" dirty="0"/>
              <a:t>Neoplasie</a:t>
            </a:r>
          </a:p>
          <a:p>
            <a:pPr lvl="1"/>
            <a:r>
              <a:rPr lang="it-IT" dirty="0"/>
              <a:t>Causa CV</a:t>
            </a:r>
          </a:p>
          <a:p>
            <a:r>
              <a:rPr lang="it-IT" dirty="0"/>
              <a:t>Fattori di rischio</a:t>
            </a:r>
          </a:p>
          <a:p>
            <a:pPr lvl="1"/>
            <a:r>
              <a:rPr lang="it-IT" dirty="0"/>
              <a:t>Esposizione a polvere di silicio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F98663F-818D-498C-900D-958928F03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593" y="1290349"/>
            <a:ext cx="4197826" cy="419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52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2EA13F-AF9B-4D04-A5B4-0E258FD2C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Interessamento cutaneo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789CD53-215D-490D-A765-EBB37301E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183" y="1999397"/>
            <a:ext cx="5653329" cy="326715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695FF27-9780-4EEC-9ADA-A5BCC2185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883" y="1789414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7452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772</TotalTime>
  <Words>1030</Words>
  <Application>Microsoft Office PowerPoint</Application>
  <PresentationFormat>Widescreen</PresentationFormat>
  <Paragraphs>207</Paragraphs>
  <Slides>29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6" baseType="lpstr">
      <vt:lpstr>ＭＳ Ｐゴシック</vt:lpstr>
      <vt:lpstr>ＭＳ Ｐゴシック</vt:lpstr>
      <vt:lpstr>Arial</vt:lpstr>
      <vt:lpstr>Calibri</vt:lpstr>
      <vt:lpstr>Calibri Light</vt:lpstr>
      <vt:lpstr>Times New Roman</vt:lpstr>
      <vt:lpstr>Retrospettivo</vt:lpstr>
      <vt:lpstr>Sclerosi Sistemica</vt:lpstr>
      <vt:lpstr>CONNETTIVITI (MALATTIE REUMATICHE SISTEMICHE)</vt:lpstr>
      <vt:lpstr>Malattie rare</vt:lpstr>
      <vt:lpstr>Sommario</vt:lpstr>
      <vt:lpstr>Definizione</vt:lpstr>
      <vt:lpstr>Patogenesi</vt:lpstr>
      <vt:lpstr>Patogenesi</vt:lpstr>
      <vt:lpstr>Epidemiologia</vt:lpstr>
      <vt:lpstr>Interessamento cutaneo</vt:lpstr>
      <vt:lpstr>Clinica – interessamento cutaneo</vt:lpstr>
      <vt:lpstr>Clinica - Interessamento gastrointestinale</vt:lpstr>
      <vt:lpstr>Clinica - Interessamento osteoarticolare</vt:lpstr>
      <vt:lpstr>Clinica – Interessamento cardio-polmonare </vt:lpstr>
      <vt:lpstr>Clinica – Interessamento polmonare </vt:lpstr>
      <vt:lpstr>Clinica – Interessamento polmonare</vt:lpstr>
      <vt:lpstr>Clinica - Interessamento polmonare</vt:lpstr>
      <vt:lpstr>Clinica interessamento polmonare</vt:lpstr>
      <vt:lpstr>Diagnosi differenziale – ipertensione polmonare</vt:lpstr>
      <vt:lpstr>Clinica – Interessamento renale</vt:lpstr>
      <vt:lpstr>Diagnosi - capillaroscopia</vt:lpstr>
      <vt:lpstr>Diagnosi - autoanticorpi</vt:lpstr>
      <vt:lpstr>Criteri classificativi ACR/EULAR</vt:lpstr>
      <vt:lpstr>Subset di sclerosi sistemica</vt:lpstr>
      <vt:lpstr>Subset di sclerosi sistemica</vt:lpstr>
      <vt:lpstr>Follow-up e clinimetria</vt:lpstr>
      <vt:lpstr>Prognosi</vt:lpstr>
      <vt:lpstr>Prognosi</vt:lpstr>
      <vt:lpstr>Cenni di terapia</vt:lpstr>
      <vt:lpstr>Concetti chiave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Scirè</dc:creator>
  <cp:lastModifiedBy>Carlo Scirè</cp:lastModifiedBy>
  <cp:revision>49</cp:revision>
  <dcterms:created xsi:type="dcterms:W3CDTF">2017-09-13T17:59:48Z</dcterms:created>
  <dcterms:modified xsi:type="dcterms:W3CDTF">2017-11-14T14:41:00Z</dcterms:modified>
</cp:coreProperties>
</file>