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62" r:id="rId3"/>
    <p:sldId id="258" r:id="rId4"/>
    <p:sldId id="276" r:id="rId5"/>
    <p:sldId id="284" r:id="rId6"/>
    <p:sldId id="259" r:id="rId7"/>
    <p:sldId id="260" r:id="rId8"/>
    <p:sldId id="275" r:id="rId9"/>
    <p:sldId id="285" r:id="rId10"/>
    <p:sldId id="261" r:id="rId11"/>
    <p:sldId id="280" r:id="rId12"/>
    <p:sldId id="277" r:id="rId13"/>
    <p:sldId id="278" r:id="rId14"/>
    <p:sldId id="279" r:id="rId15"/>
    <p:sldId id="292" r:id="rId16"/>
    <p:sldId id="290" r:id="rId17"/>
    <p:sldId id="281" r:id="rId18"/>
    <p:sldId id="293" r:id="rId19"/>
    <p:sldId id="294" r:id="rId20"/>
    <p:sldId id="263" r:id="rId21"/>
    <p:sldId id="274" r:id="rId22"/>
    <p:sldId id="283" r:id="rId23"/>
    <p:sldId id="282" r:id="rId24"/>
    <p:sldId id="298" r:id="rId25"/>
    <p:sldId id="268" r:id="rId26"/>
    <p:sldId id="295" r:id="rId27"/>
    <p:sldId id="297" r:id="rId28"/>
    <p:sldId id="287" r:id="rId29"/>
    <p:sldId id="288" r:id="rId30"/>
    <p:sldId id="289" r:id="rId31"/>
    <p:sldId id="267" r:id="rId32"/>
    <p:sldId id="296" r:id="rId33"/>
    <p:sldId id="271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309" autoAdjust="0"/>
  </p:normalViewPr>
  <p:slideViewPr>
    <p:cSldViewPr snapToGrid="0">
      <p:cViewPr varScale="1">
        <p:scale>
          <a:sx n="62" d="100"/>
          <a:sy n="62" d="100"/>
        </p:scale>
        <p:origin x="14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8617F0-3107-4146-A2E6-A94E63F6C78C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E3F186-5540-4D2A-A77E-4D6FCD535BE8}">
      <dgm:prSet phldrT="[Testo]"/>
      <dgm:spPr/>
      <dgm:t>
        <a:bodyPr/>
        <a:lstStyle/>
        <a:p>
          <a:r>
            <a:rPr lang="it-IT" dirty="0" err="1"/>
            <a:t>Muscle</a:t>
          </a:r>
          <a:r>
            <a:rPr lang="it-IT" dirty="0"/>
            <a:t> </a:t>
          </a:r>
          <a:r>
            <a:rPr lang="it-IT" dirty="0" err="1"/>
            <a:t>involvement</a:t>
          </a:r>
          <a:endParaRPr lang="en-GB" dirty="0"/>
        </a:p>
      </dgm:t>
    </dgm:pt>
    <dgm:pt modelId="{E062C3F7-5BC8-4AE8-A0FB-9BFF7E240108}" type="parTrans" cxnId="{EE82A968-FC6F-4BDD-A689-337B8E7F2D42}">
      <dgm:prSet/>
      <dgm:spPr/>
      <dgm:t>
        <a:bodyPr/>
        <a:lstStyle/>
        <a:p>
          <a:endParaRPr lang="en-GB"/>
        </a:p>
      </dgm:t>
    </dgm:pt>
    <dgm:pt modelId="{85011517-AB91-4481-86A7-F0E0B69D493D}" type="sibTrans" cxnId="{EE82A968-FC6F-4BDD-A689-337B8E7F2D42}">
      <dgm:prSet/>
      <dgm:spPr/>
      <dgm:t>
        <a:bodyPr/>
        <a:lstStyle/>
        <a:p>
          <a:endParaRPr lang="en-GB"/>
        </a:p>
      </dgm:t>
    </dgm:pt>
    <dgm:pt modelId="{0646AAE7-09B4-4EF9-8DA8-A016C14D5C49}">
      <dgm:prSet phldrT="[Testo]"/>
      <dgm:spPr/>
      <dgm:t>
        <a:bodyPr/>
        <a:lstStyle/>
        <a:p>
          <a:r>
            <a:rPr lang="it-IT" dirty="0"/>
            <a:t>Joint </a:t>
          </a:r>
          <a:r>
            <a:rPr lang="it-IT" dirty="0" err="1"/>
            <a:t>involvement</a:t>
          </a:r>
          <a:endParaRPr lang="en-GB" dirty="0"/>
        </a:p>
      </dgm:t>
    </dgm:pt>
    <dgm:pt modelId="{02A2822D-3566-429D-9320-DB2F4776CB6E}" type="parTrans" cxnId="{EE18AA4D-A7D5-4E0F-91E3-57F931E21F74}">
      <dgm:prSet/>
      <dgm:spPr/>
      <dgm:t>
        <a:bodyPr/>
        <a:lstStyle/>
        <a:p>
          <a:endParaRPr lang="en-GB"/>
        </a:p>
      </dgm:t>
    </dgm:pt>
    <dgm:pt modelId="{3FD79228-D490-4858-B1D8-CD4A0C38DF5B}" type="sibTrans" cxnId="{EE18AA4D-A7D5-4E0F-91E3-57F931E21F74}">
      <dgm:prSet/>
      <dgm:spPr/>
      <dgm:t>
        <a:bodyPr/>
        <a:lstStyle/>
        <a:p>
          <a:endParaRPr lang="en-GB"/>
        </a:p>
      </dgm:t>
    </dgm:pt>
    <dgm:pt modelId="{6B36BD2E-8927-4122-8E6D-BB77F569F855}">
      <dgm:prSet phldrT="[Testo]"/>
      <dgm:spPr/>
      <dgm:t>
        <a:bodyPr/>
        <a:lstStyle/>
        <a:p>
          <a:r>
            <a:rPr lang="it-IT"/>
            <a:t>Lung involvement</a:t>
          </a:r>
          <a:endParaRPr lang="en-GB" dirty="0"/>
        </a:p>
      </dgm:t>
    </dgm:pt>
    <dgm:pt modelId="{459B975A-FC46-4E4C-8ED8-4756B7301B81}" type="parTrans" cxnId="{FAB86281-8271-4840-B992-868A8FDBB5C3}">
      <dgm:prSet/>
      <dgm:spPr/>
      <dgm:t>
        <a:bodyPr/>
        <a:lstStyle/>
        <a:p>
          <a:endParaRPr lang="en-GB"/>
        </a:p>
      </dgm:t>
    </dgm:pt>
    <dgm:pt modelId="{F53B4D3B-C174-414B-9BB3-044C9B639A1B}" type="sibTrans" cxnId="{FAB86281-8271-4840-B992-868A8FDBB5C3}">
      <dgm:prSet/>
      <dgm:spPr/>
      <dgm:t>
        <a:bodyPr/>
        <a:lstStyle/>
        <a:p>
          <a:endParaRPr lang="en-GB"/>
        </a:p>
      </dgm:t>
    </dgm:pt>
    <dgm:pt modelId="{2E088E76-098E-4575-A2AE-15ABB61173D4}">
      <dgm:prSet phldrT="[Testo]"/>
      <dgm:spPr/>
      <dgm:t>
        <a:bodyPr/>
        <a:lstStyle/>
        <a:p>
          <a:r>
            <a:rPr lang="it-IT"/>
            <a:t>Cutaneous Involvement</a:t>
          </a:r>
          <a:endParaRPr lang="en-GB" dirty="0"/>
        </a:p>
      </dgm:t>
    </dgm:pt>
    <dgm:pt modelId="{DDDEB4D1-8981-4D28-84C2-903812D3C260}" type="parTrans" cxnId="{07CC6C1C-6EC9-4DED-BD77-2E4FA715854A}">
      <dgm:prSet/>
      <dgm:spPr/>
      <dgm:t>
        <a:bodyPr/>
        <a:lstStyle/>
        <a:p>
          <a:endParaRPr lang="en-GB"/>
        </a:p>
      </dgm:t>
    </dgm:pt>
    <dgm:pt modelId="{2200B2A3-4C3A-4592-B896-4AA927EBB6B6}" type="sibTrans" cxnId="{07CC6C1C-6EC9-4DED-BD77-2E4FA715854A}">
      <dgm:prSet/>
      <dgm:spPr/>
      <dgm:t>
        <a:bodyPr/>
        <a:lstStyle/>
        <a:p>
          <a:endParaRPr lang="en-GB"/>
        </a:p>
      </dgm:t>
    </dgm:pt>
    <dgm:pt modelId="{F02CAE4F-6DF7-4543-8590-FDBA3FD6E7B2}" type="pres">
      <dgm:prSet presAssocID="{358617F0-3107-4146-A2E6-A94E63F6C78C}" presName="Name0" presStyleCnt="0">
        <dgm:presLayoutVars>
          <dgm:dir/>
          <dgm:resizeHandles val="exact"/>
        </dgm:presLayoutVars>
      </dgm:prSet>
      <dgm:spPr/>
    </dgm:pt>
    <dgm:pt modelId="{55F2FD47-9C6A-4A86-9631-034005E42C30}" type="pres">
      <dgm:prSet presAssocID="{05E3F186-5540-4D2A-A77E-4D6FCD535BE8}" presName="node" presStyleLbl="node1" presStyleIdx="0" presStyleCnt="4" custRadScaleRad="142355" custRadScaleInc="107103">
        <dgm:presLayoutVars>
          <dgm:bulletEnabled val="1"/>
        </dgm:presLayoutVars>
      </dgm:prSet>
      <dgm:spPr/>
    </dgm:pt>
    <dgm:pt modelId="{EC9BCD17-581C-43FF-8897-E6C0C497976B}" type="pres">
      <dgm:prSet presAssocID="{85011517-AB91-4481-86A7-F0E0B69D493D}" presName="sibTrans" presStyleLbl="sibTrans2D1" presStyleIdx="0" presStyleCnt="4" custLinFactNeighborX="16130" custLinFactNeighborY="4194"/>
      <dgm:spPr/>
    </dgm:pt>
    <dgm:pt modelId="{76DB03DD-143D-4B11-857B-E14C26FCA356}" type="pres">
      <dgm:prSet presAssocID="{85011517-AB91-4481-86A7-F0E0B69D493D}" presName="connectorText" presStyleLbl="sibTrans2D1" presStyleIdx="0" presStyleCnt="4"/>
      <dgm:spPr/>
    </dgm:pt>
    <dgm:pt modelId="{6A848281-D89F-4767-8532-1B21EC98B41E}" type="pres">
      <dgm:prSet presAssocID="{2E088E76-098E-4575-A2AE-15ABB61173D4}" presName="node" presStyleLbl="node1" presStyleIdx="1" presStyleCnt="4" custRadScaleRad="138989" custRadScaleInc="89394">
        <dgm:presLayoutVars>
          <dgm:bulletEnabled val="1"/>
        </dgm:presLayoutVars>
      </dgm:prSet>
      <dgm:spPr/>
    </dgm:pt>
    <dgm:pt modelId="{31E9468A-2580-4DC8-B04F-54F5E7BD4985}" type="pres">
      <dgm:prSet presAssocID="{2200B2A3-4C3A-4592-B896-4AA927EBB6B6}" presName="sibTrans" presStyleLbl="sibTrans2D1" presStyleIdx="1" presStyleCnt="4" custScaleY="86515" custLinFactNeighborX="-1274" custLinFactNeighborY="14528"/>
      <dgm:spPr/>
    </dgm:pt>
    <dgm:pt modelId="{C1B85490-BA86-4C0B-8862-E904C5BC3492}" type="pres">
      <dgm:prSet presAssocID="{2200B2A3-4C3A-4592-B896-4AA927EBB6B6}" presName="connectorText" presStyleLbl="sibTrans2D1" presStyleIdx="1" presStyleCnt="4"/>
      <dgm:spPr/>
    </dgm:pt>
    <dgm:pt modelId="{64A9B65C-FD8B-4279-85FB-947134FFA955}" type="pres">
      <dgm:prSet presAssocID="{0646AAE7-09B4-4EF9-8DA8-A016C14D5C49}" presName="node" presStyleLbl="node1" presStyleIdx="2" presStyleCnt="4" custRadScaleRad="137348" custRadScaleInc="109314">
        <dgm:presLayoutVars>
          <dgm:bulletEnabled val="1"/>
        </dgm:presLayoutVars>
      </dgm:prSet>
      <dgm:spPr/>
    </dgm:pt>
    <dgm:pt modelId="{88A23C7D-31F3-4D75-9AC0-FA2AE2A1423E}" type="pres">
      <dgm:prSet presAssocID="{3FD79228-D490-4858-B1D8-CD4A0C38DF5B}" presName="sibTrans" presStyleLbl="sibTrans2D1" presStyleIdx="2" presStyleCnt="4" custLinFactNeighborX="-4628" custLinFactNeighborY="14168"/>
      <dgm:spPr/>
    </dgm:pt>
    <dgm:pt modelId="{C77076FA-7C7A-4272-A7ED-488B7E5C8D78}" type="pres">
      <dgm:prSet presAssocID="{3FD79228-D490-4858-B1D8-CD4A0C38DF5B}" presName="connectorText" presStyleLbl="sibTrans2D1" presStyleIdx="2" presStyleCnt="4"/>
      <dgm:spPr/>
    </dgm:pt>
    <dgm:pt modelId="{F819773C-FEDD-45EB-B914-688F68D3EEDF}" type="pres">
      <dgm:prSet presAssocID="{6B36BD2E-8927-4122-8E6D-BB77F569F855}" presName="node" presStyleLbl="node1" presStyleIdx="3" presStyleCnt="4" custRadScaleRad="140794" custRadScaleInc="94165">
        <dgm:presLayoutVars>
          <dgm:bulletEnabled val="1"/>
        </dgm:presLayoutVars>
      </dgm:prSet>
      <dgm:spPr/>
    </dgm:pt>
    <dgm:pt modelId="{DD418D9B-A555-4503-9B82-CA38DFE27046}" type="pres">
      <dgm:prSet presAssocID="{F53B4D3B-C174-414B-9BB3-044C9B639A1B}" presName="sibTrans" presStyleLbl="sibTrans2D1" presStyleIdx="3" presStyleCnt="4" custLinFactNeighborX="-1241" custLinFactNeighborY="2159"/>
      <dgm:spPr/>
    </dgm:pt>
    <dgm:pt modelId="{DA339252-D220-4BB6-B9D3-69F7D69CEAD1}" type="pres">
      <dgm:prSet presAssocID="{F53B4D3B-C174-414B-9BB3-044C9B639A1B}" presName="connectorText" presStyleLbl="sibTrans2D1" presStyleIdx="3" presStyleCnt="4"/>
      <dgm:spPr/>
    </dgm:pt>
  </dgm:ptLst>
  <dgm:cxnLst>
    <dgm:cxn modelId="{07CC6C1C-6EC9-4DED-BD77-2E4FA715854A}" srcId="{358617F0-3107-4146-A2E6-A94E63F6C78C}" destId="{2E088E76-098E-4575-A2AE-15ABB61173D4}" srcOrd="1" destOrd="0" parTransId="{DDDEB4D1-8981-4D28-84C2-903812D3C260}" sibTransId="{2200B2A3-4C3A-4592-B896-4AA927EBB6B6}"/>
    <dgm:cxn modelId="{341D0939-5BCF-479B-ABF6-571FFC037AFF}" type="presOf" srcId="{F53B4D3B-C174-414B-9BB3-044C9B639A1B}" destId="{DD418D9B-A555-4503-9B82-CA38DFE27046}" srcOrd="0" destOrd="0" presId="urn:microsoft.com/office/officeart/2005/8/layout/cycle7"/>
    <dgm:cxn modelId="{D739263C-BFEB-4911-9582-493D8447B587}" type="presOf" srcId="{85011517-AB91-4481-86A7-F0E0B69D493D}" destId="{76DB03DD-143D-4B11-857B-E14C26FCA356}" srcOrd="1" destOrd="0" presId="urn:microsoft.com/office/officeart/2005/8/layout/cycle7"/>
    <dgm:cxn modelId="{4393135D-D276-46F0-9067-E475B1E65668}" type="presOf" srcId="{358617F0-3107-4146-A2E6-A94E63F6C78C}" destId="{F02CAE4F-6DF7-4543-8590-FDBA3FD6E7B2}" srcOrd="0" destOrd="0" presId="urn:microsoft.com/office/officeart/2005/8/layout/cycle7"/>
    <dgm:cxn modelId="{372CB641-7800-4937-8186-41B3847EAEEB}" type="presOf" srcId="{2200B2A3-4C3A-4592-B896-4AA927EBB6B6}" destId="{C1B85490-BA86-4C0B-8862-E904C5BC3492}" srcOrd="1" destOrd="0" presId="urn:microsoft.com/office/officeart/2005/8/layout/cycle7"/>
    <dgm:cxn modelId="{EE82A968-FC6F-4BDD-A689-337B8E7F2D42}" srcId="{358617F0-3107-4146-A2E6-A94E63F6C78C}" destId="{05E3F186-5540-4D2A-A77E-4D6FCD535BE8}" srcOrd="0" destOrd="0" parTransId="{E062C3F7-5BC8-4AE8-A0FB-9BFF7E240108}" sibTransId="{85011517-AB91-4481-86A7-F0E0B69D493D}"/>
    <dgm:cxn modelId="{A2781869-3D0E-482D-924C-DE4C65A52F20}" type="presOf" srcId="{6B36BD2E-8927-4122-8E6D-BB77F569F855}" destId="{F819773C-FEDD-45EB-B914-688F68D3EEDF}" srcOrd="0" destOrd="0" presId="urn:microsoft.com/office/officeart/2005/8/layout/cycle7"/>
    <dgm:cxn modelId="{EE18AA4D-A7D5-4E0F-91E3-57F931E21F74}" srcId="{358617F0-3107-4146-A2E6-A94E63F6C78C}" destId="{0646AAE7-09B4-4EF9-8DA8-A016C14D5C49}" srcOrd="2" destOrd="0" parTransId="{02A2822D-3566-429D-9320-DB2F4776CB6E}" sibTransId="{3FD79228-D490-4858-B1D8-CD4A0C38DF5B}"/>
    <dgm:cxn modelId="{3BBA3259-3347-4AF3-9903-5AFB5A193166}" type="presOf" srcId="{F53B4D3B-C174-414B-9BB3-044C9B639A1B}" destId="{DA339252-D220-4BB6-B9D3-69F7D69CEAD1}" srcOrd="1" destOrd="0" presId="urn:microsoft.com/office/officeart/2005/8/layout/cycle7"/>
    <dgm:cxn modelId="{FAB86281-8271-4840-B992-868A8FDBB5C3}" srcId="{358617F0-3107-4146-A2E6-A94E63F6C78C}" destId="{6B36BD2E-8927-4122-8E6D-BB77F569F855}" srcOrd="3" destOrd="0" parTransId="{459B975A-FC46-4E4C-8ED8-4756B7301B81}" sibTransId="{F53B4D3B-C174-414B-9BB3-044C9B639A1B}"/>
    <dgm:cxn modelId="{4C17CC87-88C3-4CFA-970B-A1150A099CED}" type="presOf" srcId="{0646AAE7-09B4-4EF9-8DA8-A016C14D5C49}" destId="{64A9B65C-FD8B-4279-85FB-947134FFA955}" srcOrd="0" destOrd="0" presId="urn:microsoft.com/office/officeart/2005/8/layout/cycle7"/>
    <dgm:cxn modelId="{39EE6392-FF16-41F1-A2CC-A4B12A07EC93}" type="presOf" srcId="{2200B2A3-4C3A-4592-B896-4AA927EBB6B6}" destId="{31E9468A-2580-4DC8-B04F-54F5E7BD4985}" srcOrd="0" destOrd="0" presId="urn:microsoft.com/office/officeart/2005/8/layout/cycle7"/>
    <dgm:cxn modelId="{6D842395-199A-4D50-945B-575959F768C7}" type="presOf" srcId="{3FD79228-D490-4858-B1D8-CD4A0C38DF5B}" destId="{C77076FA-7C7A-4272-A7ED-488B7E5C8D78}" srcOrd="1" destOrd="0" presId="urn:microsoft.com/office/officeart/2005/8/layout/cycle7"/>
    <dgm:cxn modelId="{1C6818B1-AFD1-49A4-B1D8-8F255C1ED113}" type="presOf" srcId="{85011517-AB91-4481-86A7-F0E0B69D493D}" destId="{EC9BCD17-581C-43FF-8897-E6C0C497976B}" srcOrd="0" destOrd="0" presId="urn:microsoft.com/office/officeart/2005/8/layout/cycle7"/>
    <dgm:cxn modelId="{87E659B9-CE41-409A-A90B-1D41AC6F567E}" type="presOf" srcId="{05E3F186-5540-4D2A-A77E-4D6FCD535BE8}" destId="{55F2FD47-9C6A-4A86-9631-034005E42C30}" srcOrd="0" destOrd="0" presId="urn:microsoft.com/office/officeart/2005/8/layout/cycle7"/>
    <dgm:cxn modelId="{CFBA77C3-4CB6-45CC-A657-245E0D7A4DB5}" type="presOf" srcId="{2E088E76-098E-4575-A2AE-15ABB61173D4}" destId="{6A848281-D89F-4767-8532-1B21EC98B41E}" srcOrd="0" destOrd="0" presId="urn:microsoft.com/office/officeart/2005/8/layout/cycle7"/>
    <dgm:cxn modelId="{012DE7F8-2CB3-4FFA-AD80-9059422445F8}" type="presOf" srcId="{3FD79228-D490-4858-B1D8-CD4A0C38DF5B}" destId="{88A23C7D-31F3-4D75-9AC0-FA2AE2A1423E}" srcOrd="0" destOrd="0" presId="urn:microsoft.com/office/officeart/2005/8/layout/cycle7"/>
    <dgm:cxn modelId="{EFC42711-E147-448B-9B00-EDF181262AA3}" type="presParOf" srcId="{F02CAE4F-6DF7-4543-8590-FDBA3FD6E7B2}" destId="{55F2FD47-9C6A-4A86-9631-034005E42C30}" srcOrd="0" destOrd="0" presId="urn:microsoft.com/office/officeart/2005/8/layout/cycle7"/>
    <dgm:cxn modelId="{DAE6C076-4DFF-4018-B9A3-891958FA7799}" type="presParOf" srcId="{F02CAE4F-6DF7-4543-8590-FDBA3FD6E7B2}" destId="{EC9BCD17-581C-43FF-8897-E6C0C497976B}" srcOrd="1" destOrd="0" presId="urn:microsoft.com/office/officeart/2005/8/layout/cycle7"/>
    <dgm:cxn modelId="{57CFA5D3-84E3-4F9D-BEEF-052CD5EAB067}" type="presParOf" srcId="{EC9BCD17-581C-43FF-8897-E6C0C497976B}" destId="{76DB03DD-143D-4B11-857B-E14C26FCA356}" srcOrd="0" destOrd="0" presId="urn:microsoft.com/office/officeart/2005/8/layout/cycle7"/>
    <dgm:cxn modelId="{EC7C44C7-C752-4E3E-BEA6-1C19A434C611}" type="presParOf" srcId="{F02CAE4F-6DF7-4543-8590-FDBA3FD6E7B2}" destId="{6A848281-D89F-4767-8532-1B21EC98B41E}" srcOrd="2" destOrd="0" presId="urn:microsoft.com/office/officeart/2005/8/layout/cycle7"/>
    <dgm:cxn modelId="{E47102F6-357E-4EE8-AA27-C8D33F7114E2}" type="presParOf" srcId="{F02CAE4F-6DF7-4543-8590-FDBA3FD6E7B2}" destId="{31E9468A-2580-4DC8-B04F-54F5E7BD4985}" srcOrd="3" destOrd="0" presId="urn:microsoft.com/office/officeart/2005/8/layout/cycle7"/>
    <dgm:cxn modelId="{49816701-5D57-46B5-8D9E-ED6B30B82F45}" type="presParOf" srcId="{31E9468A-2580-4DC8-B04F-54F5E7BD4985}" destId="{C1B85490-BA86-4C0B-8862-E904C5BC3492}" srcOrd="0" destOrd="0" presId="urn:microsoft.com/office/officeart/2005/8/layout/cycle7"/>
    <dgm:cxn modelId="{0B3FC668-DFFA-4E0C-BEC0-654CA4DDE76B}" type="presParOf" srcId="{F02CAE4F-6DF7-4543-8590-FDBA3FD6E7B2}" destId="{64A9B65C-FD8B-4279-85FB-947134FFA955}" srcOrd="4" destOrd="0" presId="urn:microsoft.com/office/officeart/2005/8/layout/cycle7"/>
    <dgm:cxn modelId="{E477915C-EA98-4AD3-8D2D-E1CB049A1474}" type="presParOf" srcId="{F02CAE4F-6DF7-4543-8590-FDBA3FD6E7B2}" destId="{88A23C7D-31F3-4D75-9AC0-FA2AE2A1423E}" srcOrd="5" destOrd="0" presId="urn:microsoft.com/office/officeart/2005/8/layout/cycle7"/>
    <dgm:cxn modelId="{A77306CC-591B-4D80-9697-F5AAB1CAA9C1}" type="presParOf" srcId="{88A23C7D-31F3-4D75-9AC0-FA2AE2A1423E}" destId="{C77076FA-7C7A-4272-A7ED-488B7E5C8D78}" srcOrd="0" destOrd="0" presId="urn:microsoft.com/office/officeart/2005/8/layout/cycle7"/>
    <dgm:cxn modelId="{7E7018AB-7174-41E0-80DE-AA3810C7F7AF}" type="presParOf" srcId="{F02CAE4F-6DF7-4543-8590-FDBA3FD6E7B2}" destId="{F819773C-FEDD-45EB-B914-688F68D3EEDF}" srcOrd="6" destOrd="0" presId="urn:microsoft.com/office/officeart/2005/8/layout/cycle7"/>
    <dgm:cxn modelId="{72EFD270-9225-46FE-AA2A-CCAF03447DBC}" type="presParOf" srcId="{F02CAE4F-6DF7-4543-8590-FDBA3FD6E7B2}" destId="{DD418D9B-A555-4503-9B82-CA38DFE27046}" srcOrd="7" destOrd="0" presId="urn:microsoft.com/office/officeart/2005/8/layout/cycle7"/>
    <dgm:cxn modelId="{76E5327E-8C45-4851-B359-C3AE07AB2529}" type="presParOf" srcId="{DD418D9B-A555-4503-9B82-CA38DFE27046}" destId="{DA339252-D220-4BB6-B9D3-69F7D69CEAD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B27CA8-FEB6-49A9-A741-7D411CB41E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5A6D2AB-C58F-4CC4-BDD1-DDFBFA513D7D}">
      <dgm:prSet phldrT="[Testo]" custT="1"/>
      <dgm:spPr/>
      <dgm:t>
        <a:bodyPr/>
        <a:lstStyle/>
        <a:p>
          <a:r>
            <a:rPr lang="en-US" sz="2000" dirty="0"/>
            <a:t>Proximal muscle weakness</a:t>
          </a:r>
          <a:endParaRPr lang="it-IT" sz="2000" dirty="0"/>
        </a:p>
      </dgm:t>
    </dgm:pt>
    <dgm:pt modelId="{557921D3-83BC-4839-9763-2B612D86BE1F}" type="parTrans" cxnId="{F802A3A9-22F4-4D6A-8819-7066FEF6534E}">
      <dgm:prSet/>
      <dgm:spPr/>
      <dgm:t>
        <a:bodyPr/>
        <a:lstStyle/>
        <a:p>
          <a:endParaRPr lang="it-IT"/>
        </a:p>
      </dgm:t>
    </dgm:pt>
    <dgm:pt modelId="{B983B57B-E8CD-429E-BA28-FB780612C8D7}" type="sibTrans" cxnId="{F802A3A9-22F4-4D6A-8819-7066FEF6534E}">
      <dgm:prSet/>
      <dgm:spPr/>
      <dgm:t>
        <a:bodyPr/>
        <a:lstStyle/>
        <a:p>
          <a:endParaRPr lang="it-IT"/>
        </a:p>
      </dgm:t>
    </dgm:pt>
    <dgm:pt modelId="{C112B922-CD40-42DB-9325-7AA4EF82BEB6}">
      <dgm:prSet custT="1"/>
      <dgm:spPr/>
      <dgm:t>
        <a:bodyPr/>
        <a:lstStyle/>
        <a:p>
          <a:r>
            <a:rPr lang="en-US" sz="2000" dirty="0"/>
            <a:t>Symmetrical muscle weakness</a:t>
          </a:r>
        </a:p>
      </dgm:t>
    </dgm:pt>
    <dgm:pt modelId="{A82F5AC9-C086-4507-B1D4-75688D6EB2E5}" type="parTrans" cxnId="{D088C425-03A6-44CE-9AC4-26FCE98C7DA3}">
      <dgm:prSet/>
      <dgm:spPr/>
      <dgm:t>
        <a:bodyPr/>
        <a:lstStyle/>
        <a:p>
          <a:endParaRPr lang="it-IT"/>
        </a:p>
      </dgm:t>
    </dgm:pt>
    <dgm:pt modelId="{73692496-E137-4426-8946-C386884B0657}" type="sibTrans" cxnId="{D088C425-03A6-44CE-9AC4-26FCE98C7DA3}">
      <dgm:prSet/>
      <dgm:spPr/>
      <dgm:t>
        <a:bodyPr/>
        <a:lstStyle/>
        <a:p>
          <a:endParaRPr lang="it-IT"/>
        </a:p>
      </dgm:t>
    </dgm:pt>
    <dgm:pt modelId="{0E966E16-AC89-4886-8F05-054BD67F378B}">
      <dgm:prSet custT="1"/>
      <dgm:spPr/>
      <dgm:t>
        <a:bodyPr/>
        <a:lstStyle/>
        <a:p>
          <a:r>
            <a:rPr lang="en-US" sz="2000" dirty="0"/>
            <a:t>Myalgia</a:t>
          </a:r>
        </a:p>
      </dgm:t>
    </dgm:pt>
    <dgm:pt modelId="{FA74733B-D864-4E99-B5EE-E58DCD211172}" type="parTrans" cxnId="{6F565A85-F651-4C0D-B025-E98F7B551163}">
      <dgm:prSet/>
      <dgm:spPr/>
      <dgm:t>
        <a:bodyPr/>
        <a:lstStyle/>
        <a:p>
          <a:endParaRPr lang="it-IT"/>
        </a:p>
      </dgm:t>
    </dgm:pt>
    <dgm:pt modelId="{0CB3C76F-2AF4-4865-B981-B9CB345C38E1}" type="sibTrans" cxnId="{6F565A85-F651-4C0D-B025-E98F7B551163}">
      <dgm:prSet/>
      <dgm:spPr/>
      <dgm:t>
        <a:bodyPr/>
        <a:lstStyle/>
        <a:p>
          <a:endParaRPr lang="it-IT"/>
        </a:p>
      </dgm:t>
    </dgm:pt>
    <dgm:pt modelId="{29CEBD31-9AE3-490F-8C86-1402A2989045}">
      <dgm:prSet custT="1"/>
      <dgm:spPr/>
      <dgm:t>
        <a:bodyPr/>
        <a:lstStyle/>
        <a:p>
          <a:r>
            <a:rPr lang="en-US" sz="2000" dirty="0"/>
            <a:t>Dysphagia</a:t>
          </a:r>
        </a:p>
      </dgm:t>
    </dgm:pt>
    <dgm:pt modelId="{D003F422-6C2A-4755-A5B6-C9E19E22A7A3}" type="parTrans" cxnId="{15B14AF4-70F4-4908-AA2D-02DB67085089}">
      <dgm:prSet/>
      <dgm:spPr/>
      <dgm:t>
        <a:bodyPr/>
        <a:lstStyle/>
        <a:p>
          <a:endParaRPr lang="it-IT"/>
        </a:p>
      </dgm:t>
    </dgm:pt>
    <dgm:pt modelId="{5F7EBB61-BD1A-4607-BD8A-7A6D5E131C4C}" type="sibTrans" cxnId="{15B14AF4-70F4-4908-AA2D-02DB67085089}">
      <dgm:prSet/>
      <dgm:spPr/>
      <dgm:t>
        <a:bodyPr/>
        <a:lstStyle/>
        <a:p>
          <a:endParaRPr lang="it-IT"/>
        </a:p>
      </dgm:t>
    </dgm:pt>
    <dgm:pt modelId="{AE74E024-62D0-4113-BFEF-6E6B305850D0}">
      <dgm:prSet custT="1"/>
      <dgm:spPr/>
      <dgm:t>
        <a:bodyPr/>
        <a:lstStyle/>
        <a:p>
          <a:r>
            <a:rPr lang="en-US" sz="2000" dirty="0"/>
            <a:t>Fatigue </a:t>
          </a:r>
        </a:p>
      </dgm:t>
    </dgm:pt>
    <dgm:pt modelId="{3D85EA40-86C3-49E5-A1D5-A1B487B8AE02}" type="parTrans" cxnId="{B41D6950-6C60-4A28-9ABB-C7DE8EC3BAC2}">
      <dgm:prSet/>
      <dgm:spPr/>
      <dgm:t>
        <a:bodyPr/>
        <a:lstStyle/>
        <a:p>
          <a:endParaRPr lang="it-IT"/>
        </a:p>
      </dgm:t>
    </dgm:pt>
    <dgm:pt modelId="{C016FEED-EA2C-4FB5-8BD1-A129DE6BCCED}" type="sibTrans" cxnId="{B41D6950-6C60-4A28-9ABB-C7DE8EC3BAC2}">
      <dgm:prSet/>
      <dgm:spPr/>
      <dgm:t>
        <a:bodyPr/>
        <a:lstStyle/>
        <a:p>
          <a:endParaRPr lang="it-IT"/>
        </a:p>
      </dgm:t>
    </dgm:pt>
    <dgm:pt modelId="{32DE63D6-4EB2-4050-B704-03611972416E}">
      <dgm:prSet custT="1"/>
      <dgm:spPr/>
      <dgm:t>
        <a:bodyPr/>
        <a:lstStyle/>
        <a:p>
          <a:r>
            <a:rPr lang="en-US" sz="2000" dirty="0"/>
            <a:t>Low-grade fever</a:t>
          </a:r>
        </a:p>
      </dgm:t>
    </dgm:pt>
    <dgm:pt modelId="{8E6DBB92-33FB-4834-8F39-F0B4EF0EFDD9}" type="parTrans" cxnId="{C9565F24-D771-4F53-95F9-6FFF217F4BEB}">
      <dgm:prSet/>
      <dgm:spPr/>
      <dgm:t>
        <a:bodyPr/>
        <a:lstStyle/>
        <a:p>
          <a:endParaRPr lang="it-IT"/>
        </a:p>
      </dgm:t>
    </dgm:pt>
    <dgm:pt modelId="{5221087C-AF16-4BAC-9EA9-8392D1DF72AE}" type="sibTrans" cxnId="{C9565F24-D771-4F53-95F9-6FFF217F4BEB}">
      <dgm:prSet/>
      <dgm:spPr/>
      <dgm:t>
        <a:bodyPr/>
        <a:lstStyle/>
        <a:p>
          <a:endParaRPr lang="it-IT"/>
        </a:p>
      </dgm:t>
    </dgm:pt>
    <dgm:pt modelId="{626A2D9C-2D8E-4950-A943-302016B21C96}">
      <dgm:prSet custT="1"/>
      <dgm:spPr/>
      <dgm:t>
        <a:bodyPr/>
        <a:lstStyle/>
        <a:p>
          <a:r>
            <a:rPr lang="en-US" sz="2000" dirty="0"/>
            <a:t>Dyspnea</a:t>
          </a:r>
        </a:p>
      </dgm:t>
    </dgm:pt>
    <dgm:pt modelId="{8DBE17FA-1FAD-47E4-8164-130D757B12D0}" type="parTrans" cxnId="{DC6AC086-E6D7-42A3-B631-EEF7253E5EF4}">
      <dgm:prSet/>
      <dgm:spPr/>
      <dgm:t>
        <a:bodyPr/>
        <a:lstStyle/>
        <a:p>
          <a:endParaRPr lang="it-IT"/>
        </a:p>
      </dgm:t>
    </dgm:pt>
    <dgm:pt modelId="{BD8BA6A5-01E2-497A-ACFB-DFEFA2C05F80}" type="sibTrans" cxnId="{DC6AC086-E6D7-42A3-B631-EEF7253E5EF4}">
      <dgm:prSet/>
      <dgm:spPr/>
      <dgm:t>
        <a:bodyPr/>
        <a:lstStyle/>
        <a:p>
          <a:endParaRPr lang="it-IT"/>
        </a:p>
      </dgm:t>
    </dgm:pt>
    <dgm:pt modelId="{ED9E5EEE-9F74-4B07-B59C-0247EE30863B}">
      <dgm:prSet custT="1"/>
      <dgm:spPr/>
      <dgm:t>
        <a:bodyPr/>
        <a:lstStyle/>
        <a:p>
          <a:r>
            <a:rPr lang="en-US" sz="2000" dirty="0"/>
            <a:t>Dysphonia</a:t>
          </a:r>
        </a:p>
      </dgm:t>
    </dgm:pt>
    <dgm:pt modelId="{EC3FE63C-6693-45D6-901B-AA528DA3F104}" type="parTrans" cxnId="{37D1F492-9D2F-4CD6-AACC-20BB3192A681}">
      <dgm:prSet/>
      <dgm:spPr/>
      <dgm:t>
        <a:bodyPr/>
        <a:lstStyle/>
        <a:p>
          <a:endParaRPr lang="it-IT"/>
        </a:p>
      </dgm:t>
    </dgm:pt>
    <dgm:pt modelId="{783F7BCE-9E4E-410F-9D52-6F41C5F31C54}" type="sibTrans" cxnId="{37D1F492-9D2F-4CD6-AACC-20BB3192A681}">
      <dgm:prSet/>
      <dgm:spPr/>
      <dgm:t>
        <a:bodyPr/>
        <a:lstStyle/>
        <a:p>
          <a:endParaRPr lang="it-IT"/>
        </a:p>
      </dgm:t>
    </dgm:pt>
    <dgm:pt modelId="{66DB8227-0348-4DC7-B00E-4B22321AD8DE}" type="pres">
      <dgm:prSet presAssocID="{DAB27CA8-FEB6-49A9-A741-7D411CB41E64}" presName="linear" presStyleCnt="0">
        <dgm:presLayoutVars>
          <dgm:dir/>
          <dgm:animLvl val="lvl"/>
          <dgm:resizeHandles val="exact"/>
        </dgm:presLayoutVars>
      </dgm:prSet>
      <dgm:spPr/>
    </dgm:pt>
    <dgm:pt modelId="{FFD8AEC5-704D-4599-A6C9-C53619B4DC7B}" type="pres">
      <dgm:prSet presAssocID="{E5A6D2AB-C58F-4CC4-BDD1-DDFBFA513D7D}" presName="parentLin" presStyleCnt="0"/>
      <dgm:spPr/>
    </dgm:pt>
    <dgm:pt modelId="{42233CD6-FDE5-4E5D-8E1A-52E67462BB81}" type="pres">
      <dgm:prSet presAssocID="{E5A6D2AB-C58F-4CC4-BDD1-DDFBFA513D7D}" presName="parentLeftMargin" presStyleLbl="node1" presStyleIdx="0" presStyleCnt="8"/>
      <dgm:spPr/>
    </dgm:pt>
    <dgm:pt modelId="{9DE24E6A-0611-4319-BCA8-48BD52A305BA}" type="pres">
      <dgm:prSet presAssocID="{E5A6D2AB-C58F-4CC4-BDD1-DDFBFA513D7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367F17A-0385-4E69-92E7-E58191CACC21}" type="pres">
      <dgm:prSet presAssocID="{E5A6D2AB-C58F-4CC4-BDD1-DDFBFA513D7D}" presName="negativeSpace" presStyleCnt="0"/>
      <dgm:spPr/>
    </dgm:pt>
    <dgm:pt modelId="{87E54DAE-5BB1-4E14-A8DF-5AC5BD311F87}" type="pres">
      <dgm:prSet presAssocID="{E5A6D2AB-C58F-4CC4-BDD1-DDFBFA513D7D}" presName="childText" presStyleLbl="conFgAcc1" presStyleIdx="0" presStyleCnt="8">
        <dgm:presLayoutVars>
          <dgm:bulletEnabled val="1"/>
        </dgm:presLayoutVars>
      </dgm:prSet>
      <dgm:spPr/>
    </dgm:pt>
    <dgm:pt modelId="{C8B92F02-03F7-4911-9D39-EB26B10ADF33}" type="pres">
      <dgm:prSet presAssocID="{B983B57B-E8CD-429E-BA28-FB780612C8D7}" presName="spaceBetweenRectangles" presStyleCnt="0"/>
      <dgm:spPr/>
    </dgm:pt>
    <dgm:pt modelId="{747F13DB-5B35-4AA1-A66B-882BB3A9CA4C}" type="pres">
      <dgm:prSet presAssocID="{C112B922-CD40-42DB-9325-7AA4EF82BEB6}" presName="parentLin" presStyleCnt="0"/>
      <dgm:spPr/>
    </dgm:pt>
    <dgm:pt modelId="{33ACF2F8-AD86-4198-880A-E7F12388D49C}" type="pres">
      <dgm:prSet presAssocID="{C112B922-CD40-42DB-9325-7AA4EF82BEB6}" presName="parentLeftMargin" presStyleLbl="node1" presStyleIdx="0" presStyleCnt="8"/>
      <dgm:spPr/>
    </dgm:pt>
    <dgm:pt modelId="{AF5D4595-A624-425A-AD6D-308B0E60B5BB}" type="pres">
      <dgm:prSet presAssocID="{C112B922-CD40-42DB-9325-7AA4EF82BEB6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79FCB5C3-99AA-4AFB-995E-E75E3F17B3E1}" type="pres">
      <dgm:prSet presAssocID="{C112B922-CD40-42DB-9325-7AA4EF82BEB6}" presName="negativeSpace" presStyleCnt="0"/>
      <dgm:spPr/>
    </dgm:pt>
    <dgm:pt modelId="{F9793D2B-CBC7-4B83-B750-88D82821C479}" type="pres">
      <dgm:prSet presAssocID="{C112B922-CD40-42DB-9325-7AA4EF82BEB6}" presName="childText" presStyleLbl="conFgAcc1" presStyleIdx="1" presStyleCnt="8">
        <dgm:presLayoutVars>
          <dgm:bulletEnabled val="1"/>
        </dgm:presLayoutVars>
      </dgm:prSet>
      <dgm:spPr/>
    </dgm:pt>
    <dgm:pt modelId="{39275A48-B001-4B04-9FA2-E236F96F0B43}" type="pres">
      <dgm:prSet presAssocID="{73692496-E137-4426-8946-C386884B0657}" presName="spaceBetweenRectangles" presStyleCnt="0"/>
      <dgm:spPr/>
    </dgm:pt>
    <dgm:pt modelId="{1ED3EA76-C666-48D8-8A66-005ABF856882}" type="pres">
      <dgm:prSet presAssocID="{0E966E16-AC89-4886-8F05-054BD67F378B}" presName="parentLin" presStyleCnt="0"/>
      <dgm:spPr/>
    </dgm:pt>
    <dgm:pt modelId="{1DD4CA81-3DF8-4EFC-BF1C-38D268DB0662}" type="pres">
      <dgm:prSet presAssocID="{0E966E16-AC89-4886-8F05-054BD67F378B}" presName="parentLeftMargin" presStyleLbl="node1" presStyleIdx="1" presStyleCnt="8"/>
      <dgm:spPr/>
    </dgm:pt>
    <dgm:pt modelId="{3D251045-AEE4-4F3F-9B9F-130BDFDC5ACA}" type="pres">
      <dgm:prSet presAssocID="{0E966E16-AC89-4886-8F05-054BD67F378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2EF10A9-593C-44F9-A331-F557A51DD0C9}" type="pres">
      <dgm:prSet presAssocID="{0E966E16-AC89-4886-8F05-054BD67F378B}" presName="negativeSpace" presStyleCnt="0"/>
      <dgm:spPr/>
    </dgm:pt>
    <dgm:pt modelId="{392F5C6D-4C3F-419A-876A-1340A5717617}" type="pres">
      <dgm:prSet presAssocID="{0E966E16-AC89-4886-8F05-054BD67F378B}" presName="childText" presStyleLbl="conFgAcc1" presStyleIdx="2" presStyleCnt="8">
        <dgm:presLayoutVars>
          <dgm:bulletEnabled val="1"/>
        </dgm:presLayoutVars>
      </dgm:prSet>
      <dgm:spPr/>
    </dgm:pt>
    <dgm:pt modelId="{4D177A31-1621-48DB-8B5B-F5010E70FB9C}" type="pres">
      <dgm:prSet presAssocID="{0CB3C76F-2AF4-4865-B981-B9CB345C38E1}" presName="spaceBetweenRectangles" presStyleCnt="0"/>
      <dgm:spPr/>
    </dgm:pt>
    <dgm:pt modelId="{8F647307-7BD3-4B1C-910F-2381721D90FE}" type="pres">
      <dgm:prSet presAssocID="{29CEBD31-9AE3-490F-8C86-1402A2989045}" presName="parentLin" presStyleCnt="0"/>
      <dgm:spPr/>
    </dgm:pt>
    <dgm:pt modelId="{0A446F7B-A147-4F5E-9C0E-5E624CA6DDB7}" type="pres">
      <dgm:prSet presAssocID="{29CEBD31-9AE3-490F-8C86-1402A2989045}" presName="parentLeftMargin" presStyleLbl="node1" presStyleIdx="2" presStyleCnt="8"/>
      <dgm:spPr/>
    </dgm:pt>
    <dgm:pt modelId="{CFA29D01-59EB-4EA8-848D-F337E69CAFBE}" type="pres">
      <dgm:prSet presAssocID="{29CEBD31-9AE3-490F-8C86-1402A298904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753C6FF-70F2-4C77-AF88-695D80F44566}" type="pres">
      <dgm:prSet presAssocID="{29CEBD31-9AE3-490F-8C86-1402A2989045}" presName="negativeSpace" presStyleCnt="0"/>
      <dgm:spPr/>
    </dgm:pt>
    <dgm:pt modelId="{4E809C7C-6E52-4097-AB55-FF16A19B3367}" type="pres">
      <dgm:prSet presAssocID="{29CEBD31-9AE3-490F-8C86-1402A2989045}" presName="childText" presStyleLbl="conFgAcc1" presStyleIdx="3" presStyleCnt="8">
        <dgm:presLayoutVars>
          <dgm:bulletEnabled val="1"/>
        </dgm:presLayoutVars>
      </dgm:prSet>
      <dgm:spPr/>
    </dgm:pt>
    <dgm:pt modelId="{B1E707B2-9DC2-4DB5-AC7A-C42393F50E68}" type="pres">
      <dgm:prSet presAssocID="{5F7EBB61-BD1A-4607-BD8A-7A6D5E131C4C}" presName="spaceBetweenRectangles" presStyleCnt="0"/>
      <dgm:spPr/>
    </dgm:pt>
    <dgm:pt modelId="{5D6609E9-7EE1-4A40-92B0-5516AF5A3C38}" type="pres">
      <dgm:prSet presAssocID="{AE74E024-62D0-4113-BFEF-6E6B305850D0}" presName="parentLin" presStyleCnt="0"/>
      <dgm:spPr/>
    </dgm:pt>
    <dgm:pt modelId="{55EAB126-7A9D-4E1B-BE5D-104EE5DE3E16}" type="pres">
      <dgm:prSet presAssocID="{AE74E024-62D0-4113-BFEF-6E6B305850D0}" presName="parentLeftMargin" presStyleLbl="node1" presStyleIdx="3" presStyleCnt="8"/>
      <dgm:spPr/>
    </dgm:pt>
    <dgm:pt modelId="{BA7C257B-9774-4804-84A1-CB35173E0B3C}" type="pres">
      <dgm:prSet presAssocID="{AE74E024-62D0-4113-BFEF-6E6B305850D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43279EB-E02D-4C3C-B199-7D82E8AA1DAC}" type="pres">
      <dgm:prSet presAssocID="{AE74E024-62D0-4113-BFEF-6E6B305850D0}" presName="negativeSpace" presStyleCnt="0"/>
      <dgm:spPr/>
    </dgm:pt>
    <dgm:pt modelId="{F1113D77-DD2C-4BB8-A3E0-CA4724D320EE}" type="pres">
      <dgm:prSet presAssocID="{AE74E024-62D0-4113-BFEF-6E6B305850D0}" presName="childText" presStyleLbl="conFgAcc1" presStyleIdx="4" presStyleCnt="8">
        <dgm:presLayoutVars>
          <dgm:bulletEnabled val="1"/>
        </dgm:presLayoutVars>
      </dgm:prSet>
      <dgm:spPr/>
    </dgm:pt>
    <dgm:pt modelId="{1F5DE009-DF7C-431E-AB80-63A33448ACEF}" type="pres">
      <dgm:prSet presAssocID="{C016FEED-EA2C-4FB5-8BD1-A129DE6BCCED}" presName="spaceBetweenRectangles" presStyleCnt="0"/>
      <dgm:spPr/>
    </dgm:pt>
    <dgm:pt modelId="{29AE025A-E114-41C7-88DF-29EC00FD5B11}" type="pres">
      <dgm:prSet presAssocID="{32DE63D6-4EB2-4050-B704-03611972416E}" presName="parentLin" presStyleCnt="0"/>
      <dgm:spPr/>
    </dgm:pt>
    <dgm:pt modelId="{AAA58301-B7AA-41A4-905C-707C1B34977E}" type="pres">
      <dgm:prSet presAssocID="{32DE63D6-4EB2-4050-B704-03611972416E}" presName="parentLeftMargin" presStyleLbl="node1" presStyleIdx="4" presStyleCnt="8"/>
      <dgm:spPr/>
    </dgm:pt>
    <dgm:pt modelId="{E90695A2-0596-44A4-9B6F-7012B65AD48A}" type="pres">
      <dgm:prSet presAssocID="{32DE63D6-4EB2-4050-B704-03611972416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596F3AA-875F-411B-862E-140C2C3DBA2C}" type="pres">
      <dgm:prSet presAssocID="{32DE63D6-4EB2-4050-B704-03611972416E}" presName="negativeSpace" presStyleCnt="0"/>
      <dgm:spPr/>
    </dgm:pt>
    <dgm:pt modelId="{8C078333-B78B-401A-AAD0-465E1C0D3B8F}" type="pres">
      <dgm:prSet presAssocID="{32DE63D6-4EB2-4050-B704-03611972416E}" presName="childText" presStyleLbl="conFgAcc1" presStyleIdx="5" presStyleCnt="8">
        <dgm:presLayoutVars>
          <dgm:bulletEnabled val="1"/>
        </dgm:presLayoutVars>
      </dgm:prSet>
      <dgm:spPr/>
    </dgm:pt>
    <dgm:pt modelId="{AE9ECAC1-61C7-45BB-83AF-702799427E11}" type="pres">
      <dgm:prSet presAssocID="{5221087C-AF16-4BAC-9EA9-8392D1DF72AE}" presName="spaceBetweenRectangles" presStyleCnt="0"/>
      <dgm:spPr/>
    </dgm:pt>
    <dgm:pt modelId="{67B6A46F-366F-49F3-B757-E5AD1A181331}" type="pres">
      <dgm:prSet presAssocID="{626A2D9C-2D8E-4950-A943-302016B21C96}" presName="parentLin" presStyleCnt="0"/>
      <dgm:spPr/>
    </dgm:pt>
    <dgm:pt modelId="{197F66EA-6CB4-4F22-825F-875BE3D07416}" type="pres">
      <dgm:prSet presAssocID="{626A2D9C-2D8E-4950-A943-302016B21C96}" presName="parentLeftMargin" presStyleLbl="node1" presStyleIdx="5" presStyleCnt="8"/>
      <dgm:spPr/>
    </dgm:pt>
    <dgm:pt modelId="{D3283F66-4E7E-4216-99E6-2B45736EA411}" type="pres">
      <dgm:prSet presAssocID="{626A2D9C-2D8E-4950-A943-302016B21C9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61BA655-DBA6-4594-8EC3-30FF5A41C135}" type="pres">
      <dgm:prSet presAssocID="{626A2D9C-2D8E-4950-A943-302016B21C96}" presName="negativeSpace" presStyleCnt="0"/>
      <dgm:spPr/>
    </dgm:pt>
    <dgm:pt modelId="{1F8FB3CE-3113-4627-ACAA-C129F21B67A9}" type="pres">
      <dgm:prSet presAssocID="{626A2D9C-2D8E-4950-A943-302016B21C96}" presName="childText" presStyleLbl="conFgAcc1" presStyleIdx="6" presStyleCnt="8">
        <dgm:presLayoutVars>
          <dgm:bulletEnabled val="1"/>
        </dgm:presLayoutVars>
      </dgm:prSet>
      <dgm:spPr/>
    </dgm:pt>
    <dgm:pt modelId="{FC1180E2-C603-4633-B7E3-223EE7B070A7}" type="pres">
      <dgm:prSet presAssocID="{BD8BA6A5-01E2-497A-ACFB-DFEFA2C05F80}" presName="spaceBetweenRectangles" presStyleCnt="0"/>
      <dgm:spPr/>
    </dgm:pt>
    <dgm:pt modelId="{D562217C-C1EE-4D3A-ABF0-B9502FBF141C}" type="pres">
      <dgm:prSet presAssocID="{ED9E5EEE-9F74-4B07-B59C-0247EE30863B}" presName="parentLin" presStyleCnt="0"/>
      <dgm:spPr/>
    </dgm:pt>
    <dgm:pt modelId="{48A159C5-112C-41E8-B021-7505BA906DFF}" type="pres">
      <dgm:prSet presAssocID="{ED9E5EEE-9F74-4B07-B59C-0247EE30863B}" presName="parentLeftMargin" presStyleLbl="node1" presStyleIdx="6" presStyleCnt="8"/>
      <dgm:spPr/>
    </dgm:pt>
    <dgm:pt modelId="{9F914D61-3D3D-4409-885F-895949D2A815}" type="pres">
      <dgm:prSet presAssocID="{ED9E5EEE-9F74-4B07-B59C-0247EE30863B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9E4F4712-94C0-4019-9F4A-DCD7F282682E}" type="pres">
      <dgm:prSet presAssocID="{ED9E5EEE-9F74-4B07-B59C-0247EE30863B}" presName="negativeSpace" presStyleCnt="0"/>
      <dgm:spPr/>
    </dgm:pt>
    <dgm:pt modelId="{9C0037BB-3CA5-4942-92BB-669BF6B6EEF5}" type="pres">
      <dgm:prSet presAssocID="{ED9E5EEE-9F74-4B07-B59C-0247EE30863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A791FD06-3529-4DD3-84B1-205743490DF9}" type="presOf" srcId="{ED9E5EEE-9F74-4B07-B59C-0247EE30863B}" destId="{9F914D61-3D3D-4409-885F-895949D2A815}" srcOrd="1" destOrd="0" presId="urn:microsoft.com/office/officeart/2005/8/layout/list1"/>
    <dgm:cxn modelId="{7F1E5F1D-B0CE-4DE1-BF45-C3D4BAF9F13C}" type="presOf" srcId="{32DE63D6-4EB2-4050-B704-03611972416E}" destId="{E90695A2-0596-44A4-9B6F-7012B65AD48A}" srcOrd="1" destOrd="0" presId="urn:microsoft.com/office/officeart/2005/8/layout/list1"/>
    <dgm:cxn modelId="{73AC421D-958A-4A59-816A-6EB47EEDC6DC}" type="presOf" srcId="{29CEBD31-9AE3-490F-8C86-1402A2989045}" destId="{0A446F7B-A147-4F5E-9C0E-5E624CA6DDB7}" srcOrd="0" destOrd="0" presId="urn:microsoft.com/office/officeart/2005/8/layout/list1"/>
    <dgm:cxn modelId="{C9565F24-D771-4F53-95F9-6FFF217F4BEB}" srcId="{DAB27CA8-FEB6-49A9-A741-7D411CB41E64}" destId="{32DE63D6-4EB2-4050-B704-03611972416E}" srcOrd="5" destOrd="0" parTransId="{8E6DBB92-33FB-4834-8F39-F0B4EF0EFDD9}" sibTransId="{5221087C-AF16-4BAC-9EA9-8392D1DF72AE}"/>
    <dgm:cxn modelId="{D088C425-03A6-44CE-9AC4-26FCE98C7DA3}" srcId="{DAB27CA8-FEB6-49A9-A741-7D411CB41E64}" destId="{C112B922-CD40-42DB-9325-7AA4EF82BEB6}" srcOrd="1" destOrd="0" parTransId="{A82F5AC9-C086-4507-B1D4-75688D6EB2E5}" sibTransId="{73692496-E137-4426-8946-C386884B0657}"/>
    <dgm:cxn modelId="{2BAF4A34-10AE-4885-8EAE-8FCA1B950819}" type="presOf" srcId="{E5A6D2AB-C58F-4CC4-BDD1-DDFBFA513D7D}" destId="{9DE24E6A-0611-4319-BCA8-48BD52A305BA}" srcOrd="1" destOrd="0" presId="urn:microsoft.com/office/officeart/2005/8/layout/list1"/>
    <dgm:cxn modelId="{84AEEE63-A342-4522-B0B4-EB1BEACF8AF7}" type="presOf" srcId="{C112B922-CD40-42DB-9325-7AA4EF82BEB6}" destId="{33ACF2F8-AD86-4198-880A-E7F12388D49C}" srcOrd="0" destOrd="0" presId="urn:microsoft.com/office/officeart/2005/8/layout/list1"/>
    <dgm:cxn modelId="{F19F556B-2319-46B2-8C03-86926EC3A683}" type="presOf" srcId="{DAB27CA8-FEB6-49A9-A741-7D411CB41E64}" destId="{66DB8227-0348-4DC7-B00E-4B22321AD8DE}" srcOrd="0" destOrd="0" presId="urn:microsoft.com/office/officeart/2005/8/layout/list1"/>
    <dgm:cxn modelId="{0F1C3450-A192-482B-B53D-DCC6347C7B25}" type="presOf" srcId="{AE74E024-62D0-4113-BFEF-6E6B305850D0}" destId="{55EAB126-7A9D-4E1B-BE5D-104EE5DE3E16}" srcOrd="0" destOrd="0" presId="urn:microsoft.com/office/officeart/2005/8/layout/list1"/>
    <dgm:cxn modelId="{B41D6950-6C60-4A28-9ABB-C7DE8EC3BAC2}" srcId="{DAB27CA8-FEB6-49A9-A741-7D411CB41E64}" destId="{AE74E024-62D0-4113-BFEF-6E6B305850D0}" srcOrd="4" destOrd="0" parTransId="{3D85EA40-86C3-49E5-A1D5-A1B487B8AE02}" sibTransId="{C016FEED-EA2C-4FB5-8BD1-A129DE6BCCED}"/>
    <dgm:cxn modelId="{6BB20754-3273-42DB-A2B8-042A772CD7A6}" type="presOf" srcId="{ED9E5EEE-9F74-4B07-B59C-0247EE30863B}" destId="{48A159C5-112C-41E8-B021-7505BA906DFF}" srcOrd="0" destOrd="0" presId="urn:microsoft.com/office/officeart/2005/8/layout/list1"/>
    <dgm:cxn modelId="{3F256176-9C81-4016-BCD9-AE25C7E8282A}" type="presOf" srcId="{626A2D9C-2D8E-4950-A943-302016B21C96}" destId="{D3283F66-4E7E-4216-99E6-2B45736EA411}" srcOrd="1" destOrd="0" presId="urn:microsoft.com/office/officeart/2005/8/layout/list1"/>
    <dgm:cxn modelId="{BB4C7281-4FA6-4821-B6F7-3D4B047852FA}" type="presOf" srcId="{E5A6D2AB-C58F-4CC4-BDD1-DDFBFA513D7D}" destId="{42233CD6-FDE5-4E5D-8E1A-52E67462BB81}" srcOrd="0" destOrd="0" presId="urn:microsoft.com/office/officeart/2005/8/layout/list1"/>
    <dgm:cxn modelId="{0CC8D783-E54E-487A-A8E9-541FEA0555AE}" type="presOf" srcId="{32DE63D6-4EB2-4050-B704-03611972416E}" destId="{AAA58301-B7AA-41A4-905C-707C1B34977E}" srcOrd="0" destOrd="0" presId="urn:microsoft.com/office/officeart/2005/8/layout/list1"/>
    <dgm:cxn modelId="{6F565A85-F651-4C0D-B025-E98F7B551163}" srcId="{DAB27CA8-FEB6-49A9-A741-7D411CB41E64}" destId="{0E966E16-AC89-4886-8F05-054BD67F378B}" srcOrd="2" destOrd="0" parTransId="{FA74733B-D864-4E99-B5EE-E58DCD211172}" sibTransId="{0CB3C76F-2AF4-4865-B981-B9CB345C38E1}"/>
    <dgm:cxn modelId="{DC6AC086-E6D7-42A3-B631-EEF7253E5EF4}" srcId="{DAB27CA8-FEB6-49A9-A741-7D411CB41E64}" destId="{626A2D9C-2D8E-4950-A943-302016B21C96}" srcOrd="6" destOrd="0" parTransId="{8DBE17FA-1FAD-47E4-8164-130D757B12D0}" sibTransId="{BD8BA6A5-01E2-497A-ACFB-DFEFA2C05F80}"/>
    <dgm:cxn modelId="{37D1F492-9D2F-4CD6-AACC-20BB3192A681}" srcId="{DAB27CA8-FEB6-49A9-A741-7D411CB41E64}" destId="{ED9E5EEE-9F74-4B07-B59C-0247EE30863B}" srcOrd="7" destOrd="0" parTransId="{EC3FE63C-6693-45D6-901B-AA528DA3F104}" sibTransId="{783F7BCE-9E4E-410F-9D52-6F41C5F31C54}"/>
    <dgm:cxn modelId="{7C07EA9B-5643-44C5-B7E2-31F14B9CB320}" type="presOf" srcId="{29CEBD31-9AE3-490F-8C86-1402A2989045}" destId="{CFA29D01-59EB-4EA8-848D-F337E69CAFBE}" srcOrd="1" destOrd="0" presId="urn:microsoft.com/office/officeart/2005/8/layout/list1"/>
    <dgm:cxn modelId="{F802A3A9-22F4-4D6A-8819-7066FEF6534E}" srcId="{DAB27CA8-FEB6-49A9-A741-7D411CB41E64}" destId="{E5A6D2AB-C58F-4CC4-BDD1-DDFBFA513D7D}" srcOrd="0" destOrd="0" parTransId="{557921D3-83BC-4839-9763-2B612D86BE1F}" sibTransId="{B983B57B-E8CD-429E-BA28-FB780612C8D7}"/>
    <dgm:cxn modelId="{13C8F7B5-6EA0-4CCD-97D1-716C0A58D95F}" type="presOf" srcId="{AE74E024-62D0-4113-BFEF-6E6B305850D0}" destId="{BA7C257B-9774-4804-84A1-CB35173E0B3C}" srcOrd="1" destOrd="0" presId="urn:microsoft.com/office/officeart/2005/8/layout/list1"/>
    <dgm:cxn modelId="{5C483ACE-3343-451B-BFC1-AF1C5D266E18}" type="presOf" srcId="{0E966E16-AC89-4886-8F05-054BD67F378B}" destId="{1DD4CA81-3DF8-4EFC-BF1C-38D268DB0662}" srcOrd="0" destOrd="0" presId="urn:microsoft.com/office/officeart/2005/8/layout/list1"/>
    <dgm:cxn modelId="{7F6643D1-10F4-4F96-B347-A0EEF37ACAB4}" type="presOf" srcId="{0E966E16-AC89-4886-8F05-054BD67F378B}" destId="{3D251045-AEE4-4F3F-9B9F-130BDFDC5ACA}" srcOrd="1" destOrd="0" presId="urn:microsoft.com/office/officeart/2005/8/layout/list1"/>
    <dgm:cxn modelId="{85B98BDB-A360-4AC7-9B61-2FD926387617}" type="presOf" srcId="{C112B922-CD40-42DB-9325-7AA4EF82BEB6}" destId="{AF5D4595-A624-425A-AD6D-308B0E60B5BB}" srcOrd="1" destOrd="0" presId="urn:microsoft.com/office/officeart/2005/8/layout/list1"/>
    <dgm:cxn modelId="{15B14AF4-70F4-4908-AA2D-02DB67085089}" srcId="{DAB27CA8-FEB6-49A9-A741-7D411CB41E64}" destId="{29CEBD31-9AE3-490F-8C86-1402A2989045}" srcOrd="3" destOrd="0" parTransId="{D003F422-6C2A-4755-A5B6-C9E19E22A7A3}" sibTransId="{5F7EBB61-BD1A-4607-BD8A-7A6D5E131C4C}"/>
    <dgm:cxn modelId="{1D1D12F5-B52D-488B-B110-77649E96C666}" type="presOf" srcId="{626A2D9C-2D8E-4950-A943-302016B21C96}" destId="{197F66EA-6CB4-4F22-825F-875BE3D07416}" srcOrd="0" destOrd="0" presId="urn:microsoft.com/office/officeart/2005/8/layout/list1"/>
    <dgm:cxn modelId="{91A64FD7-D898-4D33-B046-DC25C3027ABA}" type="presParOf" srcId="{66DB8227-0348-4DC7-B00E-4B22321AD8DE}" destId="{FFD8AEC5-704D-4599-A6C9-C53619B4DC7B}" srcOrd="0" destOrd="0" presId="urn:microsoft.com/office/officeart/2005/8/layout/list1"/>
    <dgm:cxn modelId="{F76DC7F5-B667-4495-B4E5-B578078EECC6}" type="presParOf" srcId="{FFD8AEC5-704D-4599-A6C9-C53619B4DC7B}" destId="{42233CD6-FDE5-4E5D-8E1A-52E67462BB81}" srcOrd="0" destOrd="0" presId="urn:microsoft.com/office/officeart/2005/8/layout/list1"/>
    <dgm:cxn modelId="{52972605-5467-40EE-8E4C-615018B8A134}" type="presParOf" srcId="{FFD8AEC5-704D-4599-A6C9-C53619B4DC7B}" destId="{9DE24E6A-0611-4319-BCA8-48BD52A305BA}" srcOrd="1" destOrd="0" presId="urn:microsoft.com/office/officeart/2005/8/layout/list1"/>
    <dgm:cxn modelId="{A850805F-2A33-41AF-AFE5-4B8110F01227}" type="presParOf" srcId="{66DB8227-0348-4DC7-B00E-4B22321AD8DE}" destId="{0367F17A-0385-4E69-92E7-E58191CACC21}" srcOrd="1" destOrd="0" presId="urn:microsoft.com/office/officeart/2005/8/layout/list1"/>
    <dgm:cxn modelId="{74A3C22F-6282-4E80-9F03-34059F88E28C}" type="presParOf" srcId="{66DB8227-0348-4DC7-B00E-4B22321AD8DE}" destId="{87E54DAE-5BB1-4E14-A8DF-5AC5BD311F87}" srcOrd="2" destOrd="0" presId="urn:microsoft.com/office/officeart/2005/8/layout/list1"/>
    <dgm:cxn modelId="{DEAF517C-ECCF-4FCE-B6AF-6E7060F3A024}" type="presParOf" srcId="{66DB8227-0348-4DC7-B00E-4B22321AD8DE}" destId="{C8B92F02-03F7-4911-9D39-EB26B10ADF33}" srcOrd="3" destOrd="0" presId="urn:microsoft.com/office/officeart/2005/8/layout/list1"/>
    <dgm:cxn modelId="{45F1D0C3-BAB2-480C-AFA7-0E317C2DAB53}" type="presParOf" srcId="{66DB8227-0348-4DC7-B00E-4B22321AD8DE}" destId="{747F13DB-5B35-4AA1-A66B-882BB3A9CA4C}" srcOrd="4" destOrd="0" presId="urn:microsoft.com/office/officeart/2005/8/layout/list1"/>
    <dgm:cxn modelId="{F6EF9E0D-2FA5-47A1-8E78-567FD72F07D1}" type="presParOf" srcId="{747F13DB-5B35-4AA1-A66B-882BB3A9CA4C}" destId="{33ACF2F8-AD86-4198-880A-E7F12388D49C}" srcOrd="0" destOrd="0" presId="urn:microsoft.com/office/officeart/2005/8/layout/list1"/>
    <dgm:cxn modelId="{2D9A6564-3303-4DF9-8527-631639562BDD}" type="presParOf" srcId="{747F13DB-5B35-4AA1-A66B-882BB3A9CA4C}" destId="{AF5D4595-A624-425A-AD6D-308B0E60B5BB}" srcOrd="1" destOrd="0" presId="urn:microsoft.com/office/officeart/2005/8/layout/list1"/>
    <dgm:cxn modelId="{E0B99877-F805-4FC6-91F0-A7865FAF7178}" type="presParOf" srcId="{66DB8227-0348-4DC7-B00E-4B22321AD8DE}" destId="{79FCB5C3-99AA-4AFB-995E-E75E3F17B3E1}" srcOrd="5" destOrd="0" presId="urn:microsoft.com/office/officeart/2005/8/layout/list1"/>
    <dgm:cxn modelId="{9DE9E25D-8B84-4095-A278-4CD6EAA5F5C8}" type="presParOf" srcId="{66DB8227-0348-4DC7-B00E-4B22321AD8DE}" destId="{F9793D2B-CBC7-4B83-B750-88D82821C479}" srcOrd="6" destOrd="0" presId="urn:microsoft.com/office/officeart/2005/8/layout/list1"/>
    <dgm:cxn modelId="{344A596C-9958-4E5B-91EB-22700BC4547A}" type="presParOf" srcId="{66DB8227-0348-4DC7-B00E-4B22321AD8DE}" destId="{39275A48-B001-4B04-9FA2-E236F96F0B43}" srcOrd="7" destOrd="0" presId="urn:microsoft.com/office/officeart/2005/8/layout/list1"/>
    <dgm:cxn modelId="{94931BFE-5B5E-4D2A-AD90-9D3B8704EFF1}" type="presParOf" srcId="{66DB8227-0348-4DC7-B00E-4B22321AD8DE}" destId="{1ED3EA76-C666-48D8-8A66-005ABF856882}" srcOrd="8" destOrd="0" presId="urn:microsoft.com/office/officeart/2005/8/layout/list1"/>
    <dgm:cxn modelId="{9A87DDD0-0B2D-442E-A618-BFB6DFFBE413}" type="presParOf" srcId="{1ED3EA76-C666-48D8-8A66-005ABF856882}" destId="{1DD4CA81-3DF8-4EFC-BF1C-38D268DB0662}" srcOrd="0" destOrd="0" presId="urn:microsoft.com/office/officeart/2005/8/layout/list1"/>
    <dgm:cxn modelId="{E1419390-765D-4E70-AA3E-65A0721FA687}" type="presParOf" srcId="{1ED3EA76-C666-48D8-8A66-005ABF856882}" destId="{3D251045-AEE4-4F3F-9B9F-130BDFDC5ACA}" srcOrd="1" destOrd="0" presId="urn:microsoft.com/office/officeart/2005/8/layout/list1"/>
    <dgm:cxn modelId="{54138C7D-4F03-45A4-A11E-78E53071A7AB}" type="presParOf" srcId="{66DB8227-0348-4DC7-B00E-4B22321AD8DE}" destId="{F2EF10A9-593C-44F9-A331-F557A51DD0C9}" srcOrd="9" destOrd="0" presId="urn:microsoft.com/office/officeart/2005/8/layout/list1"/>
    <dgm:cxn modelId="{2E1DB4C4-6991-4DE2-A2A4-0E71862F24BB}" type="presParOf" srcId="{66DB8227-0348-4DC7-B00E-4B22321AD8DE}" destId="{392F5C6D-4C3F-419A-876A-1340A5717617}" srcOrd="10" destOrd="0" presId="urn:microsoft.com/office/officeart/2005/8/layout/list1"/>
    <dgm:cxn modelId="{CE26C88B-C88F-43C0-A6C0-2131268F998B}" type="presParOf" srcId="{66DB8227-0348-4DC7-B00E-4B22321AD8DE}" destId="{4D177A31-1621-48DB-8B5B-F5010E70FB9C}" srcOrd="11" destOrd="0" presId="urn:microsoft.com/office/officeart/2005/8/layout/list1"/>
    <dgm:cxn modelId="{99B93285-5D23-4F8F-9567-62A9CCD32B1E}" type="presParOf" srcId="{66DB8227-0348-4DC7-B00E-4B22321AD8DE}" destId="{8F647307-7BD3-4B1C-910F-2381721D90FE}" srcOrd="12" destOrd="0" presId="urn:microsoft.com/office/officeart/2005/8/layout/list1"/>
    <dgm:cxn modelId="{522D85D4-2310-4134-B7BC-B69F96D0D62F}" type="presParOf" srcId="{8F647307-7BD3-4B1C-910F-2381721D90FE}" destId="{0A446F7B-A147-4F5E-9C0E-5E624CA6DDB7}" srcOrd="0" destOrd="0" presId="urn:microsoft.com/office/officeart/2005/8/layout/list1"/>
    <dgm:cxn modelId="{314C56D8-5284-44B8-8213-01D3201FB78A}" type="presParOf" srcId="{8F647307-7BD3-4B1C-910F-2381721D90FE}" destId="{CFA29D01-59EB-4EA8-848D-F337E69CAFBE}" srcOrd="1" destOrd="0" presId="urn:microsoft.com/office/officeart/2005/8/layout/list1"/>
    <dgm:cxn modelId="{D50F8637-F91B-44E2-9565-6DD1AF767A4F}" type="presParOf" srcId="{66DB8227-0348-4DC7-B00E-4B22321AD8DE}" destId="{5753C6FF-70F2-4C77-AF88-695D80F44566}" srcOrd="13" destOrd="0" presId="urn:microsoft.com/office/officeart/2005/8/layout/list1"/>
    <dgm:cxn modelId="{42CC9EEC-5A03-4407-A184-B64C611EBC94}" type="presParOf" srcId="{66DB8227-0348-4DC7-B00E-4B22321AD8DE}" destId="{4E809C7C-6E52-4097-AB55-FF16A19B3367}" srcOrd="14" destOrd="0" presId="urn:microsoft.com/office/officeart/2005/8/layout/list1"/>
    <dgm:cxn modelId="{8B05B2BA-5707-4C70-889A-8281B93C2611}" type="presParOf" srcId="{66DB8227-0348-4DC7-B00E-4B22321AD8DE}" destId="{B1E707B2-9DC2-4DB5-AC7A-C42393F50E68}" srcOrd="15" destOrd="0" presId="urn:microsoft.com/office/officeart/2005/8/layout/list1"/>
    <dgm:cxn modelId="{7AA87157-6302-4809-AB53-88416A5C1FAE}" type="presParOf" srcId="{66DB8227-0348-4DC7-B00E-4B22321AD8DE}" destId="{5D6609E9-7EE1-4A40-92B0-5516AF5A3C38}" srcOrd="16" destOrd="0" presId="urn:microsoft.com/office/officeart/2005/8/layout/list1"/>
    <dgm:cxn modelId="{026DD64B-9E6C-4D9E-88A5-B2ABAF027901}" type="presParOf" srcId="{5D6609E9-7EE1-4A40-92B0-5516AF5A3C38}" destId="{55EAB126-7A9D-4E1B-BE5D-104EE5DE3E16}" srcOrd="0" destOrd="0" presId="urn:microsoft.com/office/officeart/2005/8/layout/list1"/>
    <dgm:cxn modelId="{2C36CE03-CB0B-4373-A7C5-CF36BC1227C9}" type="presParOf" srcId="{5D6609E9-7EE1-4A40-92B0-5516AF5A3C38}" destId="{BA7C257B-9774-4804-84A1-CB35173E0B3C}" srcOrd="1" destOrd="0" presId="urn:microsoft.com/office/officeart/2005/8/layout/list1"/>
    <dgm:cxn modelId="{D971956D-F696-4C8E-871C-60E7C755FCDD}" type="presParOf" srcId="{66DB8227-0348-4DC7-B00E-4B22321AD8DE}" destId="{043279EB-E02D-4C3C-B199-7D82E8AA1DAC}" srcOrd="17" destOrd="0" presId="urn:microsoft.com/office/officeart/2005/8/layout/list1"/>
    <dgm:cxn modelId="{C13B97FC-AB10-4D22-A0B1-B37D913E4412}" type="presParOf" srcId="{66DB8227-0348-4DC7-B00E-4B22321AD8DE}" destId="{F1113D77-DD2C-4BB8-A3E0-CA4724D320EE}" srcOrd="18" destOrd="0" presId="urn:microsoft.com/office/officeart/2005/8/layout/list1"/>
    <dgm:cxn modelId="{A0B8D98B-D304-4DBB-8941-7D22C0A33C15}" type="presParOf" srcId="{66DB8227-0348-4DC7-B00E-4B22321AD8DE}" destId="{1F5DE009-DF7C-431E-AB80-63A33448ACEF}" srcOrd="19" destOrd="0" presId="urn:microsoft.com/office/officeart/2005/8/layout/list1"/>
    <dgm:cxn modelId="{BF2DA2FD-01D8-4786-8B52-1827CAE924DC}" type="presParOf" srcId="{66DB8227-0348-4DC7-B00E-4B22321AD8DE}" destId="{29AE025A-E114-41C7-88DF-29EC00FD5B11}" srcOrd="20" destOrd="0" presId="urn:microsoft.com/office/officeart/2005/8/layout/list1"/>
    <dgm:cxn modelId="{169543D5-1763-476B-9DFA-0414FE1D65B6}" type="presParOf" srcId="{29AE025A-E114-41C7-88DF-29EC00FD5B11}" destId="{AAA58301-B7AA-41A4-905C-707C1B34977E}" srcOrd="0" destOrd="0" presId="urn:microsoft.com/office/officeart/2005/8/layout/list1"/>
    <dgm:cxn modelId="{9BA28B6F-D1E8-4E6B-BB00-C2B9B0B903A3}" type="presParOf" srcId="{29AE025A-E114-41C7-88DF-29EC00FD5B11}" destId="{E90695A2-0596-44A4-9B6F-7012B65AD48A}" srcOrd="1" destOrd="0" presId="urn:microsoft.com/office/officeart/2005/8/layout/list1"/>
    <dgm:cxn modelId="{088431BD-B699-4D17-AAE6-8D63C906CC46}" type="presParOf" srcId="{66DB8227-0348-4DC7-B00E-4B22321AD8DE}" destId="{9596F3AA-875F-411B-862E-140C2C3DBA2C}" srcOrd="21" destOrd="0" presId="urn:microsoft.com/office/officeart/2005/8/layout/list1"/>
    <dgm:cxn modelId="{B8B6D93F-D642-43AB-B197-6586F1874C24}" type="presParOf" srcId="{66DB8227-0348-4DC7-B00E-4B22321AD8DE}" destId="{8C078333-B78B-401A-AAD0-465E1C0D3B8F}" srcOrd="22" destOrd="0" presId="urn:microsoft.com/office/officeart/2005/8/layout/list1"/>
    <dgm:cxn modelId="{D1CC92EB-3BBC-4347-B564-A7BBD00D2C1A}" type="presParOf" srcId="{66DB8227-0348-4DC7-B00E-4B22321AD8DE}" destId="{AE9ECAC1-61C7-45BB-83AF-702799427E11}" srcOrd="23" destOrd="0" presId="urn:microsoft.com/office/officeart/2005/8/layout/list1"/>
    <dgm:cxn modelId="{FCFD184A-2878-40C6-9FB7-9CC853D38463}" type="presParOf" srcId="{66DB8227-0348-4DC7-B00E-4B22321AD8DE}" destId="{67B6A46F-366F-49F3-B757-E5AD1A181331}" srcOrd="24" destOrd="0" presId="urn:microsoft.com/office/officeart/2005/8/layout/list1"/>
    <dgm:cxn modelId="{71E0FFEC-C6FF-4193-A0E0-A03AECD8EC82}" type="presParOf" srcId="{67B6A46F-366F-49F3-B757-E5AD1A181331}" destId="{197F66EA-6CB4-4F22-825F-875BE3D07416}" srcOrd="0" destOrd="0" presId="urn:microsoft.com/office/officeart/2005/8/layout/list1"/>
    <dgm:cxn modelId="{78EFA9EE-A533-4228-803D-6A9CA44AE9E2}" type="presParOf" srcId="{67B6A46F-366F-49F3-B757-E5AD1A181331}" destId="{D3283F66-4E7E-4216-99E6-2B45736EA411}" srcOrd="1" destOrd="0" presId="urn:microsoft.com/office/officeart/2005/8/layout/list1"/>
    <dgm:cxn modelId="{88F37B58-8DD0-41D0-82E4-61A84BD7BB8C}" type="presParOf" srcId="{66DB8227-0348-4DC7-B00E-4B22321AD8DE}" destId="{461BA655-DBA6-4594-8EC3-30FF5A41C135}" srcOrd="25" destOrd="0" presId="urn:microsoft.com/office/officeart/2005/8/layout/list1"/>
    <dgm:cxn modelId="{1D47A954-D578-4535-9B6F-15B4FEF3A7AD}" type="presParOf" srcId="{66DB8227-0348-4DC7-B00E-4B22321AD8DE}" destId="{1F8FB3CE-3113-4627-ACAA-C129F21B67A9}" srcOrd="26" destOrd="0" presId="urn:microsoft.com/office/officeart/2005/8/layout/list1"/>
    <dgm:cxn modelId="{6F1E9A55-1AE3-488F-B1CD-D74432D0D418}" type="presParOf" srcId="{66DB8227-0348-4DC7-B00E-4B22321AD8DE}" destId="{FC1180E2-C603-4633-B7E3-223EE7B070A7}" srcOrd="27" destOrd="0" presId="urn:microsoft.com/office/officeart/2005/8/layout/list1"/>
    <dgm:cxn modelId="{41733BF5-4C9C-47D9-AA26-D2CE3227C0EB}" type="presParOf" srcId="{66DB8227-0348-4DC7-B00E-4B22321AD8DE}" destId="{D562217C-C1EE-4D3A-ABF0-B9502FBF141C}" srcOrd="28" destOrd="0" presId="urn:microsoft.com/office/officeart/2005/8/layout/list1"/>
    <dgm:cxn modelId="{CFBA062F-5005-4E00-9477-933AA611C056}" type="presParOf" srcId="{D562217C-C1EE-4D3A-ABF0-B9502FBF141C}" destId="{48A159C5-112C-41E8-B021-7505BA906DFF}" srcOrd="0" destOrd="0" presId="urn:microsoft.com/office/officeart/2005/8/layout/list1"/>
    <dgm:cxn modelId="{55942FA4-B528-453C-A61F-E0D21263510D}" type="presParOf" srcId="{D562217C-C1EE-4D3A-ABF0-B9502FBF141C}" destId="{9F914D61-3D3D-4409-885F-895949D2A815}" srcOrd="1" destOrd="0" presId="urn:microsoft.com/office/officeart/2005/8/layout/list1"/>
    <dgm:cxn modelId="{C455A4C9-628C-416A-9AFF-6D180D52FD49}" type="presParOf" srcId="{66DB8227-0348-4DC7-B00E-4B22321AD8DE}" destId="{9E4F4712-94C0-4019-9F4A-DCD7F282682E}" srcOrd="29" destOrd="0" presId="urn:microsoft.com/office/officeart/2005/8/layout/list1"/>
    <dgm:cxn modelId="{CC176979-E63D-47CE-BA7F-A8E88758C34B}" type="presParOf" srcId="{66DB8227-0348-4DC7-B00E-4B22321AD8DE}" destId="{9C0037BB-3CA5-4942-92BB-669BF6B6EEF5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2FD47-9C6A-4A86-9631-034005E42C30}">
      <dsp:nvSpPr>
        <dsp:cNvPr id="0" name=""/>
        <dsp:cNvSpPr/>
      </dsp:nvSpPr>
      <dsp:spPr>
        <a:xfrm>
          <a:off x="5828154" y="119293"/>
          <a:ext cx="2411015" cy="1205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Muscle</a:t>
          </a:r>
          <a:r>
            <a:rPr lang="it-IT" sz="3100" kern="1200" dirty="0"/>
            <a:t> </a:t>
          </a:r>
          <a:r>
            <a:rPr lang="it-IT" sz="3100" kern="1200" dirty="0" err="1"/>
            <a:t>involvement</a:t>
          </a:r>
          <a:endParaRPr lang="en-GB" sz="3100" kern="1200" dirty="0"/>
        </a:p>
      </dsp:txBody>
      <dsp:txXfrm>
        <a:off x="5863462" y="154601"/>
        <a:ext cx="2340399" cy="1134891"/>
      </dsp:txXfrm>
    </dsp:sp>
    <dsp:sp modelId="{EC9BCD17-581C-43FF-8897-E6C0C497976B}">
      <dsp:nvSpPr>
        <dsp:cNvPr id="0" name=""/>
        <dsp:cNvSpPr/>
      </dsp:nvSpPr>
      <dsp:spPr>
        <a:xfrm rot="5399994">
          <a:off x="6366492" y="2670551"/>
          <a:ext cx="1969803" cy="42192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493070" y="2754936"/>
        <a:ext cx="1716647" cy="253157"/>
      </dsp:txXfrm>
    </dsp:sp>
    <dsp:sp modelId="{6A848281-D89F-4767-8532-1B21EC98B41E}">
      <dsp:nvSpPr>
        <dsp:cNvPr id="0" name=""/>
        <dsp:cNvSpPr/>
      </dsp:nvSpPr>
      <dsp:spPr>
        <a:xfrm>
          <a:off x="5828161" y="4402838"/>
          <a:ext cx="2411015" cy="1205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Cutaneous Involvement</a:t>
          </a:r>
          <a:endParaRPr lang="en-GB" sz="3100" kern="1200" dirty="0"/>
        </a:p>
      </dsp:txBody>
      <dsp:txXfrm>
        <a:off x="5863469" y="4438146"/>
        <a:ext cx="2340399" cy="1134891"/>
      </dsp:txXfrm>
    </dsp:sp>
    <dsp:sp modelId="{31E9468A-2580-4DC8-B04F-54F5E7BD4985}">
      <dsp:nvSpPr>
        <dsp:cNvPr id="0" name=""/>
        <dsp:cNvSpPr/>
      </dsp:nvSpPr>
      <dsp:spPr>
        <a:xfrm rot="10800005">
          <a:off x="3587037" y="4884371"/>
          <a:ext cx="1969803" cy="36503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3696546" y="4957377"/>
        <a:ext cx="1750785" cy="219018"/>
      </dsp:txXfrm>
    </dsp:sp>
    <dsp:sp modelId="{64A9B65C-FD8B-4279-85FB-947134FFA955}">
      <dsp:nvSpPr>
        <dsp:cNvPr id="0" name=""/>
        <dsp:cNvSpPr/>
      </dsp:nvSpPr>
      <dsp:spPr>
        <a:xfrm>
          <a:off x="954891" y="4402832"/>
          <a:ext cx="2411015" cy="1205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Joint </a:t>
          </a:r>
          <a:r>
            <a:rPr lang="it-IT" sz="3100" kern="1200" dirty="0" err="1"/>
            <a:t>involvement</a:t>
          </a:r>
          <a:endParaRPr lang="en-GB" sz="3100" kern="1200" dirty="0"/>
        </a:p>
      </dsp:txBody>
      <dsp:txXfrm>
        <a:off x="990199" y="4438140"/>
        <a:ext cx="2340399" cy="1134891"/>
      </dsp:txXfrm>
    </dsp:sp>
    <dsp:sp modelId="{88A23C7D-31F3-4D75-9AC0-FA2AE2A1423E}">
      <dsp:nvSpPr>
        <dsp:cNvPr id="0" name=""/>
        <dsp:cNvSpPr/>
      </dsp:nvSpPr>
      <dsp:spPr>
        <a:xfrm rot="16198983">
          <a:off x="1083702" y="2712631"/>
          <a:ext cx="1969803" cy="42192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1210280" y="2797016"/>
        <a:ext cx="1716647" cy="253157"/>
      </dsp:txXfrm>
    </dsp:sp>
    <dsp:sp modelId="{F819773C-FEDD-45EB-B914-688F68D3EEDF}">
      <dsp:nvSpPr>
        <dsp:cNvPr id="0" name=""/>
        <dsp:cNvSpPr/>
      </dsp:nvSpPr>
      <dsp:spPr>
        <a:xfrm>
          <a:off x="953624" y="119293"/>
          <a:ext cx="2411015" cy="1205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Lung involvement</a:t>
          </a:r>
          <a:endParaRPr lang="en-GB" sz="3100" kern="1200" dirty="0"/>
        </a:p>
      </dsp:txBody>
      <dsp:txXfrm>
        <a:off x="988932" y="154601"/>
        <a:ext cx="2340399" cy="1134891"/>
      </dsp:txXfrm>
    </dsp:sp>
    <dsp:sp modelId="{DD418D9B-A555-4503-9B82-CA38DFE27046}">
      <dsp:nvSpPr>
        <dsp:cNvPr id="0" name=""/>
        <dsp:cNvSpPr/>
      </dsp:nvSpPr>
      <dsp:spPr>
        <a:xfrm>
          <a:off x="3587050" y="520192"/>
          <a:ext cx="1969803" cy="42192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713628" y="604577"/>
        <a:ext cx="1716647" cy="253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54DAE-5BB1-4E14-A8DF-5AC5BD311F87}">
      <dsp:nvSpPr>
        <dsp:cNvPr id="0" name=""/>
        <dsp:cNvSpPr/>
      </dsp:nvSpPr>
      <dsp:spPr>
        <a:xfrm>
          <a:off x="0" y="32783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24E6A-0611-4319-BCA8-48BD52A305BA}">
      <dsp:nvSpPr>
        <dsp:cNvPr id="0" name=""/>
        <dsp:cNvSpPr/>
      </dsp:nvSpPr>
      <dsp:spPr>
        <a:xfrm>
          <a:off x="558323" y="13595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Proximal muscle weakness</a:t>
          </a:r>
          <a:endParaRPr lang="it-IT" sz="2000" kern="1200" dirty="0"/>
        </a:p>
      </dsp:txBody>
      <dsp:txXfrm>
        <a:off x="577057" y="154687"/>
        <a:ext cx="7779064" cy="346292"/>
      </dsp:txXfrm>
    </dsp:sp>
    <dsp:sp modelId="{F9793D2B-CBC7-4B83-B750-88D82821C479}">
      <dsp:nvSpPr>
        <dsp:cNvPr id="0" name=""/>
        <dsp:cNvSpPr/>
      </dsp:nvSpPr>
      <dsp:spPr>
        <a:xfrm>
          <a:off x="0" y="91751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D4595-A624-425A-AD6D-308B0E60B5BB}">
      <dsp:nvSpPr>
        <dsp:cNvPr id="0" name=""/>
        <dsp:cNvSpPr/>
      </dsp:nvSpPr>
      <dsp:spPr>
        <a:xfrm>
          <a:off x="558323" y="72563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Symmetrical muscle weakness</a:t>
          </a:r>
        </a:p>
      </dsp:txBody>
      <dsp:txXfrm>
        <a:off x="577057" y="744367"/>
        <a:ext cx="7779064" cy="346292"/>
      </dsp:txXfrm>
    </dsp:sp>
    <dsp:sp modelId="{392F5C6D-4C3F-419A-876A-1340A5717617}">
      <dsp:nvSpPr>
        <dsp:cNvPr id="0" name=""/>
        <dsp:cNvSpPr/>
      </dsp:nvSpPr>
      <dsp:spPr>
        <a:xfrm>
          <a:off x="0" y="150719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51045-AEE4-4F3F-9B9F-130BDFDC5ACA}">
      <dsp:nvSpPr>
        <dsp:cNvPr id="0" name=""/>
        <dsp:cNvSpPr/>
      </dsp:nvSpPr>
      <dsp:spPr>
        <a:xfrm>
          <a:off x="558323" y="131531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Myalgia</a:t>
          </a:r>
        </a:p>
      </dsp:txBody>
      <dsp:txXfrm>
        <a:off x="577057" y="1334047"/>
        <a:ext cx="7779064" cy="346292"/>
      </dsp:txXfrm>
    </dsp:sp>
    <dsp:sp modelId="{4E809C7C-6E52-4097-AB55-FF16A19B3367}">
      <dsp:nvSpPr>
        <dsp:cNvPr id="0" name=""/>
        <dsp:cNvSpPr/>
      </dsp:nvSpPr>
      <dsp:spPr>
        <a:xfrm>
          <a:off x="0" y="209687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29D01-59EB-4EA8-848D-F337E69CAFBE}">
      <dsp:nvSpPr>
        <dsp:cNvPr id="0" name=""/>
        <dsp:cNvSpPr/>
      </dsp:nvSpPr>
      <dsp:spPr>
        <a:xfrm>
          <a:off x="558323" y="190499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Dysphagia</a:t>
          </a:r>
        </a:p>
      </dsp:txBody>
      <dsp:txXfrm>
        <a:off x="577057" y="1923727"/>
        <a:ext cx="7779064" cy="346292"/>
      </dsp:txXfrm>
    </dsp:sp>
    <dsp:sp modelId="{F1113D77-DD2C-4BB8-A3E0-CA4724D320EE}">
      <dsp:nvSpPr>
        <dsp:cNvPr id="0" name=""/>
        <dsp:cNvSpPr/>
      </dsp:nvSpPr>
      <dsp:spPr>
        <a:xfrm>
          <a:off x="0" y="268655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C257B-9774-4804-84A1-CB35173E0B3C}">
      <dsp:nvSpPr>
        <dsp:cNvPr id="0" name=""/>
        <dsp:cNvSpPr/>
      </dsp:nvSpPr>
      <dsp:spPr>
        <a:xfrm>
          <a:off x="558323" y="249467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Fatigue </a:t>
          </a:r>
        </a:p>
      </dsp:txBody>
      <dsp:txXfrm>
        <a:off x="577057" y="2513407"/>
        <a:ext cx="7779064" cy="346292"/>
      </dsp:txXfrm>
    </dsp:sp>
    <dsp:sp modelId="{8C078333-B78B-401A-AAD0-465E1C0D3B8F}">
      <dsp:nvSpPr>
        <dsp:cNvPr id="0" name=""/>
        <dsp:cNvSpPr/>
      </dsp:nvSpPr>
      <dsp:spPr>
        <a:xfrm>
          <a:off x="0" y="327623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695A2-0596-44A4-9B6F-7012B65AD48A}">
      <dsp:nvSpPr>
        <dsp:cNvPr id="0" name=""/>
        <dsp:cNvSpPr/>
      </dsp:nvSpPr>
      <dsp:spPr>
        <a:xfrm>
          <a:off x="558323" y="308435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Low-grade fever</a:t>
          </a:r>
        </a:p>
      </dsp:txBody>
      <dsp:txXfrm>
        <a:off x="577057" y="3103087"/>
        <a:ext cx="7779064" cy="346292"/>
      </dsp:txXfrm>
    </dsp:sp>
    <dsp:sp modelId="{1F8FB3CE-3113-4627-ACAA-C129F21B67A9}">
      <dsp:nvSpPr>
        <dsp:cNvPr id="0" name=""/>
        <dsp:cNvSpPr/>
      </dsp:nvSpPr>
      <dsp:spPr>
        <a:xfrm>
          <a:off x="0" y="386591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83F66-4E7E-4216-99E6-2B45736EA411}">
      <dsp:nvSpPr>
        <dsp:cNvPr id="0" name=""/>
        <dsp:cNvSpPr/>
      </dsp:nvSpPr>
      <dsp:spPr>
        <a:xfrm>
          <a:off x="558323" y="367403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Dyspnea</a:t>
          </a:r>
        </a:p>
      </dsp:txBody>
      <dsp:txXfrm>
        <a:off x="577057" y="3692767"/>
        <a:ext cx="7779064" cy="346292"/>
      </dsp:txXfrm>
    </dsp:sp>
    <dsp:sp modelId="{9C0037BB-3CA5-4942-92BB-669BF6B6EEF5}">
      <dsp:nvSpPr>
        <dsp:cNvPr id="0" name=""/>
        <dsp:cNvSpPr/>
      </dsp:nvSpPr>
      <dsp:spPr>
        <a:xfrm>
          <a:off x="0" y="4455593"/>
          <a:ext cx="11166475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14D61-3D3D-4409-885F-895949D2A815}">
      <dsp:nvSpPr>
        <dsp:cNvPr id="0" name=""/>
        <dsp:cNvSpPr/>
      </dsp:nvSpPr>
      <dsp:spPr>
        <a:xfrm>
          <a:off x="558323" y="4263713"/>
          <a:ext cx="781653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Dysphonia</a:t>
          </a:r>
        </a:p>
      </dsp:txBody>
      <dsp:txXfrm>
        <a:off x="577057" y="4282447"/>
        <a:ext cx="7779064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662CA-A0A7-43DA-90E9-C87A45A04EA2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B9943-803D-4F99-A4CF-3B58CE8B2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76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B9943-803D-4F99-A4CF-3B58CE8B20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30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Characteristic features of dermatomyositis skin changes.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erythema.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Scalp rash.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V-like sign.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Shawl sign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B9943-803D-4F99-A4CF-3B58CE8B20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4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Erythematous rashes on the hand in dermatomyositis and systemic lupus erythematosus.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the changes on the knuckles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dorsum of the hand in dermatomyositis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Gottron’s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sign).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Rash is absent from the knuckles but present on the phalanges in lupus.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Capillary nailfold</a:t>
            </a:r>
          </a:p>
          <a:p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dermatomyositis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B9943-803D-4F99-A4CF-3B58CE8B20A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63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 and eosin staining of a muscle biopsy showing perivascular inflammation.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Variation in fiber size and central nucleation</a:t>
            </a:r>
          </a:p>
          <a:p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asterisk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Endomysial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Perimysial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asterisk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Perifascicular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atrophy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</a:t>
            </a:r>
            <a:endParaRPr lang="it-IT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Inger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Nemmesmo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B9943-803D-4F99-A4CF-3B58CE8B20A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564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Hematoxylin and eosin staining of a muscle biopsy showing perivascular inflammation.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Variation in fiber size and central nucleation</a:t>
            </a:r>
          </a:p>
          <a:p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asterisk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Endomysial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Perimysial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asterisk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Perifascicular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atrophy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</a:t>
            </a:r>
            <a:endParaRPr lang="it-IT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Inger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Nemmesmo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B9943-803D-4F99-A4CF-3B58CE8B20A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77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[XIII]– [MIOSITI]</a:t>
            </a:r>
          </a:p>
        </p:txBody>
      </p:sp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[XIII]– [MIOSITI]</a:t>
            </a:r>
          </a:p>
        </p:txBody>
      </p:sp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[XIII]– [MIOSITI]</a:t>
            </a:r>
          </a:p>
        </p:txBody>
      </p:sp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739447-8AC7-4639-8DD6-3A048017A36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[XIII]– [MIOSITI]</a:t>
            </a:r>
          </a:p>
        </p:txBody>
      </p:sp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ar3704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Miositi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565800"/>
          </a:xfrm>
        </p:spPr>
        <p:txBody>
          <a:bodyPr>
            <a:normAutofit/>
          </a:bodyPr>
          <a:lstStyle/>
          <a:p>
            <a:pPr algn="ctr"/>
            <a:r>
              <a:rPr lang="it-IT" sz="1700" dirty="0"/>
              <a:t>Prof. Carlo </a:t>
            </a:r>
            <a:r>
              <a:rPr lang="it-IT" sz="1700" dirty="0" err="1"/>
              <a:t>alberto</a:t>
            </a:r>
            <a:r>
              <a:rPr lang="it-IT" sz="1700" dirty="0"/>
              <a:t> </a:t>
            </a:r>
            <a:r>
              <a:rPr lang="it-IT" sz="1700" dirty="0" err="1"/>
              <a:t>scirè</a:t>
            </a:r>
            <a:r>
              <a:rPr lang="it-IT" sz="1700" dirty="0"/>
              <a:t> – carloalberto.scire@unife.it</a:t>
            </a:r>
          </a:p>
          <a:p>
            <a:pPr algn="ctr"/>
            <a:r>
              <a:rPr lang="it-IT" sz="1200" i="1" dirty="0"/>
              <a:t>Sezione di reumatologia ed ematologia e scuola di specializzazione di reumatologia</a:t>
            </a:r>
          </a:p>
          <a:p>
            <a:pPr algn="ctr"/>
            <a:r>
              <a:rPr lang="it-IT" sz="1200" dirty="0"/>
              <a:t>Dipartimento di Scienze mediche </a:t>
            </a:r>
          </a:p>
          <a:p>
            <a:pPr algn="ctr"/>
            <a:r>
              <a:rPr lang="it-IT" sz="1200" b="1" dirty="0"/>
              <a:t>Università degli studi di Ferrara</a:t>
            </a:r>
          </a:p>
        </p:txBody>
      </p:sp>
    </p:spTree>
    <p:extLst>
      <p:ext uri="{BB962C8B-B14F-4D97-AF65-F5344CB8AC3E}">
        <p14:creationId xmlns:p14="http://schemas.microsoft.com/office/powerpoint/2010/main" val="32104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Manifestazioni cutanee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7BA416-7A7E-46E4-9944-C8FF38DB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121" y="1332371"/>
            <a:ext cx="6610949" cy="48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7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0B50B7-730F-4D70-BA7D-642CF66B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Manifestazioni cutanee – </a:t>
            </a:r>
            <a:r>
              <a:rPr lang="it-IT" dirty="0" err="1"/>
              <a:t>rash</a:t>
            </a:r>
            <a:r>
              <a:rPr lang="it-IT" dirty="0"/>
              <a:t> eliotropo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BD699E-2DE8-43AE-A2D5-86E7C7611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6" descr="https://lh3.googleusercontent.com/fOiPzXkD42ZXletAWQNapaCN5edujzh01XTpiWzYYrZBqHY1PQ6_VbXCgiboRtjyTXC_8CMjIufdC9LxVOJ3FKVl9HlHcjAg1tvKTOQiEwlJ8SVQBU4_OsjwSvgl8Ob20xkBKvd5m4pBVX0h4-emSyVL64NTGct51pUph6QVKd6oeXhZfj54jklWL8Ko85JLbVr3LUsULp3h25g6UYrzzR7Q6mwXeNcOPTOU7lxa5_TpALhQZr4xaghaRl5QHNbEYQo0k1m1aytzJyEoQjq872uVJMUaXnXcxiRHMjXGob0OMkZTmfPJfGMK0X4k5hvA1wzuJKF_m-IdnAs16b7f6dfGRomS5Wh4VbbaETUbBdaoDJffpRdau--Qt_o5FubeD4n_3VerteeqFjCQExzO7xDkwi0twFVe0Bp6gVDliAOAybICHr5sfVkGE8TS3KpXHXuQFmtLjp_GGY92PISuM35qKxAIM_W7H6-vk7tFbabPiugsAwXLZKw2jn1xQJTpImjsPEWCanvfANzGfUZy7ZkzHjVDbEXmoUg4jg0qG28x0jSqo-iP-i2jPjHkFfwbcN9zwJ50GaywnanJ_2tUnwRTZETZnAqGE37RuQR8Ql8=w508-h676-no">
            <a:extLst>
              <a:ext uri="{FF2B5EF4-FFF2-40B4-BE49-F238E27FC236}">
                <a16:creationId xmlns:a16="http://schemas.microsoft.com/office/drawing/2014/main" id="{81D0EFDA-6E5C-4316-921A-1BB4E5BD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" t="9879" r="487" b="29755"/>
          <a:stretch>
            <a:fillRect/>
          </a:stretch>
        </p:blipFill>
        <p:spPr bwMode="auto">
          <a:xfrm>
            <a:off x="1883982" y="2593150"/>
            <a:ext cx="349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s://lh3.googleusercontent.com/ki3wpQcqhpbtXTRBIVg3HYuyghrspOAfCSYEbidQy0yhqPPMlXBLzcTppO5rq6-54NoBBsUgqOdrkMTJfI43XtB9UY9d5yeVlX2RZEulX5QjQmDBvT_uDAIqgulSxk-re2pSd7D2mTDu_hmm1ziLc6hK-Rt-bLKY7bZxQsIYidQRtsFfDIjGsbu4jlyQnxn4AUOy3RHRYkCXi0iThRap7k40DvBUmpXe0vcYCuKBe8R-dpGoMJ0xvan0H4csQHuYXkJRDDwjc8VDSWmoxbzoOunyqiywzCyAe51-g436lXZOwFrUoSCvcjZ-rKZe20i1y-AE8qxX6xK-aPKH9gir2DycSFsphqGsTSKPN4okEdyt4oVc3fIEyRnV_tvoo65l3njWHtFqW5Ytz2bHIeXzMEcp1JtOrrDEPv-7NPpA8nGD1iiEgp8VZX4Pf2iTNclwx9Bh0sgVK-19MjKsqTBADvTotdTH7VP42mfPfL0izMYzOqaC61PHyDjXQRn3BD0KFX96zfYEplZcwQWz2o7zNvEi4C72H_4waG3ul5uajtHYY6LTZt-yeICgKJwM6MUGoKKfyrNchyEhI2HxzlyojOjOFstwJpKgl9hzCJFH9mk=w902-h676-no">
            <a:extLst>
              <a:ext uri="{FF2B5EF4-FFF2-40B4-BE49-F238E27FC236}">
                <a16:creationId xmlns:a16="http://schemas.microsoft.com/office/drawing/2014/main" id="{66CE8C46-1C3C-4FC4-A07F-B32E823B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94" y="2593150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19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EFE99-08A5-492E-94FF-803F37FC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Manifestazioni cutanee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992174-E279-4192-A097-0B125FF6F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8402" y="1384585"/>
            <a:ext cx="6277317" cy="44930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E294E0-07DD-41A2-8891-EC97451E82B0}"/>
              </a:ext>
            </a:extLst>
          </p:cNvPr>
          <p:cNvSpPr txBox="1"/>
          <p:nvPr/>
        </p:nvSpPr>
        <p:spPr>
          <a:xfrm>
            <a:off x="3822192" y="4592019"/>
            <a:ext cx="70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>
                <a:solidFill>
                  <a:schemeClr val="accent6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9223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822E06-5910-45C3-935C-7370E349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01EF4AE-E2BE-43E8-917B-C43C17B80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621" y="2053090"/>
            <a:ext cx="11138868" cy="277840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6165AB-B6FE-4E99-B7F2-0C72B3E17E38}"/>
              </a:ext>
            </a:extLst>
          </p:cNvPr>
          <p:cNvSpPr txBox="1"/>
          <p:nvPr/>
        </p:nvSpPr>
        <p:spPr>
          <a:xfrm>
            <a:off x="923544" y="4901184"/>
            <a:ext cx="1988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/>
              <a:t>Segno di </a:t>
            </a:r>
            <a:r>
              <a:rPr lang="it-IT" sz="2000" b="1" u="sng" dirty="0" err="1"/>
              <a:t>Gottron</a:t>
            </a:r>
            <a:endParaRPr lang="it-IT" sz="2000" b="1" u="sng" dirty="0"/>
          </a:p>
        </p:txBody>
      </p:sp>
    </p:spTree>
    <p:extLst>
      <p:ext uri="{BB962C8B-B14F-4D97-AF65-F5344CB8AC3E}">
        <p14:creationId xmlns:p14="http://schemas.microsoft.com/office/powerpoint/2010/main" val="386053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B285A-F8BF-4854-B0D3-C05963B3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Mani da meccanico – </a:t>
            </a:r>
            <a:r>
              <a:rPr lang="it-IT" dirty="0" err="1"/>
              <a:t>mechanic’s</a:t>
            </a:r>
            <a:r>
              <a:rPr lang="it-IT" dirty="0"/>
              <a:t> </a:t>
            </a:r>
            <a:r>
              <a:rPr lang="it-IT" dirty="0" err="1"/>
              <a:t>hands</a:t>
            </a:r>
            <a:endParaRPr lang="it-IT" dirty="0"/>
          </a:p>
        </p:txBody>
      </p:sp>
      <p:pic>
        <p:nvPicPr>
          <p:cNvPr id="6" name="Picture 12" descr="https://lh3.googleusercontent.com/FnsQRyy8WTNZoD9YeBJIG5r_0x-LVCmfHO0frnbdQ68UMBLeinK6VHa5imQ6lxyBYtDcQAWNlYyPfdiPVE_IUMtWcrUi5qV8fk2xgjCx8evXMPnapSdVTUrqc_1JP5YCJ6Gh9gD2C-i6eYpgVSSJRf1zL_QcibDFxl9hydW78H13rZ-r_P1KcsmgAGzgHrfb98VM_mQBkWC1NdgvtXsjz-y7YNLkdtR7aL_s4Mybpky7N2vu1n9RQe709l6IR7swAc5Y68S0by7GwoIP0AF5MyTTgvKyEsX-cddYavABoKjZhwoiWr2G_yCCtvIb04i4TGI6e9wrOczhRbbqLHQTSodUmJ6NJ7oADbzE83SDw43Dkywh4DrmmmSR1oUXBGmXNkMiMQZTcIgXNHJXkYQQTmamPT7-Fy-fQR7X4rcONwt_Z3H4cG1uM9wFdo12cr6jhPpWV3PYts-M5i8Q0Ww5jxSQ6ain3pxZKvRiwqmV1XHJksXMGro37ife82Y-E4Ph5whiaUbqBamvDFtuUjsuoNjV3KAMvf6u18jRruEkkyjzqYZ1gvGce_oXptcJ0ESW3lvJ0HeS2IeubXVkCxeUf9NjvmpOq6CPm3758_Ta0yo=w508-h676-no">
            <a:extLst>
              <a:ext uri="{FF2B5EF4-FFF2-40B4-BE49-F238E27FC236}">
                <a16:creationId xmlns:a16="http://schemas.microsoft.com/office/drawing/2014/main" id="{63D28F78-BBEB-4712-B08E-DA142C68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2" b="18819"/>
          <a:stretch>
            <a:fillRect/>
          </a:stretch>
        </p:blipFill>
        <p:spPr bwMode="auto">
          <a:xfrm>
            <a:off x="7843965" y="2153603"/>
            <a:ext cx="2879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s://lh3.googleusercontent.com/tRxlVLuDgiBEm41i9x_6-oJ6czM06hP5-Sz6p4uLnr2AXQyTwpI0RKdGOrOIBJuoyu30s9hrddM-Jc7xb5pdv1rFFBQ2CqMJ0ZnA24bD9KHz-Y2NWJZGU7WOp4FDOHWK6pRSxOfNXqGYuYpd81vy8IenG-25Ou5QlypQTceYckQKHWMbY1fY-UaZSunGsN1-cZM1x2O_TtSZXCb3c_8ar7hUY7cc1T8JrzzUiZ-2bbIxmBJI5PiQ-QWB9Axrt990FvYZpUvib8iP3wc_fXH18iEcip9q8cwQwUqeQafm2TErf6SRLbsRFAN1LaMQUWUj90bfOJ_I_mCbLbi5MdlXRo0Ad4pkuhh9S-IMwMh-fY-hKb5I4f_vrUHWK3YZ97G9-fmzkbFOE_wB3n-JXRkMu-omzQLGmW9u1HtuNZ4mR-K_ZolrYLnyj1SRBH4DzMyE8bu0kWXAvvlUhji5AFQEmY0Gg6u3NAvuaH30qJJlOh3KlLusilkx_Azm-DBw0J3qyOmePNRX6jeMm0bhqfWo3PHC4131UodvIY3HbwISGWPwnAGGUuDGbXsx1hQVY-anDl5YnIexIvRhd_ii2iEKzDYUxshwIrycSIb6R1TrweE=s676-no">
            <a:extLst>
              <a:ext uri="{FF2B5EF4-FFF2-40B4-BE49-F238E27FC236}">
                <a16:creationId xmlns:a16="http://schemas.microsoft.com/office/drawing/2014/main" id="{AB0FE7EC-D502-4F12-9BE5-C71F3A1C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92" y="2153603"/>
            <a:ext cx="3332162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lh3.googleusercontent.com/yhpx20B4UIHb4lrJs_QLpHs3YWOiNTkBsqgIpMTemc8HYQJz3xjfleV1z8rLEEr6ZoT3nBKfMJNlF3hWabnOtbNK45BC2Vu8sYKDiLz6qawELR5mR5NS7cSInZcOtnGtmr87jwcrst57Mg4KIbqkEIYLk6rbnXgVLw8LTTzdmRP29AcZ2Pa9RxOUM4y7uGauTPB7NmNqMNDnGR8P4__Iu8H74S8zMUmqnIJ-I0MNpjw46Zd6anpC0PRIhhyvipLjgDt4WsN6hKJHPnhiFH-kLtqETKGP5lyO9_bUya4tny1YZ3PLZJhQshGLxVQW8cqTrlGCmxviIsJ7Qq3vgTiTo9eey4bttpEcWkgz86OUqnnYvhpN7GLZAGYPNrNO4cdJBGK9QTGVTL7HCh_TFRAPMmYHbKB8jFtYjQ8xL7s9g_G3lXFz3VhqWj5oNWniaAZEnzFChhnNr63seh3U4eKF7LqJvfinaEW65IY0EUHleDfLQu5jSsmj3BousR2O3j6PulJB65mIrrdzt_P26ZY3DEqmPCirfDH8CQo2a3kq4-qY3fTYNTs_vOiikIkwXBkUdj2jJC7pkE3uzduWmTGnhMOYK46WNkJII_hCZp6NutU=w508-h676-no">
            <a:extLst>
              <a:ext uri="{FF2B5EF4-FFF2-40B4-BE49-F238E27FC236}">
                <a16:creationId xmlns:a16="http://schemas.microsoft.com/office/drawing/2014/main" id="{BB022DB0-3BBF-4003-8FA7-08A0511D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3889" r="11530" b="30132"/>
          <a:stretch>
            <a:fillRect/>
          </a:stretch>
        </p:blipFill>
        <p:spPr bwMode="auto">
          <a:xfrm>
            <a:off x="1091756" y="2163128"/>
            <a:ext cx="30956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7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BB643-BBBE-49D1-9087-0018EA00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Interessamento esofageo</a:t>
            </a:r>
          </a:p>
        </p:txBody>
      </p:sp>
      <p:pic>
        <p:nvPicPr>
          <p:cNvPr id="8194" name="Picture 2" descr="Risultati immagini per esofago muscoli">
            <a:extLst>
              <a:ext uri="{FF2B5EF4-FFF2-40B4-BE49-F238E27FC236}">
                <a16:creationId xmlns:a16="http://schemas.microsoft.com/office/drawing/2014/main" id="{A2B900FE-D6B4-42F2-B1FD-8F178F1E61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0" y="1298447"/>
            <a:ext cx="4082715" cy="47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18BEB2-F07F-4B21-8EBD-579F4691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406" y="1349460"/>
            <a:ext cx="53244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D7452-661A-4B7A-865C-7888439E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Interessamento polmonare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7AB5DC-A8EE-467A-88A4-14DDFCEA2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21" y="2077179"/>
            <a:ext cx="7006271" cy="31867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05CE05-92D1-4386-AA50-E0B2335D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892" y="2151319"/>
            <a:ext cx="4066121" cy="30385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9854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>
            <a:extLst>
              <a:ext uri="{FF2B5EF4-FFF2-40B4-BE49-F238E27FC236}">
                <a16:creationId xmlns:a16="http://schemas.microsoft.com/office/drawing/2014/main" id="{16BB3920-7265-42ED-B1A6-037E61685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908" y="1302385"/>
            <a:ext cx="83534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400" dirty="0" err="1">
                <a:latin typeface="Calibri" panose="020F0502020204030204" pitchFamily="34" charset="0"/>
              </a:rPr>
              <a:t>Laboratory</a:t>
            </a:r>
            <a:r>
              <a:rPr lang="it-IT" altLang="en-US" sz="2400" dirty="0">
                <a:latin typeface="Calibri" panose="020F0502020204030204" pitchFamily="34" charset="0"/>
              </a:rPr>
              <a:t> </a:t>
            </a:r>
            <a:r>
              <a:rPr lang="it-IT" altLang="en-US" sz="2400" dirty="0" err="1">
                <a:latin typeface="Calibri" panose="020F0502020204030204" pitchFamily="34" charset="0"/>
              </a:rPr>
              <a:t>Markers</a:t>
            </a:r>
            <a:endParaRPr lang="it-IT" altLang="en-US" sz="2400" dirty="0">
              <a:latin typeface="Calibri" panose="020F0502020204030204" pitchFamily="34" charset="0"/>
            </a:endParaRPr>
          </a:p>
          <a:p>
            <a:pPr marL="355600" lvl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Antisynthetase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 err="1">
                <a:latin typeface="Calibri" panose="020F0502020204030204" pitchFamily="34" charset="0"/>
              </a:rPr>
              <a:t>antibodies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100% of </a:t>
            </a:r>
            <a:r>
              <a:rPr lang="it-IT" altLang="en-U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cases</a:t>
            </a: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it-IT" altLang="en-US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400" dirty="0" err="1">
                <a:latin typeface="Calibri" panose="020F0502020204030204" pitchFamily="34" charset="0"/>
              </a:rPr>
              <a:t>Clinical</a:t>
            </a:r>
            <a:r>
              <a:rPr lang="it-IT" altLang="en-US" sz="2400" dirty="0">
                <a:latin typeface="Calibri" panose="020F0502020204030204" pitchFamily="34" charset="0"/>
              </a:rPr>
              <a:t> </a:t>
            </a:r>
            <a:r>
              <a:rPr lang="it-IT" altLang="en-US" sz="2400" dirty="0" err="1">
                <a:latin typeface="Calibri" panose="020F0502020204030204" pitchFamily="34" charset="0"/>
              </a:rPr>
              <a:t>characteristics</a:t>
            </a:r>
            <a:endParaRPr lang="it-IT" altLang="en-US" sz="24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Arthritis</a:t>
            </a:r>
            <a:r>
              <a:rPr lang="it-IT" altLang="en-US" sz="2000" dirty="0">
                <a:latin typeface="Calibri" panose="020F0502020204030204" pitchFamily="34" charset="0"/>
              </a:rPr>
              <a:t>: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35-85% of cases</a:t>
            </a:r>
            <a:endParaRPr lang="it-IT" altLang="en-US" sz="20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Interstitial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 err="1">
                <a:latin typeface="Calibri" panose="020F0502020204030204" pitchFamily="34" charset="0"/>
              </a:rPr>
              <a:t>lung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 err="1">
                <a:latin typeface="Calibri" panose="020F0502020204030204" pitchFamily="34" charset="0"/>
              </a:rPr>
              <a:t>disease</a:t>
            </a:r>
            <a:r>
              <a:rPr lang="it-IT" altLang="en-US" sz="2000" dirty="0">
                <a:latin typeface="Calibri" panose="020F0502020204030204" pitchFamily="34" charset="0"/>
              </a:rPr>
              <a:t>: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50-95% of cases</a:t>
            </a:r>
            <a:endParaRPr lang="it-IT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Myositis</a:t>
            </a:r>
            <a:r>
              <a:rPr lang="it-IT" altLang="en-US" sz="2000" dirty="0">
                <a:latin typeface="Calibri" panose="020F0502020204030204" pitchFamily="34" charset="0"/>
              </a:rPr>
              <a:t>: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60-80% of cases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it-IT" altLang="en-US" sz="20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Raynaud’s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 err="1">
                <a:latin typeface="Calibri" panose="020F0502020204030204" pitchFamily="34" charset="0"/>
              </a:rPr>
              <a:t>phenomenon</a:t>
            </a:r>
            <a:r>
              <a:rPr lang="it-IT" altLang="en-US" sz="2000" dirty="0">
                <a:latin typeface="Calibri" panose="020F0502020204030204" pitchFamily="34" charset="0"/>
              </a:rPr>
              <a:t>: </a:t>
            </a: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up to 60% of </a:t>
            </a:r>
            <a:r>
              <a:rPr lang="it-IT" altLang="en-U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cases</a:t>
            </a:r>
            <a:endParaRPr lang="it-IT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>
                <a:latin typeface="Calibri" panose="020F0502020204030204" pitchFamily="34" charset="0"/>
              </a:rPr>
              <a:t>Fever:</a:t>
            </a: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 up to 40% of </a:t>
            </a:r>
            <a:r>
              <a:rPr lang="it-IT" altLang="en-U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cases</a:t>
            </a:r>
            <a:endParaRPr lang="it-IT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 err="1">
                <a:latin typeface="Calibri" panose="020F0502020204030204" pitchFamily="34" charset="0"/>
              </a:rPr>
              <a:t>Mechanic’s</a:t>
            </a:r>
            <a:r>
              <a:rPr lang="it-IT" altLang="en-US" sz="2000" dirty="0">
                <a:latin typeface="Calibri" panose="020F0502020204030204" pitchFamily="34" charset="0"/>
              </a:rPr>
              <a:t> </a:t>
            </a:r>
            <a:r>
              <a:rPr lang="it-IT" altLang="en-US" sz="2000" dirty="0" err="1">
                <a:latin typeface="Calibri" panose="020F0502020204030204" pitchFamily="34" charset="0"/>
              </a:rPr>
              <a:t>hands</a:t>
            </a:r>
            <a:r>
              <a:rPr lang="it-IT" altLang="en-US" sz="2000" dirty="0">
                <a:latin typeface="Calibri" panose="020F0502020204030204" pitchFamily="34" charset="0"/>
              </a:rPr>
              <a:t>: </a:t>
            </a: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up to 40% of </a:t>
            </a:r>
            <a:r>
              <a:rPr lang="it-IT" altLang="en-U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cases</a:t>
            </a:r>
            <a:endParaRPr lang="it-IT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it-IT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9158" name="Parentesi graffa chiusa 1">
            <a:extLst>
              <a:ext uri="{FF2B5EF4-FFF2-40B4-BE49-F238E27FC236}">
                <a16:creationId xmlns:a16="http://schemas.microsoft.com/office/drawing/2014/main" id="{364CBACB-8013-4C7D-B75E-D097D28006DE}"/>
              </a:ext>
            </a:extLst>
          </p:cNvPr>
          <p:cNvSpPr>
            <a:spLocks/>
          </p:cNvSpPr>
          <p:nvPr/>
        </p:nvSpPr>
        <p:spPr bwMode="auto">
          <a:xfrm>
            <a:off x="7735889" y="2965324"/>
            <a:ext cx="452437" cy="461665"/>
          </a:xfrm>
          <a:prstGeom prst="rightBrace">
            <a:avLst>
              <a:gd name="adj1" fmla="val 0"/>
              <a:gd name="adj2" fmla="val 50000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9159" name="CasellaDiTesto 2">
            <a:extLst>
              <a:ext uri="{FF2B5EF4-FFF2-40B4-BE49-F238E27FC236}">
                <a16:creationId xmlns:a16="http://schemas.microsoft.com/office/drawing/2014/main" id="{EF01DD06-6CF4-4210-AB54-709B9947F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3189162"/>
            <a:ext cx="198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000"/>
              <a:t>Classic disease triad</a:t>
            </a:r>
            <a:endParaRPr lang="en-GB" altLang="en-US" sz="2000"/>
          </a:p>
        </p:txBody>
      </p:sp>
      <p:sp>
        <p:nvSpPr>
          <p:cNvPr id="49160" name="Parentesi graffa chiusa 1">
            <a:extLst>
              <a:ext uri="{FF2B5EF4-FFF2-40B4-BE49-F238E27FC236}">
                <a16:creationId xmlns:a16="http://schemas.microsoft.com/office/drawing/2014/main" id="{5D687D7E-BAC8-4334-AB3F-F12DD8189C3E}"/>
              </a:ext>
            </a:extLst>
          </p:cNvPr>
          <p:cNvSpPr>
            <a:spLocks/>
          </p:cNvSpPr>
          <p:nvPr/>
        </p:nvSpPr>
        <p:spPr bwMode="auto">
          <a:xfrm>
            <a:off x="7735889" y="4781424"/>
            <a:ext cx="452437" cy="461665"/>
          </a:xfrm>
          <a:prstGeom prst="rightBrace">
            <a:avLst>
              <a:gd name="adj1" fmla="val 0"/>
              <a:gd name="adj2" fmla="val 50000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49161" name="CasellaDiTesto 2">
            <a:extLst>
              <a:ext uri="{FF2B5EF4-FFF2-40B4-BE49-F238E27FC236}">
                <a16:creationId xmlns:a16="http://schemas.microsoft.com/office/drawing/2014/main" id="{45CDCD92-A204-4571-99A9-E74A2A60C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4833811"/>
            <a:ext cx="2305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000"/>
              <a:t>Accompanying features (for practical purpose)</a:t>
            </a:r>
            <a:endParaRPr lang="en-GB" altLang="en-US" sz="2000"/>
          </a:p>
        </p:txBody>
      </p:sp>
      <p:pic>
        <p:nvPicPr>
          <p:cNvPr id="10" name="Picture 4" descr="https://lh3.googleusercontent.com/VVHviKFF_zI55BqRkTGZPI_GuvdK7AKoNm93uchkPX_QurggewFh3ijso6arApgZZd_NqHMo-ElF8a5R-ufYBB-l0Jf67Mzra1WTs2UUoAekrHWkhITMnS2kq90AMULLcUEGisjWReAHLPRmPW2JQ9-f4lQCMTMiffNM9Iz_JTNReATt5r9f0e8nAhL1IgF8qRnYH8lkn3AphJlwVeH1wvw59MbdoXXR3SNX0-gxjrdvcR8WzjfAvhw5CD6l8XOGjSSePYiiBBSBeYxC8nWdUnlhdhb63Xu5p6d1AJ8sXoDZk3IxzUjaWDBY8BYqzMUxwUKG3mGfbnI9XywkZqJq2ODyfxG20zs54kqHYXWSSMRsB8r2bQvYCZ6LxyiHUwdP6Hz-LzwiFQ_JfxznnZi7f-V4GaRjyfWu_JNxjLHC7GB9LlM5rmU_XzMB2_yPxGH7c8Z2TztpKilUH7gIWZaVf9sBUzKxSqGs2zgFCosHosxjuDq1eRDxr0Vunq0UlJT8tA4wzJlWbtrDsaNJwvvwTYf-6x_sVwt11qVUzFhxBHiDxwRyKL42JPk-LOZzuFa83YHFRA=s681-no">
            <a:extLst>
              <a:ext uri="{FF2B5EF4-FFF2-40B4-BE49-F238E27FC236}">
                <a16:creationId xmlns:a16="http://schemas.microsoft.com/office/drawing/2014/main" id="{6D07137F-7688-4462-AECE-CCB5FF064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41768" r="20518" b="13409"/>
          <a:stretch/>
        </p:blipFill>
        <p:spPr bwMode="auto">
          <a:xfrm>
            <a:off x="1847529" y="5566123"/>
            <a:ext cx="965071" cy="609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4.bp.blogspot.com/-DDyiAxPa834/Trwiz7LqfvI/AAAAAAAAAEE/szmP-44fD4o/s1600/jyuf.jpg">
            <a:extLst>
              <a:ext uri="{FF2B5EF4-FFF2-40B4-BE49-F238E27FC236}">
                <a16:creationId xmlns:a16="http://schemas.microsoft.com/office/drawing/2014/main" id="{CE6E021D-FDBF-496E-8C14-3C5929BF1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t="5271" b="28819"/>
          <a:stretch/>
        </p:blipFill>
        <p:spPr bwMode="auto">
          <a:xfrm>
            <a:off x="1847529" y="4689721"/>
            <a:ext cx="965071" cy="7153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enza nome 7                                                   0000B621&#10;Mc principale                  ABA78158:">
            <a:extLst>
              <a:ext uri="{FF2B5EF4-FFF2-40B4-BE49-F238E27FC236}">
                <a16:creationId xmlns:a16="http://schemas.microsoft.com/office/drawing/2014/main" id="{8A0B706E-98DB-437A-A794-762FA40B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58" y="3812602"/>
            <a:ext cx="838351" cy="517078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riab12">
            <a:extLst>
              <a:ext uri="{FF2B5EF4-FFF2-40B4-BE49-F238E27FC236}">
                <a16:creationId xmlns:a16="http://schemas.microsoft.com/office/drawing/2014/main" id="{53FF276B-6E2B-4676-B774-79B5CDCF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6035" r="5331" b="47295"/>
          <a:stretch>
            <a:fillRect/>
          </a:stretch>
        </p:blipFill>
        <p:spPr bwMode="auto">
          <a:xfrm rot="10800000">
            <a:off x="1941059" y="3006777"/>
            <a:ext cx="871541" cy="693662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F0F460-3033-4B13-B724-F6976721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Antisynthetase</a:t>
            </a:r>
            <a:r>
              <a:rPr lang="it-IT" dirty="0"/>
              <a:t> </a:t>
            </a:r>
            <a:r>
              <a:rPr lang="it-IT" dirty="0" err="1"/>
              <a:t>syndrome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72448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EA984-572F-411B-BBDC-98817325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Risonanza Magnetica Nucleare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3F6830-1134-4A5E-8C1E-81635745B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665" y="1344724"/>
            <a:ext cx="2580031" cy="48509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4424B52-A3F0-42D7-9EBC-E6408D43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559" y="1344724"/>
            <a:ext cx="420050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72E8C-A39E-4BC0-AB35-7F36B915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Elettromiografia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1F4D6A-9172-426C-909F-67F587AB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6661" y="3050800"/>
            <a:ext cx="5210503" cy="325114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81E1277-3684-4224-9670-B164E940B18F}"/>
              </a:ext>
            </a:extLst>
          </p:cNvPr>
          <p:cNvSpPr/>
          <p:nvPr/>
        </p:nvSpPr>
        <p:spPr>
          <a:xfrm>
            <a:off x="601362" y="1847502"/>
            <a:ext cx="52639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6"/>
                </a:solidFill>
              </a:rPr>
              <a:t>Morphology and recruitment pattern of MUAPs in myopathies. 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Myopathies are characterized by the presence of polyphasic, short-duration, low-amplitude MUAPs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chemeClr val="accent6"/>
                </a:solidFill>
              </a:rPr>
              <a:t>Because each small motor unit is able to generate only a reduced amount of force compared with normal, with little muscle contraction, many MUAPs are recruited.</a:t>
            </a:r>
            <a:endParaRPr lang="it-IT" sz="2400" b="1" i="1" dirty="0">
              <a:solidFill>
                <a:schemeClr val="accent6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E404B4E-7EC6-4C89-A2F6-0EF40FDE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69" y="1254210"/>
            <a:ext cx="2547938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72A7A-E2DC-44AC-935F-4937EFCE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43299F-9C01-4E52-9824-0A60BDA87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Definizione</a:t>
            </a:r>
          </a:p>
          <a:p>
            <a:r>
              <a:rPr lang="it-IT" dirty="0"/>
              <a:t>Patogenesi</a:t>
            </a:r>
          </a:p>
          <a:p>
            <a:r>
              <a:rPr lang="it-IT" dirty="0"/>
              <a:t>Epidemiologia</a:t>
            </a:r>
          </a:p>
          <a:p>
            <a:r>
              <a:rPr lang="it-IT" dirty="0"/>
              <a:t>Criteri classificativi</a:t>
            </a:r>
          </a:p>
          <a:p>
            <a:r>
              <a:rPr lang="it-IT" dirty="0"/>
              <a:t>Diagnosi</a:t>
            </a:r>
          </a:p>
          <a:p>
            <a:pPr lvl="1"/>
            <a:r>
              <a:rPr lang="it-IT" dirty="0"/>
              <a:t>Clinica</a:t>
            </a:r>
          </a:p>
          <a:p>
            <a:pPr lvl="1"/>
            <a:r>
              <a:rPr lang="it-IT" dirty="0"/>
              <a:t>Laboratorio</a:t>
            </a:r>
          </a:p>
          <a:p>
            <a:pPr lvl="1"/>
            <a:r>
              <a:rPr lang="it-IT" dirty="0"/>
              <a:t>Patologia</a:t>
            </a:r>
          </a:p>
          <a:p>
            <a:pPr lvl="1"/>
            <a:r>
              <a:rPr lang="it-IT" dirty="0" err="1"/>
              <a:t>Imaging</a:t>
            </a:r>
            <a:endParaRPr lang="it-IT" dirty="0"/>
          </a:p>
          <a:p>
            <a:r>
              <a:rPr lang="it-IT" dirty="0"/>
              <a:t>Diagnosi differenziale</a:t>
            </a:r>
          </a:p>
          <a:p>
            <a:r>
              <a:rPr lang="it-IT" dirty="0"/>
              <a:t>Follow-up e </a:t>
            </a:r>
            <a:r>
              <a:rPr lang="it-IT" dirty="0" err="1"/>
              <a:t>clinimetria</a:t>
            </a:r>
            <a:endParaRPr lang="it-IT" dirty="0"/>
          </a:p>
          <a:p>
            <a:r>
              <a:rPr lang="it-IT" dirty="0"/>
              <a:t>Prognosi </a:t>
            </a:r>
          </a:p>
          <a:p>
            <a:r>
              <a:rPr lang="it-IT" dirty="0"/>
              <a:t>Cenni di terapia</a:t>
            </a:r>
          </a:p>
          <a:p>
            <a:r>
              <a:rPr lang="it-IT" dirty="0"/>
              <a:t>Concetti chiave</a:t>
            </a:r>
          </a:p>
        </p:txBody>
      </p:sp>
      <p:pic>
        <p:nvPicPr>
          <p:cNvPr id="9" name="Segnaposto contenuto 6">
            <a:extLst>
              <a:ext uri="{FF2B5EF4-FFF2-40B4-BE49-F238E27FC236}">
                <a16:creationId xmlns:a16="http://schemas.microsoft.com/office/drawing/2014/main" id="{673D12E4-A9CD-4867-8B7C-BD79920FDC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8095" y="1371600"/>
            <a:ext cx="5059697" cy="44973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FACFEBF-6A8F-4670-A24A-F137E556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12" y="3334327"/>
            <a:ext cx="1364375" cy="100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Diagnosi - laboratorio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44CBCF8-13B4-4E3B-B6B6-88AE4612B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749764"/>
            <a:ext cx="5583936" cy="4119329"/>
          </a:xfrm>
        </p:spPr>
        <p:txBody>
          <a:bodyPr numCol="1">
            <a:normAutofit/>
          </a:bodyPr>
          <a:lstStyle/>
          <a:p>
            <a:r>
              <a:rPr lang="it-IT" sz="2800" dirty="0"/>
              <a:t>- Indici di </a:t>
            </a:r>
            <a:r>
              <a:rPr lang="it-IT" sz="2800" dirty="0" err="1"/>
              <a:t>miocitolisi</a:t>
            </a:r>
            <a:endParaRPr lang="it-IT" sz="2800" dirty="0"/>
          </a:p>
          <a:p>
            <a:pPr lvl="1"/>
            <a:r>
              <a:rPr lang="it-IT" sz="2400" dirty="0" err="1"/>
              <a:t>Creatinfosfochinasi</a:t>
            </a:r>
            <a:r>
              <a:rPr lang="it-IT" sz="2400" dirty="0"/>
              <a:t> (CPK)</a:t>
            </a:r>
          </a:p>
          <a:p>
            <a:pPr lvl="1"/>
            <a:r>
              <a:rPr lang="it-IT" sz="2400" dirty="0"/>
              <a:t>Mioglobina</a:t>
            </a:r>
          </a:p>
          <a:p>
            <a:pPr lvl="1"/>
            <a:r>
              <a:rPr lang="it-IT" sz="2400" dirty="0"/>
              <a:t>GOT&gt;GPT</a:t>
            </a:r>
          </a:p>
          <a:p>
            <a:pPr lvl="1"/>
            <a:r>
              <a:rPr lang="it-IT" sz="2400" dirty="0"/>
              <a:t>Aldolasi</a:t>
            </a:r>
          </a:p>
          <a:p>
            <a:pPr lvl="1"/>
            <a:r>
              <a:rPr lang="it-IT" sz="2400" dirty="0"/>
              <a:t>TNI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FB119A6-D8C8-4EED-8F0A-8C4A22560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0848" y="1918231"/>
            <a:ext cx="4387011" cy="41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2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50F8E8E5-D187-476D-B976-CD9F366299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7747356"/>
              </p:ext>
            </p:extLst>
          </p:nvPr>
        </p:nvGraphicFramePr>
        <p:xfrm>
          <a:off x="230909" y="172460"/>
          <a:ext cx="11702474" cy="593277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78262">
                  <a:extLst>
                    <a:ext uri="{9D8B030D-6E8A-4147-A177-3AD203B41FA5}">
                      <a16:colId xmlns:a16="http://schemas.microsoft.com/office/drawing/2014/main" val="2299783641"/>
                    </a:ext>
                  </a:extLst>
                </a:gridCol>
                <a:gridCol w="4100883">
                  <a:extLst>
                    <a:ext uri="{9D8B030D-6E8A-4147-A177-3AD203B41FA5}">
                      <a16:colId xmlns:a16="http://schemas.microsoft.com/office/drawing/2014/main" val="4198952514"/>
                    </a:ext>
                  </a:extLst>
                </a:gridCol>
                <a:gridCol w="2677939">
                  <a:extLst>
                    <a:ext uri="{9D8B030D-6E8A-4147-A177-3AD203B41FA5}">
                      <a16:colId xmlns:a16="http://schemas.microsoft.com/office/drawing/2014/main" val="486576973"/>
                    </a:ext>
                  </a:extLst>
                </a:gridCol>
                <a:gridCol w="1782442">
                  <a:extLst>
                    <a:ext uri="{9D8B030D-6E8A-4147-A177-3AD203B41FA5}">
                      <a16:colId xmlns:a16="http://schemas.microsoft.com/office/drawing/2014/main" val="1478845446"/>
                    </a:ext>
                  </a:extLst>
                </a:gridCol>
                <a:gridCol w="1262948">
                  <a:extLst>
                    <a:ext uri="{9D8B030D-6E8A-4147-A177-3AD203B41FA5}">
                      <a16:colId xmlns:a16="http://schemas.microsoft.com/office/drawing/2014/main" val="3122870765"/>
                    </a:ext>
                  </a:extLst>
                </a:gridCol>
              </a:tblGrid>
              <a:tr h="24579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Autoantibody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Target autoantigen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Clinical associations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Frequency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63112"/>
                  </a:ext>
                </a:extLst>
              </a:tr>
              <a:tr h="24579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Adults (%)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JDM (%)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2823631676"/>
                  </a:ext>
                </a:extLst>
              </a:tr>
              <a:tr h="23348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Anti-ARS 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Jo-1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PL7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PL12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OJ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EJ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KS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Ha</a:t>
                      </a:r>
                      <a:endParaRPr lang="it-IT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- Zo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Aminoacyl-tRNA synthetase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 Histidyl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 Threonyl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 Alanyl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 Isoleucyl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 Glycyl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 Asparaginyl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 Tyrosyl -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 Phenylalanyl -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Antisynthetase syndrome: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 Myositis 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 ILD 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 Raynaud’s phenomenon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 Arthritis 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 Mechanic’s hands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 Fever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Overall: 30–40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Jo-1: 15–20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PL7: 2–5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PL12: 2–5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OJ: &lt;2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EJ: 2–5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KS: &lt;2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Ha: &lt;1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Zo: &lt;1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Overall: 1–3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1163871129"/>
                  </a:ext>
                </a:extLst>
              </a:tr>
              <a:tr h="287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Anti-Mi-2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Nucleosome remodelling deacetylase complex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DM with hallmark skin changes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10–15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&lt;1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3614412495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Anti-TIF-1γ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Transcriptional intermediary factor 1 gamma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JDM: DM and skin ulceration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Adults: DM and malignancy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13–21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23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2936277375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Anti-MJ/NXP2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Nuclear matrix protein 2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JDM: DM and calcinosis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Adults: DM and malignancy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&lt;5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25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675783090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Anti-SAE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Small ubiquitin-like modifier activating enzyme (SAE)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DM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&lt;1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34102075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Anti-MDA5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Melanoma Differentiation Associated gene5 (MDA5)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JDM: DM and ILD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Adults: CADM and ILD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&lt;5 (50–70 in CADM)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7–38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3840349477"/>
                  </a:ext>
                </a:extLst>
              </a:tr>
              <a:tr h="284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Anti-SRP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Signal recognition particle (SRP)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Necrotising myopathy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4–8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&lt;1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409388416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Anti-HMGCR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3-Hydroxy-3-methylglutaryl-CoA reductase (HMGCR)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Statin-induced necrotising</a:t>
                      </a:r>
                      <a:endParaRPr lang="it-IT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myopathy 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&lt;10 Necrotising myopathy</a:t>
                      </a:r>
                      <a:endParaRPr lang="it-IT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Unknown 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extLst>
                  <a:ext uri="{0D108BD9-81ED-4DB2-BD59-A6C34878D82A}">
                    <a16:rowId xmlns:a16="http://schemas.microsoft.com/office/drawing/2014/main" val="86896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471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Patologia – </a:t>
            </a:r>
            <a:r>
              <a:rPr lang="it-IT" dirty="0" err="1"/>
              <a:t>Dermatomiosite</a:t>
            </a:r>
            <a:endParaRPr lang="it-IT" dirty="0"/>
          </a:p>
        </p:txBody>
      </p:sp>
      <p:pic>
        <p:nvPicPr>
          <p:cNvPr id="5122" name="Picture 2" descr="https://understandingmyositis.org/wp-content/uploads/2015/12/dm-vs-normal.png">
            <a:extLst>
              <a:ext uri="{FF2B5EF4-FFF2-40B4-BE49-F238E27FC236}">
                <a16:creationId xmlns:a16="http://schemas.microsoft.com/office/drawing/2014/main" id="{A381FEC3-5B33-4BA5-98E0-C732A871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2" y="1359629"/>
            <a:ext cx="4921118" cy="41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1DBA51-4749-4A80-BF6A-876E4E25E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67" y="1359629"/>
            <a:ext cx="5642903" cy="41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1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Patologia – </a:t>
            </a:r>
            <a:r>
              <a:rPr lang="it-IT" dirty="0" err="1"/>
              <a:t>Polimiosite</a:t>
            </a:r>
            <a:endParaRPr lang="it-IT" dirty="0"/>
          </a:p>
        </p:txBody>
      </p:sp>
      <p:pic>
        <p:nvPicPr>
          <p:cNvPr id="1026" name="Picture 2" descr="https://understandingmyositis.org/wp-content/uploads/2015/12/pm-biopsy.jpg">
            <a:extLst>
              <a:ext uri="{FF2B5EF4-FFF2-40B4-BE49-F238E27FC236}">
                <a16:creationId xmlns:a16="http://schemas.microsoft.com/office/drawing/2014/main" id="{B86F411C-617E-4A5C-9E34-20AF7A64D7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91" y="1289876"/>
            <a:ext cx="6108497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62196F-F083-4ACF-B49C-D4C012EB6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1" y="1412208"/>
            <a:ext cx="4364742" cy="44750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C6E102-B8EB-4632-84F0-987BE2C2F88A}"/>
              </a:ext>
            </a:extLst>
          </p:cNvPr>
          <p:cNvSpPr txBox="1"/>
          <p:nvPr/>
        </p:nvSpPr>
        <p:spPr>
          <a:xfrm>
            <a:off x="7265774" y="5904350"/>
            <a:ext cx="218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Infiltrato </a:t>
            </a:r>
            <a:r>
              <a:rPr lang="it-IT" dirty="0" err="1"/>
              <a:t>endomisiale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3385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2156088-6A87-4AFB-853F-FDDDEF9914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90584" y="424763"/>
            <a:ext cx="8016608" cy="56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1A27F-2ED4-4E19-88C3-0EECC032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differenziale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EC9E18-ED47-472A-8355-D40082A3B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Autofit/>
          </a:bodyPr>
          <a:lstStyle/>
          <a:p>
            <a:r>
              <a:rPr lang="it-IT" sz="1800" b="1" dirty="0">
                <a:solidFill>
                  <a:schemeClr val="accent6"/>
                </a:solidFill>
              </a:rPr>
              <a:t>Miopatie infiammatorie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Miopatie infettive</a:t>
            </a:r>
          </a:p>
          <a:p>
            <a:pPr lvl="1"/>
            <a:r>
              <a:rPr lang="it-IT" sz="1600" dirty="0" err="1"/>
              <a:t>Piomiosite</a:t>
            </a:r>
            <a:r>
              <a:rPr lang="it-IT" sz="1600" dirty="0"/>
              <a:t> (batterica)</a:t>
            </a:r>
          </a:p>
          <a:p>
            <a:pPr lvl="1"/>
            <a:r>
              <a:rPr lang="it-IT" sz="1600" dirty="0"/>
              <a:t>Miositi virali, fungine, parassitarie, da spirochete</a:t>
            </a:r>
          </a:p>
          <a:p>
            <a:r>
              <a:rPr lang="it-IT" sz="1800" b="1" dirty="0" err="1">
                <a:solidFill>
                  <a:schemeClr val="accent6"/>
                </a:solidFill>
              </a:rPr>
              <a:t>Distrifinopatie</a:t>
            </a:r>
            <a:endParaRPr lang="it-IT" sz="1800" b="1" dirty="0">
              <a:solidFill>
                <a:schemeClr val="accent6"/>
              </a:solidFill>
            </a:endParaRPr>
          </a:p>
          <a:p>
            <a:pPr lvl="1"/>
            <a:r>
              <a:rPr lang="it-IT" sz="1600" dirty="0"/>
              <a:t>Duchenne</a:t>
            </a:r>
          </a:p>
          <a:p>
            <a:pPr lvl="1"/>
            <a:r>
              <a:rPr lang="it-IT" sz="1600" dirty="0"/>
              <a:t>Becker</a:t>
            </a:r>
          </a:p>
          <a:p>
            <a:pPr lvl="1"/>
            <a:r>
              <a:rPr lang="it-IT" sz="1600" dirty="0" err="1"/>
              <a:t>Facio</a:t>
            </a:r>
            <a:r>
              <a:rPr lang="it-IT" sz="1600" dirty="0"/>
              <a:t>-scapolo-omerale</a:t>
            </a:r>
          </a:p>
          <a:p>
            <a:pPr lvl="1"/>
            <a:r>
              <a:rPr lang="it-IT" sz="1600" dirty="0"/>
              <a:t>Cingolo pelvico</a:t>
            </a:r>
          </a:p>
          <a:p>
            <a:pPr lvl="1"/>
            <a:r>
              <a:rPr lang="it-IT" sz="1600" dirty="0"/>
              <a:t>Distrofia miotonica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Rabdomiolisi</a:t>
            </a:r>
          </a:p>
          <a:p>
            <a:pPr lvl="1"/>
            <a:r>
              <a:rPr lang="it-IT" sz="1600" dirty="0"/>
              <a:t>Traumatica</a:t>
            </a:r>
          </a:p>
          <a:p>
            <a:pPr lvl="1"/>
            <a:r>
              <a:rPr lang="it-IT" sz="1600" dirty="0"/>
              <a:t>Esercizio intenso</a:t>
            </a:r>
          </a:p>
          <a:p>
            <a:pPr lvl="1"/>
            <a:r>
              <a:rPr lang="it-IT" sz="1600" dirty="0"/>
              <a:t>Da calore</a:t>
            </a:r>
          </a:p>
          <a:p>
            <a:pPr lvl="1"/>
            <a:r>
              <a:rPr lang="it-IT" sz="1600" dirty="0"/>
              <a:t>Convulsioni</a:t>
            </a:r>
          </a:p>
          <a:p>
            <a:pPr lvl="1"/>
            <a:r>
              <a:rPr lang="it-IT" sz="1600" dirty="0" err="1"/>
              <a:t>Ipokaliemia</a:t>
            </a:r>
            <a:r>
              <a:rPr lang="it-IT" sz="1600" dirty="0"/>
              <a:t>, ipofosfatemia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Iatrogene</a:t>
            </a:r>
          </a:p>
          <a:p>
            <a:pPr lvl="1"/>
            <a:r>
              <a:rPr lang="it-IT" sz="1600" dirty="0"/>
              <a:t>Iniezioni intramuscolari</a:t>
            </a:r>
          </a:p>
          <a:p>
            <a:pPr lvl="1"/>
            <a:r>
              <a:rPr lang="it-IT" sz="1600" dirty="0"/>
              <a:t>Elettromiografia</a:t>
            </a:r>
          </a:p>
          <a:p>
            <a:pPr lvl="1"/>
            <a:r>
              <a:rPr lang="it-IT" sz="1600" dirty="0"/>
              <a:t>Post-intervento chirurgico</a:t>
            </a:r>
          </a:p>
          <a:p>
            <a:pPr lvl="1"/>
            <a:r>
              <a:rPr lang="it-IT" sz="1600" dirty="0"/>
              <a:t>Da farmaci e tossici</a:t>
            </a:r>
          </a:p>
          <a:p>
            <a:pPr lvl="2"/>
            <a:r>
              <a:rPr lang="it-IT" dirty="0"/>
              <a:t>Colchicina</a:t>
            </a:r>
          </a:p>
          <a:p>
            <a:pPr lvl="2"/>
            <a:r>
              <a:rPr lang="it-IT" dirty="0"/>
              <a:t>Antimalarici</a:t>
            </a:r>
          </a:p>
          <a:p>
            <a:pPr lvl="2"/>
            <a:r>
              <a:rPr lang="it-IT" dirty="0"/>
              <a:t>Penicillamina</a:t>
            </a:r>
          </a:p>
          <a:p>
            <a:pPr lvl="2"/>
            <a:r>
              <a:rPr lang="it-IT" dirty="0" err="1"/>
              <a:t>Zidovudina</a:t>
            </a:r>
            <a:endParaRPr lang="it-IT" dirty="0"/>
          </a:p>
          <a:p>
            <a:pPr lvl="2"/>
            <a:r>
              <a:rPr lang="it-IT" dirty="0"/>
              <a:t>Statine</a:t>
            </a:r>
          </a:p>
          <a:p>
            <a:pPr lvl="2"/>
            <a:r>
              <a:rPr lang="it-IT" dirty="0"/>
              <a:t>Alcool</a:t>
            </a:r>
          </a:p>
          <a:p>
            <a:pPr lvl="2"/>
            <a:r>
              <a:rPr lang="it-IT" dirty="0"/>
              <a:t>Cocaina</a:t>
            </a:r>
          </a:p>
          <a:p>
            <a:pPr lvl="2"/>
            <a:r>
              <a:rPr lang="it-IT" dirty="0"/>
              <a:t>Steroidi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Miopatie metaboliche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Ipertermia maligna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Miopatie endocrine</a:t>
            </a:r>
          </a:p>
          <a:p>
            <a:pPr lvl="1"/>
            <a:r>
              <a:rPr lang="it-IT" sz="1600" dirty="0"/>
              <a:t>Ipotiroidismo</a:t>
            </a:r>
          </a:p>
          <a:p>
            <a:pPr lvl="1"/>
            <a:r>
              <a:rPr lang="it-IT" sz="1600" dirty="0"/>
              <a:t>Acromegalia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Paralisi periodica</a:t>
            </a:r>
          </a:p>
          <a:p>
            <a:pPr lvl="1"/>
            <a:r>
              <a:rPr lang="it-IT" sz="1600" dirty="0"/>
              <a:t>Familiare</a:t>
            </a:r>
          </a:p>
          <a:p>
            <a:pPr lvl="1"/>
            <a:r>
              <a:rPr lang="it-IT" sz="1600" dirty="0"/>
              <a:t>Tireotossica</a:t>
            </a:r>
          </a:p>
          <a:p>
            <a:r>
              <a:rPr lang="it-IT" sz="1800" b="1" dirty="0">
                <a:solidFill>
                  <a:schemeClr val="accent6"/>
                </a:solidFill>
              </a:rPr>
              <a:t>Malattia del motoneurone</a:t>
            </a:r>
          </a:p>
          <a:p>
            <a:pPr lvl="1"/>
            <a:r>
              <a:rPr lang="it-IT" sz="1600" dirty="0"/>
              <a:t>SLA</a:t>
            </a:r>
          </a:p>
          <a:p>
            <a:pPr lvl="1"/>
            <a:r>
              <a:rPr lang="it-IT" sz="1600" dirty="0"/>
              <a:t>Atrofia spinale</a:t>
            </a:r>
          </a:p>
        </p:txBody>
      </p:sp>
    </p:spTree>
    <p:extLst>
      <p:ext uri="{BB962C8B-B14F-4D97-AF65-F5344CB8AC3E}">
        <p14:creationId xmlns:p14="http://schemas.microsoft.com/office/powerpoint/2010/main" val="3412935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8377C-8845-4A19-B579-05997605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Follow-up e </a:t>
            </a:r>
            <a:r>
              <a:rPr lang="it-IT" dirty="0" err="1"/>
              <a:t>clinimetria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286032-CA41-4A36-A20C-4BD649CB6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21" y="1482849"/>
            <a:ext cx="11014006" cy="42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2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08D0E-FBC8-4F23-BBE4-DD3E48D6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Rationale</a:t>
            </a:r>
            <a:r>
              <a:rPr lang="it-IT" dirty="0"/>
              <a:t> - </a:t>
            </a:r>
            <a:r>
              <a:rPr lang="it-IT" dirty="0" err="1"/>
              <a:t>Virchow’s</a:t>
            </a:r>
            <a:r>
              <a:rPr lang="it-IT" dirty="0"/>
              <a:t> </a:t>
            </a:r>
            <a:r>
              <a:rPr lang="it-IT" dirty="0" err="1"/>
              <a:t>hypothesis</a:t>
            </a:r>
            <a:r>
              <a:rPr lang="it-IT" dirty="0"/>
              <a:t> 1863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E090DED-9B75-4DB2-AA18-792BFF481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947" y="1311655"/>
            <a:ext cx="6782416" cy="440804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0D65DE2-EBC9-415D-B8A6-37C3068016BC}"/>
              </a:ext>
            </a:extLst>
          </p:cNvPr>
          <p:cNvSpPr/>
          <p:nvPr/>
        </p:nvSpPr>
        <p:spPr>
          <a:xfrm>
            <a:off x="510621" y="2043603"/>
            <a:ext cx="38757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FranklinGothic-Demi"/>
              </a:rPr>
              <a:t>If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FranklinGothic-Demi"/>
              </a:rPr>
              <a:t>genetic damage </a:t>
            </a:r>
            <a:r>
              <a:rPr lang="en-US" sz="2800" i="1" dirty="0">
                <a:latin typeface="FranklinGothic-Demi"/>
              </a:rPr>
              <a:t>is the “</a:t>
            </a:r>
            <a:r>
              <a:rPr lang="en-US" sz="2800" i="1" dirty="0">
                <a:solidFill>
                  <a:srgbClr val="FF0000"/>
                </a:solidFill>
                <a:latin typeface="FranklinGothic-Demi"/>
              </a:rPr>
              <a:t>match that lights the fire</a:t>
            </a:r>
            <a:r>
              <a:rPr lang="en-US" sz="2800" i="1" dirty="0">
                <a:latin typeface="FranklinGothic-Demi"/>
              </a:rPr>
              <a:t>” of cancer, some types of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FranklinGothic-Demi"/>
              </a:rPr>
              <a:t>inflammation</a:t>
            </a:r>
            <a:r>
              <a:rPr lang="en-US" sz="2800" i="1" dirty="0">
                <a:latin typeface="FranklinGothic-Demi"/>
              </a:rPr>
              <a:t> may provide the “</a:t>
            </a:r>
            <a:r>
              <a:rPr lang="en-US" sz="2800" i="1" dirty="0">
                <a:solidFill>
                  <a:srgbClr val="FF0000"/>
                </a:solidFill>
                <a:latin typeface="FranklinGothic-Demi"/>
              </a:rPr>
              <a:t>fuel </a:t>
            </a:r>
            <a:r>
              <a:rPr lang="it-IT" sz="2800" i="1" dirty="0" err="1">
                <a:solidFill>
                  <a:srgbClr val="FF0000"/>
                </a:solidFill>
                <a:latin typeface="FranklinGothic-Demi"/>
              </a:rPr>
              <a:t>that</a:t>
            </a:r>
            <a:r>
              <a:rPr lang="it-IT" sz="2800" i="1" dirty="0">
                <a:solidFill>
                  <a:srgbClr val="FF0000"/>
                </a:solidFill>
                <a:latin typeface="FranklinGothic-Demi"/>
              </a:rPr>
              <a:t> feeds the </a:t>
            </a:r>
            <a:r>
              <a:rPr lang="it-IT" sz="2800" i="1" dirty="0" err="1">
                <a:solidFill>
                  <a:srgbClr val="FF0000"/>
                </a:solidFill>
                <a:latin typeface="FranklinGothic-Demi"/>
              </a:rPr>
              <a:t>flames</a:t>
            </a:r>
            <a:r>
              <a:rPr lang="it-IT" sz="2800" i="1" dirty="0">
                <a:latin typeface="FranklinGothic-Demi"/>
              </a:rPr>
              <a:t>”.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F677D39-79C9-4C59-99E3-629977F50E4A}"/>
              </a:ext>
            </a:extLst>
          </p:cNvPr>
          <p:cNvSpPr/>
          <p:nvPr/>
        </p:nvSpPr>
        <p:spPr>
          <a:xfrm>
            <a:off x="0" y="5986647"/>
            <a:ext cx="4658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err="1"/>
              <a:t>Fran</a:t>
            </a:r>
            <a:r>
              <a:rPr lang="it-IT" sz="1400" i="1" dirty="0"/>
              <a:t> </a:t>
            </a:r>
            <a:r>
              <a:rPr lang="it-IT" sz="1400" i="1" dirty="0" err="1"/>
              <a:t>Balkwill</a:t>
            </a:r>
            <a:r>
              <a:rPr lang="it-IT" sz="1400" i="1" dirty="0"/>
              <a:t> &amp; Alberto Mantovani, Lancet 2001; 357: 539–45</a:t>
            </a:r>
          </a:p>
        </p:txBody>
      </p:sp>
    </p:spTree>
    <p:extLst>
      <p:ext uri="{BB962C8B-B14F-4D97-AF65-F5344CB8AC3E}">
        <p14:creationId xmlns:p14="http://schemas.microsoft.com/office/powerpoint/2010/main" val="3800937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>
            <a:extLst>
              <a:ext uri="{FF2B5EF4-FFF2-40B4-BE49-F238E27FC236}">
                <a16:creationId xmlns:a16="http://schemas.microsoft.com/office/drawing/2014/main" id="{11FED79E-4293-42CF-B24D-CE7F714FC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err="1"/>
              <a:t>Neoplasie</a:t>
            </a:r>
            <a:endParaRPr lang="it-IT" altLang="it-IT" dirty="0"/>
          </a:p>
        </p:txBody>
      </p:sp>
      <p:sp>
        <p:nvSpPr>
          <p:cNvPr id="57347" name="Segnaposto contenuto 2">
            <a:extLst>
              <a:ext uri="{FF2B5EF4-FFF2-40B4-BE49-F238E27FC236}">
                <a16:creationId xmlns:a16="http://schemas.microsoft.com/office/drawing/2014/main" id="{851DAE49-3CE1-4EDF-AF61-39C9071E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11166267" cy="4697298"/>
          </a:xfrm>
        </p:spPr>
        <p:txBody>
          <a:bodyPr>
            <a:normAutofit/>
          </a:bodyPr>
          <a:lstStyle/>
          <a:p>
            <a:r>
              <a:rPr lang="en-GB" altLang="it-IT" sz="2400" dirty="0"/>
              <a:t>IIM patients have a high risk of malignancy. </a:t>
            </a:r>
          </a:p>
          <a:p>
            <a:pPr lvl="1"/>
            <a:r>
              <a:rPr lang="en-GB" altLang="it-IT" sz="2000" dirty="0"/>
              <a:t>DM (30% of cases)</a:t>
            </a:r>
          </a:p>
          <a:p>
            <a:pPr lvl="2"/>
            <a:r>
              <a:rPr lang="en-GB" altLang="it-IT" sz="1600" dirty="0"/>
              <a:t>Men</a:t>
            </a:r>
          </a:p>
          <a:p>
            <a:pPr lvl="2"/>
            <a:r>
              <a:rPr lang="en-GB" altLang="it-IT" sz="1600" dirty="0"/>
              <a:t>Old age</a:t>
            </a:r>
          </a:p>
          <a:p>
            <a:pPr lvl="2"/>
            <a:r>
              <a:rPr lang="en-GB" altLang="it-IT" sz="1600" dirty="0"/>
              <a:t>Dysphagia </a:t>
            </a:r>
          </a:p>
          <a:p>
            <a:r>
              <a:rPr lang="en-GB" altLang="it-IT" sz="2400" dirty="0"/>
              <a:t>Risk of neoplasm increased in the first years after disease diagnosis </a:t>
            </a:r>
          </a:p>
          <a:p>
            <a:pPr lvl="1"/>
            <a:r>
              <a:rPr lang="en-GB" altLang="it-IT" sz="2000" dirty="0"/>
              <a:t>Neoplasm type: </a:t>
            </a:r>
          </a:p>
          <a:p>
            <a:pPr lvl="2"/>
            <a:r>
              <a:rPr lang="en-GB" altLang="it-IT" sz="1600" dirty="0"/>
              <a:t>lung, </a:t>
            </a:r>
          </a:p>
          <a:p>
            <a:pPr lvl="2"/>
            <a:r>
              <a:rPr lang="en-GB" altLang="it-IT" sz="1600" dirty="0"/>
              <a:t>ovary, </a:t>
            </a:r>
          </a:p>
          <a:p>
            <a:pPr lvl="2"/>
            <a:r>
              <a:rPr lang="en-GB" altLang="it-IT" sz="1600" dirty="0"/>
              <a:t>breast, </a:t>
            </a:r>
          </a:p>
          <a:p>
            <a:pPr lvl="2"/>
            <a:r>
              <a:rPr lang="en-GB" altLang="it-IT" sz="1600" dirty="0"/>
              <a:t>colon LNH</a:t>
            </a:r>
          </a:p>
          <a:p>
            <a:r>
              <a:rPr lang="en-GB" altLang="it-IT" sz="2400" dirty="0"/>
              <a:t>Screening for cancer is recommended in patients with DM at diagnosis, possibly yearly thereafter, in case of relapse or of refractory disease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4105652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1">
            <a:extLst>
              <a:ext uri="{FF2B5EF4-FFF2-40B4-BE49-F238E27FC236}">
                <a16:creationId xmlns:a16="http://schemas.microsoft.com/office/drawing/2014/main" id="{615A1492-F489-4741-909F-7789CC59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 err="1"/>
              <a:t>Disfagia</a:t>
            </a:r>
            <a:endParaRPr lang="it-IT" altLang="it-IT" dirty="0"/>
          </a:p>
        </p:txBody>
      </p:sp>
      <p:sp>
        <p:nvSpPr>
          <p:cNvPr id="59395" name="Segnaposto contenuto 2">
            <a:extLst>
              <a:ext uri="{FF2B5EF4-FFF2-40B4-BE49-F238E27FC236}">
                <a16:creationId xmlns:a16="http://schemas.microsoft.com/office/drawing/2014/main" id="{9D884397-5D0F-4D63-9256-36E2020DA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it-IT" sz="2800" dirty="0"/>
              <a:t>Swallowing difficulties are often reported in PM/DM </a:t>
            </a:r>
          </a:p>
          <a:p>
            <a:pPr lvl="1"/>
            <a:r>
              <a:rPr lang="en-US" altLang="it-IT" sz="2400" dirty="0"/>
              <a:t>Palatial and pharyngeal weakness may lead to aspiration pneumonia. </a:t>
            </a:r>
          </a:p>
          <a:p>
            <a:pPr lvl="1"/>
            <a:r>
              <a:rPr lang="en-US" altLang="it-IT" sz="2400" dirty="0"/>
              <a:t>Due to weakness in the tongue, palate and pharyngeal muscles or sometimes also, in the lower </a:t>
            </a:r>
            <a:r>
              <a:rPr lang="en-US" altLang="it-IT" sz="2400" dirty="0" err="1"/>
              <a:t>oesophagus</a:t>
            </a:r>
            <a:r>
              <a:rPr lang="en-US" altLang="it-IT" sz="2400" dirty="0"/>
              <a:t>. </a:t>
            </a:r>
          </a:p>
          <a:p>
            <a:pPr lvl="1"/>
            <a:r>
              <a:rPr lang="en-US" altLang="it-IT" sz="2400" dirty="0" err="1"/>
              <a:t>Oesophageal</a:t>
            </a:r>
            <a:r>
              <a:rPr lang="en-US" altLang="it-IT" sz="2400" dirty="0"/>
              <a:t> dysfunction assessment techniques in IIMs:</a:t>
            </a:r>
          </a:p>
          <a:p>
            <a:pPr lvl="2"/>
            <a:r>
              <a:rPr lang="en-US" altLang="it-IT" sz="1800" dirty="0"/>
              <a:t>Not standardized, </a:t>
            </a:r>
          </a:p>
          <a:p>
            <a:pPr lvl="3"/>
            <a:r>
              <a:rPr lang="en-US" altLang="it-IT" sz="1800" dirty="0"/>
              <a:t>electrodiagnostic tests, </a:t>
            </a:r>
          </a:p>
          <a:p>
            <a:pPr lvl="3"/>
            <a:r>
              <a:rPr lang="en-US" altLang="it-IT" sz="1800" dirty="0"/>
              <a:t>fiberoptic endoscopic evaluation of swallowing and </a:t>
            </a:r>
          </a:p>
          <a:p>
            <a:pPr lvl="3"/>
            <a:r>
              <a:rPr lang="en-US" altLang="it-IT" sz="1800" dirty="0" err="1"/>
              <a:t>oro</a:t>
            </a:r>
            <a:r>
              <a:rPr lang="en-US" altLang="it-IT" sz="1800" dirty="0"/>
              <a:t>-pharyngo- </a:t>
            </a:r>
            <a:r>
              <a:rPr lang="en-US" altLang="it-IT" sz="1800" dirty="0" err="1"/>
              <a:t>oesophageal</a:t>
            </a:r>
            <a:r>
              <a:rPr lang="en-US" altLang="it-IT" sz="1800" dirty="0"/>
              <a:t> scintigraphy </a:t>
            </a:r>
          </a:p>
          <a:p>
            <a:pPr lvl="3"/>
            <a:r>
              <a:rPr lang="en-US" altLang="it-IT" sz="1800" dirty="0"/>
              <a:t>MRI</a:t>
            </a:r>
          </a:p>
          <a:p>
            <a:pPr lvl="3"/>
            <a:r>
              <a:rPr lang="en-US" altLang="it-IT" sz="1800" dirty="0"/>
              <a:t>Self reported</a:t>
            </a:r>
          </a:p>
          <a:p>
            <a:pPr lvl="3"/>
            <a:r>
              <a:rPr lang="en-US" altLang="it-IT" sz="1800" dirty="0"/>
              <a:t>Questionnaire</a:t>
            </a:r>
          </a:p>
        </p:txBody>
      </p:sp>
    </p:spTree>
    <p:extLst>
      <p:ext uri="{BB962C8B-B14F-4D97-AF65-F5344CB8AC3E}">
        <p14:creationId xmlns:p14="http://schemas.microsoft.com/office/powerpoint/2010/main" val="124556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855F4-4E02-4EEA-9C84-518BA522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Definizione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83F587E-6D04-4710-A7A6-CEEFD6472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371600"/>
            <a:ext cx="6271795" cy="4497494"/>
          </a:xfrm>
        </p:spPr>
        <p:txBody>
          <a:bodyPr>
            <a:normAutofit/>
          </a:bodyPr>
          <a:lstStyle/>
          <a:p>
            <a:r>
              <a:rPr lang="it-IT" sz="2800" dirty="0" err="1"/>
              <a:t>Inflammatory</a:t>
            </a:r>
            <a:r>
              <a:rPr lang="it-IT" sz="2800" dirty="0"/>
              <a:t> </a:t>
            </a:r>
            <a:r>
              <a:rPr lang="it-IT" sz="2800" dirty="0" err="1"/>
              <a:t>muscle</a:t>
            </a:r>
            <a:r>
              <a:rPr lang="it-IT" sz="2800" dirty="0"/>
              <a:t> </a:t>
            </a:r>
            <a:r>
              <a:rPr lang="it-IT" sz="2800" dirty="0" err="1"/>
              <a:t>diseases</a:t>
            </a:r>
            <a:r>
              <a:rPr lang="it-IT" sz="2800" dirty="0"/>
              <a:t> are a </a:t>
            </a:r>
            <a:r>
              <a:rPr lang="it-IT" sz="2800" dirty="0" err="1"/>
              <a:t>heterogeneous</a:t>
            </a:r>
            <a:r>
              <a:rPr lang="it-IT" sz="2800" dirty="0"/>
              <a:t> group of </a:t>
            </a:r>
            <a:r>
              <a:rPr lang="it-IT" sz="2800" dirty="0" err="1"/>
              <a:t>systemic</a:t>
            </a:r>
            <a:r>
              <a:rPr lang="it-IT" sz="2800" dirty="0"/>
              <a:t> autoimmune </a:t>
            </a:r>
            <a:r>
              <a:rPr lang="it-IT" sz="2800" dirty="0" err="1"/>
              <a:t>rheumatic</a:t>
            </a:r>
            <a:r>
              <a:rPr lang="it-IT" sz="2800" dirty="0"/>
              <a:t> </a:t>
            </a:r>
            <a:r>
              <a:rPr lang="it-IT" sz="2800" dirty="0" err="1"/>
              <a:t>disorders</a:t>
            </a:r>
            <a:r>
              <a:rPr lang="it-IT" sz="2800" dirty="0"/>
              <a:t> </a:t>
            </a:r>
            <a:r>
              <a:rPr lang="it-IT" sz="2800" dirty="0" err="1"/>
              <a:t>characterized</a:t>
            </a:r>
            <a:r>
              <a:rPr lang="it-IT" sz="2800" dirty="0"/>
              <a:t> by:</a:t>
            </a:r>
          </a:p>
          <a:p>
            <a:pPr lvl="1"/>
            <a:r>
              <a:rPr lang="it-IT" sz="2400" dirty="0" err="1"/>
              <a:t>chronic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 </a:t>
            </a:r>
            <a:r>
              <a:rPr lang="it-IT" sz="2400" dirty="0" err="1"/>
              <a:t>weakness</a:t>
            </a:r>
            <a:r>
              <a:rPr lang="it-IT" sz="2400" dirty="0"/>
              <a:t>,</a:t>
            </a:r>
          </a:p>
          <a:p>
            <a:pPr lvl="1"/>
            <a:r>
              <a:rPr lang="it-IT" sz="2400" dirty="0" err="1"/>
              <a:t>muscle</a:t>
            </a:r>
            <a:r>
              <a:rPr lang="it-IT" sz="2400" dirty="0"/>
              <a:t> </a:t>
            </a:r>
            <a:r>
              <a:rPr lang="it-IT" sz="2400" dirty="0" err="1"/>
              <a:t>fatigue</a:t>
            </a:r>
            <a:r>
              <a:rPr lang="it-IT" sz="2400" dirty="0"/>
              <a:t>, and </a:t>
            </a:r>
          </a:p>
          <a:p>
            <a:pPr lvl="1"/>
            <a:r>
              <a:rPr lang="it-IT" sz="2400" dirty="0" err="1"/>
              <a:t>Mononuclear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infiltration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skeletal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endParaRPr lang="it-IT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40FFDE-E5BD-423D-A065-54D29638C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5135" y="1371600"/>
            <a:ext cx="4571752" cy="4497495"/>
          </a:xfrm>
        </p:spPr>
        <p:txBody>
          <a:bodyPr>
            <a:normAutofit/>
          </a:bodyPr>
          <a:lstStyle/>
          <a:p>
            <a:r>
              <a:rPr lang="it-IT" sz="2400" dirty="0"/>
              <a:t>Principali quadri clinici</a:t>
            </a:r>
          </a:p>
          <a:p>
            <a:r>
              <a:rPr lang="it-IT" sz="2400" dirty="0"/>
              <a:t>DERMATOMIOSITE</a:t>
            </a:r>
          </a:p>
          <a:p>
            <a:r>
              <a:rPr lang="it-IT" sz="2400" dirty="0"/>
              <a:t>POLIMIOSITE </a:t>
            </a:r>
          </a:p>
          <a:p>
            <a:r>
              <a:rPr lang="it-IT" sz="2400" dirty="0"/>
              <a:t>MIOSITE DA CORPI INCLUSI</a:t>
            </a:r>
          </a:p>
        </p:txBody>
      </p:sp>
    </p:spTree>
    <p:extLst>
      <p:ext uri="{BB962C8B-B14F-4D97-AF65-F5344CB8AC3E}">
        <p14:creationId xmlns:p14="http://schemas.microsoft.com/office/powerpoint/2010/main" val="1531950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>
            <a:extLst>
              <a:ext uri="{FF2B5EF4-FFF2-40B4-BE49-F238E27FC236}">
                <a16:creationId xmlns:a16="http://schemas.microsoft.com/office/drawing/2014/main" id="{F34707CC-EBD1-4E97-80D8-4B84A044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Prognosi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BE39D2-C62C-42CC-BC7B-016ABEBE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IIMs mortality is 2-3 fold higher than that of general population. Causes:</a:t>
            </a:r>
          </a:p>
          <a:p>
            <a:r>
              <a:rPr lang="en-US"/>
              <a:t>cancer, </a:t>
            </a:r>
          </a:p>
          <a:p>
            <a:r>
              <a:rPr lang="en-US"/>
              <a:t>lung and cardiac complications</a:t>
            </a:r>
          </a:p>
          <a:p>
            <a:r>
              <a:rPr lang="en-US"/>
              <a:t>infections. </a:t>
            </a:r>
          </a:p>
          <a:p>
            <a:r>
              <a:rPr lang="en-US"/>
              <a:t>Improvement: 75% of treated pts</a:t>
            </a:r>
          </a:p>
          <a:p>
            <a:pPr lvl="1"/>
            <a:r>
              <a:rPr lang="en-US"/>
              <a:t>full recovery of muscle function: 20–40% of treated patients </a:t>
            </a:r>
          </a:p>
          <a:p>
            <a:r>
              <a:rPr lang="en-US"/>
              <a:t>Polycyclic course: 60–80% of treated patients</a:t>
            </a:r>
          </a:p>
          <a:p>
            <a:endParaRPr lang="en-US"/>
          </a:p>
          <a:p>
            <a:r>
              <a:rPr lang="en-US"/>
              <a:t>Poor prognostic factors: older age, male gender, non-Caucasian ethnicity, longer symptom duration, ILD, cardiac involvement, dysphagia, cancer and some specific serological patterns (anti-SRP, anti-155/140, anti-TIF1-gamma, anti-NXP2, and anti-CADM-140 antibodies).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4496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6609F-B9DD-4653-AE0C-EEC0C2B8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Prognosi</a:t>
            </a:r>
          </a:p>
        </p:txBody>
      </p:sp>
      <p:pic>
        <p:nvPicPr>
          <p:cNvPr id="6146" name="Picture 2" descr="http://media.springernature.com/full/springer-static/image/art%3A10.1186%2Far3704/MediaObjects/13075_2011_Article_3467_Fig1_HTML.jpg">
            <a:extLst>
              <a:ext uri="{FF2B5EF4-FFF2-40B4-BE49-F238E27FC236}">
                <a16:creationId xmlns:a16="http://schemas.microsoft.com/office/drawing/2014/main" id="{F244BAD3-D0F5-4492-B7B1-589A40A38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14" y="1165065"/>
            <a:ext cx="6420645" cy="46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4991CFC-2DF7-4DAA-8A1D-2B989CE9FF59}"/>
              </a:ext>
            </a:extLst>
          </p:cNvPr>
          <p:cNvSpPr/>
          <p:nvPr/>
        </p:nvSpPr>
        <p:spPr>
          <a:xfrm>
            <a:off x="0" y="5960151"/>
            <a:ext cx="863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66666"/>
                </a:solidFill>
                <a:latin typeface="Open Sans"/>
              </a:rPr>
              <a:t>Arthritis Research &amp; Therapy</a:t>
            </a:r>
            <a:r>
              <a:rPr lang="en-US" dirty="0">
                <a:solidFill>
                  <a:srgbClr val="666666"/>
                </a:solidFill>
                <a:latin typeface="Open Sans"/>
              </a:rPr>
              <a:t>2012</a:t>
            </a:r>
            <a:r>
              <a:rPr lang="en-US" b="1" dirty="0">
                <a:solidFill>
                  <a:srgbClr val="666666"/>
                </a:solidFill>
                <a:latin typeface="Open Sans"/>
              </a:rPr>
              <a:t>14</a:t>
            </a:r>
            <a:r>
              <a:rPr lang="en-US" dirty="0">
                <a:solidFill>
                  <a:srgbClr val="666666"/>
                </a:solidFill>
                <a:latin typeface="Open Sans"/>
              </a:rPr>
              <a:t>:R22 </a:t>
            </a:r>
            <a:r>
              <a:rPr lang="en-US" dirty="0">
                <a:solidFill>
                  <a:srgbClr val="0070BB"/>
                </a:solidFill>
                <a:latin typeface="Open Sans"/>
                <a:hlinkClick r:id="rId3"/>
              </a:rPr>
              <a:t>https://doi.org/10.1186/ar3704</a:t>
            </a:r>
            <a:endParaRPr lang="en-US" b="0" i="0" dirty="0">
              <a:solidFill>
                <a:srgbClr val="66666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07231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258DF2-0CEC-4399-A712-7E38CAAA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Cenni di terapia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2395903-26F8-452A-9F1C-53346CA87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2364" y="1277843"/>
            <a:ext cx="5205645" cy="4857363"/>
          </a:xfrm>
          <a:prstGeom prst="rect">
            <a:avLst/>
          </a:prstGeom>
        </p:spPr>
      </p:pic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FF51D578-4A2B-43B2-8A57-DF187B1F5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2"/>
          <a:stretch/>
        </p:blipFill>
        <p:spPr>
          <a:xfrm>
            <a:off x="386674" y="1277843"/>
            <a:ext cx="5853242" cy="472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134FE-AE9C-402A-AF63-0DEC1708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Concetti chiave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F7940C-7FA0-44B1-82E2-6908F574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11166267" cy="4993860"/>
          </a:xfrm>
        </p:spPr>
        <p:txBody>
          <a:bodyPr>
            <a:normAutofit/>
          </a:bodyPr>
          <a:lstStyle/>
          <a:p>
            <a:r>
              <a:rPr lang="en-US" sz="2400" i="1" dirty="0"/>
              <a:t>Myopathies are a heterogeneous group of muscle diseases characterized by </a:t>
            </a:r>
            <a:r>
              <a:rPr lang="en-US" sz="2400" b="1" i="1" dirty="0">
                <a:solidFill>
                  <a:schemeClr val="accent6"/>
                </a:solidFill>
              </a:rPr>
              <a:t>symmetric proximal muscle weakness</a:t>
            </a:r>
            <a:r>
              <a:rPr lang="en-US" sz="2400" i="1" dirty="0"/>
              <a:t> and frequent involvement of other </a:t>
            </a:r>
            <a:r>
              <a:rPr lang="en-US" sz="2400" b="1" i="1" dirty="0">
                <a:solidFill>
                  <a:schemeClr val="accent6"/>
                </a:solidFill>
              </a:rPr>
              <a:t>organs</a:t>
            </a:r>
            <a:r>
              <a:rPr lang="en-US" sz="2400" i="1" dirty="0"/>
              <a:t>.</a:t>
            </a:r>
          </a:p>
          <a:p>
            <a:r>
              <a:rPr lang="en-US" sz="2400" i="1" dirty="0"/>
              <a:t>Myopathies are often accompanied by elevated levels of </a:t>
            </a:r>
            <a:r>
              <a:rPr lang="en-US" sz="2400" b="1" i="1" dirty="0">
                <a:solidFill>
                  <a:schemeClr val="accent6"/>
                </a:solidFill>
              </a:rPr>
              <a:t>serum muscle enzymes </a:t>
            </a:r>
            <a:r>
              <a:rPr lang="en-US" sz="2400" i="1" dirty="0"/>
              <a:t>and abnormal </a:t>
            </a:r>
            <a:r>
              <a:rPr lang="en-US" sz="2400" b="1" i="1" dirty="0">
                <a:solidFill>
                  <a:schemeClr val="accent6"/>
                </a:solidFill>
              </a:rPr>
              <a:t>electromyograms</a:t>
            </a:r>
            <a:r>
              <a:rPr lang="en-US" sz="2400" i="1" dirty="0"/>
              <a:t>.</a:t>
            </a:r>
          </a:p>
          <a:p>
            <a:r>
              <a:rPr lang="en-US" sz="2400" i="1" dirty="0"/>
              <a:t>Histology shows varying degrees of </a:t>
            </a:r>
            <a:r>
              <a:rPr lang="en-US" sz="2400" b="1" i="1" dirty="0">
                <a:solidFill>
                  <a:schemeClr val="accent6"/>
                </a:solidFill>
              </a:rPr>
              <a:t>inflammation</a:t>
            </a:r>
            <a:r>
              <a:rPr lang="en-US" sz="2400" i="1" dirty="0"/>
              <a:t> and muscle fiber </a:t>
            </a:r>
            <a:r>
              <a:rPr lang="en-US" sz="2400" b="1" i="1" dirty="0">
                <a:solidFill>
                  <a:schemeClr val="accent6"/>
                </a:solidFill>
              </a:rPr>
              <a:t>degeneration</a:t>
            </a:r>
            <a:r>
              <a:rPr lang="en-US" sz="2400" i="1" dirty="0"/>
              <a:t> and </a:t>
            </a:r>
            <a:r>
              <a:rPr lang="en-US" sz="2400" b="1" i="1" dirty="0">
                <a:solidFill>
                  <a:schemeClr val="accent6"/>
                </a:solidFill>
              </a:rPr>
              <a:t>regeneration</a:t>
            </a:r>
            <a:r>
              <a:rPr lang="en-US" sz="2400" i="1" dirty="0"/>
              <a:t>.</a:t>
            </a:r>
          </a:p>
          <a:p>
            <a:r>
              <a:rPr lang="en-US" sz="2400" i="1" dirty="0"/>
              <a:t>Some patients have autoantibodies that bind to molecules involved in </a:t>
            </a:r>
            <a:r>
              <a:rPr lang="en-US" sz="2400" b="1" i="1" dirty="0">
                <a:solidFill>
                  <a:schemeClr val="accent6"/>
                </a:solidFill>
              </a:rPr>
              <a:t>protein synthesis</a:t>
            </a:r>
            <a:r>
              <a:rPr lang="en-US" sz="2400" i="1" dirty="0"/>
              <a:t>, and these antibodies are often associated with distinct clinical phenotypes.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Corticosteroids</a:t>
            </a:r>
            <a:r>
              <a:rPr lang="en-US" sz="2400" i="1" dirty="0"/>
              <a:t> and immunosuppressants are common therapies for inflammatory muscle disease.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116771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F037B63-0A30-4FF3-82B7-2DA9727EF0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2076" y="343594"/>
            <a:ext cx="7927848" cy="59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7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46596A-68D8-41A6-B5F0-54BD8F6A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Patogenesi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5D533A2-ED99-4AD4-8888-1F00F118B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572" y="1544595"/>
            <a:ext cx="8952449" cy="42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>
            <a:extLst>
              <a:ext uri="{FF2B5EF4-FFF2-40B4-BE49-F238E27FC236}">
                <a16:creationId xmlns:a16="http://schemas.microsoft.com/office/drawing/2014/main" id="{712715EA-EBC7-4E9C-A4C5-7432A27E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it-IT" sz="2800" dirty="0"/>
              <a:t>TIF1γ, NXP2, AND HMGCR: TARGETS OF AN ANTITUMORAL RESPONSE?</a:t>
            </a:r>
            <a:endParaRPr lang="it-IT" altLang="it-IT" sz="2800" dirty="0"/>
          </a:p>
        </p:txBody>
      </p:sp>
      <p:sp>
        <p:nvSpPr>
          <p:cNvPr id="38915" name="CasellaDiTesto 3">
            <a:extLst>
              <a:ext uri="{FF2B5EF4-FFF2-40B4-BE49-F238E27FC236}">
                <a16:creationId xmlns:a16="http://schemas.microsoft.com/office/drawing/2014/main" id="{B9A4A807-90FA-46E0-97B9-94D9D2B4F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43125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it-IT" sz="1800" i="1" dirty="0" err="1">
                <a:cs typeface="Calibri" panose="020F0502020204030204" pitchFamily="34" charset="0"/>
              </a:rPr>
              <a:t>Aussy</a:t>
            </a:r>
            <a:r>
              <a:rPr lang="fr-FR" altLang="it-IT" sz="1800" i="1" dirty="0">
                <a:cs typeface="Calibri" panose="020F0502020204030204" pitchFamily="34" charset="0"/>
              </a:rPr>
              <a:t> A, et al. Front </a:t>
            </a:r>
            <a:r>
              <a:rPr lang="fr-FR" altLang="it-IT" sz="1800" i="1" dirty="0" err="1">
                <a:cs typeface="Calibri" panose="020F0502020204030204" pitchFamily="34" charset="0"/>
              </a:rPr>
              <a:t>Immunol</a:t>
            </a:r>
            <a:r>
              <a:rPr lang="fr-FR" altLang="it-IT" sz="1800" i="1" dirty="0">
                <a:cs typeface="Calibri" panose="020F0502020204030204" pitchFamily="34" charset="0"/>
              </a:rPr>
              <a:t> 2017;21;8:992</a:t>
            </a:r>
            <a:r>
              <a:rPr lang="it-IT" altLang="it-IT" sz="1800" i="1" dirty="0"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8916" name="Immagine 4">
            <a:extLst>
              <a:ext uri="{FF2B5EF4-FFF2-40B4-BE49-F238E27FC236}">
                <a16:creationId xmlns:a16="http://schemas.microsoft.com/office/drawing/2014/main" id="{2CA8400C-12BC-4B38-B4AB-05A0244F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047" y="2782250"/>
            <a:ext cx="4286885" cy="129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magine 6">
            <a:extLst>
              <a:ext uri="{FF2B5EF4-FFF2-40B4-BE49-F238E27FC236}">
                <a16:creationId xmlns:a16="http://schemas.microsoft.com/office/drawing/2014/main" id="{8FA2EC9E-BD10-4DCC-A61B-76937553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28804" r="439"/>
          <a:stretch>
            <a:fillRect/>
          </a:stretch>
        </p:blipFill>
        <p:spPr bwMode="auto">
          <a:xfrm>
            <a:off x="7440423" y="1265846"/>
            <a:ext cx="4085336" cy="461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magine 10">
            <a:extLst>
              <a:ext uri="{FF2B5EF4-FFF2-40B4-BE49-F238E27FC236}">
                <a16:creationId xmlns:a16="http://schemas.microsoft.com/office/drawing/2014/main" id="{7FDA12F3-1A00-4E7C-A149-65462E35A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1200975"/>
            <a:ext cx="1622738" cy="467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4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7A06D-CACA-4CBD-B8D7-E7907C1C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Epidemiologia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3DBE5D-74B6-49C5-9D6A-3A10ECE7C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altLang="it-IT" dirty="0"/>
              <a:t>Prevalence: 2.9 - 34 cases/100.000 inhabitants, </a:t>
            </a:r>
          </a:p>
          <a:p>
            <a:pPr algn="just">
              <a:lnSpc>
                <a:spcPct val="150000"/>
              </a:lnSpc>
            </a:pPr>
            <a:r>
              <a:rPr lang="en-US" altLang="it-IT" dirty="0"/>
              <a:t>Incidence: 2–11 cases/1.000.000 inhabitants per year</a:t>
            </a:r>
          </a:p>
          <a:p>
            <a:pPr algn="just">
              <a:lnSpc>
                <a:spcPct val="150000"/>
              </a:lnSpc>
            </a:pPr>
            <a:r>
              <a:rPr lang="en-US" altLang="it-IT" dirty="0"/>
              <a:t>Peak incidence: 50–60 years</a:t>
            </a:r>
          </a:p>
          <a:p>
            <a:pPr algn="just">
              <a:lnSpc>
                <a:spcPct val="150000"/>
              </a:lnSpc>
            </a:pPr>
            <a:r>
              <a:rPr lang="en-US" altLang="it-IT" dirty="0"/>
              <a:t>Female to male ratio: ~ 2:1.</a:t>
            </a:r>
          </a:p>
          <a:p>
            <a:pPr algn="just">
              <a:lnSpc>
                <a:spcPct val="150000"/>
              </a:lnSpc>
            </a:pPr>
            <a:r>
              <a:rPr lang="en-US" altLang="it-IT" dirty="0"/>
              <a:t>Juvenile-PM is much rarer than juvenile-DM. </a:t>
            </a:r>
          </a:p>
          <a:p>
            <a:pPr algn="just">
              <a:lnSpc>
                <a:spcPct val="150000"/>
              </a:lnSpc>
            </a:pPr>
            <a:r>
              <a:rPr lang="en-US" altLang="it-IT" dirty="0"/>
              <a:t>PM/DM latitudinal gradient</a:t>
            </a:r>
          </a:p>
          <a:p>
            <a:pPr lvl="1" algn="just">
              <a:lnSpc>
                <a:spcPct val="150000"/>
              </a:lnSpc>
            </a:pPr>
            <a:r>
              <a:rPr lang="en-US" altLang="it-IT" sz="1600" dirty="0"/>
              <a:t>DM more common in latitudes closer to the equator</a:t>
            </a:r>
          </a:p>
          <a:p>
            <a:pPr lvl="1" algn="just">
              <a:lnSpc>
                <a:spcPct val="150000"/>
              </a:lnSpc>
            </a:pPr>
            <a:r>
              <a:rPr lang="en-US" altLang="it-IT" sz="1600" dirty="0"/>
              <a:t>PM in northern latitudes</a:t>
            </a:r>
            <a:endParaRPr lang="it-IT" altLang="it-IT" sz="1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65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EA2EB2-D6B0-4356-99D1-04CB7E2E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Criteri classificativi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843978-235D-42E8-A50A-1E51D711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4" y="1353770"/>
            <a:ext cx="6722030" cy="48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CA9187E7-BF98-474A-920D-62560C1D4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204627"/>
              </p:ext>
            </p:extLst>
          </p:nvPr>
        </p:nvGraphicFramePr>
        <p:xfrm>
          <a:off x="1524002" y="424872"/>
          <a:ext cx="9143999" cy="5846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3CDB86C-44BE-45B8-AAB0-138DF16353F9}"/>
              </a:ext>
            </a:extLst>
          </p:cNvPr>
          <p:cNvSpPr/>
          <p:nvPr/>
        </p:nvSpPr>
        <p:spPr>
          <a:xfrm>
            <a:off x="4279682" y="2407488"/>
            <a:ext cx="3704645" cy="188380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bIns="137160" spcCol="1270" anchor="ctr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3600" b="1" i="1" dirty="0" err="1">
                <a:solidFill>
                  <a:schemeClr val="bg1"/>
                </a:solidFill>
                <a:latin typeface="Arial (Corpo)"/>
              </a:rPr>
              <a:t>Clinical</a:t>
            </a:r>
            <a:r>
              <a:rPr lang="it-IT" sz="3600" b="1" i="1" dirty="0">
                <a:solidFill>
                  <a:schemeClr val="bg1"/>
                </a:solidFill>
                <a:latin typeface="Arial (Corpo)"/>
              </a:rPr>
              <a:t> </a:t>
            </a:r>
            <a:r>
              <a:rPr lang="it-IT" sz="3600" b="1" i="1" dirty="0" err="1">
                <a:solidFill>
                  <a:schemeClr val="bg1"/>
                </a:solidFill>
                <a:latin typeface="Arial (Corpo)"/>
              </a:rPr>
              <a:t>Manifestations</a:t>
            </a:r>
            <a:endParaRPr lang="it-IT" sz="3600" b="1" i="1" dirty="0">
              <a:solidFill>
                <a:schemeClr val="bg1"/>
              </a:solidFill>
              <a:latin typeface="Arial (Corpo)"/>
            </a:endParaRPr>
          </a:p>
        </p:txBody>
      </p:sp>
    </p:spTree>
    <p:extLst>
      <p:ext uri="{BB962C8B-B14F-4D97-AF65-F5344CB8AC3E}">
        <p14:creationId xmlns:p14="http://schemas.microsoft.com/office/powerpoint/2010/main" val="226726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EEAA0-6B21-43A4-BF86-67346548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48F1814-A63F-4A8F-AD1C-1ADDFA51C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436237"/>
              </p:ext>
            </p:extLst>
          </p:nvPr>
        </p:nvGraphicFramePr>
        <p:xfrm>
          <a:off x="511175" y="1271587"/>
          <a:ext cx="11166475" cy="49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96982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902</TotalTime>
  <Words>1211</Words>
  <Application>Microsoft Office PowerPoint</Application>
  <PresentationFormat>Widescreen</PresentationFormat>
  <Paragraphs>278</Paragraphs>
  <Slides>34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Arial</vt:lpstr>
      <vt:lpstr>Arial (Corpo)</vt:lpstr>
      <vt:lpstr>Calibri</vt:lpstr>
      <vt:lpstr>Calibri Light</vt:lpstr>
      <vt:lpstr>FranklinGothic-Demi</vt:lpstr>
      <vt:lpstr>Open Sans</vt:lpstr>
      <vt:lpstr>Times New Roman</vt:lpstr>
      <vt:lpstr>Retrospettivo</vt:lpstr>
      <vt:lpstr>Miositi</vt:lpstr>
      <vt:lpstr>Sommario</vt:lpstr>
      <vt:lpstr>Definizione</vt:lpstr>
      <vt:lpstr>Patogenesi</vt:lpstr>
      <vt:lpstr>TIF1γ, NXP2, AND HMGCR: TARGETS OF AN ANTITUMORAL RESPONSE?</vt:lpstr>
      <vt:lpstr>Epidemiologia</vt:lpstr>
      <vt:lpstr>Criteri classificativi</vt:lpstr>
      <vt:lpstr>Presentazione standard di PowerPoint</vt:lpstr>
      <vt:lpstr>Clinica</vt:lpstr>
      <vt:lpstr>Manifestazioni cutanee</vt:lpstr>
      <vt:lpstr>Manifestazioni cutanee – rash eliotropo</vt:lpstr>
      <vt:lpstr>Manifestazioni cutanee</vt:lpstr>
      <vt:lpstr>Presentazione standard di PowerPoint</vt:lpstr>
      <vt:lpstr>Mani da meccanico – mechanic’s hands</vt:lpstr>
      <vt:lpstr>Interessamento esofageo</vt:lpstr>
      <vt:lpstr>Interessamento polmonare</vt:lpstr>
      <vt:lpstr>Antisynthetase syndrome</vt:lpstr>
      <vt:lpstr>Risonanza Magnetica Nucleare</vt:lpstr>
      <vt:lpstr>Elettromiografia</vt:lpstr>
      <vt:lpstr>Diagnosi - laboratorio</vt:lpstr>
      <vt:lpstr>Presentazione standard di PowerPoint</vt:lpstr>
      <vt:lpstr>Patologia – Dermatomiosite</vt:lpstr>
      <vt:lpstr>Patologia – Polimiosite</vt:lpstr>
      <vt:lpstr>Presentazione standard di PowerPoint</vt:lpstr>
      <vt:lpstr>Diagnosi differenziale</vt:lpstr>
      <vt:lpstr>Follow-up e clinimetria</vt:lpstr>
      <vt:lpstr>Rationale - Virchow’s hypothesis 1863</vt:lpstr>
      <vt:lpstr>Neoplasie</vt:lpstr>
      <vt:lpstr>Disfagia</vt:lpstr>
      <vt:lpstr>Prognosi</vt:lpstr>
      <vt:lpstr>Prognosi</vt:lpstr>
      <vt:lpstr>Cenni di terapia</vt:lpstr>
      <vt:lpstr>Concetti chiave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Scirè</dc:creator>
  <cp:lastModifiedBy>Carlo Scirè</cp:lastModifiedBy>
  <cp:revision>46</cp:revision>
  <dcterms:created xsi:type="dcterms:W3CDTF">2017-09-13T17:59:48Z</dcterms:created>
  <dcterms:modified xsi:type="dcterms:W3CDTF">2017-11-14T14:40:06Z</dcterms:modified>
</cp:coreProperties>
</file>