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5"/>
  </p:notes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336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12DB10-A722-42E8-918D-6752E8112A4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2AC0943-D37F-4B8E-B265-C22A1757BD05}">
      <dgm:prSet phldrT="[Testo]"/>
      <dgm:spPr/>
      <dgm:t>
        <a:bodyPr/>
        <a:lstStyle/>
        <a:p>
          <a:r>
            <a:rPr lang="it-IT" altLang="it-IT" dirty="0"/>
            <a:t>modalità di presentazione</a:t>
          </a:r>
          <a:endParaRPr lang="it-IT" dirty="0"/>
        </a:p>
      </dgm:t>
    </dgm:pt>
    <dgm:pt modelId="{7A0EB4C0-28D5-4CAB-8266-D873FE7E1A2A}" type="parTrans" cxnId="{6AFBD4A9-2EC4-493C-AAE3-0C3DAD2E8C29}">
      <dgm:prSet/>
      <dgm:spPr/>
      <dgm:t>
        <a:bodyPr/>
        <a:lstStyle/>
        <a:p>
          <a:endParaRPr lang="it-IT"/>
        </a:p>
      </dgm:t>
    </dgm:pt>
    <dgm:pt modelId="{C25A6D17-4771-4B98-9E17-0B35A8A9CD8D}" type="sibTrans" cxnId="{6AFBD4A9-2EC4-493C-AAE3-0C3DAD2E8C29}">
      <dgm:prSet/>
      <dgm:spPr/>
      <dgm:t>
        <a:bodyPr/>
        <a:lstStyle/>
        <a:p>
          <a:endParaRPr lang="it-IT"/>
        </a:p>
      </dgm:t>
    </dgm:pt>
    <dgm:pt modelId="{E3DD5E63-43FE-4761-B162-B2DAD74915CF}">
      <dgm:prSet/>
      <dgm:spPr/>
      <dgm:t>
        <a:bodyPr/>
        <a:lstStyle/>
        <a:p>
          <a:r>
            <a:rPr lang="it-IT" altLang="it-IT"/>
            <a:t>tipologia di decorso</a:t>
          </a:r>
          <a:endParaRPr lang="it-IT" altLang="it-IT" dirty="0"/>
        </a:p>
      </dgm:t>
    </dgm:pt>
    <dgm:pt modelId="{E15FA21A-1733-4FCA-B1E3-2C234FD0972F}" type="parTrans" cxnId="{BBC12973-F10E-4601-983A-DACB3016745C}">
      <dgm:prSet/>
      <dgm:spPr/>
      <dgm:t>
        <a:bodyPr/>
        <a:lstStyle/>
        <a:p>
          <a:endParaRPr lang="it-IT"/>
        </a:p>
      </dgm:t>
    </dgm:pt>
    <dgm:pt modelId="{9BB5EA9C-38DC-4982-BEA5-7A3B5A4942D6}" type="sibTrans" cxnId="{BBC12973-F10E-4601-983A-DACB3016745C}">
      <dgm:prSet/>
      <dgm:spPr/>
      <dgm:t>
        <a:bodyPr/>
        <a:lstStyle/>
        <a:p>
          <a:endParaRPr lang="it-IT"/>
        </a:p>
      </dgm:t>
    </dgm:pt>
    <dgm:pt modelId="{DF02ACF2-42F3-40CA-B64C-74A2983F6076}">
      <dgm:prSet/>
      <dgm:spPr/>
      <dgm:t>
        <a:bodyPr/>
        <a:lstStyle/>
        <a:p>
          <a:r>
            <a:rPr lang="it-IT" altLang="it-IT"/>
            <a:t>severità dei quadri clinici</a:t>
          </a:r>
          <a:endParaRPr lang="it-IT" altLang="it-IT" dirty="0"/>
        </a:p>
      </dgm:t>
    </dgm:pt>
    <dgm:pt modelId="{CA501CEF-D558-4E25-A227-259B3C7A7406}" type="parTrans" cxnId="{9C5CAA87-F678-45FF-8CBF-EE27DCF3645E}">
      <dgm:prSet/>
      <dgm:spPr/>
      <dgm:t>
        <a:bodyPr/>
        <a:lstStyle/>
        <a:p>
          <a:endParaRPr lang="it-IT"/>
        </a:p>
      </dgm:t>
    </dgm:pt>
    <dgm:pt modelId="{82234B08-329C-43F2-AEFC-E4FB64D3EE1A}" type="sibTrans" cxnId="{9C5CAA87-F678-45FF-8CBF-EE27DCF3645E}">
      <dgm:prSet/>
      <dgm:spPr/>
      <dgm:t>
        <a:bodyPr/>
        <a:lstStyle/>
        <a:p>
          <a:endParaRPr lang="it-IT"/>
        </a:p>
      </dgm:t>
    </dgm:pt>
    <dgm:pt modelId="{C76DDF57-8DDE-4353-A5A9-9EBB41F00825}" type="pres">
      <dgm:prSet presAssocID="{9812DB10-A722-42E8-918D-6752E8112A41}" presName="compositeShape" presStyleCnt="0">
        <dgm:presLayoutVars>
          <dgm:chMax val="7"/>
          <dgm:dir/>
          <dgm:resizeHandles val="exact"/>
        </dgm:presLayoutVars>
      </dgm:prSet>
      <dgm:spPr/>
    </dgm:pt>
    <dgm:pt modelId="{BB25F986-ADE2-474C-905E-9CB02ACCF69C}" type="pres">
      <dgm:prSet presAssocID="{A2AC0943-D37F-4B8E-B265-C22A1757BD05}" presName="circ1" presStyleLbl="vennNode1" presStyleIdx="0" presStyleCnt="3"/>
      <dgm:spPr/>
    </dgm:pt>
    <dgm:pt modelId="{93EE3046-2089-43D9-AF7F-08A50DE5106B}" type="pres">
      <dgm:prSet presAssocID="{A2AC0943-D37F-4B8E-B265-C22A1757BD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97D86B8-656E-4715-998A-3858308DFEB7}" type="pres">
      <dgm:prSet presAssocID="{E3DD5E63-43FE-4761-B162-B2DAD74915CF}" presName="circ2" presStyleLbl="vennNode1" presStyleIdx="1" presStyleCnt="3"/>
      <dgm:spPr/>
    </dgm:pt>
    <dgm:pt modelId="{BACECE17-4523-495A-B57C-16D9BEEE3F2E}" type="pres">
      <dgm:prSet presAssocID="{E3DD5E63-43FE-4761-B162-B2DAD74915C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F776C7F-4C3A-40D5-B2CE-9973FF32CB09}" type="pres">
      <dgm:prSet presAssocID="{DF02ACF2-42F3-40CA-B64C-74A2983F6076}" presName="circ3" presStyleLbl="vennNode1" presStyleIdx="2" presStyleCnt="3"/>
      <dgm:spPr/>
    </dgm:pt>
    <dgm:pt modelId="{5EF7CEA6-2822-423D-B3E8-B4FF6882A865}" type="pres">
      <dgm:prSet presAssocID="{DF02ACF2-42F3-40CA-B64C-74A2983F607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45C935F-3B49-4CB9-82C1-CEC424360307}" type="presOf" srcId="{E3DD5E63-43FE-4761-B162-B2DAD74915CF}" destId="{897D86B8-656E-4715-998A-3858308DFEB7}" srcOrd="0" destOrd="0" presId="urn:microsoft.com/office/officeart/2005/8/layout/venn1"/>
    <dgm:cxn modelId="{27040550-0BA0-4793-B7FC-FE94CCCF338F}" type="presOf" srcId="{E3DD5E63-43FE-4761-B162-B2DAD74915CF}" destId="{BACECE17-4523-495A-B57C-16D9BEEE3F2E}" srcOrd="1" destOrd="0" presId="urn:microsoft.com/office/officeart/2005/8/layout/venn1"/>
    <dgm:cxn modelId="{BBC12973-F10E-4601-983A-DACB3016745C}" srcId="{9812DB10-A722-42E8-918D-6752E8112A41}" destId="{E3DD5E63-43FE-4761-B162-B2DAD74915CF}" srcOrd="1" destOrd="0" parTransId="{E15FA21A-1733-4FCA-B1E3-2C234FD0972F}" sibTransId="{9BB5EA9C-38DC-4982-BEA5-7A3B5A4942D6}"/>
    <dgm:cxn modelId="{2C5D797A-F465-43D3-86EC-8821FAA10F4C}" type="presOf" srcId="{A2AC0943-D37F-4B8E-B265-C22A1757BD05}" destId="{BB25F986-ADE2-474C-905E-9CB02ACCF69C}" srcOrd="0" destOrd="0" presId="urn:microsoft.com/office/officeart/2005/8/layout/venn1"/>
    <dgm:cxn modelId="{4D41B87D-6750-4D83-AB92-7C9B6C5A13DF}" type="presOf" srcId="{DF02ACF2-42F3-40CA-B64C-74A2983F6076}" destId="{FF776C7F-4C3A-40D5-B2CE-9973FF32CB09}" srcOrd="0" destOrd="0" presId="urn:microsoft.com/office/officeart/2005/8/layout/venn1"/>
    <dgm:cxn modelId="{4CC84A81-F16D-40FE-9B3F-85CB1B50966B}" type="presOf" srcId="{DF02ACF2-42F3-40CA-B64C-74A2983F6076}" destId="{5EF7CEA6-2822-423D-B3E8-B4FF6882A865}" srcOrd="1" destOrd="0" presId="urn:microsoft.com/office/officeart/2005/8/layout/venn1"/>
    <dgm:cxn modelId="{9C5CAA87-F678-45FF-8CBF-EE27DCF3645E}" srcId="{9812DB10-A722-42E8-918D-6752E8112A41}" destId="{DF02ACF2-42F3-40CA-B64C-74A2983F6076}" srcOrd="2" destOrd="0" parTransId="{CA501CEF-D558-4E25-A227-259B3C7A7406}" sibTransId="{82234B08-329C-43F2-AEFC-E4FB64D3EE1A}"/>
    <dgm:cxn modelId="{6AFBD4A9-2EC4-493C-AAE3-0C3DAD2E8C29}" srcId="{9812DB10-A722-42E8-918D-6752E8112A41}" destId="{A2AC0943-D37F-4B8E-B265-C22A1757BD05}" srcOrd="0" destOrd="0" parTransId="{7A0EB4C0-28D5-4CAB-8266-D873FE7E1A2A}" sibTransId="{C25A6D17-4771-4B98-9E17-0B35A8A9CD8D}"/>
    <dgm:cxn modelId="{9328FDAE-33CD-4E80-A946-EBEBCE60AE2A}" type="presOf" srcId="{A2AC0943-D37F-4B8E-B265-C22A1757BD05}" destId="{93EE3046-2089-43D9-AF7F-08A50DE5106B}" srcOrd="1" destOrd="0" presId="urn:microsoft.com/office/officeart/2005/8/layout/venn1"/>
    <dgm:cxn modelId="{97AEBAD1-0A46-49F9-BE3A-F8E1BAD20FC7}" type="presOf" srcId="{9812DB10-A722-42E8-918D-6752E8112A41}" destId="{C76DDF57-8DDE-4353-A5A9-9EBB41F00825}" srcOrd="0" destOrd="0" presId="urn:microsoft.com/office/officeart/2005/8/layout/venn1"/>
    <dgm:cxn modelId="{ACDA49E5-E9B2-4305-962C-16EDDD69C9F0}" type="presParOf" srcId="{C76DDF57-8DDE-4353-A5A9-9EBB41F00825}" destId="{BB25F986-ADE2-474C-905E-9CB02ACCF69C}" srcOrd="0" destOrd="0" presId="urn:microsoft.com/office/officeart/2005/8/layout/venn1"/>
    <dgm:cxn modelId="{F2DB0984-83C4-4B0F-ABA3-A194A3380976}" type="presParOf" srcId="{C76DDF57-8DDE-4353-A5A9-9EBB41F00825}" destId="{93EE3046-2089-43D9-AF7F-08A50DE5106B}" srcOrd="1" destOrd="0" presId="urn:microsoft.com/office/officeart/2005/8/layout/venn1"/>
    <dgm:cxn modelId="{55D33385-3A55-414A-BA2B-9C4E0DAEA8F9}" type="presParOf" srcId="{C76DDF57-8DDE-4353-A5A9-9EBB41F00825}" destId="{897D86B8-656E-4715-998A-3858308DFEB7}" srcOrd="2" destOrd="0" presId="urn:microsoft.com/office/officeart/2005/8/layout/venn1"/>
    <dgm:cxn modelId="{E1AB2594-DAB0-4D61-B843-6C3B4A4B993E}" type="presParOf" srcId="{C76DDF57-8DDE-4353-A5A9-9EBB41F00825}" destId="{BACECE17-4523-495A-B57C-16D9BEEE3F2E}" srcOrd="3" destOrd="0" presId="urn:microsoft.com/office/officeart/2005/8/layout/venn1"/>
    <dgm:cxn modelId="{EC16727C-CD5B-4ACA-A720-177FA5375194}" type="presParOf" srcId="{C76DDF57-8DDE-4353-A5A9-9EBB41F00825}" destId="{FF776C7F-4C3A-40D5-B2CE-9973FF32CB09}" srcOrd="4" destOrd="0" presId="urn:microsoft.com/office/officeart/2005/8/layout/venn1"/>
    <dgm:cxn modelId="{04D1F2B8-7390-4E34-BD83-35D5B7879ED8}" type="presParOf" srcId="{C76DDF57-8DDE-4353-A5A9-9EBB41F00825}" destId="{5EF7CEA6-2822-423D-B3E8-B4FF6882A86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F2522A-5418-4BC8-9197-69BE4D8591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ECE4617-1953-4FD4-BF0E-0D022539BFFE}">
      <dgm:prSet phldrT="[Testo]"/>
      <dgm:spPr/>
      <dgm:t>
        <a:bodyPr/>
        <a:lstStyle/>
        <a:p>
          <a:r>
            <a:rPr lang="it-IT" dirty="0"/>
            <a:t>Pensare alla malattia</a:t>
          </a:r>
        </a:p>
      </dgm:t>
    </dgm:pt>
    <dgm:pt modelId="{85379FF6-05C1-4CC2-8ABE-29BD1A324966}" type="parTrans" cxnId="{2849520C-F191-45E7-89F8-4F2C53242A0E}">
      <dgm:prSet/>
      <dgm:spPr/>
      <dgm:t>
        <a:bodyPr/>
        <a:lstStyle/>
        <a:p>
          <a:endParaRPr lang="it-IT"/>
        </a:p>
      </dgm:t>
    </dgm:pt>
    <dgm:pt modelId="{B2339262-3E81-4134-AF6F-2C84C5B56A5F}" type="sibTrans" cxnId="{2849520C-F191-45E7-89F8-4F2C53242A0E}">
      <dgm:prSet/>
      <dgm:spPr/>
      <dgm:t>
        <a:bodyPr/>
        <a:lstStyle/>
        <a:p>
          <a:endParaRPr lang="it-IT"/>
        </a:p>
      </dgm:t>
    </dgm:pt>
    <dgm:pt modelId="{F39C1E4D-91B8-4691-9275-D61CF31BE880}">
      <dgm:prSet/>
      <dgm:spPr/>
      <dgm:t>
        <a:bodyPr/>
        <a:lstStyle/>
        <a:p>
          <a:r>
            <a:rPr lang="it-IT" dirty="0"/>
            <a:t>Richiedere alcuni esami essenziali</a:t>
          </a:r>
        </a:p>
      </dgm:t>
    </dgm:pt>
    <dgm:pt modelId="{7165A640-4783-44B4-A54F-F908AD6A6808}" type="parTrans" cxnId="{D9C167A5-3761-4ADF-AF51-8E79AF35E1E4}">
      <dgm:prSet/>
      <dgm:spPr/>
      <dgm:t>
        <a:bodyPr/>
        <a:lstStyle/>
        <a:p>
          <a:endParaRPr lang="it-IT"/>
        </a:p>
      </dgm:t>
    </dgm:pt>
    <dgm:pt modelId="{47F9E370-B66B-4F08-BA80-F078A3E79DF3}" type="sibTrans" cxnId="{D9C167A5-3761-4ADF-AF51-8E79AF35E1E4}">
      <dgm:prSet/>
      <dgm:spPr/>
      <dgm:t>
        <a:bodyPr/>
        <a:lstStyle/>
        <a:p>
          <a:endParaRPr lang="it-IT"/>
        </a:p>
      </dgm:t>
    </dgm:pt>
    <dgm:pt modelId="{47EBA512-B1BE-4C13-9A57-E3E0F0E329BB}">
      <dgm:prSet/>
      <dgm:spPr/>
      <dgm:t>
        <a:bodyPr/>
        <a:lstStyle/>
        <a:p>
          <a:r>
            <a:rPr lang="it-IT"/>
            <a:t>VES, emocromo, PCR, ANA, [ENA, anti-DNA], C3, C4, creatinina, es urine</a:t>
          </a:r>
          <a:endParaRPr lang="it-IT" dirty="0"/>
        </a:p>
      </dgm:t>
    </dgm:pt>
    <dgm:pt modelId="{8BA95A11-EABF-4BF1-BAFE-18A52741D2E7}" type="parTrans" cxnId="{CBB575FF-9563-48C9-8669-1AF15D00308F}">
      <dgm:prSet/>
      <dgm:spPr/>
      <dgm:t>
        <a:bodyPr/>
        <a:lstStyle/>
        <a:p>
          <a:endParaRPr lang="it-IT"/>
        </a:p>
      </dgm:t>
    </dgm:pt>
    <dgm:pt modelId="{C24671CC-6BE4-4FE8-A73E-6497BE8829F3}" type="sibTrans" cxnId="{CBB575FF-9563-48C9-8669-1AF15D00308F}">
      <dgm:prSet/>
      <dgm:spPr/>
      <dgm:t>
        <a:bodyPr/>
        <a:lstStyle/>
        <a:p>
          <a:endParaRPr lang="it-IT"/>
        </a:p>
      </dgm:t>
    </dgm:pt>
    <dgm:pt modelId="{80816E10-2822-4252-96A9-261AE7AC0288}">
      <dgm:prSet/>
      <dgm:spPr/>
      <dgm:t>
        <a:bodyPr/>
        <a:lstStyle/>
        <a:p>
          <a:r>
            <a:rPr lang="it-IT" dirty="0"/>
            <a:t>Indirizzare il paziente al reumatologo</a:t>
          </a:r>
        </a:p>
      </dgm:t>
    </dgm:pt>
    <dgm:pt modelId="{384B963F-43CF-41E4-825D-01A461DE8BA9}" type="parTrans" cxnId="{90D11584-BEE8-4FE4-B179-D70A4BEC337D}">
      <dgm:prSet/>
      <dgm:spPr/>
      <dgm:t>
        <a:bodyPr/>
        <a:lstStyle/>
        <a:p>
          <a:endParaRPr lang="it-IT"/>
        </a:p>
      </dgm:t>
    </dgm:pt>
    <dgm:pt modelId="{C8377FFB-750B-44DB-811D-59959D69BEFA}" type="sibTrans" cxnId="{90D11584-BEE8-4FE4-B179-D70A4BEC337D}">
      <dgm:prSet/>
      <dgm:spPr/>
      <dgm:t>
        <a:bodyPr/>
        <a:lstStyle/>
        <a:p>
          <a:endParaRPr lang="it-IT"/>
        </a:p>
      </dgm:t>
    </dgm:pt>
    <dgm:pt modelId="{608C6D56-A128-4CDF-AADA-2C5582CB5248}">
      <dgm:prSet phldrT="[Testo]"/>
      <dgm:spPr/>
      <dgm:t>
        <a:bodyPr/>
        <a:lstStyle/>
        <a:p>
          <a:r>
            <a:rPr lang="it-IT" dirty="0"/>
            <a:t>il sospetto diagnostico … è tutto!</a:t>
          </a:r>
        </a:p>
      </dgm:t>
    </dgm:pt>
    <dgm:pt modelId="{FA400423-5C2B-4829-8031-F6126EA3B4BC}" type="parTrans" cxnId="{CBFB5EBC-99AB-4993-91CD-BCBE2A9FEED6}">
      <dgm:prSet/>
      <dgm:spPr/>
      <dgm:t>
        <a:bodyPr/>
        <a:lstStyle/>
        <a:p>
          <a:endParaRPr lang="it-IT"/>
        </a:p>
      </dgm:t>
    </dgm:pt>
    <dgm:pt modelId="{5A082DCE-F5C5-4C17-8B01-D1966968FDEE}" type="sibTrans" cxnId="{CBFB5EBC-99AB-4993-91CD-BCBE2A9FEED6}">
      <dgm:prSet/>
      <dgm:spPr/>
      <dgm:t>
        <a:bodyPr/>
        <a:lstStyle/>
        <a:p>
          <a:endParaRPr lang="it-IT"/>
        </a:p>
      </dgm:t>
    </dgm:pt>
    <dgm:pt modelId="{E5A98C86-493B-4B4D-9A85-ECA7FE1D827F}" type="pres">
      <dgm:prSet presAssocID="{4DF2522A-5418-4BC8-9197-69BE4D8591B9}" presName="linear" presStyleCnt="0">
        <dgm:presLayoutVars>
          <dgm:dir/>
          <dgm:animLvl val="lvl"/>
          <dgm:resizeHandles val="exact"/>
        </dgm:presLayoutVars>
      </dgm:prSet>
      <dgm:spPr/>
    </dgm:pt>
    <dgm:pt modelId="{7922B007-5BFB-4312-8003-C7D138D50993}" type="pres">
      <dgm:prSet presAssocID="{3ECE4617-1953-4FD4-BF0E-0D022539BFFE}" presName="parentLin" presStyleCnt="0"/>
      <dgm:spPr/>
    </dgm:pt>
    <dgm:pt modelId="{89BF5A1F-AB00-4C96-9D4A-5C14845CCF24}" type="pres">
      <dgm:prSet presAssocID="{3ECE4617-1953-4FD4-BF0E-0D022539BFFE}" presName="parentLeftMargin" presStyleLbl="node1" presStyleIdx="0" presStyleCnt="3"/>
      <dgm:spPr/>
    </dgm:pt>
    <dgm:pt modelId="{968C467B-266A-41BE-90F3-62347AF60A08}" type="pres">
      <dgm:prSet presAssocID="{3ECE4617-1953-4FD4-BF0E-0D022539BFF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CFF120-8F24-4F52-9F37-6B4ABDA6160C}" type="pres">
      <dgm:prSet presAssocID="{3ECE4617-1953-4FD4-BF0E-0D022539BFFE}" presName="negativeSpace" presStyleCnt="0"/>
      <dgm:spPr/>
    </dgm:pt>
    <dgm:pt modelId="{BC7076B7-C817-4EB7-8361-990785AD33A2}" type="pres">
      <dgm:prSet presAssocID="{3ECE4617-1953-4FD4-BF0E-0D022539BFFE}" presName="childText" presStyleLbl="conFgAcc1" presStyleIdx="0" presStyleCnt="3">
        <dgm:presLayoutVars>
          <dgm:bulletEnabled val="1"/>
        </dgm:presLayoutVars>
      </dgm:prSet>
      <dgm:spPr/>
    </dgm:pt>
    <dgm:pt modelId="{75BCF603-70E8-44F3-87A8-2A6971D98876}" type="pres">
      <dgm:prSet presAssocID="{B2339262-3E81-4134-AF6F-2C84C5B56A5F}" presName="spaceBetweenRectangles" presStyleCnt="0"/>
      <dgm:spPr/>
    </dgm:pt>
    <dgm:pt modelId="{7D8613E8-B40B-46D1-9E3F-5C24DAD9AD25}" type="pres">
      <dgm:prSet presAssocID="{F39C1E4D-91B8-4691-9275-D61CF31BE880}" presName="parentLin" presStyleCnt="0"/>
      <dgm:spPr/>
    </dgm:pt>
    <dgm:pt modelId="{8285ADCD-10E6-41CC-A308-8A342358F157}" type="pres">
      <dgm:prSet presAssocID="{F39C1E4D-91B8-4691-9275-D61CF31BE880}" presName="parentLeftMargin" presStyleLbl="node1" presStyleIdx="0" presStyleCnt="3"/>
      <dgm:spPr/>
    </dgm:pt>
    <dgm:pt modelId="{032D5C85-2995-4BFB-B53B-4F06DB6E3AF0}" type="pres">
      <dgm:prSet presAssocID="{F39C1E4D-91B8-4691-9275-D61CF31BE8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F83EE75-1DCC-4247-BDEA-5424F42255D1}" type="pres">
      <dgm:prSet presAssocID="{F39C1E4D-91B8-4691-9275-D61CF31BE880}" presName="negativeSpace" presStyleCnt="0"/>
      <dgm:spPr/>
    </dgm:pt>
    <dgm:pt modelId="{0B6B77CB-4BDC-457F-89A4-B7A26DEACD15}" type="pres">
      <dgm:prSet presAssocID="{F39C1E4D-91B8-4691-9275-D61CF31BE880}" presName="childText" presStyleLbl="conFgAcc1" presStyleIdx="1" presStyleCnt="3">
        <dgm:presLayoutVars>
          <dgm:bulletEnabled val="1"/>
        </dgm:presLayoutVars>
      </dgm:prSet>
      <dgm:spPr/>
    </dgm:pt>
    <dgm:pt modelId="{EA9B513C-2D5D-48CC-83E4-75969664A1C5}" type="pres">
      <dgm:prSet presAssocID="{47F9E370-B66B-4F08-BA80-F078A3E79DF3}" presName="spaceBetweenRectangles" presStyleCnt="0"/>
      <dgm:spPr/>
    </dgm:pt>
    <dgm:pt modelId="{B03B24F1-1AB5-4E73-A6B8-2B84E1458BF9}" type="pres">
      <dgm:prSet presAssocID="{80816E10-2822-4252-96A9-261AE7AC0288}" presName="parentLin" presStyleCnt="0"/>
      <dgm:spPr/>
    </dgm:pt>
    <dgm:pt modelId="{FFD68CA3-7E84-43C4-968A-65F160F9B735}" type="pres">
      <dgm:prSet presAssocID="{80816E10-2822-4252-96A9-261AE7AC0288}" presName="parentLeftMargin" presStyleLbl="node1" presStyleIdx="1" presStyleCnt="3"/>
      <dgm:spPr/>
    </dgm:pt>
    <dgm:pt modelId="{33247B51-CD65-4081-A50D-46E81CF856DC}" type="pres">
      <dgm:prSet presAssocID="{80816E10-2822-4252-96A9-261AE7AC028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8AEF3D0-AD2F-4338-BF90-9D1718A9BF96}" type="pres">
      <dgm:prSet presAssocID="{80816E10-2822-4252-96A9-261AE7AC0288}" presName="negativeSpace" presStyleCnt="0"/>
      <dgm:spPr/>
    </dgm:pt>
    <dgm:pt modelId="{2799CE24-6D68-4C9E-A246-615FBFB45AAC}" type="pres">
      <dgm:prSet presAssocID="{80816E10-2822-4252-96A9-261AE7AC028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849520C-F191-45E7-89F8-4F2C53242A0E}" srcId="{4DF2522A-5418-4BC8-9197-69BE4D8591B9}" destId="{3ECE4617-1953-4FD4-BF0E-0D022539BFFE}" srcOrd="0" destOrd="0" parTransId="{85379FF6-05C1-4CC2-8ABE-29BD1A324966}" sibTransId="{B2339262-3E81-4134-AF6F-2C84C5B56A5F}"/>
    <dgm:cxn modelId="{64B60F18-FC83-4E79-A9B9-14B0965ECE7D}" type="presOf" srcId="{3ECE4617-1953-4FD4-BF0E-0D022539BFFE}" destId="{968C467B-266A-41BE-90F3-62347AF60A08}" srcOrd="1" destOrd="0" presId="urn:microsoft.com/office/officeart/2005/8/layout/list1"/>
    <dgm:cxn modelId="{891B4629-6F38-40C4-9834-DF0C40C1B4AF}" type="presOf" srcId="{3ECE4617-1953-4FD4-BF0E-0D022539BFFE}" destId="{89BF5A1F-AB00-4C96-9D4A-5C14845CCF24}" srcOrd="0" destOrd="0" presId="urn:microsoft.com/office/officeart/2005/8/layout/list1"/>
    <dgm:cxn modelId="{A3AAAB47-9542-4DE0-8890-5809FB78D5FD}" type="presOf" srcId="{80816E10-2822-4252-96A9-261AE7AC0288}" destId="{FFD68CA3-7E84-43C4-968A-65F160F9B735}" srcOrd="0" destOrd="0" presId="urn:microsoft.com/office/officeart/2005/8/layout/list1"/>
    <dgm:cxn modelId="{7902C355-9769-4F52-ACBC-EDF96C807686}" type="presOf" srcId="{80816E10-2822-4252-96A9-261AE7AC0288}" destId="{33247B51-CD65-4081-A50D-46E81CF856DC}" srcOrd="1" destOrd="0" presId="urn:microsoft.com/office/officeart/2005/8/layout/list1"/>
    <dgm:cxn modelId="{00A53678-7587-4D89-952E-81AB694F3CC9}" type="presOf" srcId="{4DF2522A-5418-4BC8-9197-69BE4D8591B9}" destId="{E5A98C86-493B-4B4D-9A85-ECA7FE1D827F}" srcOrd="0" destOrd="0" presId="urn:microsoft.com/office/officeart/2005/8/layout/list1"/>
    <dgm:cxn modelId="{90D11584-BEE8-4FE4-B179-D70A4BEC337D}" srcId="{4DF2522A-5418-4BC8-9197-69BE4D8591B9}" destId="{80816E10-2822-4252-96A9-261AE7AC0288}" srcOrd="2" destOrd="0" parTransId="{384B963F-43CF-41E4-825D-01A461DE8BA9}" sibTransId="{C8377FFB-750B-44DB-811D-59959D69BEFA}"/>
    <dgm:cxn modelId="{D9C167A5-3761-4ADF-AF51-8E79AF35E1E4}" srcId="{4DF2522A-5418-4BC8-9197-69BE4D8591B9}" destId="{F39C1E4D-91B8-4691-9275-D61CF31BE880}" srcOrd="1" destOrd="0" parTransId="{7165A640-4783-44B4-A54F-F908AD6A6808}" sibTransId="{47F9E370-B66B-4F08-BA80-F078A3E79DF3}"/>
    <dgm:cxn modelId="{047F06AC-ED2D-4E91-A01E-F62A941C5A3B}" type="presOf" srcId="{608C6D56-A128-4CDF-AADA-2C5582CB5248}" destId="{BC7076B7-C817-4EB7-8361-990785AD33A2}" srcOrd="0" destOrd="0" presId="urn:microsoft.com/office/officeart/2005/8/layout/list1"/>
    <dgm:cxn modelId="{ECD228B6-8486-4335-A4B3-233B262C7AE9}" type="presOf" srcId="{F39C1E4D-91B8-4691-9275-D61CF31BE880}" destId="{032D5C85-2995-4BFB-B53B-4F06DB6E3AF0}" srcOrd="1" destOrd="0" presId="urn:microsoft.com/office/officeart/2005/8/layout/list1"/>
    <dgm:cxn modelId="{CBFB5EBC-99AB-4993-91CD-BCBE2A9FEED6}" srcId="{3ECE4617-1953-4FD4-BF0E-0D022539BFFE}" destId="{608C6D56-A128-4CDF-AADA-2C5582CB5248}" srcOrd="0" destOrd="0" parTransId="{FA400423-5C2B-4829-8031-F6126EA3B4BC}" sibTransId="{5A082DCE-F5C5-4C17-8B01-D1966968FDEE}"/>
    <dgm:cxn modelId="{01C5B3D2-2ADC-434E-A736-A9255EA235AA}" type="presOf" srcId="{47EBA512-B1BE-4C13-9A57-E3E0F0E329BB}" destId="{0B6B77CB-4BDC-457F-89A4-B7A26DEACD15}" srcOrd="0" destOrd="0" presId="urn:microsoft.com/office/officeart/2005/8/layout/list1"/>
    <dgm:cxn modelId="{3BF933E0-31AB-48FB-B41A-DF3574440C86}" type="presOf" srcId="{F39C1E4D-91B8-4691-9275-D61CF31BE880}" destId="{8285ADCD-10E6-41CC-A308-8A342358F157}" srcOrd="0" destOrd="0" presId="urn:microsoft.com/office/officeart/2005/8/layout/list1"/>
    <dgm:cxn modelId="{CBB575FF-9563-48C9-8669-1AF15D00308F}" srcId="{F39C1E4D-91B8-4691-9275-D61CF31BE880}" destId="{47EBA512-B1BE-4C13-9A57-E3E0F0E329BB}" srcOrd="0" destOrd="0" parTransId="{8BA95A11-EABF-4BF1-BAFE-18A52741D2E7}" sibTransId="{C24671CC-6BE4-4FE8-A73E-6497BE8829F3}"/>
    <dgm:cxn modelId="{166EFD7F-E791-4009-9AF5-01A9AA24680D}" type="presParOf" srcId="{E5A98C86-493B-4B4D-9A85-ECA7FE1D827F}" destId="{7922B007-5BFB-4312-8003-C7D138D50993}" srcOrd="0" destOrd="0" presId="urn:microsoft.com/office/officeart/2005/8/layout/list1"/>
    <dgm:cxn modelId="{8DA6FAA0-907B-44DC-B1A3-F4EE237AAEB0}" type="presParOf" srcId="{7922B007-5BFB-4312-8003-C7D138D50993}" destId="{89BF5A1F-AB00-4C96-9D4A-5C14845CCF24}" srcOrd="0" destOrd="0" presId="urn:microsoft.com/office/officeart/2005/8/layout/list1"/>
    <dgm:cxn modelId="{2F4EF7CF-935C-4C19-815D-E39E91542E6A}" type="presParOf" srcId="{7922B007-5BFB-4312-8003-C7D138D50993}" destId="{968C467B-266A-41BE-90F3-62347AF60A08}" srcOrd="1" destOrd="0" presId="urn:microsoft.com/office/officeart/2005/8/layout/list1"/>
    <dgm:cxn modelId="{D244A191-9909-459E-B563-CBDF7F0FBB1C}" type="presParOf" srcId="{E5A98C86-493B-4B4D-9A85-ECA7FE1D827F}" destId="{3ECFF120-8F24-4F52-9F37-6B4ABDA6160C}" srcOrd="1" destOrd="0" presId="urn:microsoft.com/office/officeart/2005/8/layout/list1"/>
    <dgm:cxn modelId="{AAEC5A4E-7F39-4272-AC33-770CD3676FE8}" type="presParOf" srcId="{E5A98C86-493B-4B4D-9A85-ECA7FE1D827F}" destId="{BC7076B7-C817-4EB7-8361-990785AD33A2}" srcOrd="2" destOrd="0" presId="urn:microsoft.com/office/officeart/2005/8/layout/list1"/>
    <dgm:cxn modelId="{60CB7CC8-CD32-4C2B-A8CE-3FCB27A2D5A0}" type="presParOf" srcId="{E5A98C86-493B-4B4D-9A85-ECA7FE1D827F}" destId="{75BCF603-70E8-44F3-87A8-2A6971D98876}" srcOrd="3" destOrd="0" presId="urn:microsoft.com/office/officeart/2005/8/layout/list1"/>
    <dgm:cxn modelId="{A3A2C67A-D50A-411F-893C-30064B1A9BDF}" type="presParOf" srcId="{E5A98C86-493B-4B4D-9A85-ECA7FE1D827F}" destId="{7D8613E8-B40B-46D1-9E3F-5C24DAD9AD25}" srcOrd="4" destOrd="0" presId="urn:microsoft.com/office/officeart/2005/8/layout/list1"/>
    <dgm:cxn modelId="{FEB25486-5E66-47DC-A2A5-9C10F09CDEAF}" type="presParOf" srcId="{7D8613E8-B40B-46D1-9E3F-5C24DAD9AD25}" destId="{8285ADCD-10E6-41CC-A308-8A342358F157}" srcOrd="0" destOrd="0" presId="urn:microsoft.com/office/officeart/2005/8/layout/list1"/>
    <dgm:cxn modelId="{0E4D197E-8309-40AA-B82F-E5CB599A4857}" type="presParOf" srcId="{7D8613E8-B40B-46D1-9E3F-5C24DAD9AD25}" destId="{032D5C85-2995-4BFB-B53B-4F06DB6E3AF0}" srcOrd="1" destOrd="0" presId="urn:microsoft.com/office/officeart/2005/8/layout/list1"/>
    <dgm:cxn modelId="{3CA8487D-9655-4234-BCB6-3061CB986C50}" type="presParOf" srcId="{E5A98C86-493B-4B4D-9A85-ECA7FE1D827F}" destId="{AF83EE75-1DCC-4247-BDEA-5424F42255D1}" srcOrd="5" destOrd="0" presId="urn:microsoft.com/office/officeart/2005/8/layout/list1"/>
    <dgm:cxn modelId="{B3C54886-D83F-42F9-9F7B-B54E3278E5FC}" type="presParOf" srcId="{E5A98C86-493B-4B4D-9A85-ECA7FE1D827F}" destId="{0B6B77CB-4BDC-457F-89A4-B7A26DEACD15}" srcOrd="6" destOrd="0" presId="urn:microsoft.com/office/officeart/2005/8/layout/list1"/>
    <dgm:cxn modelId="{737E3DEF-D5FB-4DA3-BE47-478BAAD244B4}" type="presParOf" srcId="{E5A98C86-493B-4B4D-9A85-ECA7FE1D827F}" destId="{EA9B513C-2D5D-48CC-83E4-75969664A1C5}" srcOrd="7" destOrd="0" presId="urn:microsoft.com/office/officeart/2005/8/layout/list1"/>
    <dgm:cxn modelId="{3DF880E2-5F2B-41D9-81DB-67B01D49D17A}" type="presParOf" srcId="{E5A98C86-493B-4B4D-9A85-ECA7FE1D827F}" destId="{B03B24F1-1AB5-4E73-A6B8-2B84E1458BF9}" srcOrd="8" destOrd="0" presId="urn:microsoft.com/office/officeart/2005/8/layout/list1"/>
    <dgm:cxn modelId="{AE3887EE-03A3-430A-9474-C5FD0B28F77B}" type="presParOf" srcId="{B03B24F1-1AB5-4E73-A6B8-2B84E1458BF9}" destId="{FFD68CA3-7E84-43C4-968A-65F160F9B735}" srcOrd="0" destOrd="0" presId="urn:microsoft.com/office/officeart/2005/8/layout/list1"/>
    <dgm:cxn modelId="{C8AF3F8F-A08C-4737-BD8E-A64E62170AC1}" type="presParOf" srcId="{B03B24F1-1AB5-4E73-A6B8-2B84E1458BF9}" destId="{33247B51-CD65-4081-A50D-46E81CF856DC}" srcOrd="1" destOrd="0" presId="urn:microsoft.com/office/officeart/2005/8/layout/list1"/>
    <dgm:cxn modelId="{5272959A-6611-4F5E-98D7-49B3D4B72C70}" type="presParOf" srcId="{E5A98C86-493B-4B4D-9A85-ECA7FE1D827F}" destId="{48AEF3D0-AD2F-4338-BF90-9D1718A9BF96}" srcOrd="9" destOrd="0" presId="urn:microsoft.com/office/officeart/2005/8/layout/list1"/>
    <dgm:cxn modelId="{D48CE38D-C49D-4C69-A9B6-F87F71CC9485}" type="presParOf" srcId="{E5A98C86-493B-4B4D-9A85-ECA7FE1D827F}" destId="{2799CE24-6D68-4C9E-A246-615FBFB45AA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F2AB26-6CF2-4CEC-815A-9EFFE8F2F4CA}" type="doc">
      <dgm:prSet loTypeId="urn:microsoft.com/office/officeart/2005/8/layout/cycle7" loCatId="cycle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BFC15212-DCC7-44CD-B36F-37ADF33CC8F2}">
      <dgm:prSet phldrT="[Testo]" custT="1"/>
      <dgm:spPr/>
      <dgm:t>
        <a:bodyPr/>
        <a:lstStyle/>
        <a:p>
          <a:r>
            <a:rPr lang="it-IT" sz="1600" b="1">
              <a:latin typeface="Calibri" panose="020F0502020204030204" pitchFamily="34" charset="0"/>
            </a:rPr>
            <a:t>Informazione al paziente ed alla famiglia</a:t>
          </a:r>
          <a:endParaRPr lang="it-IT" sz="1600"/>
        </a:p>
      </dgm:t>
    </dgm:pt>
    <dgm:pt modelId="{F10B9CFE-1D48-47D2-B529-8B5F78145FFA}" type="parTrans" cxnId="{DB0B2E33-23F1-4478-90DB-00DF5AA1B7A8}">
      <dgm:prSet/>
      <dgm:spPr/>
      <dgm:t>
        <a:bodyPr/>
        <a:lstStyle/>
        <a:p>
          <a:endParaRPr lang="it-IT" sz="2400"/>
        </a:p>
      </dgm:t>
    </dgm:pt>
    <dgm:pt modelId="{31F17177-7129-40E9-9E04-BD6706CE33A5}" type="sibTrans" cxnId="{DB0B2E33-23F1-4478-90DB-00DF5AA1B7A8}">
      <dgm:prSet/>
      <dgm:spPr/>
      <dgm:t>
        <a:bodyPr/>
        <a:lstStyle/>
        <a:p>
          <a:endParaRPr lang="it-IT" sz="2400"/>
        </a:p>
      </dgm:t>
    </dgm:pt>
    <dgm:pt modelId="{D34A7942-0DC1-4216-95CE-F139F63E278B}">
      <dgm:prSet custT="1"/>
      <dgm:spPr/>
      <dgm:t>
        <a:bodyPr/>
        <a:lstStyle/>
        <a:p>
          <a:r>
            <a:rPr lang="it-IT" sz="1600" b="1">
              <a:latin typeface="Calibri" panose="020F0502020204030204" pitchFamily="34" charset="0"/>
            </a:rPr>
            <a:t>Presa in carico «condivisa» del paziente</a:t>
          </a:r>
          <a:endParaRPr lang="it-IT" sz="1600" b="1" dirty="0">
            <a:latin typeface="Calibri" panose="020F0502020204030204" pitchFamily="34" charset="0"/>
          </a:endParaRPr>
        </a:p>
      </dgm:t>
    </dgm:pt>
    <dgm:pt modelId="{77B5AE73-E74F-4B39-9B79-7ABF9EBB9FB8}" type="parTrans" cxnId="{DB3E739D-DE41-40A2-A64E-9A6604E41F6C}">
      <dgm:prSet/>
      <dgm:spPr/>
      <dgm:t>
        <a:bodyPr/>
        <a:lstStyle/>
        <a:p>
          <a:endParaRPr lang="it-IT" sz="2400"/>
        </a:p>
      </dgm:t>
    </dgm:pt>
    <dgm:pt modelId="{0DA57753-5E3B-4440-AAED-957647D8DA04}" type="sibTrans" cxnId="{DB3E739D-DE41-40A2-A64E-9A6604E41F6C}">
      <dgm:prSet/>
      <dgm:spPr/>
      <dgm:t>
        <a:bodyPr/>
        <a:lstStyle/>
        <a:p>
          <a:endParaRPr lang="it-IT" sz="2400"/>
        </a:p>
      </dgm:t>
    </dgm:pt>
    <dgm:pt modelId="{C80EBE96-C1B4-486B-A89F-4CB7B6957E42}">
      <dgm:prSet custT="1"/>
      <dgm:spPr/>
      <dgm:t>
        <a:bodyPr/>
        <a:lstStyle/>
        <a:p>
          <a:r>
            <a:rPr lang="it-IT" sz="1600" b="1">
              <a:latin typeface="Calibri" panose="020F0502020204030204" pitchFamily="34" charset="0"/>
            </a:rPr>
            <a:t>Collaborazioni multidisciplinari</a:t>
          </a:r>
          <a:endParaRPr lang="it-IT" sz="1600" b="1" dirty="0">
            <a:latin typeface="Calibri" panose="020F0502020204030204" pitchFamily="34" charset="0"/>
          </a:endParaRPr>
        </a:p>
      </dgm:t>
    </dgm:pt>
    <dgm:pt modelId="{E8456070-134D-4146-8D93-C785F1F67D70}" type="parTrans" cxnId="{4DAAB7D2-F54D-4F5D-BEBA-EC2597CBC3A4}">
      <dgm:prSet/>
      <dgm:spPr/>
      <dgm:t>
        <a:bodyPr/>
        <a:lstStyle/>
        <a:p>
          <a:endParaRPr lang="it-IT" sz="2400"/>
        </a:p>
      </dgm:t>
    </dgm:pt>
    <dgm:pt modelId="{AF3EFBA3-14BB-4480-B9AC-2C895947A582}" type="sibTrans" cxnId="{4DAAB7D2-F54D-4F5D-BEBA-EC2597CBC3A4}">
      <dgm:prSet/>
      <dgm:spPr/>
      <dgm:t>
        <a:bodyPr/>
        <a:lstStyle/>
        <a:p>
          <a:endParaRPr lang="it-IT" sz="2400"/>
        </a:p>
      </dgm:t>
    </dgm:pt>
    <dgm:pt modelId="{C6AB0E8F-6504-4E9A-899D-85632D806C58}">
      <dgm:prSet custT="1"/>
      <dgm:spPr/>
      <dgm:t>
        <a:bodyPr/>
        <a:lstStyle/>
        <a:p>
          <a:r>
            <a:rPr lang="it-IT" sz="1600" b="1">
              <a:latin typeface="Calibri" panose="020F0502020204030204" pitchFamily="34" charset="0"/>
            </a:rPr>
            <a:t>Gestione dei momenti difficili</a:t>
          </a:r>
          <a:endParaRPr lang="it-IT" sz="1600" b="1" dirty="0">
            <a:latin typeface="Calibri" panose="020F0502020204030204" pitchFamily="34" charset="0"/>
          </a:endParaRPr>
        </a:p>
      </dgm:t>
    </dgm:pt>
    <dgm:pt modelId="{16B6DF16-C501-4376-A2C4-C77C6C03DD17}" type="parTrans" cxnId="{F5C06F03-3B56-4DD0-8F6E-F9D0915C0FED}">
      <dgm:prSet/>
      <dgm:spPr/>
      <dgm:t>
        <a:bodyPr/>
        <a:lstStyle/>
        <a:p>
          <a:endParaRPr lang="it-IT" sz="2400"/>
        </a:p>
      </dgm:t>
    </dgm:pt>
    <dgm:pt modelId="{0A488F6F-AD4F-495D-94CD-1E3989B5330A}" type="sibTrans" cxnId="{F5C06F03-3B56-4DD0-8F6E-F9D0915C0FED}">
      <dgm:prSet/>
      <dgm:spPr/>
      <dgm:t>
        <a:bodyPr/>
        <a:lstStyle/>
        <a:p>
          <a:endParaRPr lang="it-IT" sz="2400"/>
        </a:p>
      </dgm:t>
    </dgm:pt>
    <dgm:pt modelId="{00916446-4330-43C5-9D6D-F1C242C2FCE7}">
      <dgm:prSet custT="1"/>
      <dgm:spPr/>
      <dgm:t>
        <a:bodyPr/>
        <a:lstStyle/>
        <a:p>
          <a:r>
            <a:rPr lang="it-IT" sz="1600" b="1">
              <a:latin typeface="Calibri" panose="020F0502020204030204" pitchFamily="34" charset="0"/>
            </a:rPr>
            <a:t>Contatti con il centro di riferimento</a:t>
          </a:r>
          <a:endParaRPr lang="it-IT" sz="1600" b="1" dirty="0">
            <a:latin typeface="Calibri" panose="020F0502020204030204" pitchFamily="34" charset="0"/>
          </a:endParaRPr>
        </a:p>
      </dgm:t>
    </dgm:pt>
    <dgm:pt modelId="{38A65405-CFCB-498E-BDBB-63789AAA68BC}" type="parTrans" cxnId="{55B770BC-455B-4860-B706-202603D9370E}">
      <dgm:prSet/>
      <dgm:spPr/>
      <dgm:t>
        <a:bodyPr/>
        <a:lstStyle/>
        <a:p>
          <a:endParaRPr lang="it-IT" sz="2400"/>
        </a:p>
      </dgm:t>
    </dgm:pt>
    <dgm:pt modelId="{FE58E223-6A49-41D3-AD4C-C30E3B653ABD}" type="sibTrans" cxnId="{55B770BC-455B-4860-B706-202603D9370E}">
      <dgm:prSet/>
      <dgm:spPr/>
      <dgm:t>
        <a:bodyPr/>
        <a:lstStyle/>
        <a:p>
          <a:endParaRPr lang="it-IT" sz="2400"/>
        </a:p>
      </dgm:t>
    </dgm:pt>
    <dgm:pt modelId="{B12A59F4-B897-4E39-9D8F-CD030AF90E45}" type="pres">
      <dgm:prSet presAssocID="{D3F2AB26-6CF2-4CEC-815A-9EFFE8F2F4CA}" presName="Name0" presStyleCnt="0">
        <dgm:presLayoutVars>
          <dgm:dir/>
          <dgm:resizeHandles val="exact"/>
        </dgm:presLayoutVars>
      </dgm:prSet>
      <dgm:spPr/>
    </dgm:pt>
    <dgm:pt modelId="{27CA6EF4-1CE8-4BC6-BC65-A4EB421371A5}" type="pres">
      <dgm:prSet presAssocID="{BFC15212-DCC7-44CD-B36F-37ADF33CC8F2}" presName="node" presStyleLbl="node1" presStyleIdx="0" presStyleCnt="5">
        <dgm:presLayoutVars>
          <dgm:bulletEnabled val="1"/>
        </dgm:presLayoutVars>
      </dgm:prSet>
      <dgm:spPr/>
    </dgm:pt>
    <dgm:pt modelId="{82F1144F-ED49-4A4E-AC91-EAFE6D87C238}" type="pres">
      <dgm:prSet presAssocID="{31F17177-7129-40E9-9E04-BD6706CE33A5}" presName="sibTrans" presStyleLbl="sibTrans2D1" presStyleIdx="0" presStyleCnt="5"/>
      <dgm:spPr/>
    </dgm:pt>
    <dgm:pt modelId="{F25E970A-1A5B-46D4-B945-E3E45DE26769}" type="pres">
      <dgm:prSet presAssocID="{31F17177-7129-40E9-9E04-BD6706CE33A5}" presName="connectorText" presStyleLbl="sibTrans2D1" presStyleIdx="0" presStyleCnt="5"/>
      <dgm:spPr/>
    </dgm:pt>
    <dgm:pt modelId="{B6432F25-86A8-4E24-83F8-7BBDBB429231}" type="pres">
      <dgm:prSet presAssocID="{D34A7942-0DC1-4216-95CE-F139F63E278B}" presName="node" presStyleLbl="node1" presStyleIdx="1" presStyleCnt="5">
        <dgm:presLayoutVars>
          <dgm:bulletEnabled val="1"/>
        </dgm:presLayoutVars>
      </dgm:prSet>
      <dgm:spPr/>
    </dgm:pt>
    <dgm:pt modelId="{58345012-4AEE-4CF4-9FB7-BAF765A91079}" type="pres">
      <dgm:prSet presAssocID="{0DA57753-5E3B-4440-AAED-957647D8DA04}" presName="sibTrans" presStyleLbl="sibTrans2D1" presStyleIdx="1" presStyleCnt="5"/>
      <dgm:spPr/>
    </dgm:pt>
    <dgm:pt modelId="{A0BF36F7-8998-4CB1-B0ED-F2CDAA9C6E33}" type="pres">
      <dgm:prSet presAssocID="{0DA57753-5E3B-4440-AAED-957647D8DA04}" presName="connectorText" presStyleLbl="sibTrans2D1" presStyleIdx="1" presStyleCnt="5"/>
      <dgm:spPr/>
    </dgm:pt>
    <dgm:pt modelId="{05C8AF88-2D70-4490-BA4D-6821DCC27894}" type="pres">
      <dgm:prSet presAssocID="{C80EBE96-C1B4-486B-A89F-4CB7B6957E42}" presName="node" presStyleLbl="node1" presStyleIdx="2" presStyleCnt="5">
        <dgm:presLayoutVars>
          <dgm:bulletEnabled val="1"/>
        </dgm:presLayoutVars>
      </dgm:prSet>
      <dgm:spPr/>
    </dgm:pt>
    <dgm:pt modelId="{EA173A37-DD62-496F-A4FE-4122D06B52FC}" type="pres">
      <dgm:prSet presAssocID="{AF3EFBA3-14BB-4480-B9AC-2C895947A582}" presName="sibTrans" presStyleLbl="sibTrans2D1" presStyleIdx="2" presStyleCnt="5"/>
      <dgm:spPr/>
    </dgm:pt>
    <dgm:pt modelId="{8F0621BF-43A7-4696-8F99-31365EB1AD7D}" type="pres">
      <dgm:prSet presAssocID="{AF3EFBA3-14BB-4480-B9AC-2C895947A582}" presName="connectorText" presStyleLbl="sibTrans2D1" presStyleIdx="2" presStyleCnt="5"/>
      <dgm:spPr/>
    </dgm:pt>
    <dgm:pt modelId="{41FED57C-F69E-4EAD-93F1-4B73D1DC98EF}" type="pres">
      <dgm:prSet presAssocID="{C6AB0E8F-6504-4E9A-899D-85632D806C58}" presName="node" presStyleLbl="node1" presStyleIdx="3" presStyleCnt="5">
        <dgm:presLayoutVars>
          <dgm:bulletEnabled val="1"/>
        </dgm:presLayoutVars>
      </dgm:prSet>
      <dgm:spPr/>
    </dgm:pt>
    <dgm:pt modelId="{6404BE63-7CC5-4A3C-927F-8D3A73217D8F}" type="pres">
      <dgm:prSet presAssocID="{0A488F6F-AD4F-495D-94CD-1E3989B5330A}" presName="sibTrans" presStyleLbl="sibTrans2D1" presStyleIdx="3" presStyleCnt="5"/>
      <dgm:spPr/>
    </dgm:pt>
    <dgm:pt modelId="{B4BDD75A-508C-44DA-B61F-A09F12DE67B4}" type="pres">
      <dgm:prSet presAssocID="{0A488F6F-AD4F-495D-94CD-1E3989B5330A}" presName="connectorText" presStyleLbl="sibTrans2D1" presStyleIdx="3" presStyleCnt="5"/>
      <dgm:spPr/>
    </dgm:pt>
    <dgm:pt modelId="{33E94337-F0ED-4E91-BDAD-E15BE6CE234A}" type="pres">
      <dgm:prSet presAssocID="{00916446-4330-43C5-9D6D-F1C242C2FCE7}" presName="node" presStyleLbl="node1" presStyleIdx="4" presStyleCnt="5">
        <dgm:presLayoutVars>
          <dgm:bulletEnabled val="1"/>
        </dgm:presLayoutVars>
      </dgm:prSet>
      <dgm:spPr/>
    </dgm:pt>
    <dgm:pt modelId="{BE805291-C6F6-4C51-A0DE-C85C6D3C6619}" type="pres">
      <dgm:prSet presAssocID="{FE58E223-6A49-41D3-AD4C-C30E3B653ABD}" presName="sibTrans" presStyleLbl="sibTrans2D1" presStyleIdx="4" presStyleCnt="5"/>
      <dgm:spPr/>
    </dgm:pt>
    <dgm:pt modelId="{6CCD9C77-7528-41E6-A2C5-F28D00EB1DF2}" type="pres">
      <dgm:prSet presAssocID="{FE58E223-6A49-41D3-AD4C-C30E3B653ABD}" presName="connectorText" presStyleLbl="sibTrans2D1" presStyleIdx="4" presStyleCnt="5"/>
      <dgm:spPr/>
    </dgm:pt>
  </dgm:ptLst>
  <dgm:cxnLst>
    <dgm:cxn modelId="{F5C06F03-3B56-4DD0-8F6E-F9D0915C0FED}" srcId="{D3F2AB26-6CF2-4CEC-815A-9EFFE8F2F4CA}" destId="{C6AB0E8F-6504-4E9A-899D-85632D806C58}" srcOrd="3" destOrd="0" parTransId="{16B6DF16-C501-4376-A2C4-C77C6C03DD17}" sibTransId="{0A488F6F-AD4F-495D-94CD-1E3989B5330A}"/>
    <dgm:cxn modelId="{D6D3900E-2DF8-4F32-A9B7-60E4EEFA4A8F}" type="presOf" srcId="{C6AB0E8F-6504-4E9A-899D-85632D806C58}" destId="{41FED57C-F69E-4EAD-93F1-4B73D1DC98EF}" srcOrd="0" destOrd="0" presId="urn:microsoft.com/office/officeart/2005/8/layout/cycle7"/>
    <dgm:cxn modelId="{D8123C0F-D9F6-491D-920A-F2744161706B}" type="presOf" srcId="{31F17177-7129-40E9-9E04-BD6706CE33A5}" destId="{82F1144F-ED49-4A4E-AC91-EAFE6D87C238}" srcOrd="0" destOrd="0" presId="urn:microsoft.com/office/officeart/2005/8/layout/cycle7"/>
    <dgm:cxn modelId="{DB0B2E33-23F1-4478-90DB-00DF5AA1B7A8}" srcId="{D3F2AB26-6CF2-4CEC-815A-9EFFE8F2F4CA}" destId="{BFC15212-DCC7-44CD-B36F-37ADF33CC8F2}" srcOrd="0" destOrd="0" parTransId="{F10B9CFE-1D48-47D2-B529-8B5F78145FFA}" sibTransId="{31F17177-7129-40E9-9E04-BD6706CE33A5}"/>
    <dgm:cxn modelId="{AA8D146C-2C62-4783-8902-FF2B7244E3AC}" type="presOf" srcId="{FE58E223-6A49-41D3-AD4C-C30E3B653ABD}" destId="{BE805291-C6F6-4C51-A0DE-C85C6D3C6619}" srcOrd="0" destOrd="0" presId="urn:microsoft.com/office/officeart/2005/8/layout/cycle7"/>
    <dgm:cxn modelId="{49FE336D-91D1-4F34-8571-396E7446B4E4}" type="presOf" srcId="{0A488F6F-AD4F-495D-94CD-1E3989B5330A}" destId="{B4BDD75A-508C-44DA-B61F-A09F12DE67B4}" srcOrd="1" destOrd="0" presId="urn:microsoft.com/office/officeart/2005/8/layout/cycle7"/>
    <dgm:cxn modelId="{E3B10254-C946-4F85-8298-C049D479BA83}" type="presOf" srcId="{D3F2AB26-6CF2-4CEC-815A-9EFFE8F2F4CA}" destId="{B12A59F4-B897-4E39-9D8F-CD030AF90E45}" srcOrd="0" destOrd="0" presId="urn:microsoft.com/office/officeart/2005/8/layout/cycle7"/>
    <dgm:cxn modelId="{3C929054-84A6-481F-85DB-F76CA72385FB}" type="presOf" srcId="{FE58E223-6A49-41D3-AD4C-C30E3B653ABD}" destId="{6CCD9C77-7528-41E6-A2C5-F28D00EB1DF2}" srcOrd="1" destOrd="0" presId="urn:microsoft.com/office/officeart/2005/8/layout/cycle7"/>
    <dgm:cxn modelId="{6177A254-202A-4AFE-9B5D-B4449BB1956C}" type="presOf" srcId="{0A488F6F-AD4F-495D-94CD-1E3989B5330A}" destId="{6404BE63-7CC5-4A3C-927F-8D3A73217D8F}" srcOrd="0" destOrd="0" presId="urn:microsoft.com/office/officeart/2005/8/layout/cycle7"/>
    <dgm:cxn modelId="{A63DE984-B3E2-49F5-B724-13D28C5ABE74}" type="presOf" srcId="{D34A7942-0DC1-4216-95CE-F139F63E278B}" destId="{B6432F25-86A8-4E24-83F8-7BBDBB429231}" srcOrd="0" destOrd="0" presId="urn:microsoft.com/office/officeart/2005/8/layout/cycle7"/>
    <dgm:cxn modelId="{9F791795-C2A9-41B5-8340-879EC2F315D0}" type="presOf" srcId="{00916446-4330-43C5-9D6D-F1C242C2FCE7}" destId="{33E94337-F0ED-4E91-BDAD-E15BE6CE234A}" srcOrd="0" destOrd="0" presId="urn:microsoft.com/office/officeart/2005/8/layout/cycle7"/>
    <dgm:cxn modelId="{FEEDAB9C-1AC0-4267-A94A-2B34227FC4B2}" type="presOf" srcId="{0DA57753-5E3B-4440-AAED-957647D8DA04}" destId="{A0BF36F7-8998-4CB1-B0ED-F2CDAA9C6E33}" srcOrd="1" destOrd="0" presId="urn:microsoft.com/office/officeart/2005/8/layout/cycle7"/>
    <dgm:cxn modelId="{DB3E739D-DE41-40A2-A64E-9A6604E41F6C}" srcId="{D3F2AB26-6CF2-4CEC-815A-9EFFE8F2F4CA}" destId="{D34A7942-0DC1-4216-95CE-F139F63E278B}" srcOrd="1" destOrd="0" parTransId="{77B5AE73-E74F-4B39-9B79-7ABF9EBB9FB8}" sibTransId="{0DA57753-5E3B-4440-AAED-957647D8DA04}"/>
    <dgm:cxn modelId="{604C83A8-221D-4E7C-9AB6-25BDD6D22697}" type="presOf" srcId="{C80EBE96-C1B4-486B-A89F-4CB7B6957E42}" destId="{05C8AF88-2D70-4490-BA4D-6821DCC27894}" srcOrd="0" destOrd="0" presId="urn:microsoft.com/office/officeart/2005/8/layout/cycle7"/>
    <dgm:cxn modelId="{35081CB6-BA5E-485B-BC62-72FA69930B2F}" type="presOf" srcId="{31F17177-7129-40E9-9E04-BD6706CE33A5}" destId="{F25E970A-1A5B-46D4-B945-E3E45DE26769}" srcOrd="1" destOrd="0" presId="urn:microsoft.com/office/officeart/2005/8/layout/cycle7"/>
    <dgm:cxn modelId="{65D4DFB9-2DB5-4357-A9F3-5615C12B3303}" type="presOf" srcId="{AF3EFBA3-14BB-4480-B9AC-2C895947A582}" destId="{EA173A37-DD62-496F-A4FE-4122D06B52FC}" srcOrd="0" destOrd="0" presId="urn:microsoft.com/office/officeart/2005/8/layout/cycle7"/>
    <dgm:cxn modelId="{55B770BC-455B-4860-B706-202603D9370E}" srcId="{D3F2AB26-6CF2-4CEC-815A-9EFFE8F2F4CA}" destId="{00916446-4330-43C5-9D6D-F1C242C2FCE7}" srcOrd="4" destOrd="0" parTransId="{38A65405-CFCB-498E-BDBB-63789AAA68BC}" sibTransId="{FE58E223-6A49-41D3-AD4C-C30E3B653ABD}"/>
    <dgm:cxn modelId="{BB1FF3C4-6CC8-4A5C-9E62-7DE8FD0B6DC0}" type="presOf" srcId="{AF3EFBA3-14BB-4480-B9AC-2C895947A582}" destId="{8F0621BF-43A7-4696-8F99-31365EB1AD7D}" srcOrd="1" destOrd="0" presId="urn:microsoft.com/office/officeart/2005/8/layout/cycle7"/>
    <dgm:cxn modelId="{4DAAB7D2-F54D-4F5D-BEBA-EC2597CBC3A4}" srcId="{D3F2AB26-6CF2-4CEC-815A-9EFFE8F2F4CA}" destId="{C80EBE96-C1B4-486B-A89F-4CB7B6957E42}" srcOrd="2" destOrd="0" parTransId="{E8456070-134D-4146-8D93-C785F1F67D70}" sibTransId="{AF3EFBA3-14BB-4480-B9AC-2C895947A582}"/>
    <dgm:cxn modelId="{E02183D5-D293-4015-8978-12836D124C3C}" type="presOf" srcId="{0DA57753-5E3B-4440-AAED-957647D8DA04}" destId="{58345012-4AEE-4CF4-9FB7-BAF765A91079}" srcOrd="0" destOrd="0" presId="urn:microsoft.com/office/officeart/2005/8/layout/cycle7"/>
    <dgm:cxn modelId="{60AFB2E4-3334-40B8-815D-02ADB42AFEE7}" type="presOf" srcId="{BFC15212-DCC7-44CD-B36F-37ADF33CC8F2}" destId="{27CA6EF4-1CE8-4BC6-BC65-A4EB421371A5}" srcOrd="0" destOrd="0" presId="urn:microsoft.com/office/officeart/2005/8/layout/cycle7"/>
    <dgm:cxn modelId="{EF172A15-3C8E-44B6-9377-6413D5C57F2C}" type="presParOf" srcId="{B12A59F4-B897-4E39-9D8F-CD030AF90E45}" destId="{27CA6EF4-1CE8-4BC6-BC65-A4EB421371A5}" srcOrd="0" destOrd="0" presId="urn:microsoft.com/office/officeart/2005/8/layout/cycle7"/>
    <dgm:cxn modelId="{385B4983-5B44-4689-90D4-689059DDE67F}" type="presParOf" srcId="{B12A59F4-B897-4E39-9D8F-CD030AF90E45}" destId="{82F1144F-ED49-4A4E-AC91-EAFE6D87C238}" srcOrd="1" destOrd="0" presId="urn:microsoft.com/office/officeart/2005/8/layout/cycle7"/>
    <dgm:cxn modelId="{D40BEBD4-C2DB-4A3C-9915-8850E6BAE6E4}" type="presParOf" srcId="{82F1144F-ED49-4A4E-AC91-EAFE6D87C238}" destId="{F25E970A-1A5B-46D4-B945-E3E45DE26769}" srcOrd="0" destOrd="0" presId="urn:microsoft.com/office/officeart/2005/8/layout/cycle7"/>
    <dgm:cxn modelId="{069B6F1E-34A1-41DC-A361-0D93100077B7}" type="presParOf" srcId="{B12A59F4-B897-4E39-9D8F-CD030AF90E45}" destId="{B6432F25-86A8-4E24-83F8-7BBDBB429231}" srcOrd="2" destOrd="0" presId="urn:microsoft.com/office/officeart/2005/8/layout/cycle7"/>
    <dgm:cxn modelId="{EF8F0A43-1214-4433-9699-C32038E1C176}" type="presParOf" srcId="{B12A59F4-B897-4E39-9D8F-CD030AF90E45}" destId="{58345012-4AEE-4CF4-9FB7-BAF765A91079}" srcOrd="3" destOrd="0" presId="urn:microsoft.com/office/officeart/2005/8/layout/cycle7"/>
    <dgm:cxn modelId="{11C002AC-D407-4356-A1B2-E686A06643EC}" type="presParOf" srcId="{58345012-4AEE-4CF4-9FB7-BAF765A91079}" destId="{A0BF36F7-8998-4CB1-B0ED-F2CDAA9C6E33}" srcOrd="0" destOrd="0" presId="urn:microsoft.com/office/officeart/2005/8/layout/cycle7"/>
    <dgm:cxn modelId="{C2796C82-A147-4AF8-9A32-D6D4F2A1FB5F}" type="presParOf" srcId="{B12A59F4-B897-4E39-9D8F-CD030AF90E45}" destId="{05C8AF88-2D70-4490-BA4D-6821DCC27894}" srcOrd="4" destOrd="0" presId="urn:microsoft.com/office/officeart/2005/8/layout/cycle7"/>
    <dgm:cxn modelId="{F8A3C9C5-2ADC-4211-B2EC-9C14CBC5F52B}" type="presParOf" srcId="{B12A59F4-B897-4E39-9D8F-CD030AF90E45}" destId="{EA173A37-DD62-496F-A4FE-4122D06B52FC}" srcOrd="5" destOrd="0" presId="urn:microsoft.com/office/officeart/2005/8/layout/cycle7"/>
    <dgm:cxn modelId="{85AEB8F4-0C08-410D-B338-4D9CF96ED42C}" type="presParOf" srcId="{EA173A37-DD62-496F-A4FE-4122D06B52FC}" destId="{8F0621BF-43A7-4696-8F99-31365EB1AD7D}" srcOrd="0" destOrd="0" presId="urn:microsoft.com/office/officeart/2005/8/layout/cycle7"/>
    <dgm:cxn modelId="{A82CAAF7-5D9F-4037-9655-B938824D9A35}" type="presParOf" srcId="{B12A59F4-B897-4E39-9D8F-CD030AF90E45}" destId="{41FED57C-F69E-4EAD-93F1-4B73D1DC98EF}" srcOrd="6" destOrd="0" presId="urn:microsoft.com/office/officeart/2005/8/layout/cycle7"/>
    <dgm:cxn modelId="{12BE8882-FAC4-4BE3-B234-D1F59A4C04B6}" type="presParOf" srcId="{B12A59F4-B897-4E39-9D8F-CD030AF90E45}" destId="{6404BE63-7CC5-4A3C-927F-8D3A73217D8F}" srcOrd="7" destOrd="0" presId="urn:microsoft.com/office/officeart/2005/8/layout/cycle7"/>
    <dgm:cxn modelId="{DF7D2553-906F-43B3-84E7-0FE1AD57459C}" type="presParOf" srcId="{6404BE63-7CC5-4A3C-927F-8D3A73217D8F}" destId="{B4BDD75A-508C-44DA-B61F-A09F12DE67B4}" srcOrd="0" destOrd="0" presId="urn:microsoft.com/office/officeart/2005/8/layout/cycle7"/>
    <dgm:cxn modelId="{E0A102FD-7AF6-4E73-8769-5FBE5263734A}" type="presParOf" srcId="{B12A59F4-B897-4E39-9D8F-CD030AF90E45}" destId="{33E94337-F0ED-4E91-BDAD-E15BE6CE234A}" srcOrd="8" destOrd="0" presId="urn:microsoft.com/office/officeart/2005/8/layout/cycle7"/>
    <dgm:cxn modelId="{653E42B7-C661-4518-992F-D4410068B658}" type="presParOf" srcId="{B12A59F4-B897-4E39-9D8F-CD030AF90E45}" destId="{BE805291-C6F6-4C51-A0DE-C85C6D3C6619}" srcOrd="9" destOrd="0" presId="urn:microsoft.com/office/officeart/2005/8/layout/cycle7"/>
    <dgm:cxn modelId="{35405094-586A-4C65-B468-1CB844CC37D8}" type="presParOf" srcId="{BE805291-C6F6-4C51-A0DE-C85C6D3C6619}" destId="{6CCD9C77-7528-41E6-A2C5-F28D00EB1DF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92D7FF-193A-495F-88DD-BAF00A61BB3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0F1B85F-B84C-45B1-A13A-EDF215E49796}">
      <dgm:prSet phldrT="[Testo]"/>
      <dgm:spPr/>
      <dgm:t>
        <a:bodyPr/>
        <a:lstStyle/>
        <a:p>
          <a:r>
            <a:rPr lang="it-IT" altLang="it-IT"/>
            <a:t>Fotoprotezione</a:t>
          </a:r>
          <a:endParaRPr lang="it-IT"/>
        </a:p>
      </dgm:t>
    </dgm:pt>
    <dgm:pt modelId="{96A2EBD2-2978-41A1-92D7-E7844DD32731}" type="parTrans" cxnId="{BB67DE5A-576A-4466-8817-9281052A9DB6}">
      <dgm:prSet/>
      <dgm:spPr/>
      <dgm:t>
        <a:bodyPr/>
        <a:lstStyle/>
        <a:p>
          <a:endParaRPr lang="it-IT"/>
        </a:p>
      </dgm:t>
    </dgm:pt>
    <dgm:pt modelId="{1F103A81-FF2B-4DED-B4AB-2372BCBEF6C9}" type="sibTrans" cxnId="{BB67DE5A-576A-4466-8817-9281052A9DB6}">
      <dgm:prSet/>
      <dgm:spPr/>
      <dgm:t>
        <a:bodyPr/>
        <a:lstStyle/>
        <a:p>
          <a:endParaRPr lang="it-IT"/>
        </a:p>
      </dgm:t>
    </dgm:pt>
    <dgm:pt modelId="{744506B3-5040-4927-9779-9ACCF36A71EB}">
      <dgm:prSet/>
      <dgm:spPr/>
      <dgm:t>
        <a:bodyPr/>
        <a:lstStyle/>
        <a:p>
          <a:r>
            <a:rPr lang="it-IT" altLang="it-IT"/>
            <a:t>Evitare farmaci potenzialmente dannosi </a:t>
          </a:r>
          <a:endParaRPr lang="it-IT" altLang="it-IT" dirty="0"/>
        </a:p>
      </dgm:t>
    </dgm:pt>
    <dgm:pt modelId="{F5111F82-3BD8-4D17-B1C0-2C020CF774B1}" type="parTrans" cxnId="{E988114A-FF2E-466C-9D2F-B9A5C4ECE1EF}">
      <dgm:prSet/>
      <dgm:spPr/>
      <dgm:t>
        <a:bodyPr/>
        <a:lstStyle/>
        <a:p>
          <a:endParaRPr lang="it-IT"/>
        </a:p>
      </dgm:t>
    </dgm:pt>
    <dgm:pt modelId="{03ED05A5-657A-4F6C-8EF0-AAE5F371A24B}" type="sibTrans" cxnId="{E988114A-FF2E-466C-9D2F-B9A5C4ECE1EF}">
      <dgm:prSet/>
      <dgm:spPr/>
      <dgm:t>
        <a:bodyPr/>
        <a:lstStyle/>
        <a:p>
          <a:endParaRPr lang="it-IT"/>
        </a:p>
      </dgm:t>
    </dgm:pt>
    <dgm:pt modelId="{749F2F32-36D3-4765-AF8B-6EA6EB119270}">
      <dgm:prSet/>
      <dgm:spPr/>
      <dgm:t>
        <a:bodyPr/>
        <a:lstStyle/>
        <a:p>
          <a:r>
            <a:rPr lang="it-IT" altLang="it-IT"/>
            <a:t>Evitare vaccinazioni non indispensabili</a:t>
          </a:r>
          <a:endParaRPr lang="it-IT" altLang="it-IT" dirty="0"/>
        </a:p>
      </dgm:t>
    </dgm:pt>
    <dgm:pt modelId="{21732E8C-67DB-4051-8FFF-3B1B233B12D7}" type="parTrans" cxnId="{A4C6BC80-2F95-4B25-B4E7-EDC29AC90E70}">
      <dgm:prSet/>
      <dgm:spPr/>
      <dgm:t>
        <a:bodyPr/>
        <a:lstStyle/>
        <a:p>
          <a:endParaRPr lang="it-IT"/>
        </a:p>
      </dgm:t>
    </dgm:pt>
    <dgm:pt modelId="{2A8F66CC-ECE5-4FF3-917D-6C5D3A11373E}" type="sibTrans" cxnId="{A4C6BC80-2F95-4B25-B4E7-EDC29AC90E70}">
      <dgm:prSet/>
      <dgm:spPr/>
      <dgm:t>
        <a:bodyPr/>
        <a:lstStyle/>
        <a:p>
          <a:endParaRPr lang="it-IT"/>
        </a:p>
      </dgm:t>
    </dgm:pt>
    <dgm:pt modelId="{772CB5DF-9A20-4233-AFF6-764E58A8BE7B}">
      <dgm:prSet/>
      <dgm:spPr/>
      <dgm:t>
        <a:bodyPr/>
        <a:lstStyle/>
        <a:p>
          <a:r>
            <a:rPr lang="it-IT" altLang="it-IT"/>
            <a:t>Dieta equilibrata</a:t>
          </a:r>
          <a:endParaRPr lang="it-IT" altLang="it-IT" dirty="0"/>
        </a:p>
      </dgm:t>
    </dgm:pt>
    <dgm:pt modelId="{6379084A-6157-4187-A475-16B2BEBFBD0A}" type="parTrans" cxnId="{3A8CFCC1-DE75-4084-A7AA-762E5F074DC0}">
      <dgm:prSet/>
      <dgm:spPr/>
      <dgm:t>
        <a:bodyPr/>
        <a:lstStyle/>
        <a:p>
          <a:endParaRPr lang="it-IT"/>
        </a:p>
      </dgm:t>
    </dgm:pt>
    <dgm:pt modelId="{1A619DE5-3315-4016-829A-4F3CF1537BCD}" type="sibTrans" cxnId="{3A8CFCC1-DE75-4084-A7AA-762E5F074DC0}">
      <dgm:prSet/>
      <dgm:spPr/>
      <dgm:t>
        <a:bodyPr/>
        <a:lstStyle/>
        <a:p>
          <a:endParaRPr lang="it-IT"/>
        </a:p>
      </dgm:t>
    </dgm:pt>
    <dgm:pt modelId="{6BA6D848-2948-4C70-83BA-B2C718D22220}">
      <dgm:prSet/>
      <dgm:spPr/>
      <dgm:t>
        <a:bodyPr/>
        <a:lstStyle/>
        <a:p>
          <a:r>
            <a:rPr lang="it-IT" altLang="it-IT"/>
            <a:t>Stile di vita, abitudini voluttuarie (fumo, alcoolici)</a:t>
          </a:r>
          <a:endParaRPr lang="it-IT" altLang="it-IT" dirty="0"/>
        </a:p>
      </dgm:t>
    </dgm:pt>
    <dgm:pt modelId="{F63ACACC-D0D1-44DB-AB2D-E13E03301246}" type="parTrans" cxnId="{C6E8AE06-F0F1-422D-907E-249EA5B3897E}">
      <dgm:prSet/>
      <dgm:spPr/>
      <dgm:t>
        <a:bodyPr/>
        <a:lstStyle/>
        <a:p>
          <a:endParaRPr lang="it-IT"/>
        </a:p>
      </dgm:t>
    </dgm:pt>
    <dgm:pt modelId="{0C073572-188B-4750-B203-DEADC65078B2}" type="sibTrans" cxnId="{C6E8AE06-F0F1-422D-907E-249EA5B3897E}">
      <dgm:prSet/>
      <dgm:spPr/>
      <dgm:t>
        <a:bodyPr/>
        <a:lstStyle/>
        <a:p>
          <a:endParaRPr lang="it-IT"/>
        </a:p>
      </dgm:t>
    </dgm:pt>
    <dgm:pt modelId="{E08F7DF3-4D1B-404F-9DB3-9AF23E0BB511}" type="pres">
      <dgm:prSet presAssocID="{8592D7FF-193A-495F-88DD-BAF00A61BB3C}" presName="linear" presStyleCnt="0">
        <dgm:presLayoutVars>
          <dgm:dir/>
          <dgm:animLvl val="lvl"/>
          <dgm:resizeHandles val="exact"/>
        </dgm:presLayoutVars>
      </dgm:prSet>
      <dgm:spPr/>
    </dgm:pt>
    <dgm:pt modelId="{C2C634CF-C0F8-4079-8479-6BAB401F4D53}" type="pres">
      <dgm:prSet presAssocID="{70F1B85F-B84C-45B1-A13A-EDF215E49796}" presName="parentLin" presStyleCnt="0"/>
      <dgm:spPr/>
    </dgm:pt>
    <dgm:pt modelId="{11A07686-43DB-4663-B054-14FB8075ACA5}" type="pres">
      <dgm:prSet presAssocID="{70F1B85F-B84C-45B1-A13A-EDF215E49796}" presName="parentLeftMargin" presStyleLbl="node1" presStyleIdx="0" presStyleCnt="5"/>
      <dgm:spPr/>
    </dgm:pt>
    <dgm:pt modelId="{97598645-4A65-4EDC-960D-D5EB8756A9F2}" type="pres">
      <dgm:prSet presAssocID="{70F1B85F-B84C-45B1-A13A-EDF215E4979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CBD7D1-3E99-4A80-A01F-A8AF17D26008}" type="pres">
      <dgm:prSet presAssocID="{70F1B85F-B84C-45B1-A13A-EDF215E49796}" presName="negativeSpace" presStyleCnt="0"/>
      <dgm:spPr/>
    </dgm:pt>
    <dgm:pt modelId="{39CA173E-F0CC-4532-835F-7D471BF166E9}" type="pres">
      <dgm:prSet presAssocID="{70F1B85F-B84C-45B1-A13A-EDF215E49796}" presName="childText" presStyleLbl="conFgAcc1" presStyleIdx="0" presStyleCnt="5">
        <dgm:presLayoutVars>
          <dgm:bulletEnabled val="1"/>
        </dgm:presLayoutVars>
      </dgm:prSet>
      <dgm:spPr/>
    </dgm:pt>
    <dgm:pt modelId="{6BBB2F12-C8C1-48A1-928D-9A65B5353E24}" type="pres">
      <dgm:prSet presAssocID="{1F103A81-FF2B-4DED-B4AB-2372BCBEF6C9}" presName="spaceBetweenRectangles" presStyleCnt="0"/>
      <dgm:spPr/>
    </dgm:pt>
    <dgm:pt modelId="{2471F209-1C71-47CF-9168-FF7A2B9C1754}" type="pres">
      <dgm:prSet presAssocID="{744506B3-5040-4927-9779-9ACCF36A71EB}" presName="parentLin" presStyleCnt="0"/>
      <dgm:spPr/>
    </dgm:pt>
    <dgm:pt modelId="{339E0DDD-A896-401D-9937-55B67AC4FB4B}" type="pres">
      <dgm:prSet presAssocID="{744506B3-5040-4927-9779-9ACCF36A71EB}" presName="parentLeftMargin" presStyleLbl="node1" presStyleIdx="0" presStyleCnt="5"/>
      <dgm:spPr/>
    </dgm:pt>
    <dgm:pt modelId="{E8A51C1C-4794-4643-8A48-29F492361464}" type="pres">
      <dgm:prSet presAssocID="{744506B3-5040-4927-9779-9ACCF36A71E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6713DB-CBE8-4BCB-B27A-6DE94BC90747}" type="pres">
      <dgm:prSet presAssocID="{744506B3-5040-4927-9779-9ACCF36A71EB}" presName="negativeSpace" presStyleCnt="0"/>
      <dgm:spPr/>
    </dgm:pt>
    <dgm:pt modelId="{26A7353D-D761-4EE0-B2D5-188973086233}" type="pres">
      <dgm:prSet presAssocID="{744506B3-5040-4927-9779-9ACCF36A71EB}" presName="childText" presStyleLbl="conFgAcc1" presStyleIdx="1" presStyleCnt="5">
        <dgm:presLayoutVars>
          <dgm:bulletEnabled val="1"/>
        </dgm:presLayoutVars>
      </dgm:prSet>
      <dgm:spPr/>
    </dgm:pt>
    <dgm:pt modelId="{6FB50064-5564-421E-91B2-0CFDB05E4A0F}" type="pres">
      <dgm:prSet presAssocID="{03ED05A5-657A-4F6C-8EF0-AAE5F371A24B}" presName="spaceBetweenRectangles" presStyleCnt="0"/>
      <dgm:spPr/>
    </dgm:pt>
    <dgm:pt modelId="{0B9830EC-7A25-4AB1-9C50-DE33C7FAF059}" type="pres">
      <dgm:prSet presAssocID="{749F2F32-36D3-4765-AF8B-6EA6EB119270}" presName="parentLin" presStyleCnt="0"/>
      <dgm:spPr/>
    </dgm:pt>
    <dgm:pt modelId="{CC97A072-3404-4FBA-8415-75FC2C79FB83}" type="pres">
      <dgm:prSet presAssocID="{749F2F32-36D3-4765-AF8B-6EA6EB119270}" presName="parentLeftMargin" presStyleLbl="node1" presStyleIdx="1" presStyleCnt="5"/>
      <dgm:spPr/>
    </dgm:pt>
    <dgm:pt modelId="{05C78D90-C3BF-4656-B319-AD44F98B8A6A}" type="pres">
      <dgm:prSet presAssocID="{749F2F32-36D3-4765-AF8B-6EA6EB11927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67AC120-C009-41E0-A093-C08B03663CC1}" type="pres">
      <dgm:prSet presAssocID="{749F2F32-36D3-4765-AF8B-6EA6EB119270}" presName="negativeSpace" presStyleCnt="0"/>
      <dgm:spPr/>
    </dgm:pt>
    <dgm:pt modelId="{CCCE819F-BC50-4EB1-92EF-D63C6233C4D2}" type="pres">
      <dgm:prSet presAssocID="{749F2F32-36D3-4765-AF8B-6EA6EB119270}" presName="childText" presStyleLbl="conFgAcc1" presStyleIdx="2" presStyleCnt="5">
        <dgm:presLayoutVars>
          <dgm:bulletEnabled val="1"/>
        </dgm:presLayoutVars>
      </dgm:prSet>
      <dgm:spPr/>
    </dgm:pt>
    <dgm:pt modelId="{6B240CDE-2424-4AEE-836D-05830CCEF009}" type="pres">
      <dgm:prSet presAssocID="{2A8F66CC-ECE5-4FF3-917D-6C5D3A11373E}" presName="spaceBetweenRectangles" presStyleCnt="0"/>
      <dgm:spPr/>
    </dgm:pt>
    <dgm:pt modelId="{6344FAD5-0069-4B4D-A957-0EDAF79252CC}" type="pres">
      <dgm:prSet presAssocID="{772CB5DF-9A20-4233-AFF6-764E58A8BE7B}" presName="parentLin" presStyleCnt="0"/>
      <dgm:spPr/>
    </dgm:pt>
    <dgm:pt modelId="{73C5137E-813E-4CAC-B3DB-E9885DF335A0}" type="pres">
      <dgm:prSet presAssocID="{772CB5DF-9A20-4233-AFF6-764E58A8BE7B}" presName="parentLeftMargin" presStyleLbl="node1" presStyleIdx="2" presStyleCnt="5"/>
      <dgm:spPr/>
    </dgm:pt>
    <dgm:pt modelId="{2C80103C-8614-4051-BAAD-EFED1D95D051}" type="pres">
      <dgm:prSet presAssocID="{772CB5DF-9A20-4233-AFF6-764E58A8BE7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9A92346-9867-400E-8230-81E14B63E1B3}" type="pres">
      <dgm:prSet presAssocID="{772CB5DF-9A20-4233-AFF6-764E58A8BE7B}" presName="negativeSpace" presStyleCnt="0"/>
      <dgm:spPr/>
    </dgm:pt>
    <dgm:pt modelId="{EDE454F5-1DE5-4F50-905F-F10E2B665BE1}" type="pres">
      <dgm:prSet presAssocID="{772CB5DF-9A20-4233-AFF6-764E58A8BE7B}" presName="childText" presStyleLbl="conFgAcc1" presStyleIdx="3" presStyleCnt="5">
        <dgm:presLayoutVars>
          <dgm:bulletEnabled val="1"/>
        </dgm:presLayoutVars>
      </dgm:prSet>
      <dgm:spPr/>
    </dgm:pt>
    <dgm:pt modelId="{B7E22CA4-6F57-4CAB-851D-9C4014A13E65}" type="pres">
      <dgm:prSet presAssocID="{1A619DE5-3315-4016-829A-4F3CF1537BCD}" presName="spaceBetweenRectangles" presStyleCnt="0"/>
      <dgm:spPr/>
    </dgm:pt>
    <dgm:pt modelId="{63A9DF62-C41F-4954-AE4E-F69EF7C49A42}" type="pres">
      <dgm:prSet presAssocID="{6BA6D848-2948-4C70-83BA-B2C718D22220}" presName="parentLin" presStyleCnt="0"/>
      <dgm:spPr/>
    </dgm:pt>
    <dgm:pt modelId="{ECAE763F-D741-43B2-B302-59D22896A036}" type="pres">
      <dgm:prSet presAssocID="{6BA6D848-2948-4C70-83BA-B2C718D22220}" presName="parentLeftMargin" presStyleLbl="node1" presStyleIdx="3" presStyleCnt="5"/>
      <dgm:spPr/>
    </dgm:pt>
    <dgm:pt modelId="{95250C2F-3002-4ADF-BD84-54E95103D49E}" type="pres">
      <dgm:prSet presAssocID="{6BA6D848-2948-4C70-83BA-B2C718D2222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83A55CFB-5FB8-4238-86CC-B6B4A268729F}" type="pres">
      <dgm:prSet presAssocID="{6BA6D848-2948-4C70-83BA-B2C718D22220}" presName="negativeSpace" presStyleCnt="0"/>
      <dgm:spPr/>
    </dgm:pt>
    <dgm:pt modelId="{E5931AFD-9BA1-45F5-A1A9-D563CC4281B3}" type="pres">
      <dgm:prSet presAssocID="{6BA6D848-2948-4C70-83BA-B2C718D2222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4368702-935B-49DC-AB77-1F17F9186371}" type="presOf" srcId="{6BA6D848-2948-4C70-83BA-B2C718D22220}" destId="{95250C2F-3002-4ADF-BD84-54E95103D49E}" srcOrd="1" destOrd="0" presId="urn:microsoft.com/office/officeart/2005/8/layout/list1"/>
    <dgm:cxn modelId="{8ACD9802-8971-4B53-9485-6CA378BB4C9D}" type="presOf" srcId="{749F2F32-36D3-4765-AF8B-6EA6EB119270}" destId="{05C78D90-C3BF-4656-B319-AD44F98B8A6A}" srcOrd="1" destOrd="0" presId="urn:microsoft.com/office/officeart/2005/8/layout/list1"/>
    <dgm:cxn modelId="{4F7A2D03-2642-499E-AADF-6C3DF531047A}" type="presOf" srcId="{744506B3-5040-4927-9779-9ACCF36A71EB}" destId="{E8A51C1C-4794-4643-8A48-29F492361464}" srcOrd="1" destOrd="0" presId="urn:microsoft.com/office/officeart/2005/8/layout/list1"/>
    <dgm:cxn modelId="{C6E8AE06-F0F1-422D-907E-249EA5B3897E}" srcId="{8592D7FF-193A-495F-88DD-BAF00A61BB3C}" destId="{6BA6D848-2948-4C70-83BA-B2C718D22220}" srcOrd="4" destOrd="0" parTransId="{F63ACACC-D0D1-44DB-AB2D-E13E03301246}" sibTransId="{0C073572-188B-4750-B203-DEADC65078B2}"/>
    <dgm:cxn modelId="{23620A0E-626B-44AE-93BA-0F6AA9585997}" type="presOf" srcId="{772CB5DF-9A20-4233-AFF6-764E58A8BE7B}" destId="{2C80103C-8614-4051-BAAD-EFED1D95D051}" srcOrd="1" destOrd="0" presId="urn:microsoft.com/office/officeart/2005/8/layout/list1"/>
    <dgm:cxn modelId="{F45BC62A-8939-47B4-B8EF-817F38891361}" type="presOf" srcId="{70F1B85F-B84C-45B1-A13A-EDF215E49796}" destId="{11A07686-43DB-4663-B054-14FB8075ACA5}" srcOrd="0" destOrd="0" presId="urn:microsoft.com/office/officeart/2005/8/layout/list1"/>
    <dgm:cxn modelId="{E988114A-FF2E-466C-9D2F-B9A5C4ECE1EF}" srcId="{8592D7FF-193A-495F-88DD-BAF00A61BB3C}" destId="{744506B3-5040-4927-9779-9ACCF36A71EB}" srcOrd="1" destOrd="0" parTransId="{F5111F82-3BD8-4D17-B1C0-2C020CF774B1}" sibTransId="{03ED05A5-657A-4F6C-8EF0-AAE5F371A24B}"/>
    <dgm:cxn modelId="{0EC8A577-5627-4EFC-BB0D-36AD7FDF57D1}" type="presOf" srcId="{6BA6D848-2948-4C70-83BA-B2C718D22220}" destId="{ECAE763F-D741-43B2-B302-59D22896A036}" srcOrd="0" destOrd="0" presId="urn:microsoft.com/office/officeart/2005/8/layout/list1"/>
    <dgm:cxn modelId="{BB67DE5A-576A-4466-8817-9281052A9DB6}" srcId="{8592D7FF-193A-495F-88DD-BAF00A61BB3C}" destId="{70F1B85F-B84C-45B1-A13A-EDF215E49796}" srcOrd="0" destOrd="0" parTransId="{96A2EBD2-2978-41A1-92D7-E7844DD32731}" sibTransId="{1F103A81-FF2B-4DED-B4AB-2372BCBEF6C9}"/>
    <dgm:cxn modelId="{A4C6BC80-2F95-4B25-B4E7-EDC29AC90E70}" srcId="{8592D7FF-193A-495F-88DD-BAF00A61BB3C}" destId="{749F2F32-36D3-4765-AF8B-6EA6EB119270}" srcOrd="2" destOrd="0" parTransId="{21732E8C-67DB-4051-8FFF-3B1B233B12D7}" sibTransId="{2A8F66CC-ECE5-4FF3-917D-6C5D3A11373E}"/>
    <dgm:cxn modelId="{57C73EA1-1A6D-44F0-9983-6F4AD6013DB5}" type="presOf" srcId="{8592D7FF-193A-495F-88DD-BAF00A61BB3C}" destId="{E08F7DF3-4D1B-404F-9DB3-9AF23E0BB511}" srcOrd="0" destOrd="0" presId="urn:microsoft.com/office/officeart/2005/8/layout/list1"/>
    <dgm:cxn modelId="{3A8CFCC1-DE75-4084-A7AA-762E5F074DC0}" srcId="{8592D7FF-193A-495F-88DD-BAF00A61BB3C}" destId="{772CB5DF-9A20-4233-AFF6-764E58A8BE7B}" srcOrd="3" destOrd="0" parTransId="{6379084A-6157-4187-A475-16B2BEBFBD0A}" sibTransId="{1A619DE5-3315-4016-829A-4F3CF1537BCD}"/>
    <dgm:cxn modelId="{DCE5ECC5-B62F-4790-BD1D-3B6F6882FA05}" type="presOf" srcId="{772CB5DF-9A20-4233-AFF6-764E58A8BE7B}" destId="{73C5137E-813E-4CAC-B3DB-E9885DF335A0}" srcOrd="0" destOrd="0" presId="urn:microsoft.com/office/officeart/2005/8/layout/list1"/>
    <dgm:cxn modelId="{C2182CC9-F5DC-4EE7-8EC4-4509C1892B66}" type="presOf" srcId="{744506B3-5040-4927-9779-9ACCF36A71EB}" destId="{339E0DDD-A896-401D-9937-55B67AC4FB4B}" srcOrd="0" destOrd="0" presId="urn:microsoft.com/office/officeart/2005/8/layout/list1"/>
    <dgm:cxn modelId="{209B30E3-7530-441F-8C40-28302338A731}" type="presOf" srcId="{70F1B85F-B84C-45B1-A13A-EDF215E49796}" destId="{97598645-4A65-4EDC-960D-D5EB8756A9F2}" srcOrd="1" destOrd="0" presId="urn:microsoft.com/office/officeart/2005/8/layout/list1"/>
    <dgm:cxn modelId="{7F1355F3-0DF0-411B-8BD4-0D87E211D09C}" type="presOf" srcId="{749F2F32-36D3-4765-AF8B-6EA6EB119270}" destId="{CC97A072-3404-4FBA-8415-75FC2C79FB83}" srcOrd="0" destOrd="0" presId="urn:microsoft.com/office/officeart/2005/8/layout/list1"/>
    <dgm:cxn modelId="{65A138E2-19A5-436B-BD8A-D7D7FB69AB87}" type="presParOf" srcId="{E08F7DF3-4D1B-404F-9DB3-9AF23E0BB511}" destId="{C2C634CF-C0F8-4079-8479-6BAB401F4D53}" srcOrd="0" destOrd="0" presId="urn:microsoft.com/office/officeart/2005/8/layout/list1"/>
    <dgm:cxn modelId="{0B28A919-C622-488F-B6E8-E26FC662D400}" type="presParOf" srcId="{C2C634CF-C0F8-4079-8479-6BAB401F4D53}" destId="{11A07686-43DB-4663-B054-14FB8075ACA5}" srcOrd="0" destOrd="0" presId="urn:microsoft.com/office/officeart/2005/8/layout/list1"/>
    <dgm:cxn modelId="{B53BAFBE-79B2-4BF4-AC89-BB18F38DA82F}" type="presParOf" srcId="{C2C634CF-C0F8-4079-8479-6BAB401F4D53}" destId="{97598645-4A65-4EDC-960D-D5EB8756A9F2}" srcOrd="1" destOrd="0" presId="urn:microsoft.com/office/officeart/2005/8/layout/list1"/>
    <dgm:cxn modelId="{12FA4143-34AE-415A-910E-96A9F8CE6A83}" type="presParOf" srcId="{E08F7DF3-4D1B-404F-9DB3-9AF23E0BB511}" destId="{C4CBD7D1-3E99-4A80-A01F-A8AF17D26008}" srcOrd="1" destOrd="0" presId="urn:microsoft.com/office/officeart/2005/8/layout/list1"/>
    <dgm:cxn modelId="{164169B3-7763-4A5C-B45C-EF68A69CF1B3}" type="presParOf" srcId="{E08F7DF3-4D1B-404F-9DB3-9AF23E0BB511}" destId="{39CA173E-F0CC-4532-835F-7D471BF166E9}" srcOrd="2" destOrd="0" presId="urn:microsoft.com/office/officeart/2005/8/layout/list1"/>
    <dgm:cxn modelId="{E34EFAA1-E16F-4C99-9C04-51A987273998}" type="presParOf" srcId="{E08F7DF3-4D1B-404F-9DB3-9AF23E0BB511}" destId="{6BBB2F12-C8C1-48A1-928D-9A65B5353E24}" srcOrd="3" destOrd="0" presId="urn:microsoft.com/office/officeart/2005/8/layout/list1"/>
    <dgm:cxn modelId="{F53D11A6-5EE1-4FB6-B5E8-4B3BDC116C69}" type="presParOf" srcId="{E08F7DF3-4D1B-404F-9DB3-9AF23E0BB511}" destId="{2471F209-1C71-47CF-9168-FF7A2B9C1754}" srcOrd="4" destOrd="0" presId="urn:microsoft.com/office/officeart/2005/8/layout/list1"/>
    <dgm:cxn modelId="{1EBFF42B-854D-402F-A5ED-989D1E33AE77}" type="presParOf" srcId="{2471F209-1C71-47CF-9168-FF7A2B9C1754}" destId="{339E0DDD-A896-401D-9937-55B67AC4FB4B}" srcOrd="0" destOrd="0" presId="urn:microsoft.com/office/officeart/2005/8/layout/list1"/>
    <dgm:cxn modelId="{72B13B25-A574-407D-946E-BF921B731173}" type="presParOf" srcId="{2471F209-1C71-47CF-9168-FF7A2B9C1754}" destId="{E8A51C1C-4794-4643-8A48-29F492361464}" srcOrd="1" destOrd="0" presId="urn:microsoft.com/office/officeart/2005/8/layout/list1"/>
    <dgm:cxn modelId="{04B507B8-675A-429D-84F4-0E83BA849BFA}" type="presParOf" srcId="{E08F7DF3-4D1B-404F-9DB3-9AF23E0BB511}" destId="{B66713DB-CBE8-4BCB-B27A-6DE94BC90747}" srcOrd="5" destOrd="0" presId="urn:microsoft.com/office/officeart/2005/8/layout/list1"/>
    <dgm:cxn modelId="{65C82EBE-521E-4EEE-888C-8A6400BE6FAC}" type="presParOf" srcId="{E08F7DF3-4D1B-404F-9DB3-9AF23E0BB511}" destId="{26A7353D-D761-4EE0-B2D5-188973086233}" srcOrd="6" destOrd="0" presId="urn:microsoft.com/office/officeart/2005/8/layout/list1"/>
    <dgm:cxn modelId="{36E1CC96-7811-4D52-A5BB-E0DAC6FF0C85}" type="presParOf" srcId="{E08F7DF3-4D1B-404F-9DB3-9AF23E0BB511}" destId="{6FB50064-5564-421E-91B2-0CFDB05E4A0F}" srcOrd="7" destOrd="0" presId="urn:microsoft.com/office/officeart/2005/8/layout/list1"/>
    <dgm:cxn modelId="{10B2B058-F501-44CE-9D71-8AAD1AE63D7B}" type="presParOf" srcId="{E08F7DF3-4D1B-404F-9DB3-9AF23E0BB511}" destId="{0B9830EC-7A25-4AB1-9C50-DE33C7FAF059}" srcOrd="8" destOrd="0" presId="urn:microsoft.com/office/officeart/2005/8/layout/list1"/>
    <dgm:cxn modelId="{46EBCEE0-DCBB-4712-8AF6-91A638F28EEB}" type="presParOf" srcId="{0B9830EC-7A25-4AB1-9C50-DE33C7FAF059}" destId="{CC97A072-3404-4FBA-8415-75FC2C79FB83}" srcOrd="0" destOrd="0" presId="urn:microsoft.com/office/officeart/2005/8/layout/list1"/>
    <dgm:cxn modelId="{D6C607AE-37ED-41BA-B1DC-C5107DC4A94E}" type="presParOf" srcId="{0B9830EC-7A25-4AB1-9C50-DE33C7FAF059}" destId="{05C78D90-C3BF-4656-B319-AD44F98B8A6A}" srcOrd="1" destOrd="0" presId="urn:microsoft.com/office/officeart/2005/8/layout/list1"/>
    <dgm:cxn modelId="{5E7C5774-8943-45E6-BE83-F3914EF3A76A}" type="presParOf" srcId="{E08F7DF3-4D1B-404F-9DB3-9AF23E0BB511}" destId="{567AC120-C009-41E0-A093-C08B03663CC1}" srcOrd="9" destOrd="0" presId="urn:microsoft.com/office/officeart/2005/8/layout/list1"/>
    <dgm:cxn modelId="{E6CBF546-BEA5-49D6-B94C-A8B4A6E22E05}" type="presParOf" srcId="{E08F7DF3-4D1B-404F-9DB3-9AF23E0BB511}" destId="{CCCE819F-BC50-4EB1-92EF-D63C6233C4D2}" srcOrd="10" destOrd="0" presId="urn:microsoft.com/office/officeart/2005/8/layout/list1"/>
    <dgm:cxn modelId="{23D45A01-EE6E-402A-96CB-BB80DE6A7143}" type="presParOf" srcId="{E08F7DF3-4D1B-404F-9DB3-9AF23E0BB511}" destId="{6B240CDE-2424-4AEE-836D-05830CCEF009}" srcOrd="11" destOrd="0" presId="urn:microsoft.com/office/officeart/2005/8/layout/list1"/>
    <dgm:cxn modelId="{62C21A41-1B57-44C8-BFF6-DDB783AF763A}" type="presParOf" srcId="{E08F7DF3-4D1B-404F-9DB3-9AF23E0BB511}" destId="{6344FAD5-0069-4B4D-A957-0EDAF79252CC}" srcOrd="12" destOrd="0" presId="urn:microsoft.com/office/officeart/2005/8/layout/list1"/>
    <dgm:cxn modelId="{F84686EA-DCAA-4863-96AF-381F3B504CD3}" type="presParOf" srcId="{6344FAD5-0069-4B4D-A957-0EDAF79252CC}" destId="{73C5137E-813E-4CAC-B3DB-E9885DF335A0}" srcOrd="0" destOrd="0" presId="urn:microsoft.com/office/officeart/2005/8/layout/list1"/>
    <dgm:cxn modelId="{1085F5E6-BEB8-4F72-A1C9-19A7B191B82C}" type="presParOf" srcId="{6344FAD5-0069-4B4D-A957-0EDAF79252CC}" destId="{2C80103C-8614-4051-BAAD-EFED1D95D051}" srcOrd="1" destOrd="0" presId="urn:microsoft.com/office/officeart/2005/8/layout/list1"/>
    <dgm:cxn modelId="{B7C6DF8A-0B3E-4B4E-90E2-1CBB0D3C61F8}" type="presParOf" srcId="{E08F7DF3-4D1B-404F-9DB3-9AF23E0BB511}" destId="{69A92346-9867-400E-8230-81E14B63E1B3}" srcOrd="13" destOrd="0" presId="urn:microsoft.com/office/officeart/2005/8/layout/list1"/>
    <dgm:cxn modelId="{9AE875DA-8206-442B-9837-533B1F26F8E8}" type="presParOf" srcId="{E08F7DF3-4D1B-404F-9DB3-9AF23E0BB511}" destId="{EDE454F5-1DE5-4F50-905F-F10E2B665BE1}" srcOrd="14" destOrd="0" presId="urn:microsoft.com/office/officeart/2005/8/layout/list1"/>
    <dgm:cxn modelId="{4D87CB70-30F7-45E9-89F2-6F3C63035BD2}" type="presParOf" srcId="{E08F7DF3-4D1B-404F-9DB3-9AF23E0BB511}" destId="{B7E22CA4-6F57-4CAB-851D-9C4014A13E65}" srcOrd="15" destOrd="0" presId="urn:microsoft.com/office/officeart/2005/8/layout/list1"/>
    <dgm:cxn modelId="{7F1120F2-37C6-4DA2-9D19-9081831682A4}" type="presParOf" srcId="{E08F7DF3-4D1B-404F-9DB3-9AF23E0BB511}" destId="{63A9DF62-C41F-4954-AE4E-F69EF7C49A42}" srcOrd="16" destOrd="0" presId="urn:microsoft.com/office/officeart/2005/8/layout/list1"/>
    <dgm:cxn modelId="{F1D04D71-4EE8-4F6D-9F95-2C4A980EB0BB}" type="presParOf" srcId="{63A9DF62-C41F-4954-AE4E-F69EF7C49A42}" destId="{ECAE763F-D741-43B2-B302-59D22896A036}" srcOrd="0" destOrd="0" presId="urn:microsoft.com/office/officeart/2005/8/layout/list1"/>
    <dgm:cxn modelId="{209263DE-584A-4FA1-9CC1-E4835EB7D3E1}" type="presParOf" srcId="{63A9DF62-C41F-4954-AE4E-F69EF7C49A42}" destId="{95250C2F-3002-4ADF-BD84-54E95103D49E}" srcOrd="1" destOrd="0" presId="urn:microsoft.com/office/officeart/2005/8/layout/list1"/>
    <dgm:cxn modelId="{9B049A5F-F9D9-4C39-A64D-D1930545045F}" type="presParOf" srcId="{E08F7DF3-4D1B-404F-9DB3-9AF23E0BB511}" destId="{83A55CFB-5FB8-4238-86CC-B6B4A268729F}" srcOrd="17" destOrd="0" presId="urn:microsoft.com/office/officeart/2005/8/layout/list1"/>
    <dgm:cxn modelId="{F81CB62F-CF85-49DF-8E6F-F56AE2122CB5}" type="presParOf" srcId="{E08F7DF3-4D1B-404F-9DB3-9AF23E0BB511}" destId="{E5931AFD-9BA1-45F5-A1A9-D563CC4281B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5F986-ADE2-474C-905E-9CB02ACCF69C}">
      <dsp:nvSpPr>
        <dsp:cNvPr id="0" name=""/>
        <dsp:cNvSpPr/>
      </dsp:nvSpPr>
      <dsp:spPr>
        <a:xfrm>
          <a:off x="4203710" y="57475"/>
          <a:ext cx="2758846" cy="27588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700" kern="1200" dirty="0"/>
            <a:t>modalità di presentazione</a:t>
          </a:r>
          <a:endParaRPr lang="it-IT" sz="2700" kern="1200" dirty="0"/>
        </a:p>
      </dsp:txBody>
      <dsp:txXfrm>
        <a:off x="4571556" y="540274"/>
        <a:ext cx="2023154" cy="1241481"/>
      </dsp:txXfrm>
    </dsp:sp>
    <dsp:sp modelId="{897D86B8-656E-4715-998A-3858308DFEB7}">
      <dsp:nvSpPr>
        <dsp:cNvPr id="0" name=""/>
        <dsp:cNvSpPr/>
      </dsp:nvSpPr>
      <dsp:spPr>
        <a:xfrm>
          <a:off x="5199193" y="1781755"/>
          <a:ext cx="2758846" cy="27588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700" kern="1200"/>
            <a:t>tipologia di decorso</a:t>
          </a:r>
          <a:endParaRPr lang="it-IT" altLang="it-IT" sz="2700" kern="1200" dirty="0"/>
        </a:p>
      </dsp:txBody>
      <dsp:txXfrm>
        <a:off x="6042941" y="2494457"/>
        <a:ext cx="1655308" cy="1517365"/>
      </dsp:txXfrm>
    </dsp:sp>
    <dsp:sp modelId="{FF776C7F-4C3A-40D5-B2CE-9973FF32CB09}">
      <dsp:nvSpPr>
        <dsp:cNvPr id="0" name=""/>
        <dsp:cNvSpPr/>
      </dsp:nvSpPr>
      <dsp:spPr>
        <a:xfrm>
          <a:off x="3208226" y="1781755"/>
          <a:ext cx="2758846" cy="27588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700" kern="1200"/>
            <a:t>severità dei quadri clinici</a:t>
          </a:r>
          <a:endParaRPr lang="it-IT" altLang="it-IT" sz="2700" kern="1200" dirty="0"/>
        </a:p>
      </dsp:txBody>
      <dsp:txXfrm>
        <a:off x="3468017" y="2494457"/>
        <a:ext cx="1655308" cy="1517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076B7-C817-4EB7-8361-990785AD33A2}">
      <dsp:nvSpPr>
        <dsp:cNvPr id="0" name=""/>
        <dsp:cNvSpPr/>
      </dsp:nvSpPr>
      <dsp:spPr>
        <a:xfrm>
          <a:off x="0" y="464446"/>
          <a:ext cx="11166475" cy="1148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643" tIns="562356" rIns="866643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700" kern="1200" dirty="0"/>
            <a:t>il sospetto diagnostico … è tutto!</a:t>
          </a:r>
        </a:p>
      </dsp:txBody>
      <dsp:txXfrm>
        <a:off x="0" y="464446"/>
        <a:ext cx="11166475" cy="1148175"/>
      </dsp:txXfrm>
    </dsp:sp>
    <dsp:sp modelId="{968C467B-266A-41BE-90F3-62347AF60A08}">
      <dsp:nvSpPr>
        <dsp:cNvPr id="0" name=""/>
        <dsp:cNvSpPr/>
      </dsp:nvSpPr>
      <dsp:spPr>
        <a:xfrm>
          <a:off x="558323" y="65926"/>
          <a:ext cx="7816532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Pensare alla malattia</a:t>
          </a:r>
        </a:p>
      </dsp:txBody>
      <dsp:txXfrm>
        <a:off x="597231" y="104834"/>
        <a:ext cx="7738716" cy="719224"/>
      </dsp:txXfrm>
    </dsp:sp>
    <dsp:sp modelId="{0B6B77CB-4BDC-457F-89A4-B7A26DEACD15}">
      <dsp:nvSpPr>
        <dsp:cNvPr id="0" name=""/>
        <dsp:cNvSpPr/>
      </dsp:nvSpPr>
      <dsp:spPr>
        <a:xfrm>
          <a:off x="0" y="2156941"/>
          <a:ext cx="11166475" cy="153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6643" tIns="562356" rIns="866643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700" kern="1200"/>
            <a:t>VES, emocromo, PCR, ANA, [ENA, anti-DNA], C3, C4, creatinina, es urine</a:t>
          </a:r>
          <a:endParaRPr lang="it-IT" sz="2700" kern="1200" dirty="0"/>
        </a:p>
      </dsp:txBody>
      <dsp:txXfrm>
        <a:off x="0" y="2156941"/>
        <a:ext cx="11166475" cy="1530900"/>
      </dsp:txXfrm>
    </dsp:sp>
    <dsp:sp modelId="{032D5C85-2995-4BFB-B53B-4F06DB6E3AF0}">
      <dsp:nvSpPr>
        <dsp:cNvPr id="0" name=""/>
        <dsp:cNvSpPr/>
      </dsp:nvSpPr>
      <dsp:spPr>
        <a:xfrm>
          <a:off x="558323" y="1758421"/>
          <a:ext cx="7816532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Richiedere alcuni esami essenziali</a:t>
          </a:r>
        </a:p>
      </dsp:txBody>
      <dsp:txXfrm>
        <a:off x="597231" y="1797329"/>
        <a:ext cx="7738716" cy="719224"/>
      </dsp:txXfrm>
    </dsp:sp>
    <dsp:sp modelId="{2799CE24-6D68-4C9E-A246-615FBFB45AAC}">
      <dsp:nvSpPr>
        <dsp:cNvPr id="0" name=""/>
        <dsp:cNvSpPr/>
      </dsp:nvSpPr>
      <dsp:spPr>
        <a:xfrm>
          <a:off x="0" y="4232161"/>
          <a:ext cx="1116647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47B51-CD65-4081-A50D-46E81CF856DC}">
      <dsp:nvSpPr>
        <dsp:cNvPr id="0" name=""/>
        <dsp:cNvSpPr/>
      </dsp:nvSpPr>
      <dsp:spPr>
        <a:xfrm>
          <a:off x="558323" y="3833641"/>
          <a:ext cx="7816532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Indirizzare il paziente al reumatologo</a:t>
          </a:r>
        </a:p>
      </dsp:txBody>
      <dsp:txXfrm>
        <a:off x="597231" y="3872549"/>
        <a:ext cx="7738716" cy="719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A6EF4-1CE8-4BC6-BC65-A4EB421371A5}">
      <dsp:nvSpPr>
        <dsp:cNvPr id="0" name=""/>
        <dsp:cNvSpPr/>
      </dsp:nvSpPr>
      <dsp:spPr>
        <a:xfrm>
          <a:off x="4765380" y="751"/>
          <a:ext cx="1635714" cy="817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 panose="020F0502020204030204" pitchFamily="34" charset="0"/>
            </a:rPr>
            <a:t>Informazione al paziente ed alla famiglia</a:t>
          </a:r>
          <a:endParaRPr lang="it-IT" sz="1600" kern="1200"/>
        </a:p>
      </dsp:txBody>
      <dsp:txXfrm>
        <a:off x="4789334" y="24705"/>
        <a:ext cx="1587806" cy="769949"/>
      </dsp:txXfrm>
    </dsp:sp>
    <dsp:sp modelId="{82F1144F-ED49-4A4E-AC91-EAFE6D87C238}">
      <dsp:nvSpPr>
        <dsp:cNvPr id="0" name=""/>
        <dsp:cNvSpPr/>
      </dsp:nvSpPr>
      <dsp:spPr>
        <a:xfrm rot="2160000">
          <a:off x="6249695" y="1060008"/>
          <a:ext cx="851274" cy="28624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6335570" y="1117258"/>
        <a:ext cx="679524" cy="171749"/>
      </dsp:txXfrm>
    </dsp:sp>
    <dsp:sp modelId="{B6432F25-86A8-4E24-83F8-7BBDBB429231}">
      <dsp:nvSpPr>
        <dsp:cNvPr id="0" name=""/>
        <dsp:cNvSpPr/>
      </dsp:nvSpPr>
      <dsp:spPr>
        <a:xfrm>
          <a:off x="6949569" y="1587657"/>
          <a:ext cx="1635714" cy="817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86577"/>
                <a:satOff val="-4698"/>
                <a:lumOff val="7339"/>
                <a:alphaOff val="0"/>
                <a:shade val="85000"/>
                <a:satMod val="130000"/>
              </a:schemeClr>
            </a:gs>
            <a:gs pos="34000">
              <a:schemeClr val="accent1">
                <a:shade val="80000"/>
                <a:hueOff val="86577"/>
                <a:satOff val="-4698"/>
                <a:lumOff val="7339"/>
                <a:alphaOff val="0"/>
                <a:shade val="87000"/>
                <a:satMod val="125000"/>
              </a:schemeClr>
            </a:gs>
            <a:gs pos="70000">
              <a:schemeClr val="accent1">
                <a:shade val="80000"/>
                <a:hueOff val="86577"/>
                <a:satOff val="-4698"/>
                <a:lumOff val="733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80000"/>
                <a:hueOff val="86577"/>
                <a:satOff val="-4698"/>
                <a:lumOff val="733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 panose="020F0502020204030204" pitchFamily="34" charset="0"/>
            </a:rPr>
            <a:t>Presa in carico «condivisa» del paziente</a:t>
          </a:r>
          <a:endParaRPr lang="it-IT" sz="1600" b="1" kern="1200" dirty="0">
            <a:latin typeface="Calibri" panose="020F0502020204030204" pitchFamily="34" charset="0"/>
          </a:endParaRPr>
        </a:p>
      </dsp:txBody>
      <dsp:txXfrm>
        <a:off x="6973523" y="1611611"/>
        <a:ext cx="1587806" cy="769949"/>
      </dsp:txXfrm>
    </dsp:sp>
    <dsp:sp modelId="{58345012-4AEE-4CF4-9FB7-BAF765A91079}">
      <dsp:nvSpPr>
        <dsp:cNvPr id="0" name=""/>
        <dsp:cNvSpPr/>
      </dsp:nvSpPr>
      <dsp:spPr>
        <a:xfrm rot="6480000">
          <a:off x="6924646" y="3137295"/>
          <a:ext cx="851274" cy="28624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86579"/>
                <a:satOff val="-4608"/>
                <a:lumOff val="6741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86579"/>
                <a:satOff val="-4608"/>
                <a:lumOff val="6741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86579"/>
                <a:satOff val="-4608"/>
                <a:lumOff val="674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86579"/>
                <a:satOff val="-4608"/>
                <a:lumOff val="674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 rot="10800000">
        <a:off x="7010521" y="3194545"/>
        <a:ext cx="679524" cy="171749"/>
      </dsp:txXfrm>
    </dsp:sp>
    <dsp:sp modelId="{05C8AF88-2D70-4490-BA4D-6821DCC27894}">
      <dsp:nvSpPr>
        <dsp:cNvPr id="0" name=""/>
        <dsp:cNvSpPr/>
      </dsp:nvSpPr>
      <dsp:spPr>
        <a:xfrm>
          <a:off x="6115283" y="4155326"/>
          <a:ext cx="1635714" cy="817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73154"/>
                <a:satOff val="-9395"/>
                <a:lumOff val="14677"/>
                <a:alphaOff val="0"/>
                <a:shade val="85000"/>
                <a:satMod val="130000"/>
              </a:schemeClr>
            </a:gs>
            <a:gs pos="34000">
              <a:schemeClr val="accent1">
                <a:shade val="80000"/>
                <a:hueOff val="173154"/>
                <a:satOff val="-9395"/>
                <a:lumOff val="14677"/>
                <a:alphaOff val="0"/>
                <a:shade val="87000"/>
                <a:satMod val="125000"/>
              </a:schemeClr>
            </a:gs>
            <a:gs pos="70000">
              <a:schemeClr val="accent1">
                <a:shade val="80000"/>
                <a:hueOff val="173154"/>
                <a:satOff val="-9395"/>
                <a:lumOff val="1467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80000"/>
                <a:hueOff val="173154"/>
                <a:satOff val="-9395"/>
                <a:lumOff val="1467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 panose="020F0502020204030204" pitchFamily="34" charset="0"/>
            </a:rPr>
            <a:t>Collaborazioni multidisciplinari</a:t>
          </a:r>
          <a:endParaRPr lang="it-IT" sz="1600" b="1" kern="1200" dirty="0">
            <a:latin typeface="Calibri" panose="020F0502020204030204" pitchFamily="34" charset="0"/>
          </a:endParaRPr>
        </a:p>
      </dsp:txBody>
      <dsp:txXfrm>
        <a:off x="6139237" y="4179280"/>
        <a:ext cx="1587806" cy="769949"/>
      </dsp:txXfrm>
    </dsp:sp>
    <dsp:sp modelId="{EA173A37-DD62-496F-A4FE-4122D06B52FC}">
      <dsp:nvSpPr>
        <dsp:cNvPr id="0" name=""/>
        <dsp:cNvSpPr/>
      </dsp:nvSpPr>
      <dsp:spPr>
        <a:xfrm rot="10800000">
          <a:off x="5157600" y="4421130"/>
          <a:ext cx="851274" cy="28624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73158"/>
                <a:satOff val="-9215"/>
                <a:lumOff val="13481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173158"/>
                <a:satOff val="-9215"/>
                <a:lumOff val="13481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173158"/>
                <a:satOff val="-9215"/>
                <a:lumOff val="1348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173158"/>
                <a:satOff val="-9215"/>
                <a:lumOff val="1348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 rot="10800000">
        <a:off x="5243475" y="4478380"/>
        <a:ext cx="679524" cy="171749"/>
      </dsp:txXfrm>
    </dsp:sp>
    <dsp:sp modelId="{41FED57C-F69E-4EAD-93F1-4B73D1DC98EF}">
      <dsp:nvSpPr>
        <dsp:cNvPr id="0" name=""/>
        <dsp:cNvSpPr/>
      </dsp:nvSpPr>
      <dsp:spPr>
        <a:xfrm>
          <a:off x="3415477" y="4155326"/>
          <a:ext cx="1635714" cy="817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59731"/>
                <a:satOff val="-14093"/>
                <a:lumOff val="22016"/>
                <a:alphaOff val="0"/>
                <a:shade val="85000"/>
                <a:satMod val="130000"/>
              </a:schemeClr>
            </a:gs>
            <a:gs pos="34000">
              <a:schemeClr val="accent1">
                <a:shade val="80000"/>
                <a:hueOff val="259731"/>
                <a:satOff val="-14093"/>
                <a:lumOff val="22016"/>
                <a:alphaOff val="0"/>
                <a:shade val="87000"/>
                <a:satMod val="125000"/>
              </a:schemeClr>
            </a:gs>
            <a:gs pos="70000">
              <a:schemeClr val="accent1">
                <a:shade val="80000"/>
                <a:hueOff val="259731"/>
                <a:satOff val="-14093"/>
                <a:lumOff val="2201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80000"/>
                <a:hueOff val="259731"/>
                <a:satOff val="-14093"/>
                <a:lumOff val="2201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 panose="020F0502020204030204" pitchFamily="34" charset="0"/>
            </a:rPr>
            <a:t>Gestione dei momenti difficili</a:t>
          </a:r>
          <a:endParaRPr lang="it-IT" sz="1600" b="1" kern="1200" dirty="0">
            <a:latin typeface="Calibri" panose="020F0502020204030204" pitchFamily="34" charset="0"/>
          </a:endParaRPr>
        </a:p>
      </dsp:txBody>
      <dsp:txXfrm>
        <a:off x="3439431" y="4179280"/>
        <a:ext cx="1587806" cy="769949"/>
      </dsp:txXfrm>
    </dsp:sp>
    <dsp:sp modelId="{6404BE63-7CC5-4A3C-927F-8D3A73217D8F}">
      <dsp:nvSpPr>
        <dsp:cNvPr id="0" name=""/>
        <dsp:cNvSpPr/>
      </dsp:nvSpPr>
      <dsp:spPr>
        <a:xfrm rot="15120000">
          <a:off x="3390554" y="3137295"/>
          <a:ext cx="851274" cy="28624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59737"/>
                <a:satOff val="-13823"/>
                <a:lumOff val="20222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259737"/>
                <a:satOff val="-13823"/>
                <a:lumOff val="20222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259737"/>
                <a:satOff val="-13823"/>
                <a:lumOff val="2022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259737"/>
                <a:satOff val="-13823"/>
                <a:lumOff val="2022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 rot="10800000">
        <a:off x="3476429" y="3194545"/>
        <a:ext cx="679524" cy="171749"/>
      </dsp:txXfrm>
    </dsp:sp>
    <dsp:sp modelId="{33E94337-F0ED-4E91-BDAD-E15BE6CE234A}">
      <dsp:nvSpPr>
        <dsp:cNvPr id="0" name=""/>
        <dsp:cNvSpPr/>
      </dsp:nvSpPr>
      <dsp:spPr>
        <a:xfrm>
          <a:off x="2581190" y="1587657"/>
          <a:ext cx="1635714" cy="817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46308"/>
                <a:satOff val="-18790"/>
                <a:lumOff val="29354"/>
                <a:alphaOff val="0"/>
                <a:shade val="85000"/>
                <a:satMod val="130000"/>
              </a:schemeClr>
            </a:gs>
            <a:gs pos="34000">
              <a:schemeClr val="accent1">
                <a:shade val="80000"/>
                <a:hueOff val="346308"/>
                <a:satOff val="-18790"/>
                <a:lumOff val="29354"/>
                <a:alphaOff val="0"/>
                <a:shade val="87000"/>
                <a:satMod val="125000"/>
              </a:schemeClr>
            </a:gs>
            <a:gs pos="70000">
              <a:schemeClr val="accent1">
                <a:shade val="80000"/>
                <a:hueOff val="346308"/>
                <a:satOff val="-18790"/>
                <a:lumOff val="2935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80000"/>
                <a:hueOff val="346308"/>
                <a:satOff val="-18790"/>
                <a:lumOff val="2935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 panose="020F0502020204030204" pitchFamily="34" charset="0"/>
            </a:rPr>
            <a:t>Contatti con il centro di riferimento</a:t>
          </a:r>
          <a:endParaRPr lang="it-IT" sz="1600" b="1" kern="1200" dirty="0">
            <a:latin typeface="Calibri" panose="020F0502020204030204" pitchFamily="34" charset="0"/>
          </a:endParaRPr>
        </a:p>
      </dsp:txBody>
      <dsp:txXfrm>
        <a:off x="2605144" y="1611611"/>
        <a:ext cx="1587806" cy="769949"/>
      </dsp:txXfrm>
    </dsp:sp>
    <dsp:sp modelId="{BE805291-C6F6-4C51-A0DE-C85C6D3C6619}">
      <dsp:nvSpPr>
        <dsp:cNvPr id="0" name=""/>
        <dsp:cNvSpPr/>
      </dsp:nvSpPr>
      <dsp:spPr>
        <a:xfrm rot="19440000">
          <a:off x="4065505" y="1060008"/>
          <a:ext cx="851274" cy="28624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46317"/>
                <a:satOff val="-18431"/>
                <a:lumOff val="26962"/>
                <a:alphaOff val="0"/>
                <a:shade val="85000"/>
                <a:satMod val="130000"/>
              </a:schemeClr>
            </a:gs>
            <a:gs pos="34000">
              <a:schemeClr val="accent1">
                <a:shade val="90000"/>
                <a:hueOff val="346317"/>
                <a:satOff val="-18431"/>
                <a:lumOff val="26962"/>
                <a:alphaOff val="0"/>
                <a:shade val="87000"/>
                <a:satMod val="125000"/>
              </a:schemeClr>
            </a:gs>
            <a:gs pos="70000">
              <a:schemeClr val="accent1">
                <a:shade val="90000"/>
                <a:hueOff val="346317"/>
                <a:satOff val="-18431"/>
                <a:lumOff val="2696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90000"/>
                <a:hueOff val="346317"/>
                <a:satOff val="-18431"/>
                <a:lumOff val="2696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4151380" y="1117258"/>
        <a:ext cx="679524" cy="1717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A173E-F0CC-4532-835F-7D471BF166E9}">
      <dsp:nvSpPr>
        <dsp:cNvPr id="0" name=""/>
        <dsp:cNvSpPr/>
      </dsp:nvSpPr>
      <dsp:spPr>
        <a:xfrm>
          <a:off x="0" y="379899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98645-4A65-4EDC-960D-D5EB8756A9F2}">
      <dsp:nvSpPr>
        <dsp:cNvPr id="0" name=""/>
        <dsp:cNvSpPr/>
      </dsp:nvSpPr>
      <dsp:spPr>
        <a:xfrm>
          <a:off x="558323" y="84699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000" kern="1200"/>
            <a:t>Fotoprotezione</a:t>
          </a:r>
          <a:endParaRPr lang="it-IT" sz="2000" kern="1200"/>
        </a:p>
      </dsp:txBody>
      <dsp:txXfrm>
        <a:off x="587144" y="113520"/>
        <a:ext cx="7758890" cy="532758"/>
      </dsp:txXfrm>
    </dsp:sp>
    <dsp:sp modelId="{26A7353D-D761-4EE0-B2D5-188973086233}">
      <dsp:nvSpPr>
        <dsp:cNvPr id="0" name=""/>
        <dsp:cNvSpPr/>
      </dsp:nvSpPr>
      <dsp:spPr>
        <a:xfrm>
          <a:off x="0" y="1287099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51C1C-4794-4643-8A48-29F492361464}">
      <dsp:nvSpPr>
        <dsp:cNvPr id="0" name=""/>
        <dsp:cNvSpPr/>
      </dsp:nvSpPr>
      <dsp:spPr>
        <a:xfrm>
          <a:off x="558323" y="991899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000" kern="1200"/>
            <a:t>Evitare farmaci potenzialmente dannosi </a:t>
          </a:r>
          <a:endParaRPr lang="it-IT" altLang="it-IT" sz="2000" kern="1200" dirty="0"/>
        </a:p>
      </dsp:txBody>
      <dsp:txXfrm>
        <a:off x="587144" y="1020720"/>
        <a:ext cx="7758890" cy="532758"/>
      </dsp:txXfrm>
    </dsp:sp>
    <dsp:sp modelId="{CCCE819F-BC50-4EB1-92EF-D63C6233C4D2}">
      <dsp:nvSpPr>
        <dsp:cNvPr id="0" name=""/>
        <dsp:cNvSpPr/>
      </dsp:nvSpPr>
      <dsp:spPr>
        <a:xfrm>
          <a:off x="0" y="2194300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78D90-C3BF-4656-B319-AD44F98B8A6A}">
      <dsp:nvSpPr>
        <dsp:cNvPr id="0" name=""/>
        <dsp:cNvSpPr/>
      </dsp:nvSpPr>
      <dsp:spPr>
        <a:xfrm>
          <a:off x="558323" y="1899100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000" kern="1200"/>
            <a:t>Evitare vaccinazioni non indispensabili</a:t>
          </a:r>
          <a:endParaRPr lang="it-IT" altLang="it-IT" sz="2000" kern="1200" dirty="0"/>
        </a:p>
      </dsp:txBody>
      <dsp:txXfrm>
        <a:off x="587144" y="1927921"/>
        <a:ext cx="7758890" cy="532758"/>
      </dsp:txXfrm>
    </dsp:sp>
    <dsp:sp modelId="{EDE454F5-1DE5-4F50-905F-F10E2B665BE1}">
      <dsp:nvSpPr>
        <dsp:cNvPr id="0" name=""/>
        <dsp:cNvSpPr/>
      </dsp:nvSpPr>
      <dsp:spPr>
        <a:xfrm>
          <a:off x="0" y="3101499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0103C-8614-4051-BAAD-EFED1D95D051}">
      <dsp:nvSpPr>
        <dsp:cNvPr id="0" name=""/>
        <dsp:cNvSpPr/>
      </dsp:nvSpPr>
      <dsp:spPr>
        <a:xfrm>
          <a:off x="558323" y="2806300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000" kern="1200"/>
            <a:t>Dieta equilibrata</a:t>
          </a:r>
          <a:endParaRPr lang="it-IT" altLang="it-IT" sz="2000" kern="1200" dirty="0"/>
        </a:p>
      </dsp:txBody>
      <dsp:txXfrm>
        <a:off x="587144" y="2835121"/>
        <a:ext cx="7758890" cy="532758"/>
      </dsp:txXfrm>
    </dsp:sp>
    <dsp:sp modelId="{E5931AFD-9BA1-45F5-A1A9-D563CC4281B3}">
      <dsp:nvSpPr>
        <dsp:cNvPr id="0" name=""/>
        <dsp:cNvSpPr/>
      </dsp:nvSpPr>
      <dsp:spPr>
        <a:xfrm>
          <a:off x="0" y="4008700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50C2F-3002-4ADF-BD84-54E95103D49E}">
      <dsp:nvSpPr>
        <dsp:cNvPr id="0" name=""/>
        <dsp:cNvSpPr/>
      </dsp:nvSpPr>
      <dsp:spPr>
        <a:xfrm>
          <a:off x="558323" y="3713500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altLang="it-IT" sz="2000" kern="1200"/>
            <a:t>Stile di vita, abitudini voluttuarie (fumo, alcoolici)</a:t>
          </a:r>
          <a:endParaRPr lang="it-IT" altLang="it-IT" sz="2000" kern="1200" dirty="0"/>
        </a:p>
      </dsp:txBody>
      <dsp:txXfrm>
        <a:off x="587144" y="3742321"/>
        <a:ext cx="7758890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60CB6-7D84-4249-88BD-AC8375712296}" type="datetimeFigureOut">
              <a:rPr lang="it-IT" smtClean="0"/>
              <a:t>07/11/2017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E72A-DCBD-4CF1-A1DB-16142F1B59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63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55C93A29-32FD-4D5C-BF7B-7DC558CA99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FBE4C8-9854-4358-A475-163EE4186AF2}" type="slidenum">
              <a:rPr lang="it-IT" altLang="it-IT" sz="1200"/>
              <a:pPr/>
              <a:t>2</a:t>
            </a:fld>
            <a:endParaRPr lang="it-IT" altLang="it-IT" sz="12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B693D2E2-DE67-4967-AE5B-558BDEC14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41AEB9C0-4131-42DB-8C0A-B32A9C264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300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CCEB0DD9-A3D5-43CA-ACAF-4E8652DABB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CCD279-3EFE-46BE-B744-B9040E76F07B}" type="slidenum">
              <a:rPr lang="it-IT" altLang="it-IT" sz="1200"/>
              <a:pPr/>
              <a:t>13</a:t>
            </a:fld>
            <a:endParaRPr lang="it-IT" altLang="it-IT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42E84874-F83C-4585-ACE8-CF7348D6B8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564C927A-E19B-493A-A5B9-C6DBA6217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868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8ED062F5-60DB-43BE-AD8E-43548BAA83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299147-04BF-46C2-BCCE-2705E8FA9388}" type="slidenum">
              <a:rPr lang="it-IT" altLang="it-IT" sz="1200"/>
              <a:pPr/>
              <a:t>14</a:t>
            </a:fld>
            <a:endParaRPr lang="it-IT" altLang="it-IT" sz="12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AD4A42A5-EAD4-4B31-B047-5083DE37D2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C3962854-490F-4F48-BC09-AC8025065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440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9723B7A6-929B-4ECD-B3A7-AC496D8A16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70CB1F-AE94-49BE-8D49-6B070C8B73A0}" type="slidenum">
              <a:rPr lang="it-IT" altLang="it-IT" sz="1200"/>
              <a:pPr/>
              <a:t>15</a:t>
            </a:fld>
            <a:endParaRPr lang="it-IT" altLang="it-IT" sz="12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D5FC0F81-C873-4F56-AD24-6956D20E8A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F055234A-C6C3-4004-B161-8F25FCCDC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9592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98F389C1-C71A-4488-8D84-0D7A65F91A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D6F6E7-3EC3-4378-8008-10B132AFF21C}" type="slidenum">
              <a:rPr lang="it-IT" altLang="it-IT" sz="1200"/>
              <a:pPr/>
              <a:t>16</a:t>
            </a:fld>
            <a:endParaRPr lang="it-IT" altLang="it-IT" sz="1200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46EFF269-4AE0-4056-91B5-FB3AADD79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3768EEF7-E9C5-4234-BCBE-C10F76DC6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5319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3EE34C95-E324-4738-9CD7-58BF9D1D0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3D921BA-88D1-451C-906B-9964A7781925}" type="slidenum">
              <a:rPr lang="it-IT" altLang="it-IT" sz="1200"/>
              <a:pPr/>
              <a:t>17</a:t>
            </a:fld>
            <a:endParaRPr lang="it-IT" altLang="it-IT" sz="1200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B1F5B23B-3CB2-4289-A24F-7F418C31E9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98442F9C-58B5-466A-A690-AA432D0CC5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6746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2616E47E-44F6-40EB-BD03-B99F4D6C5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E7D37A-3872-483F-BEE6-87FB11DD2C66}" type="slidenum">
              <a:rPr lang="it-IT" altLang="it-IT" sz="1200"/>
              <a:pPr/>
              <a:t>18</a:t>
            </a:fld>
            <a:endParaRPr lang="it-IT" altLang="it-IT" sz="1200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A53CA573-11CD-4A31-9C7C-B63CACEE7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C3C58C81-97DD-406E-B431-C50A5F561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8174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43D07278-7563-4AAE-AD81-0A421D980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C4DAA1-4B98-442C-8E9A-B99328C15AE0}" type="slidenum">
              <a:rPr lang="it-IT" altLang="it-IT" sz="1200"/>
              <a:pPr/>
              <a:t>19</a:t>
            </a:fld>
            <a:endParaRPr lang="it-IT" altLang="it-IT" sz="12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9E328A77-69DD-4652-A4B3-CD54C8B8D2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1A022D7F-33FD-4A85-8506-3B23AE349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4073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D951685A-7B36-431F-BB5F-B744259BCC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7625BA-5155-40F7-B97C-EAFF053A8DA2}" type="slidenum">
              <a:rPr lang="it-IT" altLang="it-IT" sz="1200"/>
              <a:pPr/>
              <a:t>20</a:t>
            </a:fld>
            <a:endParaRPr lang="it-IT" altLang="it-IT" sz="1200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F1A44C37-066E-4ABB-9C79-E0ACDC1252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BDC7D505-4506-400A-A1D5-8CF74D379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7748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3AB63794-D240-427B-ABF7-C1EED2B3F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02611F-591A-4A28-AD8D-F832E5205A37}" type="slidenum">
              <a:rPr lang="it-IT" altLang="it-IT" sz="1200"/>
              <a:pPr/>
              <a:t>21</a:t>
            </a:fld>
            <a:endParaRPr lang="it-IT" altLang="it-IT" sz="12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34EA33A5-9199-4E6D-91B8-27BD134A2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164D415F-E7C7-435C-AC40-80A435C59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3244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640D359A-2F2D-450A-A892-381995CB4F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B2F662-B0E4-405D-9541-FB54FFF404A6}" type="slidenum">
              <a:rPr lang="it-IT" altLang="it-IT" sz="1200"/>
              <a:pPr/>
              <a:t>22</a:t>
            </a:fld>
            <a:endParaRPr lang="it-IT" altLang="it-IT" sz="12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9930F359-52C6-49A0-96E9-65CC015565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96E1CCF8-F2DC-4E34-8C0D-3500E74C8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218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CD920CF8-BB28-4326-80E5-BD6D032EE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7B45CDB-6672-4BDD-AF39-F9CD905D1200}" type="slidenum">
              <a:rPr lang="it-IT" altLang="it-IT" sz="1200"/>
              <a:pPr/>
              <a:t>3</a:t>
            </a:fld>
            <a:endParaRPr lang="it-IT" altLang="it-IT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25FCAF60-F1FF-4EC8-BCA6-1916839146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8E28B12D-BA7D-4C73-B914-7A576EC47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2567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1F31B303-A3DD-434C-875D-C9664BF787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007285C-1C8C-4CBC-AD95-F216840481CF}" type="slidenum">
              <a:rPr lang="it-IT" altLang="it-IT" sz="1200"/>
              <a:pPr/>
              <a:t>24</a:t>
            </a:fld>
            <a:endParaRPr lang="it-IT" altLang="it-IT" sz="120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E7C36A0B-43D1-4102-B009-EAE73EABC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1AF368E2-9336-45F0-A69C-00461BF9D6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6001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C6F9D41-2D62-4E11-866D-A6B0D2663C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C94866-C8C4-4851-A069-4D41737E72A7}" type="slidenum">
              <a:rPr lang="it-IT" altLang="it-IT" sz="1200"/>
              <a:pPr/>
              <a:t>25</a:t>
            </a:fld>
            <a:endParaRPr lang="it-IT" altLang="it-IT" sz="12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60CF923F-1AEF-4E2E-B5C2-AEFE8D649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DB5E95A-384D-4B97-9A01-55A104335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7486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93064FF5-097C-4E25-BDFE-725D58D83E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BE46DE-7399-4936-A8D4-E41FA3038B11}" type="slidenum">
              <a:rPr lang="it-IT" altLang="it-IT" sz="1200"/>
              <a:pPr/>
              <a:t>26</a:t>
            </a:fld>
            <a:endParaRPr lang="it-IT" altLang="it-IT" sz="12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AA52596C-2ABB-4698-AD9A-2B265CB4A2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DEEF77F4-5649-40B1-BB78-AEB0BBE28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9019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56CC7A0D-7747-4541-B6C1-BDA0F92BF0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E01528-4A4D-4E8B-8D72-26F69CAEF10D}" type="slidenum">
              <a:rPr lang="it-IT" altLang="it-IT" sz="1200"/>
              <a:pPr/>
              <a:t>27</a:t>
            </a:fld>
            <a:endParaRPr lang="it-IT" altLang="it-IT" sz="1200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5829B3D7-A7A9-43CE-8012-34968F10B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941DD64E-376A-4CD7-A20D-789F619060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4539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DBCD5FC9-80A4-484F-ACBC-B12BBA6E0A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C388DB-DBD5-4CFF-9F78-2680B93394E9}" type="slidenum">
              <a:rPr lang="it-IT" altLang="it-IT" sz="1200"/>
              <a:pPr/>
              <a:t>34</a:t>
            </a:fld>
            <a:endParaRPr lang="it-IT" altLang="it-IT" sz="120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A5E60E87-EBFC-4B1B-A92D-1CBA42F68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FE3D721B-12D2-4E79-8A22-5D62A1F71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40482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000CD821-0DF3-46B7-8654-9536F6DA9C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9E30B2-F4F4-44DB-8817-8C079FA356E9}" type="slidenum"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C4F9627D-5178-4595-83BC-BB120FED3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99E88F07-2B96-4B90-B8D3-B3BCFB67C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it-IT" dirty="0">
              <a:latin typeface="+mn-lt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dirty="0">
              <a:latin typeface="+mn-lt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0571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egnaposto immagine diapositiva 1">
            <a:extLst>
              <a:ext uri="{FF2B5EF4-FFF2-40B4-BE49-F238E27FC236}">
                <a16:creationId xmlns:a16="http://schemas.microsoft.com/office/drawing/2014/main" id="{1DDD8DF6-79EB-4CE6-80E0-E0BB031FB3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Segnaposto note 2">
            <a:extLst>
              <a:ext uri="{FF2B5EF4-FFF2-40B4-BE49-F238E27FC236}">
                <a16:creationId xmlns:a16="http://schemas.microsoft.com/office/drawing/2014/main" id="{F7DCC57E-62B6-45B1-AD1F-21D040CF2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>
            <a:normAutofit/>
          </a:bodyPr>
          <a:lstStyle/>
          <a:p>
            <a:pPr>
              <a:defRPr/>
            </a:pPr>
            <a:endParaRPr lang="it-IT" dirty="0">
              <a:latin typeface="+mn-lt"/>
            </a:endParaRPr>
          </a:p>
          <a:p>
            <a:pPr>
              <a:defRPr/>
            </a:pPr>
            <a:endParaRPr lang="it-IT" dirty="0">
              <a:latin typeface="+mn-lt"/>
            </a:endParaRPr>
          </a:p>
        </p:txBody>
      </p:sp>
      <p:sp>
        <p:nvSpPr>
          <p:cNvPr id="47108" name="Segnaposto numero diapositiva 3">
            <a:extLst>
              <a:ext uri="{FF2B5EF4-FFF2-40B4-BE49-F238E27FC236}">
                <a16:creationId xmlns:a16="http://schemas.microsoft.com/office/drawing/2014/main" id="{CD10E77B-749E-412A-AC50-B21AE1F39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087C97-AD49-467D-8D28-550F0D4A1E55}" type="slidenum"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64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C3636D80-0EBF-4553-A0AA-4D2389E83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584663-EFA9-43A9-94E3-8A991D5C6A7D}" type="slidenum">
              <a:rPr lang="it-IT" altLang="it-IT" sz="1200"/>
              <a:pPr/>
              <a:t>39</a:t>
            </a:fld>
            <a:endParaRPr lang="it-IT" altLang="it-IT" sz="12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EC92124C-09A0-4158-AB21-C5918C48E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5F150BFF-2AE5-4A62-861F-07FB2D9EA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5169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13269BF5-D8B8-47BB-A5D1-A6276B0B42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AD7E13E-325C-45B8-A405-B96E993D1F20}" type="slidenum">
              <a:rPr lang="it-IT" altLang="it-IT" sz="1200"/>
              <a:pPr/>
              <a:t>40</a:t>
            </a:fld>
            <a:endParaRPr lang="it-IT" altLang="it-IT" sz="12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FB94E5DF-3308-45A9-A2AA-F0568C8EF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DC89996B-AEEF-4971-92E9-DDB005528C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4399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67C5B39F-658F-4B93-B594-CADCCECF93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933F42-D4D3-4021-B0BF-F75DF1DEF420}" type="slidenum">
              <a:rPr lang="it-IT" altLang="it-IT" sz="1200"/>
              <a:pPr/>
              <a:t>43</a:t>
            </a:fld>
            <a:endParaRPr lang="it-IT" altLang="it-IT" sz="1200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4861E61F-9476-4C3B-9BB5-214149320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99DAB239-5545-410D-9B81-2E83D19AF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388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B5BB34D9-1DE9-4826-BC79-5DF9F7619D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D8AC72-AD03-4B0F-80EB-69A7D3B27F53}" type="slidenum">
              <a:rPr lang="it-IT" altLang="it-IT" sz="1200"/>
              <a:pPr/>
              <a:t>4</a:t>
            </a:fld>
            <a:endParaRPr lang="it-IT" altLang="it-IT" sz="12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58856FFE-9F2C-4574-A035-1066EB999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73699129-D169-4AA4-BD02-035DA6714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869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55114268-C14B-4759-B7F7-3A339CA0CE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CAD4A7-EBA4-4911-B6A7-D2D59FBADFBD}" type="slidenum">
              <a:rPr lang="it-IT" altLang="it-IT" sz="1200"/>
              <a:pPr/>
              <a:t>44</a:t>
            </a:fld>
            <a:endParaRPr lang="it-IT" altLang="it-IT" sz="12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795CBF00-9159-42A4-94A1-31E4DF639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C08D20CB-04B8-469E-A5FF-797BCB01E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3669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91CDED8C-1C6B-4757-96CC-235DF42253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D78D1E-62AC-454E-BEB2-38E0BB477727}" type="slidenum">
              <a:rPr lang="it-IT" altLang="it-IT" sz="1200"/>
              <a:pPr/>
              <a:t>45</a:t>
            </a:fld>
            <a:endParaRPr lang="it-IT" altLang="it-IT" sz="12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0E86129-28D2-4ACC-A84F-508AE3A7D7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392C2F1A-3AFE-4596-87E7-993985775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4121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14075A08-350A-460A-82EE-F275999315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11F1C0-7E62-42C9-A4C0-A681AD3743C6}" type="slidenum">
              <a:rPr lang="it-IT" altLang="it-IT" sz="1200"/>
              <a:pPr/>
              <a:t>46</a:t>
            </a:fld>
            <a:endParaRPr lang="it-IT" altLang="it-IT" sz="12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F85819BE-DF3C-48CA-8FF0-9F674CD67F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EB8746D2-1A97-46E5-84FF-AE4935CA5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2518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F5594F30-7C97-4AC6-B7A4-87420F76F6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19B4D3D-3D39-4A5A-9EE6-EE1980EDFEC0}" type="slidenum">
              <a:rPr lang="it-IT" altLang="it-IT" sz="1200"/>
              <a:pPr/>
              <a:t>49</a:t>
            </a:fld>
            <a:endParaRPr lang="it-IT" altLang="it-IT" sz="12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AD07DD15-AA11-4C23-A93C-97536410C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0B8901E7-DC67-42A9-B38E-6B4D73082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2917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9E5C504D-770F-44CD-8A90-C93BAEB59B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50A126-0B77-42DC-9855-91A474102B54}" type="slidenum">
              <a:rPr lang="it-IT" altLang="it-IT" sz="1200"/>
              <a:pPr/>
              <a:t>52</a:t>
            </a:fld>
            <a:endParaRPr lang="it-IT" altLang="it-IT" sz="1200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44CD08CA-9E8D-4CB3-8997-561F6BED6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14C54E85-D1FB-491C-BFCF-BCBDB253D2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45393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BF54FA90-9219-40A8-8BCD-2C08100DCA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C1BE91-6B06-4E8C-B2C7-25D332074C79}" type="slidenum">
              <a:rPr lang="it-IT" altLang="it-IT" sz="1200"/>
              <a:pPr/>
              <a:t>53</a:t>
            </a:fld>
            <a:endParaRPr lang="it-IT" altLang="it-IT" sz="12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B6499E4F-A1B9-4A97-AC98-71EB8B9BA6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495EFDF3-AE47-4062-A903-BCC839709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09899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26DEE0C1-4A95-44B5-A7D2-DB913602B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E4E8CA-BFA0-4984-8791-3C4A75284AFE}" type="slidenum">
              <a:rPr lang="it-IT" altLang="it-IT" sz="1200"/>
              <a:pPr/>
              <a:t>58</a:t>
            </a:fld>
            <a:endParaRPr lang="it-IT" altLang="it-IT" sz="1200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4E94E770-A651-4A2E-AC4B-BAD3209BAB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A923BBAB-971C-41EB-B752-93D9E8E3D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35369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2B8B5E82-12B6-43BF-AD85-8DBF4BBB95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8EBD84-2491-435B-AFD3-5ED111F74C51}" type="slidenum">
              <a:rPr lang="it-IT" altLang="it-IT" sz="1200"/>
              <a:pPr/>
              <a:t>59</a:t>
            </a:fld>
            <a:endParaRPr lang="it-IT" altLang="it-IT" sz="12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1ADD2498-113C-4973-84DE-A479CA332F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2D31BAD1-48DA-47AB-BDE3-38FFAB5873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3377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7D5D177C-8C7F-49B4-8E58-3C8DD533C0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6A65140-D784-4FAB-BFDD-640333D7E14D}" type="slidenum">
              <a:rPr lang="it-IT" altLang="it-IT" sz="1200"/>
              <a:pPr/>
              <a:t>60</a:t>
            </a:fld>
            <a:endParaRPr lang="it-IT" altLang="it-IT" sz="1200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1D782005-C6B6-4567-B71B-B275504684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8F47F760-1967-4A92-8098-E32CD470C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60932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49E2F1DA-05E9-4342-9985-0AA2B15604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97B51E-B1D8-4F95-B4F0-21D6720D2898}" type="slidenum">
              <a:rPr lang="it-IT" altLang="it-IT" sz="1200"/>
              <a:pPr/>
              <a:t>62</a:t>
            </a:fld>
            <a:endParaRPr lang="it-IT" altLang="it-IT" sz="1200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ED721554-3DBF-4B85-BCCD-679468CEDD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5A207CB5-8930-44DF-9A93-DAA22A9AF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858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A89D9ABB-C1FE-4730-ADF5-E052F92E7C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2667E7-5C44-4644-A4F8-48F6AC4564A3}" type="slidenum">
              <a:rPr lang="it-IT" altLang="it-IT" sz="1200"/>
              <a:pPr/>
              <a:t>5</a:t>
            </a:fld>
            <a:endParaRPr lang="it-IT" altLang="it-IT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B35CEC25-27BE-4D3A-B1A2-3F03AAAB27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28E374D-794D-403E-9022-2C49F8E34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0082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F0906190-5A16-448C-B9EF-00A6263E7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B8B81D-9C7C-47B9-9600-70446F01E239}" type="slidenum">
              <a:rPr lang="it-IT" altLang="it-IT" sz="1200"/>
              <a:pPr/>
              <a:t>63</a:t>
            </a:fld>
            <a:endParaRPr lang="it-IT" altLang="it-IT" sz="1200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4E2D6C14-499E-4060-ABA9-12F2FEC86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92BCC1FF-05B5-4B44-A635-F360A732E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400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B4AB68EE-671B-448D-AB03-EBF4AFCD19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6B1AFA-206A-4C2D-895A-AECDEF81DA5B}" type="slidenum">
              <a:rPr lang="it-IT" altLang="it-IT" sz="1200"/>
              <a:pPr/>
              <a:t>6</a:t>
            </a:fld>
            <a:endParaRPr lang="it-IT" altLang="it-IT" sz="12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C2FCF807-9D35-4843-BC07-1DC5384CEF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551549CC-4CC6-47E7-B116-2C350EB7E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178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D2B95058-E3E2-4EB1-ADC7-9DF07C33DE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F3D664-B5C7-4DA6-9248-D8B402C9C85B}" type="slidenum">
              <a:rPr lang="it-IT" altLang="it-IT" sz="1200"/>
              <a:pPr/>
              <a:t>9</a:t>
            </a:fld>
            <a:endParaRPr lang="it-IT" altLang="it-IT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9D853D45-62C2-4D99-9E3C-FB081298E5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119221EA-BF7D-4D4B-8A89-082E89897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3053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E26829C6-062D-4BE7-8199-111FF92D1E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7372F8-5451-4FF4-90AA-41F7F2E49D56}" type="slidenum">
              <a:rPr lang="it-IT" altLang="it-IT" sz="1200"/>
              <a:pPr/>
              <a:t>10</a:t>
            </a:fld>
            <a:endParaRPr lang="it-IT" altLang="it-IT" sz="12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F0D765C0-8831-499E-897C-09E58D181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AB57F349-DDCF-460A-A6D8-B80F9325D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2222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D943E4C2-11DB-46FF-962F-0411597175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3CCF27-D59B-4662-AA39-50DEE4E47D06}" type="slidenum">
              <a:rPr lang="it-IT" altLang="it-IT" sz="1200"/>
              <a:pPr/>
              <a:t>11</a:t>
            </a:fld>
            <a:endParaRPr lang="it-IT" altLang="it-IT" sz="12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BEE4B69-AC28-4100-B3CB-74A46059C3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F90218EF-D5F1-4085-807F-06760E798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819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286C60B8-F2A9-447D-9010-F591EC1EFE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D124DC-E5FD-4B18-97D9-1F5E7144FABB}" type="slidenum">
              <a:rPr lang="it-IT" altLang="it-IT" sz="1200"/>
              <a:pPr/>
              <a:t>12</a:t>
            </a:fld>
            <a:endParaRPr lang="it-IT" altLang="it-IT" sz="12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FE8DB11E-8A40-42FE-A752-DCB287458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1801E851-2EE5-4D34-B7FF-2D0E7A666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681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2A4F1E3D-5E6C-4FE7-8C19-2FD30815C8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C2C411D3-6BEE-44F8-B71E-657ECD7DFF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4DA03E-AC05-47E0-AC52-54B59FBD0757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[10]– [LES]</a:t>
            </a:r>
          </a:p>
        </p:txBody>
      </p:sp>
    </p:spTree>
    <p:extLst>
      <p:ext uri="{BB962C8B-B14F-4D97-AF65-F5344CB8AC3E}">
        <p14:creationId xmlns:p14="http://schemas.microsoft.com/office/powerpoint/2010/main" val="40521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22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9CE44146-814C-4686-B66C-DE8D57C73A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05302580-64C2-4047-BB6A-8FB92A02B9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9BBD32B-617E-4136-8809-D82E9D2E250D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[10]– [LES]</a:t>
            </a:r>
          </a:p>
        </p:txBody>
      </p:sp>
    </p:spTree>
    <p:extLst>
      <p:ext uri="{BB962C8B-B14F-4D97-AF65-F5344CB8AC3E}">
        <p14:creationId xmlns:p14="http://schemas.microsoft.com/office/powerpoint/2010/main" val="123309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2063" y="259171"/>
            <a:ext cx="11164823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371600"/>
            <a:ext cx="5522974" cy="4497494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371600"/>
            <a:ext cx="5458967" cy="449749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8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85216" y="286603"/>
            <a:ext cx="11091670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216" y="1345765"/>
            <a:ext cx="544982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216" y="2082047"/>
            <a:ext cx="5449824" cy="38784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345765"/>
            <a:ext cx="5458967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82047"/>
            <a:ext cx="5458966" cy="3878487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0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9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10E906EA-3D43-41CD-BA7B-42B507662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99B48F9F-5F08-40D8-A1AC-FCD7481816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9008A3-D64E-42C5-AD25-6AB68470F02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[10]– [LES]</a:t>
            </a:r>
          </a:p>
        </p:txBody>
      </p:sp>
    </p:spTree>
    <p:extLst>
      <p:ext uri="{BB962C8B-B14F-4D97-AF65-F5344CB8AC3E}">
        <p14:creationId xmlns:p14="http://schemas.microsoft.com/office/powerpoint/2010/main" val="294431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8BAB7F-FE6A-4D28-B3C8-1F9FDA086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A170BC-2852-4CAC-AEB6-853FF8D531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4B1DAF-F306-49B8-9972-033F42C0AB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0C978-A699-48D7-BA36-5859D75812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8495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621" y="286603"/>
            <a:ext cx="11166267" cy="801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621" y="1271016"/>
            <a:ext cx="11166267" cy="45980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6739447-8AC7-4639-8DD6-3A048017A368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0621" y="1106909"/>
            <a:ext cx="1116626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isultati immagini per unife">
            <a:extLst>
              <a:ext uri="{FF2B5EF4-FFF2-40B4-BE49-F238E27FC236}">
                <a16:creationId xmlns:a16="http://schemas.microsoft.com/office/drawing/2014/main" id="{6FA51658-06CD-4809-A687-B48214965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unife">
            <a:extLst>
              <a:ext uri="{FF2B5EF4-FFF2-40B4-BE49-F238E27FC236}">
                <a16:creationId xmlns:a16="http://schemas.microsoft.com/office/drawing/2014/main" id="{B9620098-B957-41CE-B0AF-27D61A3CD7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499237-D03C-4E6C-921C-FAB33039F8E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M. GOVONI – LEZIONE [10]– [LES]</a:t>
            </a:r>
          </a:p>
        </p:txBody>
      </p:sp>
    </p:spTree>
    <p:extLst>
      <p:ext uri="{BB962C8B-B14F-4D97-AF65-F5344CB8AC3E}">
        <p14:creationId xmlns:p14="http://schemas.microsoft.com/office/powerpoint/2010/main" val="24045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rcello.govoni@unife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imgres?imgurl=http://www.dermatologyconsultantslondon.com/lupus_band_test.jpg&amp;imgrefurl=http://www.dermatologyconsultantslondon.com/common_conditions.htm&amp;docid=AyH61sR5JiMarM&amp;tbnid=qw6bgfstFWbfxM:&amp;w=130&amp;h=130&amp;ei=eVu3VdK-HMqGywORvLO4CQ&amp;ved=0CAIQxiAwAGoVChMIkt-o_ND9xgIVSsNyCh0R3gyX&amp;iact=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source=images&amp;cd=&amp;cad=rja&amp;docid=pI___7ZuX6-zsM&amp;tbnid=gXv-1ArsAt12nM:&amp;ved=0CAgQjRwwAA&amp;url=http://www.risorse.immobiliarecaserio.com/parco-nazionale-dabruzzo-lazio-e-molise/&amp;ei=O3hRUsrXCeKt4AT6pYCQAw&amp;psig=AFQjCNFJA5rTbVXP8ijqYktsTGR4dIn-ew&amp;ust=1381157307231209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750E9E-954F-4B7A-A2BA-5E3D79385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Lupus Eritematoso Sistemico (LES)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331731-A97F-4329-A063-4EDD1BBE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77324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sz="1800" dirty="0"/>
              <a:t>Prof. Marcello Govoni – </a:t>
            </a:r>
            <a:r>
              <a:rPr lang="it-IT" sz="1800" dirty="0">
                <a:hlinkClick r:id="rId2"/>
              </a:rPr>
              <a:t>marcello.govoni@unife.it</a:t>
            </a:r>
            <a:endParaRPr lang="it-IT" sz="1800" dirty="0"/>
          </a:p>
          <a:p>
            <a:pPr algn="ctr"/>
            <a:r>
              <a:rPr lang="it-IT" sz="1600" i="1" dirty="0"/>
              <a:t>Sezione di reumatologia ed ematologia – Scuola di specializzazione in reumatologia</a:t>
            </a:r>
          </a:p>
          <a:p>
            <a:pPr algn="ctr"/>
            <a:r>
              <a:rPr lang="it-IT" sz="1500" dirty="0"/>
              <a:t>Dipartimento di Scienze mediche </a:t>
            </a:r>
          </a:p>
          <a:p>
            <a:pPr algn="ctr"/>
            <a:r>
              <a:rPr lang="it-IT" sz="1500" b="1" dirty="0"/>
              <a:t>Università degli studi di Ferrara</a:t>
            </a:r>
          </a:p>
        </p:txBody>
      </p:sp>
    </p:spTree>
    <p:extLst>
      <p:ext uri="{BB962C8B-B14F-4D97-AF65-F5344CB8AC3E}">
        <p14:creationId xmlns:p14="http://schemas.microsoft.com/office/powerpoint/2010/main" val="321043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BE03B52-C480-4EBD-95FD-CCE6F9A5C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Manifestazioni muscolo-scheletriche</a:t>
            </a:r>
            <a:endParaRPr lang="it-IT" altLang="it-IT" dirty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493DE7E-B8FF-4DF7-8735-16C3D699D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sz="2400" dirty="0"/>
              <a:t>Artralgie*</a:t>
            </a:r>
          </a:p>
          <a:p>
            <a:r>
              <a:rPr lang="it-IT" altLang="it-IT" sz="2400" dirty="0"/>
              <a:t>Mialgie </a:t>
            </a:r>
          </a:p>
          <a:p>
            <a:pPr lvl="1"/>
            <a:r>
              <a:rPr lang="it-IT" altLang="it-IT" sz="2000" dirty="0"/>
              <a:t>miosite</a:t>
            </a:r>
          </a:p>
          <a:p>
            <a:pPr lvl="1"/>
            <a:r>
              <a:rPr lang="it-IT" altLang="it-IT" sz="2000" dirty="0"/>
              <a:t>s. </a:t>
            </a:r>
            <a:r>
              <a:rPr lang="it-IT" altLang="it-IT" sz="2000" dirty="0" err="1"/>
              <a:t>fibromialgica</a:t>
            </a:r>
            <a:endParaRPr lang="it-IT" altLang="it-IT" sz="2000" dirty="0"/>
          </a:p>
          <a:p>
            <a:r>
              <a:rPr lang="it-IT" altLang="it-IT" sz="2400" b="1" dirty="0">
                <a:solidFill>
                  <a:schemeClr val="accent6"/>
                </a:solidFill>
              </a:rPr>
              <a:t>Artrite “evanescente” </a:t>
            </a:r>
            <a:r>
              <a:rPr lang="it-IT" altLang="it-IT" sz="2400" b="1" u="sng" dirty="0">
                <a:solidFill>
                  <a:schemeClr val="accent6"/>
                </a:solidFill>
              </a:rPr>
              <a:t>solitamente </a:t>
            </a:r>
            <a:r>
              <a:rPr lang="it-IT" altLang="it-IT" sz="2400" b="1" dirty="0">
                <a:solidFill>
                  <a:schemeClr val="accent6"/>
                </a:solidFill>
              </a:rPr>
              <a:t>non erosiva</a:t>
            </a:r>
          </a:p>
          <a:p>
            <a:r>
              <a:rPr lang="it-IT" altLang="it-IT" sz="2400" dirty="0"/>
              <a:t>Tenosinovite dei flessori</a:t>
            </a:r>
          </a:p>
          <a:p>
            <a:r>
              <a:rPr lang="it-IT" altLang="it-IT" sz="2400" dirty="0"/>
              <a:t>Reumatismo palindromico</a:t>
            </a:r>
          </a:p>
          <a:p>
            <a:r>
              <a:rPr lang="it-IT" altLang="it-IT" sz="2400" dirty="0"/>
              <a:t>Talora </a:t>
            </a:r>
            <a:r>
              <a:rPr lang="it-IT" altLang="it-IT" sz="2400" dirty="0" err="1"/>
              <a:t>overlap</a:t>
            </a:r>
            <a:r>
              <a:rPr lang="it-IT" altLang="it-IT" sz="2400" dirty="0"/>
              <a:t> con AR</a:t>
            </a:r>
          </a:p>
        </p:txBody>
      </p:sp>
      <p:sp>
        <p:nvSpPr>
          <p:cNvPr id="11268" name="Rectangle 98">
            <a:extLst>
              <a:ext uri="{FF2B5EF4-FFF2-40B4-BE49-F238E27FC236}">
                <a16:creationId xmlns:a16="http://schemas.microsoft.com/office/drawing/2014/main" id="{E0370872-CB47-4221-838F-1A9AC353B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831" y="4512900"/>
            <a:ext cx="4613786" cy="1817325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400" dirty="0">
                <a:latin typeface="Calibri" panose="020F0502020204030204" pitchFamily="34" charset="0"/>
              </a:rPr>
              <a:t>Necrosi asettica dell’osso</a:t>
            </a:r>
          </a:p>
          <a:p>
            <a:r>
              <a:rPr lang="it-IT" altLang="it-IT" sz="2400" dirty="0">
                <a:latin typeface="Calibri" panose="020F0502020204030204" pitchFamily="34" charset="0"/>
              </a:rPr>
              <a:t>Osteoporosi da steroidi </a:t>
            </a:r>
          </a:p>
          <a:p>
            <a:r>
              <a:rPr lang="it-IT" altLang="it-IT" sz="2400" dirty="0">
                <a:latin typeface="Calibri" panose="020F0502020204030204" pitchFamily="34" charset="0"/>
              </a:rPr>
              <a:t>Miopatia da steroidi</a:t>
            </a:r>
          </a:p>
          <a:p>
            <a:r>
              <a:rPr lang="it-IT" altLang="it-IT" sz="2400" dirty="0">
                <a:latin typeface="Calibri" panose="020F0502020204030204" pitchFamily="34" charset="0"/>
              </a:rPr>
              <a:t>Artrite settica</a:t>
            </a:r>
          </a:p>
        </p:txBody>
      </p:sp>
      <p:sp>
        <p:nvSpPr>
          <p:cNvPr id="11269" name="Text Box 99">
            <a:extLst>
              <a:ext uri="{FF2B5EF4-FFF2-40B4-BE49-F238E27FC236}">
                <a16:creationId xmlns:a16="http://schemas.microsoft.com/office/drawing/2014/main" id="{1A95FA25-5C6E-4ACD-86A8-73A725180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830" y="3589761"/>
            <a:ext cx="4623595" cy="831850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Secondarie a complicanze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latin typeface="Calibri" panose="020F0502020204030204" pitchFamily="34" charset="0"/>
              </a:rPr>
              <a:t>jatrogeniche</a:t>
            </a:r>
            <a:endParaRPr lang="it-IT" altLang="it-IT" sz="2400" dirty="0">
              <a:latin typeface="Calibri" panose="020F0502020204030204" pitchFamily="34" charset="0"/>
            </a:endParaRPr>
          </a:p>
        </p:txBody>
      </p:sp>
      <p:pic>
        <p:nvPicPr>
          <p:cNvPr id="11270" name="Picture 100" descr="les mano">
            <a:extLst>
              <a:ext uri="{FF2B5EF4-FFF2-40B4-BE49-F238E27FC236}">
                <a16:creationId xmlns:a16="http://schemas.microsoft.com/office/drawing/2014/main" id="{F404B96F-1862-4881-8733-A07F569D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222481"/>
            <a:ext cx="3276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ttangolo 1">
            <a:extLst>
              <a:ext uri="{FF2B5EF4-FFF2-40B4-BE49-F238E27FC236}">
                <a16:creationId xmlns:a16="http://schemas.microsoft.com/office/drawing/2014/main" id="{06FF6D84-B775-4DE3-ADB3-835026A2A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21" y="5006786"/>
            <a:ext cx="57650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000" i="1" dirty="0">
                <a:latin typeface="Calibri" panose="020F0502020204030204" pitchFamily="34" charset="0"/>
              </a:rPr>
              <a:t>* Una caratteristica clinica distintiva importante è rappresentata dal fatto che l’entità della sintomatologia dolorosa non di rado è sproporzionata rispetto all’obiettività clinica.</a:t>
            </a:r>
          </a:p>
        </p:txBody>
      </p:sp>
    </p:spTree>
    <p:extLst>
      <p:ext uri="{BB962C8B-B14F-4D97-AF65-F5344CB8AC3E}">
        <p14:creationId xmlns:p14="http://schemas.microsoft.com/office/powerpoint/2010/main" val="245859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83BB883-6237-4AA0-B877-CCE2519401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Poliartrite del LES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FDCEFF0-D112-438B-AB49-665900BD1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11166267" cy="1987540"/>
          </a:xfrm>
        </p:spPr>
        <p:txBody>
          <a:bodyPr numCol="2">
            <a:norm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Piccole o grandi articolazioni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Simmetrica, </a:t>
            </a:r>
            <a:r>
              <a:rPr lang="it-IT" altLang="it-IT" sz="3200" dirty="0" err="1"/>
              <a:t>simil</a:t>
            </a:r>
            <a:r>
              <a:rPr lang="it-IT" altLang="it-IT" sz="3200" dirty="0"/>
              <a:t>-reumatoide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Non erosiva, deformante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Artrite di </a:t>
            </a:r>
            <a:r>
              <a:rPr lang="it-IT" altLang="it-IT" sz="3200" dirty="0" err="1"/>
              <a:t>Jaccoud</a:t>
            </a:r>
            <a:r>
              <a:rPr lang="it-IT" altLang="it-IT" sz="3200" dirty="0"/>
              <a:t> (10-15 %)</a:t>
            </a:r>
          </a:p>
        </p:txBody>
      </p:sp>
      <p:pic>
        <p:nvPicPr>
          <p:cNvPr id="12292" name="Picture 4" descr="Jaccoud">
            <a:extLst>
              <a:ext uri="{FF2B5EF4-FFF2-40B4-BE49-F238E27FC236}">
                <a16:creationId xmlns:a16="http://schemas.microsoft.com/office/drawing/2014/main" id="{E9ED3F08-E1E9-4C70-9991-F5285337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3488162"/>
            <a:ext cx="28194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Jaccoud 1a">
            <a:extLst>
              <a:ext uri="{FF2B5EF4-FFF2-40B4-BE49-F238E27FC236}">
                <a16:creationId xmlns:a16="http://schemas.microsoft.com/office/drawing/2014/main" id="{4ADEBE01-047C-449C-8082-57481A5F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23" y="2893421"/>
            <a:ext cx="2018165" cy="26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4" name="Object 6">
            <a:extLst>
              <a:ext uri="{FF2B5EF4-FFF2-40B4-BE49-F238E27FC236}">
                <a16:creationId xmlns:a16="http://schemas.microsoft.com/office/drawing/2014/main" id="{E696EF6A-03BA-4A1F-B1D8-70004DE860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235394"/>
              </p:ext>
            </p:extLst>
          </p:nvPr>
        </p:nvGraphicFramePr>
        <p:xfrm>
          <a:off x="8401050" y="2893421"/>
          <a:ext cx="1995488" cy="267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magine bitmap" r:id="rId6" imgW="1895238" imgH="2542857" progId="Paint.Picture">
                  <p:embed/>
                </p:oleObj>
              </mc:Choice>
              <mc:Fallback>
                <p:oleObj name="Immagine bitmap" r:id="rId6" imgW="1895238" imgH="2542857" progId="Paint.Picture">
                  <p:embed/>
                  <p:pic>
                    <p:nvPicPr>
                      <p:cNvPr id="12294" name="Object 6">
                        <a:extLst>
                          <a:ext uri="{FF2B5EF4-FFF2-40B4-BE49-F238E27FC236}">
                            <a16:creationId xmlns:a16="http://schemas.microsoft.com/office/drawing/2014/main" id="{E696EF6A-03BA-4A1F-B1D8-70004DE860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1050" y="2893421"/>
                        <a:ext cx="1995488" cy="26769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140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A9366B9-CD34-42DC-B902-824A75094865}"/>
              </a:ext>
            </a:extLst>
          </p:cNvPr>
          <p:cNvSpPr/>
          <p:nvPr/>
        </p:nvSpPr>
        <p:spPr>
          <a:xfrm>
            <a:off x="539197" y="4912295"/>
            <a:ext cx="10076417" cy="11741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F1ACFD73-D0CD-4FD7-8D6E-A2BF84058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Manifestazioni cutanee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5BF781C-208A-4EE6-B5FB-D09919AB0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11166267" cy="3572447"/>
          </a:xfrm>
        </p:spPr>
        <p:txBody>
          <a:bodyPr/>
          <a:lstStyle/>
          <a:p>
            <a:r>
              <a:rPr lang="it-IT" altLang="it-IT" sz="2800" dirty="0"/>
              <a:t>1/5 dei casi all’esordio</a:t>
            </a:r>
          </a:p>
          <a:p>
            <a:r>
              <a:rPr lang="it-IT" altLang="it-IT" sz="2800" dirty="0"/>
              <a:t>2/3 dei casi lungo il decorso della malattia</a:t>
            </a:r>
          </a:p>
          <a:p>
            <a:r>
              <a:rPr lang="it-IT" altLang="it-IT" sz="2800" dirty="0"/>
              <a:t>Si distinguono in:	 </a:t>
            </a:r>
          </a:p>
          <a:p>
            <a:pPr lvl="1"/>
            <a:r>
              <a:rPr lang="it-IT" altLang="it-IT" sz="2400" dirty="0"/>
              <a:t>   LES-specifiche</a:t>
            </a:r>
          </a:p>
          <a:p>
            <a:pPr lvl="2"/>
            <a:r>
              <a:rPr lang="it-IT" altLang="it-IT" sz="1800" dirty="0"/>
              <a:t>- acuto</a:t>
            </a:r>
          </a:p>
          <a:p>
            <a:pPr lvl="2"/>
            <a:r>
              <a:rPr lang="it-IT" altLang="it-IT" sz="1800" dirty="0"/>
              <a:t>- subacuto</a:t>
            </a:r>
          </a:p>
          <a:p>
            <a:pPr lvl="2"/>
            <a:r>
              <a:rPr lang="it-IT" altLang="it-IT" sz="1800" dirty="0"/>
              <a:t>- cronico 		</a:t>
            </a:r>
          </a:p>
          <a:p>
            <a:pPr lvl="1"/>
            <a:r>
              <a:rPr lang="it-IT" altLang="it-IT" sz="2400" dirty="0"/>
              <a:t>   LES non-specifiche</a:t>
            </a:r>
          </a:p>
          <a:p>
            <a:pPr marL="0" indent="0">
              <a:buNone/>
            </a:pPr>
            <a:endParaRPr lang="it-IT" altLang="it-IT" dirty="0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B97DB788-D390-458C-9585-8C33548F2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1" y="2438401"/>
            <a:ext cx="431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Si</a:t>
            </a:r>
            <a:endParaRPr lang="it-IT" altLang="it-IT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38C37ED6-A927-42A7-8140-9A96C7BC6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1" y="4998360"/>
            <a:ext cx="5629274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000">
                <a:latin typeface="+mn-lt"/>
              </a:rPr>
              <a:t>Lupus band test : (IFI) depositi di Ig e C nella giunzione dermo-epidermica su cute fotoesposta, clinicamente normale</a:t>
            </a:r>
            <a:endParaRPr lang="it-IT" altLang="it-IT" sz="2000" dirty="0">
              <a:latin typeface="+mn-lt"/>
            </a:endParaRPr>
          </a:p>
        </p:txBody>
      </p:sp>
      <p:pic>
        <p:nvPicPr>
          <p:cNvPr id="13318" name="Picture 7" descr="Immagine correlata">
            <a:hlinkClick r:id="rId3"/>
            <a:extLst>
              <a:ext uri="{FF2B5EF4-FFF2-40B4-BE49-F238E27FC236}">
                <a16:creationId xmlns:a16="http://schemas.microsoft.com/office/drawing/2014/main" id="{0F5CC4FF-5ECF-4F40-BF5F-79CEBA273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995" y="4998023"/>
            <a:ext cx="14017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11BD9F-6BA1-48E4-AFF4-5FF0A4248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849" y="4998023"/>
            <a:ext cx="2413463" cy="9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0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AA7A707-3CA6-4E03-8623-22F2E5148F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Manifestazioni cutanee LES specifiche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435D513-B22D-4800-BE31-7397DE73A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800" b="1" dirty="0">
                <a:solidFill>
                  <a:schemeClr val="accent6"/>
                </a:solidFill>
              </a:rPr>
              <a:t>Lupus cutaneo acuto</a:t>
            </a:r>
          </a:p>
          <a:p>
            <a:pPr lvl="1"/>
            <a:r>
              <a:rPr lang="it-IT" altLang="it-IT" sz="2400" dirty="0"/>
              <a:t>localizzato (</a:t>
            </a:r>
            <a:r>
              <a:rPr lang="it-IT" altLang="it-IT" sz="2400" dirty="0" err="1"/>
              <a:t>rash</a:t>
            </a:r>
            <a:r>
              <a:rPr lang="it-IT" altLang="it-IT" sz="2400" dirty="0"/>
              <a:t> malare)</a:t>
            </a:r>
          </a:p>
          <a:p>
            <a:pPr lvl="1"/>
            <a:r>
              <a:rPr lang="it-IT" altLang="it-IT" sz="2400" dirty="0"/>
              <a:t>generalizzato</a:t>
            </a:r>
          </a:p>
          <a:p>
            <a:pPr lvl="1"/>
            <a:r>
              <a:rPr lang="it-IT" altLang="it-IT" sz="2400" i="1" dirty="0"/>
              <a:t>lesioni bollose</a:t>
            </a:r>
          </a:p>
          <a:p>
            <a:endParaRPr lang="it-IT" altLang="it-IT" dirty="0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32336782-3270-470B-84B9-BC9BDB7FA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1" y="3152034"/>
            <a:ext cx="5132223" cy="271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img09c">
            <a:extLst>
              <a:ext uri="{FF2B5EF4-FFF2-40B4-BE49-F238E27FC236}">
                <a16:creationId xmlns:a16="http://schemas.microsoft.com/office/drawing/2014/main" id="{201F49B3-5640-40F0-B252-09B67D62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4" y="1456590"/>
            <a:ext cx="3800474" cy="441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83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7DD055AD-945E-4D8B-BCD5-9E8CBA9476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Manifestazioni cutanee LES specifiche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FEFDD273-E7CF-434D-9299-884C5B936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800" b="1" dirty="0">
                <a:solidFill>
                  <a:schemeClr val="accent6"/>
                </a:solidFill>
              </a:rPr>
              <a:t>Lupus cutaneo subacuto</a:t>
            </a:r>
          </a:p>
          <a:p>
            <a:pPr lvl="1"/>
            <a:r>
              <a:rPr lang="it-IT" altLang="it-IT" sz="2400" dirty="0"/>
              <a:t>anulare policiclico</a:t>
            </a:r>
          </a:p>
          <a:p>
            <a:pPr lvl="1"/>
            <a:r>
              <a:rPr lang="it-IT" altLang="it-IT" sz="2400" dirty="0" err="1"/>
              <a:t>papulo</a:t>
            </a:r>
            <a:r>
              <a:rPr lang="it-IT" altLang="it-IT" sz="2400" dirty="0"/>
              <a:t>-squamoso (psoriasiforme)</a:t>
            </a:r>
          </a:p>
          <a:p>
            <a:endParaRPr lang="it-IT" altLang="it-IT" dirty="0"/>
          </a:p>
          <a:p>
            <a:endParaRPr lang="it-IT" altLang="it-IT" dirty="0"/>
          </a:p>
        </p:txBody>
      </p:sp>
      <p:pic>
        <p:nvPicPr>
          <p:cNvPr id="15364" name="Picture 7">
            <a:extLst>
              <a:ext uri="{FF2B5EF4-FFF2-40B4-BE49-F238E27FC236}">
                <a16:creationId xmlns:a16="http://schemas.microsoft.com/office/drawing/2014/main" id="{0F9AB6F9-F6E4-4B2B-92E7-9C88C5D0C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3" y="2798875"/>
            <a:ext cx="4138613" cy="325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>
            <a:extLst>
              <a:ext uri="{FF2B5EF4-FFF2-40B4-BE49-F238E27FC236}">
                <a16:creationId xmlns:a16="http://schemas.microsoft.com/office/drawing/2014/main" id="{E69F0963-7058-4772-BB21-B79247CAC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54" y="4008537"/>
            <a:ext cx="4347720" cy="200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>
            <a:extLst>
              <a:ext uri="{FF2B5EF4-FFF2-40B4-BE49-F238E27FC236}">
                <a16:creationId xmlns:a16="http://schemas.microsoft.com/office/drawing/2014/main" id="{93DB3777-2F0B-4BC8-9AEC-A59CCF85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54" y="1331663"/>
            <a:ext cx="4347720" cy="258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60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628B543-7EC8-4504-B762-A83F7041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86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30773E3-C018-40E3-8D92-E257C0E50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066800"/>
            <a:ext cx="777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</a:pPr>
            <a:endParaRPr lang="it-IT" altLang="it-IT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6390" name="Picture 12">
            <a:extLst>
              <a:ext uri="{FF2B5EF4-FFF2-40B4-BE49-F238E27FC236}">
                <a16:creationId xmlns:a16="http://schemas.microsoft.com/office/drawing/2014/main" id="{CC829783-6AD3-4D99-B933-AC1EE457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050" y="2272340"/>
            <a:ext cx="3668299" cy="374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0C5D6F3-0A17-4657-AC6E-7D40FFA4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Manifestazioni cutanee LES specifiche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6B8313-B1B5-4F1B-A990-0443E3D03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2" y="1271016"/>
            <a:ext cx="4161392" cy="4598078"/>
          </a:xfrm>
        </p:spPr>
        <p:txBody>
          <a:bodyPr/>
          <a:lstStyle/>
          <a:p>
            <a:r>
              <a:rPr lang="it-IT" sz="3200" b="1" dirty="0">
                <a:solidFill>
                  <a:schemeClr val="accent6"/>
                </a:solidFill>
              </a:rPr>
              <a:t>Lupus cutaneo cronico</a:t>
            </a:r>
          </a:p>
          <a:p>
            <a:pPr lvl="1"/>
            <a:r>
              <a:rPr lang="it-IT" sz="2800" dirty="0"/>
              <a:t>discoide classico</a:t>
            </a:r>
          </a:p>
          <a:p>
            <a:pPr lvl="1"/>
            <a:r>
              <a:rPr lang="it-IT" sz="2800" dirty="0"/>
              <a:t>ipertrofico</a:t>
            </a:r>
          </a:p>
          <a:p>
            <a:pPr lvl="1"/>
            <a:r>
              <a:rPr lang="it-IT" sz="2800" dirty="0" err="1"/>
              <a:t>panniculite</a:t>
            </a:r>
            <a:endParaRPr lang="it-IT" sz="2800" dirty="0"/>
          </a:p>
          <a:p>
            <a:pPr lvl="1"/>
            <a:r>
              <a:rPr lang="it-IT" sz="2800" dirty="0"/>
              <a:t>lichenoide</a:t>
            </a:r>
          </a:p>
          <a:p>
            <a:pPr lvl="1"/>
            <a:r>
              <a:rPr lang="it-IT" sz="2800" dirty="0"/>
              <a:t>tumido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88D06E-D1AD-4450-997E-D40AACD1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166" y="1505950"/>
            <a:ext cx="3238612" cy="45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58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DFC197-50B4-4B86-BD22-3ACBD3943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sz="2400" dirty="0"/>
              <a:t>Alopecia non cicatriziale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sz="2400" dirty="0"/>
              <a:t>Lesioni </a:t>
            </a:r>
            <a:r>
              <a:rPr lang="it-IT" sz="2400" dirty="0" err="1"/>
              <a:t>vasculitiche</a:t>
            </a:r>
            <a:endParaRPr lang="it-IT" sz="2400" dirty="0"/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sz="2400" dirty="0"/>
              <a:t>Eritema periungueale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sz="2400" dirty="0" err="1"/>
              <a:t>Livedo</a:t>
            </a:r>
            <a:r>
              <a:rPr lang="it-IT" sz="2400" dirty="0"/>
              <a:t> </a:t>
            </a:r>
            <a:r>
              <a:rPr lang="it-IT" sz="2400" dirty="0" err="1"/>
              <a:t>reticularis</a:t>
            </a:r>
            <a:endParaRPr lang="it-IT" sz="2400" dirty="0"/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sz="2400" dirty="0"/>
              <a:t>Noduli reumatoidi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sz="2400" dirty="0"/>
              <a:t>Lesioni orali, </a:t>
            </a:r>
            <a:r>
              <a:rPr lang="it-IT" sz="2400" dirty="0" err="1"/>
              <a:t>mucosite</a:t>
            </a:r>
            <a:endParaRPr lang="it-IT" sz="2400" dirty="0"/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sz="2400" dirty="0"/>
              <a:t>Lesioni </a:t>
            </a:r>
            <a:r>
              <a:rPr lang="it-IT" sz="2400" dirty="0" err="1"/>
              <a:t>orticarioidi</a:t>
            </a:r>
            <a:endParaRPr lang="it-IT" sz="2400" dirty="0"/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sz="2400" dirty="0"/>
              <a:t>Lichen </a:t>
            </a:r>
            <a:r>
              <a:rPr lang="it-IT" sz="2400" dirty="0" err="1"/>
              <a:t>planus</a:t>
            </a:r>
            <a:r>
              <a:rPr lang="it-IT" sz="2400" dirty="0"/>
              <a:t> </a:t>
            </a:r>
          </a:p>
          <a:p>
            <a:endParaRPr lang="it-IT" dirty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7C5F4C4E-D0CF-4210-81B5-AB201626E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86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8EA0D23-87A9-4255-BDD2-5E7BACDC7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914400"/>
            <a:ext cx="3581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it-IT" altLang="it-IT" sz="20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… …</a:t>
            </a:r>
          </a:p>
          <a:p>
            <a:pPr>
              <a:lnSpc>
                <a:spcPct val="80000"/>
              </a:lnSpc>
            </a:pP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it-IT" altLang="it-IT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7412" name="Picture 7" descr="7">
            <a:extLst>
              <a:ext uri="{FF2B5EF4-FFF2-40B4-BE49-F238E27FC236}">
                <a16:creationId xmlns:a16="http://schemas.microsoft.com/office/drawing/2014/main" id="{06677928-8705-4157-BF30-42C16D36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339" y="1271016"/>
            <a:ext cx="2655549" cy="288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5">
            <a:extLst>
              <a:ext uri="{FF2B5EF4-FFF2-40B4-BE49-F238E27FC236}">
                <a16:creationId xmlns:a16="http://schemas.microsoft.com/office/drawing/2014/main" id="{8338E28B-F68F-409B-85B4-6EBDF7510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930" y="3446757"/>
            <a:ext cx="24003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 descr="Placche eritematose LUpus cutaneo">
            <a:extLst>
              <a:ext uri="{FF2B5EF4-FFF2-40B4-BE49-F238E27FC236}">
                <a16:creationId xmlns:a16="http://schemas.microsoft.com/office/drawing/2014/main" id="{B5E3B886-66FF-43E7-8874-C3848073E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643" y="4190297"/>
            <a:ext cx="327783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3">
            <a:extLst>
              <a:ext uri="{FF2B5EF4-FFF2-40B4-BE49-F238E27FC236}">
                <a16:creationId xmlns:a16="http://schemas.microsoft.com/office/drawing/2014/main" id="{C8788D62-0582-4941-B9C8-3F5CA92F1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930" y="1304925"/>
            <a:ext cx="24003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7628621-CC0C-41CC-B2B1-9081C12C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Manifestazioni cutanee non specifiche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335958-2DD6-4B9A-BB80-814BF7DDD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028" y="1304925"/>
            <a:ext cx="2278947" cy="28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09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66DEDCD-F968-4EA1-BAAE-CBC6AB435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Manifestazioni ematologiche</a:t>
            </a:r>
            <a:endParaRPr lang="it-IT" altLang="it-IT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A8C84F2-A102-41BB-BE29-7AE26F0ABD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it-IT" altLang="it-IT" sz="3200" b="1" dirty="0">
                <a:solidFill>
                  <a:schemeClr val="accent6"/>
                </a:solidFill>
              </a:rPr>
              <a:t>Anemia</a:t>
            </a:r>
            <a:r>
              <a:rPr lang="it-IT" altLang="it-IT" sz="3200" dirty="0"/>
              <a:t>: </a:t>
            </a:r>
          </a:p>
          <a:p>
            <a:pPr lvl="1"/>
            <a:r>
              <a:rPr lang="it-IT" altLang="it-IT" sz="2800" dirty="0"/>
              <a:t>anemia da malattia cronica (normocitica e </a:t>
            </a:r>
            <a:r>
              <a:rPr lang="it-IT" altLang="it-IT" sz="2800" dirty="0" err="1"/>
              <a:t>normocromica</a:t>
            </a:r>
            <a:r>
              <a:rPr lang="it-IT" altLang="it-IT" sz="2800" dirty="0"/>
              <a:t>),</a:t>
            </a:r>
          </a:p>
          <a:p>
            <a:pPr lvl="1"/>
            <a:r>
              <a:rPr lang="it-IT" altLang="it-IT" sz="2800" dirty="0"/>
              <a:t>anemia emolitica (Coombs positiva nel 10-15 % dei casi) a patogenesi autoimmune</a:t>
            </a:r>
            <a:endParaRPr lang="ar-SA" altLang="it-IT" sz="2800" dirty="0"/>
          </a:p>
          <a:p>
            <a:r>
              <a:rPr lang="it-IT" altLang="it-IT" sz="3200" b="1" dirty="0">
                <a:solidFill>
                  <a:schemeClr val="accent6"/>
                </a:solidFill>
              </a:rPr>
              <a:t>Leucopenia</a:t>
            </a:r>
            <a:r>
              <a:rPr lang="it-IT" altLang="it-IT" sz="3200" dirty="0"/>
              <a:t> (&lt;4000/mmc) : per lo più dovuta ad anticorpi anti-leucociti.</a:t>
            </a:r>
            <a:endParaRPr lang="ar-SA" altLang="it-IT" sz="3200" dirty="0"/>
          </a:p>
          <a:p>
            <a:r>
              <a:rPr lang="it-IT" altLang="it-IT" sz="3200" b="1" dirty="0">
                <a:solidFill>
                  <a:schemeClr val="accent6"/>
                </a:solidFill>
              </a:rPr>
              <a:t>Linfopenia</a:t>
            </a:r>
            <a:r>
              <a:rPr lang="it-IT" altLang="it-IT" sz="3200" dirty="0"/>
              <a:t> (&lt; 1500/mmc): attribuibile ad anticorpi </a:t>
            </a:r>
            <a:r>
              <a:rPr lang="it-IT" altLang="it-IT" sz="3200" dirty="0" err="1"/>
              <a:t>linfocitotossici</a:t>
            </a:r>
            <a:r>
              <a:rPr lang="it-IT" altLang="it-IT" sz="3200" dirty="0"/>
              <a:t>.</a:t>
            </a:r>
            <a:endParaRPr lang="ar-SA" altLang="it-IT" sz="3200" dirty="0"/>
          </a:p>
          <a:p>
            <a:r>
              <a:rPr lang="it-IT" altLang="it-IT" sz="3200" b="1" dirty="0">
                <a:solidFill>
                  <a:schemeClr val="accent6"/>
                </a:solidFill>
              </a:rPr>
              <a:t>Piastrinopenia</a:t>
            </a:r>
            <a:r>
              <a:rPr lang="it-IT" altLang="it-IT" sz="3200" dirty="0"/>
              <a:t> (&lt; 100,000/mmc): </a:t>
            </a:r>
          </a:p>
          <a:p>
            <a:pPr lvl="1"/>
            <a:r>
              <a:rPr lang="it-IT" altLang="it-IT" sz="2800" dirty="0"/>
              <a:t>anticorpi anti-piastrine</a:t>
            </a:r>
          </a:p>
          <a:p>
            <a:pPr lvl="1"/>
            <a:r>
              <a:rPr lang="it-IT" altLang="it-IT" sz="2800" dirty="0"/>
              <a:t>elemento caratteristico della sindrome da anticorpi anti-fosfolipidi.</a:t>
            </a:r>
            <a:endParaRPr lang="ar-SA" altLang="it-IT" sz="2800" dirty="0"/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0595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457591C-D584-4AA3-A78D-87FB43B17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it-IT"/>
              <a:t>Manifestazioni a carico dell’apparato respiratorio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22DA2E6-915E-4779-8272-81625C69D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it-IT" sz="2800" b="1" dirty="0">
                <a:solidFill>
                  <a:schemeClr val="accent6"/>
                </a:solidFill>
              </a:rPr>
              <a:t>Pleurite</a:t>
            </a:r>
          </a:p>
          <a:p>
            <a:r>
              <a:rPr lang="en-US" altLang="it-IT" sz="2800" dirty="0" err="1"/>
              <a:t>Polmonite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lupica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acuta</a:t>
            </a:r>
            <a:endParaRPr lang="en-US" altLang="it-IT" sz="2800" dirty="0"/>
          </a:p>
          <a:p>
            <a:r>
              <a:rPr lang="en-US" altLang="it-IT" sz="2800" dirty="0" err="1"/>
              <a:t>Polmonite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interstiziale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cronica</a:t>
            </a:r>
            <a:endParaRPr lang="en-US" altLang="it-IT" sz="2800" dirty="0"/>
          </a:p>
          <a:p>
            <a:r>
              <a:rPr lang="en-US" altLang="it-IT" sz="2800" i="1" dirty="0" err="1"/>
              <a:t>Embolia</a:t>
            </a:r>
            <a:r>
              <a:rPr lang="en-US" altLang="it-IT" sz="2800" i="1" dirty="0"/>
              <a:t> </a:t>
            </a:r>
            <a:r>
              <a:rPr lang="en-US" altLang="it-IT" sz="2800" i="1" dirty="0" err="1"/>
              <a:t>polmonare</a:t>
            </a:r>
            <a:endParaRPr lang="en-US" altLang="it-IT" sz="2800" i="1" dirty="0"/>
          </a:p>
          <a:p>
            <a:r>
              <a:rPr lang="en-US" altLang="it-IT" sz="2800" i="1" dirty="0" err="1"/>
              <a:t>Ipertensione</a:t>
            </a:r>
            <a:r>
              <a:rPr lang="en-US" altLang="it-IT" sz="2800" i="1" dirty="0"/>
              <a:t> </a:t>
            </a:r>
            <a:r>
              <a:rPr lang="en-US" altLang="it-IT" sz="2800" i="1" dirty="0" err="1"/>
              <a:t>arteriosa</a:t>
            </a:r>
            <a:r>
              <a:rPr lang="en-US" altLang="it-IT" sz="2800" i="1" dirty="0"/>
              <a:t> </a:t>
            </a:r>
            <a:r>
              <a:rPr lang="en-US" altLang="it-IT" sz="2800" i="1" dirty="0" err="1"/>
              <a:t>polmonare</a:t>
            </a:r>
            <a:endParaRPr lang="en-US" altLang="it-IT" sz="2800" i="1" dirty="0"/>
          </a:p>
          <a:p>
            <a:r>
              <a:rPr lang="en-US" altLang="it-IT" sz="2800" i="1" dirty="0"/>
              <a:t>“</a:t>
            </a:r>
            <a:r>
              <a:rPr lang="en-US" altLang="it-IT" sz="2800" i="1" dirty="0" err="1"/>
              <a:t>Shriking</a:t>
            </a:r>
            <a:r>
              <a:rPr lang="en-US" altLang="it-IT" sz="2800" i="1" dirty="0"/>
              <a:t> lung” (</a:t>
            </a:r>
            <a:r>
              <a:rPr lang="en-US" altLang="it-IT" sz="2800" i="1" dirty="0" err="1"/>
              <a:t>stadi</a:t>
            </a:r>
            <a:r>
              <a:rPr lang="en-US" altLang="it-IT" sz="2800" i="1" dirty="0"/>
              <a:t> </a:t>
            </a:r>
            <a:r>
              <a:rPr lang="en-US" altLang="it-IT" sz="2800" i="1" dirty="0" err="1"/>
              <a:t>avanzati</a:t>
            </a:r>
            <a:r>
              <a:rPr lang="en-US" altLang="it-IT" sz="2800" i="1" dirty="0"/>
              <a:t>)</a:t>
            </a:r>
          </a:p>
          <a:p>
            <a:r>
              <a:rPr lang="en-US" altLang="it-IT" sz="2800" i="1" dirty="0" err="1"/>
              <a:t>Emorragia</a:t>
            </a:r>
            <a:r>
              <a:rPr lang="en-US" altLang="it-IT" sz="2800" i="1" dirty="0"/>
              <a:t> </a:t>
            </a:r>
            <a:r>
              <a:rPr lang="en-US" altLang="it-IT" sz="2800" i="1" dirty="0" err="1"/>
              <a:t>alveolare</a:t>
            </a:r>
            <a:endParaRPr lang="en-US" altLang="it-IT" sz="2800" i="1" dirty="0"/>
          </a:p>
        </p:txBody>
      </p:sp>
    </p:spTree>
    <p:extLst>
      <p:ext uri="{BB962C8B-B14F-4D97-AF65-F5344CB8AC3E}">
        <p14:creationId xmlns:p14="http://schemas.microsoft.com/office/powerpoint/2010/main" val="1454582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7D9AE52-07D3-469E-AD15-00D8945C9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Manifestazioni cardiache</a:t>
            </a:r>
            <a:endParaRPr lang="it-IT" altLang="it-IT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8532C81-C3BB-44D3-9F06-AF9DA0F37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2" y="1271016"/>
            <a:ext cx="7576104" cy="4598078"/>
          </a:xfrm>
        </p:spPr>
        <p:txBody>
          <a:bodyPr/>
          <a:lstStyle/>
          <a:p>
            <a:r>
              <a:rPr lang="it-IT" altLang="it-IT" sz="2800" b="1" dirty="0">
                <a:solidFill>
                  <a:schemeClr val="accent6"/>
                </a:solidFill>
              </a:rPr>
              <a:t>Pericardite</a:t>
            </a:r>
            <a:r>
              <a:rPr lang="it-IT" altLang="it-IT" sz="2800" dirty="0"/>
              <a:t> (20-30 %) (dolore toracico, sfregamenti)</a:t>
            </a:r>
          </a:p>
          <a:p>
            <a:r>
              <a:rPr lang="it-IT" altLang="it-IT" sz="2800" b="1" dirty="0">
                <a:solidFill>
                  <a:schemeClr val="accent6"/>
                </a:solidFill>
              </a:rPr>
              <a:t>Endocardite verrucosa atipica </a:t>
            </a:r>
            <a:r>
              <a:rPr lang="it-IT" altLang="it-IT" sz="2800" dirty="0"/>
              <a:t>(</a:t>
            </a:r>
            <a:r>
              <a:rPr lang="it-IT" altLang="it-IT" sz="2800" dirty="0" err="1"/>
              <a:t>Libman</a:t>
            </a:r>
            <a:r>
              <a:rPr lang="it-IT" altLang="it-IT" sz="2800" dirty="0"/>
              <a:t> Sacks): non batterica, raramente produce alterazioni emodinamicamente significative   (15-60 % studi autoptici).</a:t>
            </a:r>
            <a:endParaRPr lang="ar-SA" altLang="it-IT" sz="2800" dirty="0"/>
          </a:p>
          <a:p>
            <a:r>
              <a:rPr lang="it-IT" altLang="it-IT" sz="2800" b="1" dirty="0">
                <a:solidFill>
                  <a:schemeClr val="accent6"/>
                </a:solidFill>
              </a:rPr>
              <a:t>Coronaropatie</a:t>
            </a:r>
            <a:r>
              <a:rPr lang="it-IT" altLang="it-IT" sz="2800" dirty="0"/>
              <a:t>: </a:t>
            </a:r>
          </a:p>
          <a:p>
            <a:pPr lvl="1"/>
            <a:r>
              <a:rPr lang="it-IT" altLang="it-IT" sz="2400" dirty="0"/>
              <a:t>aterosclerosi accelerata </a:t>
            </a:r>
          </a:p>
          <a:p>
            <a:pPr lvl="1"/>
            <a:r>
              <a:rPr lang="it-IT" altLang="it-IT" sz="2400" dirty="0" err="1"/>
              <a:t>vasculite</a:t>
            </a:r>
            <a:r>
              <a:rPr lang="it-IT" altLang="it-IT" sz="2400" dirty="0"/>
              <a:t> coronarica</a:t>
            </a:r>
          </a:p>
          <a:p>
            <a:r>
              <a:rPr lang="it-IT" altLang="it-IT" sz="2800" b="1" dirty="0">
                <a:solidFill>
                  <a:schemeClr val="accent6"/>
                </a:solidFill>
              </a:rPr>
              <a:t>Miocardite</a:t>
            </a:r>
            <a:r>
              <a:rPr lang="it-IT" altLang="it-IT" sz="2800" dirty="0"/>
              <a:t> (aritmie, </a:t>
            </a:r>
            <a:r>
              <a:rPr lang="it-IT" altLang="it-IT" sz="2800" dirty="0" err="1"/>
              <a:t>deifict</a:t>
            </a:r>
            <a:r>
              <a:rPr lang="it-IT" altLang="it-IT" sz="2800" dirty="0"/>
              <a:t> di conduzione, tachicardia, cardiomegalia …)</a:t>
            </a:r>
          </a:p>
          <a:p>
            <a:endParaRPr lang="ar-SA" alt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B1DE92-5A77-446D-ACB6-FA628AD9E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31" b="50625"/>
          <a:stretch/>
        </p:blipFill>
        <p:spPr>
          <a:xfrm>
            <a:off x="7958138" y="2482956"/>
            <a:ext cx="3544852" cy="33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3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olo 1">
            <a:extLst>
              <a:ext uri="{FF2B5EF4-FFF2-40B4-BE49-F238E27FC236}">
                <a16:creationId xmlns:a16="http://schemas.microsoft.com/office/drawing/2014/main" id="{6B5A8E5F-1C78-467D-9F4B-130D251E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Definizione</a:t>
            </a:r>
          </a:p>
        </p:txBody>
      </p:sp>
      <p:sp>
        <p:nvSpPr>
          <p:cNvPr id="3074" name="Rectangle 3">
            <a:extLst>
              <a:ext uri="{FF2B5EF4-FFF2-40B4-BE49-F238E27FC236}">
                <a16:creationId xmlns:a16="http://schemas.microsoft.com/office/drawing/2014/main" id="{A2BD603F-B2B9-410F-AA36-7D44EB9B7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8079197" cy="4598078"/>
          </a:xfrm>
        </p:spPr>
        <p:txBody>
          <a:bodyPr/>
          <a:lstStyle/>
          <a:p>
            <a:r>
              <a:rPr lang="en-US" altLang="it-IT" sz="2800" dirty="0" err="1"/>
              <a:t>Malattia</a:t>
            </a:r>
            <a:r>
              <a:rPr lang="en-US" altLang="it-IT" sz="2800" dirty="0"/>
              <a:t> </a:t>
            </a:r>
            <a:r>
              <a:rPr lang="en-US" altLang="it-IT" sz="2800" b="1" dirty="0" err="1">
                <a:solidFill>
                  <a:schemeClr val="accent6"/>
                </a:solidFill>
              </a:rPr>
              <a:t>infiammatoria</a:t>
            </a:r>
            <a:r>
              <a:rPr lang="en-US" altLang="it-IT" sz="2800" dirty="0"/>
              <a:t>, </a:t>
            </a:r>
            <a:r>
              <a:rPr lang="en-US" altLang="it-IT" sz="2800" b="1" dirty="0" err="1">
                <a:solidFill>
                  <a:schemeClr val="accent6"/>
                </a:solidFill>
              </a:rPr>
              <a:t>sistemica</a:t>
            </a:r>
            <a:r>
              <a:rPr lang="en-US" altLang="it-IT" sz="2800" dirty="0"/>
              <a:t>, </a:t>
            </a:r>
            <a:r>
              <a:rPr lang="en-US" altLang="it-IT" sz="2800" b="1" dirty="0" err="1">
                <a:solidFill>
                  <a:schemeClr val="accent6"/>
                </a:solidFill>
              </a:rPr>
              <a:t>cronica</a:t>
            </a:r>
            <a:r>
              <a:rPr lang="en-US" altLang="it-IT" sz="2800" dirty="0"/>
              <a:t> ad </a:t>
            </a:r>
            <a:r>
              <a:rPr lang="en-US" altLang="it-IT" sz="2800" b="1" dirty="0" err="1">
                <a:solidFill>
                  <a:schemeClr val="accent6"/>
                </a:solidFill>
              </a:rPr>
              <a:t>eziologia</a:t>
            </a:r>
            <a:r>
              <a:rPr lang="en-US" altLang="it-IT" sz="2800" dirty="0"/>
              <a:t> </a:t>
            </a:r>
            <a:r>
              <a:rPr lang="en-US" altLang="it-IT" sz="2800" b="1" dirty="0" err="1">
                <a:solidFill>
                  <a:schemeClr val="accent6"/>
                </a:solidFill>
              </a:rPr>
              <a:t>multifattoriale</a:t>
            </a:r>
            <a:r>
              <a:rPr lang="en-US" altLang="it-IT" sz="2800" dirty="0"/>
              <a:t> </a:t>
            </a:r>
            <a:r>
              <a:rPr lang="en-US" altLang="it-IT" sz="2800" dirty="0" err="1"/>
              <a:t>ed</a:t>
            </a:r>
            <a:r>
              <a:rPr lang="it-IT" altLang="it-IT" sz="2800" dirty="0"/>
              <a:t> a</a:t>
            </a:r>
            <a:r>
              <a:rPr lang="en-US" altLang="it-IT" sz="2800" dirty="0"/>
              <a:t> </a:t>
            </a:r>
            <a:r>
              <a:rPr lang="en-US" altLang="it-IT" sz="2800" b="1" dirty="0" err="1">
                <a:solidFill>
                  <a:schemeClr val="accent6"/>
                </a:solidFill>
              </a:rPr>
              <a:t>patogenesi</a:t>
            </a:r>
            <a:r>
              <a:rPr lang="en-US" altLang="it-IT" sz="2800" dirty="0"/>
              <a:t> </a:t>
            </a:r>
            <a:r>
              <a:rPr lang="en-US" altLang="it-IT" sz="2800" b="1" dirty="0">
                <a:solidFill>
                  <a:schemeClr val="accent6"/>
                </a:solidFill>
              </a:rPr>
              <a:t>autoimmune</a:t>
            </a:r>
            <a:r>
              <a:rPr lang="it-IT" altLang="it-IT" sz="2800" dirty="0"/>
              <a:t>.</a:t>
            </a:r>
          </a:p>
          <a:p>
            <a:endParaRPr lang="it-IT" altLang="it-IT" sz="2800" dirty="0"/>
          </a:p>
          <a:p>
            <a:r>
              <a:rPr lang="it-IT" altLang="it-IT" sz="2800" dirty="0"/>
              <a:t>I fenomeni autoimmunitari che la caratterizzano derivano da una perdita della tolleranza verso il self che si manifesta con un’anomala attivazione del sistema immunitario e con la produzione di un’ampia gamma di </a:t>
            </a:r>
            <a:r>
              <a:rPr lang="it-IT" altLang="it-IT" sz="2800" b="1" dirty="0">
                <a:solidFill>
                  <a:schemeClr val="accent6"/>
                </a:solidFill>
              </a:rPr>
              <a:t>autoanticorpi non-organo specifici.</a:t>
            </a:r>
          </a:p>
          <a:p>
            <a:endParaRPr lang="it-IT" alt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D398FE-56CD-4F77-A992-B37817A59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83" r="72635" b="55690"/>
          <a:stretch/>
        </p:blipFill>
        <p:spPr>
          <a:xfrm>
            <a:off x="9413035" y="1271016"/>
            <a:ext cx="2077002" cy="43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82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C27A36D-9AFF-4738-9836-E0C04F193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Manifestazioni </a:t>
            </a:r>
            <a:r>
              <a:rPr lang="it-IT" altLang="it-IT"/>
              <a:t>gastrointestinali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6DE5A7C-7362-44AF-9C40-B1DF1DC15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sz="2800" dirty="0"/>
              <a:t>Peritonite </a:t>
            </a:r>
          </a:p>
          <a:p>
            <a:r>
              <a:rPr lang="it-IT" altLang="it-IT" sz="2800" dirty="0" err="1"/>
              <a:t>Vasculite</a:t>
            </a:r>
            <a:r>
              <a:rPr lang="it-IT" altLang="it-IT" sz="2800" dirty="0"/>
              <a:t> mesenterica</a:t>
            </a:r>
          </a:p>
          <a:p>
            <a:r>
              <a:rPr lang="it-IT" altLang="it-IT" sz="2800" dirty="0"/>
              <a:t>Pancreatite</a:t>
            </a:r>
          </a:p>
          <a:p>
            <a:r>
              <a:rPr lang="it-IT" altLang="it-IT" sz="2800" dirty="0"/>
              <a:t>Epatopatia </a:t>
            </a:r>
          </a:p>
          <a:p>
            <a:pPr lvl="2"/>
            <a:r>
              <a:rPr lang="it-IT" altLang="it-IT" sz="1800" dirty="0"/>
              <a:t> epatite </a:t>
            </a:r>
            <a:r>
              <a:rPr lang="it-IT" altLang="it-IT" sz="1800" dirty="0" err="1"/>
              <a:t>lupica</a:t>
            </a:r>
            <a:r>
              <a:rPr lang="it-IT" altLang="it-IT" sz="1800" dirty="0"/>
              <a:t> (attività di malattia, FANS)</a:t>
            </a:r>
          </a:p>
          <a:p>
            <a:pPr lvl="2"/>
            <a:r>
              <a:rPr lang="it-IT" altLang="it-IT" sz="1800" dirty="0">
                <a:sym typeface="Symbol" panose="05050102010706020507" pitchFamily="18" charset="2"/>
              </a:rPr>
              <a:t>		 </a:t>
            </a:r>
          </a:p>
          <a:p>
            <a:pPr lvl="2"/>
            <a:r>
              <a:rPr lang="it-IT" altLang="it-IT" sz="1800" dirty="0">
                <a:sym typeface="Symbol" panose="05050102010706020507" pitchFamily="18" charset="2"/>
              </a:rPr>
              <a:t> epatite lupoide (ECA)</a:t>
            </a:r>
            <a:endParaRPr lang="it-IT" altLang="it-IT" sz="1800" dirty="0"/>
          </a:p>
          <a:p>
            <a:r>
              <a:rPr lang="it-IT" altLang="it-IT" sz="2800" dirty="0"/>
              <a:t>Pseudo-ostruzione intestinale</a:t>
            </a:r>
          </a:p>
          <a:p>
            <a:r>
              <a:rPr lang="it-IT" altLang="it-IT" sz="2800" dirty="0"/>
              <a:t>Malattia infiammatoria intestinale</a:t>
            </a:r>
            <a:endParaRPr lang="ar-SA" altLang="it-IT" sz="2800" dirty="0"/>
          </a:p>
        </p:txBody>
      </p:sp>
    </p:spTree>
    <p:extLst>
      <p:ext uri="{BB962C8B-B14F-4D97-AF65-F5344CB8AC3E}">
        <p14:creationId xmlns:p14="http://schemas.microsoft.com/office/powerpoint/2010/main" val="3296897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DB7BDC0-0B5E-4F55-94E0-6270ED090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Impegno renale nel LES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01D3025-DDF6-43C1-AB9C-B9FD3C331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noProof="1"/>
              <a:t>L</a:t>
            </a:r>
            <a:r>
              <a:rPr lang="it-IT" altLang="it-IT" sz="3200" dirty="0"/>
              <a:t>a prevalenza </a:t>
            </a:r>
            <a:r>
              <a:rPr lang="it-IT" altLang="it-IT" sz="3200" noProof="1"/>
              <a:t> dell'impegno renale è stimata tra il 30 e</a:t>
            </a:r>
            <a:r>
              <a:rPr lang="it-IT" altLang="it-IT" sz="3200" dirty="0"/>
              <a:t> l’80%</a:t>
            </a:r>
            <a:r>
              <a:rPr lang="it-IT" altLang="it-IT" sz="3200" noProof="1"/>
              <a:t> </a:t>
            </a:r>
            <a:r>
              <a:rPr lang="it-IT" altLang="it-IT" sz="3200" dirty="0"/>
              <a:t> </a:t>
            </a:r>
            <a:r>
              <a:rPr lang="it-IT" altLang="it-IT" sz="3200" noProof="1"/>
              <a:t>nelle diverse casistiche</a:t>
            </a:r>
            <a:r>
              <a:rPr lang="it-IT" altLang="it-IT" sz="3200" dirty="0"/>
              <a:t> (subclinico)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Fino al 25% dei pazienti con impegno renale sviluppa insufficienza renale cronica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E’ caratterizzato d</a:t>
            </a:r>
            <a:r>
              <a:rPr lang="en-US" altLang="it-IT" sz="3200" dirty="0" err="1"/>
              <a:t>alla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presenza</a:t>
            </a:r>
            <a:r>
              <a:rPr lang="en-US" altLang="it-IT" sz="3200" dirty="0"/>
              <a:t> di </a:t>
            </a:r>
            <a:r>
              <a:rPr lang="en-US" altLang="it-IT" sz="3200" dirty="0" err="1"/>
              <a:t>una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infiammazione</a:t>
            </a:r>
            <a:r>
              <a:rPr lang="en-US" altLang="it-IT" sz="3200" dirty="0"/>
              <a:t> </a:t>
            </a:r>
            <a:r>
              <a:rPr lang="en-US" altLang="it-IT" sz="3200" dirty="0" err="1"/>
              <a:t>dei</a:t>
            </a:r>
            <a:r>
              <a:rPr lang="en-US" altLang="it-IT" sz="3200" dirty="0"/>
              <a:t> glomeruli (</a:t>
            </a:r>
            <a:r>
              <a:rPr lang="en-US" altLang="it-IT" sz="3200" dirty="0" err="1"/>
              <a:t>glomerulonefrite</a:t>
            </a:r>
            <a:r>
              <a:rPr lang="en-US" altLang="it-IT" sz="3200" dirty="0"/>
              <a:t>)</a:t>
            </a:r>
            <a:r>
              <a:rPr lang="it-IT" altLang="it-IT" sz="3200" dirty="0"/>
              <a:t>, ma anche dei tubuli, vasi e interstizio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t-IT" altLang="it-IT" sz="3200" dirty="0"/>
              <a:t>Importante fattore prognostico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altLang="it-IT" sz="3200" dirty="0"/>
              <a:t>La </a:t>
            </a:r>
            <a:r>
              <a:rPr lang="en-US" altLang="it-IT" sz="3200" dirty="0" err="1"/>
              <a:t>classificazione</a:t>
            </a:r>
            <a:r>
              <a:rPr lang="en-US" altLang="it-IT" sz="3200" dirty="0"/>
              <a:t> </a:t>
            </a:r>
            <a:r>
              <a:rPr lang="en-US" altLang="it-IT" sz="3200" dirty="0" err="1"/>
              <a:t>della</a:t>
            </a:r>
            <a:r>
              <a:rPr lang="en-US" altLang="it-IT" sz="3200" dirty="0"/>
              <a:t> WHO distingue 6 </a:t>
            </a:r>
            <a:r>
              <a:rPr lang="en-US" altLang="it-IT" sz="3200" dirty="0" err="1"/>
              <a:t>diversi</a:t>
            </a:r>
            <a:r>
              <a:rPr lang="en-US" altLang="it-IT" sz="3200" dirty="0"/>
              <a:t> pattern </a:t>
            </a:r>
            <a:r>
              <a:rPr lang="it-IT" altLang="it-IT" sz="3200" dirty="0"/>
              <a:t>(con vari sottotipi) </a:t>
            </a:r>
            <a:r>
              <a:rPr lang="en-US" altLang="it-IT" sz="3200" dirty="0"/>
              <a:t>di </a:t>
            </a:r>
            <a:r>
              <a:rPr lang="en-US" altLang="it-IT" sz="3200" dirty="0" err="1"/>
              <a:t>impegno</a:t>
            </a:r>
            <a:r>
              <a:rPr lang="en-US" altLang="it-IT" sz="3200" dirty="0"/>
              <a:t> </a:t>
            </a:r>
            <a:r>
              <a:rPr lang="en-US" altLang="it-IT" sz="3200" dirty="0" err="1"/>
              <a:t>renale</a:t>
            </a:r>
            <a:r>
              <a:rPr lang="en-US" altLang="it-IT" sz="3200" dirty="0"/>
              <a:t> </a:t>
            </a:r>
            <a:r>
              <a:rPr lang="en-US" altLang="it-IT" sz="3200" dirty="0" err="1"/>
              <a:t>nel</a:t>
            </a:r>
            <a:r>
              <a:rPr lang="en-US" altLang="it-IT" sz="3200" dirty="0"/>
              <a:t> LES</a:t>
            </a:r>
            <a:endParaRPr lang="it-IT" altLang="it-IT" sz="3200" dirty="0"/>
          </a:p>
        </p:txBody>
      </p:sp>
    </p:spTree>
    <p:extLst>
      <p:ext uri="{BB962C8B-B14F-4D97-AF65-F5344CB8AC3E}">
        <p14:creationId xmlns:p14="http://schemas.microsoft.com/office/powerpoint/2010/main" val="1471015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362" name="Group 74">
            <a:extLst>
              <a:ext uri="{FF2B5EF4-FFF2-40B4-BE49-F238E27FC236}">
                <a16:creationId xmlns:a16="http://schemas.microsoft.com/office/drawing/2014/main" id="{39D2F61E-6FD7-48B6-8D13-8B265730BFE2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605698974"/>
              </p:ext>
            </p:extLst>
          </p:nvPr>
        </p:nvGraphicFramePr>
        <p:xfrm>
          <a:off x="0" y="0"/>
          <a:ext cx="12192000" cy="6300788"/>
        </p:xfrm>
        <a:graphic>
          <a:graphicData uri="http://schemas.openxmlformats.org/drawingml/2006/table">
            <a:tbl>
              <a:tblPr/>
              <a:tblGrid>
                <a:gridCol w="9393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46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Classificazione ISN-RPS 2004</a:t>
                      </a: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62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ISN: International Society of </a:t>
                      </a:r>
                      <a:r>
                        <a:rPr lang="it-IT" sz="16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Nephrology</a:t>
                      </a:r>
                      <a:r>
                        <a:rPr lang="it-IT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RPS:</a:t>
                      </a:r>
                      <a:r>
                        <a:rPr lang="it-IT" sz="16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Renal</a:t>
                      </a:r>
                      <a:r>
                        <a:rPr lang="it-IT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Pathology</a:t>
                      </a:r>
                      <a:r>
                        <a:rPr lang="it-IT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Society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1446" marR="91446" marT="45704" marB="4570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Quadro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clinico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associato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46" marR="91446" marT="45704" marB="4570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95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Classe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I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: </a:t>
                      </a:r>
                      <a:r>
                        <a:rPr lang="it-IT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Glomeruli normali</a:t>
                      </a: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; la ME e l’IF evidenziano minimi depositi immunitari a livello mesangiale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As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intomatica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55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Classe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II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: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GNF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mesangiale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600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Ipercellularità</a:t>
                      </a: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mesangiale o espansione della matrice con depositi immuni mesangiali. Possibili minimi depositi sub-epiteliali e sub-endoteliali, visibili in ME ed all’IF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Lieve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proteinuria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, m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odeste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alterazioni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del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sedimento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urinario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416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Classe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III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: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GNF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proliferativa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focale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&lt; 50 % dei glomeruli, con depositi immuni focali sub-endoteliali con o senza alterazioni mesangiali. Può essere segmentale (&lt;50% delle anse glomerulari) o globale (&gt;50 %), </a:t>
                      </a:r>
                      <a:r>
                        <a:rPr lang="it-IT" sz="1600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endo</a:t>
                      </a: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o extra-capillare. La presenza di lesioni attive (III A), attive e croniche (III A/C) o solo croniche (III C) identifica tre ulteriori sottoclassi.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Proteinuria dosabile; alterazioni del sedimento con funzionalità renale in genere conservata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416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Classe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IV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: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GNF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proliferativa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diffusa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&gt;50 %) dei glomeruli, </a:t>
                      </a:r>
                      <a:r>
                        <a:rPr lang="it-IT" sz="1600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endo</a:t>
                      </a: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o </a:t>
                      </a:r>
                      <a:r>
                        <a:rPr lang="it-IT" sz="1600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extracapillare</a:t>
                      </a: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con depositi sub-endoteliali diffusi, con o senza alterazioni mesangiali. Anche questa classe è suddivisa in sottoclassi (IV-S o IV-G: A, A/C, C) a seconda del numero di anse coinvolte nel singolo glomerulo (S : segmentale o G : globale), della presenza di lesioni attive (A), attive e croniche (A/C) o solo sclerosanti croniche (C).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Proteinuria dosabile, </a:t>
                      </a:r>
                      <a:r>
                        <a:rPr lang="it-IT" sz="1600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microematuria</a:t>
                      </a: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ipertensione, insufficienza renale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33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Classe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V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: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GNF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membranosa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Depositi immuni </a:t>
                      </a:r>
                      <a:r>
                        <a:rPr lang="it-IT" sz="1600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sottoepiteliali</a:t>
                      </a: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o esiti di tali depositi con o senza alterazioni mesangiali. Può esserci sclerosi  glomerulare avanzata. Può presentarsi in combinazione con le classi III o IV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S. nefrosica. Possibile evoluzione in IRC</a:t>
                      </a: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93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Classe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VI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: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clerosi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glomerulare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Sclerosi totale del 90 % dei glomeruli, senza segni di attività residua</a:t>
                      </a: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Insufficienza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renale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terminale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1446" marR="91446" marT="45704" marB="4570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917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C521B3-D01F-4E32-803B-98855E073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4"/>
          <a:stretch/>
        </p:blipFill>
        <p:spPr>
          <a:xfrm>
            <a:off x="6625363" y="1191173"/>
            <a:ext cx="1997495" cy="50096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FB2D4F9-5CF3-4504-8AF3-140BB6385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866" y="1191173"/>
            <a:ext cx="2059200" cy="50096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762F07-3DC9-494E-84F9-70432BB15640}"/>
              </a:ext>
            </a:extLst>
          </p:cNvPr>
          <p:cNvSpPr txBox="1"/>
          <p:nvPr/>
        </p:nvSpPr>
        <p:spPr>
          <a:xfrm>
            <a:off x="3051867" y="728665"/>
            <a:ext cx="2059199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Classe IV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3A479B-9771-48E4-B000-AAF38116FD7C}"/>
              </a:ext>
            </a:extLst>
          </p:cNvPr>
          <p:cNvSpPr txBox="1"/>
          <p:nvPr/>
        </p:nvSpPr>
        <p:spPr>
          <a:xfrm>
            <a:off x="6625363" y="739223"/>
            <a:ext cx="2059199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Classe V</a:t>
            </a:r>
          </a:p>
        </p:txBody>
      </p:sp>
    </p:spTree>
    <p:extLst>
      <p:ext uri="{BB962C8B-B14F-4D97-AF65-F5344CB8AC3E}">
        <p14:creationId xmlns:p14="http://schemas.microsoft.com/office/powerpoint/2010/main" val="513824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1">
            <a:extLst>
              <a:ext uri="{FF2B5EF4-FFF2-40B4-BE49-F238E27FC236}">
                <a16:creationId xmlns:a16="http://schemas.microsoft.com/office/drawing/2014/main" id="{DE3CC861-77D5-4A30-B91F-621FF26D9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99" y="293688"/>
            <a:ext cx="2932114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2">
            <a:extLst>
              <a:ext uri="{FF2B5EF4-FFF2-40B4-BE49-F238E27FC236}">
                <a16:creationId xmlns:a16="http://schemas.microsoft.com/office/drawing/2014/main" id="{1DBF7321-ACD4-4063-AA44-6F47F8EE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3688"/>
            <a:ext cx="32766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3">
            <a:extLst>
              <a:ext uri="{FF2B5EF4-FFF2-40B4-BE49-F238E27FC236}">
                <a16:creationId xmlns:a16="http://schemas.microsoft.com/office/drawing/2014/main" id="{F14EF0F7-2237-407C-AF86-AB7201CB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99" y="2684067"/>
            <a:ext cx="2964980" cy="189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4">
            <a:extLst>
              <a:ext uri="{FF2B5EF4-FFF2-40B4-BE49-F238E27FC236}">
                <a16:creationId xmlns:a16="http://schemas.microsoft.com/office/drawing/2014/main" id="{42E96635-2FB0-46A1-9079-C1CCE13A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684067"/>
            <a:ext cx="32893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5">
            <a:extLst>
              <a:ext uri="{FF2B5EF4-FFF2-40B4-BE49-F238E27FC236}">
                <a16:creationId xmlns:a16="http://schemas.microsoft.com/office/drawing/2014/main" id="{9AA4BB26-6651-434F-AFCE-680436BB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95" y="4637089"/>
            <a:ext cx="2356879" cy="152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6">
            <a:extLst>
              <a:ext uri="{FF2B5EF4-FFF2-40B4-BE49-F238E27FC236}">
                <a16:creationId xmlns:a16="http://schemas.microsoft.com/office/drawing/2014/main" id="{4F0C042D-C3C8-4767-B322-52696FD98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19" y="4904676"/>
            <a:ext cx="2115405" cy="133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10">
            <a:extLst>
              <a:ext uri="{FF2B5EF4-FFF2-40B4-BE49-F238E27FC236}">
                <a16:creationId xmlns:a16="http://schemas.microsoft.com/office/drawing/2014/main" id="{6C4C4ADF-6448-44C0-A0CB-957CD0B8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1" y="304801"/>
            <a:ext cx="347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accent6"/>
                </a:solidFill>
                <a:latin typeface="Calibri" panose="020F0502020204030204" pitchFamily="34" charset="0"/>
              </a:rPr>
              <a:t>II</a:t>
            </a:r>
          </a:p>
        </p:txBody>
      </p:sp>
      <p:sp>
        <p:nvSpPr>
          <p:cNvPr id="24585" name="Text Box 11">
            <a:extLst>
              <a:ext uri="{FF2B5EF4-FFF2-40B4-BE49-F238E27FC236}">
                <a16:creationId xmlns:a16="http://schemas.microsoft.com/office/drawing/2014/main" id="{26DE2421-0738-4C8E-BE59-25B72793E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1" y="304801"/>
            <a:ext cx="43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accent6"/>
                </a:solidFill>
                <a:latin typeface="Calibri" panose="020F0502020204030204" pitchFamily="34" charset="0"/>
              </a:rPr>
              <a:t>III</a:t>
            </a:r>
          </a:p>
        </p:txBody>
      </p:sp>
      <p:sp>
        <p:nvSpPr>
          <p:cNvPr id="24586" name="Text Box 13">
            <a:extLst>
              <a:ext uri="{FF2B5EF4-FFF2-40B4-BE49-F238E27FC236}">
                <a16:creationId xmlns:a16="http://schemas.microsoft.com/office/drawing/2014/main" id="{5AFFA8EF-FC9C-42AD-B95E-A4B0CA995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1" y="2971801"/>
            <a:ext cx="449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accent6"/>
                </a:solidFill>
                <a:latin typeface="Calibri" panose="020F0502020204030204" pitchFamily="34" charset="0"/>
              </a:rPr>
              <a:t>IV</a:t>
            </a:r>
          </a:p>
        </p:txBody>
      </p:sp>
      <p:sp>
        <p:nvSpPr>
          <p:cNvPr id="24587" name="Text Box 14">
            <a:extLst>
              <a:ext uri="{FF2B5EF4-FFF2-40B4-BE49-F238E27FC236}">
                <a16:creationId xmlns:a16="http://schemas.microsoft.com/office/drawing/2014/main" id="{B4748AB0-9612-4D4F-BF10-1966DE60F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1" y="2971801"/>
            <a:ext cx="36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accent6"/>
                </a:solidFill>
                <a:latin typeface="Calibri" panose="020F050202020403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827473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92CBEFD-C208-4D65-A710-D75E8C50F3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Interessamento neurologico nel LES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67FFA2E-7B81-487C-A4E3-019D68819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400" dirty="0"/>
              <a:t>Frequenza  : 14 - 75 % </a:t>
            </a:r>
          </a:p>
          <a:p>
            <a:pPr lvl="2"/>
            <a:r>
              <a:rPr lang="it-IT" altLang="it-IT" sz="1600" dirty="0" err="1"/>
              <a:t>McCune</a:t>
            </a:r>
            <a:r>
              <a:rPr lang="it-IT" altLang="it-IT" sz="1600" dirty="0"/>
              <a:t> &amp; </a:t>
            </a:r>
            <a:r>
              <a:rPr lang="it-IT" altLang="it-IT" sz="1600" dirty="0" err="1"/>
              <a:t>Golbus</a:t>
            </a:r>
            <a:r>
              <a:rPr lang="it-IT" altLang="it-IT" sz="1600" dirty="0"/>
              <a:t>, 1988</a:t>
            </a:r>
          </a:p>
          <a:p>
            <a:r>
              <a:rPr lang="it-IT" altLang="it-IT" sz="2400" dirty="0"/>
              <a:t>Dati più recenti 56.3%</a:t>
            </a:r>
          </a:p>
          <a:p>
            <a:r>
              <a:rPr lang="it-IT" altLang="it-IT" sz="2400" dirty="0"/>
              <a:t>Condiziona la prognosi</a:t>
            </a:r>
            <a:endParaRPr lang="it-IT" altLang="it-IT" dirty="0"/>
          </a:p>
        </p:txBody>
      </p:sp>
      <p:pic>
        <p:nvPicPr>
          <p:cNvPr id="25604" name="Picture 4" descr="gov4">
            <a:extLst>
              <a:ext uri="{FF2B5EF4-FFF2-40B4-BE49-F238E27FC236}">
                <a16:creationId xmlns:a16="http://schemas.microsoft.com/office/drawing/2014/main" id="{C8A419CC-745A-40E6-B211-958FAA6C9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3101976"/>
            <a:ext cx="289560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gov2">
            <a:extLst>
              <a:ext uri="{FF2B5EF4-FFF2-40B4-BE49-F238E27FC236}">
                <a16:creationId xmlns:a16="http://schemas.microsoft.com/office/drawing/2014/main" id="{3CA4BBDD-B06A-40A4-B2DB-572B19444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95" y="1381125"/>
            <a:ext cx="30861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10">
            <a:extLst>
              <a:ext uri="{FF2B5EF4-FFF2-40B4-BE49-F238E27FC236}">
                <a16:creationId xmlns:a16="http://schemas.microsoft.com/office/drawing/2014/main" id="{1F023DA5-82A9-4C52-9BF6-0D6C0DC7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4532313"/>
            <a:ext cx="3433763" cy="1200150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Fino al 1999 (criteri ARA)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- Psicosi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Calibri" panose="020F0502020204030204" pitchFamily="34" charset="0"/>
              </a:rPr>
              <a:t>- Epilessia</a:t>
            </a:r>
          </a:p>
        </p:txBody>
      </p:sp>
    </p:spTree>
    <p:extLst>
      <p:ext uri="{BB962C8B-B14F-4D97-AF65-F5344CB8AC3E}">
        <p14:creationId xmlns:p14="http://schemas.microsoft.com/office/powerpoint/2010/main" val="116355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>
            <a:extLst>
              <a:ext uri="{FF2B5EF4-FFF2-40B4-BE49-F238E27FC236}">
                <a16:creationId xmlns:a16="http://schemas.microsoft.com/office/drawing/2014/main" id="{6F0004A2-E7F9-4624-B153-8EB0E0538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altLang="it-IT" sz="4000" dirty="0"/>
              <a:t>Sindromi neuropsichiatriche in corso di LES - ACR - 1999</a:t>
            </a:r>
          </a:p>
        </p:txBody>
      </p:sp>
      <p:sp>
        <p:nvSpPr>
          <p:cNvPr id="26627" name="Rectangle 1027">
            <a:extLst>
              <a:ext uri="{FF2B5EF4-FFF2-40B4-BE49-F238E27FC236}">
                <a16:creationId xmlns:a16="http://schemas.microsoft.com/office/drawing/2014/main" id="{3A405B97-78F5-4A24-87A2-A54069717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 </a:t>
            </a:r>
          </a:p>
        </p:txBody>
      </p:sp>
      <p:graphicFrame>
        <p:nvGraphicFramePr>
          <p:cNvPr id="128035" name="Group 1059">
            <a:extLst>
              <a:ext uri="{FF2B5EF4-FFF2-40B4-BE49-F238E27FC236}">
                <a16:creationId xmlns:a16="http://schemas.microsoft.com/office/drawing/2014/main" id="{6C080E12-2CCE-43D4-A56B-DAC98B9A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274824"/>
              </p:ext>
            </p:extLst>
          </p:nvPr>
        </p:nvGraphicFramePr>
        <p:xfrm>
          <a:off x="510621" y="1371600"/>
          <a:ext cx="11166267" cy="4701994"/>
        </p:xfrm>
        <a:graphic>
          <a:graphicData uri="http://schemas.openxmlformats.org/drawingml/2006/table">
            <a:tbl>
              <a:tblPr/>
              <a:tblGrid>
                <a:gridCol w="5826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9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Sistema Nervoso Centrale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Sistema Nervoso Periferico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3834"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Meningite asettica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Accidenti cerebrovascolari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Sindrome demielinizzante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Cefalea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Disordini del movimento (corea) Mielopatia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Epilessia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Stato confusionale acuto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Disturbi d’ansia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Disfunzioni cognitive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Disturbi del tono dell’umore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Psicosi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Poliradiculopatia</a:t>
                      </a: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infiammatoria demielinizzante acuta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Guillain-Barré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syndrome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Disordini </a:t>
                      </a: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autonomici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Mononeuroptia</a:t>
                      </a: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(singola/multipla)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Miastenia </a:t>
                      </a: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gravis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Neuropatia n. cranici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Plessopatie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Polineuropatia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698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474DC69-ADBE-40A9-8C0B-6A3B6D667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Aspetti anatomo-patologici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96C3DCC-B14E-4673-964B-8E40B6AA88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11166267" cy="4858322"/>
          </a:xfrm>
        </p:spPr>
        <p:txBody>
          <a:bodyPr>
            <a:normAutofit fontScale="92500" lnSpcReduction="20000"/>
          </a:bodyPr>
          <a:lstStyle/>
          <a:p>
            <a:r>
              <a:rPr lang="it-IT" altLang="it-IT" sz="2200" b="1" dirty="0">
                <a:solidFill>
                  <a:schemeClr val="accent6"/>
                </a:solidFill>
              </a:rPr>
              <a:t>Lesioni tessutali generali ed elementari</a:t>
            </a:r>
          </a:p>
          <a:p>
            <a:pPr lvl="1"/>
            <a:r>
              <a:rPr lang="it-IT" altLang="it-IT" dirty="0"/>
              <a:t>Necrosi fibrinoide</a:t>
            </a:r>
          </a:p>
          <a:p>
            <a:pPr lvl="1"/>
            <a:r>
              <a:rPr lang="it-IT" altLang="it-IT" dirty="0"/>
              <a:t>Corpi </a:t>
            </a:r>
            <a:r>
              <a:rPr lang="it-IT" altLang="it-IT" dirty="0" err="1"/>
              <a:t>ematossilinici</a:t>
            </a:r>
            <a:r>
              <a:rPr lang="it-IT" altLang="it-IT" dirty="0"/>
              <a:t> (equivalenti in vivo del fenomeno LE)</a:t>
            </a:r>
          </a:p>
          <a:p>
            <a:r>
              <a:rPr lang="it-IT" altLang="it-IT" sz="2200" b="1" dirty="0">
                <a:solidFill>
                  <a:schemeClr val="accent6"/>
                </a:solidFill>
              </a:rPr>
              <a:t>Lesioni proprie dei singoli organi</a:t>
            </a:r>
          </a:p>
          <a:p>
            <a:pPr lvl="1"/>
            <a:r>
              <a:rPr lang="it-IT" altLang="it-IT" dirty="0"/>
              <a:t>Cute : </a:t>
            </a:r>
            <a:r>
              <a:rPr lang="it-IT" altLang="it-IT" dirty="0" err="1"/>
              <a:t>ipercheratosi</a:t>
            </a:r>
            <a:r>
              <a:rPr lang="it-IT" altLang="it-IT" dirty="0"/>
              <a:t>, edema del derma, ispessimento m. basali, deposizione di IC nella giunzione </a:t>
            </a:r>
            <a:r>
              <a:rPr lang="it-IT" altLang="it-IT" dirty="0" err="1"/>
              <a:t>dermo</a:t>
            </a:r>
            <a:r>
              <a:rPr lang="it-IT" altLang="it-IT" dirty="0"/>
              <a:t>-epidermica</a:t>
            </a:r>
          </a:p>
          <a:p>
            <a:pPr lvl="1"/>
            <a:r>
              <a:rPr lang="it-IT" altLang="it-IT" dirty="0"/>
              <a:t>Muscoli : miosite (infiltrato infiammatorio)</a:t>
            </a:r>
          </a:p>
          <a:p>
            <a:pPr lvl="1"/>
            <a:r>
              <a:rPr lang="it-IT" altLang="it-IT" dirty="0"/>
              <a:t>m. sinoviale (sinovite)</a:t>
            </a:r>
          </a:p>
          <a:p>
            <a:pPr lvl="1"/>
            <a:r>
              <a:rPr lang="it-IT" altLang="it-IT" dirty="0"/>
              <a:t>Ossa : necrosi </a:t>
            </a:r>
            <a:r>
              <a:rPr lang="it-IT" altLang="it-IT" dirty="0" err="1"/>
              <a:t>avascolare</a:t>
            </a:r>
            <a:endParaRPr lang="it-IT" altLang="it-IT" dirty="0"/>
          </a:p>
          <a:p>
            <a:pPr lvl="1"/>
            <a:r>
              <a:rPr lang="it-IT" altLang="it-IT" dirty="0"/>
              <a:t>Cuore pericardite siero-fibrinosa, endocardite verrucosa, miocardite</a:t>
            </a:r>
          </a:p>
          <a:p>
            <a:pPr lvl="1"/>
            <a:r>
              <a:rPr lang="it-IT" altLang="it-IT" dirty="0"/>
              <a:t>Vasi : </a:t>
            </a:r>
            <a:r>
              <a:rPr lang="it-IT" altLang="it-IT" dirty="0" err="1"/>
              <a:t>microangiopatia</a:t>
            </a:r>
            <a:r>
              <a:rPr lang="it-IT" altLang="it-IT" dirty="0"/>
              <a:t> piccoli vasi, </a:t>
            </a:r>
            <a:r>
              <a:rPr lang="it-IT" altLang="it-IT" dirty="0" err="1"/>
              <a:t>vasculite</a:t>
            </a:r>
            <a:r>
              <a:rPr lang="it-IT" altLang="it-IT" dirty="0"/>
              <a:t>, aterosclerosi accelerata</a:t>
            </a:r>
          </a:p>
          <a:p>
            <a:pPr lvl="1"/>
            <a:r>
              <a:rPr lang="it-IT" altLang="it-IT" dirty="0"/>
              <a:t>Pleura : pleurite sierofibrinosa</a:t>
            </a:r>
          </a:p>
          <a:p>
            <a:pPr lvl="1"/>
            <a:r>
              <a:rPr lang="it-IT" altLang="it-IT" dirty="0"/>
              <a:t>Polmone : polmonite interstiziale, alveolite emorragica</a:t>
            </a:r>
          </a:p>
          <a:p>
            <a:pPr lvl="1"/>
            <a:r>
              <a:rPr lang="it-IT" altLang="it-IT" dirty="0"/>
              <a:t>Reni : glomerulonefrite (</a:t>
            </a:r>
            <a:r>
              <a:rPr lang="it-IT" altLang="it-IT" dirty="0" err="1"/>
              <a:t>wire</a:t>
            </a:r>
            <a:r>
              <a:rPr lang="it-IT" altLang="it-IT" dirty="0"/>
              <a:t> </a:t>
            </a:r>
            <a:r>
              <a:rPr lang="it-IT" altLang="it-IT" dirty="0" err="1"/>
              <a:t>loops</a:t>
            </a:r>
            <a:r>
              <a:rPr lang="it-IT" altLang="it-IT" dirty="0"/>
              <a:t>)</a:t>
            </a:r>
          </a:p>
          <a:p>
            <a:pPr lvl="1"/>
            <a:r>
              <a:rPr lang="it-IT" altLang="it-IT" dirty="0"/>
              <a:t>Milza : fibrosi </a:t>
            </a:r>
            <a:r>
              <a:rPr lang="it-IT" altLang="it-IT" dirty="0" err="1"/>
              <a:t>periarteriolare</a:t>
            </a:r>
            <a:r>
              <a:rPr lang="it-IT" altLang="it-IT" dirty="0"/>
              <a:t> (lesioni a bulbo di cipolla) </a:t>
            </a:r>
          </a:p>
          <a:p>
            <a:pPr lvl="1"/>
            <a:r>
              <a:rPr lang="it-IT" altLang="it-IT" dirty="0"/>
              <a:t>Linfonodi : linfoadenite reattiva, linfoadenite necrotizzante</a:t>
            </a:r>
          </a:p>
          <a:p>
            <a:pPr lvl="1"/>
            <a:r>
              <a:rPr lang="it-IT" altLang="it-IT" dirty="0" err="1"/>
              <a:t>App</a:t>
            </a:r>
            <a:r>
              <a:rPr lang="it-IT" altLang="it-IT" dirty="0"/>
              <a:t>. digerente : pancreatite, </a:t>
            </a:r>
            <a:r>
              <a:rPr lang="it-IT" altLang="it-IT" dirty="0" err="1"/>
              <a:t>vasculite</a:t>
            </a:r>
            <a:r>
              <a:rPr lang="it-IT" altLang="it-IT" dirty="0"/>
              <a:t> mesenterica, epatopatia, </a:t>
            </a:r>
            <a:r>
              <a:rPr lang="it-IT" altLang="it-IT" dirty="0" err="1"/>
              <a:t>sierosite</a:t>
            </a:r>
            <a:r>
              <a:rPr lang="it-IT" altLang="it-IT" dirty="0"/>
              <a:t> peritoneale</a:t>
            </a:r>
          </a:p>
          <a:p>
            <a:pPr lvl="1"/>
            <a:r>
              <a:rPr lang="it-IT" altLang="it-IT" dirty="0"/>
              <a:t>SNC e SNP : </a:t>
            </a:r>
            <a:r>
              <a:rPr lang="it-IT" altLang="it-IT" dirty="0" err="1"/>
              <a:t>microangiopatia</a:t>
            </a:r>
            <a:r>
              <a:rPr lang="it-IT" altLang="it-IT" dirty="0"/>
              <a:t>, </a:t>
            </a:r>
            <a:r>
              <a:rPr lang="it-IT" altLang="it-IT" dirty="0" err="1"/>
              <a:t>vasculite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869763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04D30-7D6F-4013-A5B8-53B7F84D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Eziopatogenesi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4F0C51A-3BAB-411F-9E79-97BB4837C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62" y="1271588"/>
            <a:ext cx="52189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816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ttangolo 7">
            <a:extLst>
              <a:ext uri="{FF2B5EF4-FFF2-40B4-BE49-F238E27FC236}">
                <a16:creationId xmlns:a16="http://schemas.microsoft.com/office/drawing/2014/main" id="{D015E2B1-D5A6-4BFF-982E-D4EFF14F2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8366" y="5954714"/>
            <a:ext cx="2459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400" i="1" dirty="0">
                <a:solidFill>
                  <a:srgbClr val="000000"/>
                </a:solidFill>
              </a:rPr>
              <a:t>Liu &amp; Davidson. Nat Med 2012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BE1AD7-5736-4878-B6AA-BBB0D85B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Spiral of disease progression in SLE</a:t>
            </a:r>
            <a:endParaRPr lang="it-IT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7FA78755-423A-4E40-ABBE-C1A59A9DB4F3}"/>
              </a:ext>
            </a:extLst>
          </p:cNvPr>
          <p:cNvGrpSpPr>
            <a:grpSpLocks/>
          </p:cNvGrpSpPr>
          <p:nvPr/>
        </p:nvGrpSpPr>
        <p:grpSpPr bwMode="auto">
          <a:xfrm>
            <a:off x="1714500" y="1347591"/>
            <a:ext cx="7526666" cy="4914900"/>
            <a:chOff x="1081088" y="1117600"/>
            <a:chExt cx="8124825" cy="5695950"/>
          </a:xfrm>
        </p:grpSpPr>
        <p:pic>
          <p:nvPicPr>
            <p:cNvPr id="13" name="Immagine 1">
              <a:extLst>
                <a:ext uri="{FF2B5EF4-FFF2-40B4-BE49-F238E27FC236}">
                  <a16:creationId xmlns:a16="http://schemas.microsoft.com/office/drawing/2014/main" id="{EDD5A2C9-ED04-496C-98BE-4F4874947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088" y="1117600"/>
              <a:ext cx="8124825" cy="569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7">
              <a:extLst>
                <a:ext uri="{FF2B5EF4-FFF2-40B4-BE49-F238E27FC236}">
                  <a16:creationId xmlns:a16="http://schemas.microsoft.com/office/drawing/2014/main" id="{052CEE14-85A7-4800-9108-7A557DC00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1612" y="1662141"/>
              <a:ext cx="144016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it-IT" sz="4000" b="1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64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02F1CA0-BACE-41A5-8D38-34FBF0B06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 err="1"/>
              <a:t>Epidemiologia</a:t>
            </a:r>
            <a:endParaRPr lang="it-IT" altLang="it-IT" dirty="0"/>
          </a:p>
        </p:txBody>
      </p:sp>
      <p:graphicFrame>
        <p:nvGraphicFramePr>
          <p:cNvPr id="87169" name="Group 129">
            <a:extLst>
              <a:ext uri="{FF2B5EF4-FFF2-40B4-BE49-F238E27FC236}">
                <a16:creationId xmlns:a16="http://schemas.microsoft.com/office/drawing/2014/main" id="{82CAC7F9-DA4F-4743-A9EA-1065B0DF03B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3984748852"/>
              </p:ext>
            </p:extLst>
          </p:nvPr>
        </p:nvGraphicFramePr>
        <p:xfrm>
          <a:off x="510621" y="1264522"/>
          <a:ext cx="7119938" cy="4541838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25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2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 : M</a:t>
                      </a:r>
                      <a:endParaRPr kumimoji="0" lang="it-IT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 : 1</a:t>
                      </a:r>
                      <a:endParaRPr kumimoji="0" lang="it-IT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Picco</a:t>
                      </a:r>
                      <a:endParaRPr kumimoji="0" lang="it-IT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Età fertile</a:t>
                      </a:r>
                      <a:endParaRPr kumimoji="0" lang="it-IT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0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Prevalenza</a:t>
                      </a:r>
                      <a:endParaRPr kumimoji="0" lang="it-IT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Caucasici</a:t>
                      </a:r>
                      <a:endParaRPr kumimoji="0" lang="it-IT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Asiatici</a:t>
                      </a:r>
                      <a:endParaRPr kumimoji="0" lang="it-IT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Afro-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Caraibici</a:t>
                      </a:r>
                      <a:endParaRPr kumimoji="0" lang="it-IT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15-67/100,000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abitanti</a:t>
                      </a:r>
                      <a:endParaRPr kumimoji="0" lang="it-IT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20.3</a:t>
                      </a: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/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100,000</a:t>
                      </a:r>
                      <a:endParaRPr kumimoji="0" lang="it-IT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48.8</a:t>
                      </a: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/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100,000</a:t>
                      </a:r>
                      <a:endParaRPr kumimoji="0" lang="it-IT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207</a:t>
                      </a: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/ 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100,000</a:t>
                      </a:r>
                      <a:endParaRPr kumimoji="0" 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Incidenza</a:t>
                      </a: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1.8-7.6</a:t>
                      </a: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/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100,000</a:t>
                      </a:r>
                      <a:r>
                        <a:rPr kumimoji="0" 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/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anno</a:t>
                      </a:r>
                      <a:endParaRPr kumimoji="0" 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16" name="Text Box 130">
            <a:extLst>
              <a:ext uri="{FF2B5EF4-FFF2-40B4-BE49-F238E27FC236}">
                <a16:creationId xmlns:a16="http://schemas.microsoft.com/office/drawing/2014/main" id="{4D5B0C24-A114-4C52-ACA7-CF9A74C30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766" y="5078724"/>
            <a:ext cx="3546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 dirty="0">
                <a:solidFill>
                  <a:schemeClr val="accent6"/>
                </a:solidFill>
                <a:latin typeface="+mn-lt"/>
              </a:rPr>
              <a:t>Paziente tipo:  giovane donna in età fertile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4D14CA2-864A-4BA0-A1CD-C8587570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409" y="1264522"/>
            <a:ext cx="3871479" cy="36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43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0AFC0F-94F2-4A21-B24A-691CABB9D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271015"/>
            <a:ext cx="11166267" cy="4815459"/>
          </a:xfrm>
        </p:spPr>
        <p:txBody>
          <a:bodyPr>
            <a:normAutofit/>
          </a:bodyPr>
          <a:lstStyle/>
          <a:p>
            <a:pPr lvl="1"/>
            <a:r>
              <a:rPr lang="it-IT" sz="2400" dirty="0"/>
              <a:t>familiarità riscontrabile nel 10-15 % dei casi </a:t>
            </a:r>
          </a:p>
          <a:p>
            <a:pPr lvl="1"/>
            <a:r>
              <a:rPr lang="it-IT" sz="2400" dirty="0"/>
              <a:t>concordanza, sebbene non assoluta, nei gemelli omozigoti</a:t>
            </a:r>
          </a:p>
          <a:p>
            <a:pPr lvl="1"/>
            <a:r>
              <a:rPr lang="it-IT" sz="2400" dirty="0"/>
              <a:t>importanza di fattori razziali (più frequente negli afro-americani, afro-caraibici, e nelle popolazioni del sud-est asiatico).</a:t>
            </a:r>
          </a:p>
          <a:p>
            <a:pPr marL="0" indent="0">
              <a:buNone/>
            </a:pPr>
            <a:r>
              <a:rPr lang="it-IT" sz="2800" b="1" i="1" dirty="0">
                <a:solidFill>
                  <a:schemeClr val="accent6"/>
                </a:solidFill>
              </a:rPr>
              <a:t>Geni MHC</a:t>
            </a:r>
          </a:p>
          <a:p>
            <a:pPr lvl="1"/>
            <a:r>
              <a:rPr lang="it-IT" sz="2400" dirty="0"/>
              <a:t>HLA-DR2, DR3</a:t>
            </a:r>
          </a:p>
          <a:p>
            <a:pPr lvl="1"/>
            <a:r>
              <a:rPr lang="it-IT" sz="2400" dirty="0"/>
              <a:t>deficit completo di alcune componenti del complemento (C1q, C2 e C4A e C4B: via classica) codificati da geni HLA di classe III</a:t>
            </a:r>
          </a:p>
          <a:p>
            <a:r>
              <a:rPr lang="it-IT" sz="2800" b="1" i="1" dirty="0">
                <a:solidFill>
                  <a:schemeClr val="accent6"/>
                </a:solidFill>
              </a:rPr>
              <a:t>Geni non-MHC</a:t>
            </a:r>
          </a:p>
          <a:p>
            <a:pPr lvl="1"/>
            <a:r>
              <a:rPr lang="it-IT" sz="2400" dirty="0"/>
              <a:t>Mutazioni non-senso dei geni codificanti x il recettore </a:t>
            </a:r>
            <a:r>
              <a:rPr lang="it-IT" sz="2400" dirty="0" err="1"/>
              <a:t>Fc</a:t>
            </a:r>
            <a:r>
              <a:rPr lang="it-IT" sz="2400" dirty="0"/>
              <a:t> (</a:t>
            </a:r>
            <a:r>
              <a:rPr lang="it-IT" sz="2400" dirty="0" err="1"/>
              <a:t>FcgR</a:t>
            </a:r>
            <a:r>
              <a:rPr lang="it-IT" sz="2400" dirty="0"/>
              <a:t>*)</a:t>
            </a:r>
          </a:p>
          <a:p>
            <a:pPr lvl="1"/>
            <a:r>
              <a:rPr lang="it-IT" sz="2400" dirty="0"/>
              <a:t>Polimorfismi del gene PTPN22 (</a:t>
            </a:r>
            <a:r>
              <a:rPr lang="it-IT" sz="2400" dirty="0" err="1"/>
              <a:t>protein</a:t>
            </a:r>
            <a:r>
              <a:rPr lang="it-IT" sz="2400" dirty="0"/>
              <a:t> </a:t>
            </a:r>
            <a:r>
              <a:rPr lang="it-IT" sz="2400" dirty="0" err="1"/>
              <a:t>tyrosine</a:t>
            </a:r>
            <a:r>
              <a:rPr lang="it-IT" sz="2400" dirty="0"/>
              <a:t> </a:t>
            </a:r>
            <a:r>
              <a:rPr lang="it-IT" sz="2400" dirty="0" err="1"/>
              <a:t>phosphatase</a:t>
            </a:r>
            <a:r>
              <a:rPr lang="it-IT" sz="2400" dirty="0"/>
              <a:t>, non-</a:t>
            </a:r>
            <a:r>
              <a:rPr lang="it-IT" sz="2400" dirty="0" err="1"/>
              <a:t>receptor</a:t>
            </a:r>
            <a:r>
              <a:rPr lang="it-IT" sz="2400" dirty="0"/>
              <a:t> </a:t>
            </a:r>
            <a:r>
              <a:rPr lang="it-IT" sz="2400" dirty="0" err="1"/>
              <a:t>type</a:t>
            </a:r>
            <a:r>
              <a:rPr lang="it-IT" sz="2400" dirty="0"/>
              <a:t> 22)</a:t>
            </a: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9488F2C3-30A8-4117-9FDC-51AD0405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Fattori genetici</a:t>
            </a:r>
          </a:p>
        </p:txBody>
      </p:sp>
    </p:spTree>
    <p:extLst>
      <p:ext uri="{BB962C8B-B14F-4D97-AF65-F5344CB8AC3E}">
        <p14:creationId xmlns:p14="http://schemas.microsoft.com/office/powerpoint/2010/main" val="1244911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120B9-130B-4FB6-8125-2D152F9C4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Genetic factors and SLE susceptibility</a:t>
            </a:r>
            <a:endParaRPr lang="it-IT" dirty="0"/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7324A2AE-645B-4A15-B374-AFD596DF1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55" y="1271588"/>
            <a:ext cx="8352314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302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>
            <a:extLst>
              <a:ext uri="{FF2B5EF4-FFF2-40B4-BE49-F238E27FC236}">
                <a16:creationId xmlns:a16="http://schemas.microsoft.com/office/drawing/2014/main" id="{A04AF463-6EB8-4C30-96C0-ECE233AE4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" y="2606567"/>
            <a:ext cx="403383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000" b="1" dirty="0">
                <a:latin typeface="Calibri" panose="020F0502020204030204" pitchFamily="34" charset="0"/>
              </a:rPr>
              <a:t>Cellule dendritiche </a:t>
            </a:r>
            <a:r>
              <a:rPr lang="it-IT" altLang="it-IT" sz="2000" b="1" dirty="0" err="1">
                <a:latin typeface="Calibri" panose="020F0502020204030204" pitchFamily="34" charset="0"/>
              </a:rPr>
              <a:t>plasmocitoidi</a:t>
            </a:r>
            <a:r>
              <a:rPr lang="it-IT" altLang="it-IT" sz="2000" dirty="0">
                <a:latin typeface="Calibri" panose="020F0502020204030204" pitchFamily="34" charset="0"/>
              </a:rPr>
              <a:t> : </a:t>
            </a:r>
          </a:p>
          <a:p>
            <a:r>
              <a:rPr lang="it-IT" altLang="it-IT" sz="2000" dirty="0">
                <a:latin typeface="Calibri" panose="020F0502020204030204" pitchFamily="34" charset="0"/>
              </a:rPr>
              <a:t>sorgente principale di </a:t>
            </a:r>
            <a:r>
              <a:rPr lang="it-IT" altLang="it-IT" sz="2000" dirty="0" err="1">
                <a:latin typeface="Calibri" panose="020F0502020204030204" pitchFamily="34" charset="0"/>
              </a:rPr>
              <a:t>IFN</a:t>
            </a:r>
            <a:r>
              <a:rPr lang="it-IT" altLang="it-IT" sz="2000" dirty="0" err="1">
                <a:latin typeface="Symbol" panose="05050102010706020507" pitchFamily="18" charset="2"/>
              </a:rPr>
              <a:t>a</a:t>
            </a:r>
            <a:r>
              <a:rPr lang="it-IT" altLang="it-IT" sz="2000" dirty="0">
                <a:latin typeface="Calibri" panose="020F0502020204030204" pitchFamily="34" charset="0"/>
              </a:rPr>
              <a:t>  (in seguito a stimolazione dei TLR da parte di DNA e RNA virali oltre che da frammenti di </a:t>
            </a:r>
            <a:r>
              <a:rPr lang="it-IT" altLang="it-IT" sz="2000" dirty="0" err="1">
                <a:latin typeface="Calibri" panose="020F0502020204030204" pitchFamily="34" charset="0"/>
              </a:rPr>
              <a:t>ac</a:t>
            </a:r>
            <a:r>
              <a:rPr lang="it-IT" altLang="it-IT" sz="2000" dirty="0">
                <a:latin typeface="Calibri" panose="020F0502020204030204" pitchFamily="34" charset="0"/>
              </a:rPr>
              <a:t>. nucleici endogeni originati dai processi di necrosi e di apoptosi o da immunocomplessi contenenti </a:t>
            </a:r>
            <a:r>
              <a:rPr lang="it-IT" altLang="it-IT" sz="2000" dirty="0" err="1">
                <a:latin typeface="Calibri" panose="020F0502020204030204" pitchFamily="34" charset="0"/>
              </a:rPr>
              <a:t>ac</a:t>
            </a:r>
            <a:r>
              <a:rPr lang="it-IT" altLang="it-IT" sz="2000" dirty="0">
                <a:latin typeface="Calibri" panose="020F0502020204030204" pitchFamily="34" charset="0"/>
              </a:rPr>
              <a:t>. nuc</a:t>
            </a:r>
            <a:r>
              <a:rPr lang="it-IT" alt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leici)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DFFB737-36B3-47EB-BDD8-F3BDF3FF3845}"/>
              </a:ext>
            </a:extLst>
          </p:cNvPr>
          <p:cNvSpPr/>
          <p:nvPr/>
        </p:nvSpPr>
        <p:spPr>
          <a:xfrm>
            <a:off x="457199" y="431801"/>
            <a:ext cx="11244263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2200" b="1" dirty="0">
                <a:latin typeface="Calibri" panose="020F0502020204030204" pitchFamily="34" charset="0"/>
              </a:rPr>
              <a:t>Nei pazienti affetti da LES - è stata dimostrata una particolare </a:t>
            </a:r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“segnatura </a:t>
            </a:r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interferonica</a:t>
            </a:r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” </a:t>
            </a:r>
            <a:r>
              <a:rPr lang="it-IT" sz="2200" b="1" dirty="0">
                <a:latin typeface="Calibri" panose="020F0502020204030204" pitchFamily="34" charset="0"/>
              </a:rPr>
              <a:t>ovvero una </a:t>
            </a:r>
            <a:r>
              <a:rPr lang="it-IT" sz="2200" b="1" dirty="0" err="1">
                <a:latin typeface="Calibri" panose="020F0502020204030204" pitchFamily="34" charset="0"/>
              </a:rPr>
              <a:t>iperespressione</a:t>
            </a:r>
            <a:r>
              <a:rPr lang="it-IT" sz="2200" b="1" dirty="0">
                <a:latin typeface="Calibri" panose="020F0502020204030204" pitchFamily="34" charset="0"/>
              </a:rPr>
              <a:t> sierica e tessutale di alcuni geni IRF (Interferon </a:t>
            </a:r>
            <a:r>
              <a:rPr lang="it-IT" sz="2200" b="1" dirty="0" err="1">
                <a:latin typeface="Calibri" panose="020F0502020204030204" pitchFamily="34" charset="0"/>
              </a:rPr>
              <a:t>Regulatory</a:t>
            </a:r>
            <a:r>
              <a:rPr lang="it-IT" sz="2200" b="1" dirty="0"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latin typeface="Calibri" panose="020F0502020204030204" pitchFamily="34" charset="0"/>
              </a:rPr>
              <a:t>Factor</a:t>
            </a:r>
            <a:r>
              <a:rPr lang="it-IT" sz="2200" b="1" dirty="0">
                <a:latin typeface="Calibri" panose="020F0502020204030204" pitchFamily="34" charset="0"/>
              </a:rPr>
              <a:t>) che regola l’espressione dei geni indotti dall’IFN tipo I e attiva la produzione di </a:t>
            </a:r>
            <a:r>
              <a:rPr lang="it-IT" sz="2200" b="1" dirty="0" err="1">
                <a:latin typeface="Calibri" panose="020F0502020204030204" pitchFamily="34" charset="0"/>
              </a:rPr>
              <a:t>IFN</a:t>
            </a:r>
            <a:r>
              <a:rPr lang="it-IT" sz="2200" b="1" dirty="0" err="1">
                <a:latin typeface="Symbol" panose="05050102010706020507" pitchFamily="18" charset="2"/>
              </a:rPr>
              <a:t>a</a:t>
            </a:r>
            <a:endParaRPr lang="it-IT" sz="2200" b="1" dirty="0">
              <a:latin typeface="Calibri" panose="020F0502020204030204" pitchFamily="34" charset="0"/>
            </a:endParaRPr>
          </a:p>
        </p:txBody>
      </p:sp>
      <p:grpSp>
        <p:nvGrpSpPr>
          <p:cNvPr id="32772" name="Gruppo 6">
            <a:extLst>
              <a:ext uri="{FF2B5EF4-FFF2-40B4-BE49-F238E27FC236}">
                <a16:creationId xmlns:a16="http://schemas.microsoft.com/office/drawing/2014/main" id="{8BD87F9C-0202-4B6E-9A05-0B982B62AC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45089" y="1882697"/>
            <a:ext cx="5872163" cy="4310063"/>
            <a:chOff x="1290638" y="641350"/>
            <a:chExt cx="7818437" cy="5737225"/>
          </a:xfrm>
        </p:grpSpPr>
        <p:pic>
          <p:nvPicPr>
            <p:cNvPr id="32773" name="Picture 4">
              <a:extLst>
                <a:ext uri="{FF2B5EF4-FFF2-40B4-BE49-F238E27FC236}">
                  <a16:creationId xmlns:a16="http://schemas.microsoft.com/office/drawing/2014/main" id="{A0404079-7733-4734-84E2-4E4EDB0E2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638" y="641350"/>
              <a:ext cx="7818437" cy="573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4" name="CasellaDiTesto 6">
              <a:extLst>
                <a:ext uri="{FF2B5EF4-FFF2-40B4-BE49-F238E27FC236}">
                  <a16:creationId xmlns:a16="http://schemas.microsoft.com/office/drawing/2014/main" id="{1CEAB530-97B3-4271-A70E-9D824C9E4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2490" y="2201864"/>
              <a:ext cx="864821" cy="35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it-IT" sz="1400">
                  <a:solidFill>
                    <a:srgbClr val="3D3D3D"/>
                  </a:solidFill>
                  <a:latin typeface="Berlin Sans FB" panose="020E0602020502020306" pitchFamily="34" charset="0"/>
                </a:rPr>
                <a:t>BAFF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046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B8E43AE-8B54-4F1D-96BF-6CBF37E9328C}"/>
              </a:ext>
            </a:extLst>
          </p:cNvPr>
          <p:cNvSpPr/>
          <p:nvPr/>
        </p:nvSpPr>
        <p:spPr>
          <a:xfrm>
            <a:off x="510621" y="1150651"/>
            <a:ext cx="1116626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Calibri" panose="020F0502020204030204" pitchFamily="34" charset="0"/>
              </a:rPr>
              <a:t>anomalie della metilazione del DNA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Calibri" panose="020F0502020204030204" pitchFamily="34" charset="0"/>
              </a:rPr>
              <a:t>modificazioni istoniche post-traslazionali 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Calibri" panose="020F0502020204030204" pitchFamily="34" charset="0"/>
              </a:rPr>
              <a:t>azione di micro-RNA sulla cromatina 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it-IT" dirty="0"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it-IT" sz="2000" dirty="0">
                <a:latin typeface="Calibri" panose="020F0502020204030204" pitchFamily="34" charset="0"/>
              </a:rPr>
              <a:t>Possono influenzare il rischio di sviluppare la malattia interferendo su diversi meccanismi della regolazione dell’espressione genica. Spiegherebbero - almeno in parte - la discordanza per il LES tra gemelli omozigoti .</a:t>
            </a:r>
          </a:p>
          <a:p>
            <a:pPr algn="just">
              <a:defRPr/>
            </a:pPr>
            <a:r>
              <a:rPr lang="it-IT" dirty="0">
                <a:latin typeface="Calibri" panose="020F0502020204030204" pitchFamily="34" charset="0"/>
              </a:rPr>
              <a:t> 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Calibri" panose="020F0502020204030204" pitchFamily="34" charset="0"/>
              </a:rPr>
              <a:t>La metilazione del DNA rende l’</a:t>
            </a:r>
            <a:r>
              <a:rPr lang="it-IT" dirty="0" err="1">
                <a:latin typeface="Calibri" panose="020F0502020204030204" pitchFamily="34" charset="0"/>
              </a:rPr>
              <a:t>ac</a:t>
            </a:r>
            <a:r>
              <a:rPr lang="it-IT" dirty="0">
                <a:latin typeface="Calibri" panose="020F0502020204030204" pitchFamily="34" charset="0"/>
              </a:rPr>
              <a:t>. nucleico inaccessibile ai fattori di trascrizione inducendo, in tal modo, un </a:t>
            </a:r>
            <a:r>
              <a:rPr lang="it-IT" dirty="0" err="1">
                <a:latin typeface="Calibri" panose="020F0502020204030204" pitchFamily="34" charset="0"/>
              </a:rPr>
              <a:t>silenziamento</a:t>
            </a:r>
            <a:r>
              <a:rPr lang="it-IT" dirty="0">
                <a:latin typeface="Calibri" panose="020F0502020204030204" pitchFamily="34" charset="0"/>
              </a:rPr>
              <a:t> di alcuni geni. 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Calibri" panose="020F0502020204030204" pitchFamily="34" charset="0"/>
              </a:rPr>
              <a:t>Gli istoni sono piccole proteine nucleari con funzione di stabilizzazione del DNA al quale sono strettamente congiunte. 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it-IT" dirty="0">
                <a:latin typeface="Calibri" panose="020F0502020204030204" pitchFamily="34" charset="0"/>
              </a:rPr>
              <a:t>I </a:t>
            </a:r>
            <a:r>
              <a:rPr lang="it-IT" dirty="0" err="1">
                <a:latin typeface="Calibri" panose="020F0502020204030204" pitchFamily="34" charset="0"/>
              </a:rPr>
              <a:t>microRNA</a:t>
            </a:r>
            <a:r>
              <a:rPr lang="it-IT" dirty="0">
                <a:latin typeface="Calibri" panose="020F0502020204030204" pitchFamily="34" charset="0"/>
              </a:rPr>
              <a:t> (</a:t>
            </a:r>
            <a:r>
              <a:rPr lang="it-IT" dirty="0" err="1">
                <a:latin typeface="Calibri" panose="020F0502020204030204" pitchFamily="34" charset="0"/>
              </a:rPr>
              <a:t>MiR</a:t>
            </a:r>
            <a:r>
              <a:rPr lang="it-IT" dirty="0">
                <a:latin typeface="Calibri" panose="020F0502020204030204" pitchFamily="34" charset="0"/>
              </a:rPr>
              <a:t>) sono corte catene singole di frammenti di RNA non codificante, che agiscono come regolatori post-trascrizionali legandosi ai trascritti di </a:t>
            </a:r>
            <a:r>
              <a:rPr lang="it-IT" dirty="0" err="1">
                <a:latin typeface="Calibri" panose="020F0502020204030204" pitchFamily="34" charset="0"/>
              </a:rPr>
              <a:t>mRNA</a:t>
            </a:r>
            <a:r>
              <a:rPr lang="it-IT" dirty="0">
                <a:latin typeface="Calibri" panose="020F0502020204030204" pitchFamily="34" charset="0"/>
              </a:rPr>
              <a:t> prevenendo, mediante clivaggio o degradazione, l’espressione genica.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it-IT" dirty="0"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it-IT" i="1" dirty="0"/>
              <a:t>*modificazioni che non riguardano </a:t>
            </a:r>
            <a:r>
              <a:rPr lang="it-IT" i="1" dirty="0">
                <a:latin typeface="Calibri" panose="020F0502020204030204" pitchFamily="34" charset="0"/>
              </a:rPr>
              <a:t>rettamente la sequenza di basi del DNA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3F6C962-1AFB-4A14-B6BD-930FC8E9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Effetti epigenetici* (ereditari e/o acquisiti):</a:t>
            </a:r>
          </a:p>
        </p:txBody>
      </p:sp>
    </p:spTree>
    <p:extLst>
      <p:ext uri="{BB962C8B-B14F-4D97-AF65-F5344CB8AC3E}">
        <p14:creationId xmlns:p14="http://schemas.microsoft.com/office/powerpoint/2010/main" val="4020329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AFC0971-5374-43AA-AD30-BD6775BD1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Fattori ormonali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6D4A10-5D79-4F73-99B0-F73F285AE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8288" indent="-268288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it-IT" altLang="it-IT" sz="2400" dirty="0"/>
              <a:t>Prevalenza nel sesso femminile</a:t>
            </a:r>
          </a:p>
          <a:p>
            <a:pPr marL="268288" indent="-268288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it-IT" altLang="it-IT" sz="2400" dirty="0" err="1"/>
              <a:t>Flares</a:t>
            </a:r>
            <a:r>
              <a:rPr lang="it-IT" altLang="it-IT" sz="2400" dirty="0"/>
              <a:t> in gravidanza</a:t>
            </a:r>
          </a:p>
          <a:p>
            <a:pPr marL="268288" indent="-268288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it-IT" altLang="it-IT" sz="2400" dirty="0" err="1"/>
              <a:t>Iperprolattinemia</a:t>
            </a:r>
            <a:endParaRPr lang="it-IT" altLang="it-IT" sz="2400" dirty="0"/>
          </a:p>
          <a:p>
            <a:pPr algn="just">
              <a:spcBef>
                <a:spcPct val="0"/>
              </a:spcBef>
              <a:buFontTx/>
              <a:buNone/>
            </a:pPr>
            <a:endParaRPr lang="it-IT" altLang="it-IT" sz="240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400" i="1" dirty="0">
                <a:latin typeface="Calibri" panose="020F0502020204030204" pitchFamily="34" charset="0"/>
              </a:rPr>
              <a:t>L’effetto immunostimolante degli estrogeni e della prolattina è ben noto in modelli murini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it-IT" altLang="it-IT" sz="2400" i="1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400" i="1" dirty="0">
                <a:latin typeface="Calibri" panose="020F0502020204030204" pitchFamily="34" charset="0"/>
              </a:rPr>
              <a:t>Nel LES stabile non è dimostrato un incremento del tasso di riacutizzazioni della malattia in corso di terapia ormonale contraccettiva o sostitutiva (nella post-menopausa). L’assunzione di estrogeni va comunque valutata con prudenza e da evitare in caso di concomitante presenza di </a:t>
            </a:r>
            <a:r>
              <a:rPr lang="it-IT" altLang="it-IT" sz="2400" i="1" dirty="0" err="1">
                <a:latin typeface="Calibri" panose="020F0502020204030204" pitchFamily="34" charset="0"/>
              </a:rPr>
              <a:t>aPL</a:t>
            </a:r>
            <a:r>
              <a:rPr lang="it-IT" altLang="it-IT" sz="2400" i="1" dirty="0">
                <a:latin typeface="Calibri" panose="020F0502020204030204" pitchFamily="34" charset="0"/>
              </a:rPr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5736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4DA1E618-8E36-45B1-9816-26AE235E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12549" r="55118" b="36638"/>
          <a:stretch>
            <a:fillRect/>
          </a:stretch>
        </p:blipFill>
        <p:spPr bwMode="auto">
          <a:xfrm>
            <a:off x="3857048" y="1168295"/>
            <a:ext cx="4473411" cy="47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Rectangle 6">
            <a:extLst>
              <a:ext uri="{FF2B5EF4-FFF2-40B4-BE49-F238E27FC236}">
                <a16:creationId xmlns:a16="http://schemas.microsoft.com/office/drawing/2014/main" id="{D3C0B5C4-46AD-469F-BFB9-3BEFA8473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8843" y="6079504"/>
            <a:ext cx="52308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it-IT" altLang="it-IT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Hughes G C &amp; </a:t>
            </a:r>
            <a:r>
              <a:rPr lang="it-IT" altLang="it-IT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Choubey</a:t>
            </a:r>
            <a:r>
              <a:rPr lang="it-IT" altLang="it-IT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 </a:t>
            </a:r>
            <a:r>
              <a:rPr lang="it-IT" altLang="it-IT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it-IT" altLang="it-IT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Rev. </a:t>
            </a:r>
            <a:r>
              <a:rPr lang="it-IT" altLang="it-IT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Rheumatol</a:t>
            </a:r>
            <a:r>
              <a:rPr lang="it-IT" altLang="it-IT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2014</a:t>
            </a:r>
          </a:p>
        </p:txBody>
      </p:sp>
      <p:sp>
        <p:nvSpPr>
          <p:cNvPr id="35844" name="Rectangle 10">
            <a:extLst>
              <a:ext uri="{FF2B5EF4-FFF2-40B4-BE49-F238E27FC236}">
                <a16:creationId xmlns:a16="http://schemas.microsoft.com/office/drawing/2014/main" id="{51CA7244-CF8C-41D0-BD27-E42815D60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2607" y="3204369"/>
            <a:ext cx="15843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 </a:t>
            </a: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1 INTERFERON PRODUCTION </a:t>
            </a:r>
          </a:p>
        </p:txBody>
      </p:sp>
      <p:sp>
        <p:nvSpPr>
          <p:cNvPr id="35845" name="Rectangle 12">
            <a:extLst>
              <a:ext uri="{FF2B5EF4-FFF2-40B4-BE49-F238E27FC236}">
                <a16:creationId xmlns:a16="http://schemas.microsoft.com/office/drawing/2014/main" id="{E243E7BA-B8C4-4AAE-9693-B27F8985D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3081338"/>
            <a:ext cx="18542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 </a:t>
            </a: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SURVIVAL OF B CELLS AND AUTOANTIBODIES PRODUCTION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AE7B79-18D3-4391-8995-530FEAE01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Hormonal</a:t>
            </a:r>
            <a:r>
              <a:rPr lang="it-IT" dirty="0"/>
              <a:t> </a:t>
            </a:r>
            <a:r>
              <a:rPr lang="it-IT" dirty="0" err="1"/>
              <a:t>factors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4105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sellaDiTesto 149">
            <a:extLst>
              <a:ext uri="{FF2B5EF4-FFF2-40B4-BE49-F238E27FC236}">
                <a16:creationId xmlns:a16="http://schemas.microsoft.com/office/drawing/2014/main" id="{F279B1E2-E17D-4B50-827A-2D391964B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8213" y="714520"/>
            <a:ext cx="1104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Anti-ER-</a:t>
            </a:r>
            <a:r>
              <a:rPr lang="el-GR" altLang="it-IT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α</a:t>
            </a:r>
            <a:r>
              <a:rPr lang="it-IT" altLang="it-IT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antibody</a:t>
            </a:r>
          </a:p>
        </p:txBody>
      </p:sp>
      <p:grpSp>
        <p:nvGrpSpPr>
          <p:cNvPr id="36867" name="Gruppo 68">
            <a:extLst>
              <a:ext uri="{FF2B5EF4-FFF2-40B4-BE49-F238E27FC236}">
                <a16:creationId xmlns:a16="http://schemas.microsoft.com/office/drawing/2014/main" id="{0B7B45B2-4DB4-47C5-974C-0049A7E2F7B1}"/>
              </a:ext>
            </a:extLst>
          </p:cNvPr>
          <p:cNvGrpSpPr>
            <a:grpSpLocks/>
          </p:cNvGrpSpPr>
          <p:nvPr/>
        </p:nvGrpSpPr>
        <p:grpSpPr bwMode="auto">
          <a:xfrm>
            <a:off x="6485227" y="1824182"/>
            <a:ext cx="2071687" cy="401638"/>
            <a:chOff x="889257" y="1859095"/>
            <a:chExt cx="2071516" cy="401802"/>
          </a:xfrm>
        </p:grpSpPr>
        <p:grpSp>
          <p:nvGrpSpPr>
            <p:cNvPr id="36981" name="Gruppo 23">
              <a:extLst>
                <a:ext uri="{FF2B5EF4-FFF2-40B4-BE49-F238E27FC236}">
                  <a16:creationId xmlns:a16="http://schemas.microsoft.com/office/drawing/2014/main" id="{8A351475-CD24-4123-8FB0-DEFE88F0D0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5280" y="1859095"/>
              <a:ext cx="2055493" cy="186863"/>
              <a:chOff x="1973838" y="5258520"/>
              <a:chExt cx="1776621" cy="294337"/>
            </a:xfrm>
          </p:grpSpPr>
          <p:grpSp>
            <p:nvGrpSpPr>
              <p:cNvPr id="37010" name="Gruppo 20">
                <a:extLst>
                  <a:ext uri="{FF2B5EF4-FFF2-40B4-BE49-F238E27FC236}">
                    <a16:creationId xmlns:a16="http://schemas.microsoft.com/office/drawing/2014/main" id="{C81B9623-7B8F-4DCF-8FDE-1B19C0D870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73838" y="5277079"/>
                <a:ext cx="176212" cy="275778"/>
                <a:chOff x="1926338" y="5241454"/>
                <a:chExt cx="176212" cy="275778"/>
              </a:xfrm>
            </p:grpSpPr>
            <p:sp>
              <p:nvSpPr>
                <p:cNvPr id="28" name="Ovale 27">
                  <a:extLst>
                    <a:ext uri="{FF2B5EF4-FFF2-40B4-BE49-F238E27FC236}">
                      <a16:creationId xmlns:a16="http://schemas.microsoft.com/office/drawing/2014/main" id="{DC0F7069-6D4E-49AD-8E1C-4FAF3F0C22AA}"/>
                    </a:ext>
                  </a:extLst>
                </p:cNvPr>
                <p:cNvSpPr/>
                <p:nvPr/>
              </p:nvSpPr>
              <p:spPr>
                <a:xfrm>
                  <a:off x="1926209" y="5230400"/>
                  <a:ext cx="157781" cy="82551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" name="Connettore 1 28">
                  <a:extLst>
                    <a:ext uri="{FF2B5EF4-FFF2-40B4-BE49-F238E27FC236}">
                      <a16:creationId xmlns:a16="http://schemas.microsoft.com/office/drawing/2014/main" id="{730A8895-46F6-480D-89E2-96C3EB65A8E3}"/>
                    </a:ext>
                  </a:extLst>
                </p:cNvPr>
                <p:cNvCxnSpPr/>
                <p:nvPr/>
              </p:nvCxnSpPr>
              <p:spPr>
                <a:xfrm>
                  <a:off x="1982461" y="5300444"/>
                  <a:ext cx="0" cy="21763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1 29">
                  <a:extLst>
                    <a:ext uri="{FF2B5EF4-FFF2-40B4-BE49-F238E27FC236}">
                      <a16:creationId xmlns:a16="http://schemas.microsoft.com/office/drawing/2014/main" id="{D095E67C-B1A2-4D22-8F49-385FD8C388D3}"/>
                    </a:ext>
                  </a:extLst>
                </p:cNvPr>
                <p:cNvCxnSpPr/>
                <p:nvPr/>
              </p:nvCxnSpPr>
              <p:spPr>
                <a:xfrm>
                  <a:off x="2018134" y="5300444"/>
                  <a:ext cx="0" cy="21763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011" name="Gruppo 191">
                <a:extLst>
                  <a:ext uri="{FF2B5EF4-FFF2-40B4-BE49-F238E27FC236}">
                    <a16:creationId xmlns:a16="http://schemas.microsoft.com/office/drawing/2014/main" id="{323C12D9-5193-4721-BBD6-F7335AA5B5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43282" y="5269383"/>
                <a:ext cx="176212" cy="275778"/>
                <a:chOff x="1926338" y="5241454"/>
                <a:chExt cx="176212" cy="275778"/>
              </a:xfrm>
            </p:grpSpPr>
            <p:sp>
              <p:nvSpPr>
                <p:cNvPr id="25" name="Ovale 24">
                  <a:extLst>
                    <a:ext uri="{FF2B5EF4-FFF2-40B4-BE49-F238E27FC236}">
                      <a16:creationId xmlns:a16="http://schemas.microsoft.com/office/drawing/2014/main" id="{5D07F2B8-ADBA-455A-A54F-A369F2FDD6A4}"/>
                    </a:ext>
                  </a:extLst>
                </p:cNvPr>
                <p:cNvSpPr/>
                <p:nvPr/>
              </p:nvSpPr>
              <p:spPr>
                <a:xfrm>
                  <a:off x="1903726" y="5240597"/>
                  <a:ext cx="198941" cy="72546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Connettore 1 25">
                  <a:extLst>
                    <a:ext uri="{FF2B5EF4-FFF2-40B4-BE49-F238E27FC236}">
                      <a16:creationId xmlns:a16="http://schemas.microsoft.com/office/drawing/2014/main" id="{610B2A4C-E726-4821-B77C-A73AA84802D8}"/>
                    </a:ext>
                  </a:extLst>
                </p:cNvPr>
                <p:cNvCxnSpPr/>
                <p:nvPr/>
              </p:nvCxnSpPr>
              <p:spPr>
                <a:xfrm>
                  <a:off x="1972327" y="5300634"/>
                  <a:ext cx="0" cy="21763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ttore 1 26">
                  <a:extLst>
                    <a:ext uri="{FF2B5EF4-FFF2-40B4-BE49-F238E27FC236}">
                      <a16:creationId xmlns:a16="http://schemas.microsoft.com/office/drawing/2014/main" id="{53926757-D102-4919-B8B0-28601A274FBE}"/>
                    </a:ext>
                  </a:extLst>
                </p:cNvPr>
                <p:cNvCxnSpPr/>
                <p:nvPr/>
              </p:nvCxnSpPr>
              <p:spPr>
                <a:xfrm>
                  <a:off x="2032695" y="5300634"/>
                  <a:ext cx="0" cy="21763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012" name="Gruppo 195">
                <a:extLst>
                  <a:ext uri="{FF2B5EF4-FFF2-40B4-BE49-F238E27FC236}">
                    <a16:creationId xmlns:a16="http://schemas.microsoft.com/office/drawing/2014/main" id="{99340697-14F9-44C6-830B-726EA7877C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11462" y="5260131"/>
                <a:ext cx="176212" cy="275778"/>
                <a:chOff x="1926338" y="5241454"/>
                <a:chExt cx="176212" cy="275778"/>
              </a:xfrm>
            </p:grpSpPr>
            <p:sp>
              <p:nvSpPr>
                <p:cNvPr id="22" name="Ovale 21">
                  <a:extLst>
                    <a:ext uri="{FF2B5EF4-FFF2-40B4-BE49-F238E27FC236}">
                      <a16:creationId xmlns:a16="http://schemas.microsoft.com/office/drawing/2014/main" id="{3C054A69-EEC0-4E64-BFEA-0C889380C48B}"/>
                    </a:ext>
                  </a:extLst>
                </p:cNvPr>
                <p:cNvSpPr/>
                <p:nvPr/>
              </p:nvSpPr>
              <p:spPr>
                <a:xfrm>
                  <a:off x="1926882" y="5242346"/>
                  <a:ext cx="175617" cy="72545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3" name="Connettore 1 22">
                  <a:extLst>
                    <a:ext uri="{FF2B5EF4-FFF2-40B4-BE49-F238E27FC236}">
                      <a16:creationId xmlns:a16="http://schemas.microsoft.com/office/drawing/2014/main" id="{09AC9CEF-6EC5-48D2-9F85-670649BDB668}"/>
                    </a:ext>
                  </a:extLst>
                </p:cNvPr>
                <p:cNvCxnSpPr/>
                <p:nvPr/>
              </p:nvCxnSpPr>
              <p:spPr>
                <a:xfrm>
                  <a:off x="1983134" y="5302384"/>
                  <a:ext cx="0" cy="21513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ttore 1 23">
                  <a:extLst>
                    <a:ext uri="{FF2B5EF4-FFF2-40B4-BE49-F238E27FC236}">
                      <a16:creationId xmlns:a16="http://schemas.microsoft.com/office/drawing/2014/main" id="{36AEBAB2-A0C6-4EA8-99F0-E6B8BCC9F7AC}"/>
                    </a:ext>
                  </a:extLst>
                </p:cNvPr>
                <p:cNvCxnSpPr/>
                <p:nvPr/>
              </p:nvCxnSpPr>
              <p:spPr>
                <a:xfrm>
                  <a:off x="2032527" y="5302384"/>
                  <a:ext cx="0" cy="21513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013" name="Gruppo 205">
                <a:extLst>
                  <a:ext uri="{FF2B5EF4-FFF2-40B4-BE49-F238E27FC236}">
                    <a16:creationId xmlns:a16="http://schemas.microsoft.com/office/drawing/2014/main" id="{353C856C-7A3A-4389-B307-E5AE5AC142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7927" y="5270395"/>
                <a:ext cx="176212" cy="275778"/>
                <a:chOff x="1926338" y="5241454"/>
                <a:chExt cx="176212" cy="275778"/>
              </a:xfrm>
            </p:grpSpPr>
            <p:sp>
              <p:nvSpPr>
                <p:cNvPr id="19" name="Ovale 18">
                  <a:extLst>
                    <a:ext uri="{FF2B5EF4-FFF2-40B4-BE49-F238E27FC236}">
                      <a16:creationId xmlns:a16="http://schemas.microsoft.com/office/drawing/2014/main" id="{015113F2-A875-431E-AFDB-52B7B36B2EBC}"/>
                    </a:ext>
                  </a:extLst>
                </p:cNvPr>
                <p:cNvSpPr/>
                <p:nvPr/>
              </p:nvSpPr>
              <p:spPr>
                <a:xfrm>
                  <a:off x="1926190" y="5242087"/>
                  <a:ext cx="176989" cy="72545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Connettore 1 19">
                  <a:extLst>
                    <a:ext uri="{FF2B5EF4-FFF2-40B4-BE49-F238E27FC236}">
                      <a16:creationId xmlns:a16="http://schemas.microsoft.com/office/drawing/2014/main" id="{48CA1C31-96C2-450E-95E6-B7AD8EE83873}"/>
                    </a:ext>
                  </a:extLst>
                </p:cNvPr>
                <p:cNvCxnSpPr/>
                <p:nvPr/>
              </p:nvCxnSpPr>
              <p:spPr>
                <a:xfrm>
                  <a:off x="1982442" y="5302125"/>
                  <a:ext cx="0" cy="21513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ttore 1 20">
                  <a:extLst>
                    <a:ext uri="{FF2B5EF4-FFF2-40B4-BE49-F238E27FC236}">
                      <a16:creationId xmlns:a16="http://schemas.microsoft.com/office/drawing/2014/main" id="{9F0E49AD-2ADF-4A05-B092-10BF6AB129AF}"/>
                    </a:ext>
                  </a:extLst>
                </p:cNvPr>
                <p:cNvCxnSpPr/>
                <p:nvPr/>
              </p:nvCxnSpPr>
              <p:spPr>
                <a:xfrm>
                  <a:off x="2033207" y="5302125"/>
                  <a:ext cx="0" cy="21513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014" name="Gruppo 213">
                <a:extLst>
                  <a:ext uri="{FF2B5EF4-FFF2-40B4-BE49-F238E27FC236}">
                    <a16:creationId xmlns:a16="http://schemas.microsoft.com/office/drawing/2014/main" id="{901BDCAB-FAA9-479C-9454-8FF8227658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28419" y="5276522"/>
                <a:ext cx="176212" cy="275778"/>
                <a:chOff x="1926338" y="5241454"/>
                <a:chExt cx="176212" cy="275778"/>
              </a:xfrm>
            </p:grpSpPr>
            <p:sp>
              <p:nvSpPr>
                <p:cNvPr id="16" name="Ovale 15">
                  <a:extLst>
                    <a:ext uri="{FF2B5EF4-FFF2-40B4-BE49-F238E27FC236}">
                      <a16:creationId xmlns:a16="http://schemas.microsoft.com/office/drawing/2014/main" id="{2528330E-9A8F-4DA2-89A9-0F4EE84DA1A5}"/>
                    </a:ext>
                  </a:extLst>
                </p:cNvPr>
                <p:cNvSpPr/>
                <p:nvPr/>
              </p:nvSpPr>
              <p:spPr>
                <a:xfrm>
                  <a:off x="1916196" y="5240964"/>
                  <a:ext cx="186593" cy="72545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7" name="Connettore 1 16">
                  <a:extLst>
                    <a:ext uri="{FF2B5EF4-FFF2-40B4-BE49-F238E27FC236}">
                      <a16:creationId xmlns:a16="http://schemas.microsoft.com/office/drawing/2014/main" id="{6553C5CB-CEA6-4253-A1B6-FA1784C6107A}"/>
                    </a:ext>
                  </a:extLst>
                </p:cNvPr>
                <p:cNvCxnSpPr/>
                <p:nvPr/>
              </p:nvCxnSpPr>
              <p:spPr>
                <a:xfrm>
                  <a:off x="1982052" y="5301002"/>
                  <a:ext cx="0" cy="25265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ttore 1 17">
                  <a:extLst>
                    <a:ext uri="{FF2B5EF4-FFF2-40B4-BE49-F238E27FC236}">
                      <a16:creationId xmlns:a16="http://schemas.microsoft.com/office/drawing/2014/main" id="{50D4165C-4941-4977-9EBC-CFD9FC25CB7F}"/>
                    </a:ext>
                  </a:extLst>
                </p:cNvPr>
                <p:cNvCxnSpPr/>
                <p:nvPr/>
              </p:nvCxnSpPr>
              <p:spPr>
                <a:xfrm>
                  <a:off x="2032816" y="5301002"/>
                  <a:ext cx="0" cy="25265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015" name="Gruppo 220">
                <a:extLst>
                  <a:ext uri="{FF2B5EF4-FFF2-40B4-BE49-F238E27FC236}">
                    <a16:creationId xmlns:a16="http://schemas.microsoft.com/office/drawing/2014/main" id="{E944E030-24A7-4754-9BFA-E85EE5FE07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4247" y="5277079"/>
                <a:ext cx="176212" cy="275778"/>
                <a:chOff x="1926338" y="5241454"/>
                <a:chExt cx="176212" cy="275778"/>
              </a:xfrm>
            </p:grpSpPr>
            <p:sp>
              <p:nvSpPr>
                <p:cNvPr id="13" name="Ovale 12">
                  <a:extLst>
                    <a:ext uri="{FF2B5EF4-FFF2-40B4-BE49-F238E27FC236}">
                      <a16:creationId xmlns:a16="http://schemas.microsoft.com/office/drawing/2014/main" id="{43BF9A2A-8DBF-4697-BCA5-8A5E0EC4F55F}"/>
                    </a:ext>
                  </a:extLst>
                </p:cNvPr>
                <p:cNvSpPr/>
                <p:nvPr/>
              </p:nvSpPr>
              <p:spPr>
                <a:xfrm>
                  <a:off x="1926933" y="5230400"/>
                  <a:ext cx="175617" cy="82551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4" name="Connettore 1 13">
                  <a:extLst>
                    <a:ext uri="{FF2B5EF4-FFF2-40B4-BE49-F238E27FC236}">
                      <a16:creationId xmlns:a16="http://schemas.microsoft.com/office/drawing/2014/main" id="{8B8E3DEC-6C4A-49F7-8F2F-67217316A860}"/>
                    </a:ext>
                  </a:extLst>
                </p:cNvPr>
                <p:cNvCxnSpPr/>
                <p:nvPr/>
              </p:nvCxnSpPr>
              <p:spPr>
                <a:xfrm>
                  <a:off x="1983185" y="5300444"/>
                  <a:ext cx="0" cy="21763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1 14">
                  <a:extLst>
                    <a:ext uri="{FF2B5EF4-FFF2-40B4-BE49-F238E27FC236}">
                      <a16:creationId xmlns:a16="http://schemas.microsoft.com/office/drawing/2014/main" id="{44B1A421-8AC9-4A16-8D41-CBED37B7A2EE}"/>
                    </a:ext>
                  </a:extLst>
                </p:cNvPr>
                <p:cNvCxnSpPr/>
                <p:nvPr/>
              </p:nvCxnSpPr>
              <p:spPr>
                <a:xfrm>
                  <a:off x="2032578" y="5300444"/>
                  <a:ext cx="0" cy="21763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016" name="Gruppo 226">
                <a:extLst>
                  <a:ext uri="{FF2B5EF4-FFF2-40B4-BE49-F238E27FC236}">
                    <a16:creationId xmlns:a16="http://schemas.microsoft.com/office/drawing/2014/main" id="{3951C6C9-A931-4936-8709-6B5C8ADBFC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0107" y="5258520"/>
                <a:ext cx="176212" cy="275778"/>
                <a:chOff x="1926338" y="5241454"/>
                <a:chExt cx="176212" cy="275778"/>
              </a:xfrm>
            </p:grpSpPr>
            <p:sp>
              <p:nvSpPr>
                <p:cNvPr id="10" name="Ovale 9">
                  <a:extLst>
                    <a:ext uri="{FF2B5EF4-FFF2-40B4-BE49-F238E27FC236}">
                      <a16:creationId xmlns:a16="http://schemas.microsoft.com/office/drawing/2014/main" id="{FBA37A72-B569-42D3-9A22-9125AD0A2C31}"/>
                    </a:ext>
                  </a:extLst>
                </p:cNvPr>
                <p:cNvSpPr/>
                <p:nvPr/>
              </p:nvSpPr>
              <p:spPr>
                <a:xfrm>
                  <a:off x="1926183" y="5241454"/>
                  <a:ext cx="156409" cy="72546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" name="Connettore 1 10">
                  <a:extLst>
                    <a:ext uri="{FF2B5EF4-FFF2-40B4-BE49-F238E27FC236}">
                      <a16:creationId xmlns:a16="http://schemas.microsoft.com/office/drawing/2014/main" id="{8DB6EF8B-F3B0-4A70-AE66-443BB507539D}"/>
                    </a:ext>
                  </a:extLst>
                </p:cNvPr>
                <p:cNvCxnSpPr/>
                <p:nvPr/>
              </p:nvCxnSpPr>
              <p:spPr>
                <a:xfrm>
                  <a:off x="1982435" y="5301492"/>
                  <a:ext cx="0" cy="26266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ttore 1 11">
                  <a:extLst>
                    <a:ext uri="{FF2B5EF4-FFF2-40B4-BE49-F238E27FC236}">
                      <a16:creationId xmlns:a16="http://schemas.microsoft.com/office/drawing/2014/main" id="{267406F9-9D9A-4DEA-8973-E78DCFB90E4C}"/>
                    </a:ext>
                  </a:extLst>
                </p:cNvPr>
                <p:cNvCxnSpPr/>
                <p:nvPr/>
              </p:nvCxnSpPr>
              <p:spPr>
                <a:xfrm>
                  <a:off x="2022224" y="5301492"/>
                  <a:ext cx="0" cy="26266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82" name="Gruppo 265">
              <a:extLst>
                <a:ext uri="{FF2B5EF4-FFF2-40B4-BE49-F238E27FC236}">
                  <a16:creationId xmlns:a16="http://schemas.microsoft.com/office/drawing/2014/main" id="{92B13818-5C3C-444E-9E19-21ED35D46E9F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740877" y="2080930"/>
              <a:ext cx="203871" cy="175081"/>
              <a:chOff x="1926338" y="5241454"/>
              <a:chExt cx="176212" cy="275778"/>
            </a:xfrm>
          </p:grpSpPr>
          <p:sp>
            <p:nvSpPr>
              <p:cNvPr id="37007" name="Ovale 31">
                <a:extLst>
                  <a:ext uri="{FF2B5EF4-FFF2-40B4-BE49-F238E27FC236}">
                    <a16:creationId xmlns:a16="http://schemas.microsoft.com/office/drawing/2014/main" id="{6DCA6A01-D8A2-413B-8BAB-2F5AB7DDC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7184" y="5243764"/>
                <a:ext cx="196197" cy="70044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3" name="Connettore 1 32">
                <a:extLst>
                  <a:ext uri="{FF2B5EF4-FFF2-40B4-BE49-F238E27FC236}">
                    <a16:creationId xmlns:a16="http://schemas.microsoft.com/office/drawing/2014/main" id="{FA5F753B-958A-4652-BB0A-A2A77C40AD2C}"/>
                  </a:ext>
                </a:extLst>
              </p:cNvPr>
              <p:cNvCxnSpPr/>
              <p:nvPr/>
            </p:nvCxnSpPr>
            <p:spPr>
              <a:xfrm>
                <a:off x="1978344" y="5303801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ttore 1 33">
                <a:extLst>
                  <a:ext uri="{FF2B5EF4-FFF2-40B4-BE49-F238E27FC236}">
                    <a16:creationId xmlns:a16="http://schemas.microsoft.com/office/drawing/2014/main" id="{4C5A5E70-A074-4CB1-8EFA-883CE1B323C2}"/>
                  </a:ext>
                </a:extLst>
              </p:cNvPr>
              <p:cNvCxnSpPr/>
              <p:nvPr/>
            </p:nvCxnSpPr>
            <p:spPr>
              <a:xfrm>
                <a:off x="2029108" y="5303801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83" name="Gruppo 281">
              <a:extLst>
                <a:ext uri="{FF2B5EF4-FFF2-40B4-BE49-F238E27FC236}">
                  <a16:creationId xmlns:a16="http://schemas.microsoft.com/office/drawing/2014/main" id="{3E192075-9B0C-40FE-BED1-4040A436009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456618" y="2085816"/>
              <a:ext cx="203871" cy="175081"/>
              <a:chOff x="1926338" y="5241454"/>
              <a:chExt cx="176212" cy="275778"/>
            </a:xfrm>
          </p:grpSpPr>
          <p:sp>
            <p:nvSpPr>
              <p:cNvPr id="37004" name="Ovale 35">
                <a:extLst>
                  <a:ext uri="{FF2B5EF4-FFF2-40B4-BE49-F238E27FC236}">
                    <a16:creationId xmlns:a16="http://schemas.microsoft.com/office/drawing/2014/main" id="{456E0F92-768A-43D0-9A12-A3F8928E7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2567" y="5283981"/>
                <a:ext cx="185222" cy="72544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7" name="Connettore 1 36">
                <a:extLst>
                  <a:ext uri="{FF2B5EF4-FFF2-40B4-BE49-F238E27FC236}">
                    <a16:creationId xmlns:a16="http://schemas.microsoft.com/office/drawing/2014/main" id="{707EABD5-F32C-42E7-A2C7-61FEDDF6BE98}"/>
                  </a:ext>
                </a:extLst>
              </p:cNvPr>
              <p:cNvCxnSpPr/>
              <p:nvPr/>
            </p:nvCxnSpPr>
            <p:spPr>
              <a:xfrm>
                <a:off x="1979612" y="5316501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nettore 1 37">
                <a:extLst>
                  <a:ext uri="{FF2B5EF4-FFF2-40B4-BE49-F238E27FC236}">
                    <a16:creationId xmlns:a16="http://schemas.microsoft.com/office/drawing/2014/main" id="{76235AE4-779F-4FEE-8D3B-898E4349C5D1}"/>
                  </a:ext>
                </a:extLst>
              </p:cNvPr>
              <p:cNvCxnSpPr/>
              <p:nvPr/>
            </p:nvCxnSpPr>
            <p:spPr>
              <a:xfrm>
                <a:off x="2030376" y="5303994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84" name="Gruppo 289">
              <a:extLst>
                <a:ext uri="{FF2B5EF4-FFF2-40B4-BE49-F238E27FC236}">
                  <a16:creationId xmlns:a16="http://schemas.microsoft.com/office/drawing/2014/main" id="{2CD61287-4307-4C78-B9BF-705A3CDE857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867947" y="2079816"/>
              <a:ext cx="203871" cy="175081"/>
              <a:chOff x="1926338" y="5241454"/>
              <a:chExt cx="176212" cy="275778"/>
            </a:xfrm>
          </p:grpSpPr>
          <p:sp>
            <p:nvSpPr>
              <p:cNvPr id="37001" name="Ovale 39">
                <a:extLst>
                  <a:ext uri="{FF2B5EF4-FFF2-40B4-BE49-F238E27FC236}">
                    <a16:creationId xmlns:a16="http://schemas.microsoft.com/office/drawing/2014/main" id="{84466727-E441-4A3E-9D9A-9408F7C72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522" y="5287038"/>
                <a:ext cx="178361" cy="72546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1" name="Connettore 1 40">
                <a:extLst>
                  <a:ext uri="{FF2B5EF4-FFF2-40B4-BE49-F238E27FC236}">
                    <a16:creationId xmlns:a16="http://schemas.microsoft.com/office/drawing/2014/main" id="{20737618-91B5-4F08-9721-321ADE324E80}"/>
                  </a:ext>
                </a:extLst>
              </p:cNvPr>
              <p:cNvCxnSpPr/>
              <p:nvPr/>
            </p:nvCxnSpPr>
            <p:spPr>
              <a:xfrm>
                <a:off x="2000402" y="5304550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>
                <a:extLst>
                  <a:ext uri="{FF2B5EF4-FFF2-40B4-BE49-F238E27FC236}">
                    <a16:creationId xmlns:a16="http://schemas.microsoft.com/office/drawing/2014/main" id="{80E5BF67-26F4-4612-A6ED-DFCFD4FC3A11}"/>
                  </a:ext>
                </a:extLst>
              </p:cNvPr>
              <p:cNvCxnSpPr/>
              <p:nvPr/>
            </p:nvCxnSpPr>
            <p:spPr>
              <a:xfrm>
                <a:off x="2049795" y="5304550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85" name="Gruppo 290">
              <a:extLst>
                <a:ext uri="{FF2B5EF4-FFF2-40B4-BE49-F238E27FC236}">
                  <a16:creationId xmlns:a16="http://schemas.microsoft.com/office/drawing/2014/main" id="{1B51FBA0-1131-419A-8B97-E3E3849EF94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548086" y="2073300"/>
              <a:ext cx="203871" cy="175081"/>
              <a:chOff x="1926338" y="5241454"/>
              <a:chExt cx="176212" cy="275778"/>
            </a:xfrm>
          </p:grpSpPr>
          <p:sp>
            <p:nvSpPr>
              <p:cNvPr id="36998" name="Ovale 43">
                <a:extLst>
                  <a:ext uri="{FF2B5EF4-FFF2-40B4-BE49-F238E27FC236}">
                    <a16:creationId xmlns:a16="http://schemas.microsoft.com/office/drawing/2014/main" id="{341C7DDB-D97C-4954-A751-437BC2CC8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154" y="5286781"/>
                <a:ext cx="161897" cy="72546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5" name="Connettore 1 44">
                <a:extLst>
                  <a:ext uri="{FF2B5EF4-FFF2-40B4-BE49-F238E27FC236}">
                    <a16:creationId xmlns:a16="http://schemas.microsoft.com/office/drawing/2014/main" id="{EF1BA9E2-971A-4CC1-9797-C7D89BEAC45B}"/>
                  </a:ext>
                </a:extLst>
              </p:cNvPr>
              <p:cNvCxnSpPr/>
              <p:nvPr/>
            </p:nvCxnSpPr>
            <p:spPr>
              <a:xfrm>
                <a:off x="2009315" y="5304293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>
                <a:extLst>
                  <a:ext uri="{FF2B5EF4-FFF2-40B4-BE49-F238E27FC236}">
                    <a16:creationId xmlns:a16="http://schemas.microsoft.com/office/drawing/2014/main" id="{6701E326-AD27-4216-80B9-C7A845198071}"/>
                  </a:ext>
                </a:extLst>
              </p:cNvPr>
              <p:cNvCxnSpPr/>
              <p:nvPr/>
            </p:nvCxnSpPr>
            <p:spPr>
              <a:xfrm>
                <a:off x="2055963" y="5304293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86" name="Gruppo 291">
              <a:extLst>
                <a:ext uri="{FF2B5EF4-FFF2-40B4-BE49-F238E27FC236}">
                  <a16:creationId xmlns:a16="http://schemas.microsoft.com/office/drawing/2014/main" id="{3536E763-87A9-4E99-80A8-6F324B84E53F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201150" y="2069410"/>
              <a:ext cx="203871" cy="175081"/>
              <a:chOff x="1926338" y="5241454"/>
              <a:chExt cx="176212" cy="275778"/>
            </a:xfrm>
          </p:grpSpPr>
          <p:sp>
            <p:nvSpPr>
              <p:cNvPr id="36995" name="Ovale 47">
                <a:extLst>
                  <a:ext uri="{FF2B5EF4-FFF2-40B4-BE49-F238E27FC236}">
                    <a16:creationId xmlns:a16="http://schemas.microsoft.com/office/drawing/2014/main" id="{1F7EA4B5-0971-4BE2-9E2F-E48E0CE80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7202" y="5243131"/>
                <a:ext cx="196197" cy="72544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9" name="Connettore 1 48">
                <a:extLst>
                  <a:ext uri="{FF2B5EF4-FFF2-40B4-BE49-F238E27FC236}">
                    <a16:creationId xmlns:a16="http://schemas.microsoft.com/office/drawing/2014/main" id="{D0C61F94-D2D3-4A9C-8FCC-96AFEBCC7BB5}"/>
                  </a:ext>
                </a:extLst>
              </p:cNvPr>
              <p:cNvCxnSpPr/>
              <p:nvPr/>
            </p:nvCxnSpPr>
            <p:spPr>
              <a:xfrm>
                <a:off x="1979734" y="5295663"/>
                <a:ext cx="0" cy="2326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Connettore 1 49">
                <a:extLst>
                  <a:ext uri="{FF2B5EF4-FFF2-40B4-BE49-F238E27FC236}">
                    <a16:creationId xmlns:a16="http://schemas.microsoft.com/office/drawing/2014/main" id="{D01177A3-C9F8-4849-9C24-4AB42A11EC55}"/>
                  </a:ext>
                </a:extLst>
              </p:cNvPr>
              <p:cNvCxnSpPr/>
              <p:nvPr/>
            </p:nvCxnSpPr>
            <p:spPr>
              <a:xfrm>
                <a:off x="2030498" y="5295663"/>
                <a:ext cx="0" cy="2326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87" name="Gruppo 292">
              <a:extLst>
                <a:ext uri="{FF2B5EF4-FFF2-40B4-BE49-F238E27FC236}">
                  <a16:creationId xmlns:a16="http://schemas.microsoft.com/office/drawing/2014/main" id="{67D72FEA-DD8E-4447-B8C5-87831EF0F77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889257" y="2080930"/>
              <a:ext cx="203871" cy="175081"/>
              <a:chOff x="1926338" y="5241454"/>
              <a:chExt cx="176212" cy="275778"/>
            </a:xfrm>
          </p:grpSpPr>
          <p:sp>
            <p:nvSpPr>
              <p:cNvPr id="36992" name="Ovale 51">
                <a:extLst>
                  <a:ext uri="{FF2B5EF4-FFF2-40B4-BE49-F238E27FC236}">
                    <a16:creationId xmlns:a16="http://schemas.microsoft.com/office/drawing/2014/main" id="{E67D8049-FE4B-44FD-A13E-C77AB2F18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373" y="5243764"/>
                <a:ext cx="161897" cy="70044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3" name="Connettore 1 52">
                <a:extLst>
                  <a:ext uri="{FF2B5EF4-FFF2-40B4-BE49-F238E27FC236}">
                    <a16:creationId xmlns:a16="http://schemas.microsoft.com/office/drawing/2014/main" id="{26A2764E-AD78-40E0-A1AF-9C54B49361A1}"/>
                  </a:ext>
                </a:extLst>
              </p:cNvPr>
              <p:cNvCxnSpPr/>
              <p:nvPr/>
            </p:nvCxnSpPr>
            <p:spPr>
              <a:xfrm>
                <a:off x="2005138" y="5303801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>
                <a:extLst>
                  <a:ext uri="{FF2B5EF4-FFF2-40B4-BE49-F238E27FC236}">
                    <a16:creationId xmlns:a16="http://schemas.microsoft.com/office/drawing/2014/main" id="{FF5C769C-73AE-4756-BC17-C5CDD20D7626}"/>
                  </a:ext>
                </a:extLst>
              </p:cNvPr>
              <p:cNvCxnSpPr/>
              <p:nvPr/>
            </p:nvCxnSpPr>
            <p:spPr>
              <a:xfrm>
                <a:off x="2044926" y="5303801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88" name="Gruppo 293">
              <a:extLst>
                <a:ext uri="{FF2B5EF4-FFF2-40B4-BE49-F238E27FC236}">
                  <a16:creationId xmlns:a16="http://schemas.microsoft.com/office/drawing/2014/main" id="{CF55FFF0-07BB-4033-8FD4-9ED6A03756D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184065" y="2080839"/>
              <a:ext cx="203871" cy="175081"/>
              <a:chOff x="1926338" y="5241454"/>
              <a:chExt cx="176212" cy="275778"/>
            </a:xfrm>
          </p:grpSpPr>
          <p:sp>
            <p:nvSpPr>
              <p:cNvPr id="36989" name="Ovale 55">
                <a:extLst>
                  <a:ext uri="{FF2B5EF4-FFF2-40B4-BE49-F238E27FC236}">
                    <a16:creationId xmlns:a16="http://schemas.microsoft.com/office/drawing/2014/main" id="{1D120F59-0451-4119-9602-8992F99E4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7094" y="5286148"/>
                <a:ext cx="175617" cy="72544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7" name="Connettore 1 56">
                <a:extLst>
                  <a:ext uri="{FF2B5EF4-FFF2-40B4-BE49-F238E27FC236}">
                    <a16:creationId xmlns:a16="http://schemas.microsoft.com/office/drawing/2014/main" id="{D1AF6AC9-8283-4857-9AEA-3D56D19ACCAC}"/>
                  </a:ext>
                </a:extLst>
              </p:cNvPr>
              <p:cNvCxnSpPr/>
              <p:nvPr/>
            </p:nvCxnSpPr>
            <p:spPr>
              <a:xfrm>
                <a:off x="2006090" y="5303658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57">
                <a:extLst>
                  <a:ext uri="{FF2B5EF4-FFF2-40B4-BE49-F238E27FC236}">
                    <a16:creationId xmlns:a16="http://schemas.microsoft.com/office/drawing/2014/main" id="{7237BD96-24CF-425B-A0CA-2E569DC2B57B}"/>
                  </a:ext>
                </a:extLst>
              </p:cNvPr>
              <p:cNvCxnSpPr/>
              <p:nvPr/>
            </p:nvCxnSpPr>
            <p:spPr>
              <a:xfrm>
                <a:off x="2055482" y="5303658"/>
                <a:ext cx="0" cy="2151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Ovale 6">
            <a:extLst>
              <a:ext uri="{FF2B5EF4-FFF2-40B4-BE49-F238E27FC236}">
                <a16:creationId xmlns:a16="http://schemas.microsoft.com/office/drawing/2014/main" id="{4F191B77-3A58-4B62-BB4E-6F4021DA9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4064" y="1116157"/>
            <a:ext cx="142875" cy="71438"/>
          </a:xfrm>
          <a:prstGeom prst="ellipse">
            <a:avLst/>
          </a:prstGeom>
          <a:solidFill>
            <a:srgbClr val="FEB80A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  <a:latin typeface="Gill Sans MT" charset="0"/>
            </a:endParaRPr>
          </a:p>
        </p:txBody>
      </p:sp>
      <p:grpSp>
        <p:nvGrpSpPr>
          <p:cNvPr id="36869" name="Gruppo 139">
            <a:extLst>
              <a:ext uri="{FF2B5EF4-FFF2-40B4-BE49-F238E27FC236}">
                <a16:creationId xmlns:a16="http://schemas.microsoft.com/office/drawing/2014/main" id="{DAA22FAC-FFEC-47CB-828B-36F162F6F6E1}"/>
              </a:ext>
            </a:extLst>
          </p:cNvPr>
          <p:cNvGrpSpPr>
            <a:grpSpLocks/>
          </p:cNvGrpSpPr>
          <p:nvPr/>
        </p:nvGrpSpPr>
        <p:grpSpPr bwMode="auto">
          <a:xfrm>
            <a:off x="7050377" y="1544783"/>
            <a:ext cx="357187" cy="500063"/>
            <a:chOff x="1549400" y="1579563"/>
            <a:chExt cx="357188" cy="500372"/>
          </a:xfrm>
        </p:grpSpPr>
        <p:grpSp>
          <p:nvGrpSpPr>
            <p:cNvPr id="36977" name="Gruppo 67">
              <a:extLst>
                <a:ext uri="{FF2B5EF4-FFF2-40B4-BE49-F238E27FC236}">
                  <a16:creationId xmlns:a16="http://schemas.microsoft.com/office/drawing/2014/main" id="{B7EE71C2-EFD9-44B4-BB2A-CC85936682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400" y="1651000"/>
              <a:ext cx="357188" cy="428935"/>
              <a:chOff x="1549400" y="1651000"/>
              <a:chExt cx="357188" cy="428935"/>
            </a:xfrm>
          </p:grpSpPr>
          <p:sp>
            <p:nvSpPr>
              <p:cNvPr id="59" name="Rettangolo arrotondato 58">
                <a:extLst>
                  <a:ext uri="{FF2B5EF4-FFF2-40B4-BE49-F238E27FC236}">
                    <a16:creationId xmlns:a16="http://schemas.microsoft.com/office/drawing/2014/main" id="{1DC4CEB5-B4D2-433D-BA46-2A5C67CBD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9400" y="1651045"/>
                <a:ext cx="357188" cy="428890"/>
              </a:xfrm>
              <a:prstGeom prst="roundRect">
                <a:avLst>
                  <a:gd name="adj" fmla="val 16667"/>
                </a:avLst>
              </a:prstGeom>
              <a:solidFill>
                <a:srgbClr val="FEB80A"/>
              </a:solidFill>
              <a:ln w="25400">
                <a:solidFill>
                  <a:srgbClr val="BB8605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it-IT" altLang="it-IT">
                  <a:solidFill>
                    <a:srgbClr val="FFFFFF"/>
                  </a:solidFill>
                  <a:latin typeface="Gill Sans MT" charset="0"/>
                </a:endParaRPr>
              </a:p>
            </p:txBody>
          </p:sp>
          <p:sp>
            <p:nvSpPr>
              <p:cNvPr id="60" name="Rettangolo 59">
                <a:extLst>
                  <a:ext uri="{FF2B5EF4-FFF2-40B4-BE49-F238E27FC236}">
                    <a16:creationId xmlns:a16="http://schemas.microsoft.com/office/drawing/2014/main" id="{A26FEDAC-25E9-4672-BA25-86E02E178880}"/>
                  </a:ext>
                </a:extLst>
              </p:cNvPr>
              <p:cNvSpPr/>
              <p:nvPr/>
            </p:nvSpPr>
            <p:spPr bwMode="auto">
              <a:xfrm>
                <a:off x="1692845" y="1651262"/>
                <a:ext cx="71432" cy="428673"/>
              </a:xfrm>
              <a:prstGeom prst="rect">
                <a:avLst/>
              </a:prstGeom>
              <a:gradFill rotWithShape="1">
                <a:gsLst>
                  <a:gs pos="0">
                    <a:srgbClr val="84AA33">
                      <a:tint val="92000"/>
                      <a:satMod val="170000"/>
                    </a:srgbClr>
                  </a:gs>
                  <a:gs pos="15000">
                    <a:srgbClr val="84AA33">
                      <a:tint val="92000"/>
                      <a:shade val="99000"/>
                      <a:satMod val="170000"/>
                    </a:srgbClr>
                  </a:gs>
                  <a:gs pos="62000">
                    <a:srgbClr val="84AA33">
                      <a:tint val="96000"/>
                      <a:shade val="80000"/>
                      <a:satMod val="170000"/>
                    </a:srgbClr>
                  </a:gs>
                  <a:gs pos="97000">
                    <a:srgbClr val="84AA33">
                      <a:tint val="98000"/>
                      <a:shade val="63000"/>
                      <a:satMod val="170000"/>
                    </a:srgbClr>
                  </a:gs>
                  <a:gs pos="100000">
                    <a:srgbClr val="84AA33">
                      <a:shade val="62000"/>
                      <a:satMod val="170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rgbClr val="84AA33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bevelT w="0" h="0"/>
                <a:contourClr>
                  <a:srgbClr val="84AA33">
                    <a:shade val="80000"/>
                  </a:srgbClr>
                </a:contourClr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Gill Sans MT"/>
                </a:endParaRPr>
              </a:p>
            </p:txBody>
          </p:sp>
        </p:grp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6DFB9E09-2434-4DF3-98D1-527F7F912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837" y="1579563"/>
              <a:ext cx="214314" cy="46066"/>
            </a:xfrm>
            <a:prstGeom prst="ellipse">
              <a:avLst/>
            </a:prstGeom>
            <a:solidFill>
              <a:srgbClr val="FEB80A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blurRad="63500" dist="26940" dir="5400000" rotWithShape="0">
                <a:srgbClr val="000000">
                  <a:alpha val="43137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>
                <a:solidFill>
                  <a:srgbClr val="FFFFFF"/>
                </a:solidFill>
                <a:latin typeface="Gill Sans MT" charset="0"/>
              </a:endParaRPr>
            </a:p>
          </p:txBody>
        </p:sp>
      </p:grpSp>
      <p:grpSp>
        <p:nvGrpSpPr>
          <p:cNvPr id="36870" name="Gruppo 66">
            <a:extLst>
              <a:ext uri="{FF2B5EF4-FFF2-40B4-BE49-F238E27FC236}">
                <a16:creationId xmlns:a16="http://schemas.microsoft.com/office/drawing/2014/main" id="{F33E651F-2A48-448B-8819-E180232038DF}"/>
              </a:ext>
            </a:extLst>
          </p:cNvPr>
          <p:cNvGrpSpPr>
            <a:grpSpLocks/>
          </p:cNvGrpSpPr>
          <p:nvPr/>
        </p:nvGrpSpPr>
        <p:grpSpPr bwMode="auto">
          <a:xfrm>
            <a:off x="8002876" y="1616221"/>
            <a:ext cx="214312" cy="428625"/>
            <a:chOff x="2121443" y="1651262"/>
            <a:chExt cx="214299" cy="428673"/>
          </a:xfrm>
        </p:grpSpPr>
        <p:sp>
          <p:nvSpPr>
            <p:cNvPr id="63" name="Cilindro 62">
              <a:extLst>
                <a:ext uri="{FF2B5EF4-FFF2-40B4-BE49-F238E27FC236}">
                  <a16:creationId xmlns:a16="http://schemas.microsoft.com/office/drawing/2014/main" id="{DDA567A2-100D-480F-976F-811AEAE04C22}"/>
                </a:ext>
              </a:extLst>
            </p:cNvPr>
            <p:cNvSpPr/>
            <p:nvPr/>
          </p:nvSpPr>
          <p:spPr bwMode="auto">
            <a:xfrm>
              <a:off x="2121443" y="1651262"/>
              <a:ext cx="71433" cy="428673"/>
            </a:xfrm>
            <a:prstGeom prst="can">
              <a:avLst/>
            </a:prstGeom>
            <a:gradFill rotWithShape="1">
              <a:gsLst>
                <a:gs pos="0">
                  <a:srgbClr val="C32D2E">
                    <a:tint val="92000"/>
                    <a:satMod val="170000"/>
                  </a:srgbClr>
                </a:gs>
                <a:gs pos="15000">
                  <a:srgbClr val="C32D2E">
                    <a:tint val="92000"/>
                    <a:shade val="99000"/>
                    <a:satMod val="170000"/>
                  </a:srgbClr>
                </a:gs>
                <a:gs pos="62000">
                  <a:srgbClr val="C32D2E">
                    <a:tint val="96000"/>
                    <a:shade val="80000"/>
                    <a:satMod val="170000"/>
                  </a:srgbClr>
                </a:gs>
                <a:gs pos="97000">
                  <a:srgbClr val="C32D2E">
                    <a:tint val="98000"/>
                    <a:shade val="63000"/>
                    <a:satMod val="170000"/>
                  </a:srgbClr>
                </a:gs>
                <a:gs pos="100000">
                  <a:srgbClr val="C32D2E">
                    <a:shade val="62000"/>
                    <a:satMod val="17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32D2E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C32D2E">
                  <a:shade val="80000"/>
                </a:srgbClr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4" name="Cilindro 63">
              <a:extLst>
                <a:ext uri="{FF2B5EF4-FFF2-40B4-BE49-F238E27FC236}">
                  <a16:creationId xmlns:a16="http://schemas.microsoft.com/office/drawing/2014/main" id="{1478B005-B70D-40B6-8ECC-A3AB55EDC1BC}"/>
                </a:ext>
              </a:extLst>
            </p:cNvPr>
            <p:cNvSpPr/>
            <p:nvPr/>
          </p:nvSpPr>
          <p:spPr bwMode="auto">
            <a:xfrm>
              <a:off x="2264309" y="1651262"/>
              <a:ext cx="71433" cy="428673"/>
            </a:xfrm>
            <a:prstGeom prst="can">
              <a:avLst/>
            </a:prstGeom>
            <a:gradFill rotWithShape="1">
              <a:gsLst>
                <a:gs pos="0">
                  <a:srgbClr val="C32D2E">
                    <a:tint val="92000"/>
                    <a:satMod val="170000"/>
                  </a:srgbClr>
                </a:gs>
                <a:gs pos="15000">
                  <a:srgbClr val="C32D2E">
                    <a:tint val="92000"/>
                    <a:shade val="99000"/>
                    <a:satMod val="170000"/>
                  </a:srgbClr>
                </a:gs>
                <a:gs pos="62000">
                  <a:srgbClr val="C32D2E">
                    <a:tint val="96000"/>
                    <a:shade val="80000"/>
                    <a:satMod val="170000"/>
                  </a:srgbClr>
                </a:gs>
                <a:gs pos="97000">
                  <a:srgbClr val="C32D2E">
                    <a:tint val="98000"/>
                    <a:shade val="63000"/>
                    <a:satMod val="170000"/>
                  </a:srgbClr>
                </a:gs>
                <a:gs pos="100000">
                  <a:srgbClr val="C32D2E">
                    <a:shade val="62000"/>
                    <a:satMod val="17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32D2E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C32D2E">
                  <a:shade val="80000"/>
                </a:srgbClr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Gill Sans MT"/>
              </a:endParaRPr>
            </a:p>
          </p:txBody>
        </p:sp>
      </p:grpSp>
      <p:sp>
        <p:nvSpPr>
          <p:cNvPr id="36871" name="CasellaDiTesto 69">
            <a:extLst>
              <a:ext uri="{FF2B5EF4-FFF2-40B4-BE49-F238E27FC236}">
                <a16:creationId xmlns:a16="http://schemas.microsoft.com/office/drawing/2014/main" id="{27DAB38C-B54B-4977-A066-21F3824F3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452" y="1560658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ER-</a:t>
            </a:r>
            <a:r>
              <a:rPr lang="el-GR" altLang="it-IT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α</a:t>
            </a:r>
            <a:endParaRPr lang="it-IT" altLang="it-IT" sz="1200" b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872" name="CasellaDiTesto 70">
            <a:extLst>
              <a:ext uri="{FF2B5EF4-FFF2-40B4-BE49-F238E27FC236}">
                <a16:creationId xmlns:a16="http://schemas.microsoft.com/office/drawing/2014/main" id="{1E9A661C-AC2F-4892-A88B-C277F08C6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338" y="1525733"/>
            <a:ext cx="584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ER-</a:t>
            </a:r>
            <a:r>
              <a:rPr lang="el-GR" altLang="it-IT" sz="1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β</a:t>
            </a:r>
            <a:endParaRPr lang="it-IT" altLang="it-IT" sz="1200" b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6873" name="Gruppo 72">
            <a:extLst>
              <a:ext uri="{FF2B5EF4-FFF2-40B4-BE49-F238E27FC236}">
                <a16:creationId xmlns:a16="http://schemas.microsoft.com/office/drawing/2014/main" id="{C947FA3E-2124-4243-8E91-C99CC1A4D3C8}"/>
              </a:ext>
            </a:extLst>
          </p:cNvPr>
          <p:cNvGrpSpPr>
            <a:grpSpLocks/>
          </p:cNvGrpSpPr>
          <p:nvPr/>
        </p:nvGrpSpPr>
        <p:grpSpPr bwMode="auto">
          <a:xfrm>
            <a:off x="8622002" y="1825771"/>
            <a:ext cx="2071687" cy="401637"/>
            <a:chOff x="889257" y="1859095"/>
            <a:chExt cx="2071516" cy="401802"/>
          </a:xfrm>
        </p:grpSpPr>
        <p:grpSp>
          <p:nvGrpSpPr>
            <p:cNvPr id="36918" name="Gruppo 23">
              <a:extLst>
                <a:ext uri="{FF2B5EF4-FFF2-40B4-BE49-F238E27FC236}">
                  <a16:creationId xmlns:a16="http://schemas.microsoft.com/office/drawing/2014/main" id="{50D3912D-5A79-4390-B5A2-7DD16FB603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5280" y="1859095"/>
              <a:ext cx="2055493" cy="186863"/>
              <a:chOff x="1973838" y="5258520"/>
              <a:chExt cx="1776621" cy="294337"/>
            </a:xfrm>
          </p:grpSpPr>
          <p:grpSp>
            <p:nvGrpSpPr>
              <p:cNvPr id="36947" name="Gruppo 20">
                <a:extLst>
                  <a:ext uri="{FF2B5EF4-FFF2-40B4-BE49-F238E27FC236}">
                    <a16:creationId xmlns:a16="http://schemas.microsoft.com/office/drawing/2014/main" id="{59C48E24-BD81-4323-98AE-BC24E2411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73838" y="5277079"/>
                <a:ext cx="176212" cy="275778"/>
                <a:chOff x="1926338" y="5241454"/>
                <a:chExt cx="176212" cy="275778"/>
              </a:xfrm>
            </p:grpSpPr>
            <p:sp>
              <p:nvSpPr>
                <p:cNvPr id="128" name="Ovale 127">
                  <a:extLst>
                    <a:ext uri="{FF2B5EF4-FFF2-40B4-BE49-F238E27FC236}">
                      <a16:creationId xmlns:a16="http://schemas.microsoft.com/office/drawing/2014/main" id="{FB6C7D36-562C-4F1B-B51C-896955277CBE}"/>
                    </a:ext>
                  </a:extLst>
                </p:cNvPr>
                <p:cNvSpPr/>
                <p:nvPr/>
              </p:nvSpPr>
              <p:spPr>
                <a:xfrm>
                  <a:off x="1926209" y="5227897"/>
                  <a:ext cx="164641" cy="82552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9" name="Connettore 1 128">
                  <a:extLst>
                    <a:ext uri="{FF2B5EF4-FFF2-40B4-BE49-F238E27FC236}">
                      <a16:creationId xmlns:a16="http://schemas.microsoft.com/office/drawing/2014/main" id="{6346D6FB-4B26-43BC-9B5B-9FE84FD14928}"/>
                    </a:ext>
                  </a:extLst>
                </p:cNvPr>
                <p:cNvCxnSpPr/>
                <p:nvPr/>
              </p:nvCxnSpPr>
              <p:spPr>
                <a:xfrm>
                  <a:off x="1982461" y="5297942"/>
                  <a:ext cx="0" cy="23514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ttore 1 129">
                  <a:extLst>
                    <a:ext uri="{FF2B5EF4-FFF2-40B4-BE49-F238E27FC236}">
                      <a16:creationId xmlns:a16="http://schemas.microsoft.com/office/drawing/2014/main" id="{1B6BD0BB-24A0-432E-8D2F-2B7B0D8CBFB2}"/>
                    </a:ext>
                  </a:extLst>
                </p:cNvPr>
                <p:cNvCxnSpPr/>
                <p:nvPr/>
              </p:nvCxnSpPr>
              <p:spPr>
                <a:xfrm>
                  <a:off x="2027738" y="5297942"/>
                  <a:ext cx="0" cy="23514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948" name="Gruppo 191">
                <a:extLst>
                  <a:ext uri="{FF2B5EF4-FFF2-40B4-BE49-F238E27FC236}">
                    <a16:creationId xmlns:a16="http://schemas.microsoft.com/office/drawing/2014/main" id="{0B3E94E2-BF47-4681-AF3C-66D1DED73C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43282" y="5269383"/>
                <a:ext cx="176212" cy="275778"/>
                <a:chOff x="1926338" y="5241454"/>
                <a:chExt cx="176212" cy="275778"/>
              </a:xfrm>
            </p:grpSpPr>
            <p:sp>
              <p:nvSpPr>
                <p:cNvPr id="125" name="Ovale 124">
                  <a:extLst>
                    <a:ext uri="{FF2B5EF4-FFF2-40B4-BE49-F238E27FC236}">
                      <a16:creationId xmlns:a16="http://schemas.microsoft.com/office/drawing/2014/main" id="{A050A307-EC09-49E5-AE54-07EDC28C0684}"/>
                    </a:ext>
                  </a:extLst>
                </p:cNvPr>
                <p:cNvSpPr/>
                <p:nvPr/>
              </p:nvSpPr>
              <p:spPr>
                <a:xfrm>
                  <a:off x="1913330" y="5238094"/>
                  <a:ext cx="189337" cy="9005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6" name="Connettore 1 125">
                  <a:extLst>
                    <a:ext uri="{FF2B5EF4-FFF2-40B4-BE49-F238E27FC236}">
                      <a16:creationId xmlns:a16="http://schemas.microsoft.com/office/drawing/2014/main" id="{11964428-5F39-4666-A3C5-9DC3A1472547}"/>
                    </a:ext>
                  </a:extLst>
                </p:cNvPr>
                <p:cNvCxnSpPr/>
                <p:nvPr/>
              </p:nvCxnSpPr>
              <p:spPr>
                <a:xfrm>
                  <a:off x="1981931" y="5315644"/>
                  <a:ext cx="0" cy="21763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ttore 1 126">
                  <a:extLst>
                    <a:ext uri="{FF2B5EF4-FFF2-40B4-BE49-F238E27FC236}">
                      <a16:creationId xmlns:a16="http://schemas.microsoft.com/office/drawing/2014/main" id="{1CADAEA3-1C79-4CFE-AB97-3712B2FCB6CE}"/>
                    </a:ext>
                  </a:extLst>
                </p:cNvPr>
                <p:cNvCxnSpPr/>
                <p:nvPr/>
              </p:nvCxnSpPr>
              <p:spPr>
                <a:xfrm>
                  <a:off x="2032695" y="5315644"/>
                  <a:ext cx="0" cy="21763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949" name="Gruppo 195">
                <a:extLst>
                  <a:ext uri="{FF2B5EF4-FFF2-40B4-BE49-F238E27FC236}">
                    <a16:creationId xmlns:a16="http://schemas.microsoft.com/office/drawing/2014/main" id="{57492B56-796D-48FD-AFC0-FD39CB37DC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11462" y="5260131"/>
                <a:ext cx="176212" cy="275778"/>
                <a:chOff x="1926338" y="5241454"/>
                <a:chExt cx="176212" cy="275778"/>
              </a:xfrm>
            </p:grpSpPr>
            <p:sp>
              <p:nvSpPr>
                <p:cNvPr id="122" name="Ovale 121">
                  <a:extLst>
                    <a:ext uri="{FF2B5EF4-FFF2-40B4-BE49-F238E27FC236}">
                      <a16:creationId xmlns:a16="http://schemas.microsoft.com/office/drawing/2014/main" id="{DB309D38-625D-4B00-A5D3-7CA2B6FA1BB2}"/>
                    </a:ext>
                  </a:extLst>
                </p:cNvPr>
                <p:cNvSpPr/>
                <p:nvPr/>
              </p:nvSpPr>
              <p:spPr>
                <a:xfrm>
                  <a:off x="1926882" y="5257354"/>
                  <a:ext cx="166014" cy="7254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3" name="Connettore 1 122">
                  <a:extLst>
                    <a:ext uri="{FF2B5EF4-FFF2-40B4-BE49-F238E27FC236}">
                      <a16:creationId xmlns:a16="http://schemas.microsoft.com/office/drawing/2014/main" id="{E5F660C3-E17C-40FA-8229-0FB2D23E6D5D}"/>
                    </a:ext>
                  </a:extLst>
                </p:cNvPr>
                <p:cNvCxnSpPr/>
                <p:nvPr/>
              </p:nvCxnSpPr>
              <p:spPr>
                <a:xfrm>
                  <a:off x="1973530" y="5317392"/>
                  <a:ext cx="0" cy="21513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ttore 1 123">
                  <a:extLst>
                    <a:ext uri="{FF2B5EF4-FFF2-40B4-BE49-F238E27FC236}">
                      <a16:creationId xmlns:a16="http://schemas.microsoft.com/office/drawing/2014/main" id="{EF765BED-65BA-438C-A890-1447B4D87241}"/>
                    </a:ext>
                  </a:extLst>
                </p:cNvPr>
                <p:cNvCxnSpPr/>
                <p:nvPr/>
              </p:nvCxnSpPr>
              <p:spPr>
                <a:xfrm>
                  <a:off x="2022922" y="5317392"/>
                  <a:ext cx="0" cy="21513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950" name="Gruppo 205">
                <a:extLst>
                  <a:ext uri="{FF2B5EF4-FFF2-40B4-BE49-F238E27FC236}">
                    <a16:creationId xmlns:a16="http://schemas.microsoft.com/office/drawing/2014/main" id="{80AC5871-6499-47FC-BA52-F495F39B4F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7927" y="5270395"/>
                <a:ext cx="176212" cy="275778"/>
                <a:chOff x="1926338" y="5241454"/>
                <a:chExt cx="176212" cy="275778"/>
              </a:xfrm>
            </p:grpSpPr>
            <p:sp>
              <p:nvSpPr>
                <p:cNvPr id="119" name="Ovale 118">
                  <a:extLst>
                    <a:ext uri="{FF2B5EF4-FFF2-40B4-BE49-F238E27FC236}">
                      <a16:creationId xmlns:a16="http://schemas.microsoft.com/office/drawing/2014/main" id="{984FEFE3-3C04-48A4-AD41-FDBC0BF665BC}"/>
                    </a:ext>
                  </a:extLst>
                </p:cNvPr>
                <p:cNvSpPr/>
                <p:nvPr/>
              </p:nvSpPr>
              <p:spPr>
                <a:xfrm>
                  <a:off x="1916586" y="5257095"/>
                  <a:ext cx="186593" cy="7254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0" name="Connettore 1 119">
                  <a:extLst>
                    <a:ext uri="{FF2B5EF4-FFF2-40B4-BE49-F238E27FC236}">
                      <a16:creationId xmlns:a16="http://schemas.microsoft.com/office/drawing/2014/main" id="{FF386950-8C3A-4E41-9C79-DD19DFA3CA48}"/>
                    </a:ext>
                  </a:extLst>
                </p:cNvPr>
                <p:cNvCxnSpPr/>
                <p:nvPr/>
              </p:nvCxnSpPr>
              <p:spPr>
                <a:xfrm>
                  <a:off x="1972839" y="5317133"/>
                  <a:ext cx="0" cy="21513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ttore 1 120">
                  <a:extLst>
                    <a:ext uri="{FF2B5EF4-FFF2-40B4-BE49-F238E27FC236}">
                      <a16:creationId xmlns:a16="http://schemas.microsoft.com/office/drawing/2014/main" id="{7A86D727-3A8A-46D9-8F61-9CF45057FE91}"/>
                    </a:ext>
                  </a:extLst>
                </p:cNvPr>
                <p:cNvCxnSpPr/>
                <p:nvPr/>
              </p:nvCxnSpPr>
              <p:spPr>
                <a:xfrm>
                  <a:off x="2023603" y="5317133"/>
                  <a:ext cx="0" cy="21513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951" name="Gruppo 213">
                <a:extLst>
                  <a:ext uri="{FF2B5EF4-FFF2-40B4-BE49-F238E27FC236}">
                    <a16:creationId xmlns:a16="http://schemas.microsoft.com/office/drawing/2014/main" id="{6C0FF978-12C5-41FC-A85B-B592C0F023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28419" y="5276522"/>
                <a:ext cx="176212" cy="275778"/>
                <a:chOff x="1926338" y="5241454"/>
                <a:chExt cx="176212" cy="275778"/>
              </a:xfrm>
            </p:grpSpPr>
            <p:sp>
              <p:nvSpPr>
                <p:cNvPr id="116" name="Ovale 115">
                  <a:extLst>
                    <a:ext uri="{FF2B5EF4-FFF2-40B4-BE49-F238E27FC236}">
                      <a16:creationId xmlns:a16="http://schemas.microsoft.com/office/drawing/2014/main" id="{505D6C3C-22F5-4CA3-A1FD-663425D0D1BF}"/>
                    </a:ext>
                  </a:extLst>
                </p:cNvPr>
                <p:cNvSpPr/>
                <p:nvPr/>
              </p:nvSpPr>
              <p:spPr>
                <a:xfrm>
                  <a:off x="1925800" y="5255972"/>
                  <a:ext cx="167385" cy="7254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7" name="Connettore 1 116">
                  <a:extLst>
                    <a:ext uri="{FF2B5EF4-FFF2-40B4-BE49-F238E27FC236}">
                      <a16:creationId xmlns:a16="http://schemas.microsoft.com/office/drawing/2014/main" id="{1F1E8259-F1AD-46B7-9742-1CBA0029A5C3}"/>
                    </a:ext>
                  </a:extLst>
                </p:cNvPr>
                <p:cNvCxnSpPr/>
                <p:nvPr/>
              </p:nvCxnSpPr>
              <p:spPr>
                <a:xfrm>
                  <a:off x="1980680" y="5316010"/>
                  <a:ext cx="0" cy="23514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ttore 1 117">
                  <a:extLst>
                    <a:ext uri="{FF2B5EF4-FFF2-40B4-BE49-F238E27FC236}">
                      <a16:creationId xmlns:a16="http://schemas.microsoft.com/office/drawing/2014/main" id="{8D74E0F0-EB29-46DC-A01C-93870618515B}"/>
                    </a:ext>
                  </a:extLst>
                </p:cNvPr>
                <p:cNvCxnSpPr/>
                <p:nvPr/>
              </p:nvCxnSpPr>
              <p:spPr>
                <a:xfrm>
                  <a:off x="2031445" y="5316010"/>
                  <a:ext cx="0" cy="23514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952" name="Gruppo 220">
                <a:extLst>
                  <a:ext uri="{FF2B5EF4-FFF2-40B4-BE49-F238E27FC236}">
                    <a16:creationId xmlns:a16="http://schemas.microsoft.com/office/drawing/2014/main" id="{B296C282-A118-40D6-B705-3E3112DBE2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4247" y="5277079"/>
                <a:ext cx="176212" cy="275778"/>
                <a:chOff x="1926338" y="5241454"/>
                <a:chExt cx="176212" cy="275778"/>
              </a:xfrm>
            </p:grpSpPr>
            <p:sp>
              <p:nvSpPr>
                <p:cNvPr id="113" name="Ovale 112">
                  <a:extLst>
                    <a:ext uri="{FF2B5EF4-FFF2-40B4-BE49-F238E27FC236}">
                      <a16:creationId xmlns:a16="http://schemas.microsoft.com/office/drawing/2014/main" id="{9FEEE123-0C08-45D5-8C9E-A6ED5DBD5CA1}"/>
                    </a:ext>
                  </a:extLst>
                </p:cNvPr>
                <p:cNvSpPr/>
                <p:nvPr/>
              </p:nvSpPr>
              <p:spPr>
                <a:xfrm>
                  <a:off x="1926933" y="5227897"/>
                  <a:ext cx="166014" cy="82552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4" name="Connettore 1 113">
                  <a:extLst>
                    <a:ext uri="{FF2B5EF4-FFF2-40B4-BE49-F238E27FC236}">
                      <a16:creationId xmlns:a16="http://schemas.microsoft.com/office/drawing/2014/main" id="{86EDD927-8918-4B31-95CB-B01A79913AFD}"/>
                    </a:ext>
                  </a:extLst>
                </p:cNvPr>
                <p:cNvCxnSpPr/>
                <p:nvPr/>
              </p:nvCxnSpPr>
              <p:spPr>
                <a:xfrm>
                  <a:off x="1983185" y="5297942"/>
                  <a:ext cx="0" cy="23514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ttore 1 114">
                  <a:extLst>
                    <a:ext uri="{FF2B5EF4-FFF2-40B4-BE49-F238E27FC236}">
                      <a16:creationId xmlns:a16="http://schemas.microsoft.com/office/drawing/2014/main" id="{A8C30824-3EF4-4577-AC6A-E41EA4C9B7FE}"/>
                    </a:ext>
                  </a:extLst>
                </p:cNvPr>
                <p:cNvCxnSpPr/>
                <p:nvPr/>
              </p:nvCxnSpPr>
              <p:spPr>
                <a:xfrm>
                  <a:off x="2022973" y="5297942"/>
                  <a:ext cx="0" cy="23514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953" name="Gruppo 226">
                <a:extLst>
                  <a:ext uri="{FF2B5EF4-FFF2-40B4-BE49-F238E27FC236}">
                    <a16:creationId xmlns:a16="http://schemas.microsoft.com/office/drawing/2014/main" id="{D6280AAF-3EA4-4FBA-BC38-A7C6B27DF3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0107" y="5258520"/>
                <a:ext cx="176212" cy="275778"/>
                <a:chOff x="1926338" y="5241454"/>
                <a:chExt cx="176212" cy="275778"/>
              </a:xfrm>
            </p:grpSpPr>
            <p:sp>
              <p:nvSpPr>
                <p:cNvPr id="110" name="Ovale 109">
                  <a:extLst>
                    <a:ext uri="{FF2B5EF4-FFF2-40B4-BE49-F238E27FC236}">
                      <a16:creationId xmlns:a16="http://schemas.microsoft.com/office/drawing/2014/main" id="{4C045B5B-F713-46A1-9399-F97255393249}"/>
                    </a:ext>
                  </a:extLst>
                </p:cNvPr>
                <p:cNvSpPr/>
                <p:nvPr/>
              </p:nvSpPr>
              <p:spPr>
                <a:xfrm>
                  <a:off x="1926183" y="5256464"/>
                  <a:ext cx="160525" cy="72545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1" name="Connettore 1 110">
                  <a:extLst>
                    <a:ext uri="{FF2B5EF4-FFF2-40B4-BE49-F238E27FC236}">
                      <a16:creationId xmlns:a16="http://schemas.microsoft.com/office/drawing/2014/main" id="{25865B31-748D-4DEC-92D5-0BBDD19EAC81}"/>
                    </a:ext>
                  </a:extLst>
                </p:cNvPr>
                <p:cNvCxnSpPr/>
                <p:nvPr/>
              </p:nvCxnSpPr>
              <p:spPr>
                <a:xfrm>
                  <a:off x="1982435" y="5316502"/>
                  <a:ext cx="0" cy="24515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nettore 1 111">
                  <a:extLst>
                    <a:ext uri="{FF2B5EF4-FFF2-40B4-BE49-F238E27FC236}">
                      <a16:creationId xmlns:a16="http://schemas.microsoft.com/office/drawing/2014/main" id="{5B0977B7-4B4B-4282-9CB3-B55909C10D67}"/>
                    </a:ext>
                  </a:extLst>
                </p:cNvPr>
                <p:cNvCxnSpPr/>
                <p:nvPr/>
              </p:nvCxnSpPr>
              <p:spPr>
                <a:xfrm>
                  <a:off x="2031828" y="5316502"/>
                  <a:ext cx="0" cy="24515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19" name="Gruppo 265">
              <a:extLst>
                <a:ext uri="{FF2B5EF4-FFF2-40B4-BE49-F238E27FC236}">
                  <a16:creationId xmlns:a16="http://schemas.microsoft.com/office/drawing/2014/main" id="{DC586F43-C8B5-4AB1-A7A8-8181F44F1A3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740877" y="2080930"/>
              <a:ext cx="203871" cy="175081"/>
              <a:chOff x="1926338" y="5241454"/>
              <a:chExt cx="176212" cy="275778"/>
            </a:xfrm>
          </p:grpSpPr>
          <p:sp>
            <p:nvSpPr>
              <p:cNvPr id="36944" name="Ovale 99">
                <a:extLst>
                  <a:ext uri="{FF2B5EF4-FFF2-40B4-BE49-F238E27FC236}">
                    <a16:creationId xmlns:a16="http://schemas.microsoft.com/office/drawing/2014/main" id="{B19F7548-9550-463B-841B-651401FB9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9928" y="5228755"/>
                <a:ext cx="179733" cy="70044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1" name="Connettore 1 100">
                <a:extLst>
                  <a:ext uri="{FF2B5EF4-FFF2-40B4-BE49-F238E27FC236}">
                    <a16:creationId xmlns:a16="http://schemas.microsoft.com/office/drawing/2014/main" id="{F40C1A4B-DA20-433D-9310-FF2F639F8C5A}"/>
                  </a:ext>
                </a:extLst>
              </p:cNvPr>
              <p:cNvCxnSpPr/>
              <p:nvPr/>
            </p:nvCxnSpPr>
            <p:spPr>
              <a:xfrm>
                <a:off x="1982460" y="5303802"/>
                <a:ext cx="0" cy="21513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Connettore 1 101">
                <a:extLst>
                  <a:ext uri="{FF2B5EF4-FFF2-40B4-BE49-F238E27FC236}">
                    <a16:creationId xmlns:a16="http://schemas.microsoft.com/office/drawing/2014/main" id="{CA8093DC-D087-4B9C-9262-56D165B3E0D2}"/>
                  </a:ext>
                </a:extLst>
              </p:cNvPr>
              <p:cNvCxnSpPr/>
              <p:nvPr/>
            </p:nvCxnSpPr>
            <p:spPr>
              <a:xfrm>
                <a:off x="2024992" y="5303802"/>
                <a:ext cx="0" cy="21513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20" name="Gruppo 281">
              <a:extLst>
                <a:ext uri="{FF2B5EF4-FFF2-40B4-BE49-F238E27FC236}">
                  <a16:creationId xmlns:a16="http://schemas.microsoft.com/office/drawing/2014/main" id="{13A384DC-A0D0-4A5D-94E9-7D9BECCC565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456618" y="2085816"/>
              <a:ext cx="203871" cy="175081"/>
              <a:chOff x="1926338" y="5241454"/>
              <a:chExt cx="176212" cy="275778"/>
            </a:xfrm>
          </p:grpSpPr>
          <p:sp>
            <p:nvSpPr>
              <p:cNvPr id="36941" name="Ovale 96">
                <a:extLst>
                  <a:ext uri="{FF2B5EF4-FFF2-40B4-BE49-F238E27FC236}">
                    <a16:creationId xmlns:a16="http://schemas.microsoft.com/office/drawing/2014/main" id="{5B7F738C-9510-4515-9115-EE4DE7B1B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311" y="5278977"/>
                <a:ext cx="168758" cy="72546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8" name="Connettore 1 97">
                <a:extLst>
                  <a:ext uri="{FF2B5EF4-FFF2-40B4-BE49-F238E27FC236}">
                    <a16:creationId xmlns:a16="http://schemas.microsoft.com/office/drawing/2014/main" id="{F78DE82A-C1EC-421B-8195-A9B98481AC93}"/>
                  </a:ext>
                </a:extLst>
              </p:cNvPr>
              <p:cNvCxnSpPr/>
              <p:nvPr/>
            </p:nvCxnSpPr>
            <p:spPr>
              <a:xfrm>
                <a:off x="1980983" y="5303993"/>
                <a:ext cx="0" cy="21513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98">
                <a:extLst>
                  <a:ext uri="{FF2B5EF4-FFF2-40B4-BE49-F238E27FC236}">
                    <a16:creationId xmlns:a16="http://schemas.microsoft.com/office/drawing/2014/main" id="{BEB2DEBE-FABC-49F0-A5AD-8F5A877D6EA7}"/>
                  </a:ext>
                </a:extLst>
              </p:cNvPr>
              <p:cNvCxnSpPr/>
              <p:nvPr/>
            </p:nvCxnSpPr>
            <p:spPr>
              <a:xfrm>
                <a:off x="2024888" y="5303993"/>
                <a:ext cx="0" cy="21513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21" name="Gruppo 289">
              <a:extLst>
                <a:ext uri="{FF2B5EF4-FFF2-40B4-BE49-F238E27FC236}">
                  <a16:creationId xmlns:a16="http://schemas.microsoft.com/office/drawing/2014/main" id="{A4D80167-E47F-4F17-9E87-F6CF1DA327E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867947" y="2079816"/>
              <a:ext cx="203871" cy="175081"/>
              <a:chOff x="1926338" y="5241454"/>
              <a:chExt cx="176212" cy="275778"/>
            </a:xfrm>
          </p:grpSpPr>
          <p:sp>
            <p:nvSpPr>
              <p:cNvPr id="36938" name="Ovale 93">
                <a:extLst>
                  <a:ext uri="{FF2B5EF4-FFF2-40B4-BE49-F238E27FC236}">
                    <a16:creationId xmlns:a16="http://schemas.microsoft.com/office/drawing/2014/main" id="{96181F04-11F0-47C8-9648-CB8946F85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2778" y="5297043"/>
                <a:ext cx="172873" cy="72545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5" name="Connettore 1 94">
                <a:extLst>
                  <a:ext uri="{FF2B5EF4-FFF2-40B4-BE49-F238E27FC236}">
                    <a16:creationId xmlns:a16="http://schemas.microsoft.com/office/drawing/2014/main" id="{016F7A5A-6979-4648-AD0C-EC9011B198F9}"/>
                  </a:ext>
                </a:extLst>
              </p:cNvPr>
              <p:cNvCxnSpPr/>
              <p:nvPr/>
            </p:nvCxnSpPr>
            <p:spPr>
              <a:xfrm>
                <a:off x="1993542" y="5344572"/>
                <a:ext cx="0" cy="1976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Connettore 1 95">
                <a:extLst>
                  <a:ext uri="{FF2B5EF4-FFF2-40B4-BE49-F238E27FC236}">
                    <a16:creationId xmlns:a16="http://schemas.microsoft.com/office/drawing/2014/main" id="{65F72F68-5667-4F87-8B77-BBC039934DBC}"/>
                  </a:ext>
                </a:extLst>
              </p:cNvPr>
              <p:cNvCxnSpPr/>
              <p:nvPr/>
            </p:nvCxnSpPr>
            <p:spPr>
              <a:xfrm>
                <a:off x="2042934" y="5344572"/>
                <a:ext cx="0" cy="1976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22" name="Gruppo 290">
              <a:extLst>
                <a:ext uri="{FF2B5EF4-FFF2-40B4-BE49-F238E27FC236}">
                  <a16:creationId xmlns:a16="http://schemas.microsoft.com/office/drawing/2014/main" id="{415C741E-3A5B-40AD-96E0-FD5898FCFE5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548086" y="2073300"/>
              <a:ext cx="203871" cy="175081"/>
              <a:chOff x="1926338" y="5241454"/>
              <a:chExt cx="176212" cy="275778"/>
            </a:xfrm>
          </p:grpSpPr>
          <p:sp>
            <p:nvSpPr>
              <p:cNvPr id="36935" name="Ovale 90">
                <a:extLst>
                  <a:ext uri="{FF2B5EF4-FFF2-40B4-BE49-F238E27FC236}">
                    <a16:creationId xmlns:a16="http://schemas.microsoft.com/office/drawing/2014/main" id="{00B2027B-C8EE-42A5-93BC-5D45C5743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2086" y="5279275"/>
                <a:ext cx="170129" cy="57537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2" name="Connettore 1 91">
                <a:extLst>
                  <a:ext uri="{FF2B5EF4-FFF2-40B4-BE49-F238E27FC236}">
                    <a16:creationId xmlns:a16="http://schemas.microsoft.com/office/drawing/2014/main" id="{C4C2D0EA-DBE6-4AFB-9C34-BFC89BA9B85B}"/>
                  </a:ext>
                </a:extLst>
              </p:cNvPr>
              <p:cNvCxnSpPr/>
              <p:nvPr/>
            </p:nvCxnSpPr>
            <p:spPr>
              <a:xfrm>
                <a:off x="1990106" y="5331808"/>
                <a:ext cx="0" cy="19762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Connettore 1 92">
                <a:extLst>
                  <a:ext uri="{FF2B5EF4-FFF2-40B4-BE49-F238E27FC236}">
                    <a16:creationId xmlns:a16="http://schemas.microsoft.com/office/drawing/2014/main" id="{B85DE7C7-C588-4A2B-A01E-0FD0001814DD}"/>
                  </a:ext>
                </a:extLst>
              </p:cNvPr>
              <p:cNvCxnSpPr/>
              <p:nvPr/>
            </p:nvCxnSpPr>
            <p:spPr>
              <a:xfrm>
                <a:off x="2039499" y="5331808"/>
                <a:ext cx="0" cy="19762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23" name="Gruppo 291">
              <a:extLst>
                <a:ext uri="{FF2B5EF4-FFF2-40B4-BE49-F238E27FC236}">
                  <a16:creationId xmlns:a16="http://schemas.microsoft.com/office/drawing/2014/main" id="{931E356B-4C92-47D0-A206-3F8DDC8D54C2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201150" y="2069410"/>
              <a:ext cx="203871" cy="175081"/>
              <a:chOff x="1926338" y="5241454"/>
              <a:chExt cx="176212" cy="275778"/>
            </a:xfrm>
          </p:grpSpPr>
          <p:sp>
            <p:nvSpPr>
              <p:cNvPr id="36932" name="Ovale 87">
                <a:extLst>
                  <a:ext uri="{FF2B5EF4-FFF2-40B4-BE49-F238E27FC236}">
                    <a16:creationId xmlns:a16="http://schemas.microsoft.com/office/drawing/2014/main" id="{EF54D049-6759-4CD7-8004-ECACDBB65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9946" y="5228120"/>
                <a:ext cx="190709" cy="72546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9" name="Connettore 1 88">
                <a:extLst>
                  <a:ext uri="{FF2B5EF4-FFF2-40B4-BE49-F238E27FC236}">
                    <a16:creationId xmlns:a16="http://schemas.microsoft.com/office/drawing/2014/main" id="{020897C1-C10D-4C2E-A8D6-76FB378EC8B1}"/>
                  </a:ext>
                </a:extLst>
              </p:cNvPr>
              <p:cNvCxnSpPr/>
              <p:nvPr/>
            </p:nvCxnSpPr>
            <p:spPr>
              <a:xfrm>
                <a:off x="1978362" y="5258138"/>
                <a:ext cx="0" cy="25015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89">
                <a:extLst>
                  <a:ext uri="{FF2B5EF4-FFF2-40B4-BE49-F238E27FC236}">
                    <a16:creationId xmlns:a16="http://schemas.microsoft.com/office/drawing/2014/main" id="{5E2BB869-1354-4AC1-A5B8-73E970A06B52}"/>
                  </a:ext>
                </a:extLst>
              </p:cNvPr>
              <p:cNvCxnSpPr/>
              <p:nvPr/>
            </p:nvCxnSpPr>
            <p:spPr>
              <a:xfrm>
                <a:off x="2029126" y="5258138"/>
                <a:ext cx="0" cy="25015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24" name="Gruppo 292">
              <a:extLst>
                <a:ext uri="{FF2B5EF4-FFF2-40B4-BE49-F238E27FC236}">
                  <a16:creationId xmlns:a16="http://schemas.microsoft.com/office/drawing/2014/main" id="{42B2B419-C944-4CE3-BC23-D3CA6E29EC8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889257" y="2080930"/>
              <a:ext cx="203871" cy="175081"/>
              <a:chOff x="1926338" y="5241454"/>
              <a:chExt cx="176212" cy="275778"/>
            </a:xfrm>
          </p:grpSpPr>
          <p:sp>
            <p:nvSpPr>
              <p:cNvPr id="36929" name="Ovale 84">
                <a:extLst>
                  <a:ext uri="{FF2B5EF4-FFF2-40B4-BE49-F238E27FC236}">
                    <a16:creationId xmlns:a16="http://schemas.microsoft.com/office/drawing/2014/main" id="{CC4A96C2-F365-434F-866A-09614D224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5745" y="5228755"/>
                <a:ext cx="170129" cy="70044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6" name="Connettore 1 85">
                <a:extLst>
                  <a:ext uri="{FF2B5EF4-FFF2-40B4-BE49-F238E27FC236}">
                    <a16:creationId xmlns:a16="http://schemas.microsoft.com/office/drawing/2014/main" id="{8A4B2A93-B7A2-4B0E-AC72-611B367A237E}"/>
                  </a:ext>
                </a:extLst>
              </p:cNvPr>
              <p:cNvCxnSpPr/>
              <p:nvPr/>
            </p:nvCxnSpPr>
            <p:spPr>
              <a:xfrm>
                <a:off x="2005138" y="5288792"/>
                <a:ext cx="0" cy="21513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Connettore 1 86">
                <a:extLst>
                  <a:ext uri="{FF2B5EF4-FFF2-40B4-BE49-F238E27FC236}">
                    <a16:creationId xmlns:a16="http://schemas.microsoft.com/office/drawing/2014/main" id="{C63E2115-B068-43BB-899A-7167C8F7871E}"/>
                  </a:ext>
                </a:extLst>
              </p:cNvPr>
              <p:cNvCxnSpPr/>
              <p:nvPr/>
            </p:nvCxnSpPr>
            <p:spPr>
              <a:xfrm>
                <a:off x="2054530" y="5288792"/>
                <a:ext cx="0" cy="21513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925" name="Gruppo 293">
              <a:extLst>
                <a:ext uri="{FF2B5EF4-FFF2-40B4-BE49-F238E27FC236}">
                  <a16:creationId xmlns:a16="http://schemas.microsoft.com/office/drawing/2014/main" id="{8F3A29A7-5B56-41AA-97FF-E70828231D5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184065" y="2080839"/>
              <a:ext cx="203871" cy="175081"/>
              <a:chOff x="1926338" y="5241454"/>
              <a:chExt cx="176212" cy="275778"/>
            </a:xfrm>
          </p:grpSpPr>
          <p:sp>
            <p:nvSpPr>
              <p:cNvPr id="36926" name="Ovale 81">
                <a:extLst>
                  <a:ext uri="{FF2B5EF4-FFF2-40B4-BE49-F238E27FC236}">
                    <a16:creationId xmlns:a16="http://schemas.microsoft.com/office/drawing/2014/main" id="{EE9C16A7-2929-4931-89DB-1992BDC3A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1606" y="5281144"/>
                <a:ext cx="175617" cy="72546"/>
              </a:xfrm>
              <a:prstGeom prst="ellipse">
                <a:avLst/>
              </a:prstGeom>
              <a:solidFill>
                <a:srgbClr val="FCD5B5"/>
              </a:solidFill>
              <a:ln w="25400" algn="ctr">
                <a:solidFill>
                  <a:srgbClr val="FAC090"/>
                </a:solidFill>
                <a:round/>
                <a:headEnd/>
                <a:tailEnd/>
              </a:ln>
            </p:spPr>
            <p:txBody>
              <a:bodyPr rot="10800000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endParaRPr lang="it-IT" altLang="it-IT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3" name="Connettore 1 82">
                <a:extLst>
                  <a:ext uri="{FF2B5EF4-FFF2-40B4-BE49-F238E27FC236}">
                    <a16:creationId xmlns:a16="http://schemas.microsoft.com/office/drawing/2014/main" id="{8FC6A9DA-3DEF-4245-817A-E8417CFBCC66}"/>
                  </a:ext>
                </a:extLst>
              </p:cNvPr>
              <p:cNvCxnSpPr/>
              <p:nvPr/>
            </p:nvCxnSpPr>
            <p:spPr>
              <a:xfrm>
                <a:off x="1999230" y="5303658"/>
                <a:ext cx="0" cy="21513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83">
                <a:extLst>
                  <a:ext uri="{FF2B5EF4-FFF2-40B4-BE49-F238E27FC236}">
                    <a16:creationId xmlns:a16="http://schemas.microsoft.com/office/drawing/2014/main" id="{1E6A63C3-4D01-4A4B-80C2-03AE699793A0}"/>
                  </a:ext>
                </a:extLst>
              </p:cNvPr>
              <p:cNvCxnSpPr/>
              <p:nvPr/>
            </p:nvCxnSpPr>
            <p:spPr>
              <a:xfrm>
                <a:off x="2048623" y="5303658"/>
                <a:ext cx="0" cy="21513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874" name="Gruppo 135">
            <a:extLst>
              <a:ext uri="{FF2B5EF4-FFF2-40B4-BE49-F238E27FC236}">
                <a16:creationId xmlns:a16="http://schemas.microsoft.com/office/drawing/2014/main" id="{0C6CBC57-9AAE-47A6-A91D-96ADE45EF5F5}"/>
              </a:ext>
            </a:extLst>
          </p:cNvPr>
          <p:cNvGrpSpPr>
            <a:grpSpLocks/>
          </p:cNvGrpSpPr>
          <p:nvPr/>
        </p:nvGrpSpPr>
        <p:grpSpPr bwMode="auto">
          <a:xfrm>
            <a:off x="9461789" y="1593996"/>
            <a:ext cx="214313" cy="428625"/>
            <a:chOff x="2121443" y="1651262"/>
            <a:chExt cx="214299" cy="428673"/>
          </a:xfrm>
        </p:grpSpPr>
        <p:sp>
          <p:nvSpPr>
            <p:cNvPr id="137" name="Cilindro 136">
              <a:extLst>
                <a:ext uri="{FF2B5EF4-FFF2-40B4-BE49-F238E27FC236}">
                  <a16:creationId xmlns:a16="http://schemas.microsoft.com/office/drawing/2014/main" id="{9147F119-386D-4995-A25A-C8888087FFC9}"/>
                </a:ext>
              </a:extLst>
            </p:cNvPr>
            <p:cNvSpPr/>
            <p:nvPr/>
          </p:nvSpPr>
          <p:spPr bwMode="auto">
            <a:xfrm>
              <a:off x="2121443" y="1651262"/>
              <a:ext cx="71433" cy="428673"/>
            </a:xfrm>
            <a:prstGeom prst="can">
              <a:avLst/>
            </a:prstGeom>
            <a:gradFill rotWithShape="1">
              <a:gsLst>
                <a:gs pos="0">
                  <a:srgbClr val="C32D2E">
                    <a:tint val="92000"/>
                    <a:satMod val="170000"/>
                  </a:srgbClr>
                </a:gs>
                <a:gs pos="15000">
                  <a:srgbClr val="C32D2E">
                    <a:tint val="92000"/>
                    <a:shade val="99000"/>
                    <a:satMod val="170000"/>
                  </a:srgbClr>
                </a:gs>
                <a:gs pos="62000">
                  <a:srgbClr val="C32D2E">
                    <a:tint val="96000"/>
                    <a:shade val="80000"/>
                    <a:satMod val="170000"/>
                  </a:srgbClr>
                </a:gs>
                <a:gs pos="97000">
                  <a:srgbClr val="C32D2E">
                    <a:tint val="98000"/>
                    <a:shade val="63000"/>
                    <a:satMod val="170000"/>
                  </a:srgbClr>
                </a:gs>
                <a:gs pos="100000">
                  <a:srgbClr val="C32D2E">
                    <a:shade val="62000"/>
                    <a:satMod val="17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32D2E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C32D2E">
                  <a:shade val="80000"/>
                </a:srgbClr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138" name="Cilindro 137">
              <a:extLst>
                <a:ext uri="{FF2B5EF4-FFF2-40B4-BE49-F238E27FC236}">
                  <a16:creationId xmlns:a16="http://schemas.microsoft.com/office/drawing/2014/main" id="{DC42EF35-85BB-48FF-9FFE-870345CBBADC}"/>
                </a:ext>
              </a:extLst>
            </p:cNvPr>
            <p:cNvSpPr/>
            <p:nvPr/>
          </p:nvSpPr>
          <p:spPr bwMode="auto">
            <a:xfrm>
              <a:off x="2264309" y="1651262"/>
              <a:ext cx="71433" cy="428673"/>
            </a:xfrm>
            <a:prstGeom prst="can">
              <a:avLst/>
            </a:prstGeom>
            <a:gradFill rotWithShape="1">
              <a:gsLst>
                <a:gs pos="0">
                  <a:srgbClr val="C32D2E">
                    <a:tint val="92000"/>
                    <a:satMod val="170000"/>
                  </a:srgbClr>
                </a:gs>
                <a:gs pos="15000">
                  <a:srgbClr val="C32D2E">
                    <a:tint val="92000"/>
                    <a:shade val="99000"/>
                    <a:satMod val="170000"/>
                  </a:srgbClr>
                </a:gs>
                <a:gs pos="62000">
                  <a:srgbClr val="C32D2E">
                    <a:tint val="96000"/>
                    <a:shade val="80000"/>
                    <a:satMod val="170000"/>
                  </a:srgbClr>
                </a:gs>
                <a:gs pos="97000">
                  <a:srgbClr val="C32D2E">
                    <a:tint val="98000"/>
                    <a:shade val="63000"/>
                    <a:satMod val="170000"/>
                  </a:srgbClr>
                </a:gs>
                <a:gs pos="100000">
                  <a:srgbClr val="C32D2E">
                    <a:shade val="62000"/>
                    <a:satMod val="17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32D2E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C32D2E">
                  <a:shade val="80000"/>
                </a:srgbClr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Gill Sans MT"/>
              </a:endParaRPr>
            </a:p>
          </p:txBody>
        </p:sp>
      </p:grpSp>
      <p:pic>
        <p:nvPicPr>
          <p:cNvPr id="36875" name="Immagine 140">
            <a:extLst>
              <a:ext uri="{FF2B5EF4-FFF2-40B4-BE49-F238E27FC236}">
                <a16:creationId xmlns:a16="http://schemas.microsoft.com/office/drawing/2014/main" id="{19758462-CE60-4311-A1F1-CF0A2D63A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33">
            <a:off x="8866476" y="911371"/>
            <a:ext cx="355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Ovale 6">
            <a:extLst>
              <a:ext uri="{FF2B5EF4-FFF2-40B4-BE49-F238E27FC236}">
                <a16:creationId xmlns:a16="http://schemas.microsoft.com/office/drawing/2014/main" id="{15694B00-CDC9-46A6-87BB-31DD17BF5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977" y="1563832"/>
            <a:ext cx="142875" cy="71438"/>
          </a:xfrm>
          <a:prstGeom prst="ellipse">
            <a:avLst/>
          </a:prstGeom>
          <a:solidFill>
            <a:srgbClr val="FEB80A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  <a:latin typeface="Gill Sans MT" charset="0"/>
            </a:endParaRPr>
          </a:p>
        </p:txBody>
      </p:sp>
      <p:sp>
        <p:nvSpPr>
          <p:cNvPr id="145" name="Ovale 6">
            <a:extLst>
              <a:ext uri="{FF2B5EF4-FFF2-40B4-BE49-F238E27FC236}">
                <a16:creationId xmlns:a16="http://schemas.microsoft.com/office/drawing/2014/main" id="{328D4D43-4A04-4A5F-9AFD-ACD13E75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214" y="946296"/>
            <a:ext cx="142875" cy="71437"/>
          </a:xfrm>
          <a:prstGeom prst="ellipse">
            <a:avLst/>
          </a:prstGeom>
          <a:solidFill>
            <a:srgbClr val="FEB80A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  <a:latin typeface="Gill Sans MT" charset="0"/>
            </a:endParaRPr>
          </a:p>
        </p:txBody>
      </p:sp>
      <p:pic>
        <p:nvPicPr>
          <p:cNvPr id="36878" name="Immagine 145">
            <a:extLst>
              <a:ext uri="{FF2B5EF4-FFF2-40B4-BE49-F238E27FC236}">
                <a16:creationId xmlns:a16="http://schemas.microsoft.com/office/drawing/2014/main" id="{84D1C76E-4753-45B0-A601-7E4B95F07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2046">
            <a:off x="9588789" y="1341583"/>
            <a:ext cx="355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Immagine 146">
            <a:extLst>
              <a:ext uri="{FF2B5EF4-FFF2-40B4-BE49-F238E27FC236}">
                <a16:creationId xmlns:a16="http://schemas.microsoft.com/office/drawing/2014/main" id="{A9CE96AF-854F-4B1A-87D8-69AE887D9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51" y="981221"/>
            <a:ext cx="355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Immagine 147">
            <a:extLst>
              <a:ext uri="{FF2B5EF4-FFF2-40B4-BE49-F238E27FC236}">
                <a16:creationId xmlns:a16="http://schemas.microsoft.com/office/drawing/2014/main" id="{9EA17203-7311-4F85-9465-A0101FC56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589" y="846282"/>
            <a:ext cx="3476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1" name="CasellaDiTesto 148">
            <a:extLst>
              <a:ext uri="{FF2B5EF4-FFF2-40B4-BE49-F238E27FC236}">
                <a16:creationId xmlns:a16="http://schemas.microsoft.com/office/drawing/2014/main" id="{12B67B49-B870-413E-8703-551A78B2A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8113" y="790720"/>
            <a:ext cx="584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200" b="1">
                <a:solidFill>
                  <a:srgbClr val="000000"/>
                </a:solidFill>
                <a:latin typeface="Calibri" panose="020F0502020204030204" pitchFamily="34" charset="0"/>
              </a:rPr>
              <a:t>E2</a:t>
            </a:r>
          </a:p>
        </p:txBody>
      </p:sp>
      <p:grpSp>
        <p:nvGrpSpPr>
          <p:cNvPr id="36882" name="Gruppo 150">
            <a:extLst>
              <a:ext uri="{FF2B5EF4-FFF2-40B4-BE49-F238E27FC236}">
                <a16:creationId xmlns:a16="http://schemas.microsoft.com/office/drawing/2014/main" id="{0170F10C-3F5B-401C-BC5D-979152D34F42}"/>
              </a:ext>
            </a:extLst>
          </p:cNvPr>
          <p:cNvGrpSpPr>
            <a:grpSpLocks/>
          </p:cNvGrpSpPr>
          <p:nvPr/>
        </p:nvGrpSpPr>
        <p:grpSpPr bwMode="auto">
          <a:xfrm>
            <a:off x="10025351" y="1598758"/>
            <a:ext cx="214312" cy="428625"/>
            <a:chOff x="2121443" y="1651262"/>
            <a:chExt cx="214299" cy="428673"/>
          </a:xfrm>
        </p:grpSpPr>
        <p:sp>
          <p:nvSpPr>
            <p:cNvPr id="152" name="Cilindro 151">
              <a:extLst>
                <a:ext uri="{FF2B5EF4-FFF2-40B4-BE49-F238E27FC236}">
                  <a16:creationId xmlns:a16="http://schemas.microsoft.com/office/drawing/2014/main" id="{76EA6A38-C559-47AF-8CB1-60E6C8227932}"/>
                </a:ext>
              </a:extLst>
            </p:cNvPr>
            <p:cNvSpPr/>
            <p:nvPr/>
          </p:nvSpPr>
          <p:spPr bwMode="auto">
            <a:xfrm>
              <a:off x="2121443" y="1651262"/>
              <a:ext cx="71433" cy="428673"/>
            </a:xfrm>
            <a:prstGeom prst="can">
              <a:avLst/>
            </a:prstGeom>
            <a:gradFill rotWithShape="1">
              <a:gsLst>
                <a:gs pos="0">
                  <a:srgbClr val="C32D2E">
                    <a:tint val="92000"/>
                    <a:satMod val="170000"/>
                  </a:srgbClr>
                </a:gs>
                <a:gs pos="15000">
                  <a:srgbClr val="C32D2E">
                    <a:tint val="92000"/>
                    <a:shade val="99000"/>
                    <a:satMod val="170000"/>
                  </a:srgbClr>
                </a:gs>
                <a:gs pos="62000">
                  <a:srgbClr val="C32D2E">
                    <a:tint val="96000"/>
                    <a:shade val="80000"/>
                    <a:satMod val="170000"/>
                  </a:srgbClr>
                </a:gs>
                <a:gs pos="97000">
                  <a:srgbClr val="C32D2E">
                    <a:tint val="98000"/>
                    <a:shade val="63000"/>
                    <a:satMod val="170000"/>
                  </a:srgbClr>
                </a:gs>
                <a:gs pos="100000">
                  <a:srgbClr val="C32D2E">
                    <a:shade val="62000"/>
                    <a:satMod val="17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32D2E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C32D2E">
                  <a:shade val="80000"/>
                </a:srgbClr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153" name="Cilindro 152">
              <a:extLst>
                <a:ext uri="{FF2B5EF4-FFF2-40B4-BE49-F238E27FC236}">
                  <a16:creationId xmlns:a16="http://schemas.microsoft.com/office/drawing/2014/main" id="{2B630D66-0269-496C-8E15-F17F0F7C1F27}"/>
                </a:ext>
              </a:extLst>
            </p:cNvPr>
            <p:cNvSpPr/>
            <p:nvPr/>
          </p:nvSpPr>
          <p:spPr bwMode="auto">
            <a:xfrm>
              <a:off x="2264309" y="1651262"/>
              <a:ext cx="71433" cy="428673"/>
            </a:xfrm>
            <a:prstGeom prst="can">
              <a:avLst/>
            </a:prstGeom>
            <a:gradFill rotWithShape="1">
              <a:gsLst>
                <a:gs pos="0">
                  <a:srgbClr val="C32D2E">
                    <a:tint val="92000"/>
                    <a:satMod val="170000"/>
                  </a:srgbClr>
                </a:gs>
                <a:gs pos="15000">
                  <a:srgbClr val="C32D2E">
                    <a:tint val="92000"/>
                    <a:shade val="99000"/>
                    <a:satMod val="170000"/>
                  </a:srgbClr>
                </a:gs>
                <a:gs pos="62000">
                  <a:srgbClr val="C32D2E">
                    <a:tint val="96000"/>
                    <a:shade val="80000"/>
                    <a:satMod val="170000"/>
                  </a:srgbClr>
                </a:gs>
                <a:gs pos="97000">
                  <a:srgbClr val="C32D2E">
                    <a:tint val="98000"/>
                    <a:shade val="63000"/>
                    <a:satMod val="170000"/>
                  </a:srgbClr>
                </a:gs>
                <a:gs pos="100000">
                  <a:srgbClr val="C32D2E">
                    <a:shade val="62000"/>
                    <a:satMod val="17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32D2E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C32D2E">
                  <a:shade val="80000"/>
                </a:srgbClr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155" name="Connettore 2 154">
            <a:extLst>
              <a:ext uri="{FF2B5EF4-FFF2-40B4-BE49-F238E27FC236}">
                <a16:creationId xmlns:a16="http://schemas.microsoft.com/office/drawing/2014/main" id="{C50F6288-68EE-4079-95F5-E85EEBD81E0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28176" y="2314720"/>
            <a:ext cx="4762" cy="647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" name="CasellaDiTesto 155">
            <a:extLst>
              <a:ext uri="{FF2B5EF4-FFF2-40B4-BE49-F238E27FC236}">
                <a16:creationId xmlns:a16="http://schemas.microsoft.com/office/drawing/2014/main" id="{040D28BF-7D90-4340-A1CC-F35E12699DD2}"/>
              </a:ext>
            </a:extLst>
          </p:cNvPr>
          <p:cNvSpPr txBox="1"/>
          <p:nvPr/>
        </p:nvSpPr>
        <p:spPr bwMode="auto">
          <a:xfrm>
            <a:off x="6559839" y="3008458"/>
            <a:ext cx="1412875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200" b="1" dirty="0">
                <a:solidFill>
                  <a:prstClr val="black"/>
                </a:solidFill>
              </a:rPr>
              <a:t>Anti-</a:t>
            </a:r>
            <a:r>
              <a:rPr lang="it-IT" sz="1200" b="1" dirty="0" err="1">
                <a:solidFill>
                  <a:prstClr val="black"/>
                </a:solidFill>
              </a:rPr>
              <a:t>inflammatory</a:t>
            </a:r>
            <a:r>
              <a:rPr lang="it-IT" sz="1200" b="1" dirty="0">
                <a:solidFill>
                  <a:prstClr val="black"/>
                </a:solidFill>
              </a:rPr>
              <a:t> </a:t>
            </a:r>
            <a:r>
              <a:rPr lang="it-IT" sz="1200" b="1" dirty="0" err="1">
                <a:solidFill>
                  <a:prstClr val="black"/>
                </a:solidFill>
              </a:rPr>
              <a:t>signals</a:t>
            </a:r>
            <a:endParaRPr lang="it-IT" sz="1200" b="1" dirty="0">
              <a:solidFill>
                <a:prstClr val="black"/>
              </a:solidFill>
            </a:endParaRPr>
          </a:p>
        </p:txBody>
      </p:sp>
      <p:cxnSp>
        <p:nvCxnSpPr>
          <p:cNvPr id="157" name="Connettore 2 156">
            <a:extLst>
              <a:ext uri="{FF2B5EF4-FFF2-40B4-BE49-F238E27FC236}">
                <a16:creationId xmlns:a16="http://schemas.microsoft.com/office/drawing/2014/main" id="{24998B32-5167-4E99-AB11-7CF5FD73A8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33226" y="2497282"/>
            <a:ext cx="4762" cy="647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86" name="Rettangolo 3">
            <a:extLst>
              <a:ext uri="{FF2B5EF4-FFF2-40B4-BE49-F238E27FC236}">
                <a16:creationId xmlns:a16="http://schemas.microsoft.com/office/drawing/2014/main" id="{EBAF9CEC-4B18-4BD4-8099-EF077E9A0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9438" y="3754582"/>
            <a:ext cx="1011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CC3300"/>
                </a:solidFill>
                <a:latin typeface="Calibri" panose="020F0502020204030204" pitchFamily="34" charset="0"/>
              </a:rPr>
              <a:t>p-NF-kB</a:t>
            </a:r>
          </a:p>
        </p:txBody>
      </p:sp>
      <p:sp>
        <p:nvSpPr>
          <p:cNvPr id="36887" name="Rettangolo 4">
            <a:extLst>
              <a:ext uri="{FF2B5EF4-FFF2-40B4-BE49-F238E27FC236}">
                <a16:creationId xmlns:a16="http://schemas.microsoft.com/office/drawing/2014/main" id="{572CC747-23CA-421D-A02F-FEAFDD7B4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126" y="3102121"/>
            <a:ext cx="74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CC3300"/>
                </a:solidFill>
                <a:latin typeface="Calibri" panose="020F0502020204030204" pitchFamily="34" charset="0"/>
              </a:rPr>
              <a:t>p-ERK</a:t>
            </a:r>
          </a:p>
        </p:txBody>
      </p:sp>
      <p:sp>
        <p:nvSpPr>
          <p:cNvPr id="36888" name="Rettangolo 5">
            <a:extLst>
              <a:ext uri="{FF2B5EF4-FFF2-40B4-BE49-F238E27FC236}">
                <a16:creationId xmlns:a16="http://schemas.microsoft.com/office/drawing/2014/main" id="{0A9F5274-63AA-4542-A913-459ADEA99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1389" y="3637107"/>
            <a:ext cx="73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CC3300"/>
                </a:solidFill>
                <a:latin typeface="Calibri" panose="020F0502020204030204" pitchFamily="34" charset="0"/>
              </a:rPr>
              <a:t>p-JNK</a:t>
            </a:r>
          </a:p>
        </p:txBody>
      </p:sp>
      <p:sp>
        <p:nvSpPr>
          <p:cNvPr id="36889" name="Rettangolo 6">
            <a:extLst>
              <a:ext uri="{FF2B5EF4-FFF2-40B4-BE49-F238E27FC236}">
                <a16:creationId xmlns:a16="http://schemas.microsoft.com/office/drawing/2014/main" id="{6EE3154C-244A-4299-907A-C22A78256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914" y="3138632"/>
            <a:ext cx="70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CC3300"/>
                </a:solidFill>
                <a:latin typeface="Calibri" panose="020F0502020204030204" pitchFamily="34" charset="0"/>
              </a:rPr>
              <a:t>p-Akt</a:t>
            </a:r>
          </a:p>
        </p:txBody>
      </p:sp>
      <p:sp>
        <p:nvSpPr>
          <p:cNvPr id="162" name="Freccia in giù 161">
            <a:extLst>
              <a:ext uri="{FF2B5EF4-FFF2-40B4-BE49-F238E27FC236}">
                <a16:creationId xmlns:a16="http://schemas.microsoft.com/office/drawing/2014/main" id="{3130B414-C8B5-43FD-AC13-5593917A24C7}"/>
              </a:ext>
            </a:extLst>
          </p:cNvPr>
          <p:cNvSpPr/>
          <p:nvPr/>
        </p:nvSpPr>
        <p:spPr bwMode="auto">
          <a:xfrm>
            <a:off x="6278851" y="3091007"/>
            <a:ext cx="207962" cy="3175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80" name="Parentesi quadra aperta 179">
            <a:extLst>
              <a:ext uri="{FF2B5EF4-FFF2-40B4-BE49-F238E27FC236}">
                <a16:creationId xmlns:a16="http://schemas.microsoft.com/office/drawing/2014/main" id="{682828B6-DAA7-410B-8B70-22ED8E572219}"/>
              </a:ext>
            </a:extLst>
          </p:cNvPr>
          <p:cNvSpPr>
            <a:spLocks/>
          </p:cNvSpPr>
          <p:nvPr/>
        </p:nvSpPr>
        <p:spPr bwMode="auto">
          <a:xfrm rot="-5400000">
            <a:off x="9432420" y="3228326"/>
            <a:ext cx="168275" cy="1893888"/>
          </a:xfrm>
          <a:prstGeom prst="leftBracket">
            <a:avLst>
              <a:gd name="adj" fmla="val 833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6892" name="CasellaDiTesto 180">
            <a:extLst>
              <a:ext uri="{FF2B5EF4-FFF2-40B4-BE49-F238E27FC236}">
                <a16:creationId xmlns:a16="http://schemas.microsoft.com/office/drawing/2014/main" id="{16EAF7FC-00ED-4D87-83DA-E793EC50B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702" y="4834082"/>
            <a:ext cx="2016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Char char="-"/>
            </a:pPr>
            <a:r>
              <a:rPr lang="en-US" altLang="it-IT" sz="1200" b="1">
                <a:solidFill>
                  <a:srgbClr val="000000"/>
                </a:solidFill>
                <a:latin typeface="Calibri" panose="020F0502020204030204" pitchFamily="34" charset="0"/>
              </a:rPr>
              <a:t>Proliferation and survival  of autoreactive lymphocytes</a:t>
            </a:r>
          </a:p>
          <a:p>
            <a:pPr algn="ctr">
              <a:buFontTx/>
              <a:buChar char="-"/>
            </a:pPr>
            <a:endParaRPr lang="en-US" altLang="it-IT" sz="12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r>
              <a:rPr lang="en-US" altLang="it-IT" sz="1200" b="1">
                <a:solidFill>
                  <a:srgbClr val="000000"/>
                </a:solidFill>
                <a:latin typeface="Calibri" panose="020F0502020204030204" pitchFamily="34" charset="0"/>
              </a:rPr>
              <a:t>Pro-inflammatory events</a:t>
            </a:r>
            <a:endParaRPr lang="it-IT" altLang="it-IT" sz="12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2" name="Rettangolo 181">
            <a:extLst>
              <a:ext uri="{FF2B5EF4-FFF2-40B4-BE49-F238E27FC236}">
                <a16:creationId xmlns:a16="http://schemas.microsoft.com/office/drawing/2014/main" id="{53C60004-7F37-40C2-8BBE-2D0B9937C062}"/>
              </a:ext>
            </a:extLst>
          </p:cNvPr>
          <p:cNvSpPr/>
          <p:nvPr/>
        </p:nvSpPr>
        <p:spPr bwMode="auto">
          <a:xfrm>
            <a:off x="8572788" y="4762646"/>
            <a:ext cx="1938338" cy="115252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black"/>
              </a:solidFill>
            </a:endParaRPr>
          </a:p>
        </p:txBody>
      </p:sp>
      <p:cxnSp>
        <p:nvCxnSpPr>
          <p:cNvPr id="183" name="Connettore 2 182">
            <a:extLst>
              <a:ext uri="{FF2B5EF4-FFF2-40B4-BE49-F238E27FC236}">
                <a16:creationId xmlns:a16="http://schemas.microsoft.com/office/drawing/2014/main" id="{278BCFEA-70BF-4A99-AEFA-49E1F32EA5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33226" y="4257821"/>
            <a:ext cx="0" cy="447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6895" name="Immagine 188">
            <a:extLst>
              <a:ext uri="{FF2B5EF4-FFF2-40B4-BE49-F238E27FC236}">
                <a16:creationId xmlns:a16="http://schemas.microsoft.com/office/drawing/2014/main" id="{99D5F8C9-206C-48D4-B34B-54C3615FB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2046">
            <a:off x="10150764" y="1359045"/>
            <a:ext cx="355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6" name="Freccia in giù 189">
            <a:extLst>
              <a:ext uri="{FF2B5EF4-FFF2-40B4-BE49-F238E27FC236}">
                <a16:creationId xmlns:a16="http://schemas.microsoft.com/office/drawing/2014/main" id="{529607F1-50E6-4D62-9008-49125B98AB0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17189" y="5165870"/>
            <a:ext cx="207963" cy="317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algn="ctr">
            <a:solidFill>
              <a:srgbClr val="8C3836"/>
            </a:solidFill>
            <a:miter lim="800000"/>
            <a:headEnd/>
            <a:tailEnd/>
          </a:ln>
        </p:spPr>
        <p:txBody>
          <a:bodyPr rot="1080000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8946" name="Picture 2">
            <a:extLst>
              <a:ext uri="{FF2B5EF4-FFF2-40B4-BE49-F238E27FC236}">
                <a16:creationId xmlns:a16="http://schemas.microsoft.com/office/drawing/2014/main" id="{2332E6AF-5136-4618-BE0A-E48A7697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2964" y="3249756"/>
            <a:ext cx="4155701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6898" name="Gruppo 150">
            <a:extLst>
              <a:ext uri="{FF2B5EF4-FFF2-40B4-BE49-F238E27FC236}">
                <a16:creationId xmlns:a16="http://schemas.microsoft.com/office/drawing/2014/main" id="{ED38D89D-18E0-41D6-9245-9FA3BAC44328}"/>
              </a:ext>
            </a:extLst>
          </p:cNvPr>
          <p:cNvGrpSpPr>
            <a:grpSpLocks/>
          </p:cNvGrpSpPr>
          <p:nvPr/>
        </p:nvGrpSpPr>
        <p:grpSpPr bwMode="auto">
          <a:xfrm>
            <a:off x="10036464" y="2579833"/>
            <a:ext cx="214313" cy="428625"/>
            <a:chOff x="2121443" y="1651262"/>
            <a:chExt cx="214299" cy="428673"/>
          </a:xfrm>
        </p:grpSpPr>
        <p:sp>
          <p:nvSpPr>
            <p:cNvPr id="168" name="Cilindro 167">
              <a:extLst>
                <a:ext uri="{FF2B5EF4-FFF2-40B4-BE49-F238E27FC236}">
                  <a16:creationId xmlns:a16="http://schemas.microsoft.com/office/drawing/2014/main" id="{EB250469-8AAC-4FAB-9F68-14C830B07020}"/>
                </a:ext>
              </a:extLst>
            </p:cNvPr>
            <p:cNvSpPr/>
            <p:nvPr/>
          </p:nvSpPr>
          <p:spPr bwMode="auto">
            <a:xfrm>
              <a:off x="2121443" y="1651262"/>
              <a:ext cx="71433" cy="428673"/>
            </a:xfrm>
            <a:prstGeom prst="can">
              <a:avLst/>
            </a:prstGeom>
            <a:gradFill rotWithShape="1">
              <a:gsLst>
                <a:gs pos="0">
                  <a:srgbClr val="C32D2E">
                    <a:tint val="92000"/>
                    <a:satMod val="170000"/>
                  </a:srgbClr>
                </a:gs>
                <a:gs pos="15000">
                  <a:srgbClr val="C32D2E">
                    <a:tint val="92000"/>
                    <a:shade val="99000"/>
                    <a:satMod val="170000"/>
                  </a:srgbClr>
                </a:gs>
                <a:gs pos="62000">
                  <a:srgbClr val="C32D2E">
                    <a:tint val="96000"/>
                    <a:shade val="80000"/>
                    <a:satMod val="170000"/>
                  </a:srgbClr>
                </a:gs>
                <a:gs pos="97000">
                  <a:srgbClr val="C32D2E">
                    <a:tint val="98000"/>
                    <a:shade val="63000"/>
                    <a:satMod val="170000"/>
                  </a:srgbClr>
                </a:gs>
                <a:gs pos="100000">
                  <a:srgbClr val="C32D2E">
                    <a:shade val="62000"/>
                    <a:satMod val="17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32D2E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C32D2E">
                  <a:shade val="80000"/>
                </a:srgbClr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169" name="Cilindro 168">
              <a:extLst>
                <a:ext uri="{FF2B5EF4-FFF2-40B4-BE49-F238E27FC236}">
                  <a16:creationId xmlns:a16="http://schemas.microsoft.com/office/drawing/2014/main" id="{1DBA5EC4-3040-450A-8CB6-BC2BD96EEE6B}"/>
                </a:ext>
              </a:extLst>
            </p:cNvPr>
            <p:cNvSpPr/>
            <p:nvPr/>
          </p:nvSpPr>
          <p:spPr bwMode="auto">
            <a:xfrm>
              <a:off x="2264309" y="1651262"/>
              <a:ext cx="71433" cy="428673"/>
            </a:xfrm>
            <a:prstGeom prst="can">
              <a:avLst/>
            </a:prstGeom>
            <a:gradFill rotWithShape="1">
              <a:gsLst>
                <a:gs pos="0">
                  <a:srgbClr val="C32D2E">
                    <a:tint val="92000"/>
                    <a:satMod val="170000"/>
                  </a:srgbClr>
                </a:gs>
                <a:gs pos="15000">
                  <a:srgbClr val="C32D2E">
                    <a:tint val="92000"/>
                    <a:shade val="99000"/>
                    <a:satMod val="170000"/>
                  </a:srgbClr>
                </a:gs>
                <a:gs pos="62000">
                  <a:srgbClr val="C32D2E">
                    <a:tint val="96000"/>
                    <a:shade val="80000"/>
                    <a:satMod val="170000"/>
                  </a:srgbClr>
                </a:gs>
                <a:gs pos="97000">
                  <a:srgbClr val="C32D2E">
                    <a:tint val="98000"/>
                    <a:shade val="63000"/>
                    <a:satMod val="170000"/>
                  </a:srgbClr>
                </a:gs>
                <a:gs pos="100000">
                  <a:srgbClr val="C32D2E">
                    <a:shade val="62000"/>
                    <a:satMod val="17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rgbClr val="C32D2E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C32D2E">
                  <a:shade val="80000"/>
                </a:srgbClr>
              </a:contourClr>
            </a:sp3d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prstClr val="white"/>
                </a:solidFill>
                <a:latin typeface="Gill Sans MT"/>
              </a:endParaRPr>
            </a:p>
          </p:txBody>
        </p:sp>
      </p:grpSp>
      <p:pic>
        <p:nvPicPr>
          <p:cNvPr id="36899" name="Immagine 140">
            <a:extLst>
              <a:ext uri="{FF2B5EF4-FFF2-40B4-BE49-F238E27FC236}">
                <a16:creationId xmlns:a16="http://schemas.microsoft.com/office/drawing/2014/main" id="{AB209441-97A9-419C-AAA9-A6069402D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4" y="2325832"/>
            <a:ext cx="3460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900" name="Gruppo 139">
            <a:extLst>
              <a:ext uri="{FF2B5EF4-FFF2-40B4-BE49-F238E27FC236}">
                <a16:creationId xmlns:a16="http://schemas.microsoft.com/office/drawing/2014/main" id="{0B706DE7-4F58-4387-B400-EC6657938108}"/>
              </a:ext>
            </a:extLst>
          </p:cNvPr>
          <p:cNvGrpSpPr>
            <a:grpSpLocks/>
          </p:cNvGrpSpPr>
          <p:nvPr/>
        </p:nvGrpSpPr>
        <p:grpSpPr bwMode="auto">
          <a:xfrm>
            <a:off x="8098127" y="2543320"/>
            <a:ext cx="357187" cy="501650"/>
            <a:chOff x="1549400" y="1579563"/>
            <a:chExt cx="357188" cy="500372"/>
          </a:xfrm>
        </p:grpSpPr>
        <p:grpSp>
          <p:nvGrpSpPr>
            <p:cNvPr id="36908" name="Gruppo 67">
              <a:extLst>
                <a:ext uri="{FF2B5EF4-FFF2-40B4-BE49-F238E27FC236}">
                  <a16:creationId xmlns:a16="http://schemas.microsoft.com/office/drawing/2014/main" id="{BB119E06-E56C-4170-831A-0C5454C66F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400" y="1651000"/>
              <a:ext cx="357188" cy="428935"/>
              <a:chOff x="1549400" y="1651000"/>
              <a:chExt cx="357188" cy="428935"/>
            </a:xfrm>
          </p:grpSpPr>
          <p:sp>
            <p:nvSpPr>
              <p:cNvPr id="174" name="Rettangolo arrotondato 173">
                <a:extLst>
                  <a:ext uri="{FF2B5EF4-FFF2-40B4-BE49-F238E27FC236}">
                    <a16:creationId xmlns:a16="http://schemas.microsoft.com/office/drawing/2014/main" id="{F6372833-A6D4-497B-8EAD-FBC625921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9400" y="1650818"/>
                <a:ext cx="357188" cy="429117"/>
              </a:xfrm>
              <a:prstGeom prst="roundRect">
                <a:avLst>
                  <a:gd name="adj" fmla="val 16667"/>
                </a:avLst>
              </a:prstGeom>
              <a:solidFill>
                <a:srgbClr val="FEB80A"/>
              </a:solidFill>
              <a:ln w="25400">
                <a:solidFill>
                  <a:srgbClr val="BB8605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it-IT" altLang="it-IT">
                  <a:solidFill>
                    <a:srgbClr val="FFFFFF"/>
                  </a:solidFill>
                  <a:latin typeface="Gill Sans MT" charset="0"/>
                </a:endParaRPr>
              </a:p>
            </p:txBody>
          </p:sp>
          <p:sp>
            <p:nvSpPr>
              <p:cNvPr id="175" name="Rettangolo 174">
                <a:extLst>
                  <a:ext uri="{FF2B5EF4-FFF2-40B4-BE49-F238E27FC236}">
                    <a16:creationId xmlns:a16="http://schemas.microsoft.com/office/drawing/2014/main" id="{5B2A2755-ADF3-4F3C-9F35-9AFBCBEBA07D}"/>
                  </a:ext>
                </a:extLst>
              </p:cNvPr>
              <p:cNvSpPr/>
              <p:nvPr/>
            </p:nvSpPr>
            <p:spPr bwMode="auto">
              <a:xfrm>
                <a:off x="1692845" y="1651262"/>
                <a:ext cx="71432" cy="428673"/>
              </a:xfrm>
              <a:prstGeom prst="rect">
                <a:avLst/>
              </a:prstGeom>
              <a:gradFill rotWithShape="1">
                <a:gsLst>
                  <a:gs pos="0">
                    <a:srgbClr val="84AA33">
                      <a:tint val="92000"/>
                      <a:satMod val="170000"/>
                    </a:srgbClr>
                  </a:gs>
                  <a:gs pos="15000">
                    <a:srgbClr val="84AA33">
                      <a:tint val="92000"/>
                      <a:shade val="99000"/>
                      <a:satMod val="170000"/>
                    </a:srgbClr>
                  </a:gs>
                  <a:gs pos="62000">
                    <a:srgbClr val="84AA33">
                      <a:tint val="96000"/>
                      <a:shade val="80000"/>
                      <a:satMod val="170000"/>
                    </a:srgbClr>
                  </a:gs>
                  <a:gs pos="97000">
                    <a:srgbClr val="84AA33">
                      <a:tint val="98000"/>
                      <a:shade val="63000"/>
                      <a:satMod val="170000"/>
                    </a:srgbClr>
                  </a:gs>
                  <a:gs pos="100000">
                    <a:srgbClr val="84AA33">
                      <a:shade val="62000"/>
                      <a:satMod val="170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rgbClr val="84AA33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bevelT w="0" h="0"/>
                <a:contourClr>
                  <a:srgbClr val="84AA33">
                    <a:shade val="80000"/>
                  </a:srgbClr>
                </a:contourClr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Gill Sans MT"/>
                </a:endParaRPr>
              </a:p>
            </p:txBody>
          </p:sp>
        </p:grpSp>
        <p:sp>
          <p:nvSpPr>
            <p:cNvPr id="173" name="Ovale 172">
              <a:extLst>
                <a:ext uri="{FF2B5EF4-FFF2-40B4-BE49-F238E27FC236}">
                  <a16:creationId xmlns:a16="http://schemas.microsoft.com/office/drawing/2014/main" id="{D815A640-07CD-46EF-A135-0202E4323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837" y="1579563"/>
              <a:ext cx="214314" cy="45920"/>
            </a:xfrm>
            <a:prstGeom prst="ellipse">
              <a:avLst/>
            </a:prstGeom>
            <a:solidFill>
              <a:srgbClr val="FEB80A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blurRad="63500" dist="26940" dir="5400000" rotWithShape="0">
                <a:srgbClr val="000000">
                  <a:alpha val="43137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>
                <a:solidFill>
                  <a:srgbClr val="FFFFFF"/>
                </a:solidFill>
                <a:latin typeface="Gill Sans MT" charset="0"/>
              </a:endParaRPr>
            </a:p>
          </p:txBody>
        </p:sp>
      </p:grpSp>
      <p:grpSp>
        <p:nvGrpSpPr>
          <p:cNvPr id="36901" name="Gruppo 187">
            <a:extLst>
              <a:ext uri="{FF2B5EF4-FFF2-40B4-BE49-F238E27FC236}">
                <a16:creationId xmlns:a16="http://schemas.microsoft.com/office/drawing/2014/main" id="{BE6B2211-2EBD-426C-B3A4-4055A434CA71}"/>
              </a:ext>
            </a:extLst>
          </p:cNvPr>
          <p:cNvGrpSpPr>
            <a:grpSpLocks/>
          </p:cNvGrpSpPr>
          <p:nvPr/>
        </p:nvGrpSpPr>
        <p:grpSpPr bwMode="auto">
          <a:xfrm>
            <a:off x="9003001" y="2482996"/>
            <a:ext cx="214312" cy="485775"/>
            <a:chOff x="2989549" y="1579563"/>
            <a:chExt cx="214299" cy="487126"/>
          </a:xfrm>
        </p:grpSpPr>
        <p:grpSp>
          <p:nvGrpSpPr>
            <p:cNvPr id="36904" name="Gruppo 131">
              <a:extLst>
                <a:ext uri="{FF2B5EF4-FFF2-40B4-BE49-F238E27FC236}">
                  <a16:creationId xmlns:a16="http://schemas.microsoft.com/office/drawing/2014/main" id="{71C4BE13-ABBB-4DC4-9C30-302222B68A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9549" y="1638016"/>
              <a:ext cx="214299" cy="428673"/>
              <a:chOff x="2121443" y="1651262"/>
              <a:chExt cx="214299" cy="428673"/>
            </a:xfrm>
          </p:grpSpPr>
          <p:sp>
            <p:nvSpPr>
              <p:cNvPr id="184" name="Cilindro 183">
                <a:extLst>
                  <a:ext uri="{FF2B5EF4-FFF2-40B4-BE49-F238E27FC236}">
                    <a16:creationId xmlns:a16="http://schemas.microsoft.com/office/drawing/2014/main" id="{DBDB7C91-CF36-4744-817A-32E43F37B786}"/>
                  </a:ext>
                </a:extLst>
              </p:cNvPr>
              <p:cNvSpPr/>
              <p:nvPr/>
            </p:nvSpPr>
            <p:spPr bwMode="auto">
              <a:xfrm>
                <a:off x="2121443" y="1651262"/>
                <a:ext cx="71433" cy="428673"/>
              </a:xfrm>
              <a:prstGeom prst="can">
                <a:avLst/>
              </a:prstGeom>
              <a:gradFill rotWithShape="1">
                <a:gsLst>
                  <a:gs pos="0">
                    <a:srgbClr val="C32D2E">
                      <a:tint val="92000"/>
                      <a:satMod val="170000"/>
                    </a:srgbClr>
                  </a:gs>
                  <a:gs pos="15000">
                    <a:srgbClr val="C32D2E">
                      <a:tint val="92000"/>
                      <a:shade val="99000"/>
                      <a:satMod val="170000"/>
                    </a:srgbClr>
                  </a:gs>
                  <a:gs pos="62000">
                    <a:srgbClr val="C32D2E">
                      <a:tint val="96000"/>
                      <a:shade val="80000"/>
                      <a:satMod val="170000"/>
                    </a:srgbClr>
                  </a:gs>
                  <a:gs pos="97000">
                    <a:srgbClr val="C32D2E">
                      <a:tint val="98000"/>
                      <a:shade val="63000"/>
                      <a:satMod val="170000"/>
                    </a:srgbClr>
                  </a:gs>
                  <a:gs pos="100000">
                    <a:srgbClr val="C32D2E">
                      <a:shade val="62000"/>
                      <a:satMod val="170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rgbClr val="C32D2E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bevelT w="0" h="0"/>
                <a:contourClr>
                  <a:srgbClr val="C32D2E">
                    <a:shade val="80000"/>
                  </a:srgbClr>
                </a:contourClr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Gill Sans MT"/>
                </a:endParaRPr>
              </a:p>
            </p:txBody>
          </p:sp>
          <p:sp>
            <p:nvSpPr>
              <p:cNvPr id="185" name="Cilindro 184">
                <a:extLst>
                  <a:ext uri="{FF2B5EF4-FFF2-40B4-BE49-F238E27FC236}">
                    <a16:creationId xmlns:a16="http://schemas.microsoft.com/office/drawing/2014/main" id="{3DE1DEE1-E7A6-4E44-9453-05F55AA4EF34}"/>
                  </a:ext>
                </a:extLst>
              </p:cNvPr>
              <p:cNvSpPr/>
              <p:nvPr/>
            </p:nvSpPr>
            <p:spPr bwMode="auto">
              <a:xfrm>
                <a:off x="2264309" y="1651262"/>
                <a:ext cx="71433" cy="428673"/>
              </a:xfrm>
              <a:prstGeom prst="can">
                <a:avLst/>
              </a:prstGeom>
              <a:gradFill rotWithShape="1">
                <a:gsLst>
                  <a:gs pos="0">
                    <a:srgbClr val="C32D2E">
                      <a:tint val="92000"/>
                      <a:satMod val="170000"/>
                    </a:srgbClr>
                  </a:gs>
                  <a:gs pos="15000">
                    <a:srgbClr val="C32D2E">
                      <a:tint val="92000"/>
                      <a:shade val="99000"/>
                      <a:satMod val="170000"/>
                    </a:srgbClr>
                  </a:gs>
                  <a:gs pos="62000">
                    <a:srgbClr val="C32D2E">
                      <a:tint val="96000"/>
                      <a:shade val="80000"/>
                      <a:satMod val="170000"/>
                    </a:srgbClr>
                  </a:gs>
                  <a:gs pos="97000">
                    <a:srgbClr val="C32D2E">
                      <a:tint val="98000"/>
                      <a:shade val="63000"/>
                      <a:satMod val="170000"/>
                    </a:srgbClr>
                  </a:gs>
                  <a:gs pos="100000">
                    <a:srgbClr val="C32D2E">
                      <a:shade val="62000"/>
                      <a:satMod val="170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rgbClr val="C32D2E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bevelT w="0" h="0"/>
                <a:contourClr>
                  <a:srgbClr val="C32D2E">
                    <a:shade val="80000"/>
                  </a:srgbClr>
                </a:contourClr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it-IT" kern="0">
                  <a:solidFill>
                    <a:prstClr val="white"/>
                  </a:solidFill>
                  <a:latin typeface="Gill Sans MT"/>
                </a:endParaRPr>
              </a:p>
            </p:txBody>
          </p:sp>
        </p:grpSp>
        <p:sp>
          <p:nvSpPr>
            <p:cNvPr id="179" name="Ovale 6">
              <a:extLst>
                <a:ext uri="{FF2B5EF4-FFF2-40B4-BE49-F238E27FC236}">
                  <a16:creationId xmlns:a16="http://schemas.microsoft.com/office/drawing/2014/main" id="{760A312E-09E4-4E1A-B025-8B44206C2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4947" y="1579563"/>
              <a:ext cx="142866" cy="71636"/>
            </a:xfrm>
            <a:prstGeom prst="ellipse">
              <a:avLst/>
            </a:prstGeom>
            <a:solidFill>
              <a:srgbClr val="FEB80A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blurRad="63500" dist="26940" dir="5400000" rotWithShape="0">
                <a:srgbClr val="000000">
                  <a:alpha val="43137"/>
                </a:srgb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>
                <a:solidFill>
                  <a:srgbClr val="FFFFFF"/>
                </a:solidFill>
                <a:latin typeface="Gill Sans MT" charset="0"/>
              </a:endParaRPr>
            </a:p>
          </p:txBody>
        </p:sp>
      </p:grpSp>
      <p:pic>
        <p:nvPicPr>
          <p:cNvPr id="36902" name="Immagine 140">
            <a:extLst>
              <a:ext uri="{FF2B5EF4-FFF2-40B4-BE49-F238E27FC236}">
                <a16:creationId xmlns:a16="http://schemas.microsoft.com/office/drawing/2014/main" id="{8316966E-4867-4957-8FDD-895791340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60028">
            <a:off x="8691851" y="2324246"/>
            <a:ext cx="355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F88A0CBF-7DFF-453A-81C2-0D0C33678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6653" t="14095" r="26837" b="43269"/>
          <a:stretch>
            <a:fillRect/>
          </a:stretch>
        </p:blipFill>
        <p:spPr bwMode="auto">
          <a:xfrm>
            <a:off x="858580" y="685895"/>
            <a:ext cx="4679256" cy="233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434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92159C37-38AF-4859-B8A9-8BEDFB9C0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49275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44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Rectangle 5">
            <a:extLst>
              <a:ext uri="{FF2B5EF4-FFF2-40B4-BE49-F238E27FC236}">
                <a16:creationId xmlns:a16="http://schemas.microsoft.com/office/drawing/2014/main" id="{9CE7206E-9DB3-4EB9-9A07-82A09EB1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098676"/>
            <a:ext cx="777240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it-IT" altLang="it-IT" dirty="0">
              <a:latin typeface="Calibri" panose="020F05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9D3C8B-94D2-4F2D-820D-3D7CADA8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Fattori ambientali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2B8CDB-F54F-4CAA-94F2-9FD220A89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302326"/>
            <a:ext cx="6614079" cy="4566767"/>
          </a:xfrm>
        </p:spPr>
        <p:txBody>
          <a:bodyPr anchor="ctr"/>
          <a:lstStyle/>
          <a:p>
            <a:pPr marL="268288" indent="-2682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Raggi UV</a:t>
            </a:r>
          </a:p>
          <a:p>
            <a:pPr marL="268288" indent="-2682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Infezioni virali (EBV, CMV, PvB19 …)</a:t>
            </a:r>
          </a:p>
          <a:p>
            <a:pPr marL="268288" indent="-2682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Vaccinazioni</a:t>
            </a:r>
          </a:p>
          <a:p>
            <a:pPr marL="268288" indent="-2682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Fumo di sigaretta</a:t>
            </a:r>
          </a:p>
          <a:p>
            <a:pPr marL="268288" indent="-2682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Bassi livelli di </a:t>
            </a:r>
            <a:r>
              <a:rPr lang="it-IT" altLang="it-IT" sz="3200" dirty="0" err="1">
                <a:latin typeface="Calibri" panose="020F0502020204030204" pitchFamily="34" charset="0"/>
              </a:rPr>
              <a:t>vit</a:t>
            </a:r>
            <a:r>
              <a:rPr lang="it-IT" altLang="it-IT" sz="3200" dirty="0">
                <a:latin typeface="Calibri" panose="020F0502020204030204" pitchFamily="34" charset="0"/>
              </a:rPr>
              <a:t>. D</a:t>
            </a:r>
          </a:p>
          <a:p>
            <a:pPr marL="268288" indent="-2682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3200" dirty="0">
                <a:latin typeface="Calibri" panose="020F0502020204030204" pitchFamily="34" charset="0"/>
              </a:rPr>
              <a:t>Esposizione ad alcuni farmaci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D19F33-2A24-43B5-88DD-AF354595F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371" y="1884486"/>
            <a:ext cx="3246004" cy="324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36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uppo 4">
            <a:extLst>
              <a:ext uri="{FF2B5EF4-FFF2-40B4-BE49-F238E27FC236}">
                <a16:creationId xmlns:a16="http://schemas.microsoft.com/office/drawing/2014/main" id="{308BFBAB-2BE0-47EE-9FDA-66DFC8EFCC3A}"/>
              </a:ext>
            </a:extLst>
          </p:cNvPr>
          <p:cNvGrpSpPr>
            <a:grpSpLocks/>
          </p:cNvGrpSpPr>
          <p:nvPr/>
        </p:nvGrpSpPr>
        <p:grpSpPr bwMode="auto">
          <a:xfrm>
            <a:off x="3398982" y="1311563"/>
            <a:ext cx="4907108" cy="4863957"/>
            <a:chOff x="2949163" y="624981"/>
            <a:chExt cx="6150292" cy="6012174"/>
          </a:xfrm>
        </p:grpSpPr>
        <p:pic>
          <p:nvPicPr>
            <p:cNvPr id="38916" name="Immagine 5">
              <a:extLst>
                <a:ext uri="{FF2B5EF4-FFF2-40B4-BE49-F238E27FC236}">
                  <a16:creationId xmlns:a16="http://schemas.microsoft.com/office/drawing/2014/main" id="{74EDCEF1-3323-4A29-BEF5-694C4DDF8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163" y="624981"/>
              <a:ext cx="6150292" cy="601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7" name="Rettangolo 6">
              <a:extLst>
                <a:ext uri="{FF2B5EF4-FFF2-40B4-BE49-F238E27FC236}">
                  <a16:creationId xmlns:a16="http://schemas.microsoft.com/office/drawing/2014/main" id="{0CBE1E43-5B41-411C-A969-69C8B69AE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807" y="1853341"/>
              <a:ext cx="2321009" cy="646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LIFESTYLE </a:t>
              </a:r>
            </a:p>
            <a:p>
              <a:pPr algn="ctr"/>
              <a:r>
                <a:rPr lang="it-IT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BEHAVIORAL FACTORS</a:t>
              </a:r>
            </a:p>
          </p:txBody>
        </p:sp>
        <p:sp>
          <p:nvSpPr>
            <p:cNvPr id="38918" name="Rettangolo 7">
              <a:extLst>
                <a:ext uri="{FF2B5EF4-FFF2-40B4-BE49-F238E27FC236}">
                  <a16:creationId xmlns:a16="http://schemas.microsoft.com/office/drawing/2014/main" id="{10634278-2B6C-455B-B3CE-40A4A94D8E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69019">
              <a:off x="2646140" y="3457072"/>
              <a:ext cx="2535186" cy="65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SEX, HORMONAL, </a:t>
              </a:r>
            </a:p>
            <a:p>
              <a:pPr algn="ctr"/>
              <a:r>
                <a:rPr lang="en-US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REPRODUCTIVE FACTORS</a:t>
              </a:r>
              <a:endParaRPr lang="it-IT" altLang="it-IT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555FF97-7443-4D1A-9299-6D9421475ADB}"/>
                </a:ext>
              </a:extLst>
            </p:cNvPr>
            <p:cNvSpPr/>
            <p:nvPr/>
          </p:nvSpPr>
          <p:spPr>
            <a:xfrm rot="19378898">
              <a:off x="5366800" y="5105433"/>
              <a:ext cx="1348357" cy="380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400" b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INFECTIONS</a:t>
              </a:r>
            </a:p>
          </p:txBody>
        </p:sp>
        <p:sp>
          <p:nvSpPr>
            <p:cNvPr id="38920" name="Rettangolo 9">
              <a:extLst>
                <a:ext uri="{FF2B5EF4-FFF2-40B4-BE49-F238E27FC236}">
                  <a16:creationId xmlns:a16="http://schemas.microsoft.com/office/drawing/2014/main" id="{7D808BC9-281B-4EDD-9E21-BCC7207FA7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4374">
              <a:off x="5533120" y="1331798"/>
              <a:ext cx="1945064" cy="646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DIETARY FACTORS </a:t>
              </a:r>
            </a:p>
            <a:p>
              <a:pPr algn="ctr"/>
              <a:r>
                <a:rPr lang="it-IT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MEDICATIONS</a:t>
              </a:r>
            </a:p>
          </p:txBody>
        </p:sp>
        <p:sp>
          <p:nvSpPr>
            <p:cNvPr id="38921" name="Rettangolo 10">
              <a:extLst>
                <a:ext uri="{FF2B5EF4-FFF2-40B4-BE49-F238E27FC236}">
                  <a16:creationId xmlns:a16="http://schemas.microsoft.com/office/drawing/2014/main" id="{D959EEDC-2ACB-4644-9AAF-3F7BC7C535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33430">
              <a:off x="6394024" y="3952294"/>
              <a:ext cx="2408927" cy="646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RADIATION</a:t>
              </a:r>
            </a:p>
            <a:p>
              <a:pPr algn="ctr"/>
              <a:r>
                <a:rPr lang="it-IT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NUTRITIONAL FACTORS</a:t>
              </a:r>
            </a:p>
          </p:txBody>
        </p:sp>
        <p:sp>
          <p:nvSpPr>
            <p:cNvPr id="38922" name="Rettangolo 11">
              <a:extLst>
                <a:ext uri="{FF2B5EF4-FFF2-40B4-BE49-F238E27FC236}">
                  <a16:creationId xmlns:a16="http://schemas.microsoft.com/office/drawing/2014/main" id="{DA595570-EA25-4918-BDB0-0F9EC805C8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41953">
              <a:off x="4169644" y="4269705"/>
              <a:ext cx="1629713" cy="380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VACCINATIONS</a:t>
              </a:r>
            </a:p>
          </p:txBody>
        </p:sp>
        <p:sp>
          <p:nvSpPr>
            <p:cNvPr id="38923" name="Rettangolo 12">
              <a:extLst>
                <a:ext uri="{FF2B5EF4-FFF2-40B4-BE49-F238E27FC236}">
                  <a16:creationId xmlns:a16="http://schemas.microsoft.com/office/drawing/2014/main" id="{266F2F20-BEE4-4110-A71A-DAC78F96B4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481029">
              <a:off x="6192041" y="2666172"/>
              <a:ext cx="2576971" cy="646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it-IT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OCCUPATIONAL FACTORS</a:t>
              </a:r>
            </a:p>
            <a:p>
              <a:pPr algn="ctr"/>
              <a:r>
                <a:rPr lang="it-IT" altLang="it-IT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POLLUTANTS</a:t>
              </a: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A511C86-EEF1-4F37-B04C-EC8F4A06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ENVIROMENTAL FACTORS IN SLE</a:t>
            </a:r>
          </a:p>
        </p:txBody>
      </p:sp>
    </p:spTree>
    <p:extLst>
      <p:ext uri="{BB962C8B-B14F-4D97-AF65-F5344CB8AC3E}">
        <p14:creationId xmlns:p14="http://schemas.microsoft.com/office/powerpoint/2010/main" val="2682746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1EA5678-26D2-4D4F-A4AA-30EFB6B02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Lupus indotto da farmaci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DE38C21-5767-44C9-BC92-BB23F0123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b="1" dirty="0">
                <a:solidFill>
                  <a:schemeClr val="accent6"/>
                </a:solidFill>
              </a:rPr>
              <a:t>Associazione definita</a:t>
            </a:r>
          </a:p>
          <a:p>
            <a:pPr lvl="1"/>
            <a:r>
              <a:rPr lang="it-IT" altLang="it-IT" dirty="0" err="1"/>
              <a:t>Clorpromazina</a:t>
            </a:r>
            <a:endParaRPr lang="it-IT" altLang="it-IT" dirty="0"/>
          </a:p>
          <a:p>
            <a:pPr lvl="1"/>
            <a:r>
              <a:rPr lang="it-IT" altLang="it-IT" dirty="0"/>
              <a:t>Isoniazide</a:t>
            </a:r>
          </a:p>
          <a:p>
            <a:pPr lvl="1"/>
            <a:r>
              <a:rPr lang="it-IT" altLang="it-IT" dirty="0"/>
              <a:t>Alfa-</a:t>
            </a:r>
            <a:r>
              <a:rPr lang="it-IT" altLang="it-IT" dirty="0" err="1"/>
              <a:t>metildopa</a:t>
            </a:r>
            <a:endParaRPr lang="it-IT" altLang="it-IT" dirty="0"/>
          </a:p>
          <a:p>
            <a:pPr lvl="1"/>
            <a:r>
              <a:rPr lang="it-IT" altLang="it-IT" dirty="0" err="1"/>
              <a:t>Procainamide</a:t>
            </a:r>
            <a:endParaRPr lang="it-IT" altLang="it-IT" dirty="0"/>
          </a:p>
          <a:p>
            <a:pPr lvl="1"/>
            <a:r>
              <a:rPr lang="it-IT" altLang="it-IT" dirty="0"/>
              <a:t>Penicillamina</a:t>
            </a:r>
          </a:p>
          <a:p>
            <a:r>
              <a:rPr lang="it-IT" altLang="it-IT" b="1" dirty="0">
                <a:solidFill>
                  <a:schemeClr val="accent6"/>
                </a:solidFill>
              </a:rPr>
              <a:t>Associazione probabile</a:t>
            </a:r>
          </a:p>
          <a:p>
            <a:pPr lvl="1"/>
            <a:r>
              <a:rPr lang="it-IT" altLang="it-IT" dirty="0"/>
              <a:t>Estroprogestinici</a:t>
            </a:r>
          </a:p>
          <a:p>
            <a:pPr lvl="1"/>
            <a:r>
              <a:rPr lang="it-IT" altLang="it-IT" dirty="0" err="1"/>
              <a:t>Idralazina</a:t>
            </a:r>
            <a:endParaRPr lang="it-IT" altLang="it-IT" dirty="0"/>
          </a:p>
          <a:p>
            <a:pPr lvl="1"/>
            <a:r>
              <a:rPr lang="it-IT" altLang="it-IT" dirty="0"/>
              <a:t>Alcuni beta-bloccanti</a:t>
            </a:r>
          </a:p>
          <a:p>
            <a:pPr lvl="1"/>
            <a:r>
              <a:rPr lang="it-IT" altLang="it-IT" dirty="0"/>
              <a:t>Carbamazepina</a:t>
            </a:r>
          </a:p>
          <a:p>
            <a:pPr lvl="1"/>
            <a:r>
              <a:rPr lang="it-IT" altLang="it-IT" dirty="0"/>
              <a:t>Fenitoina</a:t>
            </a:r>
          </a:p>
          <a:p>
            <a:pPr lvl="1"/>
            <a:r>
              <a:rPr lang="it-IT" altLang="it-IT" dirty="0"/>
              <a:t>Anti-TNF</a:t>
            </a:r>
          </a:p>
          <a:p>
            <a:pPr lvl="1"/>
            <a:endParaRPr lang="it-IT" altLang="it-IT" dirty="0"/>
          </a:p>
          <a:p>
            <a:pPr marL="201168" lvl="1" indent="0">
              <a:buNone/>
            </a:pPr>
            <a:endParaRPr lang="it-IT" altLang="it-IT" dirty="0"/>
          </a:p>
          <a:p>
            <a:pPr lvl="1"/>
            <a:endParaRPr lang="it-IT" altLang="it-IT" dirty="0"/>
          </a:p>
          <a:p>
            <a:endParaRPr lang="it-IT" altLang="it-IT" dirty="0"/>
          </a:p>
          <a:p>
            <a:endParaRPr lang="it-IT" altLang="it-IT" dirty="0"/>
          </a:p>
          <a:p>
            <a:endParaRPr lang="it-IT" altLang="it-IT" dirty="0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C34DF1F5-497B-4F42-9FFB-579BF819E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165225"/>
            <a:ext cx="35814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lnSpc>
                <a:spcPct val="90000"/>
              </a:lnSpc>
            </a:pPr>
            <a:endParaRPr lang="it-IT" altLang="it-IT" sz="24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altLang="it-IT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altLang="it-IT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altLang="it-IT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altLang="it-IT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474A90-D684-4BA2-A0B6-DBE43D44B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345" y="1271016"/>
            <a:ext cx="3166180" cy="211832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1935529-F05A-4320-A297-2996A17BD1C1}"/>
              </a:ext>
            </a:extLst>
          </p:cNvPr>
          <p:cNvSpPr/>
          <p:nvPr/>
        </p:nvSpPr>
        <p:spPr>
          <a:xfrm>
            <a:off x="5043055" y="3570055"/>
            <a:ext cx="6096000" cy="2229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1168" lvl="1" indent="0">
              <a:buNone/>
            </a:pPr>
            <a:r>
              <a:rPr lang="it-IT" altLang="it-IT" sz="2000" b="1" dirty="0">
                <a:solidFill>
                  <a:schemeClr val="accent6"/>
                </a:solidFill>
              </a:rPr>
              <a:t>Caratteristiche cliniche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</a:pPr>
            <a:r>
              <a: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Malattia a sé stante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</a:pPr>
            <a:r>
              <a: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Solitamente lieve, talora ad </a:t>
            </a:r>
            <a:r>
              <a:rPr lang="it-IT" alt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asperessività</a:t>
            </a:r>
            <a:r>
              <a: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solo sierologica, self-</a:t>
            </a:r>
            <a:r>
              <a:rPr lang="it-IT" alt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limiting</a:t>
            </a:r>
            <a:r>
              <a: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(febbre, artralgie e mialgie)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</a:pPr>
            <a:r>
              <a: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Può regredire con la sospensione del medicinale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</a:pPr>
            <a:r>
              <a: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 positivi 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</a:pPr>
            <a:r>
              <a: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Positività </a:t>
            </a:r>
            <a:r>
              <a:rPr lang="it-IT" alt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</a:t>
            </a:r>
            <a:r>
              <a:rPr lang="it-IT" alt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anti-istone (90 %)</a:t>
            </a:r>
          </a:p>
        </p:txBody>
      </p:sp>
    </p:spTree>
    <p:extLst>
      <p:ext uri="{BB962C8B-B14F-4D97-AF65-F5344CB8AC3E}">
        <p14:creationId xmlns:p14="http://schemas.microsoft.com/office/powerpoint/2010/main" val="2402069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>
            <a:extLst>
              <a:ext uri="{FF2B5EF4-FFF2-40B4-BE49-F238E27FC236}">
                <a16:creationId xmlns:a16="http://schemas.microsoft.com/office/drawing/2014/main" id="{C3547B96-F479-4CE8-8A5D-13BC1FED75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75711"/>
              </p:ext>
            </p:extLst>
          </p:nvPr>
        </p:nvGraphicFramePr>
        <p:xfrm>
          <a:off x="1885950" y="1228439"/>
          <a:ext cx="8553450" cy="4976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lipArt" r:id="rId4" imgW="3709988" imgH="2963863" progId="MS_ClipArt_Gallery.2">
                  <p:embed/>
                </p:oleObj>
              </mc:Choice>
              <mc:Fallback>
                <p:oleObj name="ClipArt" r:id="rId4" imgW="3709988" imgH="2963863" progId="MS_ClipArt_Gallery.2">
                  <p:embed/>
                  <p:pic>
                    <p:nvPicPr>
                      <p:cNvPr id="5122" name="Object 2">
                        <a:extLst>
                          <a:ext uri="{FF2B5EF4-FFF2-40B4-BE49-F238E27FC236}">
                            <a16:creationId xmlns:a16="http://schemas.microsoft.com/office/drawing/2014/main" id="{C3547B96-F479-4CE8-8A5D-13BC1FED75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0" y="1228439"/>
                        <a:ext cx="8553450" cy="4976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3">
            <a:extLst>
              <a:ext uri="{FF2B5EF4-FFF2-40B4-BE49-F238E27FC236}">
                <a16:creationId xmlns:a16="http://schemas.microsoft.com/office/drawing/2014/main" id="{847642C6-A7D7-4AF9-961E-5E150DDB7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3170819"/>
            <a:ext cx="2971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Calibri" panose="020F0502020204030204" pitchFamily="34" charset="0"/>
              </a:rPr>
              <a:t>Sintomi generali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E7D48798-FBFD-4E70-AC4D-0BD7C6275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576" y="1327731"/>
            <a:ext cx="19780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bg1"/>
                </a:solidFill>
                <a:latin typeface="Calibri" panose="020F0502020204030204" pitchFamily="34" charset="0"/>
              </a:rPr>
              <a:t>Muscolo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bg1"/>
                </a:solidFill>
                <a:latin typeface="Calibri" panose="020F0502020204030204" pitchFamily="34" charset="0"/>
              </a:rPr>
              <a:t>scheletriche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F2BC7520-06A9-4290-8CD2-1EE5595F5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814" y="1646819"/>
            <a:ext cx="144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66"/>
                </a:solidFill>
                <a:latin typeface="Calibri" panose="020F0502020204030204" pitchFamily="34" charset="0"/>
              </a:rPr>
              <a:t>Cutanee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5C5D1561-7CFB-4C0B-93F7-75F769B78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4694819"/>
            <a:ext cx="2257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6600"/>
                </a:solidFill>
                <a:latin typeface="Calibri" panose="020F0502020204030204" pitchFamily="34" charset="0"/>
              </a:rPr>
              <a:t>Ematologiche</a:t>
            </a:r>
          </a:p>
        </p:txBody>
      </p:sp>
      <p:sp>
        <p:nvSpPr>
          <p:cNvPr id="5127" name="Oval 9">
            <a:extLst>
              <a:ext uri="{FF2B5EF4-FFF2-40B4-BE49-F238E27FC236}">
                <a16:creationId xmlns:a16="http://schemas.microsoft.com/office/drawing/2014/main" id="{CA06BAC8-0533-47AF-BAC6-EBFE4A143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483681"/>
            <a:ext cx="1295400" cy="838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Calibri" panose="020F0502020204030204" pitchFamily="34" charset="0"/>
            </a:endParaRPr>
          </a:p>
        </p:txBody>
      </p:sp>
      <p:sp>
        <p:nvSpPr>
          <p:cNvPr id="5128" name="Rectangle 11">
            <a:extLst>
              <a:ext uri="{FF2B5EF4-FFF2-40B4-BE49-F238E27FC236}">
                <a16:creationId xmlns:a16="http://schemas.microsoft.com/office/drawing/2014/main" id="{E22B2F49-61A4-4A9A-BF51-44FBC2951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398081"/>
            <a:ext cx="1295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Calibri" panose="020F0502020204030204" pitchFamily="34" charset="0"/>
            </a:endParaRPr>
          </a:p>
        </p:txBody>
      </p:sp>
      <p:sp>
        <p:nvSpPr>
          <p:cNvPr id="5129" name="Text Box 13">
            <a:extLst>
              <a:ext uri="{FF2B5EF4-FFF2-40B4-BE49-F238E27FC236}">
                <a16:creationId xmlns:a16="http://schemas.microsoft.com/office/drawing/2014/main" id="{DAD7821D-1EDF-406C-BAEA-51756092F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238" y="4528131"/>
            <a:ext cx="21383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hlink"/>
                </a:solidFill>
                <a:latin typeface="Calibri" panose="020F0502020204030204" pitchFamily="34" charset="0"/>
              </a:rPr>
              <a:t>Neuro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hlink"/>
                </a:solidFill>
                <a:latin typeface="Calibri" panose="020F0502020204030204" pitchFamily="34" charset="0"/>
              </a:rPr>
              <a:t>psichiatriche</a:t>
            </a:r>
          </a:p>
        </p:txBody>
      </p:sp>
      <p:sp>
        <p:nvSpPr>
          <p:cNvPr id="5131" name="AutoShape 15">
            <a:extLst>
              <a:ext uri="{FF2B5EF4-FFF2-40B4-BE49-F238E27FC236}">
                <a16:creationId xmlns:a16="http://schemas.microsoft.com/office/drawing/2014/main" id="{677896BF-08E3-4C83-BC13-3197D3D1F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940881"/>
            <a:ext cx="2057400" cy="1219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sp>
        <p:nvSpPr>
          <p:cNvPr id="5132" name="Text Box 16">
            <a:extLst>
              <a:ext uri="{FF2B5EF4-FFF2-40B4-BE49-F238E27FC236}">
                <a16:creationId xmlns:a16="http://schemas.microsoft.com/office/drawing/2014/main" id="{A2EF5CBA-1D9E-4D6A-BB09-1A6EB7B28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026" y="5093282"/>
            <a:ext cx="1109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Calibri" panose="020F0502020204030204" pitchFamily="34" charset="0"/>
              </a:rPr>
              <a:t>Renali</a:t>
            </a:r>
          </a:p>
        </p:txBody>
      </p:sp>
      <p:sp>
        <p:nvSpPr>
          <p:cNvPr id="5133" name="Rectangle 17">
            <a:extLst>
              <a:ext uri="{FF2B5EF4-FFF2-40B4-BE49-F238E27FC236}">
                <a16:creationId xmlns:a16="http://schemas.microsoft.com/office/drawing/2014/main" id="{9DC4EF64-2397-4541-A5BC-BAD05E8A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864681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Calibri" panose="020F0502020204030204" pitchFamily="34" charset="0"/>
            </a:endParaRPr>
          </a:p>
        </p:txBody>
      </p:sp>
      <p:sp>
        <p:nvSpPr>
          <p:cNvPr id="5134" name="Oval 18">
            <a:extLst>
              <a:ext uri="{FF2B5EF4-FFF2-40B4-BE49-F238E27FC236}">
                <a16:creationId xmlns:a16="http://schemas.microsoft.com/office/drawing/2014/main" id="{DEBCE660-C06A-48FE-BA9A-9FCCB9DE8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419" y="2902099"/>
            <a:ext cx="1676400" cy="1447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</a:rPr>
              <a:t>Cardio-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</a:rPr>
              <a:t>polmonari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79D0E57-A780-41D4-9420-62706E5B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Il mosaico clinico del LES</a:t>
            </a:r>
          </a:p>
        </p:txBody>
      </p:sp>
    </p:spTree>
    <p:extLst>
      <p:ext uri="{BB962C8B-B14F-4D97-AF65-F5344CB8AC3E}">
        <p14:creationId xmlns:p14="http://schemas.microsoft.com/office/powerpoint/2010/main" val="3778223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DA3A043-8853-4E1A-9329-701CF6C1D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Alterazioni  immunologiche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43C8B6F-FBF2-4EFD-B2E2-56CB89670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it-IT" altLang="it-IT" sz="2400" dirty="0"/>
              <a:t>Iperattività B e T linfocitaria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it-IT" altLang="it-IT" sz="2400" dirty="0"/>
              <a:t>Alterazioni della regolazione della risposta immunitaria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it-IT" altLang="it-IT" sz="2400" dirty="0"/>
              <a:t>Alterata regolazione dell’apoptosi e </a:t>
            </a:r>
            <a:r>
              <a:rPr lang="it-IT" altLang="it-IT" sz="2400" dirty="0" err="1"/>
              <a:t>NETosi</a:t>
            </a:r>
            <a:r>
              <a:rPr lang="it-IT" altLang="it-IT" sz="2400" dirty="0"/>
              <a:t>*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it-IT" altLang="it-IT" sz="2400" dirty="0"/>
              <a:t>Produzione di autoanticorpi</a:t>
            </a:r>
          </a:p>
          <a:p>
            <a:r>
              <a:rPr lang="it-IT" sz="2400" dirty="0"/>
              <a:t>Alla base di queste anomalie vi è una alterazione della tolleranza immunitaria che si traduce nella sopravvivenza di cloni cellulari B </a:t>
            </a:r>
            <a:r>
              <a:rPr lang="it-IT" sz="2400" dirty="0" err="1"/>
              <a:t>autoreattivi</a:t>
            </a:r>
            <a:r>
              <a:rPr lang="it-IT" sz="2400" dirty="0"/>
              <a:t> la cui maturazione e proliferazione è sostenuta da elevati livelli sierici di </a:t>
            </a:r>
            <a:r>
              <a:rPr lang="it-IT" sz="2400" dirty="0" err="1"/>
              <a:t>BLys</a:t>
            </a:r>
            <a:r>
              <a:rPr lang="it-IT" sz="2400" dirty="0"/>
              <a:t> (B </a:t>
            </a:r>
            <a:r>
              <a:rPr lang="it-IT" sz="2400" dirty="0" err="1"/>
              <a:t>lymphocyte</a:t>
            </a:r>
            <a:r>
              <a:rPr lang="it-IT" sz="2400" dirty="0"/>
              <a:t> </a:t>
            </a:r>
            <a:r>
              <a:rPr lang="it-IT" sz="2400" dirty="0" err="1"/>
              <a:t>stimulator</a:t>
            </a:r>
            <a:r>
              <a:rPr lang="it-IT" sz="2400" dirty="0"/>
              <a:t>) e da una riduzione delle cellule T regolatorie (</a:t>
            </a:r>
            <a:r>
              <a:rPr lang="it-IT" sz="2400" dirty="0" err="1"/>
              <a:t>Treg</a:t>
            </a:r>
            <a:r>
              <a:rPr lang="it-IT" sz="2400" dirty="0"/>
              <a:t>), deputate al controllo dell’attivazione periferica delle cellule effettrici. </a:t>
            </a:r>
          </a:p>
          <a:p>
            <a:r>
              <a:rPr lang="it-IT" altLang="it-IT" i="1" dirty="0"/>
              <a:t>* Meccanismo di morte cellulare programmata mediata dai PMN con esternalizzazione di aggregati reticolari (</a:t>
            </a:r>
            <a:r>
              <a:rPr lang="it-IT" altLang="it-IT" i="1" dirty="0" err="1"/>
              <a:t>NETs</a:t>
            </a:r>
            <a:r>
              <a:rPr lang="it-IT" altLang="it-IT" i="1" dirty="0"/>
              <a:t>) contenenti cromatina e peptidi anti-microbici ad azione immunogena.</a:t>
            </a:r>
          </a:p>
          <a:p>
            <a:endParaRPr lang="it-IT" dirty="0"/>
          </a:p>
          <a:p>
            <a:endParaRPr lang="it-IT" altLang="it-IT" dirty="0"/>
          </a:p>
          <a:p>
            <a:endParaRPr lang="it-IT" altLang="it-IT" dirty="0"/>
          </a:p>
          <a:p>
            <a:endParaRPr lang="it-IT" altLang="it-IT" dirty="0"/>
          </a:p>
          <a:p>
            <a:endParaRPr lang="it-IT" alt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48432B9-D7DB-453B-AB41-EBBD7C475FB2}"/>
              </a:ext>
            </a:extLst>
          </p:cNvPr>
          <p:cNvSpPr/>
          <p:nvPr/>
        </p:nvSpPr>
        <p:spPr>
          <a:xfrm>
            <a:off x="510621" y="3269673"/>
            <a:ext cx="11166267" cy="180109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413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3">
            <a:extLst>
              <a:ext uri="{FF2B5EF4-FFF2-40B4-BE49-F238E27FC236}">
                <a16:creationId xmlns:a16="http://schemas.microsoft.com/office/drawing/2014/main" id="{F5129692-B4CA-464A-A1A7-1A11A8099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18" y="226397"/>
            <a:ext cx="7751556" cy="599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46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0F4EA4-0C50-4530-BA6B-ED906642E2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2176" y="588299"/>
            <a:ext cx="11166475" cy="5541195"/>
          </a:xfrm>
        </p:spPr>
        <p:txBody>
          <a:bodyPr>
            <a:normAutofit fontScale="92500"/>
          </a:bodyPr>
          <a:lstStyle/>
          <a:p>
            <a:r>
              <a:rPr lang="it-IT" sz="2800" b="1" dirty="0">
                <a:solidFill>
                  <a:schemeClr val="accent6"/>
                </a:solidFill>
              </a:rPr>
              <a:t>A livello cellulare </a:t>
            </a:r>
          </a:p>
          <a:p>
            <a:pPr lvl="1"/>
            <a:r>
              <a:rPr lang="it-IT" sz="2400" dirty="0"/>
              <a:t>iperattività dei linfociti B e T </a:t>
            </a:r>
          </a:p>
          <a:p>
            <a:pPr lvl="1"/>
            <a:r>
              <a:rPr lang="it-IT" sz="2400" dirty="0"/>
              <a:t>presenza di </a:t>
            </a:r>
            <a:r>
              <a:rPr lang="it-IT" sz="2400" dirty="0" err="1"/>
              <a:t>plasmoblasti</a:t>
            </a:r>
            <a:r>
              <a:rPr lang="it-IT" sz="2400" dirty="0"/>
              <a:t> e plasmacellule </a:t>
            </a:r>
            <a:r>
              <a:rPr lang="it-IT" sz="2400" dirty="0" err="1"/>
              <a:t>autoreattive</a:t>
            </a:r>
            <a:r>
              <a:rPr lang="it-IT" sz="2400" dirty="0"/>
              <a:t> a lunga sopravvivenza (LLPC: long-</a:t>
            </a:r>
            <a:r>
              <a:rPr lang="it-IT" sz="2400" dirty="0" err="1"/>
              <a:t>lived</a:t>
            </a:r>
            <a:r>
              <a:rPr lang="it-IT" sz="2400" dirty="0"/>
              <a:t> plasma </a:t>
            </a:r>
            <a:r>
              <a:rPr lang="it-IT" sz="2400" dirty="0" err="1"/>
              <a:t>cell</a:t>
            </a:r>
            <a:r>
              <a:rPr lang="it-IT" sz="2400" dirty="0"/>
              <a:t>) residenti in specifiche nicchie midollari e responsabili della produzione di auto-Ab</a:t>
            </a:r>
          </a:p>
          <a:p>
            <a:pPr lvl="1"/>
            <a:r>
              <a:rPr lang="it-IT" sz="2400" dirty="0" err="1"/>
              <a:t>iperstimolazione</a:t>
            </a:r>
            <a:r>
              <a:rPr lang="it-IT" sz="2400" dirty="0"/>
              <a:t> dei subset T </a:t>
            </a:r>
            <a:r>
              <a:rPr lang="it-IT" sz="2400" dirty="0" err="1"/>
              <a:t>helper</a:t>
            </a:r>
            <a:r>
              <a:rPr lang="it-IT" sz="2400" dirty="0"/>
              <a:t> </a:t>
            </a:r>
          </a:p>
          <a:p>
            <a:pPr lvl="1"/>
            <a:r>
              <a:rPr lang="it-IT" sz="2400" dirty="0"/>
              <a:t>viraggio dell’assetto T linfocitario in senso Th2. </a:t>
            </a:r>
          </a:p>
          <a:p>
            <a:pPr lvl="1"/>
            <a:r>
              <a:rPr lang="it-IT" sz="2400" dirty="0"/>
              <a:t>Anomalie nella trasduzione del segnale di attivazione cellulare, alterazioni del network </a:t>
            </a:r>
            <a:r>
              <a:rPr lang="it-IT" sz="2400" dirty="0" err="1"/>
              <a:t>idiotipico</a:t>
            </a:r>
            <a:r>
              <a:rPr lang="it-IT" sz="2400" dirty="0"/>
              <a:t>, </a:t>
            </a:r>
          </a:p>
          <a:p>
            <a:pPr lvl="1"/>
            <a:r>
              <a:rPr lang="it-IT" sz="2400" dirty="0"/>
              <a:t>alterazioni delle funzioni regolatrici delle cellule T e NK.</a:t>
            </a:r>
          </a:p>
          <a:p>
            <a:r>
              <a:rPr lang="it-IT" sz="2800" b="1" dirty="0">
                <a:solidFill>
                  <a:schemeClr val="accent6"/>
                </a:solidFill>
              </a:rPr>
              <a:t>A livello umorale</a:t>
            </a:r>
          </a:p>
          <a:p>
            <a:pPr lvl="1"/>
            <a:r>
              <a:rPr lang="it-IT" sz="2400" dirty="0"/>
              <a:t>ampia produzione di autoanticorpi responsabili del danno mediato dalla formazione di immunocomplessi, dell’azione citolitica diretta e degli effetti che alcuni di essi hanno sulla cascata coagulativa.</a:t>
            </a:r>
          </a:p>
          <a:p>
            <a:pPr lvl="1"/>
            <a:r>
              <a:rPr lang="it-IT" sz="2400" dirty="0"/>
              <a:t>Citochine : </a:t>
            </a:r>
            <a:r>
              <a:rPr lang="it-IT" sz="2400" dirty="0" err="1"/>
              <a:t>TNFa</a:t>
            </a:r>
            <a:r>
              <a:rPr lang="it-IT" sz="2400" dirty="0"/>
              <a:t> (azione controversa), elevati livelli sierici di </a:t>
            </a:r>
            <a:r>
              <a:rPr lang="it-IT" sz="2400" dirty="0" err="1"/>
              <a:t>IFNa</a:t>
            </a:r>
            <a:r>
              <a:rPr lang="it-IT" sz="2400" dirty="0"/>
              <a:t>, </a:t>
            </a:r>
            <a:r>
              <a:rPr lang="it-IT" sz="2400" dirty="0" err="1"/>
              <a:t>Blys</a:t>
            </a:r>
            <a:r>
              <a:rPr lang="it-IT" sz="2400" dirty="0"/>
              <a:t> (B-</a:t>
            </a:r>
            <a:r>
              <a:rPr lang="it-IT" sz="2400" dirty="0" err="1"/>
              <a:t>lymphocyte</a:t>
            </a:r>
            <a:r>
              <a:rPr lang="it-IT" sz="2400" dirty="0"/>
              <a:t> </a:t>
            </a:r>
            <a:r>
              <a:rPr lang="it-IT" sz="2400" dirty="0" err="1"/>
              <a:t>stimulator</a:t>
            </a:r>
            <a:r>
              <a:rPr lang="it-IT" sz="2400" dirty="0"/>
              <a:t>) e IL-10.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758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D242DD98-7419-4370-8800-92598B7D5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21" y="1222339"/>
            <a:ext cx="930330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84175" indent="-384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accent6"/>
                </a:solidFill>
                <a:latin typeface="Calibri" panose="020F0502020204030204" pitchFamily="34" charset="0"/>
              </a:rPr>
              <a:t>ANA : </a:t>
            </a:r>
            <a:r>
              <a:rPr lang="it-IT" altLang="it-IT" sz="18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antinuclear</a:t>
            </a:r>
            <a:r>
              <a:rPr lang="it-IT" altLang="it-IT" sz="1800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8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antibodies</a:t>
            </a:r>
            <a:endParaRPr lang="it-IT" altLang="it-IT" sz="1800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accent6"/>
                </a:solidFill>
                <a:latin typeface="Calibri" panose="020F0502020204030204" pitchFamily="34" charset="0"/>
              </a:rPr>
              <a:t>Anti-</a:t>
            </a:r>
            <a:r>
              <a:rPr lang="it-IT" altLang="it-IT" sz="18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DNAds</a:t>
            </a:r>
            <a:endParaRPr lang="it-IT" altLang="it-IT" sz="1800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Anti-</a:t>
            </a:r>
            <a:r>
              <a:rPr lang="it-IT" altLang="it-IT" sz="1800" dirty="0" err="1">
                <a:solidFill>
                  <a:schemeClr val="accent6"/>
                </a:solidFill>
                <a:latin typeface="Calibri" panose="020F0502020204030204" pitchFamily="34" charset="0"/>
              </a:rPr>
              <a:t>DNAss</a:t>
            </a:r>
            <a:endParaRPr lang="it-IT" altLang="it-IT" sz="18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Anti-istone (H2A, H2B, H3, H4)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accent6"/>
                </a:solidFill>
                <a:latin typeface="Calibri" panose="020F0502020204030204" pitchFamily="34" charset="0"/>
              </a:rPr>
              <a:t>E.N.A.: </a:t>
            </a:r>
            <a:r>
              <a:rPr lang="it-IT" altLang="it-IT" sz="18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Extractable</a:t>
            </a:r>
            <a:r>
              <a:rPr lang="it-IT" altLang="it-IT" sz="1800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8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Nuclear</a:t>
            </a:r>
            <a:r>
              <a:rPr lang="it-IT" altLang="it-IT" sz="1800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8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Antigen</a:t>
            </a:r>
            <a:r>
              <a:rPr lang="it-IT" altLang="it-IT" sz="1800" b="1" dirty="0">
                <a:solidFill>
                  <a:schemeClr val="accent6"/>
                </a:solidFill>
                <a:latin typeface="Calibri" panose="020F0502020204030204" pitchFamily="34" charset="0"/>
              </a:rPr>
              <a:t> (</a:t>
            </a:r>
            <a:r>
              <a:rPr lang="it-IT" altLang="it-IT" sz="18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ribonucleoproteine</a:t>
            </a:r>
            <a:r>
              <a:rPr lang="it-IT" altLang="it-IT" sz="1800" b="1" dirty="0">
                <a:solidFill>
                  <a:schemeClr val="accent6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alibri" panose="020F0502020204030204" pitchFamily="34" charset="0"/>
              </a:rPr>
              <a:t>            anti-Sm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alibri" panose="020F0502020204030204" pitchFamily="34" charset="0"/>
              </a:rPr>
              <a:t>            anti-RNP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alibri" panose="020F0502020204030204" pitchFamily="34" charset="0"/>
              </a:rPr>
              <a:t>            anti-Ro/SSA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alibri" panose="020F0502020204030204" pitchFamily="34" charset="0"/>
              </a:rPr>
              <a:t>            anti-La/SSB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alibri" panose="020F0502020204030204" pitchFamily="34" charset="0"/>
              </a:rPr>
              <a:t>Anti PCNA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accent6"/>
                </a:solidFill>
                <a:latin typeface="Calibri" panose="020F0502020204030204" pitchFamily="34" charset="0"/>
              </a:rPr>
              <a:t>Altri autoanticorpi :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 dirty="0" err="1">
                <a:latin typeface="Calibri" panose="020F0502020204030204" pitchFamily="34" charset="0"/>
              </a:rPr>
              <a:t>Anti-eritrociti,anti-piastrine</a:t>
            </a:r>
            <a:r>
              <a:rPr lang="it-IT" altLang="it-IT" sz="1800" dirty="0">
                <a:latin typeface="Calibri" panose="020F0502020204030204" pitchFamily="34" charset="0"/>
              </a:rPr>
              <a:t>, anti-linfociti, anti-neurone …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 dirty="0">
                <a:latin typeface="Calibri" panose="020F0502020204030204" pitchFamily="34" charset="0"/>
              </a:rPr>
              <a:t>Anti-P ribosomiali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 dirty="0">
                <a:latin typeface="Calibri" panose="020F0502020204030204" pitchFamily="34" charset="0"/>
              </a:rPr>
              <a:t>Anticorpi </a:t>
            </a:r>
            <a:r>
              <a:rPr lang="it-IT" altLang="it-IT" sz="1800" dirty="0" err="1">
                <a:latin typeface="Calibri" panose="020F0502020204030204" pitchFamily="34" charset="0"/>
              </a:rPr>
              <a:t>antifosfolipidi</a:t>
            </a:r>
            <a:r>
              <a:rPr lang="it-IT" altLang="it-IT" sz="1800" dirty="0">
                <a:latin typeface="Calibri" panose="020F0502020204030204" pitchFamily="34" charset="0"/>
              </a:rPr>
              <a:t> /LAC (Lupus  </a:t>
            </a:r>
            <a:r>
              <a:rPr lang="it-IT" altLang="it-IT" sz="1800" dirty="0" err="1">
                <a:latin typeface="Calibri" panose="020F0502020204030204" pitchFamily="34" charset="0"/>
              </a:rPr>
              <a:t>Anticoagulant</a:t>
            </a:r>
            <a:r>
              <a:rPr lang="it-IT" altLang="it-IT" sz="18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 dirty="0">
                <a:latin typeface="Calibri" panose="020F0502020204030204" pitchFamily="34" charset="0"/>
              </a:rPr>
              <a:t>Fattore reumatoide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 dirty="0">
                <a:latin typeface="Calibri" panose="020F0502020204030204" pitchFamily="34" charset="0"/>
              </a:rPr>
              <a:t>Anti-fattori della coagulazione (VIII, IX, XI)</a:t>
            </a:r>
          </a:p>
        </p:txBody>
      </p:sp>
      <p:pic>
        <p:nvPicPr>
          <p:cNvPr id="44035" name="Picture 4" descr="auto0">
            <a:extLst>
              <a:ext uri="{FF2B5EF4-FFF2-40B4-BE49-F238E27FC236}">
                <a16:creationId xmlns:a16="http://schemas.microsoft.com/office/drawing/2014/main" id="{B743BD31-A8CA-4B5F-8E77-8B3D4254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96979" y="1109846"/>
            <a:ext cx="1555147" cy="20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auto0">
            <a:extLst>
              <a:ext uri="{FF2B5EF4-FFF2-40B4-BE49-F238E27FC236}">
                <a16:creationId xmlns:a16="http://schemas.microsoft.com/office/drawing/2014/main" id="{60824911-B2E8-411B-AE5F-E199F4114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95485" y="4197750"/>
            <a:ext cx="1558132" cy="203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auto0">
            <a:extLst>
              <a:ext uri="{FF2B5EF4-FFF2-40B4-BE49-F238E27FC236}">
                <a16:creationId xmlns:a16="http://schemas.microsoft.com/office/drawing/2014/main" id="{96E85E71-2C80-4070-84D8-4A9CAF67E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8919" y="2653052"/>
            <a:ext cx="1531266" cy="20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7">
            <a:extLst>
              <a:ext uri="{FF2B5EF4-FFF2-40B4-BE49-F238E27FC236}">
                <a16:creationId xmlns:a16="http://schemas.microsoft.com/office/drawing/2014/main" id="{B38F50D7-D3FF-4D07-936A-48332E266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524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09A8A3-D314-4CE9-B139-12F7F917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Produzione di autoanticorpi </a:t>
            </a:r>
          </a:p>
        </p:txBody>
      </p:sp>
    </p:spTree>
    <p:extLst>
      <p:ext uri="{BB962C8B-B14F-4D97-AF65-F5344CB8AC3E}">
        <p14:creationId xmlns:p14="http://schemas.microsoft.com/office/powerpoint/2010/main" val="364362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E5944B3-4423-44B3-95C8-2DEBC620C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Meccanismi di danno anticorpo-mediato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918A617-80B3-4745-95A9-B12888916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3200" dirty="0"/>
              <a:t>Formazione di IC (tipo III)</a:t>
            </a:r>
          </a:p>
          <a:p>
            <a:pPr lvl="1"/>
            <a:r>
              <a:rPr lang="it-IT" altLang="it-IT" sz="2800" dirty="0"/>
              <a:t>Nefropatia </a:t>
            </a:r>
            <a:r>
              <a:rPr lang="it-IT" altLang="it-IT" sz="2800" dirty="0" err="1"/>
              <a:t>lupica</a:t>
            </a:r>
            <a:r>
              <a:rPr lang="it-IT" altLang="it-IT" sz="2800" dirty="0"/>
              <a:t>, </a:t>
            </a:r>
            <a:r>
              <a:rPr lang="it-IT" altLang="it-IT" sz="2800" dirty="0" err="1"/>
              <a:t>vasculite</a:t>
            </a:r>
            <a:endParaRPr lang="it-IT" altLang="it-IT" sz="2800" dirty="0"/>
          </a:p>
          <a:p>
            <a:r>
              <a:rPr lang="it-IT" altLang="it-IT" sz="3200" dirty="0"/>
              <a:t>Azione citolitica diretta (tipo II)</a:t>
            </a:r>
          </a:p>
          <a:p>
            <a:pPr lvl="1"/>
            <a:r>
              <a:rPr lang="it-IT" altLang="it-IT" sz="2800" dirty="0"/>
              <a:t>AEAI, piastrinopenia, leucopenia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33917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6EC6541-F0DC-40D4-A5BA-96E1C2C2B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SINDROME DA ANTICORPI ANTI-FOSFOLIPIDI</a:t>
            </a:r>
            <a:endParaRPr lang="it-IT" altLang="it-IT" dirty="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EB345C1-651F-4729-A40C-142BC476E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11166267" cy="4828333"/>
          </a:xfrm>
        </p:spPr>
        <p:txBody>
          <a:bodyPr>
            <a:normAutofit fontScale="92500"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it-IT" altLang="it-IT" sz="2400" b="1" dirty="0">
                <a:solidFill>
                  <a:schemeClr val="accent6"/>
                </a:solidFill>
              </a:rPr>
              <a:t>Classificazione</a:t>
            </a:r>
          </a:p>
          <a:p>
            <a:pPr lvl="1"/>
            <a:r>
              <a:rPr lang="it-IT" altLang="it-IT" sz="2000" dirty="0"/>
              <a:t>Primitiva</a:t>
            </a:r>
          </a:p>
          <a:p>
            <a:pPr lvl="1"/>
            <a:r>
              <a:rPr lang="it-IT" altLang="it-IT" sz="2000" dirty="0"/>
              <a:t>Secondaria</a:t>
            </a:r>
          </a:p>
          <a:p>
            <a:r>
              <a:rPr lang="it-IT" altLang="it-IT" sz="2400" b="1" dirty="0">
                <a:solidFill>
                  <a:schemeClr val="accent6"/>
                </a:solidFill>
              </a:rPr>
              <a:t>Definizione: </a:t>
            </a:r>
            <a:r>
              <a:rPr lang="it-IT" altLang="it-IT" sz="2400" dirty="0"/>
              <a:t>processo morboso caratterizzato da trombosi arteriose e/o venose ricorrenti, aborti ripetuti, trombocitopenia, in associazione a titoli medio-alti di anticorpi anti-fosfolipidi (e/o LAC)</a:t>
            </a:r>
          </a:p>
          <a:p>
            <a:r>
              <a:rPr lang="it-IT" altLang="it-IT" sz="2400" b="1" dirty="0">
                <a:solidFill>
                  <a:schemeClr val="accent6"/>
                </a:solidFill>
              </a:rPr>
              <a:t>Criteri classificativi</a:t>
            </a:r>
          </a:p>
          <a:p>
            <a:pPr lvl="1" algn="just">
              <a:lnSpc>
                <a:spcPct val="80000"/>
              </a:lnSpc>
              <a:spcBef>
                <a:spcPct val="50000"/>
              </a:spcBef>
            </a:pPr>
            <a:r>
              <a:rPr lang="it-IT" altLang="it-IT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Criteri clinici</a:t>
            </a:r>
            <a:r>
              <a:rPr lang="it-IT" altLang="it-IT" b="1" dirty="0">
                <a:solidFill>
                  <a:schemeClr val="accent6"/>
                </a:solidFill>
                <a:latin typeface="Calibri" panose="020F0502020204030204" pitchFamily="34" charset="0"/>
              </a:rPr>
              <a:t>	</a:t>
            </a:r>
            <a:endParaRPr lang="it-IT" altLang="it-IT" u="sng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lvl="2" algn="just">
              <a:lnSpc>
                <a:spcPct val="80000"/>
              </a:lnSpc>
              <a:spcBef>
                <a:spcPct val="50000"/>
              </a:spcBef>
            </a:pP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Trombosi vascolari </a:t>
            </a:r>
            <a:r>
              <a:rPr lang="it-IT" altLang="it-IT" sz="1800" dirty="0">
                <a:latin typeface="Calibri" panose="020F0502020204030204" pitchFamily="34" charset="0"/>
              </a:rPr>
              <a:t>(arteriose e/o venose)</a:t>
            </a:r>
          </a:p>
          <a:p>
            <a:pPr lvl="2" algn="just">
              <a:lnSpc>
                <a:spcPct val="80000"/>
              </a:lnSpc>
              <a:spcBef>
                <a:spcPct val="50000"/>
              </a:spcBef>
            </a:pP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Patologia ostetrica </a:t>
            </a:r>
            <a:r>
              <a:rPr lang="it-IT" altLang="it-IT" sz="1800" dirty="0">
                <a:latin typeface="Calibri" panose="020F0502020204030204" pitchFamily="34" charset="0"/>
              </a:rPr>
              <a:t>(</a:t>
            </a:r>
            <a:r>
              <a:rPr lang="it-IT" altLang="it-IT" sz="1800" dirty="0" err="1">
                <a:latin typeface="Calibri" panose="020F0502020204030204" pitchFamily="34" charset="0"/>
              </a:rPr>
              <a:t>poliabortività</a:t>
            </a:r>
            <a:r>
              <a:rPr lang="it-IT" altLang="it-IT" sz="1800" dirty="0">
                <a:latin typeface="Calibri" panose="020F0502020204030204" pitchFamily="34" charset="0"/>
              </a:rPr>
              <a:t>)</a:t>
            </a:r>
          </a:p>
          <a:p>
            <a:pPr lvl="1" algn="just">
              <a:lnSpc>
                <a:spcPct val="80000"/>
              </a:lnSpc>
              <a:spcBef>
                <a:spcPct val="50000"/>
              </a:spcBef>
            </a:pPr>
            <a:r>
              <a:rPr lang="it-IT" altLang="it-IT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Criteri laboratoristici</a:t>
            </a:r>
            <a:r>
              <a:rPr lang="it-IT" altLang="it-IT" b="1" dirty="0">
                <a:solidFill>
                  <a:schemeClr val="accent6"/>
                </a:solidFill>
                <a:latin typeface="Calibri" panose="020F0502020204030204" pitchFamily="34" charset="0"/>
              </a:rPr>
              <a:t>	</a:t>
            </a:r>
            <a:endParaRPr lang="it-IT" altLang="it-IT" u="sng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lvl="2" algn="just">
              <a:lnSpc>
                <a:spcPct val="80000"/>
              </a:lnSpc>
              <a:spcBef>
                <a:spcPct val="50000"/>
              </a:spcBef>
            </a:pP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Anticorpi </a:t>
            </a:r>
            <a:r>
              <a:rPr lang="it-IT" altLang="it-IT" sz="1800" dirty="0" err="1">
                <a:solidFill>
                  <a:schemeClr val="accent6"/>
                </a:solidFill>
                <a:latin typeface="Calibri" panose="020F0502020204030204" pitchFamily="34" charset="0"/>
              </a:rPr>
              <a:t>anticardiolipina</a:t>
            </a: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800" dirty="0">
                <a:latin typeface="Calibri" panose="020F0502020204030204" pitchFamily="34" charset="0"/>
              </a:rPr>
              <a:t>(</a:t>
            </a:r>
            <a:r>
              <a:rPr lang="it-IT" altLang="it-IT" sz="1800" dirty="0" err="1">
                <a:latin typeface="Calibri" panose="020F0502020204030204" pitchFamily="34" charset="0"/>
              </a:rPr>
              <a:t>aCL</a:t>
            </a:r>
            <a:r>
              <a:rPr lang="it-IT" altLang="it-IT" sz="1800" dirty="0">
                <a:latin typeface="Calibri" panose="020F0502020204030204" pitchFamily="34" charset="0"/>
              </a:rPr>
              <a:t>) a titolo medio-alto in due rilevazioni a 8 o più settimane di distanza</a:t>
            </a:r>
          </a:p>
          <a:p>
            <a:pPr lvl="2" algn="just">
              <a:lnSpc>
                <a:spcPct val="80000"/>
              </a:lnSpc>
              <a:spcBef>
                <a:spcPct val="50000"/>
              </a:spcBef>
            </a:pP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Lupus </a:t>
            </a:r>
            <a:r>
              <a:rPr lang="it-IT" altLang="it-IT" sz="1800" dirty="0" err="1">
                <a:solidFill>
                  <a:schemeClr val="accent6"/>
                </a:solidFill>
                <a:latin typeface="Calibri" panose="020F0502020204030204" pitchFamily="34" charset="0"/>
              </a:rPr>
              <a:t>Anticoagulant</a:t>
            </a:r>
            <a:r>
              <a:rPr lang="it-IT" altLang="it-IT" sz="180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800" dirty="0">
                <a:latin typeface="Calibri" panose="020F0502020204030204" pitchFamily="34" charset="0"/>
              </a:rPr>
              <a:t>positivo in due rilevazioni a 8 o più settimane di distanza</a:t>
            </a:r>
          </a:p>
          <a:p>
            <a:endParaRPr lang="it-IT" altLang="it-IT" dirty="0"/>
          </a:p>
          <a:p>
            <a:endParaRPr lang="it-IT" altLang="it-IT" dirty="0"/>
          </a:p>
          <a:p>
            <a:endParaRPr lang="it-IT" altLang="it-IT" dirty="0"/>
          </a:p>
        </p:txBody>
      </p:sp>
      <p:sp>
        <p:nvSpPr>
          <p:cNvPr id="156676" name="Rectangle 4">
            <a:extLst>
              <a:ext uri="{FF2B5EF4-FFF2-40B4-BE49-F238E27FC236}">
                <a16:creationId xmlns:a16="http://schemas.microsoft.com/office/drawing/2014/main" id="{92DD5051-4520-4B9C-B84F-5C2C5141D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886200"/>
            <a:ext cx="6019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80000"/>
              </a:lnSpc>
              <a:spcBef>
                <a:spcPct val="50000"/>
              </a:spcBef>
            </a:pPr>
            <a:endParaRPr lang="it-IT" altLang="it-IT" sz="1800" dirty="0">
              <a:latin typeface="Calibri" panose="020F0502020204030204" pitchFamily="34" charset="0"/>
            </a:endParaRPr>
          </a:p>
        </p:txBody>
      </p:sp>
      <p:sp>
        <p:nvSpPr>
          <p:cNvPr id="46085" name="CasellaDiTesto 1">
            <a:extLst>
              <a:ext uri="{FF2B5EF4-FFF2-40B4-BE49-F238E27FC236}">
                <a16:creationId xmlns:a16="http://schemas.microsoft.com/office/drawing/2014/main" id="{2CC70828-761A-4D1E-B3B4-C38D0B58E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117" y="3886200"/>
            <a:ext cx="2210412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1 criterio clinico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+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1 criterio lab.</a:t>
            </a:r>
          </a:p>
        </p:txBody>
      </p:sp>
    </p:spTree>
    <p:extLst>
      <p:ext uri="{BB962C8B-B14F-4D97-AF65-F5344CB8AC3E}">
        <p14:creationId xmlns:p14="http://schemas.microsoft.com/office/powerpoint/2010/main" val="307323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 build="p" bldLvl="2" autoUpdateAnimBg="0"/>
      <p:bldP spid="4608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8DB0BD3-C04F-46F5-9E86-E4B970A88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quadro bioumorale del LES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021C856-A20A-4D33-B66E-46179C0B94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numCol="2">
            <a:normAutofit/>
          </a:bodyPr>
          <a:lstStyle/>
          <a:p>
            <a:r>
              <a:rPr lang="it-IT" altLang="it-IT" sz="2200" dirty="0"/>
              <a:t>Moderata anemia (talora grave AEAI), leucopenia, piastrinopenia</a:t>
            </a:r>
          </a:p>
          <a:p>
            <a:r>
              <a:rPr lang="it-IT" altLang="it-IT" sz="2200" dirty="0"/>
              <a:t>VES elevata (fasi di attività)</a:t>
            </a:r>
          </a:p>
          <a:p>
            <a:r>
              <a:rPr lang="it-IT" altLang="it-IT" sz="2200" dirty="0"/>
              <a:t>PCR (generalmente normale o poco alterata)</a:t>
            </a:r>
          </a:p>
          <a:p>
            <a:r>
              <a:rPr lang="it-IT" altLang="it-IT" sz="2200" dirty="0" err="1"/>
              <a:t>Ipergammaglobulinemia</a:t>
            </a:r>
            <a:r>
              <a:rPr lang="it-IT" altLang="it-IT" sz="2200" dirty="0"/>
              <a:t> policlonale</a:t>
            </a:r>
          </a:p>
          <a:p>
            <a:r>
              <a:rPr lang="it-IT" altLang="it-IT" sz="2200" dirty="0"/>
              <a:t>Autoanticorpi:</a:t>
            </a:r>
          </a:p>
          <a:p>
            <a:pPr lvl="1"/>
            <a:r>
              <a:rPr lang="it-IT" altLang="it-IT" sz="1900" dirty="0"/>
              <a:t>ANA (presenti nel 99-100 % dei casi)</a:t>
            </a:r>
          </a:p>
          <a:p>
            <a:pPr lvl="1"/>
            <a:r>
              <a:rPr lang="it-IT" altLang="it-IT" sz="1900" dirty="0"/>
              <a:t>Anti-</a:t>
            </a:r>
            <a:r>
              <a:rPr lang="it-IT" altLang="it-IT" sz="1900" dirty="0" err="1"/>
              <a:t>dsDNA</a:t>
            </a:r>
            <a:r>
              <a:rPr lang="it-IT" altLang="it-IT" sz="1900" dirty="0"/>
              <a:t> (50-70 %)</a:t>
            </a:r>
          </a:p>
          <a:p>
            <a:pPr lvl="1"/>
            <a:r>
              <a:rPr lang="it-IT" altLang="it-IT" sz="1900" dirty="0"/>
              <a:t>Anti-Sm (15-30 %)</a:t>
            </a:r>
          </a:p>
          <a:p>
            <a:pPr lvl="1"/>
            <a:r>
              <a:rPr lang="it-IT" altLang="it-IT" sz="1900" dirty="0"/>
              <a:t>Anti-</a:t>
            </a:r>
            <a:r>
              <a:rPr lang="it-IT" altLang="it-IT" sz="1900" dirty="0" err="1"/>
              <a:t>nRNP</a:t>
            </a:r>
            <a:r>
              <a:rPr lang="it-IT" altLang="it-IT" sz="1900" dirty="0"/>
              <a:t> (25-40 %)</a:t>
            </a:r>
          </a:p>
          <a:p>
            <a:pPr lvl="1"/>
            <a:r>
              <a:rPr lang="it-IT" altLang="it-IT" sz="1900" dirty="0"/>
              <a:t>Anti-Ro/SSA (30-40 %)</a:t>
            </a:r>
          </a:p>
          <a:p>
            <a:pPr lvl="1"/>
            <a:r>
              <a:rPr lang="it-IT" altLang="it-IT" sz="1900" dirty="0"/>
              <a:t>Anti-La/SSB (10-15 %)</a:t>
            </a:r>
          </a:p>
          <a:p>
            <a:r>
              <a:rPr lang="it-IT" altLang="it-IT" sz="2200" dirty="0" err="1"/>
              <a:t>Ac</a:t>
            </a:r>
            <a:r>
              <a:rPr lang="it-IT" altLang="it-IT" sz="2200" dirty="0"/>
              <a:t>. anti-fosfolipidi</a:t>
            </a:r>
          </a:p>
          <a:p>
            <a:pPr lvl="1"/>
            <a:r>
              <a:rPr lang="it-IT" altLang="it-IT" sz="1900" dirty="0"/>
              <a:t>Lupus </a:t>
            </a:r>
            <a:r>
              <a:rPr lang="it-IT" altLang="it-IT" sz="1900" dirty="0" err="1"/>
              <a:t>anticoagulant</a:t>
            </a:r>
            <a:r>
              <a:rPr lang="it-IT" altLang="it-IT" sz="1900" dirty="0"/>
              <a:t>  (10-20 %)</a:t>
            </a:r>
          </a:p>
          <a:p>
            <a:pPr lvl="1"/>
            <a:r>
              <a:rPr lang="it-IT" altLang="it-IT" sz="1900" dirty="0"/>
              <a:t>Anti-</a:t>
            </a:r>
            <a:r>
              <a:rPr lang="it-IT" altLang="it-IT" sz="1900" dirty="0" err="1"/>
              <a:t>cardiolipina</a:t>
            </a:r>
            <a:r>
              <a:rPr lang="it-IT" altLang="it-IT" sz="1900" dirty="0"/>
              <a:t> (30 – 70 %)</a:t>
            </a:r>
          </a:p>
          <a:p>
            <a:r>
              <a:rPr lang="it-IT" altLang="it-IT" sz="2200" dirty="0"/>
              <a:t>Test di Coombs positivo (20-40 %)</a:t>
            </a:r>
          </a:p>
          <a:p>
            <a:r>
              <a:rPr lang="it-IT" altLang="it-IT" sz="2200" dirty="0"/>
              <a:t>Riduzione di C3 e C4</a:t>
            </a:r>
          </a:p>
          <a:p>
            <a:r>
              <a:rPr lang="it-IT" altLang="it-IT" sz="2200" dirty="0"/>
              <a:t>Alterazioni del sedimento urinario</a:t>
            </a:r>
          </a:p>
          <a:p>
            <a:pPr lvl="1"/>
            <a:r>
              <a:rPr lang="it-IT" altLang="it-IT" sz="2000" dirty="0"/>
              <a:t>Proteinuria</a:t>
            </a:r>
          </a:p>
          <a:p>
            <a:pPr lvl="1"/>
            <a:r>
              <a:rPr lang="it-IT" altLang="it-IT" sz="2000" dirty="0" err="1"/>
              <a:t>Microematuria</a:t>
            </a:r>
            <a:endParaRPr lang="it-IT" altLang="it-IT" sz="2000" dirty="0"/>
          </a:p>
          <a:p>
            <a:pPr lvl="1"/>
            <a:r>
              <a:rPr lang="it-IT" altLang="it-IT" sz="2000" dirty="0" err="1"/>
              <a:t>Cilindruria</a:t>
            </a:r>
            <a:endParaRPr lang="it-IT" altLang="it-IT" sz="2000" dirty="0"/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FC0005B7-7911-46F1-B8BE-A19CF0AF3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962401"/>
            <a:ext cx="3276600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84175" indent="-384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endParaRPr lang="it-IT" altLang="it-IT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15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1E228B1-8075-4E8E-92FA-CD6F15486504}"/>
              </a:ext>
            </a:extLst>
          </p:cNvPr>
          <p:cNvGrpSpPr>
            <a:grpSpLocks/>
          </p:cNvGrpSpPr>
          <p:nvPr/>
        </p:nvGrpSpPr>
        <p:grpSpPr bwMode="auto">
          <a:xfrm>
            <a:off x="2007770" y="1165817"/>
            <a:ext cx="8229600" cy="1665288"/>
            <a:chOff x="523895" y="1246575"/>
            <a:chExt cx="8345459" cy="1666175"/>
          </a:xfrm>
        </p:grpSpPr>
        <p:sp>
          <p:nvSpPr>
            <p:cNvPr id="48154" name="CasellaDiTesto 7">
              <a:extLst>
                <a:ext uri="{FF2B5EF4-FFF2-40B4-BE49-F238E27FC236}">
                  <a16:creationId xmlns:a16="http://schemas.microsoft.com/office/drawing/2014/main" id="{3C8BFB92-6A80-4488-9F0B-3F256B37C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7511" y="2204864"/>
              <a:ext cx="1691843" cy="7078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Calibri" panose="020F0502020204030204" pitchFamily="34" charset="0"/>
                  <a:cs typeface="Arial" panose="020B0604020202020204" pitchFamily="34" charset="0"/>
                </a:rPr>
                <a:t>Monofasico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Calibri" panose="020F0502020204030204" pitchFamily="34" charset="0"/>
                  <a:cs typeface="Arial" panose="020B0604020202020204" pitchFamily="34" charset="0"/>
                </a:rPr>
                <a:t>(raro)</a:t>
              </a:r>
            </a:p>
          </p:txBody>
        </p:sp>
        <p:sp>
          <p:nvSpPr>
            <p:cNvPr id="5" name="Figura a mano libera 4">
              <a:extLst>
                <a:ext uri="{FF2B5EF4-FFF2-40B4-BE49-F238E27FC236}">
                  <a16:creationId xmlns:a16="http://schemas.microsoft.com/office/drawing/2014/main" id="{7560F5BF-7949-4CB9-A455-6F5C11E64AC2}"/>
                </a:ext>
              </a:extLst>
            </p:cNvPr>
            <p:cNvSpPr/>
            <p:nvPr/>
          </p:nvSpPr>
          <p:spPr>
            <a:xfrm>
              <a:off x="523895" y="1246575"/>
              <a:ext cx="5948393" cy="1620112"/>
            </a:xfrm>
            <a:custGeom>
              <a:avLst/>
              <a:gdLst>
                <a:gd name="connsiteX0" fmla="*/ 0 w 5868538"/>
                <a:gd name="connsiteY0" fmla="*/ 1445890 h 1620277"/>
                <a:gd name="connsiteX1" fmla="*/ 191069 w 5868538"/>
                <a:gd name="connsiteY1" fmla="*/ 299478 h 1620277"/>
                <a:gd name="connsiteX2" fmla="*/ 477672 w 5868538"/>
                <a:gd name="connsiteY2" fmla="*/ 81114 h 1620277"/>
                <a:gd name="connsiteX3" fmla="*/ 1596788 w 5868538"/>
                <a:gd name="connsiteY3" fmla="*/ 1459538 h 1620277"/>
                <a:gd name="connsiteX4" fmla="*/ 2088108 w 5868538"/>
                <a:gd name="connsiteY4" fmla="*/ 1404947 h 1620277"/>
                <a:gd name="connsiteX5" fmla="*/ 2634018 w 5868538"/>
                <a:gd name="connsiteY5" fmla="*/ 1514129 h 1620277"/>
                <a:gd name="connsiteX6" fmla="*/ 2975212 w 5868538"/>
                <a:gd name="connsiteY6" fmla="*/ 1459538 h 1620277"/>
                <a:gd name="connsiteX7" fmla="*/ 4148920 w 5868538"/>
                <a:gd name="connsiteY7" fmla="*/ 1609663 h 1620277"/>
                <a:gd name="connsiteX8" fmla="*/ 5868538 w 5868538"/>
                <a:gd name="connsiteY8" fmla="*/ 1596016 h 162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8538" h="1620277">
                  <a:moveTo>
                    <a:pt x="0" y="1445890"/>
                  </a:moveTo>
                  <a:cubicBezTo>
                    <a:pt x="55728" y="986415"/>
                    <a:pt x="111457" y="526941"/>
                    <a:pt x="191069" y="299478"/>
                  </a:cubicBezTo>
                  <a:cubicBezTo>
                    <a:pt x="270681" y="72015"/>
                    <a:pt x="243386" y="-112229"/>
                    <a:pt x="477672" y="81114"/>
                  </a:cubicBezTo>
                  <a:cubicBezTo>
                    <a:pt x="711958" y="274457"/>
                    <a:pt x="1328382" y="1238899"/>
                    <a:pt x="1596788" y="1459538"/>
                  </a:cubicBezTo>
                  <a:cubicBezTo>
                    <a:pt x="1865194" y="1680177"/>
                    <a:pt x="1915236" y="1395848"/>
                    <a:pt x="2088108" y="1404947"/>
                  </a:cubicBezTo>
                  <a:cubicBezTo>
                    <a:pt x="2260980" y="1414045"/>
                    <a:pt x="2486167" y="1505031"/>
                    <a:pt x="2634018" y="1514129"/>
                  </a:cubicBezTo>
                  <a:cubicBezTo>
                    <a:pt x="2781869" y="1523227"/>
                    <a:pt x="2722728" y="1443616"/>
                    <a:pt x="2975212" y="1459538"/>
                  </a:cubicBezTo>
                  <a:cubicBezTo>
                    <a:pt x="3227696" y="1475460"/>
                    <a:pt x="3666699" y="1586917"/>
                    <a:pt x="4148920" y="1609663"/>
                  </a:cubicBezTo>
                  <a:cubicBezTo>
                    <a:pt x="4631141" y="1632409"/>
                    <a:pt x="5249839" y="1614212"/>
                    <a:pt x="5868538" y="1596016"/>
                  </a:cubicBezTo>
                </a:path>
              </a:pathLst>
            </a:custGeom>
            <a:noFill/>
            <a:ln w="76200">
              <a:solidFill>
                <a:srgbClr val="00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09A4F4C6-34C4-43EB-A564-1D9D3DC4A926}"/>
              </a:ext>
            </a:extLst>
          </p:cNvPr>
          <p:cNvGrpSpPr>
            <a:grpSpLocks/>
          </p:cNvGrpSpPr>
          <p:nvPr/>
        </p:nvGrpSpPr>
        <p:grpSpPr bwMode="auto">
          <a:xfrm>
            <a:off x="2017296" y="3162893"/>
            <a:ext cx="8220075" cy="898525"/>
            <a:chOff x="683568" y="3272659"/>
            <a:chExt cx="8221120" cy="898803"/>
          </a:xfrm>
        </p:grpSpPr>
        <p:sp>
          <p:nvSpPr>
            <p:cNvPr id="48152" name="CasellaDiTesto 8">
              <a:extLst>
                <a:ext uri="{FF2B5EF4-FFF2-40B4-BE49-F238E27FC236}">
                  <a16:creationId xmlns:a16="http://schemas.microsoft.com/office/drawing/2014/main" id="{345ECB1B-6C31-4BDB-86E7-A1C1AF1F0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7390" y="3429000"/>
              <a:ext cx="1657298" cy="7078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Calibri" panose="020F0502020204030204" pitchFamily="34" charset="0"/>
                  <a:cs typeface="Arial" panose="020B0604020202020204" pitchFamily="34" charset="0"/>
                </a:rPr>
                <a:t>Ricorrente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Calibri" panose="020F0502020204030204" pitchFamily="34" charset="0"/>
                  <a:cs typeface="Arial" panose="020B0604020202020204" pitchFamily="34" charset="0"/>
                </a:rPr>
                <a:t>Remittente</a:t>
              </a:r>
            </a:p>
          </p:txBody>
        </p:sp>
        <p:sp>
          <p:nvSpPr>
            <p:cNvPr id="8" name="Figura a mano libera 7">
              <a:extLst>
                <a:ext uri="{FF2B5EF4-FFF2-40B4-BE49-F238E27FC236}">
                  <a16:creationId xmlns:a16="http://schemas.microsoft.com/office/drawing/2014/main" id="{8C429591-E623-4B39-99EB-132F1075C3DE}"/>
                </a:ext>
              </a:extLst>
            </p:cNvPr>
            <p:cNvSpPr/>
            <p:nvPr/>
          </p:nvSpPr>
          <p:spPr>
            <a:xfrm>
              <a:off x="683568" y="3272659"/>
              <a:ext cx="5745892" cy="898803"/>
            </a:xfrm>
            <a:custGeom>
              <a:avLst/>
              <a:gdLst>
                <a:gd name="connsiteX0" fmla="*/ 0 w 5745707"/>
                <a:gd name="connsiteY0" fmla="*/ 684646 h 898803"/>
                <a:gd name="connsiteX1" fmla="*/ 259307 w 5745707"/>
                <a:gd name="connsiteY1" fmla="*/ 2258 h 898803"/>
                <a:gd name="connsiteX2" fmla="*/ 777922 w 5745707"/>
                <a:gd name="connsiteY2" fmla="*/ 889362 h 898803"/>
                <a:gd name="connsiteX3" fmla="*/ 1160059 w 5745707"/>
                <a:gd name="connsiteY3" fmla="*/ 493577 h 898803"/>
                <a:gd name="connsiteX4" fmla="*/ 1160059 w 5745707"/>
                <a:gd name="connsiteY4" fmla="*/ 493577 h 898803"/>
                <a:gd name="connsiteX5" fmla="*/ 1282889 w 5745707"/>
                <a:gd name="connsiteY5" fmla="*/ 193326 h 898803"/>
                <a:gd name="connsiteX6" fmla="*/ 1555844 w 5745707"/>
                <a:gd name="connsiteY6" fmla="*/ 698293 h 898803"/>
                <a:gd name="connsiteX7" fmla="*/ 1733265 w 5745707"/>
                <a:gd name="connsiteY7" fmla="*/ 766532 h 898803"/>
                <a:gd name="connsiteX8" fmla="*/ 1978925 w 5745707"/>
                <a:gd name="connsiteY8" fmla="*/ 275213 h 898803"/>
                <a:gd name="connsiteX9" fmla="*/ 2565779 w 5745707"/>
                <a:gd name="connsiteY9" fmla="*/ 766532 h 898803"/>
                <a:gd name="connsiteX10" fmla="*/ 3070746 w 5745707"/>
                <a:gd name="connsiteY10" fmla="*/ 698293 h 898803"/>
                <a:gd name="connsiteX11" fmla="*/ 3425588 w 5745707"/>
                <a:gd name="connsiteY11" fmla="*/ 357099 h 898803"/>
                <a:gd name="connsiteX12" fmla="*/ 3739486 w 5745707"/>
                <a:gd name="connsiteY12" fmla="*/ 548168 h 898803"/>
                <a:gd name="connsiteX13" fmla="*/ 4148919 w 5745707"/>
                <a:gd name="connsiteY13" fmla="*/ 821123 h 898803"/>
                <a:gd name="connsiteX14" fmla="*/ 4790364 w 5745707"/>
                <a:gd name="connsiteY14" fmla="*/ 548168 h 898803"/>
                <a:gd name="connsiteX15" fmla="*/ 5513695 w 5745707"/>
                <a:gd name="connsiteY15" fmla="*/ 834771 h 898803"/>
                <a:gd name="connsiteX16" fmla="*/ 5704764 w 5745707"/>
                <a:gd name="connsiteY16" fmla="*/ 834771 h 898803"/>
                <a:gd name="connsiteX17" fmla="*/ 5745707 w 5745707"/>
                <a:gd name="connsiteY17" fmla="*/ 848419 h 89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45707" h="898803">
                  <a:moveTo>
                    <a:pt x="0" y="684646"/>
                  </a:moveTo>
                  <a:cubicBezTo>
                    <a:pt x="64826" y="326392"/>
                    <a:pt x="129653" y="-31861"/>
                    <a:pt x="259307" y="2258"/>
                  </a:cubicBezTo>
                  <a:cubicBezTo>
                    <a:pt x="388961" y="36377"/>
                    <a:pt x="627797" y="807476"/>
                    <a:pt x="777922" y="889362"/>
                  </a:cubicBezTo>
                  <a:cubicBezTo>
                    <a:pt x="928047" y="971249"/>
                    <a:pt x="1160059" y="493577"/>
                    <a:pt x="1160059" y="493577"/>
                  </a:cubicBezTo>
                  <a:lnTo>
                    <a:pt x="1160059" y="493577"/>
                  </a:lnTo>
                  <a:cubicBezTo>
                    <a:pt x="1180531" y="443535"/>
                    <a:pt x="1216925" y="159207"/>
                    <a:pt x="1282889" y="193326"/>
                  </a:cubicBezTo>
                  <a:cubicBezTo>
                    <a:pt x="1348853" y="227445"/>
                    <a:pt x="1480781" y="602759"/>
                    <a:pt x="1555844" y="698293"/>
                  </a:cubicBezTo>
                  <a:cubicBezTo>
                    <a:pt x="1630907" y="793827"/>
                    <a:pt x="1662752" y="837045"/>
                    <a:pt x="1733265" y="766532"/>
                  </a:cubicBezTo>
                  <a:cubicBezTo>
                    <a:pt x="1803778" y="696019"/>
                    <a:pt x="1840173" y="275213"/>
                    <a:pt x="1978925" y="275213"/>
                  </a:cubicBezTo>
                  <a:cubicBezTo>
                    <a:pt x="2117677" y="275213"/>
                    <a:pt x="2383809" y="696019"/>
                    <a:pt x="2565779" y="766532"/>
                  </a:cubicBezTo>
                  <a:cubicBezTo>
                    <a:pt x="2747749" y="837045"/>
                    <a:pt x="2927445" y="766532"/>
                    <a:pt x="3070746" y="698293"/>
                  </a:cubicBezTo>
                  <a:cubicBezTo>
                    <a:pt x="3214047" y="630054"/>
                    <a:pt x="3314131" y="382120"/>
                    <a:pt x="3425588" y="357099"/>
                  </a:cubicBezTo>
                  <a:cubicBezTo>
                    <a:pt x="3537045" y="332078"/>
                    <a:pt x="3618931" y="470831"/>
                    <a:pt x="3739486" y="548168"/>
                  </a:cubicBezTo>
                  <a:cubicBezTo>
                    <a:pt x="3860041" y="625505"/>
                    <a:pt x="3973773" y="821123"/>
                    <a:pt x="4148919" y="821123"/>
                  </a:cubicBezTo>
                  <a:cubicBezTo>
                    <a:pt x="4324065" y="821123"/>
                    <a:pt x="4562901" y="545893"/>
                    <a:pt x="4790364" y="548168"/>
                  </a:cubicBezTo>
                  <a:cubicBezTo>
                    <a:pt x="5017827" y="550443"/>
                    <a:pt x="5361295" y="787004"/>
                    <a:pt x="5513695" y="834771"/>
                  </a:cubicBezTo>
                  <a:cubicBezTo>
                    <a:pt x="5666095" y="882538"/>
                    <a:pt x="5666095" y="832496"/>
                    <a:pt x="5704764" y="834771"/>
                  </a:cubicBezTo>
                  <a:cubicBezTo>
                    <a:pt x="5743433" y="837046"/>
                    <a:pt x="5744570" y="842732"/>
                    <a:pt x="5745707" y="848419"/>
                  </a:cubicBezTo>
                </a:path>
              </a:pathLst>
            </a:custGeom>
            <a:noFill/>
            <a:ln w="76200">
              <a:solidFill>
                <a:srgbClr val="00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DBFAFDB3-C5FF-4B94-BCD0-F7D57AFB858B}"/>
              </a:ext>
            </a:extLst>
          </p:cNvPr>
          <p:cNvGrpSpPr>
            <a:grpSpLocks/>
          </p:cNvGrpSpPr>
          <p:nvPr/>
        </p:nvGrpSpPr>
        <p:grpSpPr bwMode="auto">
          <a:xfrm>
            <a:off x="2083970" y="4410668"/>
            <a:ext cx="8153400" cy="708025"/>
            <a:chOff x="750627" y="4521314"/>
            <a:chExt cx="8154203" cy="707886"/>
          </a:xfrm>
        </p:grpSpPr>
        <p:sp>
          <p:nvSpPr>
            <p:cNvPr id="48150" name="CasellaDiTesto 9">
              <a:extLst>
                <a:ext uri="{FF2B5EF4-FFF2-40B4-BE49-F238E27FC236}">
                  <a16:creationId xmlns:a16="http://schemas.microsoft.com/office/drawing/2014/main" id="{CE5C2BE1-EEEB-4C4D-84C6-580BBF299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6296" y="4521314"/>
              <a:ext cx="1668534" cy="7078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Calibri" panose="020F0502020204030204" pitchFamily="34" charset="0"/>
                  <a:cs typeface="Arial" panose="020B0604020202020204" pitchFamily="34" charset="0"/>
                </a:rPr>
                <a:t>Cronicamente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Calibri" panose="020F0502020204030204" pitchFamily="34" charset="0"/>
                  <a:cs typeface="Arial" panose="020B0604020202020204" pitchFamily="34" charset="0"/>
                </a:rPr>
                <a:t>quiescente</a:t>
              </a:r>
            </a:p>
          </p:txBody>
        </p:sp>
        <p:sp>
          <p:nvSpPr>
            <p:cNvPr id="11" name="Figura a mano libera 10">
              <a:extLst>
                <a:ext uri="{FF2B5EF4-FFF2-40B4-BE49-F238E27FC236}">
                  <a16:creationId xmlns:a16="http://schemas.microsoft.com/office/drawing/2014/main" id="{158FFD06-B3B4-47CC-AA70-1BFF4C78F53E}"/>
                </a:ext>
              </a:extLst>
            </p:cNvPr>
            <p:cNvSpPr/>
            <p:nvPr/>
          </p:nvSpPr>
          <p:spPr>
            <a:xfrm>
              <a:off x="750627" y="4830816"/>
              <a:ext cx="5923545" cy="252362"/>
            </a:xfrm>
            <a:custGeom>
              <a:avLst/>
              <a:gdLst>
                <a:gd name="connsiteX0" fmla="*/ 0 w 5923128"/>
                <a:gd name="connsiteY0" fmla="*/ 150174 h 177687"/>
                <a:gd name="connsiteX1" fmla="*/ 150125 w 5923128"/>
                <a:gd name="connsiteY1" fmla="*/ 49 h 177687"/>
                <a:gd name="connsiteX2" fmla="*/ 504967 w 5923128"/>
                <a:gd name="connsiteY2" fmla="*/ 163822 h 177687"/>
                <a:gd name="connsiteX3" fmla="*/ 900752 w 5923128"/>
                <a:gd name="connsiteY3" fmla="*/ 68288 h 177687"/>
                <a:gd name="connsiteX4" fmla="*/ 1337480 w 5923128"/>
                <a:gd name="connsiteY4" fmla="*/ 81936 h 177687"/>
                <a:gd name="connsiteX5" fmla="*/ 1705970 w 5923128"/>
                <a:gd name="connsiteY5" fmla="*/ 177470 h 177687"/>
                <a:gd name="connsiteX6" fmla="*/ 2183642 w 5923128"/>
                <a:gd name="connsiteY6" fmla="*/ 109231 h 177687"/>
                <a:gd name="connsiteX7" fmla="*/ 2634018 w 5923128"/>
                <a:gd name="connsiteY7" fmla="*/ 150174 h 177687"/>
                <a:gd name="connsiteX8" fmla="*/ 3370997 w 5923128"/>
                <a:gd name="connsiteY8" fmla="*/ 95583 h 177687"/>
                <a:gd name="connsiteX9" fmla="*/ 4299045 w 5923128"/>
                <a:gd name="connsiteY9" fmla="*/ 136527 h 177687"/>
                <a:gd name="connsiteX10" fmla="*/ 5227092 w 5923128"/>
                <a:gd name="connsiteY10" fmla="*/ 81936 h 177687"/>
                <a:gd name="connsiteX11" fmla="*/ 5923128 w 5923128"/>
                <a:gd name="connsiteY11" fmla="*/ 163822 h 1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23128" h="177687">
                  <a:moveTo>
                    <a:pt x="0" y="150174"/>
                  </a:moveTo>
                  <a:cubicBezTo>
                    <a:pt x="32982" y="73974"/>
                    <a:pt x="65964" y="-2226"/>
                    <a:pt x="150125" y="49"/>
                  </a:cubicBezTo>
                  <a:cubicBezTo>
                    <a:pt x="234286" y="2324"/>
                    <a:pt x="379863" y="152449"/>
                    <a:pt x="504967" y="163822"/>
                  </a:cubicBezTo>
                  <a:cubicBezTo>
                    <a:pt x="630072" y="175195"/>
                    <a:pt x="762000" y="81936"/>
                    <a:pt x="900752" y="68288"/>
                  </a:cubicBezTo>
                  <a:cubicBezTo>
                    <a:pt x="1039504" y="54640"/>
                    <a:pt x="1203277" y="63739"/>
                    <a:pt x="1337480" y="81936"/>
                  </a:cubicBezTo>
                  <a:cubicBezTo>
                    <a:pt x="1471683" y="100133"/>
                    <a:pt x="1564943" y="172921"/>
                    <a:pt x="1705970" y="177470"/>
                  </a:cubicBezTo>
                  <a:cubicBezTo>
                    <a:pt x="1846997" y="182019"/>
                    <a:pt x="2028967" y="113780"/>
                    <a:pt x="2183642" y="109231"/>
                  </a:cubicBezTo>
                  <a:cubicBezTo>
                    <a:pt x="2338317" y="104682"/>
                    <a:pt x="2436126" y="152449"/>
                    <a:pt x="2634018" y="150174"/>
                  </a:cubicBezTo>
                  <a:cubicBezTo>
                    <a:pt x="2831910" y="147899"/>
                    <a:pt x="3093493" y="97857"/>
                    <a:pt x="3370997" y="95583"/>
                  </a:cubicBezTo>
                  <a:cubicBezTo>
                    <a:pt x="3648501" y="93309"/>
                    <a:pt x="3989696" y="138801"/>
                    <a:pt x="4299045" y="136527"/>
                  </a:cubicBezTo>
                  <a:cubicBezTo>
                    <a:pt x="4608394" y="134253"/>
                    <a:pt x="4956412" y="77387"/>
                    <a:pt x="5227092" y="81936"/>
                  </a:cubicBezTo>
                  <a:cubicBezTo>
                    <a:pt x="5497772" y="86485"/>
                    <a:pt x="5710450" y="125153"/>
                    <a:pt x="5923128" y="163822"/>
                  </a:cubicBezTo>
                </a:path>
              </a:pathLst>
            </a:custGeom>
            <a:noFill/>
            <a:ln w="76200">
              <a:solidFill>
                <a:srgbClr val="00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C2533B2-A452-4F45-AD27-63BF9585E8A9}"/>
              </a:ext>
            </a:extLst>
          </p:cNvPr>
          <p:cNvGrpSpPr>
            <a:grpSpLocks/>
          </p:cNvGrpSpPr>
          <p:nvPr/>
        </p:nvGrpSpPr>
        <p:grpSpPr bwMode="auto">
          <a:xfrm>
            <a:off x="2022058" y="5306017"/>
            <a:ext cx="8215313" cy="998538"/>
            <a:chOff x="689317" y="5416062"/>
            <a:chExt cx="8215513" cy="998806"/>
          </a:xfrm>
        </p:grpSpPr>
        <p:sp>
          <p:nvSpPr>
            <p:cNvPr id="48148" name="CasellaDiTesto 11">
              <a:extLst>
                <a:ext uri="{FF2B5EF4-FFF2-40B4-BE49-F238E27FC236}">
                  <a16:creationId xmlns:a16="http://schemas.microsoft.com/office/drawing/2014/main" id="{BB1E4131-BF7D-4A78-89A1-16419C158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6296" y="5661248"/>
              <a:ext cx="1668534" cy="7078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Calibri" panose="020F0502020204030204" pitchFamily="34" charset="0"/>
                  <a:cs typeface="Arial" panose="020B0604020202020204" pitchFamily="34" charset="0"/>
                </a:rPr>
                <a:t>Cronicamente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Calibri" panose="020F0502020204030204" pitchFamily="34" charset="0"/>
                  <a:cs typeface="Arial" panose="020B0604020202020204" pitchFamily="34" charset="0"/>
                </a:rPr>
                <a:t>attivo</a:t>
              </a:r>
            </a:p>
          </p:txBody>
        </p:sp>
        <p:sp>
          <p:nvSpPr>
            <p:cNvPr id="14" name="Figura a mano libera 13">
              <a:extLst>
                <a:ext uri="{FF2B5EF4-FFF2-40B4-BE49-F238E27FC236}">
                  <a16:creationId xmlns:a16="http://schemas.microsoft.com/office/drawing/2014/main" id="{3A72B3DA-F609-43C0-8E3E-4EC03AB0A3BA}"/>
                </a:ext>
              </a:extLst>
            </p:cNvPr>
            <p:cNvSpPr/>
            <p:nvPr/>
          </p:nvSpPr>
          <p:spPr>
            <a:xfrm>
              <a:off x="689317" y="5416062"/>
              <a:ext cx="5978671" cy="998806"/>
            </a:xfrm>
            <a:custGeom>
              <a:avLst/>
              <a:gdLst>
                <a:gd name="connsiteX0" fmla="*/ 0 w 5978769"/>
                <a:gd name="connsiteY0" fmla="*/ 998806 h 998806"/>
                <a:gd name="connsiteX1" fmla="*/ 112541 w 5978769"/>
                <a:gd name="connsiteY1" fmla="*/ 337624 h 998806"/>
                <a:gd name="connsiteX2" fmla="*/ 393895 w 5978769"/>
                <a:gd name="connsiteY2" fmla="*/ 534572 h 998806"/>
                <a:gd name="connsiteX3" fmla="*/ 661181 w 5978769"/>
                <a:gd name="connsiteY3" fmla="*/ 154744 h 998806"/>
                <a:gd name="connsiteX4" fmla="*/ 815926 w 5978769"/>
                <a:gd name="connsiteY4" fmla="*/ 0 h 998806"/>
                <a:gd name="connsiteX5" fmla="*/ 1012874 w 5978769"/>
                <a:gd name="connsiteY5" fmla="*/ 154744 h 998806"/>
                <a:gd name="connsiteX6" fmla="*/ 1195754 w 5978769"/>
                <a:gd name="connsiteY6" fmla="*/ 196947 h 998806"/>
                <a:gd name="connsiteX7" fmla="*/ 1561514 w 5978769"/>
                <a:gd name="connsiteY7" fmla="*/ 112541 h 998806"/>
                <a:gd name="connsiteX8" fmla="*/ 2053883 w 5978769"/>
                <a:gd name="connsiteY8" fmla="*/ 295421 h 998806"/>
                <a:gd name="connsiteX9" fmla="*/ 2672861 w 5978769"/>
                <a:gd name="connsiteY9" fmla="*/ 140676 h 998806"/>
                <a:gd name="connsiteX10" fmla="*/ 3108960 w 5978769"/>
                <a:gd name="connsiteY10" fmla="*/ 253218 h 998806"/>
                <a:gd name="connsiteX11" fmla="*/ 3530991 w 5978769"/>
                <a:gd name="connsiteY11" fmla="*/ 196947 h 998806"/>
                <a:gd name="connsiteX12" fmla="*/ 4178105 w 5978769"/>
                <a:gd name="connsiteY12" fmla="*/ 182880 h 998806"/>
                <a:gd name="connsiteX13" fmla="*/ 4839286 w 5978769"/>
                <a:gd name="connsiteY13" fmla="*/ 267286 h 998806"/>
                <a:gd name="connsiteX14" fmla="*/ 5359791 w 5978769"/>
                <a:gd name="connsiteY14" fmla="*/ 196947 h 998806"/>
                <a:gd name="connsiteX15" fmla="*/ 5978769 w 5978769"/>
                <a:gd name="connsiteY15" fmla="*/ 225083 h 998806"/>
                <a:gd name="connsiteX16" fmla="*/ 5978769 w 5978769"/>
                <a:gd name="connsiteY16" fmla="*/ 225083 h 99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78769" h="998806">
                  <a:moveTo>
                    <a:pt x="0" y="998806"/>
                  </a:moveTo>
                  <a:cubicBezTo>
                    <a:pt x="23446" y="706901"/>
                    <a:pt x="46892" y="414996"/>
                    <a:pt x="112541" y="337624"/>
                  </a:cubicBezTo>
                  <a:cubicBezTo>
                    <a:pt x="178190" y="260252"/>
                    <a:pt x="302455" y="565052"/>
                    <a:pt x="393895" y="534572"/>
                  </a:cubicBezTo>
                  <a:cubicBezTo>
                    <a:pt x="485335" y="504092"/>
                    <a:pt x="590843" y="243839"/>
                    <a:pt x="661181" y="154744"/>
                  </a:cubicBezTo>
                  <a:cubicBezTo>
                    <a:pt x="731519" y="65649"/>
                    <a:pt x="757311" y="0"/>
                    <a:pt x="815926" y="0"/>
                  </a:cubicBezTo>
                  <a:cubicBezTo>
                    <a:pt x="874541" y="0"/>
                    <a:pt x="949569" y="121920"/>
                    <a:pt x="1012874" y="154744"/>
                  </a:cubicBezTo>
                  <a:cubicBezTo>
                    <a:pt x="1076179" y="187568"/>
                    <a:pt x="1104314" y="203981"/>
                    <a:pt x="1195754" y="196947"/>
                  </a:cubicBezTo>
                  <a:cubicBezTo>
                    <a:pt x="1287194" y="189913"/>
                    <a:pt x="1418493" y="96129"/>
                    <a:pt x="1561514" y="112541"/>
                  </a:cubicBezTo>
                  <a:cubicBezTo>
                    <a:pt x="1704535" y="128953"/>
                    <a:pt x="1868659" y="290732"/>
                    <a:pt x="2053883" y="295421"/>
                  </a:cubicBezTo>
                  <a:cubicBezTo>
                    <a:pt x="2239107" y="300110"/>
                    <a:pt x="2497015" y="147710"/>
                    <a:pt x="2672861" y="140676"/>
                  </a:cubicBezTo>
                  <a:cubicBezTo>
                    <a:pt x="2848707" y="133642"/>
                    <a:pt x="2965938" y="243840"/>
                    <a:pt x="3108960" y="253218"/>
                  </a:cubicBezTo>
                  <a:cubicBezTo>
                    <a:pt x="3251982" y="262596"/>
                    <a:pt x="3352800" y="208670"/>
                    <a:pt x="3530991" y="196947"/>
                  </a:cubicBezTo>
                  <a:cubicBezTo>
                    <a:pt x="3709182" y="185224"/>
                    <a:pt x="3960056" y="171157"/>
                    <a:pt x="4178105" y="182880"/>
                  </a:cubicBezTo>
                  <a:cubicBezTo>
                    <a:pt x="4396154" y="194603"/>
                    <a:pt x="4642338" y="264942"/>
                    <a:pt x="4839286" y="267286"/>
                  </a:cubicBezTo>
                  <a:cubicBezTo>
                    <a:pt x="5036234" y="269630"/>
                    <a:pt x="5169877" y="203981"/>
                    <a:pt x="5359791" y="196947"/>
                  </a:cubicBezTo>
                  <a:lnTo>
                    <a:pt x="5978769" y="225083"/>
                  </a:lnTo>
                  <a:lnTo>
                    <a:pt x="5978769" y="225083"/>
                  </a:lnTo>
                </a:path>
              </a:pathLst>
            </a:custGeom>
            <a:noFill/>
            <a:ln w="76200">
              <a:solidFill>
                <a:srgbClr val="00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28D3B1AE-4095-481A-A321-F22D8052A149}"/>
              </a:ext>
            </a:extLst>
          </p:cNvPr>
          <p:cNvGrpSpPr>
            <a:grpSpLocks/>
          </p:cNvGrpSpPr>
          <p:nvPr/>
        </p:nvGrpSpPr>
        <p:grpSpPr bwMode="auto">
          <a:xfrm>
            <a:off x="2050632" y="1165818"/>
            <a:ext cx="6032500" cy="5095875"/>
            <a:chOff x="717451" y="1275720"/>
            <a:chExt cx="6032386" cy="5096945"/>
          </a:xfrm>
        </p:grpSpPr>
        <p:sp>
          <p:nvSpPr>
            <p:cNvPr id="16" name="Figura a mano libera 15">
              <a:extLst>
                <a:ext uri="{FF2B5EF4-FFF2-40B4-BE49-F238E27FC236}">
                  <a16:creationId xmlns:a16="http://schemas.microsoft.com/office/drawing/2014/main" id="{7158AE0E-CB9E-4317-991C-A9D8B9C659E1}"/>
                </a:ext>
              </a:extLst>
            </p:cNvPr>
            <p:cNvSpPr/>
            <p:nvPr/>
          </p:nvSpPr>
          <p:spPr>
            <a:xfrm>
              <a:off x="731739" y="1275720"/>
              <a:ext cx="1447773" cy="1432226"/>
            </a:xfrm>
            <a:custGeom>
              <a:avLst/>
              <a:gdLst>
                <a:gd name="connsiteX0" fmla="*/ 0 w 1406769"/>
                <a:gd name="connsiteY0" fmla="*/ 1386940 h 1401008"/>
                <a:gd name="connsiteX1" fmla="*/ 126609 w 1406769"/>
                <a:gd name="connsiteY1" fmla="*/ 134916 h 1401008"/>
                <a:gd name="connsiteX2" fmla="*/ 450166 w 1406769"/>
                <a:gd name="connsiteY2" fmla="*/ 177119 h 1401008"/>
                <a:gd name="connsiteX3" fmla="*/ 1406769 w 1406769"/>
                <a:gd name="connsiteY3" fmla="*/ 1401008 h 1401008"/>
                <a:gd name="connsiteX4" fmla="*/ 1406769 w 1406769"/>
                <a:gd name="connsiteY4" fmla="*/ 1401008 h 140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769" h="1401008">
                  <a:moveTo>
                    <a:pt x="0" y="1386940"/>
                  </a:moveTo>
                  <a:cubicBezTo>
                    <a:pt x="25790" y="861746"/>
                    <a:pt x="51581" y="336553"/>
                    <a:pt x="126609" y="134916"/>
                  </a:cubicBezTo>
                  <a:cubicBezTo>
                    <a:pt x="201637" y="-66721"/>
                    <a:pt x="236806" y="-33896"/>
                    <a:pt x="450166" y="177119"/>
                  </a:cubicBezTo>
                  <a:cubicBezTo>
                    <a:pt x="663526" y="388134"/>
                    <a:pt x="1406769" y="1401008"/>
                    <a:pt x="1406769" y="1401008"/>
                  </a:cubicBezTo>
                  <a:lnTo>
                    <a:pt x="1406769" y="1401008"/>
                  </a:lnTo>
                </a:path>
              </a:pathLst>
            </a:custGeom>
            <a:solidFill>
              <a:srgbClr val="C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7" name="Figura a mano libera 16">
              <a:extLst>
                <a:ext uri="{FF2B5EF4-FFF2-40B4-BE49-F238E27FC236}">
                  <a16:creationId xmlns:a16="http://schemas.microsoft.com/office/drawing/2014/main" id="{60536070-A5B8-425D-AA0C-041B23DF43B9}"/>
                </a:ext>
              </a:extLst>
            </p:cNvPr>
            <p:cNvSpPr/>
            <p:nvPr/>
          </p:nvSpPr>
          <p:spPr>
            <a:xfrm>
              <a:off x="731739" y="3277978"/>
              <a:ext cx="547677" cy="674829"/>
            </a:xfrm>
            <a:custGeom>
              <a:avLst/>
              <a:gdLst>
                <a:gd name="connsiteX0" fmla="*/ 0 w 548640"/>
                <a:gd name="connsiteY0" fmla="*/ 633159 h 675363"/>
                <a:gd name="connsiteX1" fmla="*/ 182880 w 548640"/>
                <a:gd name="connsiteY1" fmla="*/ 113 h 675363"/>
                <a:gd name="connsiteX2" fmla="*/ 548640 w 548640"/>
                <a:gd name="connsiteY2" fmla="*/ 675363 h 675363"/>
                <a:gd name="connsiteX3" fmla="*/ 548640 w 548640"/>
                <a:gd name="connsiteY3" fmla="*/ 675363 h 67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40" h="675363">
                  <a:moveTo>
                    <a:pt x="0" y="633159"/>
                  </a:moveTo>
                  <a:cubicBezTo>
                    <a:pt x="45720" y="313119"/>
                    <a:pt x="91440" y="-6921"/>
                    <a:pt x="182880" y="113"/>
                  </a:cubicBezTo>
                  <a:cubicBezTo>
                    <a:pt x="274320" y="7147"/>
                    <a:pt x="548640" y="675363"/>
                    <a:pt x="548640" y="675363"/>
                  </a:cubicBezTo>
                  <a:lnTo>
                    <a:pt x="548640" y="675363"/>
                  </a:ln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CB13755B-F3B5-4641-816F-6AC6F3A338D7}"/>
                </a:ext>
              </a:extLst>
            </p:cNvPr>
            <p:cNvSpPr/>
            <p:nvPr/>
          </p:nvSpPr>
          <p:spPr>
            <a:xfrm>
              <a:off x="1785819" y="3497099"/>
              <a:ext cx="407979" cy="455708"/>
            </a:xfrm>
            <a:custGeom>
              <a:avLst/>
              <a:gdLst>
                <a:gd name="connsiteX0" fmla="*/ 0 w 407963"/>
                <a:gd name="connsiteY0" fmla="*/ 426836 h 454972"/>
                <a:gd name="connsiteX1" fmla="*/ 98474 w 407963"/>
                <a:gd name="connsiteY1" fmla="*/ 229888 h 454972"/>
                <a:gd name="connsiteX2" fmla="*/ 168812 w 407963"/>
                <a:gd name="connsiteY2" fmla="*/ 4805 h 454972"/>
                <a:gd name="connsiteX3" fmla="*/ 407963 w 407963"/>
                <a:gd name="connsiteY3" fmla="*/ 454972 h 454972"/>
                <a:gd name="connsiteX4" fmla="*/ 407963 w 407963"/>
                <a:gd name="connsiteY4" fmla="*/ 454972 h 45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963" h="454972">
                  <a:moveTo>
                    <a:pt x="0" y="426836"/>
                  </a:moveTo>
                  <a:cubicBezTo>
                    <a:pt x="35169" y="363531"/>
                    <a:pt x="70339" y="300226"/>
                    <a:pt x="98474" y="229888"/>
                  </a:cubicBezTo>
                  <a:cubicBezTo>
                    <a:pt x="126609" y="159550"/>
                    <a:pt x="117231" y="-32709"/>
                    <a:pt x="168812" y="4805"/>
                  </a:cubicBezTo>
                  <a:cubicBezTo>
                    <a:pt x="220393" y="42319"/>
                    <a:pt x="407963" y="454972"/>
                    <a:pt x="407963" y="454972"/>
                  </a:cubicBezTo>
                  <a:lnTo>
                    <a:pt x="407963" y="454972"/>
                  </a:ln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" name="Figura a mano libera 18">
              <a:extLst>
                <a:ext uri="{FF2B5EF4-FFF2-40B4-BE49-F238E27FC236}">
                  <a16:creationId xmlns:a16="http://schemas.microsoft.com/office/drawing/2014/main" id="{B5C37743-270A-442A-9B96-D32B20C039E5}"/>
                </a:ext>
              </a:extLst>
            </p:cNvPr>
            <p:cNvSpPr/>
            <p:nvPr/>
          </p:nvSpPr>
          <p:spPr>
            <a:xfrm>
              <a:off x="2503355" y="3544734"/>
              <a:ext cx="563551" cy="408073"/>
            </a:xfrm>
            <a:custGeom>
              <a:avLst/>
              <a:gdLst>
                <a:gd name="connsiteX0" fmla="*/ 0 w 562708"/>
                <a:gd name="connsiteY0" fmla="*/ 379912 h 408048"/>
                <a:gd name="connsiteX1" fmla="*/ 140677 w 562708"/>
                <a:gd name="connsiteY1" fmla="*/ 84 h 408048"/>
                <a:gd name="connsiteX2" fmla="*/ 562708 w 562708"/>
                <a:gd name="connsiteY2" fmla="*/ 408048 h 408048"/>
                <a:gd name="connsiteX3" fmla="*/ 562708 w 562708"/>
                <a:gd name="connsiteY3" fmla="*/ 408048 h 40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708" h="408048">
                  <a:moveTo>
                    <a:pt x="0" y="379912"/>
                  </a:moveTo>
                  <a:cubicBezTo>
                    <a:pt x="23446" y="187653"/>
                    <a:pt x="46892" y="-4605"/>
                    <a:pt x="140677" y="84"/>
                  </a:cubicBezTo>
                  <a:cubicBezTo>
                    <a:pt x="234462" y="4773"/>
                    <a:pt x="562708" y="408048"/>
                    <a:pt x="562708" y="408048"/>
                  </a:cubicBezTo>
                  <a:lnTo>
                    <a:pt x="562708" y="408048"/>
                  </a:ln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FE8B6097-9817-42E7-8815-AB73D08A6B24}"/>
                </a:ext>
              </a:extLst>
            </p:cNvPr>
            <p:cNvSpPr/>
            <p:nvPr/>
          </p:nvSpPr>
          <p:spPr>
            <a:xfrm>
              <a:off x="3868579" y="3628889"/>
              <a:ext cx="698487" cy="366790"/>
            </a:xfrm>
            <a:custGeom>
              <a:avLst/>
              <a:gdLst>
                <a:gd name="connsiteX0" fmla="*/ 0 w 697731"/>
                <a:gd name="connsiteY0" fmla="*/ 309591 h 365938"/>
                <a:gd name="connsiteX1" fmla="*/ 281354 w 697731"/>
                <a:gd name="connsiteY1" fmla="*/ 102 h 365938"/>
                <a:gd name="connsiteX2" fmla="*/ 661182 w 697731"/>
                <a:gd name="connsiteY2" fmla="*/ 337726 h 365938"/>
                <a:gd name="connsiteX3" fmla="*/ 661182 w 697731"/>
                <a:gd name="connsiteY3" fmla="*/ 323659 h 36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731" h="365938">
                  <a:moveTo>
                    <a:pt x="0" y="309591"/>
                  </a:moveTo>
                  <a:cubicBezTo>
                    <a:pt x="85578" y="152502"/>
                    <a:pt x="171157" y="-4587"/>
                    <a:pt x="281354" y="102"/>
                  </a:cubicBezTo>
                  <a:cubicBezTo>
                    <a:pt x="391551" y="4791"/>
                    <a:pt x="597877" y="283800"/>
                    <a:pt x="661182" y="337726"/>
                  </a:cubicBezTo>
                  <a:cubicBezTo>
                    <a:pt x="724487" y="391652"/>
                    <a:pt x="692834" y="357655"/>
                    <a:pt x="661182" y="323659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A4E82FC8-0465-4791-8EBA-7E826CA399BE}"/>
                </a:ext>
              </a:extLst>
            </p:cNvPr>
            <p:cNvSpPr/>
            <p:nvPr/>
          </p:nvSpPr>
          <p:spPr>
            <a:xfrm>
              <a:off x="5219516" y="3825780"/>
              <a:ext cx="590539" cy="112737"/>
            </a:xfrm>
            <a:custGeom>
              <a:avLst/>
              <a:gdLst>
                <a:gd name="connsiteX0" fmla="*/ 0 w 590843"/>
                <a:gd name="connsiteY0" fmla="*/ 112542 h 112542"/>
                <a:gd name="connsiteX1" fmla="*/ 267286 w 590843"/>
                <a:gd name="connsiteY1" fmla="*/ 0 h 112542"/>
                <a:gd name="connsiteX2" fmla="*/ 590843 w 590843"/>
                <a:gd name="connsiteY2" fmla="*/ 112542 h 11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0843" h="112542">
                  <a:moveTo>
                    <a:pt x="0" y="112542"/>
                  </a:moveTo>
                  <a:cubicBezTo>
                    <a:pt x="84406" y="56271"/>
                    <a:pt x="168812" y="0"/>
                    <a:pt x="267286" y="0"/>
                  </a:cubicBezTo>
                  <a:cubicBezTo>
                    <a:pt x="365760" y="0"/>
                    <a:pt x="478301" y="56271"/>
                    <a:pt x="590843" y="112542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" name="Figura a mano libera 21">
              <a:extLst>
                <a:ext uri="{FF2B5EF4-FFF2-40B4-BE49-F238E27FC236}">
                  <a16:creationId xmlns:a16="http://schemas.microsoft.com/office/drawing/2014/main" id="{81DE12C7-0FB7-4460-B4FE-917B50F51854}"/>
                </a:ext>
              </a:extLst>
            </p:cNvPr>
            <p:cNvSpPr/>
            <p:nvPr/>
          </p:nvSpPr>
          <p:spPr>
            <a:xfrm>
              <a:off x="717451" y="5421553"/>
              <a:ext cx="6032386" cy="951112"/>
            </a:xfrm>
            <a:custGeom>
              <a:avLst/>
              <a:gdLst>
                <a:gd name="connsiteX0" fmla="*/ 0 w 6032385"/>
                <a:gd name="connsiteY0" fmla="*/ 951459 h 951459"/>
                <a:gd name="connsiteX1" fmla="*/ 84406 w 6032385"/>
                <a:gd name="connsiteY1" fmla="*/ 332480 h 951459"/>
                <a:gd name="connsiteX2" fmla="*/ 379828 w 6032385"/>
                <a:gd name="connsiteY2" fmla="*/ 571631 h 951459"/>
                <a:gd name="connsiteX3" fmla="*/ 773723 w 6032385"/>
                <a:gd name="connsiteY3" fmla="*/ 8923 h 951459"/>
                <a:gd name="connsiteX4" fmla="*/ 1097280 w 6032385"/>
                <a:gd name="connsiteY4" fmla="*/ 219939 h 951459"/>
                <a:gd name="connsiteX5" fmla="*/ 1505243 w 6032385"/>
                <a:gd name="connsiteY5" fmla="*/ 135532 h 951459"/>
                <a:gd name="connsiteX6" fmla="*/ 2025748 w 6032385"/>
                <a:gd name="connsiteY6" fmla="*/ 318412 h 951459"/>
                <a:gd name="connsiteX7" fmla="*/ 2672862 w 6032385"/>
                <a:gd name="connsiteY7" fmla="*/ 135532 h 951459"/>
                <a:gd name="connsiteX8" fmla="*/ 3137096 w 6032385"/>
                <a:gd name="connsiteY8" fmla="*/ 304345 h 951459"/>
                <a:gd name="connsiteX9" fmla="*/ 3432517 w 6032385"/>
                <a:gd name="connsiteY9" fmla="*/ 163668 h 951459"/>
                <a:gd name="connsiteX10" fmla="*/ 4853354 w 6032385"/>
                <a:gd name="connsiteY10" fmla="*/ 290277 h 951459"/>
                <a:gd name="connsiteX11" fmla="*/ 5261317 w 6032385"/>
                <a:gd name="connsiteY11" fmla="*/ 191803 h 951459"/>
                <a:gd name="connsiteX12" fmla="*/ 5964702 w 6032385"/>
                <a:gd name="connsiteY12" fmla="*/ 262142 h 951459"/>
                <a:gd name="connsiteX13" fmla="*/ 5964702 w 6032385"/>
                <a:gd name="connsiteY13" fmla="*/ 234006 h 9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2385" h="951459">
                  <a:moveTo>
                    <a:pt x="0" y="951459"/>
                  </a:moveTo>
                  <a:cubicBezTo>
                    <a:pt x="10550" y="673622"/>
                    <a:pt x="21101" y="395785"/>
                    <a:pt x="84406" y="332480"/>
                  </a:cubicBezTo>
                  <a:cubicBezTo>
                    <a:pt x="147711" y="269175"/>
                    <a:pt x="264942" y="625557"/>
                    <a:pt x="379828" y="571631"/>
                  </a:cubicBezTo>
                  <a:cubicBezTo>
                    <a:pt x="494714" y="517705"/>
                    <a:pt x="654148" y="67538"/>
                    <a:pt x="773723" y="8923"/>
                  </a:cubicBezTo>
                  <a:cubicBezTo>
                    <a:pt x="893298" y="-49692"/>
                    <a:pt x="975360" y="198837"/>
                    <a:pt x="1097280" y="219939"/>
                  </a:cubicBezTo>
                  <a:cubicBezTo>
                    <a:pt x="1219200" y="241041"/>
                    <a:pt x="1350498" y="119120"/>
                    <a:pt x="1505243" y="135532"/>
                  </a:cubicBezTo>
                  <a:cubicBezTo>
                    <a:pt x="1659988" y="151944"/>
                    <a:pt x="1831145" y="318412"/>
                    <a:pt x="2025748" y="318412"/>
                  </a:cubicBezTo>
                  <a:cubicBezTo>
                    <a:pt x="2220351" y="318412"/>
                    <a:pt x="2487637" y="137876"/>
                    <a:pt x="2672862" y="135532"/>
                  </a:cubicBezTo>
                  <a:cubicBezTo>
                    <a:pt x="2858087" y="133188"/>
                    <a:pt x="3010487" y="299656"/>
                    <a:pt x="3137096" y="304345"/>
                  </a:cubicBezTo>
                  <a:cubicBezTo>
                    <a:pt x="3263705" y="309034"/>
                    <a:pt x="3146474" y="166013"/>
                    <a:pt x="3432517" y="163668"/>
                  </a:cubicBezTo>
                  <a:cubicBezTo>
                    <a:pt x="3718560" y="161323"/>
                    <a:pt x="4548554" y="285588"/>
                    <a:pt x="4853354" y="290277"/>
                  </a:cubicBezTo>
                  <a:cubicBezTo>
                    <a:pt x="5158154" y="294966"/>
                    <a:pt x="5076092" y="196492"/>
                    <a:pt x="5261317" y="191803"/>
                  </a:cubicBezTo>
                  <a:cubicBezTo>
                    <a:pt x="5446542" y="187114"/>
                    <a:pt x="5847471" y="255108"/>
                    <a:pt x="5964702" y="262142"/>
                  </a:cubicBezTo>
                  <a:cubicBezTo>
                    <a:pt x="6081933" y="269176"/>
                    <a:pt x="6023317" y="251591"/>
                    <a:pt x="5964702" y="234006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" name="Triangolo rettangolo 22">
              <a:extLst>
                <a:ext uri="{FF2B5EF4-FFF2-40B4-BE49-F238E27FC236}">
                  <a16:creationId xmlns:a16="http://schemas.microsoft.com/office/drawing/2014/main" id="{140AA8EC-D67C-47E8-8FD7-E903FCB6085A}"/>
                </a:ext>
              </a:extLst>
            </p:cNvPr>
            <p:cNvSpPr/>
            <p:nvPr/>
          </p:nvSpPr>
          <p:spPr>
            <a:xfrm flipH="1">
              <a:off x="717451" y="5661316"/>
              <a:ext cx="5965712" cy="711349"/>
            </a:xfrm>
            <a:prstGeom prst="rt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2CB57781-26F2-440B-AF61-DA379F914D98}"/>
              </a:ext>
            </a:extLst>
          </p:cNvPr>
          <p:cNvCxnSpPr/>
          <p:nvPr/>
        </p:nvCxnSpPr>
        <p:spPr>
          <a:xfrm>
            <a:off x="1872832" y="6285505"/>
            <a:ext cx="612775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850A5C8C-4B15-40FF-A700-C0594C35F186}"/>
              </a:ext>
            </a:extLst>
          </p:cNvPr>
          <p:cNvCxnSpPr/>
          <p:nvPr/>
        </p:nvCxnSpPr>
        <p:spPr>
          <a:xfrm>
            <a:off x="1872832" y="4758330"/>
            <a:ext cx="612775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29681F9F-FA60-498E-8A8E-219CEBA36774}"/>
              </a:ext>
            </a:extLst>
          </p:cNvPr>
          <p:cNvCxnSpPr/>
          <p:nvPr/>
        </p:nvCxnSpPr>
        <p:spPr>
          <a:xfrm>
            <a:off x="1936332" y="3823292"/>
            <a:ext cx="6129338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47F9FFA4-79E6-4FC5-96E5-72BA334CDB23}"/>
              </a:ext>
            </a:extLst>
          </p:cNvPr>
          <p:cNvCxnSpPr/>
          <p:nvPr/>
        </p:nvCxnSpPr>
        <p:spPr>
          <a:xfrm>
            <a:off x="1872832" y="2597742"/>
            <a:ext cx="612775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EB3A2FDC-06FA-4A57-871A-F59E6972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Diverse modalità di decorso del LES</a:t>
            </a:r>
          </a:p>
        </p:txBody>
      </p:sp>
    </p:spTree>
    <p:extLst>
      <p:ext uri="{BB962C8B-B14F-4D97-AF65-F5344CB8AC3E}">
        <p14:creationId xmlns:p14="http://schemas.microsoft.com/office/powerpoint/2010/main" val="19084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5335FBA-4593-40DB-8B94-2C15D108EFF3}"/>
              </a:ext>
            </a:extLst>
          </p:cNvPr>
          <p:cNvSpPr txBox="1">
            <a:spLocks/>
          </p:cNvSpPr>
          <p:nvPr/>
        </p:nvSpPr>
        <p:spPr>
          <a:xfrm>
            <a:off x="1558926" y="4918485"/>
            <a:ext cx="4537075" cy="12017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4625" indent="-17462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Zonana-Nacach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 A, 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</a:rPr>
              <a:t>et al. Arthritis Rheum 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2000; </a:t>
            </a:r>
            <a:r>
              <a:rPr lang="en-US" sz="1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43: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1801–5</a:t>
            </a:r>
          </a:p>
          <a:p>
            <a:pPr marL="174625" indent="-17462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Gladman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 DD, 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</a:rPr>
              <a:t>et al. </a:t>
            </a:r>
            <a:r>
              <a:rPr lang="fi-FI" sz="1400" i="1" kern="0" dirty="0">
                <a:solidFill>
                  <a:srgbClr val="000000"/>
                </a:solidFill>
                <a:latin typeface="Calibri" panose="020F0502020204030204" pitchFamily="34" charset="0"/>
              </a:rPr>
              <a:t>J Rheumatol 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2003; </a:t>
            </a:r>
            <a:r>
              <a:rPr lang="fi-FI" sz="1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30:</a:t>
            </a: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1955–9</a:t>
            </a:r>
          </a:p>
          <a:p>
            <a:pPr marL="174625" indent="-17462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fi-FI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Toloza SMA, 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</a:rPr>
              <a:t>et al. Arthritis Rheum 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2004; </a:t>
            </a:r>
            <a:r>
              <a:rPr lang="en-US" sz="1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50: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3177–86</a:t>
            </a:r>
          </a:p>
          <a:p>
            <a:pPr marL="174625" indent="-17462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Vila LM, 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</a:rPr>
              <a:t>et al. Rheumatology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 2004; </a:t>
            </a:r>
            <a:r>
              <a:rPr lang="en-US" sz="1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43: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358–63</a:t>
            </a:r>
          </a:p>
          <a:p>
            <a:pPr marL="174625" indent="-174625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Stoll T, et al. 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</a:rPr>
              <a:t>Rheumatology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 2004; </a:t>
            </a:r>
            <a:r>
              <a:rPr lang="en-US" sz="1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43: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</a:rPr>
              <a:t> 1039-44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5954C40-7B3A-4D78-95D7-70C6C9DCFE64}"/>
              </a:ext>
            </a:extLst>
          </p:cNvPr>
          <p:cNvSpPr/>
          <p:nvPr/>
        </p:nvSpPr>
        <p:spPr>
          <a:xfrm>
            <a:off x="281354" y="188914"/>
            <a:ext cx="1149531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Calibri" panose="020F0502020204030204" pitchFamily="34" charset="0"/>
                <a:cs typeface="Arial" charset="0"/>
              </a:rPr>
              <a:t>L’attività</a:t>
            </a:r>
            <a:r>
              <a:rPr lang="en-US" sz="2800" b="1" dirty="0">
                <a:latin typeface="Calibri" panose="020F0502020204030204" pitchFamily="34" charset="0"/>
                <a:cs typeface="Arial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Arial" charset="0"/>
              </a:rPr>
              <a:t>malattia</a:t>
            </a:r>
            <a:r>
              <a:rPr lang="en-US" sz="2800" b="1" dirty="0">
                <a:latin typeface="Calibri" panose="020F0502020204030204" pitchFamily="34" charset="0"/>
                <a:cs typeface="Arial" charset="0"/>
              </a:rPr>
              <a:t> è </a:t>
            </a:r>
            <a:r>
              <a:rPr lang="en-US" sz="2800" b="1" dirty="0" err="1">
                <a:latin typeface="Calibri" panose="020F0502020204030204" pitchFamily="34" charset="0"/>
                <a:cs typeface="Arial" charset="0"/>
              </a:rPr>
              <a:t>il</a:t>
            </a:r>
            <a:r>
              <a:rPr lang="en-US" sz="2800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Arial" charset="0"/>
              </a:rPr>
              <a:t>principale</a:t>
            </a:r>
            <a:r>
              <a:rPr lang="en-US" sz="2800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Arial" charset="0"/>
              </a:rPr>
              <a:t>fattore</a:t>
            </a:r>
            <a:r>
              <a:rPr lang="en-US" sz="2800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Arial" charset="0"/>
              </a:rPr>
              <a:t>che</a:t>
            </a:r>
            <a:r>
              <a:rPr lang="en-US" sz="2800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Arial" charset="0"/>
              </a:rPr>
              <a:t>determina</a:t>
            </a:r>
            <a:r>
              <a:rPr lang="en-US" sz="2800" b="1" dirty="0">
                <a:latin typeface="Calibri" panose="020F0502020204030204" pitchFamily="34" charset="0"/>
                <a:cs typeface="Arial" charset="0"/>
              </a:rPr>
              <a:t> la </a:t>
            </a:r>
            <a:r>
              <a:rPr lang="en-US" sz="2800" b="1" dirty="0" err="1">
                <a:latin typeface="Calibri" panose="020F0502020204030204" pitchFamily="34" charset="0"/>
                <a:cs typeface="Arial" charset="0"/>
              </a:rPr>
              <a:t>prognosi</a:t>
            </a:r>
            <a:endParaRPr lang="it-IT" sz="2800" b="1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49156" name="Content Placeholder 5">
            <a:extLst>
              <a:ext uri="{FF2B5EF4-FFF2-40B4-BE49-F238E27FC236}">
                <a16:creationId xmlns:a16="http://schemas.microsoft.com/office/drawing/2014/main" id="{7D8E2A9F-7762-4491-8685-445441C10D3E}"/>
              </a:ext>
            </a:extLst>
          </p:cNvPr>
          <p:cNvSpPr txBox="1">
            <a:spLocks/>
          </p:cNvSpPr>
          <p:nvPr/>
        </p:nvSpPr>
        <p:spPr bwMode="auto">
          <a:xfrm>
            <a:off x="6096001" y="4910547"/>
            <a:ext cx="45370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Becker-Merok A, </a:t>
            </a:r>
            <a:r>
              <a:rPr lang="en-US" altLang="it-IT" sz="1400" i="1">
                <a:solidFill>
                  <a:srgbClr val="000000"/>
                </a:solidFill>
                <a:latin typeface="Calibri" panose="020F0502020204030204" pitchFamily="34" charset="0"/>
              </a:rPr>
              <a:t>et al. </a:t>
            </a:r>
            <a:r>
              <a:rPr lang="fi-FI" altLang="it-IT" sz="1400" i="1">
                <a:solidFill>
                  <a:srgbClr val="000000"/>
                </a:solidFill>
                <a:latin typeface="Calibri" panose="020F0502020204030204" pitchFamily="34" charset="0"/>
              </a:rPr>
              <a:t>J Rheumatol </a:t>
            </a:r>
            <a:r>
              <a:rPr lang="fi-FI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2006; </a:t>
            </a:r>
            <a:r>
              <a:rPr lang="fi-FI" altLang="it-IT" sz="1400" b="1">
                <a:solidFill>
                  <a:srgbClr val="000000"/>
                </a:solidFill>
                <a:latin typeface="Calibri" panose="020F0502020204030204" pitchFamily="34" charset="0"/>
              </a:rPr>
              <a:t>33:</a:t>
            </a:r>
            <a:r>
              <a:rPr lang="fi-FI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1570–88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de-DE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Thamer M, </a:t>
            </a:r>
            <a:r>
              <a:rPr lang="it-IT" altLang="it-IT" sz="1400" i="1">
                <a:solidFill>
                  <a:srgbClr val="000000"/>
                </a:solidFill>
                <a:latin typeface="Calibri" panose="020F0502020204030204" pitchFamily="34" charset="0"/>
              </a:rPr>
              <a:t>et al</a:t>
            </a:r>
            <a:r>
              <a:rPr lang="en-US" altLang="it-IT" sz="1400" i="1">
                <a:solidFill>
                  <a:srgbClr val="000000"/>
                </a:solidFill>
                <a:latin typeface="Calibri" panose="020F0502020204030204" pitchFamily="34" charset="0"/>
              </a:rPr>
              <a:t>. J Rheumatol </a:t>
            </a: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2009; </a:t>
            </a:r>
            <a:r>
              <a:rPr lang="en-US" altLang="it-IT" sz="1400" b="1">
                <a:solidFill>
                  <a:srgbClr val="000000"/>
                </a:solidFill>
                <a:latin typeface="Calibri" panose="020F0502020204030204" pitchFamily="34" charset="0"/>
              </a:rPr>
              <a:t>36:</a:t>
            </a: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560–64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nb-NO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Nossent J, </a:t>
            </a:r>
            <a:r>
              <a:rPr lang="nb-NO" altLang="it-IT" sz="1400" i="1">
                <a:solidFill>
                  <a:srgbClr val="000000"/>
                </a:solidFill>
                <a:latin typeface="Calibri" panose="020F0502020204030204" pitchFamily="34" charset="0"/>
              </a:rPr>
              <a:t>et al. </a:t>
            </a:r>
            <a:r>
              <a:rPr lang="en-US" altLang="it-IT" sz="1400" i="1">
                <a:solidFill>
                  <a:srgbClr val="000000"/>
                </a:solidFill>
                <a:latin typeface="Calibri" panose="020F0502020204030204" pitchFamily="34" charset="0"/>
              </a:rPr>
              <a:t>Lupus </a:t>
            </a: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2010; </a:t>
            </a:r>
            <a:r>
              <a:rPr lang="en-US" altLang="it-IT" sz="1400" b="1">
                <a:solidFill>
                  <a:srgbClr val="000000"/>
                </a:solidFill>
                <a:latin typeface="Calibri" panose="020F0502020204030204" pitchFamily="34" charset="0"/>
              </a:rPr>
              <a:t>19:</a:t>
            </a: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949–56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Steiman AJ, </a:t>
            </a:r>
            <a:r>
              <a:rPr lang="en-US" altLang="it-IT" sz="1400" i="1">
                <a:solidFill>
                  <a:srgbClr val="000000"/>
                </a:solidFill>
                <a:latin typeface="Calibri" panose="020F0502020204030204" pitchFamily="34" charset="0"/>
              </a:rPr>
              <a:t>et al. Arthritis Rheum </a:t>
            </a: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2011; </a:t>
            </a:r>
            <a:r>
              <a:rPr lang="en-US" altLang="it-IT" sz="1400" b="1">
                <a:solidFill>
                  <a:srgbClr val="000000"/>
                </a:solidFill>
                <a:latin typeface="Calibri" panose="020F0502020204030204" pitchFamily="34" charset="0"/>
              </a:rPr>
              <a:t>63(Sup.10):</a:t>
            </a: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1388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Lopez R, et al. </a:t>
            </a:r>
            <a:r>
              <a:rPr lang="en-US" altLang="it-IT" sz="1400" i="1">
                <a:solidFill>
                  <a:srgbClr val="000000"/>
                </a:solidFill>
                <a:latin typeface="Calibri" panose="020F0502020204030204" pitchFamily="34" charset="0"/>
              </a:rPr>
              <a:t>Rheumatology</a:t>
            </a:r>
            <a:r>
              <a:rPr lang="en-US" altLang="it-IT" sz="1400">
                <a:solidFill>
                  <a:srgbClr val="000000"/>
                </a:solidFill>
                <a:latin typeface="Calibri" panose="020F0502020204030204" pitchFamily="34" charset="0"/>
              </a:rPr>
              <a:t> 2012; 51: 491-8</a:t>
            </a:r>
            <a:endParaRPr lang="en-US" altLang="it-IT" sz="1400">
              <a:latin typeface="Calibri" panose="020F0502020204030204" pitchFamily="34" charset="0"/>
            </a:endParaRPr>
          </a:p>
        </p:txBody>
      </p:sp>
      <p:grpSp>
        <p:nvGrpSpPr>
          <p:cNvPr id="49157" name="Group 4">
            <a:extLst>
              <a:ext uri="{FF2B5EF4-FFF2-40B4-BE49-F238E27FC236}">
                <a16:creationId xmlns:a16="http://schemas.microsoft.com/office/drawing/2014/main" id="{974CD5B5-22EB-4294-928B-24331F38FB42}"/>
              </a:ext>
            </a:extLst>
          </p:cNvPr>
          <p:cNvGrpSpPr>
            <a:grpSpLocks/>
          </p:cNvGrpSpPr>
          <p:nvPr/>
        </p:nvGrpSpPr>
        <p:grpSpPr bwMode="auto">
          <a:xfrm>
            <a:off x="1776413" y="1586548"/>
            <a:ext cx="5994400" cy="3832225"/>
            <a:chOff x="306449" y="1019546"/>
            <a:chExt cx="9645226" cy="5547350"/>
          </a:xfrm>
        </p:grpSpPr>
        <p:grpSp>
          <p:nvGrpSpPr>
            <p:cNvPr id="49165" name="Group 2">
              <a:extLst>
                <a:ext uri="{FF2B5EF4-FFF2-40B4-BE49-F238E27FC236}">
                  <a16:creationId xmlns:a16="http://schemas.microsoft.com/office/drawing/2014/main" id="{A274EC7C-F498-4F4F-BC4E-CF28FEED4B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449" y="1019546"/>
              <a:ext cx="9645226" cy="5547350"/>
              <a:chOff x="306449" y="1019546"/>
              <a:chExt cx="9645226" cy="5547350"/>
            </a:xfrm>
          </p:grpSpPr>
          <p:graphicFrame>
            <p:nvGraphicFramePr>
              <p:cNvPr id="49193" name="Object 4">
                <a:extLst>
                  <a:ext uri="{FF2B5EF4-FFF2-40B4-BE49-F238E27FC236}">
                    <a16:creationId xmlns:a16="http://schemas.microsoft.com/office/drawing/2014/main" id="{7D4CD5E3-D3CF-4D5A-B1E0-839E18F00F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06449" y="1019546"/>
              <a:ext cx="9645226" cy="554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" name="Foglio di lavoro" r:id="rId3" imgW="8572363" imgH="5410163" progId="Excel.Sheet.8">
                      <p:embed/>
                    </p:oleObj>
                  </mc:Choice>
                  <mc:Fallback>
                    <p:oleObj name="Foglio di lavoro" r:id="rId3" imgW="8572363" imgH="5410163" progId="Excel.Sheet.8">
                      <p:embed/>
                      <p:pic>
                        <p:nvPicPr>
                          <p:cNvPr id="49193" name="Object 4">
                            <a:extLst>
                              <a:ext uri="{FF2B5EF4-FFF2-40B4-BE49-F238E27FC236}">
                                <a16:creationId xmlns:a16="http://schemas.microsoft.com/office/drawing/2014/main" id="{7D4CD5E3-D3CF-4D5A-B1E0-839E18F00FE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6449" y="1019546"/>
                            <a:ext cx="9645226" cy="55473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9194" name="CasellaDiTesto 4">
                <a:extLst>
                  <a:ext uri="{FF2B5EF4-FFF2-40B4-BE49-F238E27FC236}">
                    <a16:creationId xmlns:a16="http://schemas.microsoft.com/office/drawing/2014/main" id="{5AB5E17D-D513-438C-8DB6-34D6B71E08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476" y="4995565"/>
                <a:ext cx="503478" cy="454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r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9195" name="CasellaDiTesto 5">
                <a:extLst>
                  <a:ext uri="{FF2B5EF4-FFF2-40B4-BE49-F238E27FC236}">
                    <a16:creationId xmlns:a16="http://schemas.microsoft.com/office/drawing/2014/main" id="{2F0C9996-A296-4039-9263-1AA700B85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0859" y="4098669"/>
                <a:ext cx="812996" cy="454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r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49196" name="CasellaDiTesto 7">
                <a:extLst>
                  <a:ext uri="{FF2B5EF4-FFF2-40B4-BE49-F238E27FC236}">
                    <a16:creationId xmlns:a16="http://schemas.microsoft.com/office/drawing/2014/main" id="{87B15399-11E7-458E-9277-48EDF279E3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0859" y="3226665"/>
                <a:ext cx="812996" cy="454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r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49197" name="CasellaDiTesto 8">
                <a:extLst>
                  <a:ext uri="{FF2B5EF4-FFF2-40B4-BE49-F238E27FC236}">
                    <a16:creationId xmlns:a16="http://schemas.microsoft.com/office/drawing/2014/main" id="{BAF34A3F-F0F0-417B-9D58-55E0147B4F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0859" y="2325165"/>
                <a:ext cx="812996" cy="454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r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1.5</a:t>
                </a:r>
              </a:p>
            </p:txBody>
          </p:sp>
          <p:sp>
            <p:nvSpPr>
              <p:cNvPr id="49198" name="CasellaDiTesto 9">
                <a:extLst>
                  <a:ext uri="{FF2B5EF4-FFF2-40B4-BE49-F238E27FC236}">
                    <a16:creationId xmlns:a16="http://schemas.microsoft.com/office/drawing/2014/main" id="{B1197C04-B915-4279-AA66-A0243BE86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0859" y="1453161"/>
                <a:ext cx="812996" cy="454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r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2.0</a:t>
                </a:r>
              </a:p>
            </p:txBody>
          </p:sp>
        </p:grpSp>
        <p:cxnSp>
          <p:nvCxnSpPr>
            <p:cNvPr id="49166" name="Connettore 1 14">
              <a:extLst>
                <a:ext uri="{FF2B5EF4-FFF2-40B4-BE49-F238E27FC236}">
                  <a16:creationId xmlns:a16="http://schemas.microsoft.com/office/drawing/2014/main" id="{F88556F9-C407-4456-A297-78FA07E9D2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7561482" y="1650603"/>
              <a:ext cx="313932" cy="1"/>
            </a:xfrm>
            <a:prstGeom prst="line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67" name="Connettore 1 17">
              <a:extLst>
                <a:ext uri="{FF2B5EF4-FFF2-40B4-BE49-F238E27FC236}">
                  <a16:creationId xmlns:a16="http://schemas.microsoft.com/office/drawing/2014/main" id="{4B76C41B-B26E-47ED-B612-2661A823AF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5351" y="1493637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68" name="Connettore 1 18">
              <a:extLst>
                <a:ext uri="{FF2B5EF4-FFF2-40B4-BE49-F238E27FC236}">
                  <a16:creationId xmlns:a16="http://schemas.microsoft.com/office/drawing/2014/main" id="{28C1FE57-462C-4237-900F-2337EEEE37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5351" y="1807570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69" name="Connettore 1 21">
              <a:extLst>
                <a:ext uri="{FF2B5EF4-FFF2-40B4-BE49-F238E27FC236}">
                  <a16:creationId xmlns:a16="http://schemas.microsoft.com/office/drawing/2014/main" id="{D81A0228-2B52-4583-AA6D-4C10FC75C2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7561481" y="2514413"/>
              <a:ext cx="313932" cy="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0" name="Connettore 1 22">
              <a:extLst>
                <a:ext uri="{FF2B5EF4-FFF2-40B4-BE49-F238E27FC236}">
                  <a16:creationId xmlns:a16="http://schemas.microsoft.com/office/drawing/2014/main" id="{553ABEAD-6EC0-4445-BB04-FCD030BE91D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5350" y="2357447"/>
              <a:ext cx="106193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1" name="Connettore 1 23">
              <a:extLst>
                <a:ext uri="{FF2B5EF4-FFF2-40B4-BE49-F238E27FC236}">
                  <a16:creationId xmlns:a16="http://schemas.microsoft.com/office/drawing/2014/main" id="{93A70464-0C0B-413D-BA58-91A3A077D8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5350" y="2671380"/>
              <a:ext cx="106193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2" name="Connettore 1 25">
              <a:extLst>
                <a:ext uri="{FF2B5EF4-FFF2-40B4-BE49-F238E27FC236}">
                  <a16:creationId xmlns:a16="http://schemas.microsoft.com/office/drawing/2014/main" id="{D0E95AD0-0EB3-4DBE-B07D-343BD9502A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7561483" y="4218764"/>
              <a:ext cx="313932" cy="1"/>
            </a:xfrm>
            <a:prstGeom prst="lin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3" name="Connettore 1 26">
              <a:extLst>
                <a:ext uri="{FF2B5EF4-FFF2-40B4-BE49-F238E27FC236}">
                  <a16:creationId xmlns:a16="http://schemas.microsoft.com/office/drawing/2014/main" id="{023E575A-8955-4A7A-8585-082A7E85ED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5352" y="4061798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4" name="Connettore 1 27">
              <a:extLst>
                <a:ext uri="{FF2B5EF4-FFF2-40B4-BE49-F238E27FC236}">
                  <a16:creationId xmlns:a16="http://schemas.microsoft.com/office/drawing/2014/main" id="{3CC5B630-C253-4DB3-B47C-B4C8E17CE1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5352" y="4375731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5" name="Connettore 1 29">
              <a:extLst>
                <a:ext uri="{FF2B5EF4-FFF2-40B4-BE49-F238E27FC236}">
                  <a16:creationId xmlns:a16="http://schemas.microsoft.com/office/drawing/2014/main" id="{77AAA67E-C4B8-48B9-B27F-1E046444161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7561480" y="4751770"/>
              <a:ext cx="313932" cy="1"/>
            </a:xfrm>
            <a:prstGeom prst="line">
              <a:avLst/>
            </a:prstGeom>
            <a:noFill/>
            <a:ln w="38100" algn="ctr">
              <a:solidFill>
                <a:srgbClr val="F29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6" name="Connettore 1 30">
              <a:extLst>
                <a:ext uri="{FF2B5EF4-FFF2-40B4-BE49-F238E27FC236}">
                  <a16:creationId xmlns:a16="http://schemas.microsoft.com/office/drawing/2014/main" id="{3C7F6167-C426-4D1D-8E5D-C7B4073B370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5349" y="4580056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F29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7" name="Connettore 1 31">
              <a:extLst>
                <a:ext uri="{FF2B5EF4-FFF2-40B4-BE49-F238E27FC236}">
                  <a16:creationId xmlns:a16="http://schemas.microsoft.com/office/drawing/2014/main" id="{1E16027E-B140-43A0-9A9F-16377F5F30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65349" y="4893989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F29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8" name="Connettore 1 33">
              <a:extLst>
                <a:ext uri="{FF2B5EF4-FFF2-40B4-BE49-F238E27FC236}">
                  <a16:creationId xmlns:a16="http://schemas.microsoft.com/office/drawing/2014/main" id="{C34B0580-7E62-4C9F-AC48-7A07947C17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351237" y="3262064"/>
              <a:ext cx="251999" cy="1"/>
            </a:xfrm>
            <a:prstGeom prst="line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9" name="Connettore 1 34">
              <a:extLst>
                <a:ext uri="{FF2B5EF4-FFF2-40B4-BE49-F238E27FC236}">
                  <a16:creationId xmlns:a16="http://schemas.microsoft.com/office/drawing/2014/main" id="{C47AAA07-486A-4519-B05A-91405D9162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40" y="3136064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0" name="Connettore 1 35">
              <a:extLst>
                <a:ext uri="{FF2B5EF4-FFF2-40B4-BE49-F238E27FC236}">
                  <a16:creationId xmlns:a16="http://schemas.microsoft.com/office/drawing/2014/main" id="{42F5C691-4BBF-416E-A808-379409AECA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40" y="3388064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1" name="Connettore 1 37">
              <a:extLst>
                <a:ext uri="{FF2B5EF4-FFF2-40B4-BE49-F238E27FC236}">
                  <a16:creationId xmlns:a16="http://schemas.microsoft.com/office/drawing/2014/main" id="{B476A56A-A61F-4602-B14E-5A4C2040C6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351242" y="3583370"/>
              <a:ext cx="251999" cy="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2" name="Connettore 1 38">
              <a:extLst>
                <a:ext uri="{FF2B5EF4-FFF2-40B4-BE49-F238E27FC236}">
                  <a16:creationId xmlns:a16="http://schemas.microsoft.com/office/drawing/2014/main" id="{C6E3D9B5-4E21-4662-A321-30B73DDD5D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45" y="3457370"/>
              <a:ext cx="106193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3" name="Connettore 1 39">
              <a:extLst>
                <a:ext uri="{FF2B5EF4-FFF2-40B4-BE49-F238E27FC236}">
                  <a16:creationId xmlns:a16="http://schemas.microsoft.com/office/drawing/2014/main" id="{A9E06313-6AA1-425C-A8CC-7750D814CE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45" y="3709370"/>
              <a:ext cx="106193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4" name="Connettore 1 41">
              <a:extLst>
                <a:ext uri="{FF2B5EF4-FFF2-40B4-BE49-F238E27FC236}">
                  <a16:creationId xmlns:a16="http://schemas.microsoft.com/office/drawing/2014/main" id="{FFF214DA-FFBB-4B96-988F-C5C36234DA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369244" y="4469678"/>
              <a:ext cx="215999" cy="1"/>
            </a:xfrm>
            <a:prstGeom prst="lin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5" name="Connettore 1 42">
              <a:extLst>
                <a:ext uri="{FF2B5EF4-FFF2-40B4-BE49-F238E27FC236}">
                  <a16:creationId xmlns:a16="http://schemas.microsoft.com/office/drawing/2014/main" id="{17EA726A-226E-46C2-B99D-DA4B880BA2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47" y="4361678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6" name="Connettore 1 43">
              <a:extLst>
                <a:ext uri="{FF2B5EF4-FFF2-40B4-BE49-F238E27FC236}">
                  <a16:creationId xmlns:a16="http://schemas.microsoft.com/office/drawing/2014/main" id="{E6926B00-A503-43E1-9C5D-0AD8D4018D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47" y="4577678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7" name="Connettore 1 45">
              <a:extLst>
                <a:ext uri="{FF2B5EF4-FFF2-40B4-BE49-F238E27FC236}">
                  <a16:creationId xmlns:a16="http://schemas.microsoft.com/office/drawing/2014/main" id="{55A61010-93A6-4BB5-A969-03E304EA0A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369249" y="4766716"/>
              <a:ext cx="215999" cy="1"/>
            </a:xfrm>
            <a:prstGeom prst="line">
              <a:avLst/>
            </a:prstGeom>
            <a:noFill/>
            <a:ln w="38100" algn="ctr">
              <a:solidFill>
                <a:srgbClr val="F29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8" name="Connettore 1 46">
              <a:extLst>
                <a:ext uri="{FF2B5EF4-FFF2-40B4-BE49-F238E27FC236}">
                  <a16:creationId xmlns:a16="http://schemas.microsoft.com/office/drawing/2014/main" id="{0018FA8C-6DA5-47FE-8B3C-FD603014EA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52" y="4658716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F29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9" name="Connettore 1 47">
              <a:extLst>
                <a:ext uri="{FF2B5EF4-FFF2-40B4-BE49-F238E27FC236}">
                  <a16:creationId xmlns:a16="http://schemas.microsoft.com/office/drawing/2014/main" id="{5E4147B9-BF3B-416E-A898-BE24EFB3F3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24152" y="4874716"/>
              <a:ext cx="106193" cy="0"/>
            </a:xfrm>
            <a:prstGeom prst="line">
              <a:avLst/>
            </a:prstGeom>
            <a:noFill/>
            <a:ln w="38100" algn="ctr">
              <a:solidFill>
                <a:srgbClr val="F29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90" name="CasellaDiTesto 51">
              <a:extLst>
                <a:ext uri="{FF2B5EF4-FFF2-40B4-BE49-F238E27FC236}">
                  <a16:creationId xmlns:a16="http://schemas.microsoft.com/office/drawing/2014/main" id="{E7E51462-CDB0-4CC3-8830-45602FB6DF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5460" y="1454795"/>
              <a:ext cx="619548" cy="84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4000">
                  <a:solidFill>
                    <a:srgbClr val="000000"/>
                  </a:solidFill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49191" name="CasellaDiTesto 52">
              <a:extLst>
                <a:ext uri="{FF2B5EF4-FFF2-40B4-BE49-F238E27FC236}">
                  <a16:creationId xmlns:a16="http://schemas.microsoft.com/office/drawing/2014/main" id="{8E85BF46-2248-4909-A3BF-912A7FF23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5460" y="3965879"/>
              <a:ext cx="619548" cy="84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4000">
                  <a:solidFill>
                    <a:srgbClr val="000000"/>
                  </a:solidFill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49192" name="CasellaDiTesto 53">
              <a:extLst>
                <a:ext uri="{FF2B5EF4-FFF2-40B4-BE49-F238E27FC236}">
                  <a16:creationId xmlns:a16="http://schemas.microsoft.com/office/drawing/2014/main" id="{DA0349B1-3DD0-45CC-A2B0-C3BEFFD5E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8886" y="2292286"/>
              <a:ext cx="627284" cy="84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4000">
                  <a:solidFill>
                    <a:srgbClr val="000000"/>
                  </a:solidFill>
                  <a:latin typeface="Arial" panose="020B0604020202020204" pitchFamily="34" charset="0"/>
                </a:rPr>
                <a:t>°</a:t>
              </a:r>
            </a:p>
          </p:txBody>
        </p:sp>
      </p:grpSp>
      <p:sp>
        <p:nvSpPr>
          <p:cNvPr id="49158" name="CasellaDiTesto 49">
            <a:extLst>
              <a:ext uri="{FF2B5EF4-FFF2-40B4-BE49-F238E27FC236}">
                <a16:creationId xmlns:a16="http://schemas.microsoft.com/office/drawing/2014/main" id="{828C9FCA-F9C3-414B-B77F-0ED9153A0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4" y="1529397"/>
            <a:ext cx="13747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400" i="1">
                <a:solidFill>
                  <a:srgbClr val="000000"/>
                </a:solidFill>
                <a:latin typeface="Arial" panose="020B0604020202020204" pitchFamily="34" charset="0"/>
              </a:rPr>
              <a:t>P </a:t>
            </a:r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&lt; 0.001 </a:t>
            </a:r>
          </a:p>
        </p:txBody>
      </p:sp>
      <p:sp>
        <p:nvSpPr>
          <p:cNvPr id="49159" name="CasellaDiTesto 50">
            <a:extLst>
              <a:ext uri="{FF2B5EF4-FFF2-40B4-BE49-F238E27FC236}">
                <a16:creationId xmlns:a16="http://schemas.microsoft.com/office/drawing/2014/main" id="{F703BCEC-62F9-4DE2-BC27-349EE0566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151" y="2954972"/>
            <a:ext cx="140652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400" i="1">
                <a:solidFill>
                  <a:srgbClr val="000000"/>
                </a:solidFill>
                <a:latin typeface="Arial" panose="020B0604020202020204" pitchFamily="34" charset="0"/>
              </a:rPr>
              <a:t>P </a:t>
            </a:r>
            <a:r>
              <a:rPr lang="it-IT" altLang="it-IT" sz="1400">
                <a:solidFill>
                  <a:srgbClr val="000000"/>
                </a:solidFill>
                <a:latin typeface="Arial" panose="020B0604020202020204" pitchFamily="34" charset="0"/>
              </a:rPr>
              <a:t>= 0.003 </a:t>
            </a:r>
          </a:p>
        </p:txBody>
      </p:sp>
      <p:sp>
        <p:nvSpPr>
          <p:cNvPr id="49160" name="Text Box 5">
            <a:extLst>
              <a:ext uri="{FF2B5EF4-FFF2-40B4-BE49-F238E27FC236}">
                <a16:creationId xmlns:a16="http://schemas.microsoft.com/office/drawing/2014/main" id="{9E785C38-AD73-4138-8195-FD268C627B5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957052" y="1961198"/>
            <a:ext cx="430887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rgbClr val="000000"/>
                </a:solidFill>
                <a:latin typeface="Arial" panose="020B0604020202020204" pitchFamily="34" charset="0"/>
              </a:rPr>
              <a:t>Mean SLICC DI </a:t>
            </a:r>
          </a:p>
        </p:txBody>
      </p:sp>
      <p:sp>
        <p:nvSpPr>
          <p:cNvPr id="49161" name="Text Placeholder 15">
            <a:extLst>
              <a:ext uri="{FF2B5EF4-FFF2-40B4-BE49-F238E27FC236}">
                <a16:creationId xmlns:a16="http://schemas.microsoft.com/office/drawing/2014/main" id="{81772744-1921-4A46-8FA0-48C8C602CCBE}"/>
              </a:ext>
            </a:extLst>
          </p:cNvPr>
          <p:cNvSpPr txBox="1">
            <a:spLocks/>
          </p:cNvSpPr>
          <p:nvPr/>
        </p:nvSpPr>
        <p:spPr bwMode="auto">
          <a:xfrm>
            <a:off x="6853239" y="1889759"/>
            <a:ext cx="324008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00"/>
                </a:solidFill>
                <a:latin typeface="Arial Narrow" panose="020B0606020202030204" pitchFamily="34" charset="0"/>
              </a:rPr>
              <a:t>cronicamente attivo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00"/>
                </a:solidFill>
                <a:latin typeface="Arial Narrow" panose="020B0606020202030204" pitchFamily="34" charset="0"/>
              </a:rPr>
              <a:t>ricorrente-remittente</a:t>
            </a:r>
          </a:p>
        </p:txBody>
      </p:sp>
      <p:sp>
        <p:nvSpPr>
          <p:cNvPr id="49162" name="Text Placeholder 14">
            <a:extLst>
              <a:ext uri="{FF2B5EF4-FFF2-40B4-BE49-F238E27FC236}">
                <a16:creationId xmlns:a16="http://schemas.microsoft.com/office/drawing/2014/main" id="{1DE04B62-7B73-410F-ABEE-3156257734CC}"/>
              </a:ext>
            </a:extLst>
          </p:cNvPr>
          <p:cNvSpPr txBox="1">
            <a:spLocks/>
          </p:cNvSpPr>
          <p:nvPr/>
        </p:nvSpPr>
        <p:spPr bwMode="auto">
          <a:xfrm>
            <a:off x="1703389" y="1097598"/>
            <a:ext cx="3768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it-IT" sz="1800" b="1" i="1">
                <a:latin typeface="Calibri" panose="020F0502020204030204" pitchFamily="34" charset="0"/>
              </a:rPr>
              <a:t>PADOVA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it-IT" sz="1800" i="1">
                <a:latin typeface="Calibri" panose="020F0502020204030204" pitchFamily="34" charset="0"/>
              </a:rPr>
              <a:t>Zen M, et al. Clin Exp Rheumatol  2012</a:t>
            </a:r>
          </a:p>
        </p:txBody>
      </p:sp>
      <p:sp>
        <p:nvSpPr>
          <p:cNvPr id="49163" name="Text Placeholder 15">
            <a:extLst>
              <a:ext uri="{FF2B5EF4-FFF2-40B4-BE49-F238E27FC236}">
                <a16:creationId xmlns:a16="http://schemas.microsoft.com/office/drawing/2014/main" id="{488DFBE9-5D84-48B7-BA03-5B5696BCC89E}"/>
              </a:ext>
            </a:extLst>
          </p:cNvPr>
          <p:cNvSpPr txBox="1">
            <a:spLocks/>
          </p:cNvSpPr>
          <p:nvPr/>
        </p:nvSpPr>
        <p:spPr bwMode="auto">
          <a:xfrm>
            <a:off x="6888164" y="3623310"/>
            <a:ext cx="32400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00"/>
                </a:solidFill>
                <a:latin typeface="Arial Narrow" panose="020B0606020202030204" pitchFamily="34" charset="0"/>
              </a:rPr>
              <a:t>clinicamente quiescente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00"/>
                </a:solidFill>
                <a:latin typeface="Arial Narrow" panose="020B0606020202030204" pitchFamily="34" charset="0"/>
              </a:rPr>
              <a:t>bassa attività di malattia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B3677BEF-54CA-421A-863D-A09E451C7DFA}"/>
              </a:ext>
            </a:extLst>
          </p:cNvPr>
          <p:cNvSpPr/>
          <p:nvPr/>
        </p:nvSpPr>
        <p:spPr>
          <a:xfrm>
            <a:off x="3092450" y="4842509"/>
            <a:ext cx="28956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7957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ED66511-B187-4DCF-B425-5909BDC68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Diagnosi e diagnosi differenziale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71017C9-2CAB-44EF-B1CC-D4DE67338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altLang="it-IT" dirty="0"/>
              <a:t>Può essere difficile in fase precoce </a:t>
            </a:r>
          </a:p>
          <a:p>
            <a:r>
              <a:rPr lang="it-IT" altLang="it-IT" dirty="0"/>
              <a:t>Quadro evocativo : </a:t>
            </a:r>
          </a:p>
          <a:p>
            <a:pPr lvl="1"/>
            <a:r>
              <a:rPr lang="it-IT" altLang="it-IT" dirty="0"/>
              <a:t>Manifestazioni cutanee tipiche (LED, eritema a farfalla,  leucopenia, AEAI, pleurite)</a:t>
            </a:r>
          </a:p>
          <a:p>
            <a:pPr lvl="1"/>
            <a:r>
              <a:rPr lang="it-IT" altLang="it-IT" dirty="0"/>
              <a:t>VES elevata, riduzione del C, </a:t>
            </a:r>
            <a:r>
              <a:rPr lang="it-IT" altLang="it-IT" dirty="0" err="1"/>
              <a:t>ipergammaglobulinemia</a:t>
            </a:r>
            <a:endParaRPr lang="it-IT" altLang="it-IT" dirty="0"/>
          </a:p>
          <a:p>
            <a:pPr lvl="1"/>
            <a:r>
              <a:rPr lang="it-IT" altLang="it-IT" dirty="0"/>
              <a:t>Sintomi sistemici</a:t>
            </a:r>
          </a:p>
          <a:p>
            <a:pPr lvl="1"/>
            <a:r>
              <a:rPr lang="it-IT" altLang="it-IT" dirty="0"/>
              <a:t>ANA (anti-</a:t>
            </a:r>
            <a:r>
              <a:rPr lang="it-IT" altLang="it-IT" dirty="0" err="1"/>
              <a:t>dsDNA</a:t>
            </a:r>
            <a:r>
              <a:rPr lang="it-IT" altLang="it-IT" dirty="0"/>
              <a:t>, anti-Sm)</a:t>
            </a:r>
          </a:p>
          <a:p>
            <a:r>
              <a:rPr lang="it-IT" altLang="it-IT" dirty="0"/>
              <a:t>Diagnosi differenziale</a:t>
            </a:r>
          </a:p>
          <a:p>
            <a:pPr lvl="1"/>
            <a:r>
              <a:rPr lang="it-IT" altLang="it-IT" dirty="0"/>
              <a:t>Infezioni</a:t>
            </a:r>
          </a:p>
          <a:p>
            <a:pPr lvl="1"/>
            <a:r>
              <a:rPr lang="it-IT" altLang="it-IT" dirty="0"/>
              <a:t>Malattie linfoproliferative</a:t>
            </a:r>
          </a:p>
          <a:p>
            <a:pPr lvl="1"/>
            <a:r>
              <a:rPr lang="it-IT" altLang="it-IT" dirty="0"/>
              <a:t>Nefropatie primitive</a:t>
            </a:r>
          </a:p>
          <a:p>
            <a:pPr lvl="1"/>
            <a:r>
              <a:rPr lang="it-IT" altLang="it-IT" dirty="0" err="1"/>
              <a:t>Vasculiti</a:t>
            </a:r>
            <a:r>
              <a:rPr lang="it-IT" altLang="it-IT" dirty="0"/>
              <a:t> sistemiche</a:t>
            </a:r>
          </a:p>
          <a:p>
            <a:pPr lvl="1"/>
            <a:r>
              <a:rPr lang="it-IT" altLang="it-IT" dirty="0"/>
              <a:t>Artrite reumatoide</a:t>
            </a:r>
          </a:p>
          <a:p>
            <a:pPr lvl="1"/>
            <a:r>
              <a:rPr lang="it-IT" altLang="it-IT" dirty="0"/>
              <a:t>Altre connettiviti</a:t>
            </a:r>
          </a:p>
          <a:p>
            <a:pPr lvl="1"/>
            <a:endParaRPr lang="it-IT" altLang="it-IT" dirty="0"/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5457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95CD98C-7F53-4B4E-A575-4782E37066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LES : malattia eterogenea 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1D05A945-330A-4494-BF10-3CB109B00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207631"/>
              </p:ext>
            </p:extLst>
          </p:nvPr>
        </p:nvGraphicFramePr>
        <p:xfrm>
          <a:off x="510621" y="1271016"/>
          <a:ext cx="11166267" cy="4598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91194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D2A72F9-FEFC-4316-A99D-5267FCEA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dirty="0"/>
              <a:t>I passi fondamentali per arrivare… presto alla diagnosi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3313AAA5-3424-4817-8C9A-27490FE00F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890567"/>
              </p:ext>
            </p:extLst>
          </p:nvPr>
        </p:nvGraphicFramePr>
        <p:xfrm>
          <a:off x="511175" y="1271587"/>
          <a:ext cx="11166475" cy="4978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5269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67D0AED-9C8E-4EE3-A5F4-F6C7B04F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LUPUS CLINIC</a:t>
            </a:r>
          </a:p>
        </p:txBody>
      </p:sp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id="{DE2EB48C-1771-4254-BCC0-4EE63617B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620052"/>
              </p:ext>
            </p:extLst>
          </p:nvPr>
        </p:nvGraphicFramePr>
        <p:xfrm>
          <a:off x="511175" y="1185705"/>
          <a:ext cx="11166475" cy="4973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15238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86728494-BF7A-4FA2-8365-B7C94E075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188914"/>
            <a:ext cx="59055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b="1">
                <a:solidFill>
                  <a:schemeClr val="accent6"/>
                </a:solidFill>
                <a:latin typeface="Calibri" panose="020F0502020204030204" pitchFamily="34" charset="0"/>
              </a:rPr>
              <a:t>CRITERI CLASSIFICATIVI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400">
                <a:solidFill>
                  <a:schemeClr val="accent6"/>
                </a:solidFill>
                <a:latin typeface="Calibri" panose="020F0502020204030204" pitchFamily="34" charset="0"/>
              </a:rPr>
              <a:t>ACR 1982</a:t>
            </a:r>
          </a:p>
        </p:txBody>
      </p:sp>
      <p:sp>
        <p:nvSpPr>
          <p:cNvPr id="95235" name="Text Box 3">
            <a:extLst>
              <a:ext uri="{FF2B5EF4-FFF2-40B4-BE49-F238E27FC236}">
                <a16:creationId xmlns:a16="http://schemas.microsoft.com/office/drawing/2014/main" id="{8A69B01E-064F-4A93-9FD2-2FEE83D4C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205038"/>
            <a:ext cx="5003800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6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Sierosite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6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Nefropatia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6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Disturbi</a:t>
            </a: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neurologici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6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Alterazioni</a:t>
            </a: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ematologiche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6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Alterazioni</a:t>
            </a: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immunologiche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 startAt="6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ANA</a:t>
            </a:r>
          </a:p>
        </p:txBody>
      </p:sp>
      <p:sp>
        <p:nvSpPr>
          <p:cNvPr id="95236" name="Text Box 4">
            <a:extLst>
              <a:ext uri="{FF2B5EF4-FFF2-40B4-BE49-F238E27FC236}">
                <a16:creationId xmlns:a16="http://schemas.microsoft.com/office/drawing/2014/main" id="{8EB0EFB2-EE69-4D6A-9ECC-841317871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2205038"/>
            <a:ext cx="338455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Rash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malare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Lupus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discoide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Fotosensibilità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Ulcere</a:t>
            </a: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orali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en-US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Artrite</a:t>
            </a:r>
            <a:endParaRPr lang="en-US" sz="2800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658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untitled1">
            <a:extLst>
              <a:ext uri="{FF2B5EF4-FFF2-40B4-BE49-F238E27FC236}">
                <a16:creationId xmlns:a16="http://schemas.microsoft.com/office/drawing/2014/main" id="{14D720FE-D9D6-4956-9EB8-2BF5B14E6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9826"/>
            <a:ext cx="9144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>
            <a:extLst>
              <a:ext uri="{FF2B5EF4-FFF2-40B4-BE49-F238E27FC236}">
                <a16:creationId xmlns:a16="http://schemas.microsoft.com/office/drawing/2014/main" id="{74B576B8-F301-4D30-8B40-AFD27CBEF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3825" y="4061264"/>
            <a:ext cx="2057400" cy="80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0C0080E8-E9DB-4432-8237-3FBE642A0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488" y="4888350"/>
            <a:ext cx="2358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C20000"/>
                </a:solidFill>
                <a:latin typeface="Arial Unicode MS" pitchFamily="34" charset="-128"/>
              </a:rPr>
              <a:t>Presenza di LAC e/o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C20000"/>
                </a:solidFill>
                <a:latin typeface="Arial Unicode MS" pitchFamily="34" charset="-128"/>
              </a:rPr>
              <a:t>Ac. anti-fosfolipidi  (1997)</a:t>
            </a:r>
          </a:p>
        </p:txBody>
      </p:sp>
      <p:sp>
        <p:nvSpPr>
          <p:cNvPr id="54277" name="Line 5">
            <a:extLst>
              <a:ext uri="{FF2B5EF4-FFF2-40B4-BE49-F238E27FC236}">
                <a16:creationId xmlns:a16="http://schemas.microsoft.com/office/drawing/2014/main" id="{FEBAA45C-939E-455F-A677-8CDB96652D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3999350"/>
            <a:ext cx="2362200" cy="914400"/>
          </a:xfrm>
          <a:prstGeom prst="line">
            <a:avLst/>
          </a:prstGeom>
          <a:noFill/>
          <a:ln w="28575">
            <a:solidFill>
              <a:srgbClr val="C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4278" name="Line 6">
            <a:extLst>
              <a:ext uri="{FF2B5EF4-FFF2-40B4-BE49-F238E27FC236}">
                <a16:creationId xmlns:a16="http://schemas.microsoft.com/office/drawing/2014/main" id="{D9606602-0AE8-4A5A-BAF1-04A2FE6B5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3999350"/>
            <a:ext cx="2438400" cy="914400"/>
          </a:xfrm>
          <a:prstGeom prst="line">
            <a:avLst/>
          </a:prstGeom>
          <a:noFill/>
          <a:ln w="28575">
            <a:solidFill>
              <a:srgbClr val="C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7293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C91E77A8-F31D-46CE-8A2B-AE2874E0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709614"/>
            <a:ext cx="8048625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CasellaDiTesto 1">
            <a:extLst>
              <a:ext uri="{FF2B5EF4-FFF2-40B4-BE49-F238E27FC236}">
                <a16:creationId xmlns:a16="http://schemas.microsoft.com/office/drawing/2014/main" id="{848F621B-0E22-4447-A8B7-7E711C6B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1" y="447676"/>
            <a:ext cx="336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Nuovi criteri SLICC - 2012</a:t>
            </a:r>
          </a:p>
        </p:txBody>
      </p:sp>
    </p:spTree>
    <p:extLst>
      <p:ext uri="{BB962C8B-B14F-4D97-AF65-F5344CB8AC3E}">
        <p14:creationId xmlns:p14="http://schemas.microsoft.com/office/powerpoint/2010/main" val="3609052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>
            <a:extLst>
              <a:ext uri="{FF2B5EF4-FFF2-40B4-BE49-F238E27FC236}">
                <a16:creationId xmlns:a16="http://schemas.microsoft.com/office/drawing/2014/main" id="{12A2BFD4-5327-4686-98AF-65220327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"/>
          <a:stretch>
            <a:fillRect/>
          </a:stretch>
        </p:blipFill>
        <p:spPr bwMode="auto">
          <a:xfrm>
            <a:off x="1631950" y="1398589"/>
            <a:ext cx="8782050" cy="491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Rettangolo arrotondato 5">
            <a:extLst>
              <a:ext uri="{FF2B5EF4-FFF2-40B4-BE49-F238E27FC236}">
                <a16:creationId xmlns:a16="http://schemas.microsoft.com/office/drawing/2014/main" id="{8806EB33-CC9B-4638-AFC7-DADF6A2E0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1398588"/>
            <a:ext cx="1584325" cy="2159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6324" name="Rettangolo arrotondato 6">
            <a:extLst>
              <a:ext uri="{FF2B5EF4-FFF2-40B4-BE49-F238E27FC236}">
                <a16:creationId xmlns:a16="http://schemas.microsoft.com/office/drawing/2014/main" id="{694895C1-789D-4302-B6A3-7138A050E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967039"/>
            <a:ext cx="1584325" cy="21748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6325" name="Rettangolo arrotondato 7">
            <a:extLst>
              <a:ext uri="{FF2B5EF4-FFF2-40B4-BE49-F238E27FC236}">
                <a16:creationId xmlns:a16="http://schemas.microsoft.com/office/drawing/2014/main" id="{F6644901-6B49-46B7-98E0-30E194BD5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724400"/>
            <a:ext cx="1584325" cy="2174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6326" name="Rettangolo arrotondato 8">
            <a:extLst>
              <a:ext uri="{FF2B5EF4-FFF2-40B4-BE49-F238E27FC236}">
                <a16:creationId xmlns:a16="http://schemas.microsoft.com/office/drawing/2014/main" id="{E6AC72A3-A469-49B9-8CA4-A4DE32DCC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935663"/>
            <a:ext cx="1439862" cy="2159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6327" name="CasellaDiTesto 3">
            <a:extLst>
              <a:ext uri="{FF2B5EF4-FFF2-40B4-BE49-F238E27FC236}">
                <a16:creationId xmlns:a16="http://schemas.microsoft.com/office/drawing/2014/main" id="{73B6A8F9-A655-429C-BDDA-B81BBC7B1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476251"/>
            <a:ext cx="1949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</a:rPr>
              <a:t>Criteri clinici</a:t>
            </a:r>
          </a:p>
        </p:txBody>
      </p:sp>
      <p:sp>
        <p:nvSpPr>
          <p:cNvPr id="56328" name="CasellaDiTesto 7">
            <a:extLst>
              <a:ext uri="{FF2B5EF4-FFF2-40B4-BE49-F238E27FC236}">
                <a16:creationId xmlns:a16="http://schemas.microsoft.com/office/drawing/2014/main" id="{31FDF73E-4A93-4B70-A979-82DA7B99F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1" y="447676"/>
            <a:ext cx="336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Nuovi criteri SLICC - 2012</a:t>
            </a:r>
          </a:p>
        </p:txBody>
      </p:sp>
    </p:spTree>
    <p:extLst>
      <p:ext uri="{BB962C8B-B14F-4D97-AF65-F5344CB8AC3E}">
        <p14:creationId xmlns:p14="http://schemas.microsoft.com/office/powerpoint/2010/main" val="1812437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E4980B-7A8F-4C91-9C59-872084A8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879" y="319487"/>
            <a:ext cx="7836012" cy="57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23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>
            <a:extLst>
              <a:ext uri="{FF2B5EF4-FFF2-40B4-BE49-F238E27FC236}">
                <a16:creationId xmlns:a16="http://schemas.microsoft.com/office/drawing/2014/main" id="{803247A2-34A3-4542-94F4-36ABAB152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/>
          <a:stretch>
            <a:fillRect/>
          </a:stretch>
        </p:blipFill>
        <p:spPr bwMode="auto">
          <a:xfrm>
            <a:off x="1631950" y="1125538"/>
            <a:ext cx="9010650" cy="255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CasellaDiTesto 3">
            <a:extLst>
              <a:ext uri="{FF2B5EF4-FFF2-40B4-BE49-F238E27FC236}">
                <a16:creationId xmlns:a16="http://schemas.microsoft.com/office/drawing/2014/main" id="{6FB3E555-922A-4D29-9F96-DE00DB10B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4445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 dirty="0">
              <a:latin typeface="Calibri" panose="020F0502020204030204" pitchFamily="34" charset="0"/>
            </a:endParaRP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53445A2E-C720-4223-8182-B882F4C04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3651565"/>
            <a:ext cx="5400675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E0A88B-0723-4EC7-8ED8-BD9AE3A3E089}"/>
              </a:ext>
            </a:extLst>
          </p:cNvPr>
          <p:cNvSpPr txBox="1"/>
          <p:nvPr/>
        </p:nvSpPr>
        <p:spPr>
          <a:xfrm>
            <a:off x="1882775" y="4110353"/>
            <a:ext cx="2984500" cy="1939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b="1" dirty="0">
                <a:latin typeface="Calibri" panose="020F0502020204030204" pitchFamily="34" charset="0"/>
              </a:rPr>
              <a:t>LES se: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latin typeface="Calibri" panose="020F0502020204030204" pitchFamily="34" charset="0"/>
              </a:rPr>
              <a:t>4 criteri (1 clinico + </a:t>
            </a:r>
          </a:p>
          <a:p>
            <a:pPr>
              <a:defRPr/>
            </a:pPr>
            <a:r>
              <a:rPr lang="it-IT" sz="2000" dirty="0">
                <a:latin typeface="Calibri" panose="020F0502020204030204" pitchFamily="34" charset="0"/>
              </a:rPr>
              <a:t>      1 immunologico)</a:t>
            </a:r>
          </a:p>
          <a:p>
            <a:pPr algn="ctr">
              <a:defRPr/>
            </a:pPr>
            <a:r>
              <a:rPr lang="it-IT" sz="2000" i="1" dirty="0">
                <a:latin typeface="Calibri" panose="020F0502020204030204" pitchFamily="34" charset="0"/>
              </a:rPr>
              <a:t>oppure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latin typeface="Calibri" panose="020F0502020204030204" pitchFamily="34" charset="0"/>
              </a:rPr>
              <a:t>ANA+ o </a:t>
            </a:r>
            <a:r>
              <a:rPr lang="it-IT" sz="2000" dirty="0" err="1">
                <a:latin typeface="Calibri" panose="020F0502020204030204" pitchFamily="34" charset="0"/>
              </a:rPr>
              <a:t>ac.anti-dsDNA</a:t>
            </a:r>
            <a:r>
              <a:rPr lang="it-IT" sz="2000" dirty="0">
                <a:latin typeface="Calibri" panose="020F0502020204030204" pitchFamily="34" charset="0"/>
              </a:rPr>
              <a:t>+</a:t>
            </a:r>
          </a:p>
          <a:p>
            <a:pPr>
              <a:defRPr/>
            </a:pPr>
            <a:r>
              <a:rPr lang="it-IT" sz="2000" dirty="0">
                <a:latin typeface="Calibri" panose="020F0502020204030204" pitchFamily="34" charset="0"/>
              </a:rPr>
              <a:t>      + nefrite </a:t>
            </a:r>
            <a:r>
              <a:rPr lang="it-IT" sz="2000" dirty="0" err="1">
                <a:latin typeface="Calibri" panose="020F0502020204030204" pitchFamily="34" charset="0"/>
              </a:rPr>
              <a:t>lupica</a:t>
            </a:r>
            <a:r>
              <a:rPr lang="it-IT" sz="2000" dirty="0">
                <a:latin typeface="Calibri" panose="020F0502020204030204" pitchFamily="34" charset="0"/>
              </a:rPr>
              <a:t> BP+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9AC9C49-9963-46D2-BFB3-4B4B0F1DF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Criteri immunologici</a:t>
            </a:r>
          </a:p>
        </p:txBody>
      </p:sp>
    </p:spTree>
    <p:extLst>
      <p:ext uri="{BB962C8B-B14F-4D97-AF65-F5344CB8AC3E}">
        <p14:creationId xmlns:p14="http://schemas.microsoft.com/office/powerpoint/2010/main" val="38443717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6D5FCD0-D1D2-467F-9B01-A9303604CC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Scopi della terapia del 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5F8BCC7-8BCB-451F-AAB6-63BC3530A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16271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F8C196E7-FC7E-4FCA-9807-0F96FCC24D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377665"/>
              </p:ext>
            </p:extLst>
          </p:nvPr>
        </p:nvGraphicFramePr>
        <p:xfrm>
          <a:off x="1747121" y="1512749"/>
          <a:ext cx="8321327" cy="3958771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732007">
                  <a:extLst>
                    <a:ext uri="{9D8B030D-6E8A-4147-A177-3AD203B41FA5}">
                      <a16:colId xmlns:a16="http://schemas.microsoft.com/office/drawing/2014/main" val="102716635"/>
                    </a:ext>
                  </a:extLst>
                </a:gridCol>
                <a:gridCol w="7589320">
                  <a:extLst>
                    <a:ext uri="{9D8B030D-6E8A-4147-A177-3AD203B41FA5}">
                      <a16:colId xmlns:a16="http://schemas.microsoft.com/office/drawing/2014/main" val="2231575211"/>
                    </a:ext>
                  </a:extLst>
                </a:gridCol>
              </a:tblGrid>
              <a:tr h="130079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Strategia a breve termine: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Ottenere un controllo rapido e persistente della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attività di malattia</a:t>
                      </a:r>
                      <a:endParaRPr lang="it-IT" sz="2400" dirty="0">
                        <a:effectLst/>
                        <a:latin typeface="New Yor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6936925"/>
                  </a:ext>
                </a:extLst>
              </a:tr>
              <a:tr h="8340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2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Strategia a lungo termine: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Prevenire le riacutizzazioni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842794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kern="0" dirty="0">
                          <a:effectLst/>
                        </a:rPr>
                        <a:t>Ridurre al minimo l'incidenza di effetti collaterali</a:t>
                      </a:r>
                      <a:endParaRPr lang="it-IT" sz="2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5106915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Controllare i fattori di rischio coesistenti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349160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Controllare le sequele della malattia/dei farmaci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5911884"/>
                  </a:ext>
                </a:extLst>
              </a:tr>
              <a:tr h="45599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6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Mantenere una buona qualità di vita</a:t>
                      </a:r>
                      <a:endParaRPr lang="it-IT" sz="2400" b="1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1700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04003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3A0112A-928C-4BAD-B606-F0B89E9EA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Norme generali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8AA59140-634F-4C8C-84E1-AD0405CA31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879178"/>
              </p:ext>
            </p:extLst>
          </p:nvPr>
        </p:nvGraphicFramePr>
        <p:xfrm>
          <a:off x="511175" y="1271588"/>
          <a:ext cx="11166475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14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>
            <a:extLst>
              <a:ext uri="{FF2B5EF4-FFF2-40B4-BE49-F238E27FC236}">
                <a16:creationId xmlns:a16="http://schemas.microsoft.com/office/drawing/2014/main" id="{93CA78AF-88EB-4CCD-B6E5-79FB3C1A65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/>
              <a:t>Manifestazioni severe che condizionano la prognosi</a:t>
            </a:r>
          </a:p>
        </p:txBody>
      </p:sp>
      <p:sp>
        <p:nvSpPr>
          <p:cNvPr id="7171" name="Rectangle 1027">
            <a:extLst>
              <a:ext uri="{FF2B5EF4-FFF2-40B4-BE49-F238E27FC236}">
                <a16:creationId xmlns:a16="http://schemas.microsoft.com/office/drawing/2014/main" id="{026670FB-0672-4D01-9AE2-E87531AE3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11166267" cy="21122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altLang="it-IT" sz="3200" dirty="0"/>
              <a:t>Coinvolgimento neuropsichiatrico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3200" dirty="0"/>
              <a:t>Nefropatia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3200" dirty="0"/>
              <a:t>Sindrome da </a:t>
            </a:r>
            <a:r>
              <a:rPr lang="it-IT" altLang="it-IT" sz="3200" dirty="0" err="1"/>
              <a:t>Ac</a:t>
            </a:r>
            <a:r>
              <a:rPr lang="it-IT" altLang="it-IT" sz="3200" dirty="0"/>
              <a:t>. </a:t>
            </a:r>
            <a:r>
              <a:rPr lang="it-IT" altLang="it-IT" sz="3200" dirty="0" err="1"/>
              <a:t>antifosfolipidi</a:t>
            </a:r>
            <a:endParaRPr lang="it-IT" altLang="it-IT" sz="3200" dirty="0"/>
          </a:p>
          <a:p>
            <a:endParaRPr lang="it-IT" altLang="it-IT" dirty="0"/>
          </a:p>
        </p:txBody>
      </p:sp>
      <p:sp>
        <p:nvSpPr>
          <p:cNvPr id="9220" name="Rectangle 1028">
            <a:extLst>
              <a:ext uri="{FF2B5EF4-FFF2-40B4-BE49-F238E27FC236}">
                <a16:creationId xmlns:a16="http://schemas.microsoft.com/office/drawing/2014/main" id="{CD2130DE-F615-4BA3-BC61-8448CD1F4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280" y="3733800"/>
            <a:ext cx="7924800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it-IT" altLang="it-IT" sz="32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50 % dei pazienti sviluppa danno d’organo</a:t>
            </a:r>
          </a:p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it-IT" altLang="it-IT" sz="32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rischio permanente di “</a:t>
            </a:r>
            <a:r>
              <a:rPr lang="it-IT" altLang="it-IT" sz="3200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flare</a:t>
            </a:r>
            <a:r>
              <a:rPr lang="it-IT" altLang="it-IT" sz="32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”</a:t>
            </a:r>
          </a:p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it-IT" altLang="it-IT" sz="32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malattia potenzialmente life-</a:t>
            </a:r>
            <a:r>
              <a:rPr lang="it-IT" altLang="it-IT" sz="3200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threatening</a:t>
            </a:r>
            <a:endParaRPr lang="it-IT" altLang="it-IT" sz="3200" b="1" i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it-IT" altLang="it-IT" sz="32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805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EA48A0-AAFA-45AD-A1F4-CC105959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dirty="0"/>
              <a:t>Terapia farmacologica da adattare al singolo paziente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BBFCA0-8E9E-47BD-88FD-B97CE3E4C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271016"/>
            <a:ext cx="11166267" cy="4898672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FANS (e sintomatici)</a:t>
            </a:r>
          </a:p>
          <a:p>
            <a:r>
              <a:rPr lang="it-IT" sz="2400" b="1" dirty="0">
                <a:solidFill>
                  <a:schemeClr val="accent6"/>
                </a:solidFill>
              </a:rPr>
              <a:t>Cortisonici </a:t>
            </a:r>
          </a:p>
          <a:p>
            <a:r>
              <a:rPr lang="it-IT" sz="2400" dirty="0"/>
              <a:t>Antimalarici di sintesi</a:t>
            </a:r>
          </a:p>
          <a:p>
            <a:r>
              <a:rPr lang="it-IT" sz="2400" dirty="0"/>
              <a:t>Immunosoppressori</a:t>
            </a:r>
          </a:p>
          <a:p>
            <a:pPr lvl="1"/>
            <a:r>
              <a:rPr lang="it-IT" sz="2000" dirty="0"/>
              <a:t>MTX, AZA, CYA, </a:t>
            </a:r>
            <a:r>
              <a:rPr lang="it-IT" sz="2000" dirty="0" err="1"/>
              <a:t>Micofenolato</a:t>
            </a:r>
            <a:r>
              <a:rPr lang="it-IT" sz="2000" dirty="0"/>
              <a:t> … </a:t>
            </a:r>
          </a:p>
          <a:p>
            <a:pPr lvl="1"/>
            <a:r>
              <a:rPr lang="it-IT" sz="2000" dirty="0" err="1"/>
              <a:t>Ciclofosfamide</a:t>
            </a:r>
            <a:endParaRPr lang="it-IT" sz="2000" dirty="0"/>
          </a:p>
          <a:p>
            <a:r>
              <a:rPr lang="it-IT" sz="2400" dirty="0"/>
              <a:t>Antiaggreganti, anticoagulanti</a:t>
            </a:r>
          </a:p>
          <a:p>
            <a:r>
              <a:rPr lang="it-IT" sz="2400" dirty="0" err="1"/>
              <a:t>Immuno</a:t>
            </a:r>
            <a:r>
              <a:rPr lang="it-IT" sz="2400" dirty="0"/>
              <a:t>-Globuline alte dosi</a:t>
            </a:r>
          </a:p>
          <a:p>
            <a:r>
              <a:rPr lang="it-IT" sz="2400" dirty="0"/>
              <a:t>Plasmaferesi</a:t>
            </a:r>
          </a:p>
          <a:p>
            <a:r>
              <a:rPr lang="it-IT" sz="2400" dirty="0"/>
              <a:t>Farmaci biologici (anti-CTLA4, anti-CD20) : off </a:t>
            </a:r>
            <a:r>
              <a:rPr lang="it-IT" sz="2400" dirty="0" err="1"/>
              <a:t>label</a:t>
            </a:r>
            <a:endParaRPr lang="it-IT" sz="2400" dirty="0"/>
          </a:p>
          <a:p>
            <a:r>
              <a:rPr lang="it-IT" sz="2400" dirty="0"/>
              <a:t>Farmaci biologici on </a:t>
            </a:r>
            <a:r>
              <a:rPr lang="it-IT" sz="2400" dirty="0" err="1"/>
              <a:t>label</a:t>
            </a:r>
            <a:r>
              <a:rPr lang="it-IT" sz="2400" dirty="0"/>
              <a:t> : </a:t>
            </a:r>
            <a:r>
              <a:rPr lang="it-IT" sz="2400" dirty="0" err="1"/>
              <a:t>Belimumab</a:t>
            </a:r>
            <a:r>
              <a:rPr lang="it-IT" sz="2400" dirty="0"/>
              <a:t> (anti-</a:t>
            </a:r>
            <a:r>
              <a:rPr lang="it-IT" sz="2400" dirty="0" err="1"/>
              <a:t>Blys</a:t>
            </a:r>
            <a:r>
              <a:rPr lang="it-IT" sz="2400" dirty="0"/>
              <a:t>) </a:t>
            </a:r>
            <a:r>
              <a:rPr lang="it-IT" sz="2400" dirty="0" err="1"/>
              <a:t>add-on</a:t>
            </a:r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85169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10" descr="Slide 3">
            <a:extLst>
              <a:ext uri="{FF2B5EF4-FFF2-40B4-BE49-F238E27FC236}">
                <a16:creationId xmlns:a16="http://schemas.microsoft.com/office/drawing/2014/main" id="{94FE9327-FB72-4D1B-B68B-4D502D9D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3"/>
          <a:stretch>
            <a:fillRect/>
          </a:stretch>
        </p:blipFill>
        <p:spPr bwMode="auto">
          <a:xfrm>
            <a:off x="1831976" y="1052569"/>
            <a:ext cx="4086225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9">
            <a:extLst>
              <a:ext uri="{FF2B5EF4-FFF2-40B4-BE49-F238E27FC236}">
                <a16:creationId xmlns:a16="http://schemas.microsoft.com/office/drawing/2014/main" id="{5D3011B6-42C6-478F-A9CE-9E4D037620FD}"/>
              </a:ext>
            </a:extLst>
          </p:cNvPr>
          <p:cNvSpPr txBox="1">
            <a:spLocks noChangeArrowheads="1"/>
          </p:cNvSpPr>
          <p:nvPr/>
        </p:nvSpPr>
        <p:spPr>
          <a:xfrm>
            <a:off x="1631951" y="1395468"/>
            <a:ext cx="1909763" cy="863600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it-IT" sz="2800" b="1" dirty="0" err="1"/>
              <a:t>Effetti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dell’eccesso</a:t>
            </a:r>
            <a:r>
              <a:rPr lang="en-US" altLang="it-IT" sz="2800" b="1" dirty="0"/>
              <a:t> di </a:t>
            </a:r>
            <a:r>
              <a:rPr lang="en-US" altLang="it-IT" sz="2800" b="1" dirty="0" err="1"/>
              <a:t>BLyS</a:t>
            </a:r>
            <a:endParaRPr lang="en-US" altLang="it-IT" sz="2800" b="1" dirty="0"/>
          </a:p>
        </p:txBody>
      </p:sp>
      <p:sp>
        <p:nvSpPr>
          <p:cNvPr id="62468" name="Text Box 89">
            <a:extLst>
              <a:ext uri="{FF2B5EF4-FFF2-40B4-BE49-F238E27FC236}">
                <a16:creationId xmlns:a16="http://schemas.microsoft.com/office/drawing/2014/main" id="{08270FAA-A5F0-4095-8FA5-0D078AE50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9" y="5505507"/>
            <a:ext cx="2706687" cy="53498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it-IT" sz="1800" b="1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Le cellule B sopravvivono e si accumulano</a:t>
            </a:r>
          </a:p>
        </p:txBody>
      </p:sp>
      <p:sp>
        <p:nvSpPr>
          <p:cNvPr id="62469" name="Text Box 89">
            <a:extLst>
              <a:ext uri="{FF2B5EF4-FFF2-40B4-BE49-F238E27FC236}">
                <a16:creationId xmlns:a16="http://schemas.microsoft.com/office/drawing/2014/main" id="{DD6A7CCC-A6D3-4C21-9864-5FB318538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5505507"/>
            <a:ext cx="2197100" cy="54133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it-IT" sz="1800" b="1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Attivazioni dei geni       anti-apoptosi</a:t>
            </a:r>
          </a:p>
        </p:txBody>
      </p:sp>
      <p:sp>
        <p:nvSpPr>
          <p:cNvPr id="62470" name="Text Box 3">
            <a:extLst>
              <a:ext uri="{FF2B5EF4-FFF2-40B4-BE49-F238E27FC236}">
                <a16:creationId xmlns:a16="http://schemas.microsoft.com/office/drawing/2014/main" id="{B24D5DA9-94E2-4373-B784-35ACC37DD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9" y="5548368"/>
            <a:ext cx="701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>
                <a:latin typeface="Calibri" panose="020F0502020204030204" pitchFamily="34" charset="0"/>
                <a:ea typeface="MS PGothic" panose="020B0600070205080204" pitchFamily="34" charset="-128"/>
              </a:rPr>
              <a:t>BLyS</a:t>
            </a:r>
          </a:p>
        </p:txBody>
      </p:sp>
      <p:sp>
        <p:nvSpPr>
          <p:cNvPr id="62471" name="Text Box 4">
            <a:extLst>
              <a:ext uri="{FF2B5EF4-FFF2-40B4-BE49-F238E27FC236}">
                <a16:creationId xmlns:a16="http://schemas.microsoft.com/office/drawing/2014/main" id="{D0594C28-7224-4E58-A83D-618345D43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5338818"/>
            <a:ext cx="77739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it-IT" sz="1600">
                <a:latin typeface="Calibri" panose="020F0502020204030204" pitchFamily="34" charset="0"/>
                <a:ea typeface="MS PGothic" panose="020B0600070205080204" pitchFamily="34" charset="-128"/>
              </a:rPr>
              <a:t>TACI</a:t>
            </a:r>
            <a:br>
              <a:rPr lang="en-US" altLang="it-IT" sz="1600"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en-US" altLang="it-IT" sz="1600">
                <a:latin typeface="Calibri" panose="020F0502020204030204" pitchFamily="34" charset="0"/>
                <a:ea typeface="MS PGothic" panose="020B0600070205080204" pitchFamily="34" charset="-128"/>
              </a:rPr>
              <a:t>BCMA</a:t>
            </a:r>
            <a:br>
              <a:rPr lang="en-US" altLang="it-IT" sz="1600"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en-US" altLang="it-IT" sz="1600">
                <a:latin typeface="Calibri" panose="020F0502020204030204" pitchFamily="34" charset="0"/>
                <a:ea typeface="MS PGothic" panose="020B0600070205080204" pitchFamily="34" charset="-128"/>
              </a:rPr>
              <a:t>BAFF-R</a:t>
            </a:r>
          </a:p>
        </p:txBody>
      </p:sp>
      <p:pic>
        <p:nvPicPr>
          <p:cNvPr id="62472" name="Picture 102" descr="Slide 3">
            <a:extLst>
              <a:ext uri="{FF2B5EF4-FFF2-40B4-BE49-F238E27FC236}">
                <a16:creationId xmlns:a16="http://schemas.microsoft.com/office/drawing/2014/main" id="{DFC884A9-876E-48BD-A32A-F496AD6A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2848032"/>
            <a:ext cx="1524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103" descr="Slide 3">
            <a:extLst>
              <a:ext uri="{FF2B5EF4-FFF2-40B4-BE49-F238E27FC236}">
                <a16:creationId xmlns:a16="http://schemas.microsoft.com/office/drawing/2014/main" id="{389FC90C-7A8E-40E2-A6EA-FCEA8362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5537257"/>
            <a:ext cx="1524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5" descr="Slide 3">
            <a:extLst>
              <a:ext uri="{FF2B5EF4-FFF2-40B4-BE49-F238E27FC236}">
                <a16:creationId xmlns:a16="http://schemas.microsoft.com/office/drawing/2014/main" id="{D06AC436-B1FB-409D-AF2F-D2E9C3258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552632"/>
            <a:ext cx="17780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07" descr="Slide 3">
            <a:extLst>
              <a:ext uri="{FF2B5EF4-FFF2-40B4-BE49-F238E27FC236}">
                <a16:creationId xmlns:a16="http://schemas.microsoft.com/office/drawing/2014/main" id="{84AC797D-B7C8-4939-8816-2E934C20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47"/>
          <a:stretch>
            <a:fillRect/>
          </a:stretch>
        </p:blipFill>
        <p:spPr bwMode="auto">
          <a:xfrm>
            <a:off x="1949450" y="5516618"/>
            <a:ext cx="19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09" descr="Y">
            <a:extLst>
              <a:ext uri="{FF2B5EF4-FFF2-40B4-BE49-F238E27FC236}">
                <a16:creationId xmlns:a16="http://schemas.microsoft.com/office/drawing/2014/main" id="{7865A485-E6F5-4408-AF1D-B913C4C9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9" y="5553132"/>
            <a:ext cx="2317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7" name="Rettangolo 7">
            <a:extLst>
              <a:ext uri="{FF2B5EF4-FFF2-40B4-BE49-F238E27FC236}">
                <a16:creationId xmlns:a16="http://schemas.microsoft.com/office/drawing/2014/main" id="{E8F1903D-1550-4386-92B6-C4CE43574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0174" y="6081712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1400" dirty="0">
                <a:latin typeface="Calibri" panose="020F0502020204030204" pitchFamily="34" charset="0"/>
              </a:rPr>
              <a:t>Michael P. </a:t>
            </a:r>
            <a:r>
              <a:rPr lang="en-US" altLang="it-IT" sz="1400" dirty="0" err="1">
                <a:latin typeface="Calibri" panose="020F0502020204030204" pitchFamily="34" charset="0"/>
              </a:rPr>
              <a:t>Cancro</a:t>
            </a:r>
            <a:r>
              <a:rPr lang="en-US" altLang="it-IT" sz="1400" dirty="0">
                <a:latin typeface="Calibri" panose="020F0502020204030204" pitchFamily="34" charset="0"/>
              </a:rPr>
              <a:t> The Journal of Clinical Investigation http://www.jci.org Volume 119 Number 5 May 2009</a:t>
            </a:r>
            <a:endParaRPr lang="it-IT" altLang="it-IT" sz="1400" dirty="0">
              <a:latin typeface="Calibri" panose="020F0502020204030204" pitchFamily="34" charset="0"/>
            </a:endParaRPr>
          </a:p>
        </p:txBody>
      </p:sp>
      <p:pic>
        <p:nvPicPr>
          <p:cNvPr id="62478" name="Picture 110" descr="Slide 3">
            <a:extLst>
              <a:ext uri="{FF2B5EF4-FFF2-40B4-BE49-F238E27FC236}">
                <a16:creationId xmlns:a16="http://schemas.microsoft.com/office/drawing/2014/main" id="{B8DFC329-E109-4DBB-B4F4-08D026CF7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8"/>
          <a:stretch>
            <a:fillRect/>
          </a:stretch>
        </p:blipFill>
        <p:spPr bwMode="auto">
          <a:xfrm>
            <a:off x="6024564" y="1047806"/>
            <a:ext cx="4503737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9" name="Rectangle 99">
            <a:extLst>
              <a:ext uri="{FF2B5EF4-FFF2-40B4-BE49-F238E27FC236}">
                <a16:creationId xmlns:a16="http://schemas.microsoft.com/office/drawing/2014/main" id="{728D3CC5-2426-4C49-914C-BB7CCD6F0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5" y="115888"/>
            <a:ext cx="86868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 err="1">
                <a:latin typeface="Calibri" panose="020F0502020204030204" pitchFamily="34" charset="0"/>
              </a:rPr>
              <a:t>Effetti</a:t>
            </a:r>
            <a:r>
              <a:rPr lang="en-US" altLang="it-IT" sz="2400" b="1" dirty="0">
                <a:latin typeface="Calibri" panose="020F0502020204030204" pitchFamily="34" charset="0"/>
              </a:rPr>
              <a:t> del </a:t>
            </a:r>
            <a:r>
              <a:rPr lang="en-US" altLang="it-IT" sz="24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Blys</a:t>
            </a:r>
            <a:r>
              <a:rPr lang="en-US" altLang="it-IT" sz="2400" b="1" dirty="0">
                <a:latin typeface="Calibri" panose="020F0502020204030204" pitchFamily="34" charset="0"/>
              </a:rPr>
              <a:t> </a:t>
            </a:r>
            <a:r>
              <a:rPr lang="en-US" altLang="it-IT" sz="2400" b="1" i="1" dirty="0">
                <a:latin typeface="Calibri" panose="020F0502020204030204" pitchFamily="34" charset="0"/>
              </a:rPr>
              <a:t>(</a:t>
            </a:r>
            <a:r>
              <a:rPr lang="it-IT" altLang="it-IT" sz="2400" b="1" i="1" dirty="0">
                <a:latin typeface="Calibri" panose="020F0502020204030204" pitchFamily="34" charset="0"/>
              </a:rPr>
              <a:t>B-</a:t>
            </a:r>
            <a:r>
              <a:rPr lang="it-IT" altLang="it-IT" sz="2400" b="1" i="1" dirty="0" err="1">
                <a:latin typeface="Calibri" panose="020F0502020204030204" pitchFamily="34" charset="0"/>
              </a:rPr>
              <a:t>lymphocyte</a:t>
            </a:r>
            <a:r>
              <a:rPr lang="it-IT" altLang="it-IT" sz="2400" b="1" i="1" dirty="0">
                <a:latin typeface="Calibri" panose="020F0502020204030204" pitchFamily="34" charset="0"/>
              </a:rPr>
              <a:t> </a:t>
            </a:r>
            <a:r>
              <a:rPr lang="it-IT" altLang="it-IT" sz="2400" b="1" i="1" dirty="0" err="1">
                <a:latin typeface="Calibri" panose="020F0502020204030204" pitchFamily="34" charset="0"/>
              </a:rPr>
              <a:t>stimulator</a:t>
            </a:r>
            <a:r>
              <a:rPr lang="it-IT" altLang="it-IT" sz="2400" b="1" i="1" dirty="0">
                <a:latin typeface="Calibri" panose="020F0502020204030204" pitchFamily="34" charset="0"/>
              </a:rPr>
              <a:t>)</a:t>
            </a:r>
            <a:r>
              <a:rPr lang="en-US" altLang="it-IT" sz="2400" b="1" i="1" dirty="0">
                <a:latin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300890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405E6B61-627D-45F1-92DE-747AFE89D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Terapia farmacologica modulata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B98F4B9-632D-47C4-8E7C-12AE4DD47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800" dirty="0"/>
              <a:t>Forme lievi :</a:t>
            </a:r>
          </a:p>
          <a:p>
            <a:pPr lvl="1"/>
            <a:r>
              <a:rPr lang="it-IT" altLang="it-IT" sz="2400" dirty="0"/>
              <a:t>Senza impegno viscerale</a:t>
            </a:r>
          </a:p>
          <a:p>
            <a:pPr lvl="1"/>
            <a:r>
              <a:rPr lang="it-IT" altLang="it-IT" sz="2400" dirty="0"/>
              <a:t>Alterazioni ematologiche lievi</a:t>
            </a:r>
          </a:p>
          <a:p>
            <a:pPr lvl="2"/>
            <a:r>
              <a:rPr lang="it-IT" altLang="it-IT" sz="1800" dirty="0"/>
              <a:t>FANS, </a:t>
            </a:r>
            <a:r>
              <a:rPr lang="it-IT" altLang="it-IT" sz="1800" dirty="0" err="1"/>
              <a:t>idrossiclorochina</a:t>
            </a:r>
            <a:r>
              <a:rPr lang="it-IT" altLang="it-IT" sz="1800" dirty="0"/>
              <a:t>, steroidi</a:t>
            </a:r>
          </a:p>
          <a:p>
            <a:r>
              <a:rPr lang="it-IT" altLang="it-IT" sz="2800" dirty="0"/>
              <a:t>Forme severe :</a:t>
            </a:r>
          </a:p>
          <a:p>
            <a:pPr lvl="1"/>
            <a:r>
              <a:rPr lang="it-IT" altLang="it-IT" sz="2400" dirty="0"/>
              <a:t>Impegno viscerale (renale, neurologico, polmonare, cardiaco)</a:t>
            </a:r>
          </a:p>
          <a:p>
            <a:pPr lvl="1"/>
            <a:r>
              <a:rPr lang="it-IT" altLang="it-IT" sz="2400" dirty="0"/>
              <a:t>Gravi alterazioni ematologiche</a:t>
            </a:r>
          </a:p>
          <a:p>
            <a:pPr lvl="4"/>
            <a:r>
              <a:rPr lang="it-IT" altLang="it-IT" sz="1800" dirty="0"/>
              <a:t>Steroidi, immunosoppressori, PEX, IVIG, </a:t>
            </a:r>
            <a:r>
              <a:rPr lang="it-IT" altLang="it-IT" sz="1800" dirty="0" err="1"/>
              <a:t>Rituximab</a:t>
            </a:r>
            <a:endParaRPr lang="it-IT" altLang="it-IT" sz="1800" dirty="0"/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44344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88F2757D-8E28-4465-AB56-F0FC188EE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Prognosi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9168048-1765-43F1-8E2B-88DC66B1C1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2800" dirty="0"/>
              <a:t>1954: a 4 anni    </a:t>
            </a:r>
            <a:r>
              <a:rPr lang="it-IT" altLang="it-IT" sz="2800" dirty="0" err="1"/>
              <a:t>ca</a:t>
            </a:r>
            <a:r>
              <a:rPr lang="it-IT" altLang="it-IT" sz="2800" dirty="0"/>
              <a:t>. 50%</a:t>
            </a:r>
          </a:p>
          <a:p>
            <a:r>
              <a:rPr lang="it-IT" altLang="it-IT" sz="2800" dirty="0"/>
              <a:t>Oggi a 10 anni   </a:t>
            </a:r>
            <a:r>
              <a:rPr lang="it-IT" altLang="it-IT" sz="2800" dirty="0" err="1"/>
              <a:t>ca</a:t>
            </a:r>
            <a:r>
              <a:rPr lang="it-IT" altLang="it-IT" sz="2800" dirty="0"/>
              <a:t>.  80-90%</a:t>
            </a:r>
          </a:p>
          <a:p>
            <a:endParaRPr lang="it-IT" altLang="it-IT" sz="2800" dirty="0"/>
          </a:p>
          <a:p>
            <a:r>
              <a:rPr lang="it-IT" altLang="it-IT" sz="2800" dirty="0"/>
              <a:t>Cause di morte :</a:t>
            </a:r>
          </a:p>
          <a:p>
            <a:pPr lvl="1"/>
            <a:r>
              <a:rPr lang="it-IT" altLang="it-IT" sz="2400" dirty="0"/>
              <a:t>Infezioni</a:t>
            </a:r>
          </a:p>
          <a:p>
            <a:pPr lvl="1"/>
            <a:r>
              <a:rPr lang="it-IT" altLang="it-IT" sz="2400" dirty="0"/>
              <a:t>Neoplasie</a:t>
            </a:r>
          </a:p>
          <a:p>
            <a:pPr lvl="1"/>
            <a:r>
              <a:rPr lang="it-IT" altLang="it-IT" sz="2400" dirty="0"/>
              <a:t>Accidenti vascolari</a:t>
            </a:r>
          </a:p>
          <a:p>
            <a:endParaRPr lang="it-IT" altLang="it-IT" dirty="0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7D123284-E6BA-44DC-ADC1-A998D3454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21" y="2704786"/>
            <a:ext cx="3316288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it-IT" altLang="it-IT" sz="2400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D8885C-7E8F-4764-95B7-8AA292D26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6" b="14114"/>
          <a:stretch>
            <a:fillRect/>
          </a:stretch>
        </p:blipFill>
        <p:spPr bwMode="auto">
          <a:xfrm>
            <a:off x="4631792" y="1577590"/>
            <a:ext cx="7045095" cy="415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9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64F9437-1413-43D9-B62A-F9D142561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Come si manifesta ?</a:t>
            </a:r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53F08E69-2283-4CDD-AC3A-58B39D18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it-IT" sz="2800" b="1" dirty="0">
                <a:solidFill>
                  <a:schemeClr val="accent6"/>
                </a:solidFill>
              </a:rPr>
              <a:t>Il LES è una malattia molto eterogenea</a:t>
            </a:r>
          </a:p>
          <a:p>
            <a:r>
              <a:rPr lang="it-IT" altLang="it-IT" sz="2800" b="1" dirty="0">
                <a:solidFill>
                  <a:schemeClr val="accent6"/>
                </a:solidFill>
              </a:rPr>
              <a:t>All’inizio i sintomi possono essere molto sfumati </a:t>
            </a:r>
            <a:r>
              <a:rPr lang="it-IT" altLang="it-IT" sz="2800" dirty="0"/>
              <a:t>(astenia, </a:t>
            </a:r>
            <a:r>
              <a:rPr lang="it-IT" altLang="it-IT" sz="2800" dirty="0" err="1"/>
              <a:t>artromialgie</a:t>
            </a:r>
            <a:r>
              <a:rPr lang="it-IT" altLang="it-IT" sz="2800" dirty="0"/>
              <a:t>, febbricola) o esplosivi (febbre, artrite, nefrite, </a:t>
            </a:r>
            <a:r>
              <a:rPr lang="it-IT" altLang="it-IT" sz="2800" dirty="0" err="1"/>
              <a:t>sierositi</a:t>
            </a:r>
            <a:r>
              <a:rPr lang="it-IT" altLang="it-IT" sz="2800" dirty="0"/>
              <a:t>, manifestazioni cutanee, sintomi neuropsichiatrici …)</a:t>
            </a:r>
          </a:p>
          <a:p>
            <a:r>
              <a:rPr lang="it-IT" altLang="it-IT" sz="2800" b="1" dirty="0">
                <a:solidFill>
                  <a:schemeClr val="accent6"/>
                </a:solidFill>
              </a:rPr>
              <a:t>Non c’è segno o sintomo che non possa essere attributo al LES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60CEC41-27EF-4376-BA28-D9DCE253758B}"/>
              </a:ext>
            </a:extLst>
          </p:cNvPr>
          <p:cNvGrpSpPr>
            <a:grpSpLocks/>
          </p:cNvGrpSpPr>
          <p:nvPr/>
        </p:nvGrpSpPr>
        <p:grpSpPr bwMode="auto">
          <a:xfrm>
            <a:off x="1664970" y="4201796"/>
            <a:ext cx="8712200" cy="1584325"/>
            <a:chOff x="323528" y="2780928"/>
            <a:chExt cx="9366483" cy="1583878"/>
          </a:xfrm>
        </p:grpSpPr>
        <p:sp>
          <p:nvSpPr>
            <p:cNvPr id="7" name="Rettangolo 4">
              <a:extLst>
                <a:ext uri="{FF2B5EF4-FFF2-40B4-BE49-F238E27FC236}">
                  <a16:creationId xmlns:a16="http://schemas.microsoft.com/office/drawing/2014/main" id="{AB57083C-164C-4A63-8028-84F04812C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439" y="2979310"/>
              <a:ext cx="7992572" cy="138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800" b="1" i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«Se conosci il LES … conosci la medicina» !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800" b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			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800" b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				</a:t>
              </a:r>
              <a:r>
                <a:rPr lang="it-IT" altLang="it-IT" sz="2000" b="1" dirty="0" err="1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Lahita</a:t>
              </a:r>
              <a:r>
                <a:rPr lang="it-IT" altLang="it-IT" sz="2000" b="1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 R.G., 1987</a:t>
              </a:r>
            </a:p>
          </p:txBody>
        </p:sp>
        <p:pic>
          <p:nvPicPr>
            <p:cNvPr id="8198" name="Picture 11" descr="https://encrypted-tbn3.gstatic.com/images?q=tbn:ANd9GcRitiyhM4sumDnY_-25YcU-12E0NPiOaUOIIHHgdXIk8L7WUIm9">
              <a:extLst>
                <a:ext uri="{FF2B5EF4-FFF2-40B4-BE49-F238E27FC236}">
                  <a16:creationId xmlns:a16="http://schemas.microsoft.com/office/drawing/2014/main" id="{EAB59A4A-CBE2-4923-AF9A-04126768F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7" r="27660" b="26511"/>
            <a:stretch>
              <a:fillRect/>
            </a:stretch>
          </p:blipFill>
          <p:spPr bwMode="auto">
            <a:xfrm>
              <a:off x="323528" y="2780928"/>
              <a:ext cx="1142000" cy="1574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762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D77DF38-6968-4BC5-8A83-C66F95B06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164" y="188913"/>
            <a:ext cx="87963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Lupus Eritematoso sistemico</a:t>
            </a:r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id="{DB86A6DD-AA69-4CA7-AC5A-487983F04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147763"/>
            <a:ext cx="35687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FCC00"/>
              </a:buClr>
              <a:buFontTx/>
              <a:buNone/>
            </a:pPr>
            <a:r>
              <a:rPr lang="it-IT" altLang="it-IT" sz="2900" b="1">
                <a:solidFill>
                  <a:srgbClr val="C00000"/>
                </a:solidFill>
                <a:latin typeface="Arial" panose="020B0604020202020204" pitchFamily="34" charset="0"/>
              </a:rPr>
              <a:t>Manifestazioni lievi</a:t>
            </a:r>
            <a:endParaRPr lang="it-IT" altLang="it-IT" sz="1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id="{87333A6C-D6E7-4554-A988-397FDBFCB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4" y="1125538"/>
            <a:ext cx="373538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900" b="1">
                <a:solidFill>
                  <a:srgbClr val="C00000"/>
                </a:solidFill>
                <a:latin typeface="Arial" panose="020B0604020202020204" pitchFamily="34" charset="0"/>
              </a:rPr>
              <a:t>Manifestazioni gravi</a:t>
            </a:r>
          </a:p>
        </p:txBody>
      </p:sp>
      <p:pic>
        <p:nvPicPr>
          <p:cNvPr id="9221" name="Immagine 11" descr="wolf 2.bmp">
            <a:extLst>
              <a:ext uri="{FF2B5EF4-FFF2-40B4-BE49-F238E27FC236}">
                <a16:creationId xmlns:a16="http://schemas.microsoft.com/office/drawing/2014/main" id="{4E1A4C55-1FF8-4F40-96F4-DAD20BDC3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5"/>
          <a:stretch>
            <a:fillRect/>
          </a:stretch>
        </p:blipFill>
        <p:spPr bwMode="auto">
          <a:xfrm>
            <a:off x="6134100" y="1841501"/>
            <a:ext cx="4425950" cy="4251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B46DE83-E603-4C76-A775-09C5F42B2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1773239"/>
            <a:ext cx="4570412" cy="4456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>
            <a:lvl1pPr marL="381000" indent="-38100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Glomerulonefrite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Coinvolgimento NP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Polmonite </a:t>
            </a:r>
            <a:r>
              <a:rPr lang="it-IT" dirty="0" err="1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intesriziale</a:t>
            </a: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acuta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Polmonite interstiziale cronica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Ipertensione polmonare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Miocardite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 err="1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Vasculite</a:t>
            </a: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viscerale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Grave leucopenia </a:t>
            </a:r>
            <a:r>
              <a:rPr lang="it-IT" sz="2000" dirty="0">
                <a:solidFill>
                  <a:schemeClr val="accent4">
                    <a:lumMod val="1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&lt; 1.000/mm</a:t>
            </a:r>
            <a:r>
              <a:rPr lang="it-IT" sz="2000" baseline="30000" dirty="0">
                <a:solidFill>
                  <a:schemeClr val="accent4">
                    <a:lumMod val="1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3</a:t>
            </a:r>
            <a:endParaRPr lang="it-IT" sz="2000" dirty="0">
              <a:solidFill>
                <a:schemeClr val="accent4">
                  <a:lumMod val="10000"/>
                </a:schemeClr>
              </a:solidFill>
              <a:latin typeface="Arial Narrow" panose="020B0606020202030204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Grave </a:t>
            </a:r>
            <a:r>
              <a:rPr lang="it-IT" dirty="0" err="1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piastrinopenia</a:t>
            </a:r>
            <a:r>
              <a:rPr lang="it-IT" sz="2000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>
                <a:solidFill>
                  <a:schemeClr val="accent4">
                    <a:lumMod val="1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&lt;15.000/mm</a:t>
            </a:r>
            <a:r>
              <a:rPr lang="it-IT" sz="2000" baseline="30000" dirty="0">
                <a:solidFill>
                  <a:schemeClr val="accent4">
                    <a:lumMod val="1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3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Anemia emolitica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Anemia aplastica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8F3AF1F-9BCD-4882-A1A2-9F12390EBF27}"/>
              </a:ext>
            </a:extLst>
          </p:cNvPr>
          <p:cNvSpPr txBox="1">
            <a:spLocks noChangeArrowheads="1"/>
          </p:cNvSpPr>
          <p:nvPr/>
        </p:nvSpPr>
        <p:spPr bwMode="auto">
          <a:xfrm rot="1824137">
            <a:off x="6215064" y="2967038"/>
            <a:ext cx="4414837" cy="13843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bg1"/>
                </a:solidFill>
                <a:latin typeface="Arial" panose="020B0604020202020204" pitchFamily="34" charset="0"/>
              </a:rPr>
              <a:t>Possono influenzare la sopravvivenza dei pazienti</a:t>
            </a:r>
          </a:p>
        </p:txBody>
      </p:sp>
      <p:pic>
        <p:nvPicPr>
          <p:cNvPr id="8" name="Picture 2" descr="http://www.risorse.immobiliarecaserio.com/wp-content/uploads/2012/09/Cucciolo.jpg">
            <a:hlinkClick r:id="rId3"/>
            <a:extLst>
              <a:ext uri="{FF2B5EF4-FFF2-40B4-BE49-F238E27FC236}">
                <a16:creationId xmlns:a16="http://schemas.microsoft.com/office/drawing/2014/main" id="{7225BEFD-0C98-4B8E-9672-466B69A9D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2164" r="2042" b="7890"/>
          <a:stretch>
            <a:fillRect/>
          </a:stretch>
        </p:blipFill>
        <p:spPr bwMode="auto">
          <a:xfrm>
            <a:off x="1658939" y="1844675"/>
            <a:ext cx="4422775" cy="424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98758683-23CF-4292-ADC4-2845003A6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1773238"/>
            <a:ext cx="4519612" cy="4456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noAutofit/>
          </a:bodyPr>
          <a:lstStyle>
            <a:lvl1pPr marL="387350" indent="-38735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576"/>
              </a:spcBef>
              <a:buClr>
                <a:srgbClr val="C00000"/>
              </a:buClr>
              <a:buSzPct val="120000"/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Artrite</a:t>
            </a:r>
          </a:p>
          <a:p>
            <a:pPr algn="just">
              <a:lnSpc>
                <a:spcPct val="90000"/>
              </a:lnSpc>
              <a:spcBef>
                <a:spcPts val="576"/>
              </a:spcBef>
              <a:buClr>
                <a:srgbClr val="C00000"/>
              </a:buClr>
              <a:buSzPct val="120000"/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Lupus cutaneo </a:t>
            </a:r>
            <a:r>
              <a:rPr lang="it-IT" dirty="0" err="1"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acutuo</a:t>
            </a:r>
            <a:endParaRPr lang="it-IT" dirty="0">
              <a:solidFill>
                <a:schemeClr val="accent4">
                  <a:lumMod val="10000"/>
                </a:schemeClr>
              </a:solidFill>
              <a:latin typeface="Arial" charset="0"/>
            </a:endParaRPr>
          </a:p>
          <a:p>
            <a:pPr algn="just">
              <a:lnSpc>
                <a:spcPct val="90000"/>
              </a:lnSpc>
              <a:spcBef>
                <a:spcPts val="576"/>
              </a:spcBef>
              <a:buClr>
                <a:srgbClr val="C00000"/>
              </a:buClr>
              <a:buSzPct val="120000"/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Lupus cutaneo subacuto</a:t>
            </a:r>
          </a:p>
          <a:p>
            <a:pPr algn="just">
              <a:lnSpc>
                <a:spcPct val="90000"/>
              </a:lnSpc>
              <a:spcBef>
                <a:spcPts val="576"/>
              </a:spcBef>
              <a:buClr>
                <a:srgbClr val="C00000"/>
              </a:buClr>
              <a:buSzPct val="120000"/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Lupus cutaneo cronico</a:t>
            </a:r>
          </a:p>
          <a:p>
            <a:pPr algn="just">
              <a:lnSpc>
                <a:spcPct val="90000"/>
              </a:lnSpc>
              <a:spcBef>
                <a:spcPts val="576"/>
              </a:spcBef>
              <a:buClr>
                <a:srgbClr val="C00000"/>
              </a:buClr>
              <a:buSzPct val="120000"/>
              <a:buFontTx/>
              <a:buChar char="•"/>
              <a:defRPr/>
            </a:pPr>
            <a:r>
              <a:rPr lang="it-IT" dirty="0" err="1"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Sierositi</a:t>
            </a:r>
            <a:endParaRPr lang="it-IT" dirty="0">
              <a:solidFill>
                <a:schemeClr val="accent4">
                  <a:lumMod val="10000"/>
                </a:schemeClr>
              </a:solidFill>
              <a:latin typeface="Arial" charset="0"/>
            </a:endParaRPr>
          </a:p>
          <a:p>
            <a:pPr algn="just">
              <a:lnSpc>
                <a:spcPct val="90000"/>
              </a:lnSpc>
              <a:spcBef>
                <a:spcPts val="576"/>
              </a:spcBef>
              <a:buClr>
                <a:srgbClr val="C00000"/>
              </a:buClr>
              <a:buSzPct val="120000"/>
              <a:buFontTx/>
              <a:buChar char="•"/>
              <a:defRPr/>
            </a:pP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Leucopenia lieve-moderata                   </a:t>
            </a:r>
            <a:r>
              <a:rPr lang="it-IT" sz="2000" dirty="0">
                <a:solidFill>
                  <a:schemeClr val="accent4">
                    <a:lumMod val="10000"/>
                  </a:schemeClr>
                </a:solidFill>
                <a:latin typeface="Arial Narrow" panose="020B0606020202030204" pitchFamily="34" charset="0"/>
              </a:rPr>
              <a:t>(1.000 &lt; GB &lt; 4.000)</a:t>
            </a:r>
          </a:p>
          <a:p>
            <a:pPr>
              <a:lnSpc>
                <a:spcPct val="90000"/>
              </a:lnSpc>
              <a:spcBef>
                <a:spcPts val="576"/>
              </a:spcBef>
              <a:buClr>
                <a:srgbClr val="C00000"/>
              </a:buClr>
              <a:buSzPct val="120000"/>
              <a:buFontTx/>
              <a:buChar char="•"/>
              <a:defRPr/>
            </a:pPr>
            <a:r>
              <a:rPr lang="it-IT" dirty="0" err="1"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Piastrinopenia</a:t>
            </a:r>
            <a:r>
              <a:rPr lang="it-IT" dirty="0">
                <a:solidFill>
                  <a:schemeClr val="accent4">
                    <a:lumMod val="10000"/>
                  </a:schemeClr>
                </a:solidFill>
                <a:latin typeface="Arial" charset="0"/>
              </a:rPr>
              <a:t> moderata                             </a:t>
            </a:r>
            <a:r>
              <a:rPr lang="it-IT" sz="2000" dirty="0">
                <a:solidFill>
                  <a:schemeClr val="accent4">
                    <a:lumMod val="10000"/>
                  </a:schemeClr>
                </a:solidFill>
                <a:latin typeface="Arial Narrow" panose="020B0606020202030204" pitchFamily="34" charset="0"/>
              </a:rPr>
              <a:t>(15.000 &lt; PLTS &lt; 150.000)</a:t>
            </a:r>
          </a:p>
          <a:p>
            <a:pPr algn="just">
              <a:lnSpc>
                <a:spcPct val="90000"/>
              </a:lnSpc>
              <a:spcBef>
                <a:spcPts val="576"/>
              </a:spcBef>
              <a:buClr>
                <a:srgbClr val="FF3300"/>
              </a:buClr>
              <a:buSzPct val="120000"/>
              <a:buFontTx/>
              <a:buChar char="•"/>
              <a:defRPr/>
            </a:pPr>
            <a:endParaRPr lang="it-IT" dirty="0">
              <a:solidFill>
                <a:schemeClr val="accent4">
                  <a:lumMod val="10000"/>
                </a:schemeClr>
              </a:solidFill>
              <a:latin typeface="Arial" charset="0"/>
            </a:endParaRPr>
          </a:p>
          <a:p>
            <a:pPr algn="just">
              <a:lnSpc>
                <a:spcPct val="90000"/>
              </a:lnSpc>
              <a:spcBef>
                <a:spcPts val="576"/>
              </a:spcBef>
              <a:buClr>
                <a:srgbClr val="FF3300"/>
              </a:buClr>
              <a:buSzPct val="120000"/>
              <a:buFontTx/>
              <a:buChar char="•"/>
              <a:defRPr/>
            </a:pPr>
            <a:endParaRPr lang="it-IT" dirty="0">
              <a:solidFill>
                <a:schemeClr val="accent4">
                  <a:lumMod val="10000"/>
                </a:schemeClr>
              </a:solidFill>
              <a:latin typeface="Arial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47B2A457-42DD-4BAF-A7F1-2307C6A517EC}"/>
              </a:ext>
            </a:extLst>
          </p:cNvPr>
          <p:cNvSpPr txBox="1">
            <a:spLocks noChangeArrowheads="1"/>
          </p:cNvSpPr>
          <p:nvPr/>
        </p:nvSpPr>
        <p:spPr bwMode="auto">
          <a:xfrm rot="19731966">
            <a:off x="1600200" y="2947988"/>
            <a:ext cx="4414838" cy="13843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Non influenzano la sopravvivenza dei pazienti</a:t>
            </a:r>
          </a:p>
        </p:txBody>
      </p:sp>
    </p:spTree>
    <p:extLst>
      <p:ext uri="{BB962C8B-B14F-4D97-AF65-F5344CB8AC3E}">
        <p14:creationId xmlns:p14="http://schemas.microsoft.com/office/powerpoint/2010/main" val="336227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9D0F327-139A-45F9-813D-B3BE71BD4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Sintomi d’apertura del LES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D16A27C-099D-4A7A-B7DF-D19B064B4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621" y="1271016"/>
            <a:ext cx="11166267" cy="4015359"/>
          </a:xfrm>
        </p:spPr>
        <p:txBody>
          <a:bodyPr/>
          <a:lstStyle/>
          <a:p>
            <a:r>
              <a:rPr lang="it-IT" altLang="it-IT" sz="2800" b="1" dirty="0">
                <a:solidFill>
                  <a:schemeClr val="accent6"/>
                </a:solidFill>
              </a:rPr>
              <a:t>Muscoloscheletrici</a:t>
            </a:r>
            <a:r>
              <a:rPr lang="it-IT" altLang="it-IT" sz="2800" dirty="0"/>
              <a:t> (artrite – artralgie-mialgie)			</a:t>
            </a:r>
            <a:r>
              <a:rPr lang="it-IT" altLang="it-IT" sz="2800" b="1" dirty="0">
                <a:solidFill>
                  <a:schemeClr val="accent6"/>
                </a:solidFill>
              </a:rPr>
              <a:t>46 - 59 %</a:t>
            </a:r>
          </a:p>
          <a:p>
            <a:r>
              <a:rPr lang="it-IT" altLang="it-IT" sz="2800" b="1" dirty="0">
                <a:solidFill>
                  <a:schemeClr val="accent6"/>
                </a:solidFill>
              </a:rPr>
              <a:t>Cutanei</a:t>
            </a:r>
            <a:r>
              <a:rPr lang="it-IT" altLang="it-IT" sz="2800" dirty="0"/>
              <a:t> (eritema solare, fotosensibilità, alopecia			</a:t>
            </a:r>
            <a:r>
              <a:rPr lang="it-IT" altLang="it-IT" sz="2800" b="1" dirty="0">
                <a:solidFill>
                  <a:schemeClr val="accent6"/>
                </a:solidFill>
              </a:rPr>
              <a:t>14 - 21 %           </a:t>
            </a:r>
          </a:p>
          <a:p>
            <a:r>
              <a:rPr lang="it-IT" altLang="it-IT" sz="2800" dirty="0"/>
              <a:t>Generali (febbricola, astenia, calo ponderale)			2 - 17 %</a:t>
            </a:r>
          </a:p>
          <a:p>
            <a:r>
              <a:rPr lang="it-IT" altLang="it-IT" sz="2800" dirty="0"/>
              <a:t>Nefropatia									3 - 6  %	</a:t>
            </a:r>
          </a:p>
          <a:p>
            <a:r>
              <a:rPr lang="it-IT" altLang="it-IT" sz="2800" dirty="0"/>
              <a:t>Pleurite-pericardite							3 - 5  %	</a:t>
            </a:r>
          </a:p>
          <a:p>
            <a:r>
              <a:rPr lang="it-IT" altLang="it-IT" sz="2800" dirty="0"/>
              <a:t>Sintomi neuropsichiatrici						3 - 4  %</a:t>
            </a:r>
          </a:p>
          <a:p>
            <a:r>
              <a:rPr lang="it-IT" altLang="it-IT" sz="2800" dirty="0"/>
              <a:t>Ematologiche								2 - 4  %</a:t>
            </a:r>
            <a:r>
              <a:rPr lang="it-IT" altLang="it-IT" dirty="0"/>
              <a:t>	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5D2A1C14-7165-490F-8174-C3A0980BF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5431368"/>
            <a:ext cx="7753350" cy="588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chemeClr val="accent6"/>
                </a:solidFill>
                <a:latin typeface="Calibri" panose="020F0502020204030204" pitchFamily="34" charset="0"/>
              </a:rPr>
              <a:t>malattia d’organo </a:t>
            </a:r>
            <a:r>
              <a:rPr lang="it-IT" altLang="it-IT" b="1" dirty="0">
                <a:latin typeface="Calibri" panose="020F0502020204030204" pitchFamily="34" charset="0"/>
              </a:rPr>
              <a:t>(rene, SNC, ematologica)</a:t>
            </a:r>
          </a:p>
        </p:txBody>
      </p:sp>
    </p:spTree>
    <p:extLst>
      <p:ext uri="{BB962C8B-B14F-4D97-AF65-F5344CB8AC3E}">
        <p14:creationId xmlns:p14="http://schemas.microsoft.com/office/powerpoint/2010/main" val="36043187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64.9|17.3"/>
</p:tagLst>
</file>

<file path=ppt/theme/theme1.xml><?xml version="1.0" encoding="utf-8"?>
<a:theme xmlns:a="http://schemas.openxmlformats.org/drawingml/2006/main" name="Retrospettivo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969</TotalTime>
  <Words>3036</Words>
  <Application>Microsoft Office PowerPoint</Application>
  <PresentationFormat>Widescreen</PresentationFormat>
  <Paragraphs>630</Paragraphs>
  <Slides>63</Slides>
  <Notes>40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63</vt:i4>
      </vt:variant>
    </vt:vector>
  </HeadingPairs>
  <TitlesOfParts>
    <vt:vector size="80" baseType="lpstr">
      <vt:lpstr>Arial Unicode MS</vt:lpstr>
      <vt:lpstr>MS PGothic</vt:lpstr>
      <vt:lpstr>Arial</vt:lpstr>
      <vt:lpstr>Arial Narrow</vt:lpstr>
      <vt:lpstr>Berlin Sans FB</vt:lpstr>
      <vt:lpstr>Calibri</vt:lpstr>
      <vt:lpstr>Calibri Light</vt:lpstr>
      <vt:lpstr>Comic Sans MS</vt:lpstr>
      <vt:lpstr>Gill Sans MT</vt:lpstr>
      <vt:lpstr>New York</vt:lpstr>
      <vt:lpstr>Symbol</vt:lpstr>
      <vt:lpstr>Times New Roman</vt:lpstr>
      <vt:lpstr>Wingdings</vt:lpstr>
      <vt:lpstr>Retrospettivo</vt:lpstr>
      <vt:lpstr>ClipArt</vt:lpstr>
      <vt:lpstr>Immagine bitmap</vt:lpstr>
      <vt:lpstr>Foglio di lavoro</vt:lpstr>
      <vt:lpstr>Lupus Eritematoso Sistemico (LES)</vt:lpstr>
      <vt:lpstr>Definizione</vt:lpstr>
      <vt:lpstr>Epidemiologia</vt:lpstr>
      <vt:lpstr>Il mosaico clinico del LES</vt:lpstr>
      <vt:lpstr>LES : malattia eterogenea </vt:lpstr>
      <vt:lpstr>Manifestazioni severe che condizionano la prognosi</vt:lpstr>
      <vt:lpstr>Come si manifesta ?</vt:lpstr>
      <vt:lpstr>Presentazione standard di PowerPoint</vt:lpstr>
      <vt:lpstr>Sintomi d’apertura del LES</vt:lpstr>
      <vt:lpstr>Manifestazioni muscolo-scheletriche</vt:lpstr>
      <vt:lpstr>Poliartrite del LES</vt:lpstr>
      <vt:lpstr>Manifestazioni cutanee</vt:lpstr>
      <vt:lpstr>Manifestazioni cutanee LES specifiche</vt:lpstr>
      <vt:lpstr>Manifestazioni cutanee LES specifiche</vt:lpstr>
      <vt:lpstr>Manifestazioni cutanee LES specifiche</vt:lpstr>
      <vt:lpstr>Manifestazioni cutanee non specifiche</vt:lpstr>
      <vt:lpstr>Manifestazioni ematologiche</vt:lpstr>
      <vt:lpstr>Manifestazioni a carico dell’apparato respiratorio</vt:lpstr>
      <vt:lpstr>Manifestazioni cardiache</vt:lpstr>
      <vt:lpstr>Manifestazioni gastrointestinali</vt:lpstr>
      <vt:lpstr>Impegno renale nel LES</vt:lpstr>
      <vt:lpstr>Presentazione standard di PowerPoint</vt:lpstr>
      <vt:lpstr>Presentazione standard di PowerPoint</vt:lpstr>
      <vt:lpstr>Presentazione standard di PowerPoint</vt:lpstr>
      <vt:lpstr>Interessamento neurologico nel LES</vt:lpstr>
      <vt:lpstr>Sindromi neuropsichiatriche in corso di LES - ACR - 1999</vt:lpstr>
      <vt:lpstr>Aspetti anatomo-patologici</vt:lpstr>
      <vt:lpstr>Eziopatogenesi</vt:lpstr>
      <vt:lpstr>Spiral of disease progression in SLE</vt:lpstr>
      <vt:lpstr>Fattori genetici</vt:lpstr>
      <vt:lpstr>Genetic factors and SLE susceptibility</vt:lpstr>
      <vt:lpstr>Presentazione standard di PowerPoint</vt:lpstr>
      <vt:lpstr>Effetti epigenetici* (ereditari e/o acquisiti):</vt:lpstr>
      <vt:lpstr>Fattori ormonali</vt:lpstr>
      <vt:lpstr>Hormonal factors</vt:lpstr>
      <vt:lpstr>Presentazione standard di PowerPoint</vt:lpstr>
      <vt:lpstr>Fattori ambientali</vt:lpstr>
      <vt:lpstr>ENVIROMENTAL FACTORS IN SLE</vt:lpstr>
      <vt:lpstr>Lupus indotto da farmaci</vt:lpstr>
      <vt:lpstr>Alterazioni  immunologiche</vt:lpstr>
      <vt:lpstr>Presentazione standard di PowerPoint</vt:lpstr>
      <vt:lpstr>Presentazione standard di PowerPoint</vt:lpstr>
      <vt:lpstr>Produzione di autoanticorpi </vt:lpstr>
      <vt:lpstr>Meccanismi di danno anticorpo-mediato</vt:lpstr>
      <vt:lpstr>SINDROME DA ANTICORPI ANTI-FOSFOLIPIDI</vt:lpstr>
      <vt:lpstr>Il quadro bioumorale del LES</vt:lpstr>
      <vt:lpstr>Diverse modalità di decorso del LES</vt:lpstr>
      <vt:lpstr>Presentazione standard di PowerPoint</vt:lpstr>
      <vt:lpstr>Diagnosi e diagnosi differenziale</vt:lpstr>
      <vt:lpstr>I passi fondamentali per arrivare… presto alla diagnosi</vt:lpstr>
      <vt:lpstr>LUPUS CLINIC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Criteri immunologici</vt:lpstr>
      <vt:lpstr>Scopi della terapia del LES</vt:lpstr>
      <vt:lpstr>Norme generali</vt:lpstr>
      <vt:lpstr>Terapia farmacologica da adattare al singolo paziente</vt:lpstr>
      <vt:lpstr>Presentazione standard di PowerPoint</vt:lpstr>
      <vt:lpstr>Terapia farmacologica modulata</vt:lpstr>
      <vt:lpstr>Prognosi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Scirè</dc:creator>
  <cp:lastModifiedBy>Carlo Scirè</cp:lastModifiedBy>
  <cp:revision>40</cp:revision>
  <dcterms:created xsi:type="dcterms:W3CDTF">2017-09-13T17:59:48Z</dcterms:created>
  <dcterms:modified xsi:type="dcterms:W3CDTF">2017-11-07T14:02:59Z</dcterms:modified>
</cp:coreProperties>
</file>