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9"/>
  </p:notesMasterIdLst>
  <p:sldIdLst>
    <p:sldId id="256" r:id="rId2"/>
    <p:sldId id="275" r:id="rId3"/>
    <p:sldId id="394" r:id="rId4"/>
    <p:sldId id="276" r:id="rId5"/>
    <p:sldId id="277" r:id="rId6"/>
    <p:sldId id="278" r:id="rId7"/>
    <p:sldId id="279" r:id="rId8"/>
    <p:sldId id="281" r:id="rId9"/>
    <p:sldId id="283" r:id="rId10"/>
    <p:sldId id="284" r:id="rId11"/>
    <p:sldId id="285" r:id="rId12"/>
    <p:sldId id="395" r:id="rId13"/>
    <p:sldId id="399" r:id="rId14"/>
    <p:sldId id="288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96" r:id="rId30"/>
    <p:sldId id="304" r:id="rId31"/>
    <p:sldId id="400" r:id="rId32"/>
    <p:sldId id="397" r:id="rId33"/>
    <p:sldId id="306" r:id="rId34"/>
    <p:sldId id="307" r:id="rId35"/>
    <p:sldId id="398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9" r:id="rId56"/>
    <p:sldId id="335" r:id="rId57"/>
    <p:sldId id="336" r:id="rId58"/>
    <p:sldId id="337" r:id="rId59"/>
    <p:sldId id="338" r:id="rId60"/>
    <p:sldId id="353" r:id="rId61"/>
    <p:sldId id="354" r:id="rId62"/>
    <p:sldId id="355" r:id="rId63"/>
    <p:sldId id="357" r:id="rId64"/>
    <p:sldId id="358" r:id="rId65"/>
    <p:sldId id="359" r:id="rId66"/>
    <p:sldId id="362" r:id="rId67"/>
    <p:sldId id="365" r:id="rId68"/>
    <p:sldId id="366" r:id="rId69"/>
    <p:sldId id="367" r:id="rId70"/>
    <p:sldId id="368" r:id="rId71"/>
    <p:sldId id="369" r:id="rId72"/>
    <p:sldId id="370" r:id="rId73"/>
    <p:sldId id="371" r:id="rId74"/>
    <p:sldId id="372" r:id="rId75"/>
    <p:sldId id="373" r:id="rId76"/>
    <p:sldId id="374" r:id="rId77"/>
    <p:sldId id="375" r:id="rId78"/>
    <p:sldId id="376" r:id="rId79"/>
    <p:sldId id="377" r:id="rId80"/>
    <p:sldId id="378" r:id="rId81"/>
    <p:sldId id="379" r:id="rId82"/>
    <p:sldId id="380" r:id="rId83"/>
    <p:sldId id="389" r:id="rId84"/>
    <p:sldId id="390" r:id="rId85"/>
    <p:sldId id="391" r:id="rId86"/>
    <p:sldId id="392" r:id="rId87"/>
    <p:sldId id="393" r:id="rId8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6393" autoAdjust="0"/>
  </p:normalViewPr>
  <p:slideViewPr>
    <p:cSldViewPr snapToGrid="0">
      <p:cViewPr varScale="1">
        <p:scale>
          <a:sx n="53" d="100"/>
          <a:sy n="53" d="100"/>
        </p:scale>
        <p:origin x="17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6F584E-20AC-4C28-AAD9-314D5D95B747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6E066B3-2021-4AD7-A64C-9F5A8A599E0E}">
      <dgm:prSet/>
      <dgm:spPr/>
      <dgm:t>
        <a:bodyPr/>
        <a:lstStyle/>
        <a:p>
          <a:r>
            <a:rPr lang="it-IT" altLang="it-IT" dirty="0"/>
            <a:t>Anamnesi accurata determinante in &gt;80 % dei casi</a:t>
          </a:r>
        </a:p>
      </dgm:t>
    </dgm:pt>
    <dgm:pt modelId="{2EEF5691-2CFB-48FE-948D-FCDA11B7E7F3}" type="parTrans" cxnId="{756A45AA-3BD1-4DD1-9B43-8DFBEF9503C9}">
      <dgm:prSet/>
      <dgm:spPr/>
      <dgm:t>
        <a:bodyPr/>
        <a:lstStyle/>
        <a:p>
          <a:endParaRPr lang="it-IT"/>
        </a:p>
      </dgm:t>
    </dgm:pt>
    <dgm:pt modelId="{944B9630-EAD6-4D99-8D7C-09BB3DF8B32C}" type="sibTrans" cxnId="{756A45AA-3BD1-4DD1-9B43-8DFBEF9503C9}">
      <dgm:prSet/>
      <dgm:spPr/>
      <dgm:t>
        <a:bodyPr/>
        <a:lstStyle/>
        <a:p>
          <a:endParaRPr lang="it-IT"/>
        </a:p>
      </dgm:t>
    </dgm:pt>
    <dgm:pt modelId="{35F78F97-9B2E-406D-9664-26C41165EB55}">
      <dgm:prSet phldrT="[Testo]"/>
      <dgm:spPr/>
      <dgm:t>
        <a:bodyPr/>
        <a:lstStyle/>
        <a:p>
          <a:r>
            <a:rPr lang="it-IT" altLang="it-IT" dirty="0"/>
            <a:t>Esami di laboratorio determinanti in 10-15 % dei casi</a:t>
          </a:r>
        </a:p>
      </dgm:t>
    </dgm:pt>
    <dgm:pt modelId="{8F9488C5-9094-4925-B4F3-B16BAC60E6ED}" type="parTrans" cxnId="{A19BE112-8B6F-45F3-AB19-0F2BD83A1C65}">
      <dgm:prSet/>
      <dgm:spPr/>
      <dgm:t>
        <a:bodyPr/>
        <a:lstStyle/>
        <a:p>
          <a:endParaRPr lang="it-IT"/>
        </a:p>
      </dgm:t>
    </dgm:pt>
    <dgm:pt modelId="{E5DC837F-C11A-4F5B-AEBF-93A07C64482F}" type="sibTrans" cxnId="{A19BE112-8B6F-45F3-AB19-0F2BD83A1C65}">
      <dgm:prSet/>
      <dgm:spPr/>
      <dgm:t>
        <a:bodyPr/>
        <a:lstStyle/>
        <a:p>
          <a:endParaRPr lang="it-IT"/>
        </a:p>
      </dgm:t>
    </dgm:pt>
    <dgm:pt modelId="{78C50A9B-DF2E-418A-9834-798274D69B7C}" type="pres">
      <dgm:prSet presAssocID="{A36F584E-20AC-4C28-AAD9-314D5D95B747}" presName="compositeShape" presStyleCnt="0">
        <dgm:presLayoutVars>
          <dgm:chMax val="2"/>
          <dgm:dir/>
          <dgm:resizeHandles val="exact"/>
        </dgm:presLayoutVars>
      </dgm:prSet>
      <dgm:spPr/>
    </dgm:pt>
    <dgm:pt modelId="{5B5395A7-3113-4781-AF8F-74EF2EDF94C0}" type="pres">
      <dgm:prSet presAssocID="{46E066B3-2021-4AD7-A64C-9F5A8A599E0E}" presName="upArrow" presStyleLbl="node1" presStyleIdx="0" presStyleCnt="2"/>
      <dgm:spPr/>
    </dgm:pt>
    <dgm:pt modelId="{4DA16CEF-1844-4DEA-BCB8-EEADB2179CFB}" type="pres">
      <dgm:prSet presAssocID="{46E066B3-2021-4AD7-A64C-9F5A8A599E0E}" presName="upArrowText" presStyleLbl="revTx" presStyleIdx="0" presStyleCnt="2">
        <dgm:presLayoutVars>
          <dgm:chMax val="0"/>
          <dgm:bulletEnabled val="1"/>
        </dgm:presLayoutVars>
      </dgm:prSet>
      <dgm:spPr/>
    </dgm:pt>
    <dgm:pt modelId="{5FCEB266-923C-4EC2-8C23-66C9E3473167}" type="pres">
      <dgm:prSet presAssocID="{35F78F97-9B2E-406D-9664-26C41165EB55}" presName="downArrow" presStyleLbl="node1" presStyleIdx="1" presStyleCnt="2"/>
      <dgm:spPr/>
    </dgm:pt>
    <dgm:pt modelId="{7BDD6B5F-E0DB-4525-AD8D-A530528145EB}" type="pres">
      <dgm:prSet presAssocID="{35F78F97-9B2E-406D-9664-26C41165EB55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A19BE112-8B6F-45F3-AB19-0F2BD83A1C65}" srcId="{A36F584E-20AC-4C28-AAD9-314D5D95B747}" destId="{35F78F97-9B2E-406D-9664-26C41165EB55}" srcOrd="1" destOrd="0" parTransId="{8F9488C5-9094-4925-B4F3-B16BAC60E6ED}" sibTransId="{E5DC837F-C11A-4F5B-AEBF-93A07C64482F}"/>
    <dgm:cxn modelId="{1286C22F-EEA8-4731-A078-417A510A4FC9}" type="presOf" srcId="{35F78F97-9B2E-406D-9664-26C41165EB55}" destId="{7BDD6B5F-E0DB-4525-AD8D-A530528145EB}" srcOrd="0" destOrd="0" presId="urn:microsoft.com/office/officeart/2005/8/layout/arrow4"/>
    <dgm:cxn modelId="{11EA2A3D-3D06-4F51-8BEF-D252BFB0BF7F}" type="presOf" srcId="{46E066B3-2021-4AD7-A64C-9F5A8A599E0E}" destId="{4DA16CEF-1844-4DEA-BCB8-EEADB2179CFB}" srcOrd="0" destOrd="0" presId="urn:microsoft.com/office/officeart/2005/8/layout/arrow4"/>
    <dgm:cxn modelId="{756A45AA-3BD1-4DD1-9B43-8DFBEF9503C9}" srcId="{A36F584E-20AC-4C28-AAD9-314D5D95B747}" destId="{46E066B3-2021-4AD7-A64C-9F5A8A599E0E}" srcOrd="0" destOrd="0" parTransId="{2EEF5691-2CFB-48FE-948D-FCDA11B7E7F3}" sibTransId="{944B9630-EAD6-4D99-8D7C-09BB3DF8B32C}"/>
    <dgm:cxn modelId="{9DD978DC-FD42-47C0-9DF1-132132CF7AE6}" type="presOf" srcId="{A36F584E-20AC-4C28-AAD9-314D5D95B747}" destId="{78C50A9B-DF2E-418A-9834-798274D69B7C}" srcOrd="0" destOrd="0" presId="urn:microsoft.com/office/officeart/2005/8/layout/arrow4"/>
    <dgm:cxn modelId="{E1207A99-AFA1-4728-8831-9CDA91F93CA4}" type="presParOf" srcId="{78C50A9B-DF2E-418A-9834-798274D69B7C}" destId="{5B5395A7-3113-4781-AF8F-74EF2EDF94C0}" srcOrd="0" destOrd="0" presId="urn:microsoft.com/office/officeart/2005/8/layout/arrow4"/>
    <dgm:cxn modelId="{D755536D-3117-419E-9158-B2A787C14127}" type="presParOf" srcId="{78C50A9B-DF2E-418A-9834-798274D69B7C}" destId="{4DA16CEF-1844-4DEA-BCB8-EEADB2179CFB}" srcOrd="1" destOrd="0" presId="urn:microsoft.com/office/officeart/2005/8/layout/arrow4"/>
    <dgm:cxn modelId="{C2608602-EF21-45CE-B541-666D397A6C3E}" type="presParOf" srcId="{78C50A9B-DF2E-418A-9834-798274D69B7C}" destId="{5FCEB266-923C-4EC2-8C23-66C9E3473167}" srcOrd="2" destOrd="0" presId="urn:microsoft.com/office/officeart/2005/8/layout/arrow4"/>
    <dgm:cxn modelId="{84E885F7-B88C-46A1-B40A-D290930DBECF}" type="presParOf" srcId="{78C50A9B-DF2E-418A-9834-798274D69B7C}" destId="{7BDD6B5F-E0DB-4525-AD8D-A530528145EB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6D53659-8E72-45A6-99BE-520664E3DA50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C918C738-3023-4846-834D-3B14BF654257}">
      <dgm:prSet phldrT="[Testo]" custT="1"/>
      <dgm:spPr/>
      <dgm:t>
        <a:bodyPr/>
        <a:lstStyle/>
        <a:p>
          <a:r>
            <a:rPr lang="it-IT" altLang="it-IT" sz="4000" dirty="0"/>
            <a:t>Quantità</a:t>
          </a:r>
          <a:endParaRPr lang="it-IT" sz="4000" dirty="0"/>
        </a:p>
      </dgm:t>
    </dgm:pt>
    <dgm:pt modelId="{6420E80A-A35E-4BB1-9511-8CA03ACF5B32}" type="parTrans" cxnId="{67E7D5F5-3B98-43E5-B318-273C20E9A8D4}">
      <dgm:prSet/>
      <dgm:spPr/>
      <dgm:t>
        <a:bodyPr/>
        <a:lstStyle/>
        <a:p>
          <a:endParaRPr lang="it-IT"/>
        </a:p>
      </dgm:t>
    </dgm:pt>
    <dgm:pt modelId="{1DF8711B-9F8D-44C8-906D-70478B7AA710}" type="sibTrans" cxnId="{67E7D5F5-3B98-43E5-B318-273C20E9A8D4}">
      <dgm:prSet/>
      <dgm:spPr/>
      <dgm:t>
        <a:bodyPr/>
        <a:lstStyle/>
        <a:p>
          <a:endParaRPr lang="it-IT"/>
        </a:p>
      </dgm:t>
    </dgm:pt>
    <dgm:pt modelId="{4DD048F6-C3AE-4BAF-B102-6B78EF4D21AC}">
      <dgm:prSet custT="1"/>
      <dgm:spPr/>
      <dgm:t>
        <a:bodyPr/>
        <a:lstStyle/>
        <a:p>
          <a:r>
            <a:rPr lang="it-IT" altLang="it-IT" sz="4000" dirty="0"/>
            <a:t>Aspetto</a:t>
          </a:r>
        </a:p>
      </dgm:t>
    </dgm:pt>
    <dgm:pt modelId="{1AEE4BA4-0B15-4402-8916-C9DD15B0C679}" type="parTrans" cxnId="{2ACF5EAD-7AC7-4FFE-A9A2-6D8ABA92F858}">
      <dgm:prSet/>
      <dgm:spPr/>
      <dgm:t>
        <a:bodyPr/>
        <a:lstStyle/>
        <a:p>
          <a:endParaRPr lang="it-IT"/>
        </a:p>
      </dgm:t>
    </dgm:pt>
    <dgm:pt modelId="{B9C995C5-E15E-409C-BD18-060BA9619C83}" type="sibTrans" cxnId="{2ACF5EAD-7AC7-4FFE-A9A2-6D8ABA92F858}">
      <dgm:prSet/>
      <dgm:spPr/>
      <dgm:t>
        <a:bodyPr/>
        <a:lstStyle/>
        <a:p>
          <a:endParaRPr lang="it-IT"/>
        </a:p>
      </dgm:t>
    </dgm:pt>
    <dgm:pt modelId="{DE58AA29-2CD7-4D06-A971-A389ED87C45C}">
      <dgm:prSet custT="1"/>
      <dgm:spPr/>
      <dgm:t>
        <a:bodyPr/>
        <a:lstStyle/>
        <a:p>
          <a:r>
            <a:rPr lang="it-IT" altLang="it-IT" sz="4000" dirty="0"/>
            <a:t>Viscosità</a:t>
          </a:r>
        </a:p>
      </dgm:t>
    </dgm:pt>
    <dgm:pt modelId="{D8884BA5-D2EE-4418-9F1A-65F4608873AE}" type="parTrans" cxnId="{7544CD0D-0D6E-496E-9B68-A29E8DDCBD65}">
      <dgm:prSet/>
      <dgm:spPr/>
      <dgm:t>
        <a:bodyPr/>
        <a:lstStyle/>
        <a:p>
          <a:endParaRPr lang="it-IT"/>
        </a:p>
      </dgm:t>
    </dgm:pt>
    <dgm:pt modelId="{2F47AD5A-3761-46BF-870B-AF42B0DD034A}" type="sibTrans" cxnId="{7544CD0D-0D6E-496E-9B68-A29E8DDCBD65}">
      <dgm:prSet/>
      <dgm:spPr/>
      <dgm:t>
        <a:bodyPr/>
        <a:lstStyle/>
        <a:p>
          <a:endParaRPr lang="it-IT"/>
        </a:p>
      </dgm:t>
    </dgm:pt>
    <dgm:pt modelId="{3D90BAAF-6156-4412-B3C3-6DA3C131C67A}">
      <dgm:prSet custT="1"/>
      <dgm:spPr/>
      <dgm:t>
        <a:bodyPr/>
        <a:lstStyle/>
        <a:p>
          <a:r>
            <a:rPr lang="it-IT" altLang="it-IT" sz="4000" dirty="0"/>
            <a:t>Colore</a:t>
          </a:r>
        </a:p>
      </dgm:t>
    </dgm:pt>
    <dgm:pt modelId="{ED302B61-0E36-4461-8C1B-9BB03789B57E}" type="parTrans" cxnId="{1F85B00F-EDD3-4FA2-A56A-A5E538B5F466}">
      <dgm:prSet/>
      <dgm:spPr/>
      <dgm:t>
        <a:bodyPr/>
        <a:lstStyle/>
        <a:p>
          <a:endParaRPr lang="it-IT"/>
        </a:p>
      </dgm:t>
    </dgm:pt>
    <dgm:pt modelId="{5F848163-94E1-4B4F-934B-854C742DD3DF}" type="sibTrans" cxnId="{1F85B00F-EDD3-4FA2-A56A-A5E538B5F466}">
      <dgm:prSet/>
      <dgm:spPr/>
      <dgm:t>
        <a:bodyPr/>
        <a:lstStyle/>
        <a:p>
          <a:endParaRPr lang="it-IT"/>
        </a:p>
      </dgm:t>
    </dgm:pt>
    <dgm:pt modelId="{9F6B6CCF-BE8A-468E-96D9-89575235B0D3}" type="pres">
      <dgm:prSet presAssocID="{46D53659-8E72-45A6-99BE-520664E3DA50}" presName="linear" presStyleCnt="0">
        <dgm:presLayoutVars>
          <dgm:dir/>
          <dgm:animLvl val="lvl"/>
          <dgm:resizeHandles val="exact"/>
        </dgm:presLayoutVars>
      </dgm:prSet>
      <dgm:spPr/>
    </dgm:pt>
    <dgm:pt modelId="{AE01E22A-6289-4E51-B8F3-AE065CA4AE8E}" type="pres">
      <dgm:prSet presAssocID="{C918C738-3023-4846-834D-3B14BF654257}" presName="parentLin" presStyleCnt="0"/>
      <dgm:spPr/>
    </dgm:pt>
    <dgm:pt modelId="{41B1ED3B-7D18-43FB-99FD-D04D3F8955BC}" type="pres">
      <dgm:prSet presAssocID="{C918C738-3023-4846-834D-3B14BF654257}" presName="parentLeftMargin" presStyleLbl="node1" presStyleIdx="0" presStyleCnt="4"/>
      <dgm:spPr/>
    </dgm:pt>
    <dgm:pt modelId="{8E98A57F-8932-49AB-AC0B-BA2B84338CC2}" type="pres">
      <dgm:prSet presAssocID="{C918C738-3023-4846-834D-3B14BF65425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93AF101-AA5D-4432-B4C2-BE63025B31CE}" type="pres">
      <dgm:prSet presAssocID="{C918C738-3023-4846-834D-3B14BF654257}" presName="negativeSpace" presStyleCnt="0"/>
      <dgm:spPr/>
    </dgm:pt>
    <dgm:pt modelId="{91ED6695-1B24-4BCE-BCBF-143450F492B7}" type="pres">
      <dgm:prSet presAssocID="{C918C738-3023-4846-834D-3B14BF654257}" presName="childText" presStyleLbl="conFgAcc1" presStyleIdx="0" presStyleCnt="4">
        <dgm:presLayoutVars>
          <dgm:bulletEnabled val="1"/>
        </dgm:presLayoutVars>
      </dgm:prSet>
      <dgm:spPr/>
    </dgm:pt>
    <dgm:pt modelId="{900AD8D4-9EDC-4520-9043-DDC1A135554F}" type="pres">
      <dgm:prSet presAssocID="{1DF8711B-9F8D-44C8-906D-70478B7AA710}" presName="spaceBetweenRectangles" presStyleCnt="0"/>
      <dgm:spPr/>
    </dgm:pt>
    <dgm:pt modelId="{995CAE50-F184-45EA-AEB5-E629E0A1FFBD}" type="pres">
      <dgm:prSet presAssocID="{4DD048F6-C3AE-4BAF-B102-6B78EF4D21AC}" presName="parentLin" presStyleCnt="0"/>
      <dgm:spPr/>
    </dgm:pt>
    <dgm:pt modelId="{1EA3DBC0-ACB9-4470-9039-DA6041515076}" type="pres">
      <dgm:prSet presAssocID="{4DD048F6-C3AE-4BAF-B102-6B78EF4D21AC}" presName="parentLeftMargin" presStyleLbl="node1" presStyleIdx="0" presStyleCnt="4"/>
      <dgm:spPr/>
    </dgm:pt>
    <dgm:pt modelId="{ECAA40CD-B75B-4036-9746-D5F82785633C}" type="pres">
      <dgm:prSet presAssocID="{4DD048F6-C3AE-4BAF-B102-6B78EF4D21A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93BF5FF-60C7-4EC8-90D3-F00EF0127012}" type="pres">
      <dgm:prSet presAssocID="{4DD048F6-C3AE-4BAF-B102-6B78EF4D21AC}" presName="negativeSpace" presStyleCnt="0"/>
      <dgm:spPr/>
    </dgm:pt>
    <dgm:pt modelId="{E70569C6-7597-472C-A9ED-8C167B6DB5C3}" type="pres">
      <dgm:prSet presAssocID="{4DD048F6-C3AE-4BAF-B102-6B78EF4D21AC}" presName="childText" presStyleLbl="conFgAcc1" presStyleIdx="1" presStyleCnt="4">
        <dgm:presLayoutVars>
          <dgm:bulletEnabled val="1"/>
        </dgm:presLayoutVars>
      </dgm:prSet>
      <dgm:spPr/>
    </dgm:pt>
    <dgm:pt modelId="{7B045C3D-51CC-4A8A-ACDC-807D63C47B7F}" type="pres">
      <dgm:prSet presAssocID="{B9C995C5-E15E-409C-BD18-060BA9619C83}" presName="spaceBetweenRectangles" presStyleCnt="0"/>
      <dgm:spPr/>
    </dgm:pt>
    <dgm:pt modelId="{E86FBB10-EB3C-42AD-A18F-1D812827ABC6}" type="pres">
      <dgm:prSet presAssocID="{DE58AA29-2CD7-4D06-A971-A389ED87C45C}" presName="parentLin" presStyleCnt="0"/>
      <dgm:spPr/>
    </dgm:pt>
    <dgm:pt modelId="{745463AA-C2B8-4F4E-A906-CD5DDEDB2D14}" type="pres">
      <dgm:prSet presAssocID="{DE58AA29-2CD7-4D06-A971-A389ED87C45C}" presName="parentLeftMargin" presStyleLbl="node1" presStyleIdx="1" presStyleCnt="4"/>
      <dgm:spPr/>
    </dgm:pt>
    <dgm:pt modelId="{0C7E04D0-DF17-467B-BB51-094902C5D192}" type="pres">
      <dgm:prSet presAssocID="{DE58AA29-2CD7-4D06-A971-A389ED87C45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6436946-EBE4-4136-B554-0965F513CA6D}" type="pres">
      <dgm:prSet presAssocID="{DE58AA29-2CD7-4D06-A971-A389ED87C45C}" presName="negativeSpace" presStyleCnt="0"/>
      <dgm:spPr/>
    </dgm:pt>
    <dgm:pt modelId="{1C9E2B59-6602-41FF-9334-B3690539C705}" type="pres">
      <dgm:prSet presAssocID="{DE58AA29-2CD7-4D06-A971-A389ED87C45C}" presName="childText" presStyleLbl="conFgAcc1" presStyleIdx="2" presStyleCnt="4">
        <dgm:presLayoutVars>
          <dgm:bulletEnabled val="1"/>
        </dgm:presLayoutVars>
      </dgm:prSet>
      <dgm:spPr/>
    </dgm:pt>
    <dgm:pt modelId="{95080982-6992-4F2E-AEAA-09B17F3B9540}" type="pres">
      <dgm:prSet presAssocID="{2F47AD5A-3761-46BF-870B-AF42B0DD034A}" presName="spaceBetweenRectangles" presStyleCnt="0"/>
      <dgm:spPr/>
    </dgm:pt>
    <dgm:pt modelId="{49A3A685-25F9-49F2-B1D7-3A9505EB90C4}" type="pres">
      <dgm:prSet presAssocID="{3D90BAAF-6156-4412-B3C3-6DA3C131C67A}" presName="parentLin" presStyleCnt="0"/>
      <dgm:spPr/>
    </dgm:pt>
    <dgm:pt modelId="{964EC887-7D97-458A-B80B-B3D7504DBE1F}" type="pres">
      <dgm:prSet presAssocID="{3D90BAAF-6156-4412-B3C3-6DA3C131C67A}" presName="parentLeftMargin" presStyleLbl="node1" presStyleIdx="2" presStyleCnt="4"/>
      <dgm:spPr/>
    </dgm:pt>
    <dgm:pt modelId="{3716AFE4-F15F-453C-9B14-40FD38C9C97B}" type="pres">
      <dgm:prSet presAssocID="{3D90BAAF-6156-4412-B3C3-6DA3C131C67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FD7FBFA-CCF3-4977-BAEE-7D3290CB93A8}" type="pres">
      <dgm:prSet presAssocID="{3D90BAAF-6156-4412-B3C3-6DA3C131C67A}" presName="negativeSpace" presStyleCnt="0"/>
      <dgm:spPr/>
    </dgm:pt>
    <dgm:pt modelId="{F0F65FF5-7017-4092-97C4-E63B875395D5}" type="pres">
      <dgm:prSet presAssocID="{3D90BAAF-6156-4412-B3C3-6DA3C131C67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544CD0D-0D6E-496E-9B68-A29E8DDCBD65}" srcId="{46D53659-8E72-45A6-99BE-520664E3DA50}" destId="{DE58AA29-2CD7-4D06-A971-A389ED87C45C}" srcOrd="2" destOrd="0" parTransId="{D8884BA5-D2EE-4418-9F1A-65F4608873AE}" sibTransId="{2F47AD5A-3761-46BF-870B-AF42B0DD034A}"/>
    <dgm:cxn modelId="{1F85B00F-EDD3-4FA2-A56A-A5E538B5F466}" srcId="{46D53659-8E72-45A6-99BE-520664E3DA50}" destId="{3D90BAAF-6156-4412-B3C3-6DA3C131C67A}" srcOrd="3" destOrd="0" parTransId="{ED302B61-0E36-4461-8C1B-9BB03789B57E}" sibTransId="{5F848163-94E1-4B4F-934B-854C742DD3DF}"/>
    <dgm:cxn modelId="{F1144016-BAF6-4D55-AB66-B74E6DB6D857}" type="presOf" srcId="{DE58AA29-2CD7-4D06-A971-A389ED87C45C}" destId="{745463AA-C2B8-4F4E-A906-CD5DDEDB2D14}" srcOrd="0" destOrd="0" presId="urn:microsoft.com/office/officeart/2005/8/layout/list1"/>
    <dgm:cxn modelId="{BCB74473-FC51-4561-A8F7-55A9BB07187A}" type="presOf" srcId="{3D90BAAF-6156-4412-B3C3-6DA3C131C67A}" destId="{964EC887-7D97-458A-B80B-B3D7504DBE1F}" srcOrd="0" destOrd="0" presId="urn:microsoft.com/office/officeart/2005/8/layout/list1"/>
    <dgm:cxn modelId="{5F75C982-6662-4DB7-8DA0-7645029AE5DA}" type="presOf" srcId="{C918C738-3023-4846-834D-3B14BF654257}" destId="{8E98A57F-8932-49AB-AC0B-BA2B84338CC2}" srcOrd="1" destOrd="0" presId="urn:microsoft.com/office/officeart/2005/8/layout/list1"/>
    <dgm:cxn modelId="{CEE26096-C920-4D98-8BEF-8CB6D3B3AA94}" type="presOf" srcId="{4DD048F6-C3AE-4BAF-B102-6B78EF4D21AC}" destId="{1EA3DBC0-ACB9-4470-9039-DA6041515076}" srcOrd="0" destOrd="0" presId="urn:microsoft.com/office/officeart/2005/8/layout/list1"/>
    <dgm:cxn modelId="{2ACF5EAD-7AC7-4FFE-A9A2-6D8ABA92F858}" srcId="{46D53659-8E72-45A6-99BE-520664E3DA50}" destId="{4DD048F6-C3AE-4BAF-B102-6B78EF4D21AC}" srcOrd="1" destOrd="0" parTransId="{1AEE4BA4-0B15-4402-8916-C9DD15B0C679}" sibTransId="{B9C995C5-E15E-409C-BD18-060BA9619C83}"/>
    <dgm:cxn modelId="{137AC3CA-9966-46E0-80C4-6F8CA89547BE}" type="presOf" srcId="{DE58AA29-2CD7-4D06-A971-A389ED87C45C}" destId="{0C7E04D0-DF17-467B-BB51-094902C5D192}" srcOrd="1" destOrd="0" presId="urn:microsoft.com/office/officeart/2005/8/layout/list1"/>
    <dgm:cxn modelId="{C8FDB6D7-38BD-4DBE-9E92-2A11E7AC40CE}" type="presOf" srcId="{C918C738-3023-4846-834D-3B14BF654257}" destId="{41B1ED3B-7D18-43FB-99FD-D04D3F8955BC}" srcOrd="0" destOrd="0" presId="urn:microsoft.com/office/officeart/2005/8/layout/list1"/>
    <dgm:cxn modelId="{E48FB6E5-E60D-4C4F-AA0A-E3A41A2EEEE9}" type="presOf" srcId="{4DD048F6-C3AE-4BAF-B102-6B78EF4D21AC}" destId="{ECAA40CD-B75B-4036-9746-D5F82785633C}" srcOrd="1" destOrd="0" presId="urn:microsoft.com/office/officeart/2005/8/layout/list1"/>
    <dgm:cxn modelId="{5C4BFFE6-C56D-4380-9319-6E4B4C3A2918}" type="presOf" srcId="{3D90BAAF-6156-4412-B3C3-6DA3C131C67A}" destId="{3716AFE4-F15F-453C-9B14-40FD38C9C97B}" srcOrd="1" destOrd="0" presId="urn:microsoft.com/office/officeart/2005/8/layout/list1"/>
    <dgm:cxn modelId="{67E7D5F5-3B98-43E5-B318-273C20E9A8D4}" srcId="{46D53659-8E72-45A6-99BE-520664E3DA50}" destId="{C918C738-3023-4846-834D-3B14BF654257}" srcOrd="0" destOrd="0" parTransId="{6420E80A-A35E-4BB1-9511-8CA03ACF5B32}" sibTransId="{1DF8711B-9F8D-44C8-906D-70478B7AA710}"/>
    <dgm:cxn modelId="{7FAF9DFD-42BF-4C06-9475-3AEA7C57EAF1}" type="presOf" srcId="{46D53659-8E72-45A6-99BE-520664E3DA50}" destId="{9F6B6CCF-BE8A-468E-96D9-89575235B0D3}" srcOrd="0" destOrd="0" presId="urn:microsoft.com/office/officeart/2005/8/layout/list1"/>
    <dgm:cxn modelId="{5F79DFBC-324C-4E30-9A6D-2A17DA683519}" type="presParOf" srcId="{9F6B6CCF-BE8A-468E-96D9-89575235B0D3}" destId="{AE01E22A-6289-4E51-B8F3-AE065CA4AE8E}" srcOrd="0" destOrd="0" presId="urn:microsoft.com/office/officeart/2005/8/layout/list1"/>
    <dgm:cxn modelId="{8496CDC7-3E94-48C7-9776-9345E962FEBC}" type="presParOf" srcId="{AE01E22A-6289-4E51-B8F3-AE065CA4AE8E}" destId="{41B1ED3B-7D18-43FB-99FD-D04D3F8955BC}" srcOrd="0" destOrd="0" presId="urn:microsoft.com/office/officeart/2005/8/layout/list1"/>
    <dgm:cxn modelId="{D0B71AFA-3CA8-45F1-952A-C95D940EA6ED}" type="presParOf" srcId="{AE01E22A-6289-4E51-B8F3-AE065CA4AE8E}" destId="{8E98A57F-8932-49AB-AC0B-BA2B84338CC2}" srcOrd="1" destOrd="0" presId="urn:microsoft.com/office/officeart/2005/8/layout/list1"/>
    <dgm:cxn modelId="{F26B6D46-AAE9-4C7A-867C-DE763CDCE05D}" type="presParOf" srcId="{9F6B6CCF-BE8A-468E-96D9-89575235B0D3}" destId="{193AF101-AA5D-4432-B4C2-BE63025B31CE}" srcOrd="1" destOrd="0" presId="urn:microsoft.com/office/officeart/2005/8/layout/list1"/>
    <dgm:cxn modelId="{81D98255-6ACA-40D3-8D54-0E9B17C048C2}" type="presParOf" srcId="{9F6B6CCF-BE8A-468E-96D9-89575235B0D3}" destId="{91ED6695-1B24-4BCE-BCBF-143450F492B7}" srcOrd="2" destOrd="0" presId="urn:microsoft.com/office/officeart/2005/8/layout/list1"/>
    <dgm:cxn modelId="{23C2E4FD-9708-4F12-AAF8-0735184650DB}" type="presParOf" srcId="{9F6B6CCF-BE8A-468E-96D9-89575235B0D3}" destId="{900AD8D4-9EDC-4520-9043-DDC1A135554F}" srcOrd="3" destOrd="0" presId="urn:microsoft.com/office/officeart/2005/8/layout/list1"/>
    <dgm:cxn modelId="{2FA1E168-FF81-4B5F-8A35-F147D15334E2}" type="presParOf" srcId="{9F6B6CCF-BE8A-468E-96D9-89575235B0D3}" destId="{995CAE50-F184-45EA-AEB5-E629E0A1FFBD}" srcOrd="4" destOrd="0" presId="urn:microsoft.com/office/officeart/2005/8/layout/list1"/>
    <dgm:cxn modelId="{0273DDFE-957F-4AEE-B09B-C86D01630FDF}" type="presParOf" srcId="{995CAE50-F184-45EA-AEB5-E629E0A1FFBD}" destId="{1EA3DBC0-ACB9-4470-9039-DA6041515076}" srcOrd="0" destOrd="0" presId="urn:microsoft.com/office/officeart/2005/8/layout/list1"/>
    <dgm:cxn modelId="{257C7DA0-875D-4CA1-85AC-3C53A921AAD1}" type="presParOf" srcId="{995CAE50-F184-45EA-AEB5-E629E0A1FFBD}" destId="{ECAA40CD-B75B-4036-9746-D5F82785633C}" srcOrd="1" destOrd="0" presId="urn:microsoft.com/office/officeart/2005/8/layout/list1"/>
    <dgm:cxn modelId="{E1437C2B-6DE3-4309-8A52-A95A336C18CE}" type="presParOf" srcId="{9F6B6CCF-BE8A-468E-96D9-89575235B0D3}" destId="{D93BF5FF-60C7-4EC8-90D3-F00EF0127012}" srcOrd="5" destOrd="0" presId="urn:microsoft.com/office/officeart/2005/8/layout/list1"/>
    <dgm:cxn modelId="{3C6F7BFE-85D3-44DA-B79E-BEF565B8ECD3}" type="presParOf" srcId="{9F6B6CCF-BE8A-468E-96D9-89575235B0D3}" destId="{E70569C6-7597-472C-A9ED-8C167B6DB5C3}" srcOrd="6" destOrd="0" presId="urn:microsoft.com/office/officeart/2005/8/layout/list1"/>
    <dgm:cxn modelId="{88F48043-D372-453F-881C-A4D9BDF45C38}" type="presParOf" srcId="{9F6B6CCF-BE8A-468E-96D9-89575235B0D3}" destId="{7B045C3D-51CC-4A8A-ACDC-807D63C47B7F}" srcOrd="7" destOrd="0" presId="urn:microsoft.com/office/officeart/2005/8/layout/list1"/>
    <dgm:cxn modelId="{58D042E9-BCDB-47CD-A327-109FF9CF5BE9}" type="presParOf" srcId="{9F6B6CCF-BE8A-468E-96D9-89575235B0D3}" destId="{E86FBB10-EB3C-42AD-A18F-1D812827ABC6}" srcOrd="8" destOrd="0" presId="urn:microsoft.com/office/officeart/2005/8/layout/list1"/>
    <dgm:cxn modelId="{C3CFCA7C-1A15-41F8-8FF9-F6E62B9EC046}" type="presParOf" srcId="{E86FBB10-EB3C-42AD-A18F-1D812827ABC6}" destId="{745463AA-C2B8-4F4E-A906-CD5DDEDB2D14}" srcOrd="0" destOrd="0" presId="urn:microsoft.com/office/officeart/2005/8/layout/list1"/>
    <dgm:cxn modelId="{A3D8B9E8-2985-4C0E-BE85-AB0B4C446976}" type="presParOf" srcId="{E86FBB10-EB3C-42AD-A18F-1D812827ABC6}" destId="{0C7E04D0-DF17-467B-BB51-094902C5D192}" srcOrd="1" destOrd="0" presId="urn:microsoft.com/office/officeart/2005/8/layout/list1"/>
    <dgm:cxn modelId="{B6CB79F8-6345-4274-84C7-46037E801672}" type="presParOf" srcId="{9F6B6CCF-BE8A-468E-96D9-89575235B0D3}" destId="{86436946-EBE4-4136-B554-0965F513CA6D}" srcOrd="9" destOrd="0" presId="urn:microsoft.com/office/officeart/2005/8/layout/list1"/>
    <dgm:cxn modelId="{4CBBF8F9-0BA9-4CBA-A03B-653B52DF1971}" type="presParOf" srcId="{9F6B6CCF-BE8A-468E-96D9-89575235B0D3}" destId="{1C9E2B59-6602-41FF-9334-B3690539C705}" srcOrd="10" destOrd="0" presId="urn:microsoft.com/office/officeart/2005/8/layout/list1"/>
    <dgm:cxn modelId="{913B8043-5F46-4F18-A990-750E4EA9C33B}" type="presParOf" srcId="{9F6B6CCF-BE8A-468E-96D9-89575235B0D3}" destId="{95080982-6992-4F2E-AEAA-09B17F3B9540}" srcOrd="11" destOrd="0" presId="urn:microsoft.com/office/officeart/2005/8/layout/list1"/>
    <dgm:cxn modelId="{DCEE88A8-F307-4B54-A738-C50D26F09D7D}" type="presParOf" srcId="{9F6B6CCF-BE8A-468E-96D9-89575235B0D3}" destId="{49A3A685-25F9-49F2-B1D7-3A9505EB90C4}" srcOrd="12" destOrd="0" presId="urn:microsoft.com/office/officeart/2005/8/layout/list1"/>
    <dgm:cxn modelId="{F956AED5-D7F1-4654-9107-6D231D9FC538}" type="presParOf" srcId="{49A3A685-25F9-49F2-B1D7-3A9505EB90C4}" destId="{964EC887-7D97-458A-B80B-B3D7504DBE1F}" srcOrd="0" destOrd="0" presId="urn:microsoft.com/office/officeart/2005/8/layout/list1"/>
    <dgm:cxn modelId="{BADAAFF3-1913-4C0D-AEE7-11B58FA753C4}" type="presParOf" srcId="{49A3A685-25F9-49F2-B1D7-3A9505EB90C4}" destId="{3716AFE4-F15F-453C-9B14-40FD38C9C97B}" srcOrd="1" destOrd="0" presId="urn:microsoft.com/office/officeart/2005/8/layout/list1"/>
    <dgm:cxn modelId="{F5A78C48-1E6D-427E-A559-50F1B8C5EDD7}" type="presParOf" srcId="{9F6B6CCF-BE8A-468E-96D9-89575235B0D3}" destId="{6FD7FBFA-CCF3-4977-BAEE-7D3290CB93A8}" srcOrd="13" destOrd="0" presId="urn:microsoft.com/office/officeart/2005/8/layout/list1"/>
    <dgm:cxn modelId="{72050B7F-24C0-4E50-9615-4BBB0242CBC8}" type="presParOf" srcId="{9F6B6CCF-BE8A-468E-96D9-89575235B0D3}" destId="{F0F65FF5-7017-4092-97C4-E63B875395D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CADE32D-7ECE-4AFF-BCCC-4BFA8497ED54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9ECA6409-9FC9-41B5-85C7-7227C57FCCCE}">
      <dgm:prSet phldrT="[Testo]" custT="1"/>
      <dgm:spPr/>
      <dgm:t>
        <a:bodyPr/>
        <a:lstStyle/>
        <a:p>
          <a:r>
            <a:rPr lang="it-IT" altLang="it-IT" sz="2400" dirty="0"/>
            <a:t>Esame quantitativo </a:t>
          </a:r>
          <a:r>
            <a:rPr lang="it-IT" altLang="it-IT" sz="2000" dirty="0"/>
            <a:t>Conta cellule</a:t>
          </a:r>
          <a:endParaRPr lang="it-IT" sz="2400" dirty="0"/>
        </a:p>
      </dgm:t>
    </dgm:pt>
    <dgm:pt modelId="{FE357F43-C70F-4ED4-9D5F-C47892BEE43B}" type="parTrans" cxnId="{8CF42DDB-34F2-49D4-A2BA-040A383BFACD}">
      <dgm:prSet/>
      <dgm:spPr/>
      <dgm:t>
        <a:bodyPr/>
        <a:lstStyle/>
        <a:p>
          <a:endParaRPr lang="it-IT"/>
        </a:p>
      </dgm:t>
    </dgm:pt>
    <dgm:pt modelId="{E6D1ACCD-91AC-48DA-900C-3BB588161690}" type="sibTrans" cxnId="{8CF42DDB-34F2-49D4-A2BA-040A383BFACD}">
      <dgm:prSet/>
      <dgm:spPr/>
      <dgm:t>
        <a:bodyPr/>
        <a:lstStyle/>
        <a:p>
          <a:endParaRPr lang="it-IT"/>
        </a:p>
      </dgm:t>
    </dgm:pt>
    <dgm:pt modelId="{328096D0-907C-4709-83AF-0C58D9DF69A2}">
      <dgm:prSet custT="1"/>
      <dgm:spPr/>
      <dgm:t>
        <a:bodyPr/>
        <a:lstStyle/>
        <a:p>
          <a:r>
            <a:rPr lang="it-IT" altLang="it-IT" sz="2400" dirty="0"/>
            <a:t>Esame qualitativo </a:t>
          </a:r>
          <a:r>
            <a:rPr lang="it-IT" altLang="it-IT" sz="2000" dirty="0" err="1"/>
            <a:t>Sinoviogramma</a:t>
          </a:r>
          <a:endParaRPr lang="it-IT" altLang="it-IT" sz="2400" dirty="0"/>
        </a:p>
      </dgm:t>
    </dgm:pt>
    <dgm:pt modelId="{50162C33-0CC3-44EC-A6FB-F0212E930604}" type="parTrans" cxnId="{7C3172A2-A929-4407-99BD-55718A4E97A1}">
      <dgm:prSet/>
      <dgm:spPr/>
      <dgm:t>
        <a:bodyPr/>
        <a:lstStyle/>
        <a:p>
          <a:endParaRPr lang="it-IT"/>
        </a:p>
      </dgm:t>
    </dgm:pt>
    <dgm:pt modelId="{782F0246-1FA5-4E65-BDFE-EBF7369B8D61}" type="sibTrans" cxnId="{7C3172A2-A929-4407-99BD-55718A4E97A1}">
      <dgm:prSet/>
      <dgm:spPr/>
      <dgm:t>
        <a:bodyPr/>
        <a:lstStyle/>
        <a:p>
          <a:endParaRPr lang="it-IT"/>
        </a:p>
      </dgm:t>
    </dgm:pt>
    <dgm:pt modelId="{37883B62-C86F-4066-8761-6F708753339B}">
      <dgm:prSet custT="1"/>
      <dgm:spPr/>
      <dgm:t>
        <a:bodyPr/>
        <a:lstStyle/>
        <a:p>
          <a:r>
            <a:rPr lang="it-IT" altLang="it-IT" sz="2800" dirty="0"/>
            <a:t>“Formula sinoviale”</a:t>
          </a:r>
        </a:p>
      </dgm:t>
    </dgm:pt>
    <dgm:pt modelId="{6EDDCA6E-5C3D-4E40-B154-8B4F01C00211}" type="parTrans" cxnId="{582DB49F-F26C-4BC8-9366-08838A78BDA9}">
      <dgm:prSet/>
      <dgm:spPr/>
      <dgm:t>
        <a:bodyPr/>
        <a:lstStyle/>
        <a:p>
          <a:endParaRPr lang="it-IT"/>
        </a:p>
      </dgm:t>
    </dgm:pt>
    <dgm:pt modelId="{1A60F26D-3C22-4E56-BAD2-54DD01B3374B}" type="sibTrans" cxnId="{582DB49F-F26C-4BC8-9366-08838A78BDA9}">
      <dgm:prSet/>
      <dgm:spPr/>
      <dgm:t>
        <a:bodyPr/>
        <a:lstStyle/>
        <a:p>
          <a:endParaRPr lang="it-IT"/>
        </a:p>
      </dgm:t>
    </dgm:pt>
    <dgm:pt modelId="{124C9A17-D9C6-4155-9619-E44AC3A17AC6}" type="pres">
      <dgm:prSet presAssocID="{9CADE32D-7ECE-4AFF-BCCC-4BFA8497ED54}" presName="linearFlow" presStyleCnt="0">
        <dgm:presLayoutVars>
          <dgm:dir/>
          <dgm:resizeHandles val="exact"/>
        </dgm:presLayoutVars>
      </dgm:prSet>
      <dgm:spPr/>
    </dgm:pt>
    <dgm:pt modelId="{E1168257-35E0-47B1-875A-104FDBABE057}" type="pres">
      <dgm:prSet presAssocID="{9ECA6409-9FC9-41B5-85C7-7227C57FCCCE}" presName="node" presStyleLbl="node1" presStyleIdx="0" presStyleCnt="3">
        <dgm:presLayoutVars>
          <dgm:bulletEnabled val="1"/>
        </dgm:presLayoutVars>
      </dgm:prSet>
      <dgm:spPr/>
    </dgm:pt>
    <dgm:pt modelId="{6EDAFB45-2BE6-41AB-B957-603EDC170F2E}" type="pres">
      <dgm:prSet presAssocID="{E6D1ACCD-91AC-48DA-900C-3BB588161690}" presName="spacerL" presStyleCnt="0"/>
      <dgm:spPr/>
    </dgm:pt>
    <dgm:pt modelId="{FC55CC81-66EA-436C-8203-E705FEC4D2C1}" type="pres">
      <dgm:prSet presAssocID="{E6D1ACCD-91AC-48DA-900C-3BB588161690}" presName="sibTrans" presStyleLbl="sibTrans2D1" presStyleIdx="0" presStyleCnt="2"/>
      <dgm:spPr/>
    </dgm:pt>
    <dgm:pt modelId="{F7082081-5472-4579-A3F7-3F3AED017986}" type="pres">
      <dgm:prSet presAssocID="{E6D1ACCD-91AC-48DA-900C-3BB588161690}" presName="spacerR" presStyleCnt="0"/>
      <dgm:spPr/>
    </dgm:pt>
    <dgm:pt modelId="{52EBEF49-2F90-4DD7-A176-8FA885FE98FB}" type="pres">
      <dgm:prSet presAssocID="{328096D0-907C-4709-83AF-0C58D9DF69A2}" presName="node" presStyleLbl="node1" presStyleIdx="1" presStyleCnt="3">
        <dgm:presLayoutVars>
          <dgm:bulletEnabled val="1"/>
        </dgm:presLayoutVars>
      </dgm:prSet>
      <dgm:spPr/>
    </dgm:pt>
    <dgm:pt modelId="{FAE05839-D6E8-4220-BAF3-77127ED61F1D}" type="pres">
      <dgm:prSet presAssocID="{782F0246-1FA5-4E65-BDFE-EBF7369B8D61}" presName="spacerL" presStyleCnt="0"/>
      <dgm:spPr/>
    </dgm:pt>
    <dgm:pt modelId="{F188477E-4432-4075-A54F-67EBDA9D722F}" type="pres">
      <dgm:prSet presAssocID="{782F0246-1FA5-4E65-BDFE-EBF7369B8D61}" presName="sibTrans" presStyleLbl="sibTrans2D1" presStyleIdx="1" presStyleCnt="2"/>
      <dgm:spPr/>
    </dgm:pt>
    <dgm:pt modelId="{14510112-3916-438E-A0AC-A1E8A0F056E7}" type="pres">
      <dgm:prSet presAssocID="{782F0246-1FA5-4E65-BDFE-EBF7369B8D61}" presName="spacerR" presStyleCnt="0"/>
      <dgm:spPr/>
    </dgm:pt>
    <dgm:pt modelId="{1AD8EF9A-8FA9-46C0-BE01-CF1351323A99}" type="pres">
      <dgm:prSet presAssocID="{37883B62-C86F-4066-8761-6F708753339B}" presName="node" presStyleLbl="node1" presStyleIdx="2" presStyleCnt="3">
        <dgm:presLayoutVars>
          <dgm:bulletEnabled val="1"/>
        </dgm:presLayoutVars>
      </dgm:prSet>
      <dgm:spPr/>
    </dgm:pt>
  </dgm:ptLst>
  <dgm:cxnLst>
    <dgm:cxn modelId="{BE5A892C-911A-40D2-BF94-CA83802959D9}" type="presOf" srcId="{37883B62-C86F-4066-8761-6F708753339B}" destId="{1AD8EF9A-8FA9-46C0-BE01-CF1351323A99}" srcOrd="0" destOrd="0" presId="urn:microsoft.com/office/officeart/2005/8/layout/equation1"/>
    <dgm:cxn modelId="{AC05F842-9053-40FE-93FD-A67385B60879}" type="presOf" srcId="{9CADE32D-7ECE-4AFF-BCCC-4BFA8497ED54}" destId="{124C9A17-D9C6-4155-9619-E44AC3A17AC6}" srcOrd="0" destOrd="0" presId="urn:microsoft.com/office/officeart/2005/8/layout/equation1"/>
    <dgm:cxn modelId="{5C619D89-E78A-4D7F-83C8-2582B3A80396}" type="presOf" srcId="{E6D1ACCD-91AC-48DA-900C-3BB588161690}" destId="{FC55CC81-66EA-436C-8203-E705FEC4D2C1}" srcOrd="0" destOrd="0" presId="urn:microsoft.com/office/officeart/2005/8/layout/equation1"/>
    <dgm:cxn modelId="{582DB49F-F26C-4BC8-9366-08838A78BDA9}" srcId="{9CADE32D-7ECE-4AFF-BCCC-4BFA8497ED54}" destId="{37883B62-C86F-4066-8761-6F708753339B}" srcOrd="2" destOrd="0" parTransId="{6EDDCA6E-5C3D-4E40-B154-8B4F01C00211}" sibTransId="{1A60F26D-3C22-4E56-BAD2-54DD01B3374B}"/>
    <dgm:cxn modelId="{7C3172A2-A929-4407-99BD-55718A4E97A1}" srcId="{9CADE32D-7ECE-4AFF-BCCC-4BFA8497ED54}" destId="{328096D0-907C-4709-83AF-0C58D9DF69A2}" srcOrd="1" destOrd="0" parTransId="{50162C33-0CC3-44EC-A6FB-F0212E930604}" sibTransId="{782F0246-1FA5-4E65-BDFE-EBF7369B8D61}"/>
    <dgm:cxn modelId="{E75246A3-1DB1-416E-9541-8ABCC887BE6E}" type="presOf" srcId="{328096D0-907C-4709-83AF-0C58D9DF69A2}" destId="{52EBEF49-2F90-4DD7-A176-8FA885FE98FB}" srcOrd="0" destOrd="0" presId="urn:microsoft.com/office/officeart/2005/8/layout/equation1"/>
    <dgm:cxn modelId="{D28DB5BF-7D13-404E-8006-29D2C80C840D}" type="presOf" srcId="{782F0246-1FA5-4E65-BDFE-EBF7369B8D61}" destId="{F188477E-4432-4075-A54F-67EBDA9D722F}" srcOrd="0" destOrd="0" presId="urn:microsoft.com/office/officeart/2005/8/layout/equation1"/>
    <dgm:cxn modelId="{6E53CAC4-E10B-47FC-82FE-98B5D2688DEC}" type="presOf" srcId="{9ECA6409-9FC9-41B5-85C7-7227C57FCCCE}" destId="{E1168257-35E0-47B1-875A-104FDBABE057}" srcOrd="0" destOrd="0" presId="urn:microsoft.com/office/officeart/2005/8/layout/equation1"/>
    <dgm:cxn modelId="{8CF42DDB-34F2-49D4-A2BA-040A383BFACD}" srcId="{9CADE32D-7ECE-4AFF-BCCC-4BFA8497ED54}" destId="{9ECA6409-9FC9-41B5-85C7-7227C57FCCCE}" srcOrd="0" destOrd="0" parTransId="{FE357F43-C70F-4ED4-9D5F-C47892BEE43B}" sibTransId="{E6D1ACCD-91AC-48DA-900C-3BB588161690}"/>
    <dgm:cxn modelId="{23CE6BDC-4DA7-435B-9DCE-92BB055C71C9}" type="presParOf" srcId="{124C9A17-D9C6-4155-9619-E44AC3A17AC6}" destId="{E1168257-35E0-47B1-875A-104FDBABE057}" srcOrd="0" destOrd="0" presId="urn:microsoft.com/office/officeart/2005/8/layout/equation1"/>
    <dgm:cxn modelId="{DF72BBE1-B23C-4C0D-9B0F-4243DD9107B7}" type="presParOf" srcId="{124C9A17-D9C6-4155-9619-E44AC3A17AC6}" destId="{6EDAFB45-2BE6-41AB-B957-603EDC170F2E}" srcOrd="1" destOrd="0" presId="urn:microsoft.com/office/officeart/2005/8/layout/equation1"/>
    <dgm:cxn modelId="{11BDF936-5B2A-4BBB-83F2-B11FBF49BA99}" type="presParOf" srcId="{124C9A17-D9C6-4155-9619-E44AC3A17AC6}" destId="{FC55CC81-66EA-436C-8203-E705FEC4D2C1}" srcOrd="2" destOrd="0" presId="urn:microsoft.com/office/officeart/2005/8/layout/equation1"/>
    <dgm:cxn modelId="{BCF07FC3-4563-42B0-AAF7-DE1F775112D8}" type="presParOf" srcId="{124C9A17-D9C6-4155-9619-E44AC3A17AC6}" destId="{F7082081-5472-4579-A3F7-3F3AED017986}" srcOrd="3" destOrd="0" presId="urn:microsoft.com/office/officeart/2005/8/layout/equation1"/>
    <dgm:cxn modelId="{E31F598A-DEA0-413B-B0FB-2B16CEAEAF1C}" type="presParOf" srcId="{124C9A17-D9C6-4155-9619-E44AC3A17AC6}" destId="{52EBEF49-2F90-4DD7-A176-8FA885FE98FB}" srcOrd="4" destOrd="0" presId="urn:microsoft.com/office/officeart/2005/8/layout/equation1"/>
    <dgm:cxn modelId="{ABA0D3E7-0736-4994-B993-FE854DF20F65}" type="presParOf" srcId="{124C9A17-D9C6-4155-9619-E44AC3A17AC6}" destId="{FAE05839-D6E8-4220-BAF3-77127ED61F1D}" srcOrd="5" destOrd="0" presId="urn:microsoft.com/office/officeart/2005/8/layout/equation1"/>
    <dgm:cxn modelId="{42E3CA9D-ADC1-483C-BB95-15CC5D5054B7}" type="presParOf" srcId="{124C9A17-D9C6-4155-9619-E44AC3A17AC6}" destId="{F188477E-4432-4075-A54F-67EBDA9D722F}" srcOrd="6" destOrd="0" presId="urn:microsoft.com/office/officeart/2005/8/layout/equation1"/>
    <dgm:cxn modelId="{3C829A27-6FB0-45BE-8D51-2FB3E50155D2}" type="presParOf" srcId="{124C9A17-D9C6-4155-9619-E44AC3A17AC6}" destId="{14510112-3916-438E-A0AC-A1E8A0F056E7}" srcOrd="7" destOrd="0" presId="urn:microsoft.com/office/officeart/2005/8/layout/equation1"/>
    <dgm:cxn modelId="{8A5A54E1-685A-4C0C-80CC-697E04D5E2CE}" type="presParOf" srcId="{124C9A17-D9C6-4155-9619-E44AC3A17AC6}" destId="{1AD8EF9A-8FA9-46C0-BE01-CF1351323A99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F24E93-CE6B-4044-8C23-9DFE9ED36BE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</dgm:pt>
    <dgm:pt modelId="{50922976-19CF-4153-BEA8-31FA858A4071}">
      <dgm:prSet phldrT="[Testo]"/>
      <dgm:spPr/>
      <dgm:t>
        <a:bodyPr/>
        <a:lstStyle/>
        <a:p>
          <a:r>
            <a:rPr lang="it-IT" altLang="it-IT" dirty="0"/>
            <a:t>VES</a:t>
          </a:r>
          <a:r>
            <a:rPr lang="it-IT" altLang="it-IT" dirty="0">
              <a:sym typeface="Symbol" panose="05050102010706020507" pitchFamily="18" charset="2"/>
            </a:rPr>
            <a:t> </a:t>
          </a:r>
          <a:endParaRPr lang="it-IT" dirty="0"/>
        </a:p>
      </dgm:t>
    </dgm:pt>
    <dgm:pt modelId="{2BE9DB1B-1079-4DB2-9A8F-D4F28824B75C}" type="parTrans" cxnId="{8398C76A-4344-426E-A7CE-DE2721CD9E25}">
      <dgm:prSet/>
      <dgm:spPr/>
      <dgm:t>
        <a:bodyPr/>
        <a:lstStyle/>
        <a:p>
          <a:endParaRPr lang="it-IT"/>
        </a:p>
      </dgm:t>
    </dgm:pt>
    <dgm:pt modelId="{A16411DF-B478-4BFE-99D3-DF289A7C67ED}" type="sibTrans" cxnId="{8398C76A-4344-426E-A7CE-DE2721CD9E25}">
      <dgm:prSet/>
      <dgm:spPr/>
      <dgm:t>
        <a:bodyPr/>
        <a:lstStyle/>
        <a:p>
          <a:endParaRPr lang="it-IT"/>
        </a:p>
      </dgm:t>
    </dgm:pt>
    <dgm:pt modelId="{65CA267C-C353-457C-B051-5285186D63C1}">
      <dgm:prSet/>
      <dgm:spPr/>
      <dgm:t>
        <a:bodyPr/>
        <a:lstStyle/>
        <a:p>
          <a:r>
            <a:rPr lang="it-IT" altLang="it-IT"/>
            <a:t>PCR</a:t>
          </a:r>
          <a:endParaRPr lang="it-IT" altLang="it-IT" dirty="0"/>
        </a:p>
      </dgm:t>
    </dgm:pt>
    <dgm:pt modelId="{D7C66D31-930E-4FC1-8C19-60AE8115727E}" type="parTrans" cxnId="{86C915EF-4386-4326-A6EB-9B7611D594AD}">
      <dgm:prSet/>
      <dgm:spPr/>
      <dgm:t>
        <a:bodyPr/>
        <a:lstStyle/>
        <a:p>
          <a:endParaRPr lang="it-IT"/>
        </a:p>
      </dgm:t>
    </dgm:pt>
    <dgm:pt modelId="{CD3B0595-F377-4523-B16C-BFDF77AC9DDE}" type="sibTrans" cxnId="{86C915EF-4386-4326-A6EB-9B7611D594AD}">
      <dgm:prSet/>
      <dgm:spPr/>
      <dgm:t>
        <a:bodyPr/>
        <a:lstStyle/>
        <a:p>
          <a:endParaRPr lang="it-IT"/>
        </a:p>
      </dgm:t>
    </dgm:pt>
    <dgm:pt modelId="{85047D10-7967-4ECC-8B80-CA6D5E2DA397}">
      <dgm:prSet/>
      <dgm:spPr/>
      <dgm:t>
        <a:bodyPr/>
        <a:lstStyle/>
        <a:p>
          <a:r>
            <a:rPr lang="it-IT" altLang="it-IT"/>
            <a:t>emocromo</a:t>
          </a:r>
          <a:endParaRPr lang="it-IT" altLang="it-IT" dirty="0"/>
        </a:p>
      </dgm:t>
    </dgm:pt>
    <dgm:pt modelId="{60E14AAD-EA0E-4F16-93C1-16F37E799D39}" type="parTrans" cxnId="{250E4C52-7E23-41E7-BF95-CD6755203942}">
      <dgm:prSet/>
      <dgm:spPr/>
      <dgm:t>
        <a:bodyPr/>
        <a:lstStyle/>
        <a:p>
          <a:endParaRPr lang="it-IT"/>
        </a:p>
      </dgm:t>
    </dgm:pt>
    <dgm:pt modelId="{34FA540E-1D95-4913-B746-E09A7C3AFA60}" type="sibTrans" cxnId="{250E4C52-7E23-41E7-BF95-CD6755203942}">
      <dgm:prSet/>
      <dgm:spPr/>
      <dgm:t>
        <a:bodyPr/>
        <a:lstStyle/>
        <a:p>
          <a:endParaRPr lang="it-IT"/>
        </a:p>
      </dgm:t>
    </dgm:pt>
    <dgm:pt modelId="{0A9D77F7-E234-4863-970E-27A2D5883DDC}">
      <dgm:prSet/>
      <dgm:spPr/>
      <dgm:t>
        <a:bodyPr/>
        <a:lstStyle/>
        <a:p>
          <a:r>
            <a:rPr lang="it-IT" altLang="it-IT"/>
            <a:t>elettroforesi proteine</a:t>
          </a:r>
          <a:endParaRPr lang="it-IT" altLang="it-IT" dirty="0"/>
        </a:p>
      </dgm:t>
    </dgm:pt>
    <dgm:pt modelId="{7B6351E9-051A-4078-8CE0-7E66C3A729BC}" type="parTrans" cxnId="{655741F6-3D22-45DA-A421-0C2403C5BE74}">
      <dgm:prSet/>
      <dgm:spPr/>
      <dgm:t>
        <a:bodyPr/>
        <a:lstStyle/>
        <a:p>
          <a:endParaRPr lang="it-IT"/>
        </a:p>
      </dgm:t>
    </dgm:pt>
    <dgm:pt modelId="{8CBEE57A-08AC-4FF0-BFC2-1DC9AA815FF0}" type="sibTrans" cxnId="{655741F6-3D22-45DA-A421-0C2403C5BE74}">
      <dgm:prSet/>
      <dgm:spPr/>
      <dgm:t>
        <a:bodyPr/>
        <a:lstStyle/>
        <a:p>
          <a:endParaRPr lang="it-IT"/>
        </a:p>
      </dgm:t>
    </dgm:pt>
    <dgm:pt modelId="{DCD141C7-1A2C-4B1A-A0CB-236358D57086}">
      <dgm:prSet/>
      <dgm:spPr/>
      <dgm:t>
        <a:bodyPr/>
        <a:lstStyle/>
        <a:p>
          <a:r>
            <a:rPr lang="it-IT" altLang="it-IT" dirty="0"/>
            <a:t>profilo epatico</a:t>
          </a:r>
        </a:p>
      </dgm:t>
    </dgm:pt>
    <dgm:pt modelId="{6BF67589-F433-457C-9125-B6A1297B3D2E}" type="parTrans" cxnId="{89FEEB0D-A9E1-47E3-A6F5-9471B95CA98E}">
      <dgm:prSet/>
      <dgm:spPr/>
      <dgm:t>
        <a:bodyPr/>
        <a:lstStyle/>
        <a:p>
          <a:endParaRPr lang="it-IT"/>
        </a:p>
      </dgm:t>
    </dgm:pt>
    <dgm:pt modelId="{9C77444D-25AF-4D0B-B576-C1D9C75EBBEC}" type="sibTrans" cxnId="{89FEEB0D-A9E1-47E3-A6F5-9471B95CA98E}">
      <dgm:prSet/>
      <dgm:spPr/>
      <dgm:t>
        <a:bodyPr/>
        <a:lstStyle/>
        <a:p>
          <a:endParaRPr lang="it-IT"/>
        </a:p>
      </dgm:t>
    </dgm:pt>
    <dgm:pt modelId="{4DF03F6B-7222-423D-A83F-A9CA289EEA80}">
      <dgm:prSet/>
      <dgm:spPr/>
      <dgm:t>
        <a:bodyPr/>
        <a:lstStyle/>
        <a:p>
          <a:r>
            <a:rPr lang="it-IT" altLang="it-IT"/>
            <a:t>glicemia</a:t>
          </a:r>
          <a:endParaRPr lang="it-IT" altLang="it-IT" dirty="0"/>
        </a:p>
      </dgm:t>
    </dgm:pt>
    <dgm:pt modelId="{DB6E98ED-33FD-4FE8-BD28-026BA1BDF400}" type="parTrans" cxnId="{299F9BB7-8CFE-4532-8CBC-899C03BB72A2}">
      <dgm:prSet/>
      <dgm:spPr/>
      <dgm:t>
        <a:bodyPr/>
        <a:lstStyle/>
        <a:p>
          <a:endParaRPr lang="it-IT"/>
        </a:p>
      </dgm:t>
    </dgm:pt>
    <dgm:pt modelId="{39FAE884-639A-44F0-BD47-18FDE452D577}" type="sibTrans" cxnId="{299F9BB7-8CFE-4532-8CBC-899C03BB72A2}">
      <dgm:prSet/>
      <dgm:spPr/>
      <dgm:t>
        <a:bodyPr/>
        <a:lstStyle/>
        <a:p>
          <a:endParaRPr lang="it-IT"/>
        </a:p>
      </dgm:t>
    </dgm:pt>
    <dgm:pt modelId="{8FDB6E08-115C-451D-B7C4-80674FB1ABBD}">
      <dgm:prSet/>
      <dgm:spPr/>
      <dgm:t>
        <a:bodyPr/>
        <a:lstStyle/>
        <a:p>
          <a:r>
            <a:rPr lang="it-IT" altLang="it-IT" dirty="0"/>
            <a:t>es. urine</a:t>
          </a:r>
        </a:p>
      </dgm:t>
    </dgm:pt>
    <dgm:pt modelId="{A315AA19-71D3-4E79-8E8B-DA26DA3683C3}" type="parTrans" cxnId="{0FC38B43-F051-4F17-BD29-474143998EB2}">
      <dgm:prSet/>
      <dgm:spPr/>
      <dgm:t>
        <a:bodyPr/>
        <a:lstStyle/>
        <a:p>
          <a:endParaRPr lang="it-IT"/>
        </a:p>
      </dgm:t>
    </dgm:pt>
    <dgm:pt modelId="{7647FA53-F126-44C1-AD16-9A350340D350}" type="sibTrans" cxnId="{0FC38B43-F051-4F17-BD29-474143998EB2}">
      <dgm:prSet/>
      <dgm:spPr/>
      <dgm:t>
        <a:bodyPr/>
        <a:lstStyle/>
        <a:p>
          <a:endParaRPr lang="it-IT"/>
        </a:p>
      </dgm:t>
    </dgm:pt>
    <dgm:pt modelId="{2FC66391-C346-4094-9AD9-51DB2BEA3F6B}">
      <dgm:prSet/>
      <dgm:spPr/>
      <dgm:t>
        <a:bodyPr/>
        <a:lstStyle/>
        <a:p>
          <a:r>
            <a:rPr lang="it-IT" altLang="it-IT" dirty="0"/>
            <a:t>profilo renale</a:t>
          </a:r>
        </a:p>
      </dgm:t>
    </dgm:pt>
    <dgm:pt modelId="{858063E9-5D01-4997-8C53-E94D143F0DC1}" type="parTrans" cxnId="{D00C0DCF-E8AE-4DE3-A2E5-E84A320F8875}">
      <dgm:prSet/>
      <dgm:spPr/>
      <dgm:t>
        <a:bodyPr/>
        <a:lstStyle/>
        <a:p>
          <a:endParaRPr lang="it-IT"/>
        </a:p>
      </dgm:t>
    </dgm:pt>
    <dgm:pt modelId="{D850ACDC-FE46-4DDA-927A-8F2B20D8A3B7}" type="sibTrans" cxnId="{D00C0DCF-E8AE-4DE3-A2E5-E84A320F8875}">
      <dgm:prSet/>
      <dgm:spPr/>
      <dgm:t>
        <a:bodyPr/>
        <a:lstStyle/>
        <a:p>
          <a:endParaRPr lang="it-IT"/>
        </a:p>
      </dgm:t>
    </dgm:pt>
    <dgm:pt modelId="{70183188-89B9-4734-9FC9-B5770A30A935}" type="pres">
      <dgm:prSet presAssocID="{B3F24E93-CE6B-4044-8C23-9DFE9ED36BE0}" presName="linear" presStyleCnt="0">
        <dgm:presLayoutVars>
          <dgm:animLvl val="lvl"/>
          <dgm:resizeHandles val="exact"/>
        </dgm:presLayoutVars>
      </dgm:prSet>
      <dgm:spPr/>
    </dgm:pt>
    <dgm:pt modelId="{A4667046-F093-4A0C-B8F5-6EA56EE49444}" type="pres">
      <dgm:prSet presAssocID="{50922976-19CF-4153-BEA8-31FA858A4071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350E0C72-4DF7-4BFE-A699-AA6747D518FF}" type="pres">
      <dgm:prSet presAssocID="{A16411DF-B478-4BFE-99D3-DF289A7C67ED}" presName="spacer" presStyleCnt="0"/>
      <dgm:spPr/>
    </dgm:pt>
    <dgm:pt modelId="{F4AD38EC-C602-48D9-AE34-52BA51F344F7}" type="pres">
      <dgm:prSet presAssocID="{65CA267C-C353-457C-B051-5285186D63C1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D7F0792F-9CAE-4B56-98A5-549276B518DB}" type="pres">
      <dgm:prSet presAssocID="{CD3B0595-F377-4523-B16C-BFDF77AC9DDE}" presName="spacer" presStyleCnt="0"/>
      <dgm:spPr/>
    </dgm:pt>
    <dgm:pt modelId="{DEB42C0B-FEB7-4C1A-9DA1-424048B90FE4}" type="pres">
      <dgm:prSet presAssocID="{85047D10-7967-4ECC-8B80-CA6D5E2DA39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0AA1E642-CE22-4B77-B503-42BE52918B04}" type="pres">
      <dgm:prSet presAssocID="{34FA540E-1D95-4913-B746-E09A7C3AFA60}" presName="spacer" presStyleCnt="0"/>
      <dgm:spPr/>
    </dgm:pt>
    <dgm:pt modelId="{E369B2D9-9ED0-4B52-BC15-8D5EE22802A0}" type="pres">
      <dgm:prSet presAssocID="{0A9D77F7-E234-4863-970E-27A2D5883DDC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8C6801D9-4C6C-4921-8DCA-AEE73F5469A1}" type="pres">
      <dgm:prSet presAssocID="{8CBEE57A-08AC-4FF0-BFC2-1DC9AA815FF0}" presName="spacer" presStyleCnt="0"/>
      <dgm:spPr/>
    </dgm:pt>
    <dgm:pt modelId="{6D3AC089-DD1D-404B-9F7D-408FBCC73920}" type="pres">
      <dgm:prSet presAssocID="{DCD141C7-1A2C-4B1A-A0CB-236358D57086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83ADA503-77EA-4817-9CB1-88F29A8A7EC7}" type="pres">
      <dgm:prSet presAssocID="{9C77444D-25AF-4D0B-B576-C1D9C75EBBEC}" presName="spacer" presStyleCnt="0"/>
      <dgm:spPr/>
    </dgm:pt>
    <dgm:pt modelId="{01FFEE1A-AD9E-436D-B5D6-E7F980E3D2D4}" type="pres">
      <dgm:prSet presAssocID="{2FC66391-C346-4094-9AD9-51DB2BEA3F6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B9907592-AA78-4922-B404-CBCC5B998CAF}" type="pres">
      <dgm:prSet presAssocID="{D850ACDC-FE46-4DDA-927A-8F2B20D8A3B7}" presName="spacer" presStyleCnt="0"/>
      <dgm:spPr/>
    </dgm:pt>
    <dgm:pt modelId="{390A70EA-F647-48CB-8A36-68537FD93D32}" type="pres">
      <dgm:prSet presAssocID="{4DF03F6B-7222-423D-A83F-A9CA289EEA80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9E2ACFD4-8630-49CE-8751-57CFC03B3EF8}" type="pres">
      <dgm:prSet presAssocID="{39FAE884-639A-44F0-BD47-18FDE452D577}" presName="spacer" presStyleCnt="0"/>
      <dgm:spPr/>
    </dgm:pt>
    <dgm:pt modelId="{182B2DD2-0ED8-462D-826B-301829D37AD6}" type="pres">
      <dgm:prSet presAssocID="{8FDB6E08-115C-451D-B7C4-80674FB1ABBD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89FEEB0D-A9E1-47E3-A6F5-9471B95CA98E}" srcId="{B3F24E93-CE6B-4044-8C23-9DFE9ED36BE0}" destId="{DCD141C7-1A2C-4B1A-A0CB-236358D57086}" srcOrd="4" destOrd="0" parTransId="{6BF67589-F433-457C-9125-B6A1297B3D2E}" sibTransId="{9C77444D-25AF-4D0B-B576-C1D9C75EBBEC}"/>
    <dgm:cxn modelId="{616D0024-D567-48DD-8B1E-25A7C7E464A6}" type="presOf" srcId="{DCD141C7-1A2C-4B1A-A0CB-236358D57086}" destId="{6D3AC089-DD1D-404B-9F7D-408FBCC73920}" srcOrd="0" destOrd="0" presId="urn:microsoft.com/office/officeart/2005/8/layout/vList2"/>
    <dgm:cxn modelId="{19C9F72A-3C29-4374-A3C3-AE914FDA68C6}" type="presOf" srcId="{65CA267C-C353-457C-B051-5285186D63C1}" destId="{F4AD38EC-C602-48D9-AE34-52BA51F344F7}" srcOrd="0" destOrd="0" presId="urn:microsoft.com/office/officeart/2005/8/layout/vList2"/>
    <dgm:cxn modelId="{10EC265E-94CF-404D-B68F-3DA78C7DB7F2}" type="presOf" srcId="{8FDB6E08-115C-451D-B7C4-80674FB1ABBD}" destId="{182B2DD2-0ED8-462D-826B-301829D37AD6}" srcOrd="0" destOrd="0" presId="urn:microsoft.com/office/officeart/2005/8/layout/vList2"/>
    <dgm:cxn modelId="{0FC38B43-F051-4F17-BD29-474143998EB2}" srcId="{B3F24E93-CE6B-4044-8C23-9DFE9ED36BE0}" destId="{8FDB6E08-115C-451D-B7C4-80674FB1ABBD}" srcOrd="7" destOrd="0" parTransId="{A315AA19-71D3-4E79-8E8B-DA26DA3683C3}" sibTransId="{7647FA53-F126-44C1-AD16-9A350340D350}"/>
    <dgm:cxn modelId="{8398C76A-4344-426E-A7CE-DE2721CD9E25}" srcId="{B3F24E93-CE6B-4044-8C23-9DFE9ED36BE0}" destId="{50922976-19CF-4153-BEA8-31FA858A4071}" srcOrd="0" destOrd="0" parTransId="{2BE9DB1B-1079-4DB2-9A8F-D4F28824B75C}" sibTransId="{A16411DF-B478-4BFE-99D3-DF289A7C67ED}"/>
    <dgm:cxn modelId="{250E4C52-7E23-41E7-BF95-CD6755203942}" srcId="{B3F24E93-CE6B-4044-8C23-9DFE9ED36BE0}" destId="{85047D10-7967-4ECC-8B80-CA6D5E2DA397}" srcOrd="2" destOrd="0" parTransId="{60E14AAD-EA0E-4F16-93C1-16F37E799D39}" sibTransId="{34FA540E-1D95-4913-B746-E09A7C3AFA60}"/>
    <dgm:cxn modelId="{999E7154-4645-4A82-A66A-BEF2304913EE}" type="presOf" srcId="{0A9D77F7-E234-4863-970E-27A2D5883DDC}" destId="{E369B2D9-9ED0-4B52-BC15-8D5EE22802A0}" srcOrd="0" destOrd="0" presId="urn:microsoft.com/office/officeart/2005/8/layout/vList2"/>
    <dgm:cxn modelId="{A3B6218C-DB9C-4C2A-86FD-598C42A80EAE}" type="presOf" srcId="{2FC66391-C346-4094-9AD9-51DB2BEA3F6B}" destId="{01FFEE1A-AD9E-436D-B5D6-E7F980E3D2D4}" srcOrd="0" destOrd="0" presId="urn:microsoft.com/office/officeart/2005/8/layout/vList2"/>
    <dgm:cxn modelId="{581FBC95-4776-46B7-BBC8-D7554B274418}" type="presOf" srcId="{B3F24E93-CE6B-4044-8C23-9DFE9ED36BE0}" destId="{70183188-89B9-4734-9FC9-B5770A30A935}" srcOrd="0" destOrd="0" presId="urn:microsoft.com/office/officeart/2005/8/layout/vList2"/>
    <dgm:cxn modelId="{299F9BB7-8CFE-4532-8CBC-899C03BB72A2}" srcId="{B3F24E93-CE6B-4044-8C23-9DFE9ED36BE0}" destId="{4DF03F6B-7222-423D-A83F-A9CA289EEA80}" srcOrd="6" destOrd="0" parTransId="{DB6E98ED-33FD-4FE8-BD28-026BA1BDF400}" sibTransId="{39FAE884-639A-44F0-BD47-18FDE452D577}"/>
    <dgm:cxn modelId="{1BDC30C5-1737-497F-BADA-31FA392EBE27}" type="presOf" srcId="{85047D10-7967-4ECC-8B80-CA6D5E2DA397}" destId="{DEB42C0B-FEB7-4C1A-9DA1-424048B90FE4}" srcOrd="0" destOrd="0" presId="urn:microsoft.com/office/officeart/2005/8/layout/vList2"/>
    <dgm:cxn modelId="{D00C0DCF-E8AE-4DE3-A2E5-E84A320F8875}" srcId="{B3F24E93-CE6B-4044-8C23-9DFE9ED36BE0}" destId="{2FC66391-C346-4094-9AD9-51DB2BEA3F6B}" srcOrd="5" destOrd="0" parTransId="{858063E9-5D01-4997-8C53-E94D143F0DC1}" sibTransId="{D850ACDC-FE46-4DDA-927A-8F2B20D8A3B7}"/>
    <dgm:cxn modelId="{8CF0C4DD-100A-46B4-AF5A-5A83ACAABA7B}" type="presOf" srcId="{4DF03F6B-7222-423D-A83F-A9CA289EEA80}" destId="{390A70EA-F647-48CB-8A36-68537FD93D32}" srcOrd="0" destOrd="0" presId="urn:microsoft.com/office/officeart/2005/8/layout/vList2"/>
    <dgm:cxn modelId="{86C915EF-4386-4326-A6EB-9B7611D594AD}" srcId="{B3F24E93-CE6B-4044-8C23-9DFE9ED36BE0}" destId="{65CA267C-C353-457C-B051-5285186D63C1}" srcOrd="1" destOrd="0" parTransId="{D7C66D31-930E-4FC1-8C19-60AE8115727E}" sibTransId="{CD3B0595-F377-4523-B16C-BFDF77AC9DDE}"/>
    <dgm:cxn modelId="{655741F6-3D22-45DA-A421-0C2403C5BE74}" srcId="{B3F24E93-CE6B-4044-8C23-9DFE9ED36BE0}" destId="{0A9D77F7-E234-4863-970E-27A2D5883DDC}" srcOrd="3" destOrd="0" parTransId="{7B6351E9-051A-4078-8CE0-7E66C3A729BC}" sibTransId="{8CBEE57A-08AC-4FF0-BFC2-1DC9AA815FF0}"/>
    <dgm:cxn modelId="{E0D38FF6-28B5-4378-9CD6-DC7769C34495}" type="presOf" srcId="{50922976-19CF-4153-BEA8-31FA858A4071}" destId="{A4667046-F093-4A0C-B8F5-6EA56EE49444}" srcOrd="0" destOrd="0" presId="urn:microsoft.com/office/officeart/2005/8/layout/vList2"/>
    <dgm:cxn modelId="{3510A312-F424-4F4C-85A6-DEDA9D6469EC}" type="presParOf" srcId="{70183188-89B9-4734-9FC9-B5770A30A935}" destId="{A4667046-F093-4A0C-B8F5-6EA56EE49444}" srcOrd="0" destOrd="0" presId="urn:microsoft.com/office/officeart/2005/8/layout/vList2"/>
    <dgm:cxn modelId="{B4F14F0C-34BA-4B65-B4E7-12D5BD7F4EA2}" type="presParOf" srcId="{70183188-89B9-4734-9FC9-B5770A30A935}" destId="{350E0C72-4DF7-4BFE-A699-AA6747D518FF}" srcOrd="1" destOrd="0" presId="urn:microsoft.com/office/officeart/2005/8/layout/vList2"/>
    <dgm:cxn modelId="{621F9534-E5D7-4459-A19D-D8A628C81131}" type="presParOf" srcId="{70183188-89B9-4734-9FC9-B5770A30A935}" destId="{F4AD38EC-C602-48D9-AE34-52BA51F344F7}" srcOrd="2" destOrd="0" presId="urn:microsoft.com/office/officeart/2005/8/layout/vList2"/>
    <dgm:cxn modelId="{DCDB2676-A803-4FA9-A2C3-E0EEF9C3A339}" type="presParOf" srcId="{70183188-89B9-4734-9FC9-B5770A30A935}" destId="{D7F0792F-9CAE-4B56-98A5-549276B518DB}" srcOrd="3" destOrd="0" presId="urn:microsoft.com/office/officeart/2005/8/layout/vList2"/>
    <dgm:cxn modelId="{65B73841-34DC-4632-9CDC-94F7B76EB191}" type="presParOf" srcId="{70183188-89B9-4734-9FC9-B5770A30A935}" destId="{DEB42C0B-FEB7-4C1A-9DA1-424048B90FE4}" srcOrd="4" destOrd="0" presId="urn:microsoft.com/office/officeart/2005/8/layout/vList2"/>
    <dgm:cxn modelId="{E992C506-04CD-4910-8A65-7448B9F1020E}" type="presParOf" srcId="{70183188-89B9-4734-9FC9-B5770A30A935}" destId="{0AA1E642-CE22-4B77-B503-42BE52918B04}" srcOrd="5" destOrd="0" presId="urn:microsoft.com/office/officeart/2005/8/layout/vList2"/>
    <dgm:cxn modelId="{412B1B57-65E4-4D16-8945-8BA68A70EF43}" type="presParOf" srcId="{70183188-89B9-4734-9FC9-B5770A30A935}" destId="{E369B2D9-9ED0-4B52-BC15-8D5EE22802A0}" srcOrd="6" destOrd="0" presId="urn:microsoft.com/office/officeart/2005/8/layout/vList2"/>
    <dgm:cxn modelId="{24EE2F2A-D801-4DC1-96AC-C34A2B128042}" type="presParOf" srcId="{70183188-89B9-4734-9FC9-B5770A30A935}" destId="{8C6801D9-4C6C-4921-8DCA-AEE73F5469A1}" srcOrd="7" destOrd="0" presId="urn:microsoft.com/office/officeart/2005/8/layout/vList2"/>
    <dgm:cxn modelId="{128864F8-52FC-41E6-A249-BA7AD5C86998}" type="presParOf" srcId="{70183188-89B9-4734-9FC9-B5770A30A935}" destId="{6D3AC089-DD1D-404B-9F7D-408FBCC73920}" srcOrd="8" destOrd="0" presId="urn:microsoft.com/office/officeart/2005/8/layout/vList2"/>
    <dgm:cxn modelId="{5992B9DA-FD3C-4402-9D1E-6CE80A7331BA}" type="presParOf" srcId="{70183188-89B9-4734-9FC9-B5770A30A935}" destId="{83ADA503-77EA-4817-9CB1-88F29A8A7EC7}" srcOrd="9" destOrd="0" presId="urn:microsoft.com/office/officeart/2005/8/layout/vList2"/>
    <dgm:cxn modelId="{7D333CDC-B3CC-43CF-8462-5DB5A0EE880E}" type="presParOf" srcId="{70183188-89B9-4734-9FC9-B5770A30A935}" destId="{01FFEE1A-AD9E-436D-B5D6-E7F980E3D2D4}" srcOrd="10" destOrd="0" presId="urn:microsoft.com/office/officeart/2005/8/layout/vList2"/>
    <dgm:cxn modelId="{F406DF7E-D377-48F6-8C2C-A5406A199FBA}" type="presParOf" srcId="{70183188-89B9-4734-9FC9-B5770A30A935}" destId="{B9907592-AA78-4922-B404-CBCC5B998CAF}" srcOrd="11" destOrd="0" presId="urn:microsoft.com/office/officeart/2005/8/layout/vList2"/>
    <dgm:cxn modelId="{59ABEE70-E122-4F8B-AAAD-DCA930D2E78B}" type="presParOf" srcId="{70183188-89B9-4734-9FC9-B5770A30A935}" destId="{390A70EA-F647-48CB-8A36-68537FD93D32}" srcOrd="12" destOrd="0" presId="urn:microsoft.com/office/officeart/2005/8/layout/vList2"/>
    <dgm:cxn modelId="{A6DD18A5-8343-403A-990A-AD8A587F64C2}" type="presParOf" srcId="{70183188-89B9-4734-9FC9-B5770A30A935}" destId="{9E2ACFD4-8630-49CE-8751-57CFC03B3EF8}" srcOrd="13" destOrd="0" presId="urn:microsoft.com/office/officeart/2005/8/layout/vList2"/>
    <dgm:cxn modelId="{E83955A3-ABB8-4D02-AA0F-B4029CE2B786}" type="presParOf" srcId="{70183188-89B9-4734-9FC9-B5770A30A935}" destId="{182B2DD2-0ED8-462D-826B-301829D37AD6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F24E93-CE6B-4044-8C23-9DFE9ED36BE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</dgm:pt>
    <dgm:pt modelId="{50922976-19CF-4153-BEA8-31FA858A4071}">
      <dgm:prSet phldrT="[Testo]"/>
      <dgm:spPr/>
      <dgm:t>
        <a:bodyPr/>
        <a:lstStyle/>
        <a:p>
          <a:r>
            <a:rPr lang="it-IT" altLang="it-IT" dirty="0"/>
            <a:t>ANA (anti-</a:t>
          </a:r>
          <a:r>
            <a:rPr lang="it-IT" altLang="it-IT" dirty="0" err="1"/>
            <a:t>dsDNA</a:t>
          </a:r>
          <a:r>
            <a:rPr lang="it-IT" altLang="it-IT" dirty="0"/>
            <a:t>)</a:t>
          </a:r>
          <a:endParaRPr lang="it-IT" dirty="0"/>
        </a:p>
      </dgm:t>
    </dgm:pt>
    <dgm:pt modelId="{2BE9DB1B-1079-4DB2-9A8F-D4F28824B75C}" type="parTrans" cxnId="{8398C76A-4344-426E-A7CE-DE2721CD9E25}">
      <dgm:prSet/>
      <dgm:spPr/>
      <dgm:t>
        <a:bodyPr/>
        <a:lstStyle/>
        <a:p>
          <a:endParaRPr lang="it-IT"/>
        </a:p>
      </dgm:t>
    </dgm:pt>
    <dgm:pt modelId="{A16411DF-B478-4BFE-99D3-DF289A7C67ED}" type="sibTrans" cxnId="{8398C76A-4344-426E-A7CE-DE2721CD9E25}">
      <dgm:prSet/>
      <dgm:spPr/>
      <dgm:t>
        <a:bodyPr/>
        <a:lstStyle/>
        <a:p>
          <a:endParaRPr lang="it-IT"/>
        </a:p>
      </dgm:t>
    </dgm:pt>
    <dgm:pt modelId="{BE761F2D-09E1-4B4F-B164-8D5A89020987}">
      <dgm:prSet/>
      <dgm:spPr/>
      <dgm:t>
        <a:bodyPr/>
        <a:lstStyle/>
        <a:p>
          <a:r>
            <a:rPr lang="it-IT" altLang="it-IT"/>
            <a:t>Ra test</a:t>
          </a:r>
          <a:endParaRPr lang="it-IT" altLang="it-IT" dirty="0"/>
        </a:p>
      </dgm:t>
    </dgm:pt>
    <dgm:pt modelId="{C6E52AB1-0442-4205-B001-46DD4B49C8C0}" type="parTrans" cxnId="{16E01516-56C1-4E5A-BE04-503D81A5D320}">
      <dgm:prSet/>
      <dgm:spPr/>
      <dgm:t>
        <a:bodyPr/>
        <a:lstStyle/>
        <a:p>
          <a:endParaRPr lang="it-IT"/>
        </a:p>
      </dgm:t>
    </dgm:pt>
    <dgm:pt modelId="{C6883FC2-D9A3-47E3-B439-EF720A569673}" type="sibTrans" cxnId="{16E01516-56C1-4E5A-BE04-503D81A5D320}">
      <dgm:prSet/>
      <dgm:spPr/>
      <dgm:t>
        <a:bodyPr/>
        <a:lstStyle/>
        <a:p>
          <a:endParaRPr lang="it-IT"/>
        </a:p>
      </dgm:t>
    </dgm:pt>
    <dgm:pt modelId="{5B96EB4D-A0CF-477C-AD43-1F19715E99AE}">
      <dgm:prSet/>
      <dgm:spPr/>
      <dgm:t>
        <a:bodyPr/>
        <a:lstStyle/>
        <a:p>
          <a:r>
            <a:rPr lang="it-IT" altLang="it-IT"/>
            <a:t>Ac. anti-peptidi ciclici citrullinati (ACPA)</a:t>
          </a:r>
          <a:endParaRPr lang="it-IT" altLang="it-IT" dirty="0"/>
        </a:p>
      </dgm:t>
    </dgm:pt>
    <dgm:pt modelId="{1C88822F-5F8E-44B5-866C-295436AA6AA5}" type="parTrans" cxnId="{DB2F4016-D2B2-408B-8425-C424A108E5F6}">
      <dgm:prSet/>
      <dgm:spPr/>
      <dgm:t>
        <a:bodyPr/>
        <a:lstStyle/>
        <a:p>
          <a:endParaRPr lang="it-IT"/>
        </a:p>
      </dgm:t>
    </dgm:pt>
    <dgm:pt modelId="{B6301D66-7496-43F4-A61F-28EA1C2642E9}" type="sibTrans" cxnId="{DB2F4016-D2B2-408B-8425-C424A108E5F6}">
      <dgm:prSet/>
      <dgm:spPr/>
      <dgm:t>
        <a:bodyPr/>
        <a:lstStyle/>
        <a:p>
          <a:endParaRPr lang="it-IT"/>
        </a:p>
      </dgm:t>
    </dgm:pt>
    <dgm:pt modelId="{822BE07C-FDC7-4C36-8327-1BECF9CE9F18}">
      <dgm:prSet/>
      <dgm:spPr/>
      <dgm:t>
        <a:bodyPr/>
        <a:lstStyle/>
        <a:p>
          <a:r>
            <a:rPr lang="it-IT" altLang="it-IT"/>
            <a:t>CPK e LDH (mioglobina)</a:t>
          </a:r>
          <a:endParaRPr lang="it-IT" altLang="it-IT" dirty="0"/>
        </a:p>
      </dgm:t>
    </dgm:pt>
    <dgm:pt modelId="{E5BE0006-F7C9-4629-A60D-8D785486E696}" type="parTrans" cxnId="{A31A01A1-D408-4CEE-AB91-372520D65A0D}">
      <dgm:prSet/>
      <dgm:spPr/>
      <dgm:t>
        <a:bodyPr/>
        <a:lstStyle/>
        <a:p>
          <a:endParaRPr lang="it-IT"/>
        </a:p>
      </dgm:t>
    </dgm:pt>
    <dgm:pt modelId="{4074D1DC-8AD9-4723-A2A6-94FCC464FFC3}" type="sibTrans" cxnId="{A31A01A1-D408-4CEE-AB91-372520D65A0D}">
      <dgm:prSet/>
      <dgm:spPr/>
      <dgm:t>
        <a:bodyPr/>
        <a:lstStyle/>
        <a:p>
          <a:endParaRPr lang="it-IT"/>
        </a:p>
      </dgm:t>
    </dgm:pt>
    <dgm:pt modelId="{30EE3D1E-459D-4B25-86AC-BC95D6601AA3}">
      <dgm:prSet/>
      <dgm:spPr/>
      <dgm:t>
        <a:bodyPr/>
        <a:lstStyle/>
        <a:p>
          <a:r>
            <a:rPr lang="it-IT" altLang="it-IT"/>
            <a:t>Uricemia</a:t>
          </a:r>
          <a:endParaRPr lang="it-IT" altLang="it-IT" dirty="0"/>
        </a:p>
      </dgm:t>
    </dgm:pt>
    <dgm:pt modelId="{D84BB2ED-FACC-468C-910E-837AAE98A151}" type="parTrans" cxnId="{3D7FDF0D-8221-47E8-9ECA-BAFE0B349149}">
      <dgm:prSet/>
      <dgm:spPr/>
      <dgm:t>
        <a:bodyPr/>
        <a:lstStyle/>
        <a:p>
          <a:endParaRPr lang="it-IT"/>
        </a:p>
      </dgm:t>
    </dgm:pt>
    <dgm:pt modelId="{0AA9C93E-C427-4C78-8F60-13843E417465}" type="sibTrans" cxnId="{3D7FDF0D-8221-47E8-9ECA-BAFE0B349149}">
      <dgm:prSet/>
      <dgm:spPr/>
      <dgm:t>
        <a:bodyPr/>
        <a:lstStyle/>
        <a:p>
          <a:endParaRPr lang="it-IT"/>
        </a:p>
      </dgm:t>
    </dgm:pt>
    <dgm:pt modelId="{D35C2102-44A5-46C9-B240-EA8A3F0F4C1F}">
      <dgm:prSet/>
      <dgm:spPr/>
      <dgm:t>
        <a:bodyPr/>
        <a:lstStyle/>
        <a:p>
          <a:r>
            <a:rPr lang="it-IT" altLang="it-IT"/>
            <a:t>ANCA</a:t>
          </a:r>
          <a:endParaRPr lang="it-IT" altLang="it-IT" dirty="0"/>
        </a:p>
      </dgm:t>
    </dgm:pt>
    <dgm:pt modelId="{F0ED1242-5BEB-4FD7-B907-94F52CEC0D1E}" type="parTrans" cxnId="{9A6CAE16-1AA9-4679-9998-F0E22D213C9E}">
      <dgm:prSet/>
      <dgm:spPr/>
      <dgm:t>
        <a:bodyPr/>
        <a:lstStyle/>
        <a:p>
          <a:endParaRPr lang="it-IT"/>
        </a:p>
      </dgm:t>
    </dgm:pt>
    <dgm:pt modelId="{742CB841-B567-4389-9DB6-1B2BE46B931A}" type="sibTrans" cxnId="{9A6CAE16-1AA9-4679-9998-F0E22D213C9E}">
      <dgm:prSet/>
      <dgm:spPr/>
      <dgm:t>
        <a:bodyPr/>
        <a:lstStyle/>
        <a:p>
          <a:endParaRPr lang="it-IT"/>
        </a:p>
      </dgm:t>
    </dgm:pt>
    <dgm:pt modelId="{3EA1FAB1-170B-41E1-9984-A88E1D5A8DF3}">
      <dgm:prSet/>
      <dgm:spPr/>
      <dgm:t>
        <a:bodyPr/>
        <a:lstStyle/>
        <a:p>
          <a:r>
            <a:rPr lang="it-IT" altLang="it-IT"/>
            <a:t>Ac. anti-fosfolipidi e LAC</a:t>
          </a:r>
          <a:endParaRPr lang="it-IT" altLang="it-IT" dirty="0"/>
        </a:p>
      </dgm:t>
    </dgm:pt>
    <dgm:pt modelId="{CDFD3AC9-6ACC-4E9F-9AED-468C7AC245ED}" type="parTrans" cxnId="{F036A32B-EAF6-44E0-B677-86457C308A15}">
      <dgm:prSet/>
      <dgm:spPr/>
      <dgm:t>
        <a:bodyPr/>
        <a:lstStyle/>
        <a:p>
          <a:endParaRPr lang="it-IT"/>
        </a:p>
      </dgm:t>
    </dgm:pt>
    <dgm:pt modelId="{A819159A-173A-4764-9910-0C780AFCEBDE}" type="sibTrans" cxnId="{F036A32B-EAF6-44E0-B677-86457C308A15}">
      <dgm:prSet/>
      <dgm:spPr/>
      <dgm:t>
        <a:bodyPr/>
        <a:lstStyle/>
        <a:p>
          <a:endParaRPr lang="it-IT"/>
        </a:p>
      </dgm:t>
    </dgm:pt>
    <dgm:pt modelId="{4B1534BE-1CDC-4CCF-B577-FC0AE8C3DB87}">
      <dgm:prSet/>
      <dgm:spPr/>
      <dgm:t>
        <a:bodyPr/>
        <a:lstStyle/>
        <a:p>
          <a:r>
            <a:rPr lang="it-IT" altLang="it-IT"/>
            <a:t>Es. liquido sinoviale</a:t>
          </a:r>
          <a:endParaRPr lang="it-IT" altLang="it-IT" dirty="0"/>
        </a:p>
      </dgm:t>
    </dgm:pt>
    <dgm:pt modelId="{CED23FAB-2055-4352-8252-AFDECA5B5317}" type="parTrans" cxnId="{07BB23C7-64E4-4067-922E-937962FB44A6}">
      <dgm:prSet/>
      <dgm:spPr/>
      <dgm:t>
        <a:bodyPr/>
        <a:lstStyle/>
        <a:p>
          <a:endParaRPr lang="it-IT"/>
        </a:p>
      </dgm:t>
    </dgm:pt>
    <dgm:pt modelId="{5AFCE09F-377D-4DD0-8F9E-73A6449452B9}" type="sibTrans" cxnId="{07BB23C7-64E4-4067-922E-937962FB44A6}">
      <dgm:prSet/>
      <dgm:spPr/>
      <dgm:t>
        <a:bodyPr/>
        <a:lstStyle/>
        <a:p>
          <a:endParaRPr lang="it-IT"/>
        </a:p>
      </dgm:t>
    </dgm:pt>
    <dgm:pt modelId="{70183188-89B9-4734-9FC9-B5770A30A935}" type="pres">
      <dgm:prSet presAssocID="{B3F24E93-CE6B-4044-8C23-9DFE9ED36BE0}" presName="linear" presStyleCnt="0">
        <dgm:presLayoutVars>
          <dgm:animLvl val="lvl"/>
          <dgm:resizeHandles val="exact"/>
        </dgm:presLayoutVars>
      </dgm:prSet>
      <dgm:spPr/>
    </dgm:pt>
    <dgm:pt modelId="{A4667046-F093-4A0C-B8F5-6EA56EE49444}" type="pres">
      <dgm:prSet presAssocID="{50922976-19CF-4153-BEA8-31FA858A4071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350E0C72-4DF7-4BFE-A699-AA6747D518FF}" type="pres">
      <dgm:prSet presAssocID="{A16411DF-B478-4BFE-99D3-DF289A7C67ED}" presName="spacer" presStyleCnt="0"/>
      <dgm:spPr/>
    </dgm:pt>
    <dgm:pt modelId="{35A56225-2E88-4984-B003-3472093207D0}" type="pres">
      <dgm:prSet presAssocID="{BE761F2D-09E1-4B4F-B164-8D5A89020987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EB597E72-B505-4863-8BB1-751FE7200EBC}" type="pres">
      <dgm:prSet presAssocID="{C6883FC2-D9A3-47E3-B439-EF720A569673}" presName="spacer" presStyleCnt="0"/>
      <dgm:spPr/>
    </dgm:pt>
    <dgm:pt modelId="{2AE9EE6C-3493-4164-9AB1-24F17922ECAF}" type="pres">
      <dgm:prSet presAssocID="{5B96EB4D-A0CF-477C-AD43-1F19715E99AE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47FBE038-AD66-434B-83D2-257E84B818CF}" type="pres">
      <dgm:prSet presAssocID="{B6301D66-7496-43F4-A61F-28EA1C2642E9}" presName="spacer" presStyleCnt="0"/>
      <dgm:spPr/>
    </dgm:pt>
    <dgm:pt modelId="{54D18AD8-8862-4C3B-BD39-50AB46A7337E}" type="pres">
      <dgm:prSet presAssocID="{822BE07C-FDC7-4C36-8327-1BECF9CE9F18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84EB0FAC-2308-4447-8C72-C779145AC1D1}" type="pres">
      <dgm:prSet presAssocID="{4074D1DC-8AD9-4723-A2A6-94FCC464FFC3}" presName="spacer" presStyleCnt="0"/>
      <dgm:spPr/>
    </dgm:pt>
    <dgm:pt modelId="{F7553715-DEFE-454E-876F-E82F78CC3BBF}" type="pres">
      <dgm:prSet presAssocID="{30EE3D1E-459D-4B25-86AC-BC95D6601AA3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19EEBA31-74A7-43B7-9E68-34842270E2DC}" type="pres">
      <dgm:prSet presAssocID="{0AA9C93E-C427-4C78-8F60-13843E417465}" presName="spacer" presStyleCnt="0"/>
      <dgm:spPr/>
    </dgm:pt>
    <dgm:pt modelId="{65C4ABD2-957B-4C34-8561-40F84CCFEEA3}" type="pres">
      <dgm:prSet presAssocID="{D35C2102-44A5-46C9-B240-EA8A3F0F4C1F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6C9CB537-0C3D-4D94-A706-9165AEC3C9A9}" type="pres">
      <dgm:prSet presAssocID="{742CB841-B567-4389-9DB6-1B2BE46B931A}" presName="spacer" presStyleCnt="0"/>
      <dgm:spPr/>
    </dgm:pt>
    <dgm:pt modelId="{81D9B2A5-FB92-4ACA-AA31-ED454FF81810}" type="pres">
      <dgm:prSet presAssocID="{3EA1FAB1-170B-41E1-9984-A88E1D5A8DF3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D1553542-1CFA-4D7B-83A6-CA4BB28F145E}" type="pres">
      <dgm:prSet presAssocID="{A819159A-173A-4764-9910-0C780AFCEBDE}" presName="spacer" presStyleCnt="0"/>
      <dgm:spPr/>
    </dgm:pt>
    <dgm:pt modelId="{A3FBA38D-DEFB-4670-B481-A0BCD26A803B}" type="pres">
      <dgm:prSet presAssocID="{4B1534BE-1CDC-4CCF-B577-FC0AE8C3DB87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3D7FDF0D-8221-47E8-9ECA-BAFE0B349149}" srcId="{B3F24E93-CE6B-4044-8C23-9DFE9ED36BE0}" destId="{30EE3D1E-459D-4B25-86AC-BC95D6601AA3}" srcOrd="4" destOrd="0" parTransId="{D84BB2ED-FACC-468C-910E-837AAE98A151}" sibTransId="{0AA9C93E-C427-4C78-8F60-13843E417465}"/>
    <dgm:cxn modelId="{C24C850E-2F9C-48CE-BE11-4D8A84DF8991}" type="presOf" srcId="{3EA1FAB1-170B-41E1-9984-A88E1D5A8DF3}" destId="{81D9B2A5-FB92-4ACA-AA31-ED454FF81810}" srcOrd="0" destOrd="0" presId="urn:microsoft.com/office/officeart/2005/8/layout/vList2"/>
    <dgm:cxn modelId="{16E01516-56C1-4E5A-BE04-503D81A5D320}" srcId="{B3F24E93-CE6B-4044-8C23-9DFE9ED36BE0}" destId="{BE761F2D-09E1-4B4F-B164-8D5A89020987}" srcOrd="1" destOrd="0" parTransId="{C6E52AB1-0442-4205-B001-46DD4B49C8C0}" sibTransId="{C6883FC2-D9A3-47E3-B439-EF720A569673}"/>
    <dgm:cxn modelId="{DB2F4016-D2B2-408B-8425-C424A108E5F6}" srcId="{B3F24E93-CE6B-4044-8C23-9DFE9ED36BE0}" destId="{5B96EB4D-A0CF-477C-AD43-1F19715E99AE}" srcOrd="2" destOrd="0" parTransId="{1C88822F-5F8E-44B5-866C-295436AA6AA5}" sibTransId="{B6301D66-7496-43F4-A61F-28EA1C2642E9}"/>
    <dgm:cxn modelId="{9A6CAE16-1AA9-4679-9998-F0E22D213C9E}" srcId="{B3F24E93-CE6B-4044-8C23-9DFE9ED36BE0}" destId="{D35C2102-44A5-46C9-B240-EA8A3F0F4C1F}" srcOrd="5" destOrd="0" parTransId="{F0ED1242-5BEB-4FD7-B907-94F52CEC0D1E}" sibTransId="{742CB841-B567-4389-9DB6-1B2BE46B931A}"/>
    <dgm:cxn modelId="{9CD25D22-2B21-470E-9C53-9AC9A0487017}" type="presOf" srcId="{30EE3D1E-459D-4B25-86AC-BC95D6601AA3}" destId="{F7553715-DEFE-454E-876F-E82F78CC3BBF}" srcOrd="0" destOrd="0" presId="urn:microsoft.com/office/officeart/2005/8/layout/vList2"/>
    <dgm:cxn modelId="{F036A32B-EAF6-44E0-B677-86457C308A15}" srcId="{B3F24E93-CE6B-4044-8C23-9DFE9ED36BE0}" destId="{3EA1FAB1-170B-41E1-9984-A88E1D5A8DF3}" srcOrd="6" destOrd="0" parTransId="{CDFD3AC9-6ACC-4E9F-9AED-468C7AC245ED}" sibTransId="{A819159A-173A-4764-9910-0C780AFCEBDE}"/>
    <dgm:cxn modelId="{77889F36-3852-4018-9EA5-75A2F07364AA}" type="presOf" srcId="{822BE07C-FDC7-4C36-8327-1BECF9CE9F18}" destId="{54D18AD8-8862-4C3B-BD39-50AB46A7337E}" srcOrd="0" destOrd="0" presId="urn:microsoft.com/office/officeart/2005/8/layout/vList2"/>
    <dgm:cxn modelId="{6FF8E442-6CEC-4EE8-80D9-FFBF79F24386}" type="presOf" srcId="{D35C2102-44A5-46C9-B240-EA8A3F0F4C1F}" destId="{65C4ABD2-957B-4C34-8561-40F84CCFEEA3}" srcOrd="0" destOrd="0" presId="urn:microsoft.com/office/officeart/2005/8/layout/vList2"/>
    <dgm:cxn modelId="{8398C76A-4344-426E-A7CE-DE2721CD9E25}" srcId="{B3F24E93-CE6B-4044-8C23-9DFE9ED36BE0}" destId="{50922976-19CF-4153-BEA8-31FA858A4071}" srcOrd="0" destOrd="0" parTransId="{2BE9DB1B-1079-4DB2-9A8F-D4F28824B75C}" sibTransId="{A16411DF-B478-4BFE-99D3-DF289A7C67ED}"/>
    <dgm:cxn modelId="{95C5A878-5BA6-40B7-9F0E-A03A3B89C8CC}" type="presOf" srcId="{5B96EB4D-A0CF-477C-AD43-1F19715E99AE}" destId="{2AE9EE6C-3493-4164-9AB1-24F17922ECAF}" srcOrd="0" destOrd="0" presId="urn:microsoft.com/office/officeart/2005/8/layout/vList2"/>
    <dgm:cxn modelId="{D4B7F088-DA58-4E7E-91C4-1E0676219D5C}" type="presOf" srcId="{BE761F2D-09E1-4B4F-B164-8D5A89020987}" destId="{35A56225-2E88-4984-B003-3472093207D0}" srcOrd="0" destOrd="0" presId="urn:microsoft.com/office/officeart/2005/8/layout/vList2"/>
    <dgm:cxn modelId="{581FBC95-4776-46B7-BBC8-D7554B274418}" type="presOf" srcId="{B3F24E93-CE6B-4044-8C23-9DFE9ED36BE0}" destId="{70183188-89B9-4734-9FC9-B5770A30A935}" srcOrd="0" destOrd="0" presId="urn:microsoft.com/office/officeart/2005/8/layout/vList2"/>
    <dgm:cxn modelId="{E6F76A96-E788-4F08-B766-881F8AC0B7A6}" type="presOf" srcId="{4B1534BE-1CDC-4CCF-B577-FC0AE8C3DB87}" destId="{A3FBA38D-DEFB-4670-B481-A0BCD26A803B}" srcOrd="0" destOrd="0" presId="urn:microsoft.com/office/officeart/2005/8/layout/vList2"/>
    <dgm:cxn modelId="{A31A01A1-D408-4CEE-AB91-372520D65A0D}" srcId="{B3F24E93-CE6B-4044-8C23-9DFE9ED36BE0}" destId="{822BE07C-FDC7-4C36-8327-1BECF9CE9F18}" srcOrd="3" destOrd="0" parTransId="{E5BE0006-F7C9-4629-A60D-8D785486E696}" sibTransId="{4074D1DC-8AD9-4723-A2A6-94FCC464FFC3}"/>
    <dgm:cxn modelId="{07BB23C7-64E4-4067-922E-937962FB44A6}" srcId="{B3F24E93-CE6B-4044-8C23-9DFE9ED36BE0}" destId="{4B1534BE-1CDC-4CCF-B577-FC0AE8C3DB87}" srcOrd="7" destOrd="0" parTransId="{CED23FAB-2055-4352-8252-AFDECA5B5317}" sibTransId="{5AFCE09F-377D-4DD0-8F9E-73A6449452B9}"/>
    <dgm:cxn modelId="{E0D38FF6-28B5-4378-9CD6-DC7769C34495}" type="presOf" srcId="{50922976-19CF-4153-BEA8-31FA858A4071}" destId="{A4667046-F093-4A0C-B8F5-6EA56EE49444}" srcOrd="0" destOrd="0" presId="urn:microsoft.com/office/officeart/2005/8/layout/vList2"/>
    <dgm:cxn modelId="{3510A312-F424-4F4C-85A6-DEDA9D6469EC}" type="presParOf" srcId="{70183188-89B9-4734-9FC9-B5770A30A935}" destId="{A4667046-F093-4A0C-B8F5-6EA56EE49444}" srcOrd="0" destOrd="0" presId="urn:microsoft.com/office/officeart/2005/8/layout/vList2"/>
    <dgm:cxn modelId="{B4F14F0C-34BA-4B65-B4E7-12D5BD7F4EA2}" type="presParOf" srcId="{70183188-89B9-4734-9FC9-B5770A30A935}" destId="{350E0C72-4DF7-4BFE-A699-AA6747D518FF}" srcOrd="1" destOrd="0" presId="urn:microsoft.com/office/officeart/2005/8/layout/vList2"/>
    <dgm:cxn modelId="{D91BFDFD-41E2-4365-B8BC-C8DD6EF07A0C}" type="presParOf" srcId="{70183188-89B9-4734-9FC9-B5770A30A935}" destId="{35A56225-2E88-4984-B003-3472093207D0}" srcOrd="2" destOrd="0" presId="urn:microsoft.com/office/officeart/2005/8/layout/vList2"/>
    <dgm:cxn modelId="{64CC99AA-DBD9-466F-8B86-79E988A512EF}" type="presParOf" srcId="{70183188-89B9-4734-9FC9-B5770A30A935}" destId="{EB597E72-B505-4863-8BB1-751FE7200EBC}" srcOrd="3" destOrd="0" presId="urn:microsoft.com/office/officeart/2005/8/layout/vList2"/>
    <dgm:cxn modelId="{2B77120C-A4D7-41C3-A6EA-A322FA0F6DFF}" type="presParOf" srcId="{70183188-89B9-4734-9FC9-B5770A30A935}" destId="{2AE9EE6C-3493-4164-9AB1-24F17922ECAF}" srcOrd="4" destOrd="0" presId="urn:microsoft.com/office/officeart/2005/8/layout/vList2"/>
    <dgm:cxn modelId="{E0CE74A2-22E3-4F3C-9EA1-FA196BC901D4}" type="presParOf" srcId="{70183188-89B9-4734-9FC9-B5770A30A935}" destId="{47FBE038-AD66-434B-83D2-257E84B818CF}" srcOrd="5" destOrd="0" presId="urn:microsoft.com/office/officeart/2005/8/layout/vList2"/>
    <dgm:cxn modelId="{39685D94-CBDF-44ED-8587-DFB9D0B20C95}" type="presParOf" srcId="{70183188-89B9-4734-9FC9-B5770A30A935}" destId="{54D18AD8-8862-4C3B-BD39-50AB46A7337E}" srcOrd="6" destOrd="0" presId="urn:microsoft.com/office/officeart/2005/8/layout/vList2"/>
    <dgm:cxn modelId="{567E71EA-C987-4F5B-AFA1-C78BAFC925AC}" type="presParOf" srcId="{70183188-89B9-4734-9FC9-B5770A30A935}" destId="{84EB0FAC-2308-4447-8C72-C779145AC1D1}" srcOrd="7" destOrd="0" presId="urn:microsoft.com/office/officeart/2005/8/layout/vList2"/>
    <dgm:cxn modelId="{49E47ADC-7066-41CF-91A5-BE1FE5402472}" type="presParOf" srcId="{70183188-89B9-4734-9FC9-B5770A30A935}" destId="{F7553715-DEFE-454E-876F-E82F78CC3BBF}" srcOrd="8" destOrd="0" presId="urn:microsoft.com/office/officeart/2005/8/layout/vList2"/>
    <dgm:cxn modelId="{73CADF2E-404C-44EA-94EB-B3BE66D62B76}" type="presParOf" srcId="{70183188-89B9-4734-9FC9-B5770A30A935}" destId="{19EEBA31-74A7-43B7-9E68-34842270E2DC}" srcOrd="9" destOrd="0" presId="urn:microsoft.com/office/officeart/2005/8/layout/vList2"/>
    <dgm:cxn modelId="{DB7092FE-BB56-49E8-B91E-2EBCCEF57011}" type="presParOf" srcId="{70183188-89B9-4734-9FC9-B5770A30A935}" destId="{65C4ABD2-957B-4C34-8561-40F84CCFEEA3}" srcOrd="10" destOrd="0" presId="urn:microsoft.com/office/officeart/2005/8/layout/vList2"/>
    <dgm:cxn modelId="{F412B437-0D87-487F-A387-9E0C2C80E02C}" type="presParOf" srcId="{70183188-89B9-4734-9FC9-B5770A30A935}" destId="{6C9CB537-0C3D-4D94-A706-9165AEC3C9A9}" srcOrd="11" destOrd="0" presId="urn:microsoft.com/office/officeart/2005/8/layout/vList2"/>
    <dgm:cxn modelId="{31D54E04-99FB-4C0A-852F-F78CF1B87D6A}" type="presParOf" srcId="{70183188-89B9-4734-9FC9-B5770A30A935}" destId="{81D9B2A5-FB92-4ACA-AA31-ED454FF81810}" srcOrd="12" destOrd="0" presId="urn:microsoft.com/office/officeart/2005/8/layout/vList2"/>
    <dgm:cxn modelId="{C6105E94-C782-46C6-843B-026F143571CF}" type="presParOf" srcId="{70183188-89B9-4734-9FC9-B5770A30A935}" destId="{D1553542-1CFA-4D7B-83A6-CA4BB28F145E}" srcOrd="13" destOrd="0" presId="urn:microsoft.com/office/officeart/2005/8/layout/vList2"/>
    <dgm:cxn modelId="{C0809A8A-68EE-4C5C-85C4-2F30C85BEDD9}" type="presParOf" srcId="{70183188-89B9-4734-9FC9-B5770A30A935}" destId="{A3FBA38D-DEFB-4670-B481-A0BCD26A803B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8C8F94-7CF8-468C-90A3-E856CC14429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6D3E604-8E9C-4533-9707-BDDED3BB35B7}">
      <dgm:prSet phldrT="[Testo]"/>
      <dgm:spPr/>
      <dgm:t>
        <a:bodyPr/>
        <a:lstStyle/>
        <a:p>
          <a:pPr>
            <a:buFontTx/>
            <a:buNone/>
          </a:pPr>
          <a:r>
            <a:rPr lang="it-IT" altLang="it-IT" dirty="0">
              <a:latin typeface="Calibri" pitchFamily="34" charset="0"/>
            </a:rPr>
            <a:t>Non escludere a priori la possibilità di una connettivite</a:t>
          </a:r>
          <a:endParaRPr lang="it-IT" dirty="0"/>
        </a:p>
      </dgm:t>
    </dgm:pt>
    <dgm:pt modelId="{38ACF303-154E-47D0-B5D7-EC4B3A66BAA0}" type="parTrans" cxnId="{AECFC9D5-613E-4CD7-811C-51EFFB30727A}">
      <dgm:prSet/>
      <dgm:spPr/>
      <dgm:t>
        <a:bodyPr/>
        <a:lstStyle/>
        <a:p>
          <a:endParaRPr lang="it-IT"/>
        </a:p>
      </dgm:t>
    </dgm:pt>
    <dgm:pt modelId="{971908A9-4312-4321-BD1E-83E8B3248F29}" type="sibTrans" cxnId="{AECFC9D5-613E-4CD7-811C-51EFFB30727A}">
      <dgm:prSet/>
      <dgm:spPr/>
      <dgm:t>
        <a:bodyPr/>
        <a:lstStyle/>
        <a:p>
          <a:endParaRPr lang="it-IT"/>
        </a:p>
      </dgm:t>
    </dgm:pt>
    <dgm:pt modelId="{88636348-44B5-4740-9844-DA5754E2B5F6}">
      <dgm:prSet/>
      <dgm:spPr/>
      <dgm:t>
        <a:bodyPr/>
        <a:lstStyle/>
        <a:p>
          <a:r>
            <a:rPr lang="it-IT" altLang="it-IT" b="1" dirty="0">
              <a:solidFill>
                <a:schemeClr val="bg1"/>
              </a:solidFill>
              <a:latin typeface="Calibri" pitchFamily="34" charset="0"/>
            </a:rPr>
            <a:t>DM-PM</a:t>
          </a:r>
          <a:endParaRPr lang="it-IT" altLang="it-IT" dirty="0">
            <a:solidFill>
              <a:schemeClr val="bg1"/>
            </a:solidFill>
            <a:latin typeface="Calibri" pitchFamily="34" charset="0"/>
          </a:endParaRPr>
        </a:p>
      </dgm:t>
    </dgm:pt>
    <dgm:pt modelId="{6C72A6E1-5086-44A0-A0DC-D954F04BF4DA}" type="parTrans" cxnId="{A3CE7A14-EE14-4FA3-BDEC-2A0DD122FB90}">
      <dgm:prSet/>
      <dgm:spPr/>
      <dgm:t>
        <a:bodyPr/>
        <a:lstStyle/>
        <a:p>
          <a:endParaRPr lang="it-IT"/>
        </a:p>
      </dgm:t>
    </dgm:pt>
    <dgm:pt modelId="{942A8994-C449-4E07-8C5E-2453A9D266E5}" type="sibTrans" cxnId="{A3CE7A14-EE14-4FA3-BDEC-2A0DD122FB90}">
      <dgm:prSet/>
      <dgm:spPr/>
      <dgm:t>
        <a:bodyPr/>
        <a:lstStyle/>
        <a:p>
          <a:endParaRPr lang="it-IT"/>
        </a:p>
      </dgm:t>
    </dgm:pt>
    <dgm:pt modelId="{64E5A016-8350-4243-B32A-8CECC70209E4}">
      <dgm:prSet/>
      <dgm:spPr/>
      <dgm:t>
        <a:bodyPr/>
        <a:lstStyle/>
        <a:p>
          <a:r>
            <a:rPr lang="it-IT" altLang="it-IT" b="1" dirty="0">
              <a:solidFill>
                <a:schemeClr val="bg1"/>
              </a:solidFill>
              <a:latin typeface="Calibri" pitchFamily="34" charset="0"/>
            </a:rPr>
            <a:t>S. da Anticorpi anti-fosfolipidi</a:t>
          </a:r>
        </a:p>
      </dgm:t>
    </dgm:pt>
    <dgm:pt modelId="{9298B844-6CD2-4142-9BB1-A4359332DA0D}" type="parTrans" cxnId="{5CAC76A4-7F92-4DD4-98D1-F3AAB49ED40F}">
      <dgm:prSet/>
      <dgm:spPr/>
      <dgm:t>
        <a:bodyPr/>
        <a:lstStyle/>
        <a:p>
          <a:endParaRPr lang="it-IT"/>
        </a:p>
      </dgm:t>
    </dgm:pt>
    <dgm:pt modelId="{F0201096-DA48-4656-899F-3EF441AA3785}" type="sibTrans" cxnId="{5CAC76A4-7F92-4DD4-98D1-F3AAB49ED40F}">
      <dgm:prSet/>
      <dgm:spPr/>
      <dgm:t>
        <a:bodyPr/>
        <a:lstStyle/>
        <a:p>
          <a:endParaRPr lang="it-IT"/>
        </a:p>
      </dgm:t>
    </dgm:pt>
    <dgm:pt modelId="{7CDB55F3-60A6-4196-A621-EBF9323D5059}">
      <dgm:prSet/>
      <dgm:spPr/>
      <dgm:t>
        <a:bodyPr/>
        <a:lstStyle/>
        <a:p>
          <a:r>
            <a:rPr lang="it-IT" altLang="it-IT" b="1" dirty="0" err="1">
              <a:solidFill>
                <a:schemeClr val="bg1"/>
              </a:solidFill>
              <a:latin typeface="Calibri" pitchFamily="34" charset="0"/>
            </a:rPr>
            <a:t>Vasculiti</a:t>
          </a:r>
          <a:endParaRPr lang="it-IT" altLang="it-IT" b="1" dirty="0">
            <a:solidFill>
              <a:schemeClr val="bg1"/>
            </a:solidFill>
            <a:latin typeface="Calibri" pitchFamily="34" charset="0"/>
          </a:endParaRPr>
        </a:p>
      </dgm:t>
    </dgm:pt>
    <dgm:pt modelId="{2B6A4FC3-BDC0-463B-AA57-6CC50C178EBF}" type="parTrans" cxnId="{27E06D18-3111-4A16-9222-AD60EF484669}">
      <dgm:prSet/>
      <dgm:spPr/>
      <dgm:t>
        <a:bodyPr/>
        <a:lstStyle/>
        <a:p>
          <a:endParaRPr lang="it-IT"/>
        </a:p>
      </dgm:t>
    </dgm:pt>
    <dgm:pt modelId="{979A7225-1330-4E65-AA7A-161D8EA29726}" type="sibTrans" cxnId="{27E06D18-3111-4A16-9222-AD60EF484669}">
      <dgm:prSet/>
      <dgm:spPr/>
      <dgm:t>
        <a:bodyPr/>
        <a:lstStyle/>
        <a:p>
          <a:endParaRPr lang="it-IT"/>
        </a:p>
      </dgm:t>
    </dgm:pt>
    <dgm:pt modelId="{276947DB-F1DB-4ED9-98A3-61ACE77E43B0}" type="pres">
      <dgm:prSet presAssocID="{D88C8F94-7CF8-468C-90A3-E856CC144296}" presName="Name0" presStyleCnt="0">
        <dgm:presLayoutVars>
          <dgm:chMax val="7"/>
          <dgm:chPref val="7"/>
          <dgm:dir/>
        </dgm:presLayoutVars>
      </dgm:prSet>
      <dgm:spPr/>
    </dgm:pt>
    <dgm:pt modelId="{12514706-F57A-4C46-9D7E-BEADC4DCFE89}" type="pres">
      <dgm:prSet presAssocID="{D88C8F94-7CF8-468C-90A3-E856CC144296}" presName="Name1" presStyleCnt="0"/>
      <dgm:spPr/>
    </dgm:pt>
    <dgm:pt modelId="{CB901D9D-A145-43F2-98A2-B9C7395353B5}" type="pres">
      <dgm:prSet presAssocID="{D88C8F94-7CF8-468C-90A3-E856CC144296}" presName="cycle" presStyleCnt="0"/>
      <dgm:spPr/>
    </dgm:pt>
    <dgm:pt modelId="{843B12DC-57C8-49DA-A7D9-FECA07DD32E9}" type="pres">
      <dgm:prSet presAssocID="{D88C8F94-7CF8-468C-90A3-E856CC144296}" presName="srcNode" presStyleLbl="node1" presStyleIdx="0" presStyleCnt="1"/>
      <dgm:spPr/>
    </dgm:pt>
    <dgm:pt modelId="{2979F3E0-0B51-4318-8628-3751BB9810AD}" type="pres">
      <dgm:prSet presAssocID="{D88C8F94-7CF8-468C-90A3-E856CC144296}" presName="conn" presStyleLbl="parChTrans1D2" presStyleIdx="0" presStyleCnt="1"/>
      <dgm:spPr/>
    </dgm:pt>
    <dgm:pt modelId="{E2F63443-5956-4C59-8B79-8016DE3E7A61}" type="pres">
      <dgm:prSet presAssocID="{D88C8F94-7CF8-468C-90A3-E856CC144296}" presName="extraNode" presStyleLbl="node1" presStyleIdx="0" presStyleCnt="1"/>
      <dgm:spPr/>
    </dgm:pt>
    <dgm:pt modelId="{45DC5D52-510F-4329-966A-491EC7001CB3}" type="pres">
      <dgm:prSet presAssocID="{D88C8F94-7CF8-468C-90A3-E856CC144296}" presName="dstNode" presStyleLbl="node1" presStyleIdx="0" presStyleCnt="1"/>
      <dgm:spPr/>
    </dgm:pt>
    <dgm:pt modelId="{A17572D5-49A5-4DBD-97F0-2CA4EE10BAB3}" type="pres">
      <dgm:prSet presAssocID="{D6D3E604-8E9C-4533-9707-BDDED3BB35B7}" presName="text_1" presStyleLbl="node1" presStyleIdx="0" presStyleCnt="1">
        <dgm:presLayoutVars>
          <dgm:bulletEnabled val="1"/>
        </dgm:presLayoutVars>
      </dgm:prSet>
      <dgm:spPr/>
    </dgm:pt>
    <dgm:pt modelId="{5FBAD010-BA6C-4ADF-B144-EE25756A067D}" type="pres">
      <dgm:prSet presAssocID="{D6D3E604-8E9C-4533-9707-BDDED3BB35B7}" presName="accent_1" presStyleCnt="0"/>
      <dgm:spPr/>
    </dgm:pt>
    <dgm:pt modelId="{A47470F2-AEB6-4862-AE66-AD3604AA0796}" type="pres">
      <dgm:prSet presAssocID="{D6D3E604-8E9C-4533-9707-BDDED3BB35B7}" presName="accentRepeatNode" presStyleLbl="solidFgAcc1" presStyleIdx="0" presStyleCnt="1"/>
      <dgm:spPr/>
    </dgm:pt>
  </dgm:ptLst>
  <dgm:cxnLst>
    <dgm:cxn modelId="{8025F000-C89C-4395-B9B4-715A5039334A}" type="presOf" srcId="{64E5A016-8350-4243-B32A-8CECC70209E4}" destId="{A17572D5-49A5-4DBD-97F0-2CA4EE10BAB3}" srcOrd="0" destOrd="2" presId="urn:microsoft.com/office/officeart/2008/layout/VerticalCurvedList"/>
    <dgm:cxn modelId="{A3CE7A14-EE14-4FA3-BDEC-2A0DD122FB90}" srcId="{D6D3E604-8E9C-4533-9707-BDDED3BB35B7}" destId="{88636348-44B5-4740-9844-DA5754E2B5F6}" srcOrd="0" destOrd="0" parTransId="{6C72A6E1-5086-44A0-A0DC-D954F04BF4DA}" sibTransId="{942A8994-C449-4E07-8C5E-2453A9D266E5}"/>
    <dgm:cxn modelId="{27E06D18-3111-4A16-9222-AD60EF484669}" srcId="{D6D3E604-8E9C-4533-9707-BDDED3BB35B7}" destId="{7CDB55F3-60A6-4196-A621-EBF9323D5059}" srcOrd="2" destOrd="0" parTransId="{2B6A4FC3-BDC0-463B-AA57-6CC50C178EBF}" sibTransId="{979A7225-1330-4E65-AA7A-161D8EA29726}"/>
    <dgm:cxn modelId="{1B858D90-277C-4EA0-B69F-3D087516C1CE}" type="presOf" srcId="{D88C8F94-7CF8-468C-90A3-E856CC144296}" destId="{276947DB-F1DB-4ED9-98A3-61ACE77E43B0}" srcOrd="0" destOrd="0" presId="urn:microsoft.com/office/officeart/2008/layout/VerticalCurvedList"/>
    <dgm:cxn modelId="{5CAC76A4-7F92-4DD4-98D1-F3AAB49ED40F}" srcId="{D6D3E604-8E9C-4533-9707-BDDED3BB35B7}" destId="{64E5A016-8350-4243-B32A-8CECC70209E4}" srcOrd="1" destOrd="0" parTransId="{9298B844-6CD2-4142-9BB1-A4359332DA0D}" sibTransId="{F0201096-DA48-4656-899F-3EF441AA3785}"/>
    <dgm:cxn modelId="{8EBBC9D3-B16B-40B7-A820-590F156DC464}" type="presOf" srcId="{88636348-44B5-4740-9844-DA5754E2B5F6}" destId="{A17572D5-49A5-4DBD-97F0-2CA4EE10BAB3}" srcOrd="0" destOrd="1" presId="urn:microsoft.com/office/officeart/2008/layout/VerticalCurvedList"/>
    <dgm:cxn modelId="{AECFC9D5-613E-4CD7-811C-51EFFB30727A}" srcId="{D88C8F94-7CF8-468C-90A3-E856CC144296}" destId="{D6D3E604-8E9C-4533-9707-BDDED3BB35B7}" srcOrd="0" destOrd="0" parTransId="{38ACF303-154E-47D0-B5D7-EC4B3A66BAA0}" sibTransId="{971908A9-4312-4321-BD1E-83E8B3248F29}"/>
    <dgm:cxn modelId="{9434E6DA-8F8C-4ADF-A4CD-45CB78184360}" type="presOf" srcId="{942A8994-C449-4E07-8C5E-2453A9D266E5}" destId="{2979F3E0-0B51-4318-8628-3751BB9810AD}" srcOrd="0" destOrd="0" presId="urn:microsoft.com/office/officeart/2008/layout/VerticalCurvedList"/>
    <dgm:cxn modelId="{0F927EE4-872C-49DD-A9B5-282FF8F43571}" type="presOf" srcId="{7CDB55F3-60A6-4196-A621-EBF9323D5059}" destId="{A17572D5-49A5-4DBD-97F0-2CA4EE10BAB3}" srcOrd="0" destOrd="3" presId="urn:microsoft.com/office/officeart/2008/layout/VerticalCurvedList"/>
    <dgm:cxn modelId="{18C6E7F7-DE67-4BAB-8F00-3514ACF0629E}" type="presOf" srcId="{D6D3E604-8E9C-4533-9707-BDDED3BB35B7}" destId="{A17572D5-49A5-4DBD-97F0-2CA4EE10BAB3}" srcOrd="0" destOrd="0" presId="urn:microsoft.com/office/officeart/2008/layout/VerticalCurvedList"/>
    <dgm:cxn modelId="{1773FBF4-FD9C-4FFE-8F13-938B1BFCB7BC}" type="presParOf" srcId="{276947DB-F1DB-4ED9-98A3-61ACE77E43B0}" destId="{12514706-F57A-4C46-9D7E-BEADC4DCFE89}" srcOrd="0" destOrd="0" presId="urn:microsoft.com/office/officeart/2008/layout/VerticalCurvedList"/>
    <dgm:cxn modelId="{2700BB09-7F0B-4536-BA70-93CAA372D654}" type="presParOf" srcId="{12514706-F57A-4C46-9D7E-BEADC4DCFE89}" destId="{CB901D9D-A145-43F2-98A2-B9C7395353B5}" srcOrd="0" destOrd="0" presId="urn:microsoft.com/office/officeart/2008/layout/VerticalCurvedList"/>
    <dgm:cxn modelId="{0B463C9A-B390-4715-84FD-040EBE644A3D}" type="presParOf" srcId="{CB901D9D-A145-43F2-98A2-B9C7395353B5}" destId="{843B12DC-57C8-49DA-A7D9-FECA07DD32E9}" srcOrd="0" destOrd="0" presId="urn:microsoft.com/office/officeart/2008/layout/VerticalCurvedList"/>
    <dgm:cxn modelId="{3D51F75D-3FA4-4252-BAEC-4C6A4238B409}" type="presParOf" srcId="{CB901D9D-A145-43F2-98A2-B9C7395353B5}" destId="{2979F3E0-0B51-4318-8628-3751BB9810AD}" srcOrd="1" destOrd="0" presId="urn:microsoft.com/office/officeart/2008/layout/VerticalCurvedList"/>
    <dgm:cxn modelId="{16B1A1D9-9941-498D-BEAF-96E5629250BD}" type="presParOf" srcId="{CB901D9D-A145-43F2-98A2-B9C7395353B5}" destId="{E2F63443-5956-4C59-8B79-8016DE3E7A61}" srcOrd="2" destOrd="0" presId="urn:microsoft.com/office/officeart/2008/layout/VerticalCurvedList"/>
    <dgm:cxn modelId="{B3F4688C-1A43-4023-BF0C-D8CDE8A376EA}" type="presParOf" srcId="{CB901D9D-A145-43F2-98A2-B9C7395353B5}" destId="{45DC5D52-510F-4329-966A-491EC7001CB3}" srcOrd="3" destOrd="0" presId="urn:microsoft.com/office/officeart/2008/layout/VerticalCurvedList"/>
    <dgm:cxn modelId="{E12D8E2C-181C-45F5-904E-B084BFAEFD0E}" type="presParOf" srcId="{12514706-F57A-4C46-9D7E-BEADC4DCFE89}" destId="{A17572D5-49A5-4DBD-97F0-2CA4EE10BAB3}" srcOrd="1" destOrd="0" presId="urn:microsoft.com/office/officeart/2008/layout/VerticalCurvedList"/>
    <dgm:cxn modelId="{C36C8803-F797-4EA0-B0EE-46FBD4367D0D}" type="presParOf" srcId="{12514706-F57A-4C46-9D7E-BEADC4DCFE89}" destId="{5FBAD010-BA6C-4ADF-B144-EE25756A067D}" srcOrd="2" destOrd="0" presId="urn:microsoft.com/office/officeart/2008/layout/VerticalCurvedList"/>
    <dgm:cxn modelId="{FCC1004B-4B4F-4FC8-9063-6E7CAB47C09A}" type="presParOf" srcId="{5FBAD010-BA6C-4ADF-B144-EE25756A067D}" destId="{A47470F2-AEB6-4862-AE66-AD3604AA07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FF03C0-1124-43D8-8AF4-9E51834DA11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84F44B5F-CCB7-4334-B278-A29707028A7E}">
      <dgm:prSet phldrT="[Testo]"/>
      <dgm:spPr/>
      <dgm:t>
        <a:bodyPr/>
        <a:lstStyle/>
        <a:p>
          <a:r>
            <a:rPr lang="it-IT" altLang="it-IT"/>
            <a:t>considerare comunque la possibilità di una CTD</a:t>
          </a:r>
          <a:endParaRPr lang="it-IT"/>
        </a:p>
      </dgm:t>
    </dgm:pt>
    <dgm:pt modelId="{441AECC8-87EC-4146-9D31-22BD0AA13C17}" type="parTrans" cxnId="{156C64A6-9A52-4837-8D3F-2EF67DC696E7}">
      <dgm:prSet/>
      <dgm:spPr/>
      <dgm:t>
        <a:bodyPr/>
        <a:lstStyle/>
        <a:p>
          <a:endParaRPr lang="it-IT"/>
        </a:p>
      </dgm:t>
    </dgm:pt>
    <dgm:pt modelId="{E6AC6D97-2B01-47D8-AD12-A930BDB8BCE9}" type="sibTrans" cxnId="{156C64A6-9A52-4837-8D3F-2EF67DC696E7}">
      <dgm:prSet/>
      <dgm:spPr/>
      <dgm:t>
        <a:bodyPr/>
        <a:lstStyle/>
        <a:p>
          <a:endParaRPr lang="it-IT"/>
        </a:p>
      </dgm:t>
    </dgm:pt>
    <dgm:pt modelId="{91779302-CB7E-4A70-94E9-2E0A453E9EB0}">
      <dgm:prSet/>
      <dgm:spPr/>
      <dgm:t>
        <a:bodyPr/>
        <a:lstStyle/>
        <a:p>
          <a:r>
            <a:rPr lang="it-IT" altLang="it-IT"/>
            <a:t>monitorare il quadro clinico</a:t>
          </a:r>
          <a:endParaRPr lang="it-IT" altLang="it-IT" dirty="0"/>
        </a:p>
      </dgm:t>
    </dgm:pt>
    <dgm:pt modelId="{2EEC33D8-3BB9-4281-98FB-F769277D79B1}" type="parTrans" cxnId="{A5AD47EC-266A-401F-B1AB-87306BE38005}">
      <dgm:prSet/>
      <dgm:spPr/>
      <dgm:t>
        <a:bodyPr/>
        <a:lstStyle/>
        <a:p>
          <a:endParaRPr lang="it-IT"/>
        </a:p>
      </dgm:t>
    </dgm:pt>
    <dgm:pt modelId="{C9E94E0D-EE43-4BBC-A2BE-89F7074905A2}" type="sibTrans" cxnId="{A5AD47EC-266A-401F-B1AB-87306BE38005}">
      <dgm:prSet/>
      <dgm:spPr/>
      <dgm:t>
        <a:bodyPr/>
        <a:lstStyle/>
        <a:p>
          <a:endParaRPr lang="it-IT"/>
        </a:p>
      </dgm:t>
    </dgm:pt>
    <dgm:pt modelId="{3B8CC350-CA6D-4A38-9AD6-7835B5E8E43B}">
      <dgm:prSet/>
      <dgm:spPr/>
      <dgm:t>
        <a:bodyPr/>
        <a:lstStyle/>
        <a:p>
          <a:r>
            <a:rPr lang="it-IT" altLang="it-IT"/>
            <a:t>ricontrollare il dato a distanza di 3-6 mesi </a:t>
          </a:r>
          <a:endParaRPr lang="it-IT" altLang="it-IT" dirty="0"/>
        </a:p>
      </dgm:t>
    </dgm:pt>
    <dgm:pt modelId="{66056046-1B9E-4E28-969C-CDABFB544DDB}" type="parTrans" cxnId="{47E18353-BB2E-4750-B6BD-6B5D610BA6E7}">
      <dgm:prSet/>
      <dgm:spPr/>
      <dgm:t>
        <a:bodyPr/>
        <a:lstStyle/>
        <a:p>
          <a:endParaRPr lang="it-IT"/>
        </a:p>
      </dgm:t>
    </dgm:pt>
    <dgm:pt modelId="{6F080D92-3814-4F14-96B0-22A2A7172CC1}" type="sibTrans" cxnId="{47E18353-BB2E-4750-B6BD-6B5D610BA6E7}">
      <dgm:prSet/>
      <dgm:spPr/>
      <dgm:t>
        <a:bodyPr/>
        <a:lstStyle/>
        <a:p>
          <a:endParaRPr lang="it-IT"/>
        </a:p>
      </dgm:t>
    </dgm:pt>
    <dgm:pt modelId="{1B857D68-8EDE-4DDD-AF65-EF093F41C905}">
      <dgm:prSet/>
      <dgm:spPr/>
      <dgm:t>
        <a:bodyPr/>
        <a:lstStyle/>
        <a:p>
          <a:r>
            <a:rPr lang="it-IT" altLang="it-IT"/>
            <a:t>considerare anche ipotesi alternative (tiroiditi AI, epatiti AI, infezioni virali, positività aspecifiche…)</a:t>
          </a:r>
          <a:endParaRPr lang="it-IT" altLang="it-IT" dirty="0"/>
        </a:p>
      </dgm:t>
    </dgm:pt>
    <dgm:pt modelId="{2702E541-8998-402E-8D73-F78351163C3E}" type="parTrans" cxnId="{7FCF3B73-647C-4DEB-94C9-F5D045F3C168}">
      <dgm:prSet/>
      <dgm:spPr/>
      <dgm:t>
        <a:bodyPr/>
        <a:lstStyle/>
        <a:p>
          <a:endParaRPr lang="it-IT"/>
        </a:p>
      </dgm:t>
    </dgm:pt>
    <dgm:pt modelId="{1C26AA1A-6ADF-4CB7-BE26-1E2451BCC2FF}" type="sibTrans" cxnId="{7FCF3B73-647C-4DEB-94C9-F5D045F3C168}">
      <dgm:prSet/>
      <dgm:spPr/>
      <dgm:t>
        <a:bodyPr/>
        <a:lstStyle/>
        <a:p>
          <a:endParaRPr lang="it-IT"/>
        </a:p>
      </dgm:t>
    </dgm:pt>
    <dgm:pt modelId="{39F9B026-262D-45EE-8654-D1F266C0D7C4}" type="pres">
      <dgm:prSet presAssocID="{75FF03C0-1124-43D8-8AF4-9E51834DA113}" presName="Name0" presStyleCnt="0">
        <dgm:presLayoutVars>
          <dgm:chMax val="7"/>
          <dgm:chPref val="7"/>
          <dgm:dir/>
        </dgm:presLayoutVars>
      </dgm:prSet>
      <dgm:spPr/>
    </dgm:pt>
    <dgm:pt modelId="{438AA9F1-FEDC-433F-B02C-3F6F2A8D4097}" type="pres">
      <dgm:prSet presAssocID="{75FF03C0-1124-43D8-8AF4-9E51834DA113}" presName="Name1" presStyleCnt="0"/>
      <dgm:spPr/>
    </dgm:pt>
    <dgm:pt modelId="{F8108411-09D0-4277-A5AA-25D576634B0C}" type="pres">
      <dgm:prSet presAssocID="{75FF03C0-1124-43D8-8AF4-9E51834DA113}" presName="cycle" presStyleCnt="0"/>
      <dgm:spPr/>
    </dgm:pt>
    <dgm:pt modelId="{7FDC7FE3-F784-47FB-9F70-55FE464ED7BC}" type="pres">
      <dgm:prSet presAssocID="{75FF03C0-1124-43D8-8AF4-9E51834DA113}" presName="srcNode" presStyleLbl="node1" presStyleIdx="0" presStyleCnt="4"/>
      <dgm:spPr/>
    </dgm:pt>
    <dgm:pt modelId="{557C7842-B51D-4B28-8EDA-BE7CE531842B}" type="pres">
      <dgm:prSet presAssocID="{75FF03C0-1124-43D8-8AF4-9E51834DA113}" presName="conn" presStyleLbl="parChTrans1D2" presStyleIdx="0" presStyleCnt="1"/>
      <dgm:spPr/>
    </dgm:pt>
    <dgm:pt modelId="{64424389-4A34-48FB-B9E1-64548A14746A}" type="pres">
      <dgm:prSet presAssocID="{75FF03C0-1124-43D8-8AF4-9E51834DA113}" presName="extraNode" presStyleLbl="node1" presStyleIdx="0" presStyleCnt="4"/>
      <dgm:spPr/>
    </dgm:pt>
    <dgm:pt modelId="{24F449C0-D459-441F-B564-3B76FFA64070}" type="pres">
      <dgm:prSet presAssocID="{75FF03C0-1124-43D8-8AF4-9E51834DA113}" presName="dstNode" presStyleLbl="node1" presStyleIdx="0" presStyleCnt="4"/>
      <dgm:spPr/>
    </dgm:pt>
    <dgm:pt modelId="{AD0469B6-5B9F-4854-803B-C7FFEAF7085E}" type="pres">
      <dgm:prSet presAssocID="{84F44B5F-CCB7-4334-B278-A29707028A7E}" presName="text_1" presStyleLbl="node1" presStyleIdx="0" presStyleCnt="4">
        <dgm:presLayoutVars>
          <dgm:bulletEnabled val="1"/>
        </dgm:presLayoutVars>
      </dgm:prSet>
      <dgm:spPr/>
    </dgm:pt>
    <dgm:pt modelId="{BBE63CB1-109A-4359-95DC-5DF8C9B5FAD5}" type="pres">
      <dgm:prSet presAssocID="{84F44B5F-CCB7-4334-B278-A29707028A7E}" presName="accent_1" presStyleCnt="0"/>
      <dgm:spPr/>
    </dgm:pt>
    <dgm:pt modelId="{13314BB8-B1A7-441A-8453-44F90175C777}" type="pres">
      <dgm:prSet presAssocID="{84F44B5F-CCB7-4334-B278-A29707028A7E}" presName="accentRepeatNode" presStyleLbl="solidFgAcc1" presStyleIdx="0" presStyleCnt="4"/>
      <dgm:spPr/>
    </dgm:pt>
    <dgm:pt modelId="{3F49E7D1-CF28-4259-A084-7D33438381C0}" type="pres">
      <dgm:prSet presAssocID="{91779302-CB7E-4A70-94E9-2E0A453E9EB0}" presName="text_2" presStyleLbl="node1" presStyleIdx="1" presStyleCnt="4">
        <dgm:presLayoutVars>
          <dgm:bulletEnabled val="1"/>
        </dgm:presLayoutVars>
      </dgm:prSet>
      <dgm:spPr/>
    </dgm:pt>
    <dgm:pt modelId="{D210A348-746E-480D-8787-ED1E6D8C4C39}" type="pres">
      <dgm:prSet presAssocID="{91779302-CB7E-4A70-94E9-2E0A453E9EB0}" presName="accent_2" presStyleCnt="0"/>
      <dgm:spPr/>
    </dgm:pt>
    <dgm:pt modelId="{758B81E7-E212-4B7B-AAC1-7B9DA431ABD7}" type="pres">
      <dgm:prSet presAssocID="{91779302-CB7E-4A70-94E9-2E0A453E9EB0}" presName="accentRepeatNode" presStyleLbl="solidFgAcc1" presStyleIdx="1" presStyleCnt="4"/>
      <dgm:spPr/>
    </dgm:pt>
    <dgm:pt modelId="{7627B393-F642-490B-AFE3-0DB34E20BE32}" type="pres">
      <dgm:prSet presAssocID="{3B8CC350-CA6D-4A38-9AD6-7835B5E8E43B}" presName="text_3" presStyleLbl="node1" presStyleIdx="2" presStyleCnt="4">
        <dgm:presLayoutVars>
          <dgm:bulletEnabled val="1"/>
        </dgm:presLayoutVars>
      </dgm:prSet>
      <dgm:spPr/>
    </dgm:pt>
    <dgm:pt modelId="{DB7FA8FB-4F7B-46C5-817E-FA5BA9A0E976}" type="pres">
      <dgm:prSet presAssocID="{3B8CC350-CA6D-4A38-9AD6-7835B5E8E43B}" presName="accent_3" presStyleCnt="0"/>
      <dgm:spPr/>
    </dgm:pt>
    <dgm:pt modelId="{BAF43BC0-D62B-4B35-AEA7-A35AD170001C}" type="pres">
      <dgm:prSet presAssocID="{3B8CC350-CA6D-4A38-9AD6-7835B5E8E43B}" presName="accentRepeatNode" presStyleLbl="solidFgAcc1" presStyleIdx="2" presStyleCnt="4"/>
      <dgm:spPr/>
    </dgm:pt>
    <dgm:pt modelId="{C214800C-07A8-46FF-ACEC-40F875A97238}" type="pres">
      <dgm:prSet presAssocID="{1B857D68-8EDE-4DDD-AF65-EF093F41C905}" presName="text_4" presStyleLbl="node1" presStyleIdx="3" presStyleCnt="4">
        <dgm:presLayoutVars>
          <dgm:bulletEnabled val="1"/>
        </dgm:presLayoutVars>
      </dgm:prSet>
      <dgm:spPr/>
    </dgm:pt>
    <dgm:pt modelId="{67DDC12E-2D58-4F99-9F23-947763FA4206}" type="pres">
      <dgm:prSet presAssocID="{1B857D68-8EDE-4DDD-AF65-EF093F41C905}" presName="accent_4" presStyleCnt="0"/>
      <dgm:spPr/>
    </dgm:pt>
    <dgm:pt modelId="{036F974B-4792-4146-AD08-214AB27B2175}" type="pres">
      <dgm:prSet presAssocID="{1B857D68-8EDE-4DDD-AF65-EF093F41C905}" presName="accentRepeatNode" presStyleLbl="solidFgAcc1" presStyleIdx="3" presStyleCnt="4"/>
      <dgm:spPr/>
    </dgm:pt>
  </dgm:ptLst>
  <dgm:cxnLst>
    <dgm:cxn modelId="{0ADE5D03-05ED-4E18-8A70-2D79D4C397E8}" type="presOf" srcId="{3B8CC350-CA6D-4A38-9AD6-7835B5E8E43B}" destId="{7627B393-F642-490B-AFE3-0DB34E20BE32}" srcOrd="0" destOrd="0" presId="urn:microsoft.com/office/officeart/2008/layout/VerticalCurvedList"/>
    <dgm:cxn modelId="{AA843F06-22A9-4E75-BB44-F6C2473DD712}" type="presOf" srcId="{91779302-CB7E-4A70-94E9-2E0A453E9EB0}" destId="{3F49E7D1-CF28-4259-A084-7D33438381C0}" srcOrd="0" destOrd="0" presId="urn:microsoft.com/office/officeart/2008/layout/VerticalCurvedList"/>
    <dgm:cxn modelId="{F7C71D1A-30D4-49CA-B6FE-C6511E950985}" type="presOf" srcId="{E6AC6D97-2B01-47D8-AD12-A930BDB8BCE9}" destId="{557C7842-B51D-4B28-8EDA-BE7CE531842B}" srcOrd="0" destOrd="0" presId="urn:microsoft.com/office/officeart/2008/layout/VerticalCurvedList"/>
    <dgm:cxn modelId="{9F9DC82C-3640-47A9-85F3-7E6DB88272B7}" type="presOf" srcId="{84F44B5F-CCB7-4334-B278-A29707028A7E}" destId="{AD0469B6-5B9F-4854-803B-C7FFEAF7085E}" srcOrd="0" destOrd="0" presId="urn:microsoft.com/office/officeart/2008/layout/VerticalCurvedList"/>
    <dgm:cxn modelId="{E0BA703D-D460-4C62-A9D8-F6A334DDF44E}" type="presOf" srcId="{1B857D68-8EDE-4DDD-AF65-EF093F41C905}" destId="{C214800C-07A8-46FF-ACEC-40F875A97238}" srcOrd="0" destOrd="0" presId="urn:microsoft.com/office/officeart/2008/layout/VerticalCurvedList"/>
    <dgm:cxn modelId="{7FCF3B73-647C-4DEB-94C9-F5D045F3C168}" srcId="{75FF03C0-1124-43D8-8AF4-9E51834DA113}" destId="{1B857D68-8EDE-4DDD-AF65-EF093F41C905}" srcOrd="3" destOrd="0" parTransId="{2702E541-8998-402E-8D73-F78351163C3E}" sibTransId="{1C26AA1A-6ADF-4CB7-BE26-1E2451BCC2FF}"/>
    <dgm:cxn modelId="{47E18353-BB2E-4750-B6BD-6B5D610BA6E7}" srcId="{75FF03C0-1124-43D8-8AF4-9E51834DA113}" destId="{3B8CC350-CA6D-4A38-9AD6-7835B5E8E43B}" srcOrd="2" destOrd="0" parTransId="{66056046-1B9E-4E28-969C-CDABFB544DDB}" sibTransId="{6F080D92-3814-4F14-96B0-22A2A7172CC1}"/>
    <dgm:cxn modelId="{156C64A6-9A52-4837-8D3F-2EF67DC696E7}" srcId="{75FF03C0-1124-43D8-8AF4-9E51834DA113}" destId="{84F44B5F-CCB7-4334-B278-A29707028A7E}" srcOrd="0" destOrd="0" parTransId="{441AECC8-87EC-4146-9D31-22BD0AA13C17}" sibTransId="{E6AC6D97-2B01-47D8-AD12-A930BDB8BCE9}"/>
    <dgm:cxn modelId="{4443A3C6-176C-48AA-9859-50A18B93A0BD}" type="presOf" srcId="{75FF03C0-1124-43D8-8AF4-9E51834DA113}" destId="{39F9B026-262D-45EE-8654-D1F266C0D7C4}" srcOrd="0" destOrd="0" presId="urn:microsoft.com/office/officeart/2008/layout/VerticalCurvedList"/>
    <dgm:cxn modelId="{A5AD47EC-266A-401F-B1AB-87306BE38005}" srcId="{75FF03C0-1124-43D8-8AF4-9E51834DA113}" destId="{91779302-CB7E-4A70-94E9-2E0A453E9EB0}" srcOrd="1" destOrd="0" parTransId="{2EEC33D8-3BB9-4281-98FB-F769277D79B1}" sibTransId="{C9E94E0D-EE43-4BBC-A2BE-89F7074905A2}"/>
    <dgm:cxn modelId="{30F4DF0D-4741-426A-99B7-2B5D11D2512C}" type="presParOf" srcId="{39F9B026-262D-45EE-8654-D1F266C0D7C4}" destId="{438AA9F1-FEDC-433F-B02C-3F6F2A8D4097}" srcOrd="0" destOrd="0" presId="urn:microsoft.com/office/officeart/2008/layout/VerticalCurvedList"/>
    <dgm:cxn modelId="{7CD7D554-5D15-4017-BD40-7440DDAD3E33}" type="presParOf" srcId="{438AA9F1-FEDC-433F-B02C-3F6F2A8D4097}" destId="{F8108411-09D0-4277-A5AA-25D576634B0C}" srcOrd="0" destOrd="0" presId="urn:microsoft.com/office/officeart/2008/layout/VerticalCurvedList"/>
    <dgm:cxn modelId="{108FC78E-2B34-45ED-A33B-7F1AD88C72BD}" type="presParOf" srcId="{F8108411-09D0-4277-A5AA-25D576634B0C}" destId="{7FDC7FE3-F784-47FB-9F70-55FE464ED7BC}" srcOrd="0" destOrd="0" presId="urn:microsoft.com/office/officeart/2008/layout/VerticalCurvedList"/>
    <dgm:cxn modelId="{63DC92A6-2315-4036-9C7E-A73884726E95}" type="presParOf" srcId="{F8108411-09D0-4277-A5AA-25D576634B0C}" destId="{557C7842-B51D-4B28-8EDA-BE7CE531842B}" srcOrd="1" destOrd="0" presId="urn:microsoft.com/office/officeart/2008/layout/VerticalCurvedList"/>
    <dgm:cxn modelId="{CB82C79B-46D0-48AA-A524-A3AE42D0B1C5}" type="presParOf" srcId="{F8108411-09D0-4277-A5AA-25D576634B0C}" destId="{64424389-4A34-48FB-B9E1-64548A14746A}" srcOrd="2" destOrd="0" presId="urn:microsoft.com/office/officeart/2008/layout/VerticalCurvedList"/>
    <dgm:cxn modelId="{F8BA62FF-253B-4D49-9F06-ECD3B7CB1CF4}" type="presParOf" srcId="{F8108411-09D0-4277-A5AA-25D576634B0C}" destId="{24F449C0-D459-441F-B564-3B76FFA64070}" srcOrd="3" destOrd="0" presId="urn:microsoft.com/office/officeart/2008/layout/VerticalCurvedList"/>
    <dgm:cxn modelId="{70CCF2FB-9CC9-4343-A44A-1796556C2784}" type="presParOf" srcId="{438AA9F1-FEDC-433F-B02C-3F6F2A8D4097}" destId="{AD0469B6-5B9F-4854-803B-C7FFEAF7085E}" srcOrd="1" destOrd="0" presId="urn:microsoft.com/office/officeart/2008/layout/VerticalCurvedList"/>
    <dgm:cxn modelId="{74F49FDD-0141-471C-BCFA-E2AEFBCE6A27}" type="presParOf" srcId="{438AA9F1-FEDC-433F-B02C-3F6F2A8D4097}" destId="{BBE63CB1-109A-4359-95DC-5DF8C9B5FAD5}" srcOrd="2" destOrd="0" presId="urn:microsoft.com/office/officeart/2008/layout/VerticalCurvedList"/>
    <dgm:cxn modelId="{D6BDD558-6541-40A9-A073-B8F94B21ADC0}" type="presParOf" srcId="{BBE63CB1-109A-4359-95DC-5DF8C9B5FAD5}" destId="{13314BB8-B1A7-441A-8453-44F90175C777}" srcOrd="0" destOrd="0" presId="urn:microsoft.com/office/officeart/2008/layout/VerticalCurvedList"/>
    <dgm:cxn modelId="{6007453E-8DBD-4C5E-8CD9-1C416229A88D}" type="presParOf" srcId="{438AA9F1-FEDC-433F-B02C-3F6F2A8D4097}" destId="{3F49E7D1-CF28-4259-A084-7D33438381C0}" srcOrd="3" destOrd="0" presId="urn:microsoft.com/office/officeart/2008/layout/VerticalCurvedList"/>
    <dgm:cxn modelId="{C7CA586A-8F4B-40CE-B4F0-C21D7FD9782F}" type="presParOf" srcId="{438AA9F1-FEDC-433F-B02C-3F6F2A8D4097}" destId="{D210A348-746E-480D-8787-ED1E6D8C4C39}" srcOrd="4" destOrd="0" presId="urn:microsoft.com/office/officeart/2008/layout/VerticalCurvedList"/>
    <dgm:cxn modelId="{1B94DD61-E4D7-428D-B6B8-041138582140}" type="presParOf" srcId="{D210A348-746E-480D-8787-ED1E6D8C4C39}" destId="{758B81E7-E212-4B7B-AAC1-7B9DA431ABD7}" srcOrd="0" destOrd="0" presId="urn:microsoft.com/office/officeart/2008/layout/VerticalCurvedList"/>
    <dgm:cxn modelId="{2FA8A7B4-8997-481A-A73F-3A1EB3F6061C}" type="presParOf" srcId="{438AA9F1-FEDC-433F-B02C-3F6F2A8D4097}" destId="{7627B393-F642-490B-AFE3-0DB34E20BE32}" srcOrd="5" destOrd="0" presId="urn:microsoft.com/office/officeart/2008/layout/VerticalCurvedList"/>
    <dgm:cxn modelId="{6E99EF42-7838-4DEC-A724-5F4CDB8A5184}" type="presParOf" srcId="{438AA9F1-FEDC-433F-B02C-3F6F2A8D4097}" destId="{DB7FA8FB-4F7B-46C5-817E-FA5BA9A0E976}" srcOrd="6" destOrd="0" presId="urn:microsoft.com/office/officeart/2008/layout/VerticalCurvedList"/>
    <dgm:cxn modelId="{4AFD29E2-76E2-490C-9E90-FB5B760A267B}" type="presParOf" srcId="{DB7FA8FB-4F7B-46C5-817E-FA5BA9A0E976}" destId="{BAF43BC0-D62B-4B35-AEA7-A35AD170001C}" srcOrd="0" destOrd="0" presId="urn:microsoft.com/office/officeart/2008/layout/VerticalCurvedList"/>
    <dgm:cxn modelId="{2CAEEBE9-D8C3-494D-9800-69B2232FC1AD}" type="presParOf" srcId="{438AA9F1-FEDC-433F-B02C-3F6F2A8D4097}" destId="{C214800C-07A8-46FF-ACEC-40F875A97238}" srcOrd="7" destOrd="0" presId="urn:microsoft.com/office/officeart/2008/layout/VerticalCurvedList"/>
    <dgm:cxn modelId="{835053F3-A667-4767-B5A8-5C2753BFAD3B}" type="presParOf" srcId="{438AA9F1-FEDC-433F-B02C-3F6F2A8D4097}" destId="{67DDC12E-2D58-4F99-9F23-947763FA4206}" srcOrd="8" destOrd="0" presId="urn:microsoft.com/office/officeart/2008/layout/VerticalCurvedList"/>
    <dgm:cxn modelId="{3FC94BB5-3731-49F5-B9A7-87479E35BBC1}" type="presParOf" srcId="{67DDC12E-2D58-4F99-9F23-947763FA4206}" destId="{036F974B-4792-4146-AD08-214AB27B21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4A432B-55B9-4B3A-A6C5-DDDF0A4FDE5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F9D5EB0-AFBD-4BAD-8F5F-7997DAF73C66}">
      <dgm:prSet phldrT="[Testo]"/>
      <dgm:spPr/>
      <dgm:t>
        <a:bodyPr/>
        <a:lstStyle/>
        <a:p>
          <a:r>
            <a:rPr lang="it-IT"/>
            <a:t>ricerca ac. anti-ENA</a:t>
          </a:r>
        </a:p>
      </dgm:t>
    </dgm:pt>
    <dgm:pt modelId="{646BB57C-6BBE-40E2-B777-731F52CE7AC2}" type="parTrans" cxnId="{1A14A864-831A-4B01-98FF-4E3637526CC2}">
      <dgm:prSet/>
      <dgm:spPr/>
      <dgm:t>
        <a:bodyPr/>
        <a:lstStyle/>
        <a:p>
          <a:endParaRPr lang="it-IT"/>
        </a:p>
      </dgm:t>
    </dgm:pt>
    <dgm:pt modelId="{A6B7391F-47FD-463E-91B2-95F0C8E20C61}" type="sibTrans" cxnId="{1A14A864-831A-4B01-98FF-4E3637526CC2}">
      <dgm:prSet/>
      <dgm:spPr/>
      <dgm:t>
        <a:bodyPr/>
        <a:lstStyle/>
        <a:p>
          <a:endParaRPr lang="it-IT"/>
        </a:p>
      </dgm:t>
    </dgm:pt>
    <dgm:pt modelId="{21C766A6-6CE9-4E14-BD8B-312B53410053}">
      <dgm:prSet/>
      <dgm:spPr/>
      <dgm:t>
        <a:bodyPr/>
        <a:lstStyle/>
        <a:p>
          <a:r>
            <a:rPr lang="it-IT"/>
            <a:t>ricerca ac. anti-dsDNA</a:t>
          </a:r>
          <a:endParaRPr lang="it-IT" dirty="0"/>
        </a:p>
      </dgm:t>
    </dgm:pt>
    <dgm:pt modelId="{FE7A9FEB-0D99-4536-973C-7492BE1B6CB7}" type="parTrans" cxnId="{5AF65663-4629-44AC-AEB9-89D5E209CB63}">
      <dgm:prSet/>
      <dgm:spPr/>
      <dgm:t>
        <a:bodyPr/>
        <a:lstStyle/>
        <a:p>
          <a:endParaRPr lang="it-IT"/>
        </a:p>
      </dgm:t>
    </dgm:pt>
    <dgm:pt modelId="{DCCB4DED-49EE-4117-92DB-62797EA062CC}" type="sibTrans" cxnId="{5AF65663-4629-44AC-AEB9-89D5E209CB63}">
      <dgm:prSet/>
      <dgm:spPr/>
      <dgm:t>
        <a:bodyPr/>
        <a:lstStyle/>
        <a:p>
          <a:endParaRPr lang="it-IT"/>
        </a:p>
      </dgm:t>
    </dgm:pt>
    <dgm:pt modelId="{AE66187B-1C3A-4A52-989E-42E10278F256}" type="pres">
      <dgm:prSet presAssocID="{7F4A432B-55B9-4B3A-A6C5-DDDF0A4FDE57}" presName="Name0" presStyleCnt="0">
        <dgm:presLayoutVars>
          <dgm:chMax val="7"/>
          <dgm:chPref val="7"/>
          <dgm:dir/>
        </dgm:presLayoutVars>
      </dgm:prSet>
      <dgm:spPr/>
    </dgm:pt>
    <dgm:pt modelId="{6B956D7F-A3E4-4078-8E9D-82CB670D1A8F}" type="pres">
      <dgm:prSet presAssocID="{7F4A432B-55B9-4B3A-A6C5-DDDF0A4FDE57}" presName="Name1" presStyleCnt="0"/>
      <dgm:spPr/>
    </dgm:pt>
    <dgm:pt modelId="{5BDD3E4C-CD5A-4026-9CDA-1D3866822EBE}" type="pres">
      <dgm:prSet presAssocID="{7F4A432B-55B9-4B3A-A6C5-DDDF0A4FDE57}" presName="cycle" presStyleCnt="0"/>
      <dgm:spPr/>
    </dgm:pt>
    <dgm:pt modelId="{739AB10D-7EF5-46DF-9610-99AA180FD6C4}" type="pres">
      <dgm:prSet presAssocID="{7F4A432B-55B9-4B3A-A6C5-DDDF0A4FDE57}" presName="srcNode" presStyleLbl="node1" presStyleIdx="0" presStyleCnt="2"/>
      <dgm:spPr/>
    </dgm:pt>
    <dgm:pt modelId="{41303514-9473-48B2-BC96-85A2C01F86AA}" type="pres">
      <dgm:prSet presAssocID="{7F4A432B-55B9-4B3A-A6C5-DDDF0A4FDE57}" presName="conn" presStyleLbl="parChTrans1D2" presStyleIdx="0" presStyleCnt="1"/>
      <dgm:spPr/>
    </dgm:pt>
    <dgm:pt modelId="{CD481893-18CF-4B6C-82BF-7C94192C0D81}" type="pres">
      <dgm:prSet presAssocID="{7F4A432B-55B9-4B3A-A6C5-DDDF0A4FDE57}" presName="extraNode" presStyleLbl="node1" presStyleIdx="0" presStyleCnt="2"/>
      <dgm:spPr/>
    </dgm:pt>
    <dgm:pt modelId="{BCE6300A-9D9D-4711-87F4-DCAFB3839F2B}" type="pres">
      <dgm:prSet presAssocID="{7F4A432B-55B9-4B3A-A6C5-DDDF0A4FDE57}" presName="dstNode" presStyleLbl="node1" presStyleIdx="0" presStyleCnt="2"/>
      <dgm:spPr/>
    </dgm:pt>
    <dgm:pt modelId="{2C05C259-1723-4FD6-AB30-DD8CBF258174}" type="pres">
      <dgm:prSet presAssocID="{BF9D5EB0-AFBD-4BAD-8F5F-7997DAF73C66}" presName="text_1" presStyleLbl="node1" presStyleIdx="0" presStyleCnt="2">
        <dgm:presLayoutVars>
          <dgm:bulletEnabled val="1"/>
        </dgm:presLayoutVars>
      </dgm:prSet>
      <dgm:spPr/>
    </dgm:pt>
    <dgm:pt modelId="{E1714799-8773-469E-8EF2-CDB845589950}" type="pres">
      <dgm:prSet presAssocID="{BF9D5EB0-AFBD-4BAD-8F5F-7997DAF73C66}" presName="accent_1" presStyleCnt="0"/>
      <dgm:spPr/>
    </dgm:pt>
    <dgm:pt modelId="{68869876-C990-4B5C-94C8-10AEB35E758F}" type="pres">
      <dgm:prSet presAssocID="{BF9D5EB0-AFBD-4BAD-8F5F-7997DAF73C66}" presName="accentRepeatNode" presStyleLbl="solidFgAcc1" presStyleIdx="0" presStyleCnt="2"/>
      <dgm:spPr/>
    </dgm:pt>
    <dgm:pt modelId="{7DDA2678-0577-44A4-8EEE-BFD57469CFC9}" type="pres">
      <dgm:prSet presAssocID="{21C766A6-6CE9-4E14-BD8B-312B53410053}" presName="text_2" presStyleLbl="node1" presStyleIdx="1" presStyleCnt="2">
        <dgm:presLayoutVars>
          <dgm:bulletEnabled val="1"/>
        </dgm:presLayoutVars>
      </dgm:prSet>
      <dgm:spPr/>
    </dgm:pt>
    <dgm:pt modelId="{675655BA-F6A0-48E6-A7A4-CB6D2928E262}" type="pres">
      <dgm:prSet presAssocID="{21C766A6-6CE9-4E14-BD8B-312B53410053}" presName="accent_2" presStyleCnt="0"/>
      <dgm:spPr/>
    </dgm:pt>
    <dgm:pt modelId="{27C2B580-37D0-4011-8B67-BB895DA93A82}" type="pres">
      <dgm:prSet presAssocID="{21C766A6-6CE9-4E14-BD8B-312B53410053}" presName="accentRepeatNode" presStyleLbl="solidFgAcc1" presStyleIdx="1" presStyleCnt="2"/>
      <dgm:spPr/>
    </dgm:pt>
  </dgm:ptLst>
  <dgm:cxnLst>
    <dgm:cxn modelId="{E12F483D-B4A1-4DA3-82BD-3792FCF0129B}" type="presOf" srcId="{BF9D5EB0-AFBD-4BAD-8F5F-7997DAF73C66}" destId="{2C05C259-1723-4FD6-AB30-DD8CBF258174}" srcOrd="0" destOrd="0" presId="urn:microsoft.com/office/officeart/2008/layout/VerticalCurvedList"/>
    <dgm:cxn modelId="{5AF65663-4629-44AC-AEB9-89D5E209CB63}" srcId="{7F4A432B-55B9-4B3A-A6C5-DDDF0A4FDE57}" destId="{21C766A6-6CE9-4E14-BD8B-312B53410053}" srcOrd="1" destOrd="0" parTransId="{FE7A9FEB-0D99-4536-973C-7492BE1B6CB7}" sibTransId="{DCCB4DED-49EE-4117-92DB-62797EA062CC}"/>
    <dgm:cxn modelId="{1A14A864-831A-4B01-98FF-4E3637526CC2}" srcId="{7F4A432B-55B9-4B3A-A6C5-DDDF0A4FDE57}" destId="{BF9D5EB0-AFBD-4BAD-8F5F-7997DAF73C66}" srcOrd="0" destOrd="0" parTransId="{646BB57C-6BBE-40E2-B777-731F52CE7AC2}" sibTransId="{A6B7391F-47FD-463E-91B2-95F0C8E20C61}"/>
    <dgm:cxn modelId="{A1D0B9B7-3B2C-41CF-B0EB-CBB8284A5640}" type="presOf" srcId="{A6B7391F-47FD-463E-91B2-95F0C8E20C61}" destId="{41303514-9473-48B2-BC96-85A2C01F86AA}" srcOrd="0" destOrd="0" presId="urn:microsoft.com/office/officeart/2008/layout/VerticalCurvedList"/>
    <dgm:cxn modelId="{2463C4D7-4BEF-4D3E-B944-5433282ADE0D}" type="presOf" srcId="{7F4A432B-55B9-4B3A-A6C5-DDDF0A4FDE57}" destId="{AE66187B-1C3A-4A52-989E-42E10278F256}" srcOrd="0" destOrd="0" presId="urn:microsoft.com/office/officeart/2008/layout/VerticalCurvedList"/>
    <dgm:cxn modelId="{964337E3-816F-4A92-B9C0-1A7CA8F2D366}" type="presOf" srcId="{21C766A6-6CE9-4E14-BD8B-312B53410053}" destId="{7DDA2678-0577-44A4-8EEE-BFD57469CFC9}" srcOrd="0" destOrd="0" presId="urn:microsoft.com/office/officeart/2008/layout/VerticalCurvedList"/>
    <dgm:cxn modelId="{524576CA-36AA-4C0A-B8EE-FAEAC1555BFC}" type="presParOf" srcId="{AE66187B-1C3A-4A52-989E-42E10278F256}" destId="{6B956D7F-A3E4-4078-8E9D-82CB670D1A8F}" srcOrd="0" destOrd="0" presId="urn:microsoft.com/office/officeart/2008/layout/VerticalCurvedList"/>
    <dgm:cxn modelId="{2F73485E-EA6D-4DFB-A8B6-462AB4B5106C}" type="presParOf" srcId="{6B956D7F-A3E4-4078-8E9D-82CB670D1A8F}" destId="{5BDD3E4C-CD5A-4026-9CDA-1D3866822EBE}" srcOrd="0" destOrd="0" presId="urn:microsoft.com/office/officeart/2008/layout/VerticalCurvedList"/>
    <dgm:cxn modelId="{E1B60A9E-9813-4F2F-97E4-CA61E1D9627A}" type="presParOf" srcId="{5BDD3E4C-CD5A-4026-9CDA-1D3866822EBE}" destId="{739AB10D-7EF5-46DF-9610-99AA180FD6C4}" srcOrd="0" destOrd="0" presId="urn:microsoft.com/office/officeart/2008/layout/VerticalCurvedList"/>
    <dgm:cxn modelId="{1272C7F5-4C97-4F63-AA4A-AD4D07BF7BAA}" type="presParOf" srcId="{5BDD3E4C-CD5A-4026-9CDA-1D3866822EBE}" destId="{41303514-9473-48B2-BC96-85A2C01F86AA}" srcOrd="1" destOrd="0" presId="urn:microsoft.com/office/officeart/2008/layout/VerticalCurvedList"/>
    <dgm:cxn modelId="{FC9DA306-F560-498B-ACDD-4BEB8F670E2C}" type="presParOf" srcId="{5BDD3E4C-CD5A-4026-9CDA-1D3866822EBE}" destId="{CD481893-18CF-4B6C-82BF-7C94192C0D81}" srcOrd="2" destOrd="0" presId="urn:microsoft.com/office/officeart/2008/layout/VerticalCurvedList"/>
    <dgm:cxn modelId="{66D169E3-86AF-442E-A209-D45F890841B8}" type="presParOf" srcId="{5BDD3E4C-CD5A-4026-9CDA-1D3866822EBE}" destId="{BCE6300A-9D9D-4711-87F4-DCAFB3839F2B}" srcOrd="3" destOrd="0" presId="urn:microsoft.com/office/officeart/2008/layout/VerticalCurvedList"/>
    <dgm:cxn modelId="{AABB1F30-F64E-4848-96BF-B5F48BBBDBFE}" type="presParOf" srcId="{6B956D7F-A3E4-4078-8E9D-82CB670D1A8F}" destId="{2C05C259-1723-4FD6-AB30-DD8CBF258174}" srcOrd="1" destOrd="0" presId="urn:microsoft.com/office/officeart/2008/layout/VerticalCurvedList"/>
    <dgm:cxn modelId="{9052E76A-97FF-42A3-A78D-5C672FEB7F4F}" type="presParOf" srcId="{6B956D7F-A3E4-4078-8E9D-82CB670D1A8F}" destId="{E1714799-8773-469E-8EF2-CDB845589950}" srcOrd="2" destOrd="0" presId="urn:microsoft.com/office/officeart/2008/layout/VerticalCurvedList"/>
    <dgm:cxn modelId="{76E91DD7-C1BF-4080-8171-E7F7C04F5626}" type="presParOf" srcId="{E1714799-8773-469E-8EF2-CDB845589950}" destId="{68869876-C990-4B5C-94C8-10AEB35E758F}" srcOrd="0" destOrd="0" presId="urn:microsoft.com/office/officeart/2008/layout/VerticalCurvedList"/>
    <dgm:cxn modelId="{64F2E29B-109B-4D9F-8C32-5371121AA82A}" type="presParOf" srcId="{6B956D7F-A3E4-4078-8E9D-82CB670D1A8F}" destId="{7DDA2678-0577-44A4-8EEE-BFD57469CFC9}" srcOrd="3" destOrd="0" presId="urn:microsoft.com/office/officeart/2008/layout/VerticalCurvedList"/>
    <dgm:cxn modelId="{05C1AFBE-4D44-49D6-8B01-DAFDC1425333}" type="presParOf" srcId="{6B956D7F-A3E4-4078-8E9D-82CB670D1A8F}" destId="{675655BA-F6A0-48E6-A7A4-CB6D2928E262}" srcOrd="4" destOrd="0" presId="urn:microsoft.com/office/officeart/2008/layout/VerticalCurvedList"/>
    <dgm:cxn modelId="{A8F1CAE6-5F5E-47F9-BD83-7F07B8AD7754}" type="presParOf" srcId="{675655BA-F6A0-48E6-A7A4-CB6D2928E262}" destId="{27C2B580-37D0-4011-8B67-BB895DA93A8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122DFF-66DF-45E1-AFD8-F3ACF51ECAC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D546321-FBD9-4036-A6E2-38CE18625D85}">
      <dgm:prSet phldrT="[Testo]"/>
      <dgm:spPr/>
      <dgm:t>
        <a:bodyPr/>
        <a:lstStyle/>
        <a:p>
          <a:r>
            <a:rPr lang="it-IT" altLang="it-IT" dirty="0">
              <a:solidFill>
                <a:schemeClr val="bg1"/>
              </a:solidFill>
            </a:rPr>
            <a:t>Conferma e Precisazione diagnostica</a:t>
          </a:r>
          <a:endParaRPr lang="it-IT" dirty="0">
            <a:solidFill>
              <a:schemeClr val="bg1"/>
            </a:solidFill>
          </a:endParaRPr>
        </a:p>
      </dgm:t>
    </dgm:pt>
    <dgm:pt modelId="{2D145DB5-D757-4806-83B4-C86EDAC0299D}" type="parTrans" cxnId="{EEFA3DC6-13A5-44F8-9CDA-EE29AABE6976}">
      <dgm:prSet/>
      <dgm:spPr/>
      <dgm:t>
        <a:bodyPr/>
        <a:lstStyle/>
        <a:p>
          <a:endParaRPr lang="it-IT"/>
        </a:p>
      </dgm:t>
    </dgm:pt>
    <dgm:pt modelId="{900E3F07-BE7F-43F7-AA70-E1967E47DE93}" type="sibTrans" cxnId="{EEFA3DC6-13A5-44F8-9CDA-EE29AABE6976}">
      <dgm:prSet/>
      <dgm:spPr/>
      <dgm:t>
        <a:bodyPr/>
        <a:lstStyle/>
        <a:p>
          <a:endParaRPr lang="it-IT"/>
        </a:p>
      </dgm:t>
    </dgm:pt>
    <dgm:pt modelId="{261577DC-FDA8-4DD9-B133-0B5C4E6AABCA}">
      <dgm:prSet/>
      <dgm:spPr/>
      <dgm:t>
        <a:bodyPr/>
        <a:lstStyle/>
        <a:p>
          <a:r>
            <a:rPr lang="it-IT" altLang="it-IT" dirty="0">
              <a:solidFill>
                <a:schemeClr val="bg1"/>
              </a:solidFill>
            </a:rPr>
            <a:t>Definizione di particolari </a:t>
          </a:r>
          <a:r>
            <a:rPr lang="it-IT" altLang="it-IT" dirty="0" err="1">
              <a:solidFill>
                <a:schemeClr val="bg1"/>
              </a:solidFill>
            </a:rPr>
            <a:t>subsets</a:t>
          </a:r>
          <a:r>
            <a:rPr lang="it-IT" altLang="it-IT" dirty="0">
              <a:solidFill>
                <a:schemeClr val="bg1"/>
              </a:solidFill>
            </a:rPr>
            <a:t> </a:t>
          </a:r>
        </a:p>
      </dgm:t>
    </dgm:pt>
    <dgm:pt modelId="{69FE1C30-79FA-4657-AA6F-4AFE29CA9112}" type="parTrans" cxnId="{0E87DE2A-3526-47FD-AD5E-78FF65D5D31C}">
      <dgm:prSet/>
      <dgm:spPr/>
      <dgm:t>
        <a:bodyPr/>
        <a:lstStyle/>
        <a:p>
          <a:endParaRPr lang="it-IT"/>
        </a:p>
      </dgm:t>
    </dgm:pt>
    <dgm:pt modelId="{D3AA8618-6036-4C7A-AA0C-68791E9A322B}" type="sibTrans" cxnId="{0E87DE2A-3526-47FD-AD5E-78FF65D5D31C}">
      <dgm:prSet/>
      <dgm:spPr/>
      <dgm:t>
        <a:bodyPr/>
        <a:lstStyle/>
        <a:p>
          <a:endParaRPr lang="it-IT"/>
        </a:p>
      </dgm:t>
    </dgm:pt>
    <dgm:pt modelId="{BE717A6B-3CE5-420D-B9DF-42EC697BACA8}">
      <dgm:prSet/>
      <dgm:spPr/>
      <dgm:t>
        <a:bodyPr/>
        <a:lstStyle/>
        <a:p>
          <a:r>
            <a:rPr lang="it-IT" altLang="it-IT" dirty="0">
              <a:solidFill>
                <a:schemeClr val="bg1"/>
              </a:solidFill>
            </a:rPr>
            <a:t>Valutazione prognostica</a:t>
          </a:r>
        </a:p>
      </dgm:t>
    </dgm:pt>
    <dgm:pt modelId="{830AECBF-AB94-4FEE-B635-A406CEEF1987}" type="parTrans" cxnId="{306A66FC-FEC3-47F5-A210-2C23600C35BA}">
      <dgm:prSet/>
      <dgm:spPr/>
      <dgm:t>
        <a:bodyPr/>
        <a:lstStyle/>
        <a:p>
          <a:endParaRPr lang="it-IT"/>
        </a:p>
      </dgm:t>
    </dgm:pt>
    <dgm:pt modelId="{78E73659-5D71-4046-9A42-AE34DB42EF50}" type="sibTrans" cxnId="{306A66FC-FEC3-47F5-A210-2C23600C35BA}">
      <dgm:prSet/>
      <dgm:spPr/>
      <dgm:t>
        <a:bodyPr/>
        <a:lstStyle/>
        <a:p>
          <a:endParaRPr lang="it-IT"/>
        </a:p>
      </dgm:t>
    </dgm:pt>
    <dgm:pt modelId="{7B665C65-E869-419E-ADCD-9BE2E1E0BC01}" type="pres">
      <dgm:prSet presAssocID="{C0122DFF-66DF-45E1-AFD8-F3ACF51ECAC4}" presName="outerComposite" presStyleCnt="0">
        <dgm:presLayoutVars>
          <dgm:chMax val="5"/>
          <dgm:dir/>
          <dgm:resizeHandles val="exact"/>
        </dgm:presLayoutVars>
      </dgm:prSet>
      <dgm:spPr/>
    </dgm:pt>
    <dgm:pt modelId="{E25725E0-7CE2-48E3-80C2-488591965E81}" type="pres">
      <dgm:prSet presAssocID="{C0122DFF-66DF-45E1-AFD8-F3ACF51ECAC4}" presName="dummyMaxCanvas" presStyleCnt="0">
        <dgm:presLayoutVars/>
      </dgm:prSet>
      <dgm:spPr/>
    </dgm:pt>
    <dgm:pt modelId="{E858A831-DCE5-4D30-8241-93966E571DB2}" type="pres">
      <dgm:prSet presAssocID="{C0122DFF-66DF-45E1-AFD8-F3ACF51ECAC4}" presName="ThreeNodes_1" presStyleLbl="node1" presStyleIdx="0" presStyleCnt="3">
        <dgm:presLayoutVars>
          <dgm:bulletEnabled val="1"/>
        </dgm:presLayoutVars>
      </dgm:prSet>
      <dgm:spPr/>
    </dgm:pt>
    <dgm:pt modelId="{3B0FECF4-53D1-4AEF-89A8-9705275BD8C5}" type="pres">
      <dgm:prSet presAssocID="{C0122DFF-66DF-45E1-AFD8-F3ACF51ECAC4}" presName="ThreeNodes_2" presStyleLbl="node1" presStyleIdx="1" presStyleCnt="3">
        <dgm:presLayoutVars>
          <dgm:bulletEnabled val="1"/>
        </dgm:presLayoutVars>
      </dgm:prSet>
      <dgm:spPr/>
    </dgm:pt>
    <dgm:pt modelId="{796C116B-A1D2-43E5-A946-781BC18BAF0D}" type="pres">
      <dgm:prSet presAssocID="{C0122DFF-66DF-45E1-AFD8-F3ACF51ECAC4}" presName="ThreeNodes_3" presStyleLbl="node1" presStyleIdx="2" presStyleCnt="3">
        <dgm:presLayoutVars>
          <dgm:bulletEnabled val="1"/>
        </dgm:presLayoutVars>
      </dgm:prSet>
      <dgm:spPr/>
    </dgm:pt>
    <dgm:pt modelId="{8E6DCE52-B919-4AAD-8A21-CD08D2C524AB}" type="pres">
      <dgm:prSet presAssocID="{C0122DFF-66DF-45E1-AFD8-F3ACF51ECAC4}" presName="ThreeConn_1-2" presStyleLbl="fgAccFollowNode1" presStyleIdx="0" presStyleCnt="2">
        <dgm:presLayoutVars>
          <dgm:bulletEnabled val="1"/>
        </dgm:presLayoutVars>
      </dgm:prSet>
      <dgm:spPr/>
    </dgm:pt>
    <dgm:pt modelId="{09EC6022-CF3D-471A-BBE6-14AE9E8F520A}" type="pres">
      <dgm:prSet presAssocID="{C0122DFF-66DF-45E1-AFD8-F3ACF51ECAC4}" presName="ThreeConn_2-3" presStyleLbl="fgAccFollowNode1" presStyleIdx="1" presStyleCnt="2">
        <dgm:presLayoutVars>
          <dgm:bulletEnabled val="1"/>
        </dgm:presLayoutVars>
      </dgm:prSet>
      <dgm:spPr/>
    </dgm:pt>
    <dgm:pt modelId="{3848AC90-AA7C-4382-9C6E-3C5684FB3C6B}" type="pres">
      <dgm:prSet presAssocID="{C0122DFF-66DF-45E1-AFD8-F3ACF51ECAC4}" presName="ThreeNodes_1_text" presStyleLbl="node1" presStyleIdx="2" presStyleCnt="3">
        <dgm:presLayoutVars>
          <dgm:bulletEnabled val="1"/>
        </dgm:presLayoutVars>
      </dgm:prSet>
      <dgm:spPr/>
    </dgm:pt>
    <dgm:pt modelId="{F8D22BDD-12E2-4F79-88DE-2037C688AA32}" type="pres">
      <dgm:prSet presAssocID="{C0122DFF-66DF-45E1-AFD8-F3ACF51ECAC4}" presName="ThreeNodes_2_text" presStyleLbl="node1" presStyleIdx="2" presStyleCnt="3">
        <dgm:presLayoutVars>
          <dgm:bulletEnabled val="1"/>
        </dgm:presLayoutVars>
      </dgm:prSet>
      <dgm:spPr/>
    </dgm:pt>
    <dgm:pt modelId="{295E6A2F-838D-4B13-B2D7-4194F0BA7EC6}" type="pres">
      <dgm:prSet presAssocID="{C0122DFF-66DF-45E1-AFD8-F3ACF51ECAC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4E0BA01-E7C2-4EEF-9BBB-276EE2745A7D}" type="presOf" srcId="{D3AA8618-6036-4C7A-AA0C-68791E9A322B}" destId="{09EC6022-CF3D-471A-BBE6-14AE9E8F520A}" srcOrd="0" destOrd="0" presId="urn:microsoft.com/office/officeart/2005/8/layout/vProcess5"/>
    <dgm:cxn modelId="{0E87DE2A-3526-47FD-AD5E-78FF65D5D31C}" srcId="{C0122DFF-66DF-45E1-AFD8-F3ACF51ECAC4}" destId="{261577DC-FDA8-4DD9-B133-0B5C4E6AABCA}" srcOrd="1" destOrd="0" parTransId="{69FE1C30-79FA-4657-AA6F-4AFE29CA9112}" sibTransId="{D3AA8618-6036-4C7A-AA0C-68791E9A322B}"/>
    <dgm:cxn modelId="{38462533-0B74-4643-ACAB-56384A39C231}" type="presOf" srcId="{7D546321-FBD9-4036-A6E2-38CE18625D85}" destId="{3848AC90-AA7C-4382-9C6E-3C5684FB3C6B}" srcOrd="1" destOrd="0" presId="urn:microsoft.com/office/officeart/2005/8/layout/vProcess5"/>
    <dgm:cxn modelId="{EB91F852-FC57-40B0-AA08-F6A8F6D77E5A}" type="presOf" srcId="{261577DC-FDA8-4DD9-B133-0B5C4E6AABCA}" destId="{F8D22BDD-12E2-4F79-88DE-2037C688AA32}" srcOrd="1" destOrd="0" presId="urn:microsoft.com/office/officeart/2005/8/layout/vProcess5"/>
    <dgm:cxn modelId="{F06E2C78-92D9-4992-80CC-6233B0E10FB6}" type="presOf" srcId="{261577DC-FDA8-4DD9-B133-0B5C4E6AABCA}" destId="{3B0FECF4-53D1-4AEF-89A8-9705275BD8C5}" srcOrd="0" destOrd="0" presId="urn:microsoft.com/office/officeart/2005/8/layout/vProcess5"/>
    <dgm:cxn modelId="{0C13D881-C789-409B-A2CC-FA6560509383}" type="presOf" srcId="{900E3F07-BE7F-43F7-AA70-E1967E47DE93}" destId="{8E6DCE52-B919-4AAD-8A21-CD08D2C524AB}" srcOrd="0" destOrd="0" presId="urn:microsoft.com/office/officeart/2005/8/layout/vProcess5"/>
    <dgm:cxn modelId="{9C0F008E-36BF-466F-AC8B-8150351E5258}" type="presOf" srcId="{C0122DFF-66DF-45E1-AFD8-F3ACF51ECAC4}" destId="{7B665C65-E869-419E-ADCD-9BE2E1E0BC01}" srcOrd="0" destOrd="0" presId="urn:microsoft.com/office/officeart/2005/8/layout/vProcess5"/>
    <dgm:cxn modelId="{B70DBF94-14FA-481F-BAFC-76F33CB26870}" type="presOf" srcId="{BE717A6B-3CE5-420D-B9DF-42EC697BACA8}" destId="{796C116B-A1D2-43E5-A946-781BC18BAF0D}" srcOrd="0" destOrd="0" presId="urn:microsoft.com/office/officeart/2005/8/layout/vProcess5"/>
    <dgm:cxn modelId="{219557AF-08FD-495B-B522-2E69896F37A7}" type="presOf" srcId="{7D546321-FBD9-4036-A6E2-38CE18625D85}" destId="{E858A831-DCE5-4D30-8241-93966E571DB2}" srcOrd="0" destOrd="0" presId="urn:microsoft.com/office/officeart/2005/8/layout/vProcess5"/>
    <dgm:cxn modelId="{EEFA3DC6-13A5-44F8-9CDA-EE29AABE6976}" srcId="{C0122DFF-66DF-45E1-AFD8-F3ACF51ECAC4}" destId="{7D546321-FBD9-4036-A6E2-38CE18625D85}" srcOrd="0" destOrd="0" parTransId="{2D145DB5-D757-4806-83B4-C86EDAC0299D}" sibTransId="{900E3F07-BE7F-43F7-AA70-E1967E47DE93}"/>
    <dgm:cxn modelId="{9ABC9BDD-908A-4763-9B06-B5398F68A9BB}" type="presOf" srcId="{BE717A6B-3CE5-420D-B9DF-42EC697BACA8}" destId="{295E6A2F-838D-4B13-B2D7-4194F0BA7EC6}" srcOrd="1" destOrd="0" presId="urn:microsoft.com/office/officeart/2005/8/layout/vProcess5"/>
    <dgm:cxn modelId="{306A66FC-FEC3-47F5-A210-2C23600C35BA}" srcId="{C0122DFF-66DF-45E1-AFD8-F3ACF51ECAC4}" destId="{BE717A6B-3CE5-420D-B9DF-42EC697BACA8}" srcOrd="2" destOrd="0" parTransId="{830AECBF-AB94-4FEE-B635-A406CEEF1987}" sibTransId="{78E73659-5D71-4046-9A42-AE34DB42EF50}"/>
    <dgm:cxn modelId="{C4484238-879A-4C93-A3AE-F846A1112762}" type="presParOf" srcId="{7B665C65-E869-419E-ADCD-9BE2E1E0BC01}" destId="{E25725E0-7CE2-48E3-80C2-488591965E81}" srcOrd="0" destOrd="0" presId="urn:microsoft.com/office/officeart/2005/8/layout/vProcess5"/>
    <dgm:cxn modelId="{02818582-156E-479A-8543-6CE82354D489}" type="presParOf" srcId="{7B665C65-E869-419E-ADCD-9BE2E1E0BC01}" destId="{E858A831-DCE5-4D30-8241-93966E571DB2}" srcOrd="1" destOrd="0" presId="urn:microsoft.com/office/officeart/2005/8/layout/vProcess5"/>
    <dgm:cxn modelId="{EE9DBBEB-2550-41EF-957A-BA3BED189370}" type="presParOf" srcId="{7B665C65-E869-419E-ADCD-9BE2E1E0BC01}" destId="{3B0FECF4-53D1-4AEF-89A8-9705275BD8C5}" srcOrd="2" destOrd="0" presId="urn:microsoft.com/office/officeart/2005/8/layout/vProcess5"/>
    <dgm:cxn modelId="{8FBA493E-3EDB-4D20-880B-7408176F0AE9}" type="presParOf" srcId="{7B665C65-E869-419E-ADCD-9BE2E1E0BC01}" destId="{796C116B-A1D2-43E5-A946-781BC18BAF0D}" srcOrd="3" destOrd="0" presId="urn:microsoft.com/office/officeart/2005/8/layout/vProcess5"/>
    <dgm:cxn modelId="{73FDD874-83D6-4110-A951-08CA37777372}" type="presParOf" srcId="{7B665C65-E869-419E-ADCD-9BE2E1E0BC01}" destId="{8E6DCE52-B919-4AAD-8A21-CD08D2C524AB}" srcOrd="4" destOrd="0" presId="urn:microsoft.com/office/officeart/2005/8/layout/vProcess5"/>
    <dgm:cxn modelId="{9A3E9041-0895-4AC4-B26E-819B3A086176}" type="presParOf" srcId="{7B665C65-E869-419E-ADCD-9BE2E1E0BC01}" destId="{09EC6022-CF3D-471A-BBE6-14AE9E8F520A}" srcOrd="5" destOrd="0" presId="urn:microsoft.com/office/officeart/2005/8/layout/vProcess5"/>
    <dgm:cxn modelId="{189C3A9F-B9C3-4877-922D-A41DFC7674BC}" type="presParOf" srcId="{7B665C65-E869-419E-ADCD-9BE2E1E0BC01}" destId="{3848AC90-AA7C-4382-9C6E-3C5684FB3C6B}" srcOrd="6" destOrd="0" presId="urn:microsoft.com/office/officeart/2005/8/layout/vProcess5"/>
    <dgm:cxn modelId="{FF7A0C57-3FEA-4C82-BFE3-604C9A794DA1}" type="presParOf" srcId="{7B665C65-E869-419E-ADCD-9BE2E1E0BC01}" destId="{F8D22BDD-12E2-4F79-88DE-2037C688AA32}" srcOrd="7" destOrd="0" presId="urn:microsoft.com/office/officeart/2005/8/layout/vProcess5"/>
    <dgm:cxn modelId="{528B97C9-2DB4-420A-ABE3-DD74C7E2F60D}" type="presParOf" srcId="{7B665C65-E869-419E-ADCD-9BE2E1E0BC01}" destId="{295E6A2F-838D-4B13-B2D7-4194F0BA7EC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3F24E93-CE6B-4044-8C23-9DFE9ED36BE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</dgm:pt>
    <dgm:pt modelId="{16EB6878-4322-40C5-871F-838DAA320A48}">
      <dgm:prSet custT="1"/>
      <dgm:spPr/>
      <dgm:t>
        <a:bodyPr/>
        <a:lstStyle/>
        <a:p>
          <a:r>
            <a:rPr lang="it-IT" altLang="it-IT" sz="2800" dirty="0"/>
            <a:t>crioglobuline</a:t>
          </a:r>
        </a:p>
      </dgm:t>
    </dgm:pt>
    <dgm:pt modelId="{FD192591-DB64-4E59-A37F-2780DED23F0B}" type="parTrans" cxnId="{A3ECD77C-6CF2-4B6A-A388-81450E9D0A63}">
      <dgm:prSet/>
      <dgm:spPr/>
      <dgm:t>
        <a:bodyPr/>
        <a:lstStyle/>
        <a:p>
          <a:endParaRPr lang="it-IT"/>
        </a:p>
      </dgm:t>
    </dgm:pt>
    <dgm:pt modelId="{251C7515-13CB-4C82-AE1E-4050BDDF526E}" type="sibTrans" cxnId="{A3ECD77C-6CF2-4B6A-A388-81450E9D0A63}">
      <dgm:prSet/>
      <dgm:spPr/>
      <dgm:t>
        <a:bodyPr/>
        <a:lstStyle/>
        <a:p>
          <a:endParaRPr lang="it-IT"/>
        </a:p>
      </dgm:t>
    </dgm:pt>
    <dgm:pt modelId="{619342E7-3E24-431E-97B2-917D1694BC6D}">
      <dgm:prSet custT="1"/>
      <dgm:spPr/>
      <dgm:t>
        <a:bodyPr/>
        <a:lstStyle/>
        <a:p>
          <a:r>
            <a:rPr lang="it-IT" altLang="it-IT" sz="2800" dirty="0"/>
            <a:t>tipizzazione HLA (classe I e II)</a:t>
          </a:r>
        </a:p>
      </dgm:t>
    </dgm:pt>
    <dgm:pt modelId="{230A8519-467D-4B1C-B88C-3879BE98AD95}" type="parTrans" cxnId="{315BEBE9-4366-4072-AF7E-592C67EB8297}">
      <dgm:prSet/>
      <dgm:spPr/>
      <dgm:t>
        <a:bodyPr/>
        <a:lstStyle/>
        <a:p>
          <a:endParaRPr lang="it-IT"/>
        </a:p>
      </dgm:t>
    </dgm:pt>
    <dgm:pt modelId="{2B57B9FB-36DB-4767-8FBF-DEE5627D3115}" type="sibTrans" cxnId="{315BEBE9-4366-4072-AF7E-592C67EB8297}">
      <dgm:prSet/>
      <dgm:spPr/>
      <dgm:t>
        <a:bodyPr/>
        <a:lstStyle/>
        <a:p>
          <a:endParaRPr lang="it-IT"/>
        </a:p>
      </dgm:t>
    </dgm:pt>
    <dgm:pt modelId="{A040B392-63DF-42F4-BD42-DBCF2E15EF60}">
      <dgm:prSet custT="1"/>
      <dgm:spPr/>
      <dgm:t>
        <a:bodyPr/>
        <a:lstStyle/>
        <a:p>
          <a:r>
            <a:rPr lang="it-IT" altLang="it-IT" sz="2800" dirty="0"/>
            <a:t>tipizzazione linfocitaria</a:t>
          </a:r>
        </a:p>
      </dgm:t>
    </dgm:pt>
    <dgm:pt modelId="{FBB58138-3DB3-4536-A111-F8EF6A9E942B}" type="parTrans" cxnId="{8F33BAEF-ECC5-4EEC-88C5-50B20D448B76}">
      <dgm:prSet/>
      <dgm:spPr/>
      <dgm:t>
        <a:bodyPr/>
        <a:lstStyle/>
        <a:p>
          <a:endParaRPr lang="it-IT"/>
        </a:p>
      </dgm:t>
    </dgm:pt>
    <dgm:pt modelId="{7D3936E3-FC62-4682-811F-74FF63A656FC}" type="sibTrans" cxnId="{8F33BAEF-ECC5-4EEC-88C5-50B20D448B76}">
      <dgm:prSet/>
      <dgm:spPr/>
      <dgm:t>
        <a:bodyPr/>
        <a:lstStyle/>
        <a:p>
          <a:endParaRPr lang="it-IT"/>
        </a:p>
      </dgm:t>
    </dgm:pt>
    <dgm:pt modelId="{30F59845-6498-45DC-859C-21FBF1BA3F09}">
      <dgm:prSet custT="1"/>
      <dgm:spPr/>
      <dgm:t>
        <a:bodyPr/>
        <a:lstStyle/>
        <a:p>
          <a:r>
            <a:rPr lang="it-IT" altLang="it-IT" sz="2400" dirty="0"/>
            <a:t>Assetto tiroideo (+ anti-TPO e anti-TG)</a:t>
          </a:r>
        </a:p>
      </dgm:t>
    </dgm:pt>
    <dgm:pt modelId="{D15ED008-0F83-43A4-A892-36B695E9E2FA}" type="parTrans" cxnId="{05CC3B98-418B-4609-B605-0A1CE6F96E05}">
      <dgm:prSet/>
      <dgm:spPr/>
      <dgm:t>
        <a:bodyPr/>
        <a:lstStyle/>
        <a:p>
          <a:endParaRPr lang="it-IT"/>
        </a:p>
      </dgm:t>
    </dgm:pt>
    <dgm:pt modelId="{505B6CCD-CCEE-4097-9054-AB135F413B08}" type="sibTrans" cxnId="{05CC3B98-418B-4609-B605-0A1CE6F96E05}">
      <dgm:prSet/>
      <dgm:spPr/>
      <dgm:t>
        <a:bodyPr/>
        <a:lstStyle/>
        <a:p>
          <a:endParaRPr lang="it-IT"/>
        </a:p>
      </dgm:t>
    </dgm:pt>
    <dgm:pt modelId="{A91F9BD2-38A5-4354-99D0-F3903E5C765D}">
      <dgm:prSet/>
      <dgm:spPr/>
      <dgm:t>
        <a:bodyPr/>
        <a:lstStyle/>
        <a:p>
          <a:r>
            <a:rPr lang="it-IT" altLang="it-IT" dirty="0" err="1"/>
            <a:t>Osteocalcina</a:t>
          </a:r>
          <a:r>
            <a:rPr lang="it-IT" altLang="it-IT" dirty="0"/>
            <a:t>, cross-</a:t>
          </a:r>
          <a:r>
            <a:rPr lang="it-IT" altLang="it-IT" dirty="0" err="1"/>
            <a:t>links</a:t>
          </a:r>
          <a:r>
            <a:rPr lang="it-IT" altLang="it-IT" dirty="0"/>
            <a:t>, </a:t>
          </a:r>
          <a:r>
            <a:rPr lang="it-IT" altLang="it-IT" dirty="0" err="1"/>
            <a:t>vit</a:t>
          </a:r>
          <a:r>
            <a:rPr lang="it-IT" altLang="it-IT" dirty="0"/>
            <a:t>. D, Ca, P, </a:t>
          </a:r>
          <a:r>
            <a:rPr lang="it-IT" altLang="it-IT" dirty="0" err="1"/>
            <a:t>Cau</a:t>
          </a:r>
          <a:r>
            <a:rPr lang="it-IT" altLang="it-IT" dirty="0"/>
            <a:t>, Pu, PTH</a:t>
          </a:r>
          <a:endParaRPr lang="it-IT" dirty="0"/>
        </a:p>
      </dgm:t>
    </dgm:pt>
    <dgm:pt modelId="{D3506FAD-BC45-4A71-95EE-33830474A795}" type="parTrans" cxnId="{A4447DFF-80CC-4FAA-9DE0-014523983C36}">
      <dgm:prSet/>
      <dgm:spPr/>
      <dgm:t>
        <a:bodyPr/>
        <a:lstStyle/>
        <a:p>
          <a:endParaRPr lang="it-IT"/>
        </a:p>
      </dgm:t>
    </dgm:pt>
    <dgm:pt modelId="{03F0B624-3897-4E3B-A389-5457D570F14B}" type="sibTrans" cxnId="{A4447DFF-80CC-4FAA-9DE0-014523983C36}">
      <dgm:prSet/>
      <dgm:spPr/>
      <dgm:t>
        <a:bodyPr/>
        <a:lstStyle/>
        <a:p>
          <a:endParaRPr lang="it-IT"/>
        </a:p>
      </dgm:t>
    </dgm:pt>
    <dgm:pt modelId="{70183188-89B9-4734-9FC9-B5770A30A935}" type="pres">
      <dgm:prSet presAssocID="{B3F24E93-CE6B-4044-8C23-9DFE9ED36BE0}" presName="linear" presStyleCnt="0">
        <dgm:presLayoutVars>
          <dgm:animLvl val="lvl"/>
          <dgm:resizeHandles val="exact"/>
        </dgm:presLayoutVars>
      </dgm:prSet>
      <dgm:spPr/>
    </dgm:pt>
    <dgm:pt modelId="{7D249B77-F065-4B07-BA25-3B9EFFDA76B2}" type="pres">
      <dgm:prSet presAssocID="{16EB6878-4322-40C5-871F-838DAA320A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C4D5FF5-690A-40EE-A44E-67422284AF1C}" type="pres">
      <dgm:prSet presAssocID="{251C7515-13CB-4C82-AE1E-4050BDDF526E}" presName="spacer" presStyleCnt="0"/>
      <dgm:spPr/>
    </dgm:pt>
    <dgm:pt modelId="{ACE76F32-1886-4143-A132-065DF9579022}" type="pres">
      <dgm:prSet presAssocID="{619342E7-3E24-431E-97B2-917D1694BC6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1BC71C7-0C8E-4E88-AF6D-13AAE231AF41}" type="pres">
      <dgm:prSet presAssocID="{2B57B9FB-36DB-4767-8FBF-DEE5627D3115}" presName="spacer" presStyleCnt="0"/>
      <dgm:spPr/>
    </dgm:pt>
    <dgm:pt modelId="{4DDF46DC-22F3-4840-AC23-04A27CA40DBB}" type="pres">
      <dgm:prSet presAssocID="{A040B392-63DF-42F4-BD42-DBCF2E15EF6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E01AFC0-E24A-470F-9ABD-22E0C4E804E4}" type="pres">
      <dgm:prSet presAssocID="{7D3936E3-FC62-4682-811F-74FF63A656FC}" presName="spacer" presStyleCnt="0"/>
      <dgm:spPr/>
    </dgm:pt>
    <dgm:pt modelId="{41D9E7ED-9419-46D2-A39D-2EB911AA8979}" type="pres">
      <dgm:prSet presAssocID="{30F59845-6498-45DC-859C-21FBF1BA3F0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5A5234F-8A6F-406F-99DD-34FFEA6BD5D9}" type="pres">
      <dgm:prSet presAssocID="{505B6CCD-CCEE-4097-9054-AB135F413B08}" presName="spacer" presStyleCnt="0"/>
      <dgm:spPr/>
    </dgm:pt>
    <dgm:pt modelId="{095024BA-458E-42BA-A74E-DD7A15FFBBDA}" type="pres">
      <dgm:prSet presAssocID="{A91F9BD2-38A5-4354-99D0-F3903E5C765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AB8460F-C0EA-444D-9D63-367EAD836C39}" type="presOf" srcId="{30F59845-6498-45DC-859C-21FBF1BA3F09}" destId="{41D9E7ED-9419-46D2-A39D-2EB911AA8979}" srcOrd="0" destOrd="0" presId="urn:microsoft.com/office/officeart/2005/8/layout/vList2"/>
    <dgm:cxn modelId="{9C674A1C-EB56-4502-B1CC-1C2EADF4C2E9}" type="presOf" srcId="{A040B392-63DF-42F4-BD42-DBCF2E15EF60}" destId="{4DDF46DC-22F3-4840-AC23-04A27CA40DBB}" srcOrd="0" destOrd="0" presId="urn:microsoft.com/office/officeart/2005/8/layout/vList2"/>
    <dgm:cxn modelId="{21B50D21-DAD7-46C3-8270-F9B5C8652DD0}" type="presOf" srcId="{A91F9BD2-38A5-4354-99D0-F3903E5C765D}" destId="{095024BA-458E-42BA-A74E-DD7A15FFBBDA}" srcOrd="0" destOrd="0" presId="urn:microsoft.com/office/officeart/2005/8/layout/vList2"/>
    <dgm:cxn modelId="{447F633B-CD04-4087-BEB3-A23112E98608}" type="presOf" srcId="{619342E7-3E24-431E-97B2-917D1694BC6D}" destId="{ACE76F32-1886-4143-A132-065DF9579022}" srcOrd="0" destOrd="0" presId="urn:microsoft.com/office/officeart/2005/8/layout/vList2"/>
    <dgm:cxn modelId="{A3ECD77C-6CF2-4B6A-A388-81450E9D0A63}" srcId="{B3F24E93-CE6B-4044-8C23-9DFE9ED36BE0}" destId="{16EB6878-4322-40C5-871F-838DAA320A48}" srcOrd="0" destOrd="0" parTransId="{FD192591-DB64-4E59-A37F-2780DED23F0B}" sibTransId="{251C7515-13CB-4C82-AE1E-4050BDDF526E}"/>
    <dgm:cxn modelId="{581FBC95-4776-46B7-BBC8-D7554B274418}" type="presOf" srcId="{B3F24E93-CE6B-4044-8C23-9DFE9ED36BE0}" destId="{70183188-89B9-4734-9FC9-B5770A30A935}" srcOrd="0" destOrd="0" presId="urn:microsoft.com/office/officeart/2005/8/layout/vList2"/>
    <dgm:cxn modelId="{05CC3B98-418B-4609-B605-0A1CE6F96E05}" srcId="{B3F24E93-CE6B-4044-8C23-9DFE9ED36BE0}" destId="{30F59845-6498-45DC-859C-21FBF1BA3F09}" srcOrd="3" destOrd="0" parTransId="{D15ED008-0F83-43A4-A892-36B695E9E2FA}" sibTransId="{505B6CCD-CCEE-4097-9054-AB135F413B08}"/>
    <dgm:cxn modelId="{F69836C9-F86F-4346-A4D8-CAB211521C6E}" type="presOf" srcId="{16EB6878-4322-40C5-871F-838DAA320A48}" destId="{7D249B77-F065-4B07-BA25-3B9EFFDA76B2}" srcOrd="0" destOrd="0" presId="urn:microsoft.com/office/officeart/2005/8/layout/vList2"/>
    <dgm:cxn modelId="{315BEBE9-4366-4072-AF7E-592C67EB8297}" srcId="{B3F24E93-CE6B-4044-8C23-9DFE9ED36BE0}" destId="{619342E7-3E24-431E-97B2-917D1694BC6D}" srcOrd="1" destOrd="0" parTransId="{230A8519-467D-4B1C-B88C-3879BE98AD95}" sibTransId="{2B57B9FB-36DB-4767-8FBF-DEE5627D3115}"/>
    <dgm:cxn modelId="{8F33BAEF-ECC5-4EEC-88C5-50B20D448B76}" srcId="{B3F24E93-CE6B-4044-8C23-9DFE9ED36BE0}" destId="{A040B392-63DF-42F4-BD42-DBCF2E15EF60}" srcOrd="2" destOrd="0" parTransId="{FBB58138-3DB3-4536-A111-F8EF6A9E942B}" sibTransId="{7D3936E3-FC62-4682-811F-74FF63A656FC}"/>
    <dgm:cxn modelId="{A4447DFF-80CC-4FAA-9DE0-014523983C36}" srcId="{B3F24E93-CE6B-4044-8C23-9DFE9ED36BE0}" destId="{A91F9BD2-38A5-4354-99D0-F3903E5C765D}" srcOrd="4" destOrd="0" parTransId="{D3506FAD-BC45-4A71-95EE-33830474A795}" sibTransId="{03F0B624-3897-4E3B-A389-5457D570F14B}"/>
    <dgm:cxn modelId="{BBEF9FC7-8051-4ED4-9211-53506B015D5F}" type="presParOf" srcId="{70183188-89B9-4734-9FC9-B5770A30A935}" destId="{7D249B77-F065-4B07-BA25-3B9EFFDA76B2}" srcOrd="0" destOrd="0" presId="urn:microsoft.com/office/officeart/2005/8/layout/vList2"/>
    <dgm:cxn modelId="{AC23D549-E66C-4A60-A5D7-094A306DEFBC}" type="presParOf" srcId="{70183188-89B9-4734-9FC9-B5770A30A935}" destId="{8C4D5FF5-690A-40EE-A44E-67422284AF1C}" srcOrd="1" destOrd="0" presId="urn:microsoft.com/office/officeart/2005/8/layout/vList2"/>
    <dgm:cxn modelId="{971B6D08-BE13-438E-A13D-1FC723FBF7D9}" type="presParOf" srcId="{70183188-89B9-4734-9FC9-B5770A30A935}" destId="{ACE76F32-1886-4143-A132-065DF9579022}" srcOrd="2" destOrd="0" presId="urn:microsoft.com/office/officeart/2005/8/layout/vList2"/>
    <dgm:cxn modelId="{B461DEC1-B3C0-41B7-8898-03CDBAD84475}" type="presParOf" srcId="{70183188-89B9-4734-9FC9-B5770A30A935}" destId="{31BC71C7-0C8E-4E88-AF6D-13AAE231AF41}" srcOrd="3" destOrd="0" presId="urn:microsoft.com/office/officeart/2005/8/layout/vList2"/>
    <dgm:cxn modelId="{9604AF8D-D15C-415A-BD9C-8D55609BC416}" type="presParOf" srcId="{70183188-89B9-4734-9FC9-B5770A30A935}" destId="{4DDF46DC-22F3-4840-AC23-04A27CA40DBB}" srcOrd="4" destOrd="0" presId="urn:microsoft.com/office/officeart/2005/8/layout/vList2"/>
    <dgm:cxn modelId="{02A1AD37-D3D6-4527-859E-4E74B87A561F}" type="presParOf" srcId="{70183188-89B9-4734-9FC9-B5770A30A935}" destId="{AE01AFC0-E24A-470F-9ABD-22E0C4E804E4}" srcOrd="5" destOrd="0" presId="urn:microsoft.com/office/officeart/2005/8/layout/vList2"/>
    <dgm:cxn modelId="{4B1DF1D6-448D-45AE-B465-8D9DACB95388}" type="presParOf" srcId="{70183188-89B9-4734-9FC9-B5770A30A935}" destId="{41D9E7ED-9419-46D2-A39D-2EB911AA8979}" srcOrd="6" destOrd="0" presId="urn:microsoft.com/office/officeart/2005/8/layout/vList2"/>
    <dgm:cxn modelId="{888F81EC-88E3-4D7F-8641-3490E2E91B85}" type="presParOf" srcId="{70183188-89B9-4734-9FC9-B5770A30A935}" destId="{15A5234F-8A6F-406F-99DD-34FFEA6BD5D9}" srcOrd="7" destOrd="0" presId="urn:microsoft.com/office/officeart/2005/8/layout/vList2"/>
    <dgm:cxn modelId="{DBDEA13D-7C6F-40D9-9610-1433A3A13A75}" type="presParOf" srcId="{70183188-89B9-4734-9FC9-B5770A30A935}" destId="{095024BA-458E-42BA-A74E-DD7A15FFBBD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3F24E93-CE6B-4044-8C23-9DFE9ED36BE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</dgm:pt>
    <dgm:pt modelId="{16EB6878-4322-40C5-871F-838DAA320A48}">
      <dgm:prSet custT="1"/>
      <dgm:spPr/>
      <dgm:t>
        <a:bodyPr/>
        <a:lstStyle/>
        <a:p>
          <a:r>
            <a:rPr lang="it-IT" altLang="it-IT" sz="2800" dirty="0"/>
            <a:t>altre specificità anticorpali</a:t>
          </a:r>
        </a:p>
      </dgm:t>
    </dgm:pt>
    <dgm:pt modelId="{FD192591-DB64-4E59-A37F-2780DED23F0B}" type="parTrans" cxnId="{A3ECD77C-6CF2-4B6A-A388-81450E9D0A63}">
      <dgm:prSet/>
      <dgm:spPr/>
      <dgm:t>
        <a:bodyPr/>
        <a:lstStyle/>
        <a:p>
          <a:endParaRPr lang="it-IT"/>
        </a:p>
      </dgm:t>
    </dgm:pt>
    <dgm:pt modelId="{251C7515-13CB-4C82-AE1E-4050BDDF526E}" type="sibTrans" cxnId="{A3ECD77C-6CF2-4B6A-A388-81450E9D0A63}">
      <dgm:prSet/>
      <dgm:spPr/>
      <dgm:t>
        <a:bodyPr/>
        <a:lstStyle/>
        <a:p>
          <a:endParaRPr lang="it-IT"/>
        </a:p>
      </dgm:t>
    </dgm:pt>
    <dgm:pt modelId="{11FC93CD-4C61-4DFC-B634-A7CF50B0A33E}">
      <dgm:prSet custT="1"/>
      <dgm:spPr/>
      <dgm:t>
        <a:bodyPr/>
        <a:lstStyle/>
        <a:p>
          <a:r>
            <a:rPr lang="it-IT" altLang="it-IT" sz="2800" dirty="0"/>
            <a:t>AMA</a:t>
          </a:r>
          <a:endParaRPr lang="it-IT" altLang="it-IT" sz="3400" dirty="0"/>
        </a:p>
      </dgm:t>
    </dgm:pt>
    <dgm:pt modelId="{44B5779E-A558-48C6-9A74-61EBDE39F89C}" type="parTrans" cxnId="{0DB787EE-8EAC-4696-8640-A208C8AFC5C9}">
      <dgm:prSet/>
      <dgm:spPr/>
      <dgm:t>
        <a:bodyPr/>
        <a:lstStyle/>
        <a:p>
          <a:endParaRPr lang="it-IT"/>
        </a:p>
      </dgm:t>
    </dgm:pt>
    <dgm:pt modelId="{E5D79E08-549D-4193-9263-40155B623889}" type="sibTrans" cxnId="{0DB787EE-8EAC-4696-8640-A208C8AFC5C9}">
      <dgm:prSet/>
      <dgm:spPr/>
      <dgm:t>
        <a:bodyPr/>
        <a:lstStyle/>
        <a:p>
          <a:endParaRPr lang="it-IT"/>
        </a:p>
      </dgm:t>
    </dgm:pt>
    <dgm:pt modelId="{D74B7DB8-FE11-4666-9CF4-DB301B99F785}">
      <dgm:prSet custT="1"/>
      <dgm:spPr/>
      <dgm:t>
        <a:bodyPr/>
        <a:lstStyle/>
        <a:p>
          <a:r>
            <a:rPr lang="it-IT" altLang="it-IT" sz="2800" dirty="0"/>
            <a:t>ACE</a:t>
          </a:r>
          <a:endParaRPr lang="it-IT" altLang="it-IT" sz="3400" dirty="0"/>
        </a:p>
      </dgm:t>
    </dgm:pt>
    <dgm:pt modelId="{07F3A903-9B04-4C6A-9F62-B70F8598C58F}" type="parTrans" cxnId="{1B137094-39A5-4055-ABDF-BF39C000CC1F}">
      <dgm:prSet/>
      <dgm:spPr/>
      <dgm:t>
        <a:bodyPr/>
        <a:lstStyle/>
        <a:p>
          <a:endParaRPr lang="it-IT"/>
        </a:p>
      </dgm:t>
    </dgm:pt>
    <dgm:pt modelId="{34FD35D2-A0B7-492E-A6AA-AFA22768E60B}" type="sibTrans" cxnId="{1B137094-39A5-4055-ABDF-BF39C000CC1F}">
      <dgm:prSet/>
      <dgm:spPr/>
      <dgm:t>
        <a:bodyPr/>
        <a:lstStyle/>
        <a:p>
          <a:endParaRPr lang="it-IT"/>
        </a:p>
      </dgm:t>
    </dgm:pt>
    <dgm:pt modelId="{27222E61-CB68-49FC-AAEF-F2FD537DEE6F}">
      <dgm:prSet custT="1"/>
      <dgm:spPr/>
      <dgm:t>
        <a:bodyPr/>
        <a:lstStyle/>
        <a:p>
          <a:r>
            <a:rPr lang="it-IT" altLang="it-IT" sz="2800" dirty="0"/>
            <a:t>C3, C4</a:t>
          </a:r>
        </a:p>
      </dgm:t>
    </dgm:pt>
    <dgm:pt modelId="{22E06474-D699-4DF8-ABC2-935D0D011D52}" type="parTrans" cxnId="{11EC335B-8FE1-4A32-82AE-7825159C1B9A}">
      <dgm:prSet/>
      <dgm:spPr/>
      <dgm:t>
        <a:bodyPr/>
        <a:lstStyle/>
        <a:p>
          <a:endParaRPr lang="it-IT"/>
        </a:p>
      </dgm:t>
    </dgm:pt>
    <dgm:pt modelId="{10CC7025-045F-49F4-A3FE-D05BBF307694}" type="sibTrans" cxnId="{11EC335B-8FE1-4A32-82AE-7825159C1B9A}">
      <dgm:prSet/>
      <dgm:spPr/>
      <dgm:t>
        <a:bodyPr/>
        <a:lstStyle/>
        <a:p>
          <a:endParaRPr lang="it-IT"/>
        </a:p>
      </dgm:t>
    </dgm:pt>
    <dgm:pt modelId="{5110E40B-E001-4473-A1DA-F4221EEB68D3}">
      <dgm:prSet custT="1"/>
      <dgm:spPr/>
      <dgm:t>
        <a:bodyPr/>
        <a:lstStyle/>
        <a:p>
          <a:r>
            <a:rPr lang="it-IT" altLang="it-IT" sz="2800" dirty="0" err="1"/>
            <a:t>markers</a:t>
          </a:r>
          <a:r>
            <a:rPr lang="it-IT" altLang="it-IT" sz="2800" dirty="0"/>
            <a:t> </a:t>
          </a:r>
          <a:r>
            <a:rPr lang="it-IT" altLang="it-IT" sz="2800" dirty="0" err="1"/>
            <a:t>epatitici</a:t>
          </a:r>
          <a:r>
            <a:rPr lang="it-IT" altLang="it-IT" sz="2800" dirty="0"/>
            <a:t> B e C</a:t>
          </a:r>
        </a:p>
      </dgm:t>
    </dgm:pt>
    <dgm:pt modelId="{EA34CB93-1679-4291-BF6D-5F5E2C9F5DBF}" type="parTrans" cxnId="{0B067368-133C-468B-A98F-EBD6CA2DF1F9}">
      <dgm:prSet/>
      <dgm:spPr/>
      <dgm:t>
        <a:bodyPr/>
        <a:lstStyle/>
        <a:p>
          <a:endParaRPr lang="it-IT"/>
        </a:p>
      </dgm:t>
    </dgm:pt>
    <dgm:pt modelId="{A2CA71A1-02F2-48B2-8D7C-DCA428E7F1B8}" type="sibTrans" cxnId="{0B067368-133C-468B-A98F-EBD6CA2DF1F9}">
      <dgm:prSet/>
      <dgm:spPr/>
      <dgm:t>
        <a:bodyPr/>
        <a:lstStyle/>
        <a:p>
          <a:endParaRPr lang="it-IT"/>
        </a:p>
      </dgm:t>
    </dgm:pt>
    <dgm:pt modelId="{70183188-89B9-4734-9FC9-B5770A30A935}" type="pres">
      <dgm:prSet presAssocID="{B3F24E93-CE6B-4044-8C23-9DFE9ED36BE0}" presName="linear" presStyleCnt="0">
        <dgm:presLayoutVars>
          <dgm:animLvl val="lvl"/>
          <dgm:resizeHandles val="exact"/>
        </dgm:presLayoutVars>
      </dgm:prSet>
      <dgm:spPr/>
    </dgm:pt>
    <dgm:pt modelId="{7D249B77-F065-4B07-BA25-3B9EFFDA76B2}" type="pres">
      <dgm:prSet presAssocID="{16EB6878-4322-40C5-871F-838DAA320A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C4D5FF5-690A-40EE-A44E-67422284AF1C}" type="pres">
      <dgm:prSet presAssocID="{251C7515-13CB-4C82-AE1E-4050BDDF526E}" presName="spacer" presStyleCnt="0"/>
      <dgm:spPr/>
    </dgm:pt>
    <dgm:pt modelId="{CAD5832D-FDD2-4F5F-A143-B38C4E277A72}" type="pres">
      <dgm:prSet presAssocID="{11FC93CD-4C61-4DFC-B634-A7CF50B0A33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A7DD6F6-D708-40F9-B0EE-566DB13EE00F}" type="pres">
      <dgm:prSet presAssocID="{E5D79E08-549D-4193-9263-40155B623889}" presName="spacer" presStyleCnt="0"/>
      <dgm:spPr/>
    </dgm:pt>
    <dgm:pt modelId="{B74CBCBF-E2F6-4606-A46A-845BAAF5BFA3}" type="pres">
      <dgm:prSet presAssocID="{D74B7DB8-FE11-4666-9CF4-DB301B99F78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BF53FD0-D037-4CF9-A574-9B711FBAD237}" type="pres">
      <dgm:prSet presAssocID="{34FD35D2-A0B7-492E-A6AA-AFA22768E60B}" presName="spacer" presStyleCnt="0"/>
      <dgm:spPr/>
    </dgm:pt>
    <dgm:pt modelId="{7D4B0798-B32B-41AA-8F92-619866F0C1D4}" type="pres">
      <dgm:prSet presAssocID="{27222E61-CB68-49FC-AAEF-F2FD537DEE6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CAE8E9C-CF1D-4796-9490-5E5C4182F780}" type="pres">
      <dgm:prSet presAssocID="{10CC7025-045F-49F4-A3FE-D05BBF307694}" presName="spacer" presStyleCnt="0"/>
      <dgm:spPr/>
    </dgm:pt>
    <dgm:pt modelId="{A3084200-B682-436B-AC95-98DF6B1A9C77}" type="pres">
      <dgm:prSet presAssocID="{5110E40B-E001-4473-A1DA-F4221EEB68D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DB19702-7F3D-43F7-989B-7509ADCA8392}" type="presOf" srcId="{5110E40B-E001-4473-A1DA-F4221EEB68D3}" destId="{A3084200-B682-436B-AC95-98DF6B1A9C77}" srcOrd="0" destOrd="0" presId="urn:microsoft.com/office/officeart/2005/8/layout/vList2"/>
    <dgm:cxn modelId="{11EC335B-8FE1-4A32-82AE-7825159C1B9A}" srcId="{B3F24E93-CE6B-4044-8C23-9DFE9ED36BE0}" destId="{27222E61-CB68-49FC-AAEF-F2FD537DEE6F}" srcOrd="3" destOrd="0" parTransId="{22E06474-D699-4DF8-ABC2-935D0D011D52}" sibTransId="{10CC7025-045F-49F4-A3FE-D05BBF307694}"/>
    <dgm:cxn modelId="{0B067368-133C-468B-A98F-EBD6CA2DF1F9}" srcId="{B3F24E93-CE6B-4044-8C23-9DFE9ED36BE0}" destId="{5110E40B-E001-4473-A1DA-F4221EEB68D3}" srcOrd="4" destOrd="0" parTransId="{EA34CB93-1679-4291-BF6D-5F5E2C9F5DBF}" sibTransId="{A2CA71A1-02F2-48B2-8D7C-DCA428E7F1B8}"/>
    <dgm:cxn modelId="{FEE90270-D4F6-4CEE-8097-6687E6161626}" type="presOf" srcId="{27222E61-CB68-49FC-AAEF-F2FD537DEE6F}" destId="{7D4B0798-B32B-41AA-8F92-619866F0C1D4}" srcOrd="0" destOrd="0" presId="urn:microsoft.com/office/officeart/2005/8/layout/vList2"/>
    <dgm:cxn modelId="{A3ECD77C-6CF2-4B6A-A388-81450E9D0A63}" srcId="{B3F24E93-CE6B-4044-8C23-9DFE9ED36BE0}" destId="{16EB6878-4322-40C5-871F-838DAA320A48}" srcOrd="0" destOrd="0" parTransId="{FD192591-DB64-4E59-A37F-2780DED23F0B}" sibTransId="{251C7515-13CB-4C82-AE1E-4050BDDF526E}"/>
    <dgm:cxn modelId="{3FE4BB7F-A0BB-42E6-AC26-50D87A06B04A}" type="presOf" srcId="{D74B7DB8-FE11-4666-9CF4-DB301B99F785}" destId="{B74CBCBF-E2F6-4606-A46A-845BAAF5BFA3}" srcOrd="0" destOrd="0" presId="urn:microsoft.com/office/officeart/2005/8/layout/vList2"/>
    <dgm:cxn modelId="{1B137094-39A5-4055-ABDF-BF39C000CC1F}" srcId="{B3F24E93-CE6B-4044-8C23-9DFE9ED36BE0}" destId="{D74B7DB8-FE11-4666-9CF4-DB301B99F785}" srcOrd="2" destOrd="0" parTransId="{07F3A903-9B04-4C6A-9F62-B70F8598C58F}" sibTransId="{34FD35D2-A0B7-492E-A6AA-AFA22768E60B}"/>
    <dgm:cxn modelId="{581FBC95-4776-46B7-BBC8-D7554B274418}" type="presOf" srcId="{B3F24E93-CE6B-4044-8C23-9DFE9ED36BE0}" destId="{70183188-89B9-4734-9FC9-B5770A30A935}" srcOrd="0" destOrd="0" presId="urn:microsoft.com/office/officeart/2005/8/layout/vList2"/>
    <dgm:cxn modelId="{F69836C9-F86F-4346-A4D8-CAB211521C6E}" type="presOf" srcId="{16EB6878-4322-40C5-871F-838DAA320A48}" destId="{7D249B77-F065-4B07-BA25-3B9EFFDA76B2}" srcOrd="0" destOrd="0" presId="urn:microsoft.com/office/officeart/2005/8/layout/vList2"/>
    <dgm:cxn modelId="{7E4AE8D4-78AF-469F-A996-6BEE22EFC9E5}" type="presOf" srcId="{11FC93CD-4C61-4DFC-B634-A7CF50B0A33E}" destId="{CAD5832D-FDD2-4F5F-A143-B38C4E277A72}" srcOrd="0" destOrd="0" presId="urn:microsoft.com/office/officeart/2005/8/layout/vList2"/>
    <dgm:cxn modelId="{0DB787EE-8EAC-4696-8640-A208C8AFC5C9}" srcId="{B3F24E93-CE6B-4044-8C23-9DFE9ED36BE0}" destId="{11FC93CD-4C61-4DFC-B634-A7CF50B0A33E}" srcOrd="1" destOrd="0" parTransId="{44B5779E-A558-48C6-9A74-61EBDE39F89C}" sibTransId="{E5D79E08-549D-4193-9263-40155B623889}"/>
    <dgm:cxn modelId="{BBEF9FC7-8051-4ED4-9211-53506B015D5F}" type="presParOf" srcId="{70183188-89B9-4734-9FC9-B5770A30A935}" destId="{7D249B77-F065-4B07-BA25-3B9EFFDA76B2}" srcOrd="0" destOrd="0" presId="urn:microsoft.com/office/officeart/2005/8/layout/vList2"/>
    <dgm:cxn modelId="{AC23D549-E66C-4A60-A5D7-094A306DEFBC}" type="presParOf" srcId="{70183188-89B9-4734-9FC9-B5770A30A935}" destId="{8C4D5FF5-690A-40EE-A44E-67422284AF1C}" srcOrd="1" destOrd="0" presId="urn:microsoft.com/office/officeart/2005/8/layout/vList2"/>
    <dgm:cxn modelId="{AAC81412-EA55-4B29-A1C4-320C6B13D734}" type="presParOf" srcId="{70183188-89B9-4734-9FC9-B5770A30A935}" destId="{CAD5832D-FDD2-4F5F-A143-B38C4E277A72}" srcOrd="2" destOrd="0" presId="urn:microsoft.com/office/officeart/2005/8/layout/vList2"/>
    <dgm:cxn modelId="{DEC1317F-7222-45F3-BC14-9CB8D944567B}" type="presParOf" srcId="{70183188-89B9-4734-9FC9-B5770A30A935}" destId="{7A7DD6F6-D708-40F9-B0EE-566DB13EE00F}" srcOrd="3" destOrd="0" presId="urn:microsoft.com/office/officeart/2005/8/layout/vList2"/>
    <dgm:cxn modelId="{AEF58FA5-6967-4A9E-8120-081EFA4C5AC5}" type="presParOf" srcId="{70183188-89B9-4734-9FC9-B5770A30A935}" destId="{B74CBCBF-E2F6-4606-A46A-845BAAF5BFA3}" srcOrd="4" destOrd="0" presId="urn:microsoft.com/office/officeart/2005/8/layout/vList2"/>
    <dgm:cxn modelId="{A81AC267-B646-4AC0-A887-334FBA1B0C41}" type="presParOf" srcId="{70183188-89B9-4734-9FC9-B5770A30A935}" destId="{0BF53FD0-D037-4CF9-A574-9B711FBAD237}" srcOrd="5" destOrd="0" presId="urn:microsoft.com/office/officeart/2005/8/layout/vList2"/>
    <dgm:cxn modelId="{7E4A8C93-9EA7-40B6-85B7-BF05F48F98B2}" type="presParOf" srcId="{70183188-89B9-4734-9FC9-B5770A30A935}" destId="{7D4B0798-B32B-41AA-8F92-619866F0C1D4}" srcOrd="6" destOrd="0" presId="urn:microsoft.com/office/officeart/2005/8/layout/vList2"/>
    <dgm:cxn modelId="{2A700C90-9EA0-4688-9B1F-F6ECCB2DF902}" type="presParOf" srcId="{70183188-89B9-4734-9FC9-B5770A30A935}" destId="{DCAE8E9C-CF1D-4796-9490-5E5C4182F780}" srcOrd="7" destOrd="0" presId="urn:microsoft.com/office/officeart/2005/8/layout/vList2"/>
    <dgm:cxn modelId="{E5E115BC-E8A3-437B-88E3-70EE11AEE24E}" type="presParOf" srcId="{70183188-89B9-4734-9FC9-B5770A30A935}" destId="{A3084200-B682-436B-AC95-98DF6B1A9C7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395A7-3113-4781-AF8F-74EF2EDF94C0}">
      <dsp:nvSpPr>
        <dsp:cNvPr id="0" name=""/>
        <dsp:cNvSpPr/>
      </dsp:nvSpPr>
      <dsp:spPr>
        <a:xfrm>
          <a:off x="4470" y="0"/>
          <a:ext cx="2682240" cy="2248726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16CEF-1844-4DEA-BCB8-EEADB2179CFB}">
      <dsp:nvSpPr>
        <dsp:cNvPr id="0" name=""/>
        <dsp:cNvSpPr/>
      </dsp:nvSpPr>
      <dsp:spPr>
        <a:xfrm>
          <a:off x="2767177" y="0"/>
          <a:ext cx="4551680" cy="2248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0" rIns="270256" bIns="270256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3800" kern="1200" dirty="0"/>
            <a:t>Anamnesi accurata determinante in &gt;80 % dei casi</a:t>
          </a:r>
        </a:p>
      </dsp:txBody>
      <dsp:txXfrm>
        <a:off x="2767177" y="0"/>
        <a:ext cx="4551680" cy="2248726"/>
      </dsp:txXfrm>
    </dsp:sp>
    <dsp:sp modelId="{5FCEB266-923C-4EC2-8C23-66C9E3473167}">
      <dsp:nvSpPr>
        <dsp:cNvPr id="0" name=""/>
        <dsp:cNvSpPr/>
      </dsp:nvSpPr>
      <dsp:spPr>
        <a:xfrm>
          <a:off x="809142" y="2436119"/>
          <a:ext cx="2682240" cy="2248726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D6B5F-E0DB-4525-AD8D-A530528145EB}">
      <dsp:nvSpPr>
        <dsp:cNvPr id="0" name=""/>
        <dsp:cNvSpPr/>
      </dsp:nvSpPr>
      <dsp:spPr>
        <a:xfrm>
          <a:off x="3571849" y="2436119"/>
          <a:ext cx="4551680" cy="2248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0" rIns="270256" bIns="270256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3800" kern="1200" dirty="0"/>
            <a:t>Esami di laboratorio determinanti in 10-15 % dei casi</a:t>
          </a:r>
        </a:p>
      </dsp:txBody>
      <dsp:txXfrm>
        <a:off x="3571849" y="2436119"/>
        <a:ext cx="4551680" cy="224872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D6695-1B24-4BCE-BCBF-143450F492B7}">
      <dsp:nvSpPr>
        <dsp:cNvPr id="0" name=""/>
        <dsp:cNvSpPr/>
      </dsp:nvSpPr>
      <dsp:spPr>
        <a:xfrm>
          <a:off x="0" y="411931"/>
          <a:ext cx="81280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8A57F-8932-49AB-AC0B-BA2B84338CC2}">
      <dsp:nvSpPr>
        <dsp:cNvPr id="0" name=""/>
        <dsp:cNvSpPr/>
      </dsp:nvSpPr>
      <dsp:spPr>
        <a:xfrm>
          <a:off x="406400" y="28171"/>
          <a:ext cx="5689600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4000" kern="1200" dirty="0"/>
            <a:t>Quantità</a:t>
          </a:r>
          <a:endParaRPr lang="it-IT" sz="4000" kern="1200" dirty="0"/>
        </a:p>
      </dsp:txBody>
      <dsp:txXfrm>
        <a:off x="443867" y="65638"/>
        <a:ext cx="5614666" cy="692586"/>
      </dsp:txXfrm>
    </dsp:sp>
    <dsp:sp modelId="{E70569C6-7597-472C-A9ED-8C167B6DB5C3}">
      <dsp:nvSpPr>
        <dsp:cNvPr id="0" name=""/>
        <dsp:cNvSpPr/>
      </dsp:nvSpPr>
      <dsp:spPr>
        <a:xfrm>
          <a:off x="0" y="1591291"/>
          <a:ext cx="81280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482067"/>
              <a:satOff val="-3308"/>
              <a:lumOff val="16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AA40CD-B75B-4036-9746-D5F82785633C}">
      <dsp:nvSpPr>
        <dsp:cNvPr id="0" name=""/>
        <dsp:cNvSpPr/>
      </dsp:nvSpPr>
      <dsp:spPr>
        <a:xfrm>
          <a:off x="406400" y="1207531"/>
          <a:ext cx="5689600" cy="767520"/>
        </a:xfrm>
        <a:prstGeom prst="roundRect">
          <a:avLst/>
        </a:prstGeom>
        <a:solidFill>
          <a:schemeClr val="accent2">
            <a:hueOff val="-482067"/>
            <a:satOff val="-3308"/>
            <a:lumOff val="16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4000" kern="1200" dirty="0"/>
            <a:t>Aspetto</a:t>
          </a:r>
        </a:p>
      </dsp:txBody>
      <dsp:txXfrm>
        <a:off x="443867" y="1244998"/>
        <a:ext cx="5614666" cy="692586"/>
      </dsp:txXfrm>
    </dsp:sp>
    <dsp:sp modelId="{1C9E2B59-6602-41FF-9334-B3690539C705}">
      <dsp:nvSpPr>
        <dsp:cNvPr id="0" name=""/>
        <dsp:cNvSpPr/>
      </dsp:nvSpPr>
      <dsp:spPr>
        <a:xfrm>
          <a:off x="0" y="2770651"/>
          <a:ext cx="81280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964133"/>
              <a:satOff val="-6616"/>
              <a:lumOff val="33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E04D0-DF17-467B-BB51-094902C5D192}">
      <dsp:nvSpPr>
        <dsp:cNvPr id="0" name=""/>
        <dsp:cNvSpPr/>
      </dsp:nvSpPr>
      <dsp:spPr>
        <a:xfrm>
          <a:off x="406400" y="2386891"/>
          <a:ext cx="5689600" cy="767520"/>
        </a:xfrm>
        <a:prstGeom prst="roundRect">
          <a:avLst/>
        </a:prstGeom>
        <a:solidFill>
          <a:schemeClr val="accent2">
            <a:hueOff val="-964133"/>
            <a:satOff val="-6616"/>
            <a:lumOff val="33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4000" kern="1200" dirty="0"/>
            <a:t>Viscosità</a:t>
          </a:r>
        </a:p>
      </dsp:txBody>
      <dsp:txXfrm>
        <a:off x="443867" y="2424358"/>
        <a:ext cx="5614666" cy="692586"/>
      </dsp:txXfrm>
    </dsp:sp>
    <dsp:sp modelId="{F0F65FF5-7017-4092-97C4-E63B875395D5}">
      <dsp:nvSpPr>
        <dsp:cNvPr id="0" name=""/>
        <dsp:cNvSpPr/>
      </dsp:nvSpPr>
      <dsp:spPr>
        <a:xfrm>
          <a:off x="0" y="3950011"/>
          <a:ext cx="81280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1446200"/>
              <a:satOff val="-9924"/>
              <a:lumOff val="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6AFE4-F15F-453C-9B14-40FD38C9C97B}">
      <dsp:nvSpPr>
        <dsp:cNvPr id="0" name=""/>
        <dsp:cNvSpPr/>
      </dsp:nvSpPr>
      <dsp:spPr>
        <a:xfrm>
          <a:off x="406400" y="3566251"/>
          <a:ext cx="5689600" cy="767520"/>
        </a:xfrm>
        <a:prstGeom prst="round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4000" kern="1200" dirty="0"/>
            <a:t>Colore</a:t>
          </a:r>
        </a:p>
      </dsp:txBody>
      <dsp:txXfrm>
        <a:off x="443867" y="3603718"/>
        <a:ext cx="5614666" cy="6925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68257-35E0-47B1-875A-104FDBABE057}">
      <dsp:nvSpPr>
        <dsp:cNvPr id="0" name=""/>
        <dsp:cNvSpPr/>
      </dsp:nvSpPr>
      <dsp:spPr>
        <a:xfrm>
          <a:off x="1877" y="1405583"/>
          <a:ext cx="2488965" cy="2488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400" kern="1200" dirty="0"/>
            <a:t>Esame quantitativo </a:t>
          </a:r>
          <a:r>
            <a:rPr lang="it-IT" altLang="it-IT" sz="2000" kern="1200" dirty="0"/>
            <a:t>Conta cellule</a:t>
          </a:r>
          <a:endParaRPr lang="it-IT" sz="2400" kern="1200" dirty="0"/>
        </a:p>
      </dsp:txBody>
      <dsp:txXfrm>
        <a:off x="366377" y="1770083"/>
        <a:ext cx="1759965" cy="1759965"/>
      </dsp:txXfrm>
    </dsp:sp>
    <dsp:sp modelId="{FC55CC81-66EA-436C-8203-E705FEC4D2C1}">
      <dsp:nvSpPr>
        <dsp:cNvPr id="0" name=""/>
        <dsp:cNvSpPr/>
      </dsp:nvSpPr>
      <dsp:spPr>
        <a:xfrm>
          <a:off x="2692947" y="1928266"/>
          <a:ext cx="1443599" cy="144359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/>
        </a:p>
      </dsp:txBody>
      <dsp:txXfrm>
        <a:off x="2884296" y="2480298"/>
        <a:ext cx="1060901" cy="339535"/>
      </dsp:txXfrm>
    </dsp:sp>
    <dsp:sp modelId="{52EBEF49-2F90-4DD7-A176-8FA885FE98FB}">
      <dsp:nvSpPr>
        <dsp:cNvPr id="0" name=""/>
        <dsp:cNvSpPr/>
      </dsp:nvSpPr>
      <dsp:spPr>
        <a:xfrm>
          <a:off x="4338650" y="1405583"/>
          <a:ext cx="2488965" cy="2488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400" kern="1200" dirty="0"/>
            <a:t>Esame qualitativo </a:t>
          </a:r>
          <a:r>
            <a:rPr lang="it-IT" altLang="it-IT" sz="2000" kern="1200" dirty="0" err="1"/>
            <a:t>Sinoviogramma</a:t>
          </a:r>
          <a:endParaRPr lang="it-IT" altLang="it-IT" sz="2400" kern="1200" dirty="0"/>
        </a:p>
      </dsp:txBody>
      <dsp:txXfrm>
        <a:off x="4703150" y="1770083"/>
        <a:ext cx="1759965" cy="1759965"/>
      </dsp:txXfrm>
    </dsp:sp>
    <dsp:sp modelId="{F188477E-4432-4075-A54F-67EBDA9D722F}">
      <dsp:nvSpPr>
        <dsp:cNvPr id="0" name=""/>
        <dsp:cNvSpPr/>
      </dsp:nvSpPr>
      <dsp:spPr>
        <a:xfrm>
          <a:off x="7029720" y="1928266"/>
          <a:ext cx="1443599" cy="1443599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500" kern="1200"/>
        </a:p>
      </dsp:txBody>
      <dsp:txXfrm>
        <a:off x="7221069" y="2225647"/>
        <a:ext cx="1060901" cy="848837"/>
      </dsp:txXfrm>
    </dsp:sp>
    <dsp:sp modelId="{1AD8EF9A-8FA9-46C0-BE01-CF1351323A99}">
      <dsp:nvSpPr>
        <dsp:cNvPr id="0" name=""/>
        <dsp:cNvSpPr/>
      </dsp:nvSpPr>
      <dsp:spPr>
        <a:xfrm>
          <a:off x="8675423" y="1405583"/>
          <a:ext cx="2488965" cy="2488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800" kern="1200" dirty="0"/>
            <a:t>“Formula sinoviale”</a:t>
          </a:r>
        </a:p>
      </dsp:txBody>
      <dsp:txXfrm>
        <a:off x="9039923" y="1770083"/>
        <a:ext cx="1759965" cy="1759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67046-F093-4A0C-B8F5-6EA56EE49444}">
      <dsp:nvSpPr>
        <dsp:cNvPr id="0" name=""/>
        <dsp:cNvSpPr/>
      </dsp:nvSpPr>
      <dsp:spPr>
        <a:xfrm>
          <a:off x="0" y="72619"/>
          <a:ext cx="4075373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100" kern="1200" dirty="0"/>
            <a:t>VES</a:t>
          </a:r>
          <a:r>
            <a:rPr lang="it-IT" altLang="it-IT" sz="2100" kern="1200" dirty="0">
              <a:sym typeface="Symbol" panose="05050102010706020507" pitchFamily="18" charset="2"/>
            </a:rPr>
            <a:t> </a:t>
          </a:r>
          <a:endParaRPr lang="it-IT" sz="2100" kern="1200" dirty="0"/>
        </a:p>
      </dsp:txBody>
      <dsp:txXfrm>
        <a:off x="24588" y="97207"/>
        <a:ext cx="4026197" cy="454509"/>
      </dsp:txXfrm>
    </dsp:sp>
    <dsp:sp modelId="{F4AD38EC-C602-48D9-AE34-52BA51F344F7}">
      <dsp:nvSpPr>
        <dsp:cNvPr id="0" name=""/>
        <dsp:cNvSpPr/>
      </dsp:nvSpPr>
      <dsp:spPr>
        <a:xfrm>
          <a:off x="0" y="636784"/>
          <a:ext cx="4075373" cy="503685"/>
        </a:xfrm>
        <a:prstGeom prst="roundRect">
          <a:avLst/>
        </a:prstGeom>
        <a:solidFill>
          <a:schemeClr val="accent2">
            <a:hueOff val="-206600"/>
            <a:satOff val="-1418"/>
            <a:lumOff val="72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100" kern="1200"/>
            <a:t>PCR</a:t>
          </a:r>
          <a:endParaRPr lang="it-IT" altLang="it-IT" sz="2100" kern="1200" dirty="0"/>
        </a:p>
      </dsp:txBody>
      <dsp:txXfrm>
        <a:off x="24588" y="661372"/>
        <a:ext cx="4026197" cy="454509"/>
      </dsp:txXfrm>
    </dsp:sp>
    <dsp:sp modelId="{DEB42C0B-FEB7-4C1A-9DA1-424048B90FE4}">
      <dsp:nvSpPr>
        <dsp:cNvPr id="0" name=""/>
        <dsp:cNvSpPr/>
      </dsp:nvSpPr>
      <dsp:spPr>
        <a:xfrm>
          <a:off x="0" y="1200949"/>
          <a:ext cx="4075373" cy="503685"/>
        </a:xfrm>
        <a:prstGeom prst="roundRect">
          <a:avLst/>
        </a:prstGeom>
        <a:solidFill>
          <a:schemeClr val="accent2">
            <a:hueOff val="-413200"/>
            <a:satOff val="-2835"/>
            <a:lumOff val="14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100" kern="1200"/>
            <a:t>emocromo</a:t>
          </a:r>
          <a:endParaRPr lang="it-IT" altLang="it-IT" sz="2100" kern="1200" dirty="0"/>
        </a:p>
      </dsp:txBody>
      <dsp:txXfrm>
        <a:off x="24588" y="1225537"/>
        <a:ext cx="4026197" cy="454509"/>
      </dsp:txXfrm>
    </dsp:sp>
    <dsp:sp modelId="{E369B2D9-9ED0-4B52-BC15-8D5EE22802A0}">
      <dsp:nvSpPr>
        <dsp:cNvPr id="0" name=""/>
        <dsp:cNvSpPr/>
      </dsp:nvSpPr>
      <dsp:spPr>
        <a:xfrm>
          <a:off x="0" y="1765114"/>
          <a:ext cx="4075373" cy="503685"/>
        </a:xfrm>
        <a:prstGeom prst="roundRect">
          <a:avLst/>
        </a:prstGeom>
        <a:solidFill>
          <a:schemeClr val="accent2">
            <a:hueOff val="-619800"/>
            <a:satOff val="-4253"/>
            <a:lumOff val="21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100" kern="1200"/>
            <a:t>elettroforesi proteine</a:t>
          </a:r>
          <a:endParaRPr lang="it-IT" altLang="it-IT" sz="2100" kern="1200" dirty="0"/>
        </a:p>
      </dsp:txBody>
      <dsp:txXfrm>
        <a:off x="24588" y="1789702"/>
        <a:ext cx="4026197" cy="454509"/>
      </dsp:txXfrm>
    </dsp:sp>
    <dsp:sp modelId="{6D3AC089-DD1D-404B-9F7D-408FBCC73920}">
      <dsp:nvSpPr>
        <dsp:cNvPr id="0" name=""/>
        <dsp:cNvSpPr/>
      </dsp:nvSpPr>
      <dsp:spPr>
        <a:xfrm>
          <a:off x="0" y="2329279"/>
          <a:ext cx="4075373" cy="503685"/>
        </a:xfrm>
        <a:prstGeom prst="roundRect">
          <a:avLst/>
        </a:prstGeom>
        <a:solidFill>
          <a:schemeClr val="accent2">
            <a:hueOff val="-826400"/>
            <a:satOff val="-5671"/>
            <a:lumOff val="291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100" kern="1200" dirty="0"/>
            <a:t>profilo epatico</a:t>
          </a:r>
        </a:p>
      </dsp:txBody>
      <dsp:txXfrm>
        <a:off x="24588" y="2353867"/>
        <a:ext cx="4026197" cy="454509"/>
      </dsp:txXfrm>
    </dsp:sp>
    <dsp:sp modelId="{01FFEE1A-AD9E-436D-B5D6-E7F980E3D2D4}">
      <dsp:nvSpPr>
        <dsp:cNvPr id="0" name=""/>
        <dsp:cNvSpPr/>
      </dsp:nvSpPr>
      <dsp:spPr>
        <a:xfrm>
          <a:off x="0" y="2893444"/>
          <a:ext cx="4075373" cy="503685"/>
        </a:xfrm>
        <a:prstGeom prst="roundRect">
          <a:avLst/>
        </a:prstGeom>
        <a:solidFill>
          <a:schemeClr val="accent2">
            <a:hueOff val="-1033000"/>
            <a:satOff val="-7089"/>
            <a:lumOff val="364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100" kern="1200" dirty="0"/>
            <a:t>profilo renale</a:t>
          </a:r>
        </a:p>
      </dsp:txBody>
      <dsp:txXfrm>
        <a:off x="24588" y="2918032"/>
        <a:ext cx="4026197" cy="454509"/>
      </dsp:txXfrm>
    </dsp:sp>
    <dsp:sp modelId="{390A70EA-F647-48CB-8A36-68537FD93D32}">
      <dsp:nvSpPr>
        <dsp:cNvPr id="0" name=""/>
        <dsp:cNvSpPr/>
      </dsp:nvSpPr>
      <dsp:spPr>
        <a:xfrm>
          <a:off x="0" y="3457609"/>
          <a:ext cx="4075373" cy="503685"/>
        </a:xfrm>
        <a:prstGeom prst="roundRect">
          <a:avLst/>
        </a:prstGeom>
        <a:solidFill>
          <a:schemeClr val="accent2">
            <a:hueOff val="-1239600"/>
            <a:satOff val="-8506"/>
            <a:lumOff val="437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100" kern="1200"/>
            <a:t>glicemia</a:t>
          </a:r>
          <a:endParaRPr lang="it-IT" altLang="it-IT" sz="2100" kern="1200" dirty="0"/>
        </a:p>
      </dsp:txBody>
      <dsp:txXfrm>
        <a:off x="24588" y="3482197"/>
        <a:ext cx="4026197" cy="454509"/>
      </dsp:txXfrm>
    </dsp:sp>
    <dsp:sp modelId="{182B2DD2-0ED8-462D-826B-301829D37AD6}">
      <dsp:nvSpPr>
        <dsp:cNvPr id="0" name=""/>
        <dsp:cNvSpPr/>
      </dsp:nvSpPr>
      <dsp:spPr>
        <a:xfrm>
          <a:off x="0" y="4021774"/>
          <a:ext cx="4075373" cy="503685"/>
        </a:xfrm>
        <a:prstGeom prst="round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100" kern="1200" dirty="0"/>
            <a:t>es. urine</a:t>
          </a:r>
        </a:p>
      </dsp:txBody>
      <dsp:txXfrm>
        <a:off x="24588" y="4046362"/>
        <a:ext cx="4026197" cy="4545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67046-F093-4A0C-B8F5-6EA56EE49444}">
      <dsp:nvSpPr>
        <dsp:cNvPr id="0" name=""/>
        <dsp:cNvSpPr/>
      </dsp:nvSpPr>
      <dsp:spPr>
        <a:xfrm>
          <a:off x="0" y="284659"/>
          <a:ext cx="4075373" cy="4557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900" kern="1200" dirty="0"/>
            <a:t>ANA (anti-</a:t>
          </a:r>
          <a:r>
            <a:rPr lang="it-IT" altLang="it-IT" sz="1900" kern="1200" dirty="0" err="1"/>
            <a:t>dsDNA</a:t>
          </a:r>
          <a:r>
            <a:rPr lang="it-IT" altLang="it-IT" sz="1900" kern="1200" dirty="0"/>
            <a:t>)</a:t>
          </a:r>
          <a:endParaRPr lang="it-IT" sz="1900" kern="1200" dirty="0"/>
        </a:p>
      </dsp:txBody>
      <dsp:txXfrm>
        <a:off x="22246" y="306905"/>
        <a:ext cx="4030881" cy="411223"/>
      </dsp:txXfrm>
    </dsp:sp>
    <dsp:sp modelId="{35A56225-2E88-4984-B003-3472093207D0}">
      <dsp:nvSpPr>
        <dsp:cNvPr id="0" name=""/>
        <dsp:cNvSpPr/>
      </dsp:nvSpPr>
      <dsp:spPr>
        <a:xfrm>
          <a:off x="0" y="795094"/>
          <a:ext cx="4075373" cy="455715"/>
        </a:xfrm>
        <a:prstGeom prst="roundRect">
          <a:avLst/>
        </a:prstGeom>
        <a:solidFill>
          <a:schemeClr val="accent2">
            <a:hueOff val="-206600"/>
            <a:satOff val="-1418"/>
            <a:lumOff val="72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900" kern="1200"/>
            <a:t>Ra test</a:t>
          </a:r>
          <a:endParaRPr lang="it-IT" altLang="it-IT" sz="1900" kern="1200" dirty="0"/>
        </a:p>
      </dsp:txBody>
      <dsp:txXfrm>
        <a:off x="22246" y="817340"/>
        <a:ext cx="4030881" cy="411223"/>
      </dsp:txXfrm>
    </dsp:sp>
    <dsp:sp modelId="{2AE9EE6C-3493-4164-9AB1-24F17922ECAF}">
      <dsp:nvSpPr>
        <dsp:cNvPr id="0" name=""/>
        <dsp:cNvSpPr/>
      </dsp:nvSpPr>
      <dsp:spPr>
        <a:xfrm>
          <a:off x="0" y="1305529"/>
          <a:ext cx="4075373" cy="455715"/>
        </a:xfrm>
        <a:prstGeom prst="roundRect">
          <a:avLst/>
        </a:prstGeom>
        <a:solidFill>
          <a:schemeClr val="accent2">
            <a:hueOff val="-413200"/>
            <a:satOff val="-2835"/>
            <a:lumOff val="14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900" kern="1200"/>
            <a:t>Ac. anti-peptidi ciclici citrullinati (ACPA)</a:t>
          </a:r>
          <a:endParaRPr lang="it-IT" altLang="it-IT" sz="1900" kern="1200" dirty="0"/>
        </a:p>
      </dsp:txBody>
      <dsp:txXfrm>
        <a:off x="22246" y="1327775"/>
        <a:ext cx="4030881" cy="411223"/>
      </dsp:txXfrm>
    </dsp:sp>
    <dsp:sp modelId="{54D18AD8-8862-4C3B-BD39-50AB46A7337E}">
      <dsp:nvSpPr>
        <dsp:cNvPr id="0" name=""/>
        <dsp:cNvSpPr/>
      </dsp:nvSpPr>
      <dsp:spPr>
        <a:xfrm>
          <a:off x="0" y="1815964"/>
          <a:ext cx="4075373" cy="455715"/>
        </a:xfrm>
        <a:prstGeom prst="roundRect">
          <a:avLst/>
        </a:prstGeom>
        <a:solidFill>
          <a:schemeClr val="accent2">
            <a:hueOff val="-619800"/>
            <a:satOff val="-4253"/>
            <a:lumOff val="21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900" kern="1200"/>
            <a:t>CPK e LDH (mioglobina)</a:t>
          </a:r>
          <a:endParaRPr lang="it-IT" altLang="it-IT" sz="1900" kern="1200" dirty="0"/>
        </a:p>
      </dsp:txBody>
      <dsp:txXfrm>
        <a:off x="22246" y="1838210"/>
        <a:ext cx="4030881" cy="411223"/>
      </dsp:txXfrm>
    </dsp:sp>
    <dsp:sp modelId="{F7553715-DEFE-454E-876F-E82F78CC3BBF}">
      <dsp:nvSpPr>
        <dsp:cNvPr id="0" name=""/>
        <dsp:cNvSpPr/>
      </dsp:nvSpPr>
      <dsp:spPr>
        <a:xfrm>
          <a:off x="0" y="2326399"/>
          <a:ext cx="4075373" cy="455715"/>
        </a:xfrm>
        <a:prstGeom prst="roundRect">
          <a:avLst/>
        </a:prstGeom>
        <a:solidFill>
          <a:schemeClr val="accent2">
            <a:hueOff val="-826400"/>
            <a:satOff val="-5671"/>
            <a:lumOff val="291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900" kern="1200"/>
            <a:t>Uricemia</a:t>
          </a:r>
          <a:endParaRPr lang="it-IT" altLang="it-IT" sz="1900" kern="1200" dirty="0"/>
        </a:p>
      </dsp:txBody>
      <dsp:txXfrm>
        <a:off x="22246" y="2348645"/>
        <a:ext cx="4030881" cy="411223"/>
      </dsp:txXfrm>
    </dsp:sp>
    <dsp:sp modelId="{65C4ABD2-957B-4C34-8561-40F84CCFEEA3}">
      <dsp:nvSpPr>
        <dsp:cNvPr id="0" name=""/>
        <dsp:cNvSpPr/>
      </dsp:nvSpPr>
      <dsp:spPr>
        <a:xfrm>
          <a:off x="0" y="2836834"/>
          <a:ext cx="4075373" cy="455715"/>
        </a:xfrm>
        <a:prstGeom prst="roundRect">
          <a:avLst/>
        </a:prstGeom>
        <a:solidFill>
          <a:schemeClr val="accent2">
            <a:hueOff val="-1033000"/>
            <a:satOff val="-7089"/>
            <a:lumOff val="364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900" kern="1200"/>
            <a:t>ANCA</a:t>
          </a:r>
          <a:endParaRPr lang="it-IT" altLang="it-IT" sz="1900" kern="1200" dirty="0"/>
        </a:p>
      </dsp:txBody>
      <dsp:txXfrm>
        <a:off x="22246" y="2859080"/>
        <a:ext cx="4030881" cy="411223"/>
      </dsp:txXfrm>
    </dsp:sp>
    <dsp:sp modelId="{81D9B2A5-FB92-4ACA-AA31-ED454FF81810}">
      <dsp:nvSpPr>
        <dsp:cNvPr id="0" name=""/>
        <dsp:cNvSpPr/>
      </dsp:nvSpPr>
      <dsp:spPr>
        <a:xfrm>
          <a:off x="0" y="3347269"/>
          <a:ext cx="4075373" cy="455715"/>
        </a:xfrm>
        <a:prstGeom prst="roundRect">
          <a:avLst/>
        </a:prstGeom>
        <a:solidFill>
          <a:schemeClr val="accent2">
            <a:hueOff val="-1239600"/>
            <a:satOff val="-8506"/>
            <a:lumOff val="437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900" kern="1200"/>
            <a:t>Ac. anti-fosfolipidi e LAC</a:t>
          </a:r>
          <a:endParaRPr lang="it-IT" altLang="it-IT" sz="1900" kern="1200" dirty="0"/>
        </a:p>
      </dsp:txBody>
      <dsp:txXfrm>
        <a:off x="22246" y="3369515"/>
        <a:ext cx="4030881" cy="411223"/>
      </dsp:txXfrm>
    </dsp:sp>
    <dsp:sp modelId="{A3FBA38D-DEFB-4670-B481-A0BCD26A803B}">
      <dsp:nvSpPr>
        <dsp:cNvPr id="0" name=""/>
        <dsp:cNvSpPr/>
      </dsp:nvSpPr>
      <dsp:spPr>
        <a:xfrm>
          <a:off x="0" y="3857704"/>
          <a:ext cx="4075373" cy="455715"/>
        </a:xfrm>
        <a:prstGeom prst="round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900" kern="1200"/>
            <a:t>Es. liquido sinoviale</a:t>
          </a:r>
          <a:endParaRPr lang="it-IT" altLang="it-IT" sz="1900" kern="1200" dirty="0"/>
        </a:p>
      </dsp:txBody>
      <dsp:txXfrm>
        <a:off x="22246" y="3879950"/>
        <a:ext cx="4030881" cy="4112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79F3E0-0B51-4318-8628-3751BB9810AD}">
      <dsp:nvSpPr>
        <dsp:cNvPr id="0" name=""/>
        <dsp:cNvSpPr/>
      </dsp:nvSpPr>
      <dsp:spPr>
        <a:xfrm>
          <a:off x="-4767917" y="-796152"/>
          <a:ext cx="6189705" cy="6189705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7572D5-49A5-4DBD-97F0-2CA4EE10BAB3}">
      <dsp:nvSpPr>
        <dsp:cNvPr id="0" name=""/>
        <dsp:cNvSpPr/>
      </dsp:nvSpPr>
      <dsp:spPr>
        <a:xfrm>
          <a:off x="1386895" y="1189183"/>
          <a:ext cx="9779579" cy="22190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4593" tIns="73660" rIns="73660" bIns="7366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it-IT" altLang="it-IT" sz="2900" kern="1200" dirty="0">
              <a:latin typeface="Calibri" pitchFamily="34" charset="0"/>
            </a:rPr>
            <a:t>Non escludere a priori la possibilità di una connettivite</a:t>
          </a:r>
          <a:endParaRPr lang="it-IT" sz="29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altLang="it-IT" sz="2300" b="1" kern="1200" dirty="0">
              <a:solidFill>
                <a:schemeClr val="bg1"/>
              </a:solidFill>
              <a:latin typeface="Calibri" pitchFamily="34" charset="0"/>
            </a:rPr>
            <a:t>DM-PM</a:t>
          </a:r>
          <a:endParaRPr lang="it-IT" altLang="it-IT" sz="2300" kern="1200" dirty="0">
            <a:solidFill>
              <a:schemeClr val="bg1"/>
            </a:solidFill>
            <a:latin typeface="Calibri" pitchFamily="34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altLang="it-IT" sz="2300" b="1" kern="1200" dirty="0">
              <a:solidFill>
                <a:schemeClr val="bg1"/>
              </a:solidFill>
              <a:latin typeface="Calibri" pitchFamily="34" charset="0"/>
            </a:rPr>
            <a:t>S. da Anticorpi anti-fosfolipidi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altLang="it-IT" sz="2300" b="1" kern="1200" dirty="0" err="1">
              <a:solidFill>
                <a:schemeClr val="bg1"/>
              </a:solidFill>
              <a:latin typeface="Calibri" pitchFamily="34" charset="0"/>
            </a:rPr>
            <a:t>Vasculiti</a:t>
          </a:r>
          <a:endParaRPr lang="it-IT" altLang="it-IT" sz="2300" b="1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1386895" y="1189183"/>
        <a:ext cx="9779579" cy="2219033"/>
      </dsp:txXfrm>
    </dsp:sp>
    <dsp:sp modelId="{A47470F2-AEB6-4862-AE66-AD3604AA0796}">
      <dsp:nvSpPr>
        <dsp:cNvPr id="0" name=""/>
        <dsp:cNvSpPr/>
      </dsp:nvSpPr>
      <dsp:spPr>
        <a:xfrm>
          <a:off x="0" y="911804"/>
          <a:ext cx="2773791" cy="27737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7C7842-B51D-4B28-8EDA-BE7CE531842B}">
      <dsp:nvSpPr>
        <dsp:cNvPr id="0" name=""/>
        <dsp:cNvSpPr/>
      </dsp:nvSpPr>
      <dsp:spPr>
        <a:xfrm>
          <a:off x="-5197814" y="-796152"/>
          <a:ext cx="6189705" cy="6189705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5875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469B6-5B9F-4854-803B-C7FFEAF7085E}">
      <dsp:nvSpPr>
        <dsp:cNvPr id="0" name=""/>
        <dsp:cNvSpPr/>
      </dsp:nvSpPr>
      <dsp:spPr>
        <a:xfrm>
          <a:off x="519339" y="353448"/>
          <a:ext cx="10583524" cy="70726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39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100" kern="1200"/>
            <a:t>considerare comunque la possibilità di una CTD</a:t>
          </a:r>
          <a:endParaRPr lang="it-IT" sz="2100" kern="1200"/>
        </a:p>
      </dsp:txBody>
      <dsp:txXfrm>
        <a:off x="519339" y="353448"/>
        <a:ext cx="10583524" cy="707264"/>
      </dsp:txXfrm>
    </dsp:sp>
    <dsp:sp modelId="{13314BB8-B1A7-441A-8453-44F90175C777}">
      <dsp:nvSpPr>
        <dsp:cNvPr id="0" name=""/>
        <dsp:cNvSpPr/>
      </dsp:nvSpPr>
      <dsp:spPr>
        <a:xfrm>
          <a:off x="77299" y="265040"/>
          <a:ext cx="884080" cy="8840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9E7D1-CF28-4259-A084-7D33438381C0}">
      <dsp:nvSpPr>
        <dsp:cNvPr id="0" name=""/>
        <dsp:cNvSpPr/>
      </dsp:nvSpPr>
      <dsp:spPr>
        <a:xfrm>
          <a:off x="924829" y="1414528"/>
          <a:ext cx="10178034" cy="707264"/>
        </a:xfrm>
        <a:prstGeom prst="rect">
          <a:avLst/>
        </a:prstGeom>
        <a:solidFill>
          <a:schemeClr val="accent1">
            <a:shade val="80000"/>
            <a:hueOff val="115436"/>
            <a:satOff val="-6263"/>
            <a:lumOff val="97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39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100" kern="1200"/>
            <a:t>monitorare il quadro clinico</a:t>
          </a:r>
          <a:endParaRPr lang="it-IT" altLang="it-IT" sz="2100" kern="1200" dirty="0"/>
        </a:p>
      </dsp:txBody>
      <dsp:txXfrm>
        <a:off x="924829" y="1414528"/>
        <a:ext cx="10178034" cy="707264"/>
      </dsp:txXfrm>
    </dsp:sp>
    <dsp:sp modelId="{758B81E7-E212-4B7B-AAC1-7B9DA431ABD7}">
      <dsp:nvSpPr>
        <dsp:cNvPr id="0" name=""/>
        <dsp:cNvSpPr/>
      </dsp:nvSpPr>
      <dsp:spPr>
        <a:xfrm>
          <a:off x="482789" y="1326120"/>
          <a:ext cx="884080" cy="8840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115436"/>
              <a:satOff val="-6263"/>
              <a:lumOff val="9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7B393-F642-490B-AFE3-0DB34E20BE32}">
      <dsp:nvSpPr>
        <dsp:cNvPr id="0" name=""/>
        <dsp:cNvSpPr/>
      </dsp:nvSpPr>
      <dsp:spPr>
        <a:xfrm>
          <a:off x="924829" y="2475607"/>
          <a:ext cx="10178034" cy="707264"/>
        </a:xfrm>
        <a:prstGeom prst="rect">
          <a:avLst/>
        </a:prstGeom>
        <a:solidFill>
          <a:schemeClr val="accent1">
            <a:shade val="80000"/>
            <a:hueOff val="230872"/>
            <a:satOff val="-12527"/>
            <a:lumOff val="19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39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100" kern="1200"/>
            <a:t>ricontrollare il dato a distanza di 3-6 mesi </a:t>
          </a:r>
          <a:endParaRPr lang="it-IT" altLang="it-IT" sz="2100" kern="1200" dirty="0"/>
        </a:p>
      </dsp:txBody>
      <dsp:txXfrm>
        <a:off x="924829" y="2475607"/>
        <a:ext cx="10178034" cy="707264"/>
      </dsp:txXfrm>
    </dsp:sp>
    <dsp:sp modelId="{BAF43BC0-D62B-4B35-AEA7-A35AD170001C}">
      <dsp:nvSpPr>
        <dsp:cNvPr id="0" name=""/>
        <dsp:cNvSpPr/>
      </dsp:nvSpPr>
      <dsp:spPr>
        <a:xfrm>
          <a:off x="482789" y="2387199"/>
          <a:ext cx="884080" cy="8840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230872"/>
              <a:satOff val="-12527"/>
              <a:lumOff val="19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4800C-07A8-46FF-ACEC-40F875A97238}">
      <dsp:nvSpPr>
        <dsp:cNvPr id="0" name=""/>
        <dsp:cNvSpPr/>
      </dsp:nvSpPr>
      <dsp:spPr>
        <a:xfrm>
          <a:off x="519339" y="3536687"/>
          <a:ext cx="10583524" cy="707264"/>
        </a:xfrm>
        <a:prstGeom prst="rect">
          <a:avLst/>
        </a:prstGeom>
        <a:solidFill>
          <a:schemeClr val="accent1">
            <a:shade val="80000"/>
            <a:hueOff val="346308"/>
            <a:satOff val="-18790"/>
            <a:lumOff val="29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39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100" kern="1200"/>
            <a:t>considerare anche ipotesi alternative (tiroiditi AI, epatiti AI, infezioni virali, positività aspecifiche…)</a:t>
          </a:r>
          <a:endParaRPr lang="it-IT" altLang="it-IT" sz="2100" kern="1200" dirty="0"/>
        </a:p>
      </dsp:txBody>
      <dsp:txXfrm>
        <a:off x="519339" y="3536687"/>
        <a:ext cx="10583524" cy="707264"/>
      </dsp:txXfrm>
    </dsp:sp>
    <dsp:sp modelId="{036F974B-4792-4146-AD08-214AB27B2175}">
      <dsp:nvSpPr>
        <dsp:cNvPr id="0" name=""/>
        <dsp:cNvSpPr/>
      </dsp:nvSpPr>
      <dsp:spPr>
        <a:xfrm>
          <a:off x="77299" y="3448279"/>
          <a:ext cx="884080" cy="8840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346308"/>
              <a:satOff val="-18790"/>
              <a:lumOff val="29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03514-9473-48B2-BC96-85A2C01F86AA}">
      <dsp:nvSpPr>
        <dsp:cNvPr id="0" name=""/>
        <dsp:cNvSpPr/>
      </dsp:nvSpPr>
      <dsp:spPr>
        <a:xfrm>
          <a:off x="-5158454" y="-796152"/>
          <a:ext cx="6189705" cy="6189705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05C259-1723-4FD6-AB30-DD8CBF258174}">
      <dsp:nvSpPr>
        <dsp:cNvPr id="0" name=""/>
        <dsp:cNvSpPr/>
      </dsp:nvSpPr>
      <dsp:spPr>
        <a:xfrm>
          <a:off x="845117" y="656784"/>
          <a:ext cx="10297106" cy="1313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2500" tIns="165100" rIns="165100" bIns="16510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/>
            <a:t>ricerca ac. anti-ENA</a:t>
          </a:r>
        </a:p>
      </dsp:txBody>
      <dsp:txXfrm>
        <a:off x="845117" y="656784"/>
        <a:ext cx="10297106" cy="1313385"/>
      </dsp:txXfrm>
    </dsp:sp>
    <dsp:sp modelId="{68869876-C990-4B5C-94C8-10AEB35E758F}">
      <dsp:nvSpPr>
        <dsp:cNvPr id="0" name=""/>
        <dsp:cNvSpPr/>
      </dsp:nvSpPr>
      <dsp:spPr>
        <a:xfrm>
          <a:off x="24251" y="492611"/>
          <a:ext cx="1641731" cy="16417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A2678-0577-44A4-8EEE-BFD57469CFC9}">
      <dsp:nvSpPr>
        <dsp:cNvPr id="0" name=""/>
        <dsp:cNvSpPr/>
      </dsp:nvSpPr>
      <dsp:spPr>
        <a:xfrm>
          <a:off x="845117" y="2627230"/>
          <a:ext cx="10297106" cy="1313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2500" tIns="165100" rIns="165100" bIns="16510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/>
            <a:t>ricerca ac. anti-dsDNA</a:t>
          </a:r>
          <a:endParaRPr lang="it-IT" sz="6500" kern="1200" dirty="0"/>
        </a:p>
      </dsp:txBody>
      <dsp:txXfrm>
        <a:off x="845117" y="2627230"/>
        <a:ext cx="10297106" cy="1313385"/>
      </dsp:txXfrm>
    </dsp:sp>
    <dsp:sp modelId="{27C2B580-37D0-4011-8B67-BB895DA93A82}">
      <dsp:nvSpPr>
        <dsp:cNvPr id="0" name=""/>
        <dsp:cNvSpPr/>
      </dsp:nvSpPr>
      <dsp:spPr>
        <a:xfrm>
          <a:off x="24251" y="2463057"/>
          <a:ext cx="1641731" cy="16417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8A831-DCE5-4D30-8241-93966E571DB2}">
      <dsp:nvSpPr>
        <dsp:cNvPr id="0" name=""/>
        <dsp:cNvSpPr/>
      </dsp:nvSpPr>
      <dsp:spPr>
        <a:xfrm>
          <a:off x="0" y="0"/>
          <a:ext cx="7086408" cy="14429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3800" kern="1200" dirty="0">
              <a:solidFill>
                <a:schemeClr val="bg1"/>
              </a:solidFill>
            </a:rPr>
            <a:t>Conferma e Precisazione diagnostica</a:t>
          </a:r>
          <a:endParaRPr lang="it-IT" sz="3800" kern="1200" dirty="0">
            <a:solidFill>
              <a:schemeClr val="bg1"/>
            </a:solidFill>
          </a:endParaRPr>
        </a:p>
      </dsp:txBody>
      <dsp:txXfrm>
        <a:off x="42263" y="42263"/>
        <a:ext cx="5529342" cy="1358433"/>
      </dsp:txXfrm>
    </dsp:sp>
    <dsp:sp modelId="{3B0FECF4-53D1-4AEF-89A8-9705275BD8C5}">
      <dsp:nvSpPr>
        <dsp:cNvPr id="0" name=""/>
        <dsp:cNvSpPr/>
      </dsp:nvSpPr>
      <dsp:spPr>
        <a:xfrm>
          <a:off x="625271" y="1683452"/>
          <a:ext cx="7086408" cy="14429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3800" kern="1200" dirty="0">
              <a:solidFill>
                <a:schemeClr val="bg1"/>
              </a:solidFill>
            </a:rPr>
            <a:t>Definizione di particolari </a:t>
          </a:r>
          <a:r>
            <a:rPr lang="it-IT" altLang="it-IT" sz="3800" kern="1200" dirty="0" err="1">
              <a:solidFill>
                <a:schemeClr val="bg1"/>
              </a:solidFill>
            </a:rPr>
            <a:t>subsets</a:t>
          </a:r>
          <a:r>
            <a:rPr lang="it-IT" altLang="it-IT" sz="3800" kern="1200" dirty="0">
              <a:solidFill>
                <a:schemeClr val="bg1"/>
              </a:solidFill>
            </a:rPr>
            <a:t> </a:t>
          </a:r>
        </a:p>
      </dsp:txBody>
      <dsp:txXfrm>
        <a:off x="667534" y="1725715"/>
        <a:ext cx="5438687" cy="1358433"/>
      </dsp:txXfrm>
    </dsp:sp>
    <dsp:sp modelId="{796C116B-A1D2-43E5-A946-781BC18BAF0D}">
      <dsp:nvSpPr>
        <dsp:cNvPr id="0" name=""/>
        <dsp:cNvSpPr/>
      </dsp:nvSpPr>
      <dsp:spPr>
        <a:xfrm>
          <a:off x="1250542" y="3366905"/>
          <a:ext cx="7086408" cy="14429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3800" kern="1200" dirty="0">
              <a:solidFill>
                <a:schemeClr val="bg1"/>
              </a:solidFill>
            </a:rPr>
            <a:t>Valutazione prognostica</a:t>
          </a:r>
        </a:p>
      </dsp:txBody>
      <dsp:txXfrm>
        <a:off x="1292805" y="3409168"/>
        <a:ext cx="5438687" cy="1358433"/>
      </dsp:txXfrm>
    </dsp:sp>
    <dsp:sp modelId="{8E6DCE52-B919-4AAD-8A21-CD08D2C524AB}">
      <dsp:nvSpPr>
        <dsp:cNvPr id="0" name=""/>
        <dsp:cNvSpPr/>
      </dsp:nvSpPr>
      <dsp:spPr>
        <a:xfrm>
          <a:off x="6148484" y="1094244"/>
          <a:ext cx="937923" cy="93792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>
        <a:off x="6359517" y="1094244"/>
        <a:ext cx="515857" cy="705787"/>
      </dsp:txXfrm>
    </dsp:sp>
    <dsp:sp modelId="{09EC6022-CF3D-471A-BBE6-14AE9E8F520A}">
      <dsp:nvSpPr>
        <dsp:cNvPr id="0" name=""/>
        <dsp:cNvSpPr/>
      </dsp:nvSpPr>
      <dsp:spPr>
        <a:xfrm>
          <a:off x="6773756" y="2768077"/>
          <a:ext cx="937923" cy="93792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>
        <a:off x="6984789" y="2768077"/>
        <a:ext cx="515857" cy="7057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49B77-F065-4B07-BA25-3B9EFFDA76B2}">
      <dsp:nvSpPr>
        <dsp:cNvPr id="0" name=""/>
        <dsp:cNvSpPr/>
      </dsp:nvSpPr>
      <dsp:spPr>
        <a:xfrm>
          <a:off x="0" y="66595"/>
          <a:ext cx="5457683" cy="8445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800" kern="1200" dirty="0"/>
            <a:t>crioglobuline</a:t>
          </a:r>
        </a:p>
      </dsp:txBody>
      <dsp:txXfrm>
        <a:off x="41230" y="107825"/>
        <a:ext cx="5375223" cy="762133"/>
      </dsp:txXfrm>
    </dsp:sp>
    <dsp:sp modelId="{ACE76F32-1886-4143-A132-065DF9579022}">
      <dsp:nvSpPr>
        <dsp:cNvPr id="0" name=""/>
        <dsp:cNvSpPr/>
      </dsp:nvSpPr>
      <dsp:spPr>
        <a:xfrm>
          <a:off x="0" y="971668"/>
          <a:ext cx="5457683" cy="844593"/>
        </a:xfrm>
        <a:prstGeom prst="roundRect">
          <a:avLst/>
        </a:prstGeom>
        <a:solidFill>
          <a:schemeClr val="accent2">
            <a:hueOff val="-361550"/>
            <a:satOff val="-2481"/>
            <a:lumOff val="127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800" kern="1200" dirty="0"/>
            <a:t>tipizzazione HLA (classe I e II)</a:t>
          </a:r>
        </a:p>
      </dsp:txBody>
      <dsp:txXfrm>
        <a:off x="41230" y="1012898"/>
        <a:ext cx="5375223" cy="762133"/>
      </dsp:txXfrm>
    </dsp:sp>
    <dsp:sp modelId="{4DDF46DC-22F3-4840-AC23-04A27CA40DBB}">
      <dsp:nvSpPr>
        <dsp:cNvPr id="0" name=""/>
        <dsp:cNvSpPr/>
      </dsp:nvSpPr>
      <dsp:spPr>
        <a:xfrm>
          <a:off x="0" y="1876742"/>
          <a:ext cx="5457683" cy="844593"/>
        </a:xfrm>
        <a:prstGeom prst="roundRect">
          <a:avLst/>
        </a:prstGeom>
        <a:solidFill>
          <a:schemeClr val="accent2">
            <a:hueOff val="-723100"/>
            <a:satOff val="-4962"/>
            <a:lumOff val="254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800" kern="1200" dirty="0"/>
            <a:t>tipizzazione linfocitaria</a:t>
          </a:r>
        </a:p>
      </dsp:txBody>
      <dsp:txXfrm>
        <a:off x="41230" y="1917972"/>
        <a:ext cx="5375223" cy="762133"/>
      </dsp:txXfrm>
    </dsp:sp>
    <dsp:sp modelId="{41D9E7ED-9419-46D2-A39D-2EB911AA8979}">
      <dsp:nvSpPr>
        <dsp:cNvPr id="0" name=""/>
        <dsp:cNvSpPr/>
      </dsp:nvSpPr>
      <dsp:spPr>
        <a:xfrm>
          <a:off x="0" y="2781816"/>
          <a:ext cx="5457683" cy="844593"/>
        </a:xfrm>
        <a:prstGeom prst="roundRect">
          <a:avLst/>
        </a:prstGeom>
        <a:solidFill>
          <a:schemeClr val="accent2">
            <a:hueOff val="-1084650"/>
            <a:satOff val="-7443"/>
            <a:lumOff val="38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400" kern="1200" dirty="0"/>
            <a:t>Assetto tiroideo (+ anti-TPO e anti-TG)</a:t>
          </a:r>
        </a:p>
      </dsp:txBody>
      <dsp:txXfrm>
        <a:off x="41230" y="2823046"/>
        <a:ext cx="5375223" cy="762133"/>
      </dsp:txXfrm>
    </dsp:sp>
    <dsp:sp modelId="{095024BA-458E-42BA-A74E-DD7A15FFBBDA}">
      <dsp:nvSpPr>
        <dsp:cNvPr id="0" name=""/>
        <dsp:cNvSpPr/>
      </dsp:nvSpPr>
      <dsp:spPr>
        <a:xfrm>
          <a:off x="0" y="3686890"/>
          <a:ext cx="5457683" cy="844593"/>
        </a:xfrm>
        <a:prstGeom prst="round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100" kern="1200" dirty="0" err="1"/>
            <a:t>Osteocalcina</a:t>
          </a:r>
          <a:r>
            <a:rPr lang="it-IT" altLang="it-IT" sz="2100" kern="1200" dirty="0"/>
            <a:t>, cross-</a:t>
          </a:r>
          <a:r>
            <a:rPr lang="it-IT" altLang="it-IT" sz="2100" kern="1200" dirty="0" err="1"/>
            <a:t>links</a:t>
          </a:r>
          <a:r>
            <a:rPr lang="it-IT" altLang="it-IT" sz="2100" kern="1200" dirty="0"/>
            <a:t>, </a:t>
          </a:r>
          <a:r>
            <a:rPr lang="it-IT" altLang="it-IT" sz="2100" kern="1200" dirty="0" err="1"/>
            <a:t>vit</a:t>
          </a:r>
          <a:r>
            <a:rPr lang="it-IT" altLang="it-IT" sz="2100" kern="1200" dirty="0"/>
            <a:t>. D, Ca, P, </a:t>
          </a:r>
          <a:r>
            <a:rPr lang="it-IT" altLang="it-IT" sz="2100" kern="1200" dirty="0" err="1"/>
            <a:t>Cau</a:t>
          </a:r>
          <a:r>
            <a:rPr lang="it-IT" altLang="it-IT" sz="2100" kern="1200" dirty="0"/>
            <a:t>, Pu, PTH</a:t>
          </a:r>
          <a:endParaRPr lang="it-IT" sz="2100" kern="1200" dirty="0"/>
        </a:p>
      </dsp:txBody>
      <dsp:txXfrm>
        <a:off x="41230" y="3728120"/>
        <a:ext cx="5375223" cy="76213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49B77-F065-4B07-BA25-3B9EFFDA76B2}">
      <dsp:nvSpPr>
        <dsp:cNvPr id="0" name=""/>
        <dsp:cNvSpPr/>
      </dsp:nvSpPr>
      <dsp:spPr>
        <a:xfrm>
          <a:off x="0" y="38959"/>
          <a:ext cx="5457683" cy="804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800" kern="1200" dirty="0"/>
            <a:t>altre specificità anticorpali</a:t>
          </a:r>
        </a:p>
      </dsp:txBody>
      <dsp:txXfrm>
        <a:off x="39295" y="78254"/>
        <a:ext cx="5379093" cy="726370"/>
      </dsp:txXfrm>
    </dsp:sp>
    <dsp:sp modelId="{CAD5832D-FDD2-4F5F-A143-B38C4E277A72}">
      <dsp:nvSpPr>
        <dsp:cNvPr id="0" name=""/>
        <dsp:cNvSpPr/>
      </dsp:nvSpPr>
      <dsp:spPr>
        <a:xfrm>
          <a:off x="0" y="967759"/>
          <a:ext cx="5457683" cy="804960"/>
        </a:xfrm>
        <a:prstGeom prst="roundRect">
          <a:avLst/>
        </a:prstGeom>
        <a:solidFill>
          <a:schemeClr val="accent2">
            <a:hueOff val="-361550"/>
            <a:satOff val="-2481"/>
            <a:lumOff val="127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800" kern="1200" dirty="0"/>
            <a:t>AMA</a:t>
          </a:r>
          <a:endParaRPr lang="it-IT" altLang="it-IT" sz="3400" kern="1200" dirty="0"/>
        </a:p>
      </dsp:txBody>
      <dsp:txXfrm>
        <a:off x="39295" y="1007054"/>
        <a:ext cx="5379093" cy="726370"/>
      </dsp:txXfrm>
    </dsp:sp>
    <dsp:sp modelId="{B74CBCBF-E2F6-4606-A46A-845BAAF5BFA3}">
      <dsp:nvSpPr>
        <dsp:cNvPr id="0" name=""/>
        <dsp:cNvSpPr/>
      </dsp:nvSpPr>
      <dsp:spPr>
        <a:xfrm>
          <a:off x="0" y="1896559"/>
          <a:ext cx="5457683" cy="804960"/>
        </a:xfrm>
        <a:prstGeom prst="roundRect">
          <a:avLst/>
        </a:prstGeom>
        <a:solidFill>
          <a:schemeClr val="accent2">
            <a:hueOff val="-723100"/>
            <a:satOff val="-4962"/>
            <a:lumOff val="254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800" kern="1200" dirty="0"/>
            <a:t>ACE</a:t>
          </a:r>
          <a:endParaRPr lang="it-IT" altLang="it-IT" sz="3400" kern="1200" dirty="0"/>
        </a:p>
      </dsp:txBody>
      <dsp:txXfrm>
        <a:off x="39295" y="1935854"/>
        <a:ext cx="5379093" cy="726370"/>
      </dsp:txXfrm>
    </dsp:sp>
    <dsp:sp modelId="{7D4B0798-B32B-41AA-8F92-619866F0C1D4}">
      <dsp:nvSpPr>
        <dsp:cNvPr id="0" name=""/>
        <dsp:cNvSpPr/>
      </dsp:nvSpPr>
      <dsp:spPr>
        <a:xfrm>
          <a:off x="0" y="2825359"/>
          <a:ext cx="5457683" cy="804960"/>
        </a:xfrm>
        <a:prstGeom prst="roundRect">
          <a:avLst/>
        </a:prstGeom>
        <a:solidFill>
          <a:schemeClr val="accent2">
            <a:hueOff val="-1084650"/>
            <a:satOff val="-7443"/>
            <a:lumOff val="38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800" kern="1200" dirty="0"/>
            <a:t>C3, C4</a:t>
          </a:r>
        </a:p>
      </dsp:txBody>
      <dsp:txXfrm>
        <a:off x="39295" y="2864654"/>
        <a:ext cx="5379093" cy="726370"/>
      </dsp:txXfrm>
    </dsp:sp>
    <dsp:sp modelId="{A3084200-B682-436B-AC95-98DF6B1A9C77}">
      <dsp:nvSpPr>
        <dsp:cNvPr id="0" name=""/>
        <dsp:cNvSpPr/>
      </dsp:nvSpPr>
      <dsp:spPr>
        <a:xfrm>
          <a:off x="0" y="3754159"/>
          <a:ext cx="5457683" cy="804960"/>
        </a:xfrm>
        <a:prstGeom prst="round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800" kern="1200" dirty="0" err="1"/>
            <a:t>markers</a:t>
          </a:r>
          <a:r>
            <a:rPr lang="it-IT" altLang="it-IT" sz="2800" kern="1200" dirty="0"/>
            <a:t> </a:t>
          </a:r>
          <a:r>
            <a:rPr lang="it-IT" altLang="it-IT" sz="2800" kern="1200" dirty="0" err="1"/>
            <a:t>epatitici</a:t>
          </a:r>
          <a:r>
            <a:rPr lang="it-IT" altLang="it-IT" sz="2800" kern="1200" dirty="0"/>
            <a:t> B e C</a:t>
          </a:r>
        </a:p>
      </dsp:txBody>
      <dsp:txXfrm>
        <a:off x="39295" y="3793454"/>
        <a:ext cx="5379093" cy="726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0DF97-0A99-43B4-BF1A-4ED790DBC8DC}" type="datetimeFigureOut">
              <a:rPr lang="it-IT" smtClean="0"/>
              <a:t>10/10/2017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3927A-ED86-40B1-AD7B-AD7B18DA4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79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>
            <a:extLst>
              <a:ext uri="{FF2B5EF4-FFF2-40B4-BE49-F238E27FC236}">
                <a16:creationId xmlns:a16="http://schemas.microsoft.com/office/drawing/2014/main" id="{D724D48C-6C6B-4BC2-B5DC-3F46677F33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Segnaposto note 2">
            <a:extLst>
              <a:ext uri="{FF2B5EF4-FFF2-40B4-BE49-F238E27FC236}">
                <a16:creationId xmlns:a16="http://schemas.microsoft.com/office/drawing/2014/main" id="{26C0EB18-9B31-4242-B3FA-22168B166C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39940" name="Segnaposto numero diapositiva 3">
            <a:extLst>
              <a:ext uri="{FF2B5EF4-FFF2-40B4-BE49-F238E27FC236}">
                <a16:creationId xmlns:a16="http://schemas.microsoft.com/office/drawing/2014/main" id="{106E83C0-13B6-41AB-B61C-106B955C09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B9C70C1-E3E0-4AE2-A765-29C84E773F5E}" type="slidenum">
              <a:rPr lang="it-IT" altLang="it-IT" sz="1200"/>
              <a:pPr/>
              <a:t>20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2998890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3F798F0B-DA8D-4471-8952-94A531ABFB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DD899A-8D97-470D-80F3-9DB7EC6009C8}" type="slidenum">
              <a:rPr lang="it-IT" altLang="it-IT"/>
              <a:pPr eaLnBrk="1" hangingPunct="1">
                <a:spcBef>
                  <a:spcPct val="0"/>
                </a:spcBef>
              </a:pPr>
              <a:t>55</a:t>
            </a:fld>
            <a:endParaRPr lang="it-IT" altLang="it-IT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4300B522-E16A-40CA-A8A8-DEDB479108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55F8FDC7-2B08-4B15-A589-B7183EDC5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511579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9CE43D97-91F9-4A69-9B7E-51DA27E264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6B0ED7-1D66-4897-AB46-EBC01B5A41FD}" type="slidenum">
              <a:rPr lang="it-IT" altLang="it-IT"/>
              <a:pPr eaLnBrk="1" hangingPunct="1">
                <a:spcBef>
                  <a:spcPct val="0"/>
                </a:spcBef>
              </a:pPr>
              <a:t>56</a:t>
            </a:fld>
            <a:endParaRPr lang="it-IT" altLang="it-IT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DE4B22C7-0528-4595-B688-F6294881BA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1034ABC-268A-4AB6-8EB4-4C9FFE7990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361775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5A1AB35E-B391-49CF-B2DE-EDBDF0AA25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0765AC-5163-48F9-9A98-4DBD08C4AE0C}" type="slidenum">
              <a:rPr lang="it-IT" altLang="it-IT"/>
              <a:pPr eaLnBrk="1" hangingPunct="1">
                <a:spcBef>
                  <a:spcPct val="0"/>
                </a:spcBef>
              </a:pPr>
              <a:t>57</a:t>
            </a:fld>
            <a:endParaRPr lang="it-IT" altLang="it-IT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4E9A456E-498A-4A84-9990-3A4EFFE517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98AB75E5-B5AE-487E-9AF2-0B152E0118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94471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193BAA2B-4DA4-4D87-9850-162FCB529A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133E70-A701-4A77-A4E9-AD10D2E11CBD}" type="slidenum">
              <a:rPr lang="it-IT" altLang="it-IT"/>
              <a:pPr eaLnBrk="1" hangingPunct="1">
                <a:spcBef>
                  <a:spcPct val="0"/>
                </a:spcBef>
              </a:pPr>
              <a:t>58</a:t>
            </a:fld>
            <a:endParaRPr lang="it-IT" altLang="it-IT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1D08F4F8-57AB-4CAC-BA89-98C28917A8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A94C4C92-120E-4C11-A14A-07A8F17AB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174081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D0EE1A7A-3A3A-4140-ABBB-B08569E6B0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C999A8-A320-4B60-AA64-2FF9F5C4F544}" type="slidenum">
              <a:rPr lang="it-IT" altLang="it-IT"/>
              <a:pPr eaLnBrk="1" hangingPunct="1">
                <a:spcBef>
                  <a:spcPct val="0"/>
                </a:spcBef>
              </a:pPr>
              <a:t>59</a:t>
            </a:fld>
            <a:endParaRPr lang="it-IT" altLang="it-IT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FC2BB35E-BBAD-4F91-A7A2-A2FC33E8FB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047C9CC9-35E3-4B3B-A5DE-BA827E5F5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238721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E07CCE01-8B50-47C7-A012-17649DE8EE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7897C7-1EB0-4419-8943-023FCC163732}" type="slidenum">
              <a:rPr lang="it-IT" altLang="it-IT"/>
              <a:pPr eaLnBrk="1" hangingPunct="1">
                <a:spcBef>
                  <a:spcPct val="0"/>
                </a:spcBef>
              </a:pPr>
              <a:t>60</a:t>
            </a:fld>
            <a:endParaRPr lang="it-IT" altLang="it-IT"/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569095ED-4D0A-4AA0-8D0F-0878615C45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86B8BBEB-8A02-4112-B552-5FDA25523A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7211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2E6E49AD-B62A-4265-B473-3006A4CB87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1057FD-96AB-4A3E-9A44-806FEA38E1A4}" type="slidenum">
              <a:rPr lang="it-IT" altLang="it-IT"/>
              <a:pPr eaLnBrk="1" hangingPunct="1">
                <a:spcBef>
                  <a:spcPct val="0"/>
                </a:spcBef>
              </a:pPr>
              <a:t>61</a:t>
            </a:fld>
            <a:endParaRPr lang="it-IT" altLang="it-IT"/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id="{FB567D7F-126A-48ED-9834-12C526B955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id="{E9148A07-69AF-437B-BCE1-231D9F112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1688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1FC97E92-CA6C-4FAD-AF66-0102BF9A9B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49C9CA-73B1-4499-9402-41D917F41B18}" type="slidenum">
              <a:rPr lang="it-IT" altLang="it-IT"/>
              <a:pPr eaLnBrk="1" hangingPunct="1">
                <a:spcBef>
                  <a:spcPct val="0"/>
                </a:spcBef>
              </a:pPr>
              <a:t>62</a:t>
            </a:fld>
            <a:endParaRPr lang="it-IT" altLang="it-IT"/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1D124804-6EB4-42ED-A741-8761DFA4EB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A336CB75-E227-400A-90E3-A71832F80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9883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F3747954-21B4-47D7-A6C7-25DA44C02F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1D39A97-E088-45B7-9402-819777FC2414}" type="slidenum">
              <a:rPr lang="it-IT" altLang="it-IT" sz="1200"/>
              <a:pPr eaLnBrk="1" hangingPunct="1"/>
              <a:t>63</a:t>
            </a:fld>
            <a:endParaRPr lang="it-IT" altLang="it-IT" sz="1200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D54DC32C-D178-4834-B257-F66F893FFD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EFD2CB8B-7447-4229-89C0-2197B7CED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1476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E4698B9E-9CA9-4A9F-B244-ACA6147B52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5084CAF-764C-431D-9CDA-3767C297D4FB}" type="slidenum">
              <a:rPr lang="it-IT" altLang="it-IT" sz="1200"/>
              <a:pPr eaLnBrk="1" hangingPunct="1"/>
              <a:t>64</a:t>
            </a:fld>
            <a:endParaRPr lang="it-IT" altLang="it-IT" sz="1200"/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04679FA5-D58E-4230-9F4E-D6C1D554F7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6CB87F44-46E9-4100-9DB7-129939A03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3296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927A-ED86-40B1-AD7B-AD7B18DA4273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424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066E5E78-0C7A-44AB-8D54-7AF2A0196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50D3895-6D93-4EFE-9460-A75A6EEF64E5}" type="slidenum">
              <a:rPr lang="it-IT" altLang="it-IT" sz="1200"/>
              <a:pPr eaLnBrk="1" hangingPunct="1"/>
              <a:t>65</a:t>
            </a:fld>
            <a:endParaRPr lang="it-IT" altLang="it-IT" sz="1200"/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22AA9533-78CD-4B66-9BB9-B36619A128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42457180-5D35-42BD-ADCC-08597607F9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5478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9B9EB8C4-7127-4EB9-94BE-88E74DB289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A2A7B13-4728-47C2-B44D-F66FA7A259E4}" type="slidenum">
              <a:rPr lang="it-IT" altLang="it-IT" sz="1200"/>
              <a:pPr eaLnBrk="1" hangingPunct="1"/>
              <a:t>66</a:t>
            </a:fld>
            <a:endParaRPr lang="it-IT" altLang="it-IT" sz="12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1A89E350-5E9F-45A7-8777-EE70DFE97D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2C0F501C-74FD-4598-AEF4-A55259D668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724153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79BA0D47-B64C-40D6-A4A7-EBED5D472E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0549C53-DA58-46BA-95DD-95FD1D8801B6}" type="slidenum">
              <a:rPr lang="it-IT" altLang="it-IT" sz="1200"/>
              <a:pPr eaLnBrk="1" hangingPunct="1"/>
              <a:t>67</a:t>
            </a:fld>
            <a:endParaRPr lang="it-IT" altLang="it-IT" sz="1200"/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D8840B78-4642-44D8-9982-AD39B5D283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0FF4FC87-01C8-492C-A173-437867FC19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013475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id="{658119D3-AB11-46B9-9BA9-22D6475525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07C3959-5564-4A14-8E22-2CC79D1F1EEE}" type="slidenum">
              <a:rPr lang="it-IT" altLang="it-IT" sz="1200"/>
              <a:pPr eaLnBrk="1" hangingPunct="1"/>
              <a:t>68</a:t>
            </a:fld>
            <a:endParaRPr lang="it-IT" altLang="it-IT" sz="1200"/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id="{A999756C-BA10-4701-B48F-A0C4F614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24E3FD00-78E3-44DD-815B-4874655EF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0291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7BE7E8E8-0479-473A-8A73-B050670EC3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C5460BF-2643-4088-AA66-2CE574DB47C7}" type="slidenum">
              <a:rPr lang="it-IT" altLang="it-IT" sz="1200"/>
              <a:pPr eaLnBrk="1" hangingPunct="1"/>
              <a:t>69</a:t>
            </a:fld>
            <a:endParaRPr lang="it-IT" altLang="it-IT" sz="1200"/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A823F701-291D-4417-A029-EC11DF8CD0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D51836B2-E629-4B15-9EEC-F444AFF56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3389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A9B943E8-B38F-4DD4-AA82-5ECF4A7EE8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ABD88EA-2BE3-4D4C-9522-BF2445D8E25B}" type="slidenum">
              <a:rPr lang="it-IT" altLang="it-IT" sz="1200"/>
              <a:pPr eaLnBrk="1" hangingPunct="1"/>
              <a:t>70</a:t>
            </a:fld>
            <a:endParaRPr lang="it-IT" altLang="it-IT" sz="1200"/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A2ABF88D-E224-4D77-849F-F84238DA5D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5F11B3D3-DFFD-4762-BDC1-10D856D1BB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82697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79A00AC1-5D3B-47FA-8C75-537DC0CCD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4792489-4AD6-488F-9EDE-1E5DD7C40D8B}" type="slidenum">
              <a:rPr lang="it-IT" altLang="it-IT" sz="1200"/>
              <a:pPr eaLnBrk="1" hangingPunct="1"/>
              <a:t>71</a:t>
            </a:fld>
            <a:endParaRPr lang="it-IT" altLang="it-IT" sz="1200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DD13F191-DE33-4296-B44E-075425820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7F960C4A-C3C3-40C8-8DB6-D6F3AE555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0882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>
            <a:extLst>
              <a:ext uri="{FF2B5EF4-FFF2-40B4-BE49-F238E27FC236}">
                <a16:creationId xmlns:a16="http://schemas.microsoft.com/office/drawing/2014/main" id="{229BFA1C-24D3-4C6A-940E-E46409998A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B206F32-DA09-4FC6-BC90-A5EB9129D2D0}" type="slidenum">
              <a:rPr lang="it-IT" altLang="it-IT" sz="1200"/>
              <a:pPr eaLnBrk="1" hangingPunct="1"/>
              <a:t>72</a:t>
            </a:fld>
            <a:endParaRPr lang="it-IT" altLang="it-IT" sz="1200"/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141BD367-F54C-4AF5-9728-4925B8294C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0D464A6E-C6B3-4C85-9967-80D825481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98252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id="{04F32794-2254-493E-BA2C-3DFBC49632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A29DA2B-7321-42F5-95F5-B25887D938B3}" type="slidenum">
              <a:rPr lang="it-IT" altLang="it-IT" sz="1200"/>
              <a:pPr eaLnBrk="1" hangingPunct="1"/>
              <a:t>73</a:t>
            </a:fld>
            <a:endParaRPr lang="it-IT" altLang="it-IT" sz="1200"/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C538001E-5456-46C4-A26D-4D56495C0A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56B2F194-91DD-4110-A820-578A51BF83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98861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>
            <a:extLst>
              <a:ext uri="{FF2B5EF4-FFF2-40B4-BE49-F238E27FC236}">
                <a16:creationId xmlns:a16="http://schemas.microsoft.com/office/drawing/2014/main" id="{B2530CE6-49E7-4535-9567-CD16675BD6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B3907D4-0BDF-4EB2-A19A-C868A5F15D58}" type="slidenum">
              <a:rPr lang="it-IT" altLang="it-IT" sz="1200"/>
              <a:pPr eaLnBrk="1" hangingPunct="1"/>
              <a:t>74</a:t>
            </a:fld>
            <a:endParaRPr lang="it-IT" altLang="it-IT" sz="1200"/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96CC3ECE-3F75-4B62-84EC-5584CBA826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565CD45D-9551-4421-AD65-A2C046AF61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7958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927A-ED86-40B1-AD7B-AD7B18DA4273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4356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1C508A4A-0349-4282-B051-E91503F025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F918565-9CF4-4EB3-A066-6FC27207846E}" type="slidenum">
              <a:rPr lang="it-IT" altLang="it-IT" sz="1200"/>
              <a:pPr eaLnBrk="1" hangingPunct="1"/>
              <a:t>75</a:t>
            </a:fld>
            <a:endParaRPr lang="it-IT" altLang="it-IT" sz="1200"/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200635E9-CE01-4538-A135-00D4ED3907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8CF9CB35-9A7E-435D-AEE0-88A86B42B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5723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>
            <a:extLst>
              <a:ext uri="{FF2B5EF4-FFF2-40B4-BE49-F238E27FC236}">
                <a16:creationId xmlns:a16="http://schemas.microsoft.com/office/drawing/2014/main" id="{551811CA-1FFC-4734-A94B-A9BB30693D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C067255-1CE8-46EC-AABC-15772D80BCD2}" type="slidenum">
              <a:rPr lang="it-IT" altLang="it-IT" sz="1200"/>
              <a:pPr eaLnBrk="1" hangingPunct="1"/>
              <a:t>76</a:t>
            </a:fld>
            <a:endParaRPr lang="it-IT" altLang="it-IT" sz="1200"/>
          </a:p>
        </p:txBody>
      </p:sp>
      <p:sp>
        <p:nvSpPr>
          <p:cNvPr id="140291" name="Rectangle 2">
            <a:extLst>
              <a:ext uri="{FF2B5EF4-FFF2-40B4-BE49-F238E27FC236}">
                <a16:creationId xmlns:a16="http://schemas.microsoft.com/office/drawing/2014/main" id="{6BA059B8-326B-4CE3-A1A2-ADC7A9C5E5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89D7A234-874E-438F-9602-035AB7B69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8570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CFC2B2FA-9312-4498-8766-BB4C47125F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8683D91-70FE-49E7-83C1-05266057099E}" type="slidenum">
              <a:rPr lang="it-IT" altLang="it-IT" sz="1200"/>
              <a:pPr eaLnBrk="1" hangingPunct="1"/>
              <a:t>77</a:t>
            </a:fld>
            <a:endParaRPr lang="it-IT" altLang="it-IT" sz="1200"/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73836682-A0F5-4DB5-9713-5D3D0E2DB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F0112F53-891D-4660-86CF-64BD0583C6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6966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C790ED5B-54AE-4929-829D-BDEA1A6E48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B5679D0-48F0-4615-865F-7AC42326A6EA}" type="slidenum">
              <a:rPr lang="it-IT" altLang="it-IT" sz="1200"/>
              <a:pPr eaLnBrk="1" hangingPunct="1"/>
              <a:t>78</a:t>
            </a:fld>
            <a:endParaRPr lang="it-IT" altLang="it-IT" sz="1200"/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ADB66D80-739C-4723-BD38-FC1327DB22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F5A13846-C633-443F-B6C6-BE09211E8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88029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EED3851C-D6AC-4A42-9A8E-6DE67D8AD3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48DCA3F-047B-4AE7-ACAF-C1835FCCC769}" type="slidenum">
              <a:rPr lang="it-IT" altLang="it-IT" sz="1200"/>
              <a:pPr eaLnBrk="1" hangingPunct="1"/>
              <a:t>79</a:t>
            </a:fld>
            <a:endParaRPr lang="it-IT" altLang="it-IT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60062D68-043F-4AB2-AA31-5BC3F1A63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F267D75F-4AFA-4E5C-99B1-20331F5A04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43028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>
            <a:extLst>
              <a:ext uri="{FF2B5EF4-FFF2-40B4-BE49-F238E27FC236}">
                <a16:creationId xmlns:a16="http://schemas.microsoft.com/office/drawing/2014/main" id="{99A8733A-6397-448E-939D-807D5AF9DD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6B5F258-B8B4-452E-8642-AC53CB16AF71}" type="slidenum">
              <a:rPr lang="it-IT" altLang="it-IT" sz="1200"/>
              <a:pPr eaLnBrk="1" hangingPunct="1"/>
              <a:t>80</a:t>
            </a:fld>
            <a:endParaRPr lang="it-IT" altLang="it-IT" sz="1200"/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5FB69E2E-66BF-43F8-9B02-65C196B916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>
            <a:extLst>
              <a:ext uri="{FF2B5EF4-FFF2-40B4-BE49-F238E27FC236}">
                <a16:creationId xmlns:a16="http://schemas.microsoft.com/office/drawing/2014/main" id="{57A6E586-F979-4944-A4E5-CF4F81B0B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04932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F545D232-0F54-4403-80B9-265E593743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F7DA663-EB91-4628-9FA8-3AB97C6904FE}" type="slidenum">
              <a:rPr lang="it-IT" altLang="it-IT" sz="1200"/>
              <a:pPr eaLnBrk="1" hangingPunct="1"/>
              <a:t>81</a:t>
            </a:fld>
            <a:endParaRPr lang="it-IT" altLang="it-IT" sz="1200"/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F2D61C60-425D-411D-BECB-113681AE75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7DC6EB91-4A73-4E38-9997-DFD3B561B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38838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>
            <a:extLst>
              <a:ext uri="{FF2B5EF4-FFF2-40B4-BE49-F238E27FC236}">
                <a16:creationId xmlns:a16="http://schemas.microsoft.com/office/drawing/2014/main" id="{268AEB97-BC18-4712-8617-4D8351AEC0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85D31BD-5AF9-4189-B079-F2AE6A9A04F0}" type="slidenum">
              <a:rPr lang="it-IT" altLang="it-IT" sz="1200"/>
              <a:pPr eaLnBrk="1" hangingPunct="1"/>
              <a:t>82</a:t>
            </a:fld>
            <a:endParaRPr lang="it-IT" altLang="it-IT" sz="1200"/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2E68C33F-58CA-49B7-B582-2674CF213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>
            <a:extLst>
              <a:ext uri="{FF2B5EF4-FFF2-40B4-BE49-F238E27FC236}">
                <a16:creationId xmlns:a16="http://schemas.microsoft.com/office/drawing/2014/main" id="{F91171E2-EAD7-40B1-9D98-D5AA6D84C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04583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D018F13E-142C-4C87-9A99-8EE415F193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E520AB2-D96B-4D86-878A-2FCBCB10FE35}" type="slidenum">
              <a:rPr lang="it-IT" altLang="it-IT" sz="1200"/>
              <a:pPr eaLnBrk="1" hangingPunct="1"/>
              <a:t>83</a:t>
            </a:fld>
            <a:endParaRPr lang="it-IT" altLang="it-IT" sz="1200"/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8EB4B667-A8E1-4247-8320-1B4B28337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>
            <a:extLst>
              <a:ext uri="{FF2B5EF4-FFF2-40B4-BE49-F238E27FC236}">
                <a16:creationId xmlns:a16="http://schemas.microsoft.com/office/drawing/2014/main" id="{856ABF32-337E-4417-B680-5AC715DCB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76914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2BBF9783-443D-4EF4-BB04-09B6F4D87D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E4C1F37-F8E2-4495-ACD0-5CB97020073B}" type="slidenum">
              <a:rPr lang="it-IT" altLang="it-IT" sz="1200"/>
              <a:pPr eaLnBrk="1" hangingPunct="1"/>
              <a:t>84</a:t>
            </a:fld>
            <a:endParaRPr lang="it-IT" altLang="it-IT" sz="1200"/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EE6E2F11-48C3-4A8F-8537-76D68CE035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846A4505-D660-428C-8004-3A2076C1DB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5043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27ABE483-0681-45F4-9396-CBE7C50D04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ADA993-B846-4D8C-9D47-F805B176BDAB}" type="slidenum">
              <a:rPr lang="it-IT" altLang="it-IT"/>
              <a:pPr eaLnBrk="1" hangingPunct="1">
                <a:spcBef>
                  <a:spcPct val="0"/>
                </a:spcBef>
              </a:pPr>
              <a:t>39</a:t>
            </a:fld>
            <a:endParaRPr lang="it-IT" altLang="it-IT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D0A2663D-B0E2-49B4-8626-B0944580F2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C96B1D34-D9B1-4C28-8A4E-C13DE1B08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43389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>
            <a:extLst>
              <a:ext uri="{FF2B5EF4-FFF2-40B4-BE49-F238E27FC236}">
                <a16:creationId xmlns:a16="http://schemas.microsoft.com/office/drawing/2014/main" id="{B2A2279F-17B7-405C-8D78-73635C6BB7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CB43863-E220-4726-B43F-9DDA009791B7}" type="slidenum">
              <a:rPr lang="it-IT" altLang="it-IT" sz="1200"/>
              <a:pPr eaLnBrk="1" hangingPunct="1"/>
              <a:t>85</a:t>
            </a:fld>
            <a:endParaRPr lang="it-IT" altLang="it-IT" sz="1200"/>
          </a:p>
        </p:txBody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F8C2A721-DCB2-45AA-A01D-847CD1E99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>
            <a:extLst>
              <a:ext uri="{FF2B5EF4-FFF2-40B4-BE49-F238E27FC236}">
                <a16:creationId xmlns:a16="http://schemas.microsoft.com/office/drawing/2014/main" id="{F5F7B437-6CC5-4C31-9AFF-07920B117E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30133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>
            <a:extLst>
              <a:ext uri="{FF2B5EF4-FFF2-40B4-BE49-F238E27FC236}">
                <a16:creationId xmlns:a16="http://schemas.microsoft.com/office/drawing/2014/main" id="{9AFCC1DD-3E55-4EF7-A982-C0A637B3A0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B1CCC75-1DF8-4F8F-90F2-64332DBB8A90}" type="slidenum">
              <a:rPr lang="it-IT" altLang="it-IT" sz="1200"/>
              <a:pPr eaLnBrk="1" hangingPunct="1"/>
              <a:t>86</a:t>
            </a:fld>
            <a:endParaRPr lang="it-IT" altLang="it-IT" sz="1200"/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FD29A4F3-AB09-45B6-9611-03BBA55E6A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>
            <a:extLst>
              <a:ext uri="{FF2B5EF4-FFF2-40B4-BE49-F238E27FC236}">
                <a16:creationId xmlns:a16="http://schemas.microsoft.com/office/drawing/2014/main" id="{2E7C9974-0CFB-47DE-B4EC-B09B46323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48875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F93F116C-30F7-4460-999A-4986C903F9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461532-99FA-4C12-A666-3F8471A9F8F5}" type="slidenum">
              <a:rPr lang="it-IT" altLang="it-IT"/>
              <a:pPr eaLnBrk="1" hangingPunct="1">
                <a:spcBef>
                  <a:spcPct val="0"/>
                </a:spcBef>
              </a:pPr>
              <a:t>87</a:t>
            </a:fld>
            <a:endParaRPr lang="it-IT" altLang="it-IT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0648A529-6FBA-4021-9811-8B24FFE17F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74063734-4B75-4A88-A1F2-87EF4A8A8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1607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2DB6791B-E09D-46D8-ABBE-F3790624CE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9810FD-0136-4C1C-88A2-90679F06BD55}" type="slidenum">
              <a:rPr lang="it-IT" altLang="it-IT"/>
              <a:pPr eaLnBrk="1" hangingPunct="1">
                <a:spcBef>
                  <a:spcPct val="0"/>
                </a:spcBef>
              </a:pPr>
              <a:t>50</a:t>
            </a:fld>
            <a:endParaRPr lang="it-IT" altLang="it-IT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6F50B963-4486-469C-B121-9CF136ACED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1F13AFAD-6C28-4954-A818-53817F29CD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6154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FB1AB750-C849-4113-BAD9-203B951671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0AB939-E9E8-48BD-BF29-BE758F645A62}" type="slidenum">
              <a:rPr lang="it-IT" altLang="it-IT"/>
              <a:pPr eaLnBrk="1" hangingPunct="1">
                <a:spcBef>
                  <a:spcPct val="0"/>
                </a:spcBef>
              </a:pPr>
              <a:t>51</a:t>
            </a:fld>
            <a:endParaRPr lang="it-IT" altLang="it-IT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28CBB8E1-2C7F-4902-AF0C-CEF68B8FDD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9D90EE6B-1DEE-4C64-A24A-AA72A2F95A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484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C86C25FB-F142-4364-BA7C-275499E82D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6BAC9B-47FF-4DDD-9D08-70169ED8F414}" type="slidenum">
              <a:rPr lang="it-IT" altLang="it-IT"/>
              <a:pPr eaLnBrk="1" hangingPunct="1">
                <a:spcBef>
                  <a:spcPct val="0"/>
                </a:spcBef>
              </a:pPr>
              <a:t>52</a:t>
            </a:fld>
            <a:endParaRPr lang="it-IT" altLang="it-IT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9545CF30-044E-4957-893E-FF3ACF09F1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ED77B47A-8E16-41A7-A683-179A213B3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1603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E6FBA4F3-7312-400E-A247-E1624BB071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342EF1-2935-4134-AB9F-044DE0A5F84B}" type="slidenum">
              <a:rPr lang="it-IT" altLang="it-IT"/>
              <a:pPr eaLnBrk="1" hangingPunct="1">
                <a:spcBef>
                  <a:spcPct val="0"/>
                </a:spcBef>
              </a:pPr>
              <a:t>53</a:t>
            </a:fld>
            <a:endParaRPr lang="it-IT" altLang="it-IT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D4985690-9F14-456E-9565-F6B0AB240D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F7190D7E-35AF-436E-9941-6870B5DAB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9349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3D80B980-6409-4AF5-8B0C-A68E0A22E7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E1F564-8E4E-4A9C-A840-721AA1E00A30}" type="slidenum">
              <a:rPr lang="it-IT" altLang="it-IT"/>
              <a:pPr eaLnBrk="1" hangingPunct="1">
                <a:spcBef>
                  <a:spcPct val="0"/>
                </a:spcBef>
              </a:pPr>
              <a:t>54</a:t>
            </a:fld>
            <a:endParaRPr lang="it-IT" altLang="it-IT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478AA56C-B853-499A-8FE3-D9E7751FC5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821F5F66-CDD1-4F2E-9508-8A741F548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8442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97E556B1-413A-4F76-8E91-882CF6E3D790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2A4F1E3D-5E6C-4FE7-8C19-2FD30815C8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C2C411D3-6BEE-44F8-B71E-657ECD7DFF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A4DA03E-AC05-47E0-AC52-54B59FBD0757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M. GOVONI – LEZIONE [3]– [LABORATORIO]</a:t>
            </a:r>
          </a:p>
        </p:txBody>
      </p:sp>
    </p:spTree>
    <p:extLst>
      <p:ext uri="{BB962C8B-B14F-4D97-AF65-F5344CB8AC3E}">
        <p14:creationId xmlns:p14="http://schemas.microsoft.com/office/powerpoint/2010/main" val="40521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621" y="275873"/>
            <a:ext cx="11166266" cy="1307211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97E556B1-413A-4F76-8E91-882CF6E3D790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510621" y="1591573"/>
            <a:ext cx="1116626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2A4F1E3D-5E6C-4FE7-8C19-2FD30815C8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C2C411D3-6BEE-44F8-B71E-657ECD7DFF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A4DA03E-AC05-47E0-AC52-54B59FBD0757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M. GOVONI – LEZIONE [3]– [LABORATORIO]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7DEAA06-99D5-4FEA-B9DE-F4ED93A79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21" y="1682150"/>
            <a:ext cx="11166267" cy="41869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82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22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C1BB8EDB-EAB3-4633-86E3-C9644CB7DCCA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9CE44146-814C-4686-B66C-DE8D57C73A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05302580-64C2-4047-BB6A-8FB92A02B9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9BBD32B-617E-4136-8809-D82E9D2E250D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M. GOVONI – LEZIONE [3]– [LABORATORIO]</a:t>
            </a:r>
          </a:p>
        </p:txBody>
      </p:sp>
    </p:spTree>
    <p:extLst>
      <p:ext uri="{BB962C8B-B14F-4D97-AF65-F5344CB8AC3E}">
        <p14:creationId xmlns:p14="http://schemas.microsoft.com/office/powerpoint/2010/main" val="123309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2063" y="259171"/>
            <a:ext cx="11164823" cy="82896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" y="1371600"/>
            <a:ext cx="5522974" cy="4497494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371600"/>
            <a:ext cx="5458967" cy="449749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B939F43E-E586-4DA0-8F46-26DED8CA21D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88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85216" y="286603"/>
            <a:ext cx="11091670" cy="82896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216" y="1345765"/>
            <a:ext cx="544982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216" y="2082047"/>
            <a:ext cx="5449824" cy="38784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345765"/>
            <a:ext cx="5458967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082047"/>
            <a:ext cx="5458966" cy="3878487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802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99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10E906EA-3D43-41CD-BA7B-42B5076621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99B48F9F-5F08-40D8-A1AC-FCD7481816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9008A3-D64E-42C5-AD25-6AB68470F024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M. GOVONI – LEZIONE [3]– [LABORATORIO]</a:t>
            </a:r>
          </a:p>
        </p:txBody>
      </p:sp>
    </p:spTree>
    <p:extLst>
      <p:ext uri="{BB962C8B-B14F-4D97-AF65-F5344CB8AC3E}">
        <p14:creationId xmlns:p14="http://schemas.microsoft.com/office/powerpoint/2010/main" val="294431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621" y="286603"/>
            <a:ext cx="11166267" cy="8015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621" y="1271016"/>
            <a:ext cx="11166267" cy="45980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91FCC7E-1E01-472B-93F7-D20637F988D8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10621" y="1106909"/>
            <a:ext cx="1116626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isultati immagini per unife">
            <a:extLst>
              <a:ext uri="{FF2B5EF4-FFF2-40B4-BE49-F238E27FC236}">
                <a16:creationId xmlns:a16="http://schemas.microsoft.com/office/drawing/2014/main" id="{6FA51658-06CD-4809-A687-B482149651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unife">
            <a:extLst>
              <a:ext uri="{FF2B5EF4-FFF2-40B4-BE49-F238E27FC236}">
                <a16:creationId xmlns:a16="http://schemas.microsoft.com/office/drawing/2014/main" id="{B9620098-B957-41CE-B0AF-27D61A3CD7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499237-D03C-4E6C-921C-FAB33039F8E4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M. GOVONI – LEZIONE [3]– [LABORATORIO]</a:t>
            </a:r>
          </a:p>
        </p:txBody>
      </p:sp>
    </p:spTree>
    <p:extLst>
      <p:ext uri="{BB962C8B-B14F-4D97-AF65-F5344CB8AC3E}">
        <p14:creationId xmlns:p14="http://schemas.microsoft.com/office/powerpoint/2010/main" val="24045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2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rcello.govoni@unife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hyperlink" Target="mailto:marcello.govoni@unife.it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750E9E-954F-4B7A-A2BA-5E3D793856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7200" dirty="0"/>
              <a:t>Laboratorio in Reumatologia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3331731-A97F-4329-A063-4EDD1BBE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681569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Prof. Marcello Govoni – </a:t>
            </a:r>
            <a:r>
              <a:rPr lang="it-IT" sz="1800" dirty="0">
                <a:hlinkClick r:id="rId2"/>
              </a:rPr>
              <a:t>marcello.govoni@unife.it</a:t>
            </a:r>
            <a:endParaRPr lang="it-IT" sz="1800" dirty="0"/>
          </a:p>
          <a:p>
            <a:pPr algn="ctr"/>
            <a:r>
              <a:rPr lang="it-IT" sz="1400" i="1" dirty="0"/>
              <a:t>Sezione di reumatologia ed ematologia </a:t>
            </a:r>
          </a:p>
          <a:p>
            <a:pPr algn="ctr"/>
            <a:r>
              <a:rPr lang="it-IT" sz="1400" dirty="0"/>
              <a:t>Dipartimento di Scienze mediche</a:t>
            </a:r>
            <a:r>
              <a:rPr lang="it-IT" sz="1200" dirty="0"/>
              <a:t> </a:t>
            </a:r>
          </a:p>
          <a:p>
            <a:pPr algn="ctr"/>
            <a:r>
              <a:rPr lang="it-IT" sz="1400" b="1" dirty="0"/>
              <a:t>Università degli studi di Ferrara</a:t>
            </a:r>
          </a:p>
        </p:txBody>
      </p:sp>
    </p:spTree>
    <p:extLst>
      <p:ext uri="{BB962C8B-B14F-4D97-AF65-F5344CB8AC3E}">
        <p14:creationId xmlns:p14="http://schemas.microsoft.com/office/powerpoint/2010/main" val="3210433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9EDF931-4859-4BF9-A5B1-41B01EF114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altLang="it-IT" sz="3600" dirty="0"/>
              <a:t>Situazioni “infiammatorie” nelle quali uno o più indici di flogosi possono essere normali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E939B13-8324-4F52-AB86-03F33F80CA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400" dirty="0"/>
              <a:t>AR all’esordio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400" dirty="0"/>
              <a:t>Sclerodermia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400" dirty="0"/>
              <a:t>DM-PM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400" dirty="0"/>
              <a:t>LES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400" dirty="0"/>
              <a:t>oppure in presenza di concomitante terapia cortisonica o immunosoppressiva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400" dirty="0"/>
              <a:t>stato </a:t>
            </a:r>
            <a:r>
              <a:rPr lang="it-IT" altLang="it-IT" sz="2400" dirty="0" err="1"/>
              <a:t>ipogammaglobulinemico</a:t>
            </a:r>
            <a:endParaRPr lang="it-IT" altLang="it-IT" sz="2400" dirty="0"/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400" dirty="0"/>
              <a:t>policitemia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400" dirty="0"/>
              <a:t>epatopatia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96207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EDF76DB-91E7-447D-A73A-FABEA0C3B1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altLang="it-IT" sz="3600" dirty="0"/>
              <a:t>Situazioni “non infiammatorie” nelle quali uno o più indici di flogosi possono essere alterati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087AE71-77CD-4C64-8912-73C46E7E2C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400" dirty="0"/>
              <a:t>gravidanza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400" dirty="0"/>
              <a:t>mieloma multiplo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400" dirty="0"/>
              <a:t>stati anemici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400" dirty="0"/>
              <a:t>intenso esercizio fisico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400" dirty="0" err="1"/>
              <a:t>Osteonecrosi</a:t>
            </a:r>
            <a:r>
              <a:rPr lang="it-IT" altLang="it-IT" sz="2400" dirty="0"/>
              <a:t> asettica </a:t>
            </a:r>
          </a:p>
        </p:txBody>
      </p:sp>
    </p:spTree>
    <p:extLst>
      <p:ext uri="{BB962C8B-B14F-4D97-AF65-F5344CB8AC3E}">
        <p14:creationId xmlns:p14="http://schemas.microsoft.com/office/powerpoint/2010/main" val="3612747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36E11F3-D909-4815-842C-C4A193C7F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Il laboratorio in Reumatologia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F2075E9-BEEA-482E-8EFF-BD0E253CE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anchor="ctr"/>
          <a:lstStyle/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Orientamento diagnostico iniziale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</a:rPr>
              <a:t>Precisazione diagnostica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Definizione di particolari </a:t>
            </a:r>
            <a:r>
              <a:rPr lang="it-IT" altLang="it-IT" sz="2800" dirty="0" err="1"/>
              <a:t>subsets</a:t>
            </a:r>
            <a:r>
              <a:rPr lang="it-IT" altLang="it-IT" sz="2800" dirty="0"/>
              <a:t> di malattia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Valutazione prognostica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Monitoraggio della malattia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Monitoraggio della terapia</a:t>
            </a:r>
          </a:p>
        </p:txBody>
      </p:sp>
    </p:spTree>
    <p:extLst>
      <p:ext uri="{BB962C8B-B14F-4D97-AF65-F5344CB8AC3E}">
        <p14:creationId xmlns:p14="http://schemas.microsoft.com/office/powerpoint/2010/main" val="1510014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E2A91FC-9F9E-4FA2-B0D8-D16342EE51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altLang="it-IT" sz="3600" dirty="0"/>
              <a:t>2° Step - Set di esami per valutazione più mirata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309A19A-46F6-4FA1-8042-6EB6269C93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harpenSoften amount="-1000"/>
                    </a14:imgEffect>
                    <a14:imgEffect>
                      <a14:brightnessContrast contrast="-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3221" y="1388374"/>
            <a:ext cx="5836011" cy="4377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6781F9B8-0A9F-4E7B-A53F-E5A0EC349F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5104678"/>
              </p:ext>
            </p:extLst>
          </p:nvPr>
        </p:nvGraphicFramePr>
        <p:xfrm>
          <a:off x="899582" y="1277838"/>
          <a:ext cx="4075373" cy="4598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29F7FBFB-1D5A-4B17-855B-641A9001ABF7}"/>
              </a:ext>
            </a:extLst>
          </p:cNvPr>
          <p:cNvSpPr/>
          <p:nvPr/>
        </p:nvSpPr>
        <p:spPr>
          <a:xfrm>
            <a:off x="5807072" y="2484270"/>
            <a:ext cx="5208591" cy="218521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it-IT" sz="2800" i="1" dirty="0">
                <a:solidFill>
                  <a:schemeClr val="bg1"/>
                </a:solidFill>
              </a:rPr>
              <a:t>In Reumatologia - tranne pochissime eccezioni - nessun esame è patognomonico di una determinata patologia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23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D1F4FE9-DDCB-4881-9043-71A6B3239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Due esempi ‘classici’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1511B61-8741-490C-A819-24A1C8C0A5D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it-IT" altLang="it-IT" sz="2800" dirty="0" err="1"/>
              <a:t>Ra</a:t>
            </a:r>
            <a:r>
              <a:rPr lang="it-IT" altLang="it-IT" sz="2800" dirty="0"/>
              <a:t> test + </a:t>
            </a:r>
          </a:p>
          <a:p>
            <a:pPr lvl="1"/>
            <a:r>
              <a:rPr lang="it-IT" altLang="it-IT" sz="2400" dirty="0"/>
              <a:t>ECA</a:t>
            </a:r>
          </a:p>
          <a:p>
            <a:pPr lvl="1"/>
            <a:r>
              <a:rPr lang="it-IT" altLang="it-IT" sz="2400" dirty="0"/>
              <a:t>fibrosi polmonare</a:t>
            </a:r>
          </a:p>
          <a:p>
            <a:pPr lvl="1"/>
            <a:r>
              <a:rPr lang="it-IT" altLang="it-IT" sz="2400" dirty="0"/>
              <a:t>alcune parassitosi</a:t>
            </a:r>
          </a:p>
          <a:p>
            <a:pPr lvl="1"/>
            <a:r>
              <a:rPr lang="it-IT" altLang="it-IT" sz="2400" dirty="0"/>
              <a:t>sarcoidosi</a:t>
            </a:r>
          </a:p>
          <a:p>
            <a:pPr lvl="1"/>
            <a:r>
              <a:rPr lang="it-IT" altLang="it-IT" sz="2400" dirty="0"/>
              <a:t>anziani</a:t>
            </a:r>
          </a:p>
          <a:p>
            <a:pPr lvl="1"/>
            <a:r>
              <a:rPr lang="it-IT" altLang="it-IT" sz="2400" dirty="0"/>
              <a:t>soggetti sani 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CFAC80-8A44-4CA2-BF87-E580ACE481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sz="2800" dirty="0"/>
              <a:t>ANA + </a:t>
            </a:r>
          </a:p>
          <a:p>
            <a:pPr lvl="1"/>
            <a:r>
              <a:rPr lang="it-IT" sz="2400" dirty="0"/>
              <a:t>ECA</a:t>
            </a:r>
          </a:p>
          <a:p>
            <a:pPr lvl="1"/>
            <a:r>
              <a:rPr lang="it-IT" sz="2400" dirty="0"/>
              <a:t>virosi</a:t>
            </a:r>
          </a:p>
          <a:p>
            <a:pPr lvl="1"/>
            <a:r>
              <a:rPr lang="it-IT" sz="2400" dirty="0"/>
              <a:t>farmaci </a:t>
            </a:r>
          </a:p>
          <a:p>
            <a:pPr lvl="1"/>
            <a:r>
              <a:rPr lang="it-IT" sz="2400" dirty="0"/>
              <a:t>parenti di pz con CTD</a:t>
            </a:r>
          </a:p>
          <a:p>
            <a:pPr lvl="1"/>
            <a:r>
              <a:rPr lang="it-IT" sz="2400" dirty="0"/>
              <a:t>anziani</a:t>
            </a:r>
          </a:p>
          <a:p>
            <a:pPr lvl="1"/>
            <a:r>
              <a:rPr lang="it-IT" sz="2400" dirty="0"/>
              <a:t>soggetti sani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284F31E-2B73-4F7B-A46A-E7485451E6AE}"/>
              </a:ext>
            </a:extLst>
          </p:cNvPr>
          <p:cNvSpPr/>
          <p:nvPr/>
        </p:nvSpPr>
        <p:spPr>
          <a:xfrm>
            <a:off x="376238" y="5033639"/>
            <a:ext cx="11300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2800" i="1" dirty="0">
                <a:solidFill>
                  <a:srgbClr val="FF0000"/>
                </a:solidFill>
              </a:rPr>
              <a:t>Il laboratorio dell’autoimmunità è pieno di insidie e va sempre interpretato alla luce del quadro clinico</a:t>
            </a:r>
          </a:p>
        </p:txBody>
      </p:sp>
    </p:spTree>
    <p:extLst>
      <p:ext uri="{BB962C8B-B14F-4D97-AF65-F5344CB8AC3E}">
        <p14:creationId xmlns:p14="http://schemas.microsoft.com/office/powerpoint/2010/main" val="170275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148AA1E-AD45-4370-BC4C-42BD6DDF64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dirty="0"/>
              <a:t> 1st </a:t>
            </a:r>
            <a:r>
              <a:rPr lang="it-IT" altLang="it-IT" dirty="0" err="1"/>
              <a:t>level</a:t>
            </a:r>
            <a:r>
              <a:rPr lang="it-IT" altLang="it-IT" dirty="0"/>
              <a:t> : Significato clinico degli ANA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DE4F1EBA-9349-45E5-9830-15DAF808D7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altLang="it-IT"/>
              <a:t>E’ importante verificare:</a:t>
            </a:r>
          </a:p>
          <a:p>
            <a:pPr lvl="1"/>
            <a:r>
              <a:rPr lang="it-IT" altLang="it-IT"/>
              <a:t>metodica (IFI)</a:t>
            </a:r>
          </a:p>
          <a:p>
            <a:pPr lvl="1"/>
            <a:r>
              <a:rPr lang="it-IT" altLang="it-IT"/>
              <a:t>titolo</a:t>
            </a:r>
          </a:p>
          <a:p>
            <a:pPr lvl="1"/>
            <a:r>
              <a:rPr lang="it-IT" altLang="it-IT"/>
              <a:t>pattern (alcuni pattern sono evocativi)</a:t>
            </a:r>
          </a:p>
          <a:p>
            <a:pPr lvl="2"/>
            <a:r>
              <a:rPr lang="it-IT" altLang="it-IT"/>
              <a:t>Centromerico</a:t>
            </a:r>
          </a:p>
          <a:p>
            <a:pPr lvl="2"/>
            <a:r>
              <a:rPr lang="it-IT" altLang="it-IT"/>
              <a:t>Nucleolare</a:t>
            </a:r>
          </a:p>
          <a:p>
            <a:endParaRPr lang="it-IT" altLang="it-IT"/>
          </a:p>
          <a:p>
            <a:r>
              <a:rPr lang="it-IT" altLang="it-IT"/>
              <a:t>Interpretazione del risultato: </a:t>
            </a:r>
          </a:p>
          <a:p>
            <a:endParaRPr lang="it-IT" dirty="0"/>
          </a:p>
        </p:txBody>
      </p:sp>
      <p:pic>
        <p:nvPicPr>
          <p:cNvPr id="16" name="Picture 2" descr="Omogeneo">
            <a:extLst>
              <a:ext uri="{FF2B5EF4-FFF2-40B4-BE49-F238E27FC236}">
                <a16:creationId xmlns:a16="http://schemas.microsoft.com/office/drawing/2014/main" id="{C7F76551-6900-4D85-B5FC-E34F3FE7F7A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44" y="1791494"/>
            <a:ext cx="5435600" cy="3657600"/>
          </a:xfrm>
        </p:spPr>
      </p:pic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C788AD3F-E5C4-4625-8B23-3733937AB295}"/>
              </a:ext>
            </a:extLst>
          </p:cNvPr>
          <p:cNvSpPr/>
          <p:nvPr/>
        </p:nvSpPr>
        <p:spPr>
          <a:xfrm>
            <a:off x="3566980" y="4827454"/>
            <a:ext cx="1440000" cy="7200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6CA96E1-B999-4D74-9925-E7A81E927164}"/>
              </a:ext>
            </a:extLst>
          </p:cNvPr>
          <p:cNvSpPr/>
          <p:nvPr/>
        </p:nvSpPr>
        <p:spPr>
          <a:xfrm>
            <a:off x="2108891" y="5003745"/>
            <a:ext cx="14498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borderline</a:t>
            </a: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3243EDAD-0E8F-488D-9045-28F95EBB297D}"/>
              </a:ext>
            </a:extLst>
          </p:cNvPr>
          <p:cNvSpPr/>
          <p:nvPr/>
        </p:nvSpPr>
        <p:spPr>
          <a:xfrm rot="10800000">
            <a:off x="660648" y="4827454"/>
            <a:ext cx="1440000" cy="72000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E909711-ED6A-44C1-813F-48C14B7C5CEF}"/>
              </a:ext>
            </a:extLst>
          </p:cNvPr>
          <p:cNvSpPr txBox="1"/>
          <p:nvPr/>
        </p:nvSpPr>
        <p:spPr>
          <a:xfrm>
            <a:off x="1111789" y="4999079"/>
            <a:ext cx="98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negativo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7700BAA-0D76-4433-ADD6-A4E9F8BC0DB2}"/>
              </a:ext>
            </a:extLst>
          </p:cNvPr>
          <p:cNvSpPr txBox="1"/>
          <p:nvPr/>
        </p:nvSpPr>
        <p:spPr>
          <a:xfrm>
            <a:off x="3691558" y="4994413"/>
            <a:ext cx="92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positivo</a:t>
            </a:r>
          </a:p>
        </p:txBody>
      </p:sp>
    </p:spTree>
    <p:extLst>
      <p:ext uri="{BB962C8B-B14F-4D97-AF65-F5344CB8AC3E}">
        <p14:creationId xmlns:p14="http://schemas.microsoft.com/office/powerpoint/2010/main" val="4016285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A44DC51-3CF8-4479-BA5B-BB0E8CD75E17}"/>
              </a:ext>
            </a:extLst>
          </p:cNvPr>
          <p:cNvSpPr txBox="1">
            <a:spLocks noChangeArrowheads="1"/>
          </p:cNvSpPr>
          <p:nvPr/>
        </p:nvSpPr>
        <p:spPr>
          <a:xfrm>
            <a:off x="164757" y="609600"/>
            <a:ext cx="490571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t-IT" altLang="it-IT" b="1" kern="0" dirty="0">
                <a:solidFill>
                  <a:srgbClr val="00B050"/>
                </a:solidFill>
              </a:rPr>
              <a:t>Immunofluorescenza indiretta (IFI)</a:t>
            </a:r>
          </a:p>
        </p:txBody>
      </p:sp>
      <p:sp>
        <p:nvSpPr>
          <p:cNvPr id="19459" name="Oval 3">
            <a:extLst>
              <a:ext uri="{FF2B5EF4-FFF2-40B4-BE49-F238E27FC236}">
                <a16:creationId xmlns:a16="http://schemas.microsoft.com/office/drawing/2014/main" id="{4B93DD5E-AAD6-4C88-90E5-3A90F0B88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2133600"/>
            <a:ext cx="3960812" cy="3816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19460" name="Oval 4">
            <a:extLst>
              <a:ext uri="{FF2B5EF4-FFF2-40B4-BE49-F238E27FC236}">
                <a16:creationId xmlns:a16="http://schemas.microsoft.com/office/drawing/2014/main" id="{41412812-E880-4FD0-85B6-2B247874E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3860800"/>
            <a:ext cx="1800225" cy="17287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19461" name="AutoShape 5">
            <a:extLst>
              <a:ext uri="{FF2B5EF4-FFF2-40B4-BE49-F238E27FC236}">
                <a16:creationId xmlns:a16="http://schemas.microsoft.com/office/drawing/2014/main" id="{7FB1A529-3242-4AA5-8ADC-316AB6C50DC3}"/>
              </a:ext>
            </a:extLst>
          </p:cNvPr>
          <p:cNvSpPr>
            <a:spLocks noChangeArrowheads="1"/>
          </p:cNvSpPr>
          <p:nvPr/>
        </p:nvSpPr>
        <p:spPr bwMode="auto">
          <a:xfrm rot="20931870">
            <a:off x="5016501" y="4508501"/>
            <a:ext cx="358775" cy="360363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C98C892-D433-466E-A434-1D8CE934848F}"/>
              </a:ext>
            </a:extLst>
          </p:cNvPr>
          <p:cNvGrpSpPr>
            <a:grpSpLocks/>
          </p:cNvGrpSpPr>
          <p:nvPr/>
        </p:nvGrpSpPr>
        <p:grpSpPr bwMode="auto">
          <a:xfrm>
            <a:off x="7391401" y="3895726"/>
            <a:ext cx="2486025" cy="1046163"/>
            <a:chOff x="3742" y="2488"/>
            <a:chExt cx="1566" cy="659"/>
          </a:xfrm>
        </p:grpSpPr>
        <p:grpSp>
          <p:nvGrpSpPr>
            <p:cNvPr id="19484" name="Group 7">
              <a:extLst>
                <a:ext uri="{FF2B5EF4-FFF2-40B4-BE49-F238E27FC236}">
                  <a16:creationId xmlns:a16="http://schemas.microsoft.com/office/drawing/2014/main" id="{A6147B26-5659-4E5A-8E03-9E2AC6B169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2" y="2488"/>
              <a:ext cx="726" cy="346"/>
              <a:chOff x="3742" y="2488"/>
              <a:chExt cx="726" cy="346"/>
            </a:xfrm>
          </p:grpSpPr>
          <p:sp>
            <p:nvSpPr>
              <p:cNvPr id="19490" name="Rectangle 8">
                <a:extLst>
                  <a:ext uri="{FF2B5EF4-FFF2-40B4-BE49-F238E27FC236}">
                    <a16:creationId xmlns:a16="http://schemas.microsoft.com/office/drawing/2014/main" id="{12959B3E-9F4C-47F5-A9B1-6C29DBE89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40288">
                <a:off x="3878" y="2488"/>
                <a:ext cx="590" cy="262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cs typeface="Arial" panose="020B0604020202020204" pitchFamily="34" charset="0"/>
                </a:endParaRPr>
              </a:p>
            </p:txBody>
          </p:sp>
          <p:sp>
            <p:nvSpPr>
              <p:cNvPr id="19491" name="AutoShape 9">
                <a:extLst>
                  <a:ext uri="{FF2B5EF4-FFF2-40B4-BE49-F238E27FC236}">
                    <a16:creationId xmlns:a16="http://schemas.microsoft.com/office/drawing/2014/main" id="{AC3C069F-81AE-4F6F-9D62-06DC3EAB8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84693">
                <a:off x="3742" y="2574"/>
                <a:ext cx="136" cy="136"/>
              </a:xfrm>
              <a:prstGeom prst="rtTriangle">
                <a:avLst/>
              </a:pr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cs typeface="Arial" panose="020B0604020202020204" pitchFamily="34" charset="0"/>
                </a:endParaRPr>
              </a:p>
            </p:txBody>
          </p:sp>
          <p:sp>
            <p:nvSpPr>
              <p:cNvPr id="19492" name="AutoShape 10">
                <a:extLst>
                  <a:ext uri="{FF2B5EF4-FFF2-40B4-BE49-F238E27FC236}">
                    <a16:creationId xmlns:a16="http://schemas.microsoft.com/office/drawing/2014/main" id="{27B505F6-FF62-4979-8A0B-9C52A23B6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056034">
                <a:off x="3772" y="2698"/>
                <a:ext cx="136" cy="136"/>
              </a:xfrm>
              <a:prstGeom prst="rtTriangle">
                <a:avLst/>
              </a:pr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485" name="Group 11">
              <a:extLst>
                <a:ext uri="{FF2B5EF4-FFF2-40B4-BE49-F238E27FC236}">
                  <a16:creationId xmlns:a16="http://schemas.microsoft.com/office/drawing/2014/main" id="{1F5C2B63-F477-4BD6-AB20-D98827EA54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0" y="2801"/>
              <a:ext cx="726" cy="346"/>
              <a:chOff x="3742" y="2488"/>
              <a:chExt cx="726" cy="346"/>
            </a:xfrm>
          </p:grpSpPr>
          <p:sp>
            <p:nvSpPr>
              <p:cNvPr id="19487" name="Rectangle 12">
                <a:extLst>
                  <a:ext uri="{FF2B5EF4-FFF2-40B4-BE49-F238E27FC236}">
                    <a16:creationId xmlns:a16="http://schemas.microsoft.com/office/drawing/2014/main" id="{9904BA8C-30C4-4816-99E5-63F049930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40288">
                <a:off x="3878" y="2488"/>
                <a:ext cx="590" cy="262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cs typeface="Arial" panose="020B0604020202020204" pitchFamily="34" charset="0"/>
                </a:endParaRPr>
              </a:p>
            </p:txBody>
          </p:sp>
          <p:sp>
            <p:nvSpPr>
              <p:cNvPr id="19488" name="AutoShape 13">
                <a:extLst>
                  <a:ext uri="{FF2B5EF4-FFF2-40B4-BE49-F238E27FC236}">
                    <a16:creationId xmlns:a16="http://schemas.microsoft.com/office/drawing/2014/main" id="{68CC94DC-ED18-485F-8EC6-4C3E6C203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84693">
                <a:off x="3742" y="2574"/>
                <a:ext cx="136" cy="136"/>
              </a:xfrm>
              <a:prstGeom prst="rtTriangle">
                <a:avLst/>
              </a:pr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cs typeface="Arial" panose="020B0604020202020204" pitchFamily="34" charset="0"/>
                </a:endParaRPr>
              </a:p>
            </p:txBody>
          </p:sp>
          <p:sp>
            <p:nvSpPr>
              <p:cNvPr id="19489" name="AutoShape 14">
                <a:extLst>
                  <a:ext uri="{FF2B5EF4-FFF2-40B4-BE49-F238E27FC236}">
                    <a16:creationId xmlns:a16="http://schemas.microsoft.com/office/drawing/2014/main" id="{82C34A69-464C-402E-B8CF-D9F55663D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056034">
                <a:off x="3772" y="2698"/>
                <a:ext cx="136" cy="136"/>
              </a:xfrm>
              <a:prstGeom prst="rtTriangle">
                <a:avLst/>
              </a:pr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486" name="Rectangle 15">
              <a:extLst>
                <a:ext uri="{FF2B5EF4-FFF2-40B4-BE49-F238E27FC236}">
                  <a16:creationId xmlns:a16="http://schemas.microsoft.com/office/drawing/2014/main" id="{DDD60445-A175-4329-8B64-52ED246A1F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52896">
              <a:off x="4492" y="2499"/>
              <a:ext cx="816" cy="227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60EBD3B-1B3F-4125-8CA9-1000935A382E}"/>
              </a:ext>
            </a:extLst>
          </p:cNvPr>
          <p:cNvGrpSpPr>
            <a:grpSpLocks/>
          </p:cNvGrpSpPr>
          <p:nvPr/>
        </p:nvGrpSpPr>
        <p:grpSpPr bwMode="auto">
          <a:xfrm>
            <a:off x="8759826" y="692150"/>
            <a:ext cx="720725" cy="1925638"/>
            <a:chOff x="4558" y="1207"/>
            <a:chExt cx="454" cy="1213"/>
          </a:xfrm>
        </p:grpSpPr>
        <p:grpSp>
          <p:nvGrpSpPr>
            <p:cNvPr id="19479" name="Group 17">
              <a:extLst>
                <a:ext uri="{FF2B5EF4-FFF2-40B4-BE49-F238E27FC236}">
                  <a16:creationId xmlns:a16="http://schemas.microsoft.com/office/drawing/2014/main" id="{892CE575-F5F8-4D8E-9058-FF875DDCDEF4}"/>
                </a:ext>
              </a:extLst>
            </p:cNvPr>
            <p:cNvGrpSpPr>
              <a:grpSpLocks/>
            </p:cNvGrpSpPr>
            <p:nvPr/>
          </p:nvGrpSpPr>
          <p:grpSpPr bwMode="auto">
            <a:xfrm rot="-660830">
              <a:off x="4558" y="1207"/>
              <a:ext cx="454" cy="1213"/>
              <a:chOff x="4830" y="676"/>
              <a:chExt cx="454" cy="1213"/>
            </a:xfrm>
          </p:grpSpPr>
          <p:sp>
            <p:nvSpPr>
              <p:cNvPr id="19481" name="Rectangle 18">
                <a:extLst>
                  <a:ext uri="{FF2B5EF4-FFF2-40B4-BE49-F238E27FC236}">
                    <a16:creationId xmlns:a16="http://schemas.microsoft.com/office/drawing/2014/main" id="{7BC62993-CC7C-4C56-BEE7-6DF92FDBB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731" y="910"/>
                <a:ext cx="668" cy="200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cs typeface="Arial" panose="020B0604020202020204" pitchFamily="34" charset="0"/>
                </a:endParaRPr>
              </a:p>
            </p:txBody>
          </p:sp>
          <p:sp>
            <p:nvSpPr>
              <p:cNvPr id="19482" name="Rectangle 19">
                <a:extLst>
                  <a:ext uri="{FF2B5EF4-FFF2-40B4-BE49-F238E27FC236}">
                    <a16:creationId xmlns:a16="http://schemas.microsoft.com/office/drawing/2014/main" id="{BF045AFD-8DBE-43A1-A7D7-0B7AB7F44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1344"/>
                <a:ext cx="182" cy="545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cs typeface="Arial" panose="020B0604020202020204" pitchFamily="34" charset="0"/>
                </a:endParaRPr>
              </a:p>
            </p:txBody>
          </p:sp>
          <p:sp>
            <p:nvSpPr>
              <p:cNvPr id="19483" name="Rectangle 20">
                <a:extLst>
                  <a:ext uri="{FF2B5EF4-FFF2-40B4-BE49-F238E27FC236}">
                    <a16:creationId xmlns:a16="http://schemas.microsoft.com/office/drawing/2014/main" id="{81CD8888-EEF4-4085-B049-6540DB7A2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2" y="1344"/>
                <a:ext cx="182" cy="545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480" name="AutoShape 21">
              <a:extLst>
                <a:ext uri="{FF2B5EF4-FFF2-40B4-BE49-F238E27FC236}">
                  <a16:creationId xmlns:a16="http://schemas.microsoft.com/office/drawing/2014/main" id="{04F6E4E9-532C-4B9C-8B8A-8EFC4E850B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5352">
              <a:off x="4741" y="1207"/>
              <a:ext cx="226" cy="227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cs typeface="Arial" panose="020B0604020202020204" pitchFamily="34" charset="0"/>
              </a:endParaRPr>
            </a:p>
          </p:txBody>
        </p:sp>
      </p:grpSp>
      <p:sp>
        <p:nvSpPr>
          <p:cNvPr id="19464" name="Text Box 22">
            <a:extLst>
              <a:ext uri="{FF2B5EF4-FFF2-40B4-BE49-F238E27FC236}">
                <a16:creationId xmlns:a16="http://schemas.microsoft.com/office/drawing/2014/main" id="{2B71B408-22C1-4157-B027-EDFAF81DF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6040438"/>
            <a:ext cx="158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 HEp2</a:t>
            </a:r>
          </a:p>
        </p:txBody>
      </p:sp>
      <p:sp>
        <p:nvSpPr>
          <p:cNvPr id="19465" name="Text Box 23">
            <a:extLst>
              <a:ext uri="{FF2B5EF4-FFF2-40B4-BE49-F238E27FC236}">
                <a16:creationId xmlns:a16="http://schemas.microsoft.com/office/drawing/2014/main" id="{AD42E377-82DC-4993-B914-8859731FD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613" y="4960938"/>
            <a:ext cx="153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Siero del pz.</a:t>
            </a:r>
          </a:p>
        </p:txBody>
      </p:sp>
      <p:sp>
        <p:nvSpPr>
          <p:cNvPr id="19466" name="Text Box 24">
            <a:extLst>
              <a:ext uri="{FF2B5EF4-FFF2-40B4-BE49-F238E27FC236}">
                <a16:creationId xmlns:a16="http://schemas.microsoft.com/office/drawing/2014/main" id="{B7B23456-27CA-46D6-B268-4D5699796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425" y="2800351"/>
            <a:ext cx="278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Antisiero + fluorocromo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6BDEA35F-D210-404C-B1A9-23A8586CE445}"/>
              </a:ext>
            </a:extLst>
          </p:cNvPr>
          <p:cNvGrpSpPr>
            <a:grpSpLocks/>
          </p:cNvGrpSpPr>
          <p:nvPr/>
        </p:nvGrpSpPr>
        <p:grpSpPr bwMode="auto">
          <a:xfrm>
            <a:off x="7027863" y="1223963"/>
            <a:ext cx="806450" cy="1484312"/>
            <a:chOff x="4830" y="45"/>
            <a:chExt cx="508" cy="935"/>
          </a:xfrm>
        </p:grpSpPr>
        <p:sp>
          <p:nvSpPr>
            <p:cNvPr id="19472" name="Line 26">
              <a:extLst>
                <a:ext uri="{FF2B5EF4-FFF2-40B4-BE49-F238E27FC236}">
                  <a16:creationId xmlns:a16="http://schemas.microsoft.com/office/drawing/2014/main" id="{AC9B4B14-6814-40A7-B2DE-C2B846DAB2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0" y="45"/>
              <a:ext cx="0" cy="301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473" name="Line 27">
              <a:extLst>
                <a:ext uri="{FF2B5EF4-FFF2-40B4-BE49-F238E27FC236}">
                  <a16:creationId xmlns:a16="http://schemas.microsoft.com/office/drawing/2014/main" id="{D7790E29-B2FF-423E-B3AE-E883D553C2A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51534" flipV="1">
              <a:off x="4966" y="73"/>
              <a:ext cx="1" cy="317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474" name="Line 28">
              <a:extLst>
                <a:ext uri="{FF2B5EF4-FFF2-40B4-BE49-F238E27FC236}">
                  <a16:creationId xmlns:a16="http://schemas.microsoft.com/office/drawing/2014/main" id="{BB6FC630-311B-44B9-BD3F-2279069EF5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568198" flipV="1">
              <a:off x="5102" y="165"/>
              <a:ext cx="1" cy="317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475" name="Line 29">
              <a:extLst>
                <a:ext uri="{FF2B5EF4-FFF2-40B4-BE49-F238E27FC236}">
                  <a16:creationId xmlns:a16="http://schemas.microsoft.com/office/drawing/2014/main" id="{242F753D-9DB5-4708-AFF5-84FB6E1C9D2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996671" flipV="1">
              <a:off x="5170" y="277"/>
              <a:ext cx="1" cy="317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476" name="Line 30">
              <a:extLst>
                <a:ext uri="{FF2B5EF4-FFF2-40B4-BE49-F238E27FC236}">
                  <a16:creationId xmlns:a16="http://schemas.microsoft.com/office/drawing/2014/main" id="{5EAA6DFE-BC00-4C0D-82B7-91235A48989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908533" flipV="1">
              <a:off x="5179" y="437"/>
              <a:ext cx="1" cy="317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477" name="Line 31">
              <a:extLst>
                <a:ext uri="{FF2B5EF4-FFF2-40B4-BE49-F238E27FC236}">
                  <a16:creationId xmlns:a16="http://schemas.microsoft.com/office/drawing/2014/main" id="{5CBA11EB-35FF-4D35-A4D8-9C0E3D9505C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344269" flipV="1">
              <a:off x="5146" y="575"/>
              <a:ext cx="1" cy="317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478" name="Line 32">
              <a:extLst>
                <a:ext uri="{FF2B5EF4-FFF2-40B4-BE49-F238E27FC236}">
                  <a16:creationId xmlns:a16="http://schemas.microsoft.com/office/drawing/2014/main" id="{7AC4076A-DA01-43D1-B396-B0A32E7B7E6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8339954" flipV="1">
              <a:off x="5057" y="663"/>
              <a:ext cx="1" cy="317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74F078CA-7685-4E6B-8161-A6A638F11D2D}"/>
              </a:ext>
            </a:extLst>
          </p:cNvPr>
          <p:cNvGrpSpPr>
            <a:grpSpLocks/>
          </p:cNvGrpSpPr>
          <p:nvPr/>
        </p:nvGrpSpPr>
        <p:grpSpPr bwMode="auto">
          <a:xfrm>
            <a:off x="7464425" y="136526"/>
            <a:ext cx="1316038" cy="1133475"/>
            <a:chOff x="3820" y="86"/>
            <a:chExt cx="829" cy="714"/>
          </a:xfrm>
        </p:grpSpPr>
        <p:sp>
          <p:nvSpPr>
            <p:cNvPr id="19470" name="AutoShape 34">
              <a:extLst>
                <a:ext uri="{FF2B5EF4-FFF2-40B4-BE49-F238E27FC236}">
                  <a16:creationId xmlns:a16="http://schemas.microsoft.com/office/drawing/2014/main" id="{2C5786AE-2F4F-4D4C-B9B6-B68A812E56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78831">
              <a:off x="4059" y="210"/>
              <a:ext cx="454" cy="726"/>
            </a:xfrm>
            <a:prstGeom prst="lightningBolt">
              <a:avLst/>
            </a:prstGeom>
            <a:solidFill>
              <a:srgbClr val="CC00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cs typeface="Arial" panose="020B0604020202020204" pitchFamily="34" charset="0"/>
              </a:endParaRPr>
            </a:p>
          </p:txBody>
        </p:sp>
        <p:sp>
          <p:nvSpPr>
            <p:cNvPr id="19471" name="Text Box 35">
              <a:extLst>
                <a:ext uri="{FF2B5EF4-FFF2-40B4-BE49-F238E27FC236}">
                  <a16:creationId xmlns:a16="http://schemas.microsoft.com/office/drawing/2014/main" id="{017CDA86-479B-4CFC-AFBA-8BC5AE14A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0" y="86"/>
              <a:ext cx="6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rgbClr val="FF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Luce UV</a:t>
              </a:r>
            </a:p>
          </p:txBody>
        </p:sp>
      </p:grpSp>
      <p:sp>
        <p:nvSpPr>
          <p:cNvPr id="19469" name="Text Box 36">
            <a:extLst>
              <a:ext uri="{FF2B5EF4-FFF2-40B4-BE49-F238E27FC236}">
                <a16:creationId xmlns:a16="http://schemas.microsoft.com/office/drawing/2014/main" id="{C2C19E4D-F5C0-4840-BBD8-661B3CF07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4467226"/>
            <a:ext cx="163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Arial" panose="020B0604020202020204" pitchFamily="34" charset="0"/>
                <a:cs typeface="Arial" panose="020B0604020202020204" pitchFamily="34" charset="0"/>
              </a:rPr>
              <a:t>Ag nucleare</a:t>
            </a:r>
          </a:p>
        </p:txBody>
      </p:sp>
    </p:spTree>
    <p:extLst>
      <p:ext uri="{BB962C8B-B14F-4D97-AF65-F5344CB8AC3E}">
        <p14:creationId xmlns:p14="http://schemas.microsoft.com/office/powerpoint/2010/main" val="337947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9 0.03241 L -0.10208 -0.03148 C -0.11232 -0.04537 -0.12795 -0.05509 -0.14757 -0.05995 C -0.16718 -0.06319 -0.1842 -0.05972 -0.19635 -0.05092 L -0.25694 -0.00833 " pathEditMode="relative" rAng="-10289478" ptsTypes="F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04 -0.04907 L -0.13142 -0.03032 C -0.14792 -0.02685 -0.16701 -0.01319 -0.18351 0.00625 C -0.20208 0.02801 -0.21389 0.05047 -0.2184 0.07199 L -0.24236 0.17107 " pathEditMode="relative" rAng="8321025" ptsTypes="FffFF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C898583-472D-4AE7-84CE-114492283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5" y="1995635"/>
            <a:ext cx="6688137" cy="28082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Oval 3">
            <a:extLst>
              <a:ext uri="{FF2B5EF4-FFF2-40B4-BE49-F238E27FC236}">
                <a16:creationId xmlns:a16="http://schemas.microsoft.com/office/drawing/2014/main" id="{26226087-DFA2-4C48-AD88-D39697BE0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2" y="2375048"/>
            <a:ext cx="576263" cy="576262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484" name="Oval 4">
            <a:extLst>
              <a:ext uri="{FF2B5EF4-FFF2-40B4-BE49-F238E27FC236}">
                <a16:creationId xmlns:a16="http://schemas.microsoft.com/office/drawing/2014/main" id="{126038EB-19E5-4EE8-9310-A4C8E4F0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039" y="2375048"/>
            <a:ext cx="576262" cy="5762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485" name="Oval 5">
            <a:extLst>
              <a:ext uri="{FF2B5EF4-FFF2-40B4-BE49-F238E27FC236}">
                <a16:creationId xmlns:a16="http://schemas.microsoft.com/office/drawing/2014/main" id="{595A6857-F989-428A-A7DD-942432FFD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664" y="2375048"/>
            <a:ext cx="576262" cy="5762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486" name="Oval 6">
            <a:extLst>
              <a:ext uri="{FF2B5EF4-FFF2-40B4-BE49-F238E27FC236}">
                <a16:creationId xmlns:a16="http://schemas.microsoft.com/office/drawing/2014/main" id="{A13414D6-FE01-4358-8085-B90D2F577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02" y="2375048"/>
            <a:ext cx="576263" cy="5762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487" name="Oval 7">
            <a:extLst>
              <a:ext uri="{FF2B5EF4-FFF2-40B4-BE49-F238E27FC236}">
                <a16:creationId xmlns:a16="http://schemas.microsoft.com/office/drawing/2014/main" id="{CB8D8B9F-E899-4674-B8F6-1C2082CBC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4" y="2375048"/>
            <a:ext cx="576262" cy="5762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488" name="Oval 8">
            <a:extLst>
              <a:ext uri="{FF2B5EF4-FFF2-40B4-BE49-F238E27FC236}">
                <a16:creationId xmlns:a16="http://schemas.microsoft.com/office/drawing/2014/main" id="{D16D1293-300C-4E30-8351-67FEC9E17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1952" y="2375048"/>
            <a:ext cx="576263" cy="576262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489" name="Oval 9">
            <a:extLst>
              <a:ext uri="{FF2B5EF4-FFF2-40B4-BE49-F238E27FC236}">
                <a16:creationId xmlns:a16="http://schemas.microsoft.com/office/drawing/2014/main" id="{F47C0A91-EC46-440A-901F-72DF02668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577" y="2375048"/>
            <a:ext cx="576263" cy="576262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490" name="Oval 10">
            <a:extLst>
              <a:ext uri="{FF2B5EF4-FFF2-40B4-BE49-F238E27FC236}">
                <a16:creationId xmlns:a16="http://schemas.microsoft.com/office/drawing/2014/main" id="{AE467A61-181F-4981-9A28-BFA96E611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9" y="3814911"/>
            <a:ext cx="576262" cy="576263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491" name="Oval 11">
            <a:extLst>
              <a:ext uri="{FF2B5EF4-FFF2-40B4-BE49-F238E27FC236}">
                <a16:creationId xmlns:a16="http://schemas.microsoft.com/office/drawing/2014/main" id="{1CAA0FE5-8C3D-4E15-8EFD-097BA738A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27" y="3814911"/>
            <a:ext cx="576263" cy="576263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492" name="Oval 12">
            <a:extLst>
              <a:ext uri="{FF2B5EF4-FFF2-40B4-BE49-F238E27FC236}">
                <a16:creationId xmlns:a16="http://schemas.microsoft.com/office/drawing/2014/main" id="{2BC27EC4-6A4C-43FB-820D-F6F087B77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2552" y="3814911"/>
            <a:ext cx="576263" cy="576263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493" name="Oval 13">
            <a:extLst>
              <a:ext uri="{FF2B5EF4-FFF2-40B4-BE49-F238E27FC236}">
                <a16:creationId xmlns:a16="http://schemas.microsoft.com/office/drawing/2014/main" id="{54AC53A9-9084-4849-AFA2-4939A03FB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589" y="3814911"/>
            <a:ext cx="576262" cy="576263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494" name="Oval 14">
            <a:extLst>
              <a:ext uri="{FF2B5EF4-FFF2-40B4-BE49-F238E27FC236}">
                <a16:creationId xmlns:a16="http://schemas.microsoft.com/office/drawing/2014/main" id="{BAE8DA7F-7AA1-4FBC-9410-51ADA7C4C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2" y="3814911"/>
            <a:ext cx="576263" cy="576263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495" name="Oval 15">
            <a:extLst>
              <a:ext uri="{FF2B5EF4-FFF2-40B4-BE49-F238E27FC236}">
                <a16:creationId xmlns:a16="http://schemas.microsoft.com/office/drawing/2014/main" id="{8DDF3430-B06F-4A3A-9CC4-591C5F974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9" y="3814911"/>
            <a:ext cx="576262" cy="576263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496" name="Oval 16">
            <a:extLst>
              <a:ext uri="{FF2B5EF4-FFF2-40B4-BE49-F238E27FC236}">
                <a16:creationId xmlns:a16="http://schemas.microsoft.com/office/drawing/2014/main" id="{FF28050E-A9AD-4C02-92CA-F85F0826C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7464" y="3814911"/>
            <a:ext cx="576262" cy="57626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497" name="Text Box 17">
            <a:extLst>
              <a:ext uri="{FF2B5EF4-FFF2-40B4-BE49-F238E27FC236}">
                <a16:creationId xmlns:a16="http://schemas.microsoft.com/office/drawing/2014/main" id="{E292DE5B-383B-4682-A470-C9BA9EBB2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4" y="309577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latin typeface="Arial" panose="020B0604020202020204" pitchFamily="34" charset="0"/>
                <a:cs typeface="Arial" panose="020B0604020202020204" pitchFamily="34" charset="0"/>
              </a:rPr>
              <a:t>1:80</a:t>
            </a:r>
          </a:p>
        </p:txBody>
      </p:sp>
      <p:sp>
        <p:nvSpPr>
          <p:cNvPr id="20498" name="Text Box 18">
            <a:extLst>
              <a:ext uri="{FF2B5EF4-FFF2-40B4-BE49-F238E27FC236}">
                <a16:creationId xmlns:a16="http://schemas.microsoft.com/office/drawing/2014/main" id="{9C0D239A-8904-4FF7-B373-74B3A63A3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1" y="309577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1:160</a:t>
            </a:r>
          </a:p>
        </p:txBody>
      </p:sp>
      <p:sp>
        <p:nvSpPr>
          <p:cNvPr id="20499" name="Text Box 19">
            <a:extLst>
              <a:ext uri="{FF2B5EF4-FFF2-40B4-BE49-F238E27FC236}">
                <a16:creationId xmlns:a16="http://schemas.microsoft.com/office/drawing/2014/main" id="{E6839A1E-95EF-4435-ADDB-E310DDA35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1" y="309577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latin typeface="Arial" panose="020B0604020202020204" pitchFamily="34" charset="0"/>
                <a:cs typeface="Arial" panose="020B0604020202020204" pitchFamily="34" charset="0"/>
              </a:rPr>
              <a:t>1:320</a:t>
            </a:r>
          </a:p>
        </p:txBody>
      </p:sp>
      <p:sp>
        <p:nvSpPr>
          <p:cNvPr id="20500" name="Text Box 20">
            <a:extLst>
              <a:ext uri="{FF2B5EF4-FFF2-40B4-BE49-F238E27FC236}">
                <a16:creationId xmlns:a16="http://schemas.microsoft.com/office/drawing/2014/main" id="{F571B49D-EFF1-4A4A-8B58-21FCC226E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7851" y="309577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latin typeface="Arial" panose="020B0604020202020204" pitchFamily="34" charset="0"/>
                <a:cs typeface="Arial" panose="020B0604020202020204" pitchFamily="34" charset="0"/>
              </a:rPr>
              <a:t>1:640</a:t>
            </a:r>
          </a:p>
        </p:txBody>
      </p:sp>
      <p:sp>
        <p:nvSpPr>
          <p:cNvPr id="20501" name="Text Box 21">
            <a:extLst>
              <a:ext uri="{FF2B5EF4-FFF2-40B4-BE49-F238E27FC236}">
                <a16:creationId xmlns:a16="http://schemas.microsoft.com/office/drawing/2014/main" id="{F59F6096-0227-40CC-9CEC-5A2EF6303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1" y="3022748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502" name="Text Box 22">
            <a:extLst>
              <a:ext uri="{FF2B5EF4-FFF2-40B4-BE49-F238E27FC236}">
                <a16:creationId xmlns:a16="http://schemas.microsoft.com/office/drawing/2014/main" id="{10EF13E9-D18F-40D1-8CBD-D342DCE6C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1" y="4300685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0503" name="Text Box 23">
            <a:extLst>
              <a:ext uri="{FF2B5EF4-FFF2-40B4-BE49-F238E27FC236}">
                <a16:creationId xmlns:a16="http://schemas.microsoft.com/office/drawing/2014/main" id="{2743D8C9-93D8-4DBD-8046-A2EC43425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1" y="2116285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latin typeface="Arial" panose="020B0604020202020204" pitchFamily="34" charset="0"/>
                <a:cs typeface="Arial" panose="020B0604020202020204" pitchFamily="34" charset="0"/>
              </a:rPr>
              <a:t>Pz. 1</a:t>
            </a:r>
          </a:p>
        </p:txBody>
      </p:sp>
      <p:sp>
        <p:nvSpPr>
          <p:cNvPr id="20504" name="Text Box 24">
            <a:extLst>
              <a:ext uri="{FF2B5EF4-FFF2-40B4-BE49-F238E27FC236}">
                <a16:creationId xmlns:a16="http://schemas.microsoft.com/office/drawing/2014/main" id="{42F77F5A-1515-4C1A-AAFB-59978FFCC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226" y="2138510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latin typeface="Arial" panose="020B0604020202020204" pitchFamily="34" charset="0"/>
                <a:cs typeface="Arial" panose="020B0604020202020204" pitchFamily="34" charset="0"/>
              </a:rPr>
              <a:t>Pz. 2</a:t>
            </a:r>
          </a:p>
        </p:txBody>
      </p:sp>
      <p:sp>
        <p:nvSpPr>
          <p:cNvPr id="20505" name="Text Box 25">
            <a:extLst>
              <a:ext uri="{FF2B5EF4-FFF2-40B4-BE49-F238E27FC236}">
                <a16:creationId xmlns:a16="http://schemas.microsoft.com/office/drawing/2014/main" id="{7DBA657B-CC34-4DF1-A0B9-0175A8380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289" y="4411810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latin typeface="Arial" panose="020B0604020202020204" pitchFamily="34" charset="0"/>
                <a:cs typeface="Arial" panose="020B0604020202020204" pitchFamily="34" charset="0"/>
              </a:rPr>
              <a:t>Pz. 3</a:t>
            </a:r>
          </a:p>
        </p:txBody>
      </p:sp>
      <p:sp>
        <p:nvSpPr>
          <p:cNvPr id="20506" name="Line 26">
            <a:extLst>
              <a:ext uri="{FF2B5EF4-FFF2-40B4-BE49-F238E27FC236}">
                <a16:creationId xmlns:a16="http://schemas.microsoft.com/office/drawing/2014/main" id="{70245301-9752-4761-8791-FEF26FF41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1614" y="2140098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507" name="Line 27">
            <a:extLst>
              <a:ext uri="{FF2B5EF4-FFF2-40B4-BE49-F238E27FC236}">
                <a16:creationId xmlns:a16="http://schemas.microsoft.com/office/drawing/2014/main" id="{B7DDFD41-D437-417D-A85C-339947508F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7964" y="2140098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508" name="Line 28">
            <a:extLst>
              <a:ext uri="{FF2B5EF4-FFF2-40B4-BE49-F238E27FC236}">
                <a16:creationId xmlns:a16="http://schemas.microsoft.com/office/drawing/2014/main" id="{ECBE0E03-CA56-4205-8DBD-4A41050303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6339" y="3689498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509" name="Line 29">
            <a:extLst>
              <a:ext uri="{FF2B5EF4-FFF2-40B4-BE49-F238E27FC236}">
                <a16:creationId xmlns:a16="http://schemas.microsoft.com/office/drawing/2014/main" id="{C3E869E4-90A3-4F97-B3D9-8EDA427062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6489" y="3686323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2" name="Group 40">
            <a:extLst>
              <a:ext uri="{FF2B5EF4-FFF2-40B4-BE49-F238E27FC236}">
                <a16:creationId xmlns:a16="http://schemas.microsoft.com/office/drawing/2014/main" id="{18483A34-D07C-4D66-9F99-F40E1A00D24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790792" y="1918097"/>
            <a:ext cx="5400523" cy="2963069"/>
            <a:chOff x="792" y="1888"/>
            <a:chExt cx="4219" cy="2404"/>
          </a:xfrm>
        </p:grpSpPr>
        <p:pic>
          <p:nvPicPr>
            <p:cNvPr id="20513" name="Picture 30" descr="omogeneo">
              <a:extLst>
                <a:ext uri="{FF2B5EF4-FFF2-40B4-BE49-F238E27FC236}">
                  <a16:creationId xmlns:a16="http://schemas.microsoft.com/office/drawing/2014/main" id="{34D1CB53-211D-4B15-AB32-983304232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901"/>
              <a:ext cx="1337" cy="107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4" name="Picture 31" descr="nucleolare1">
              <a:extLst>
                <a:ext uri="{FF2B5EF4-FFF2-40B4-BE49-F238E27FC236}">
                  <a16:creationId xmlns:a16="http://schemas.microsoft.com/office/drawing/2014/main" id="{D6065E8E-15A8-497C-BC92-58C310125C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1" b="12373"/>
            <a:stretch>
              <a:fillRect/>
            </a:stretch>
          </p:blipFill>
          <p:spPr bwMode="auto">
            <a:xfrm>
              <a:off x="2245" y="1888"/>
              <a:ext cx="1351" cy="109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5" name="Picture 32" descr="granulare fine">
              <a:extLst>
                <a:ext uri="{FF2B5EF4-FFF2-40B4-BE49-F238E27FC236}">
                  <a16:creationId xmlns:a16="http://schemas.microsoft.com/office/drawing/2014/main" id="{E13550E6-98B0-4291-A93F-E0B07A694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3226"/>
              <a:ext cx="1320" cy="10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6" name="Picture 33" descr="granulare coarse">
              <a:extLst>
                <a:ext uri="{FF2B5EF4-FFF2-40B4-BE49-F238E27FC236}">
                  <a16:creationId xmlns:a16="http://schemas.microsoft.com/office/drawing/2014/main" id="{CE80B175-305E-4D59-913D-F8759E462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3224"/>
              <a:ext cx="1355" cy="106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7" name="Picture 34" descr="centromero">
              <a:extLst>
                <a:ext uri="{FF2B5EF4-FFF2-40B4-BE49-F238E27FC236}">
                  <a16:creationId xmlns:a16="http://schemas.microsoft.com/office/drawing/2014/main" id="{B4CC21F5-0BCE-4ADA-A999-0ED639A5F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7" b="16513"/>
            <a:stretch>
              <a:fillRect/>
            </a:stretch>
          </p:blipFill>
          <p:spPr bwMode="auto">
            <a:xfrm>
              <a:off x="3696" y="1888"/>
              <a:ext cx="1315" cy="109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8" name="Picture 35" descr="nuclear dots">
              <a:extLst>
                <a:ext uri="{FF2B5EF4-FFF2-40B4-BE49-F238E27FC236}">
                  <a16:creationId xmlns:a16="http://schemas.microsoft.com/office/drawing/2014/main" id="{CA494557-FC9A-430C-9197-80A766B7A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236"/>
              <a:ext cx="1315" cy="105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511" name="Oval 36">
            <a:extLst>
              <a:ext uri="{FF2B5EF4-FFF2-40B4-BE49-F238E27FC236}">
                <a16:creationId xmlns:a16="http://schemas.microsoft.com/office/drawing/2014/main" id="{E9EE44F5-C4D5-455E-9FA5-8D9AC4BDF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2" y="3076723"/>
            <a:ext cx="790575" cy="4318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20512" name="Titolo 1">
            <a:extLst>
              <a:ext uri="{FF2B5EF4-FFF2-40B4-BE49-F238E27FC236}">
                <a16:creationId xmlns:a16="http://schemas.microsoft.com/office/drawing/2014/main" id="{9FFF92B4-3008-4FFD-90AE-7B4E469777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19600" y="4610100"/>
            <a:ext cx="7772400" cy="604838"/>
          </a:xfrm>
        </p:spPr>
        <p:txBody>
          <a:bodyPr/>
          <a:lstStyle/>
          <a:p>
            <a:r>
              <a:rPr lang="it-IT" altLang="it-IT" sz="2400">
                <a:solidFill>
                  <a:schemeClr val="bg1"/>
                </a:solidFill>
                <a:latin typeface="Calibri" panose="020F0502020204030204" pitchFamily="34" charset="0"/>
              </a:rPr>
              <a:t>ANA :  pattern di IF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6007EE0-AF5B-4513-97CE-38024943709B}"/>
              </a:ext>
            </a:extLst>
          </p:cNvPr>
          <p:cNvSpPr/>
          <p:nvPr/>
        </p:nvSpPr>
        <p:spPr>
          <a:xfrm>
            <a:off x="545117" y="763150"/>
            <a:ext cx="3023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4000" b="1" kern="0" dirty="0">
                <a:solidFill>
                  <a:srgbClr val="00B050"/>
                </a:solidFill>
              </a:rPr>
              <a:t>ANA test (IFI)</a:t>
            </a:r>
          </a:p>
        </p:txBody>
      </p:sp>
    </p:spTree>
    <p:extLst>
      <p:ext uri="{BB962C8B-B14F-4D97-AF65-F5344CB8AC3E}">
        <p14:creationId xmlns:p14="http://schemas.microsoft.com/office/powerpoint/2010/main" val="4500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73917623-2902-495A-B581-53FF2437E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ANA: frequenza (%) nelle diverse malattie</a:t>
            </a:r>
          </a:p>
        </p:txBody>
      </p:sp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6F1CCF-2267-49BA-B5F2-D0FC5E831E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0187419"/>
              </p:ext>
            </p:extLst>
          </p:nvPr>
        </p:nvGraphicFramePr>
        <p:xfrm>
          <a:off x="980301" y="1351005"/>
          <a:ext cx="9901882" cy="4796554"/>
        </p:xfrm>
        <a:graphic>
          <a:graphicData uri="http://schemas.openxmlformats.org/drawingml/2006/table">
            <a:tbl>
              <a:tblPr/>
              <a:tblGrid>
                <a:gridCol w="3945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5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84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Connettivite</a:t>
                      </a: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mista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Dermatomiosite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30-50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Lupus eritematoso sistemico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95-100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Cirrosi biliare primitiva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30-50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4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Sclerosi sistemica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70-95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Tiroidite autoimmune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30-50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Sindrome di Sj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ögren</a:t>
                      </a:r>
                      <a:endParaRPr kumimoji="0" lang="it-IT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50-80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Penfigo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30-50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0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Miastenia gravis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40-80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Fibrosi polmonare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30-50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4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Epatite cronica autoim.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40-80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Lupus discoide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30-50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4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Artrite reumatoide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30-60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Pneumoconiosi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25-35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4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Neoplasie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7-63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Epatite cronica HBV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15-20</a:t>
                      </a:r>
                    </a:p>
                  </a:txBody>
                  <a:tcPr marL="83071" marR="83071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736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884AB91-7677-402F-B39F-051F0FA0F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Il significato clinico degli ANA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A19D76-E902-4702-A5B7-D59B1BD68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21" y="1271015"/>
            <a:ext cx="11166267" cy="4890887"/>
          </a:xfrm>
        </p:spPr>
        <p:txBody>
          <a:bodyPr>
            <a:normAutofit/>
          </a:bodyPr>
          <a:lstStyle/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400" dirty="0"/>
              <a:t>In una rilevante percentuale di soggetti ANA + non è identificabile una definita patologia autoimmune né una connettivite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sz="2400" dirty="0"/>
              <a:t>ANA a basso titolo si possono riscontrare in circa il 18% di soggetti normali con età &gt; 65 anni, ma solo nel 4% della popolazione giovane.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sz="2400" dirty="0"/>
              <a:t>L'incidenza di positività per ANA aumenta dopo i 40 anni.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400" b="1" dirty="0"/>
              <a:t>La presenza di ANA non può essere utilizzata per discriminare tra soggetti sani e malati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400" dirty="0"/>
              <a:t>Nei soggetti sani gli ANA, in genere, sono: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altLang="it-IT" sz="2000" dirty="0"/>
              <a:t>a basso titolo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altLang="it-IT" sz="2000" dirty="0"/>
              <a:t>spesso </a:t>
            </a:r>
            <a:r>
              <a:rPr lang="it-IT" altLang="it-IT" sz="2000" dirty="0" err="1"/>
              <a:t>polireattivi</a:t>
            </a:r>
            <a:endParaRPr lang="it-IT" altLang="it-IT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it-IT" altLang="it-IT" sz="2000" dirty="0"/>
              <a:t>a bassa affinità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altLang="it-IT" sz="2000" dirty="0"/>
              <a:t>spesso di classe </a:t>
            </a:r>
            <a:r>
              <a:rPr lang="it-IT" altLang="it-IT" sz="2000" dirty="0" err="1"/>
              <a:t>IgM</a:t>
            </a:r>
            <a:endParaRPr lang="it-IT" altLang="it-IT" sz="2000" dirty="0"/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912A9736-1AEE-4984-BB43-B3702B0AC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887" y="5203686"/>
            <a:ext cx="5976335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</a:rPr>
              <a:t>Test di screening di 1° livello</a:t>
            </a:r>
          </a:p>
        </p:txBody>
      </p:sp>
    </p:spTree>
    <p:extLst>
      <p:ext uri="{BB962C8B-B14F-4D97-AF65-F5344CB8AC3E}">
        <p14:creationId xmlns:p14="http://schemas.microsoft.com/office/powerpoint/2010/main" val="4015064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36E11F3-D909-4815-842C-C4A193C7F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Il laboratorio in Reumatologia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F2075E9-BEEA-482E-8EFF-BD0E253CE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anchor="ctr"/>
          <a:lstStyle/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Orientamento diagnostico iniziale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Precisazione diagnostica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Definizione di particolari </a:t>
            </a:r>
            <a:r>
              <a:rPr lang="it-IT" altLang="it-IT" sz="2800" dirty="0" err="1"/>
              <a:t>subsets</a:t>
            </a:r>
            <a:r>
              <a:rPr lang="it-IT" altLang="it-IT" sz="2800" dirty="0"/>
              <a:t> di malattia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Valutazione prognostica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Monitoraggio della malattia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Monitoraggio della terapia</a:t>
            </a:r>
          </a:p>
        </p:txBody>
      </p:sp>
    </p:spTree>
    <p:extLst>
      <p:ext uri="{BB962C8B-B14F-4D97-AF65-F5344CB8AC3E}">
        <p14:creationId xmlns:p14="http://schemas.microsoft.com/office/powerpoint/2010/main" val="3324974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>
            <a:extLst>
              <a:ext uri="{FF2B5EF4-FFF2-40B4-BE49-F238E27FC236}">
                <a16:creationId xmlns:a16="http://schemas.microsoft.com/office/drawing/2014/main" id="{E8060053-CBB5-4D91-AF4B-E689F92C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/>
              <a:t>ANA possono essere riscontrati in malattie non-AI </a:t>
            </a:r>
          </a:p>
        </p:txBody>
      </p:sp>
      <p:sp>
        <p:nvSpPr>
          <p:cNvPr id="23555" name="Segnaposto contenuto 2">
            <a:extLst>
              <a:ext uri="{FF2B5EF4-FFF2-40B4-BE49-F238E27FC236}">
                <a16:creationId xmlns:a16="http://schemas.microsoft.com/office/drawing/2014/main" id="{20F405E4-1C0E-4824-95D7-F90D6200A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400" b="1" dirty="0"/>
              <a:t>Malattie infettive </a:t>
            </a:r>
            <a:r>
              <a:rPr lang="it-IT" altLang="it-IT" sz="2400" dirty="0"/>
              <a:t>(ascessi cronici, tubercolosi, endocardite batterica sub-acuta, malaria, infezioni da virus di Epstein Barr etc.).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400" dirty="0"/>
              <a:t>In corso di </a:t>
            </a:r>
            <a:r>
              <a:rPr lang="it-IT" altLang="it-IT" sz="2400" b="1" dirty="0"/>
              <a:t>neoplasie</a:t>
            </a:r>
            <a:r>
              <a:rPr lang="it-IT" altLang="it-IT" sz="2400" dirty="0"/>
              <a:t>.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400" dirty="0"/>
              <a:t>In corso di </a:t>
            </a:r>
            <a:r>
              <a:rPr lang="it-IT" altLang="it-IT" sz="2400" b="1" dirty="0"/>
              <a:t>terapie</a:t>
            </a:r>
            <a:r>
              <a:rPr lang="it-IT" altLang="it-IT" sz="2400" dirty="0"/>
              <a:t> con farmaci noti per essere in grado di indurre questo tipo di autoanticorpi e non sempre associati con manifestazioni cliniche (</a:t>
            </a:r>
            <a:r>
              <a:rPr lang="it-IT" altLang="it-IT" sz="2400" dirty="0" err="1"/>
              <a:t>procainamide</a:t>
            </a:r>
            <a:r>
              <a:rPr lang="it-IT" altLang="it-IT" sz="2400" dirty="0"/>
              <a:t>, </a:t>
            </a:r>
            <a:r>
              <a:rPr lang="it-IT" altLang="it-IT" sz="2400" dirty="0" err="1"/>
              <a:t>idralazina</a:t>
            </a:r>
            <a:r>
              <a:rPr lang="it-IT" altLang="it-IT" sz="2400" dirty="0"/>
              <a:t>, isoniazide, </a:t>
            </a:r>
            <a:r>
              <a:rPr lang="it-IT" altLang="it-IT" sz="2400" dirty="0" err="1"/>
              <a:t>cloropromazina</a:t>
            </a:r>
            <a:r>
              <a:rPr lang="it-IT" altLang="it-IT" sz="2400" dirty="0"/>
              <a:t>, beta bloccanti etc.).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400" b="1" dirty="0"/>
              <a:t>Parenti</a:t>
            </a:r>
            <a:r>
              <a:rPr lang="it-IT" altLang="it-IT" sz="2400" dirty="0"/>
              <a:t> apparentemente sani di pazienti con malattie autoimmuni sistemiche.</a:t>
            </a:r>
          </a:p>
        </p:txBody>
      </p:sp>
    </p:spTree>
    <p:extLst>
      <p:ext uri="{BB962C8B-B14F-4D97-AF65-F5344CB8AC3E}">
        <p14:creationId xmlns:p14="http://schemas.microsoft.com/office/powerpoint/2010/main" val="3519866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AA5FAF5-A523-492D-904B-B5312DF0B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In caso di ANA negativi</a:t>
            </a:r>
            <a:r>
              <a:rPr lang="it-IT" altLang="it-IT" sz="4000" dirty="0"/>
              <a:t> (&lt;1:80)</a:t>
            </a:r>
            <a:endParaRPr lang="it-IT" altLang="it-IT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94582A8C-6E28-47D5-93D5-2FF1022CE5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8413752"/>
              </p:ext>
            </p:extLst>
          </p:nvPr>
        </p:nvGraphicFramePr>
        <p:xfrm>
          <a:off x="511175" y="1271588"/>
          <a:ext cx="11166475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6D384AA0-4581-4F26-8307-AB6E8A6DC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906" y="502895"/>
            <a:ext cx="5334000" cy="47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  <a:defRPr/>
            </a:pPr>
            <a:r>
              <a:rPr lang="it-IT" altLang="it-IT" kern="0" dirty="0">
                <a:latin typeface="Calibri" pitchFamily="34" charset="0"/>
              </a:rPr>
              <a:t>	</a:t>
            </a:r>
            <a:endParaRPr lang="it-IT" altLang="it-IT" b="1" kern="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062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30086A7-A16C-4A2C-A001-B13D155FD7C6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434975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it-IT" altLang="it-IT" b="1" kern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818B42F-CE18-4950-8DBC-AC143E88429D}"/>
              </a:ext>
            </a:extLst>
          </p:cNvPr>
          <p:cNvSpPr txBox="1">
            <a:spLocks noChangeArrowheads="1"/>
          </p:cNvSpPr>
          <p:nvPr/>
        </p:nvSpPr>
        <p:spPr>
          <a:xfrm>
            <a:off x="1919288" y="1958975"/>
            <a:ext cx="8388350" cy="36845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endParaRPr lang="it-IT" altLang="it-IT" i="1" kern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44B1D0E-9DD8-4C8C-9679-E64E389C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/>
              <a:t>In caso di ANA borderline </a:t>
            </a:r>
            <a:r>
              <a:rPr lang="it-IT" altLang="it-IT" sz="3600" dirty="0"/>
              <a:t>(titoli compresi tra 1:80 - 1: 160)</a:t>
            </a:r>
            <a:endParaRPr lang="it-IT" dirty="0"/>
          </a:p>
        </p:txBody>
      </p:sp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D239C8D5-EC3C-43E4-9720-6124E7D83C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8991314"/>
              </p:ext>
            </p:extLst>
          </p:nvPr>
        </p:nvGraphicFramePr>
        <p:xfrm>
          <a:off x="511175" y="1271588"/>
          <a:ext cx="11166475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0246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5591887-B2FD-4823-B103-9324CA8F77C1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1143000"/>
            <a:ext cx="7772400" cy="7318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it-IT" altLang="it-IT" sz="4000" b="1" kern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1E5E2F4-586A-48B2-8426-B4781DF1D50B}"/>
              </a:ext>
            </a:extLst>
          </p:cNvPr>
          <p:cNvSpPr txBox="1">
            <a:spLocks noChangeArrowheads="1"/>
          </p:cNvSpPr>
          <p:nvPr/>
        </p:nvSpPr>
        <p:spPr>
          <a:xfrm>
            <a:off x="3886200" y="2794000"/>
            <a:ext cx="4730750" cy="182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endParaRPr lang="it-IT" altLang="it-IT" b="1" kern="0" dirty="0">
              <a:latin typeface="Calibri" pitchFamily="34" charset="0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53F7E46-1E1F-4DBD-8427-BB46944F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In caso di ANA positivi</a:t>
            </a:r>
            <a:endParaRPr lang="it-IT" dirty="0"/>
          </a:p>
        </p:txBody>
      </p:sp>
      <p:graphicFrame>
        <p:nvGraphicFramePr>
          <p:cNvPr id="12" name="Segnaposto contenuto 11">
            <a:extLst>
              <a:ext uri="{FF2B5EF4-FFF2-40B4-BE49-F238E27FC236}">
                <a16:creationId xmlns:a16="http://schemas.microsoft.com/office/drawing/2014/main" id="{F11551EF-5BDA-4F60-B261-90F948CC9D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526874"/>
              </p:ext>
            </p:extLst>
          </p:nvPr>
        </p:nvGraphicFramePr>
        <p:xfrm>
          <a:off x="511175" y="1271588"/>
          <a:ext cx="11166475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678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7">
            <a:extLst>
              <a:ext uri="{FF2B5EF4-FFF2-40B4-BE49-F238E27FC236}">
                <a16:creationId xmlns:a16="http://schemas.microsoft.com/office/drawing/2014/main" id="{A74A4C06-A5A7-47C3-9B44-4B6689B7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920876"/>
            <a:ext cx="813593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it-IT" altLang="it-IT" sz="2800" b="1" dirty="0">
                <a:solidFill>
                  <a:schemeClr val="accent1"/>
                </a:solidFill>
                <a:latin typeface="Calibri" panose="020F0502020204030204" pitchFamily="34" charset="0"/>
              </a:rPr>
              <a:t>ENA 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anti-Ro/SSA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antiLa</a:t>
            </a:r>
            <a:r>
              <a:rPr lang="it-IT" altLang="it-IT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/SSB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anti-Scl70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anti-Sm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anti-U1RNP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anti-Jo1</a:t>
            </a:r>
          </a:p>
          <a:p>
            <a:pPr eaLnBrk="1" hangingPunct="1">
              <a:lnSpc>
                <a:spcPct val="90000"/>
              </a:lnSpc>
            </a:pPr>
            <a:endParaRPr lang="it-IT" altLang="it-IT" sz="1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z="2800" b="1" dirty="0" err="1">
                <a:solidFill>
                  <a:schemeClr val="accent1"/>
                </a:solidFill>
                <a:latin typeface="Calibri" panose="020F0502020204030204" pitchFamily="34" charset="0"/>
              </a:rPr>
              <a:t>Ac</a:t>
            </a:r>
            <a:r>
              <a:rPr lang="it-IT" altLang="it-IT" sz="2800" b="1" dirty="0">
                <a:solidFill>
                  <a:schemeClr val="accent1"/>
                </a:solidFill>
                <a:latin typeface="Calibri" panose="020F0502020204030204" pitchFamily="34" charset="0"/>
              </a:rPr>
              <a:t>. Anti-</a:t>
            </a:r>
            <a:r>
              <a:rPr lang="it-IT" altLang="it-IT" sz="2800" b="1" dirty="0" err="1">
                <a:solidFill>
                  <a:schemeClr val="accent1"/>
                </a:solidFill>
                <a:latin typeface="Calibri" panose="020F0502020204030204" pitchFamily="34" charset="0"/>
              </a:rPr>
              <a:t>dsDNA</a:t>
            </a:r>
            <a:r>
              <a:rPr lang="it-IT" altLang="it-IT" sz="2800" b="1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endParaRPr lang="it-IT" altLang="it-IT" sz="24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20">
            <a:extLst>
              <a:ext uri="{FF2B5EF4-FFF2-40B4-BE49-F238E27FC236}">
                <a16:creationId xmlns:a16="http://schemas.microsoft.com/office/drawing/2014/main" id="{32FB9D8B-A1E1-4887-90FE-201D2E52DF57}"/>
              </a:ext>
            </a:extLst>
          </p:cNvPr>
          <p:cNvGrpSpPr>
            <a:grpSpLocks/>
          </p:cNvGrpSpPr>
          <p:nvPr/>
        </p:nvGrpSpPr>
        <p:grpSpPr bwMode="auto">
          <a:xfrm>
            <a:off x="2424114" y="1793875"/>
            <a:ext cx="4319587" cy="1512888"/>
            <a:chOff x="567" y="1445"/>
            <a:chExt cx="2721" cy="953"/>
          </a:xfrm>
        </p:grpSpPr>
        <p:sp>
          <p:nvSpPr>
            <p:cNvPr id="27669" name="Rectangle 11">
              <a:extLst>
                <a:ext uri="{FF2B5EF4-FFF2-40B4-BE49-F238E27FC236}">
                  <a16:creationId xmlns:a16="http://schemas.microsoft.com/office/drawing/2014/main" id="{7392013B-2F15-42EC-9750-06010B603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808"/>
              <a:ext cx="1633" cy="590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alibri" panose="020F0502020204030204" pitchFamily="34" charset="0"/>
              </a:endParaRPr>
            </a:p>
          </p:txBody>
        </p:sp>
        <p:sp>
          <p:nvSpPr>
            <p:cNvPr id="27670" name="AutoShape 12">
              <a:extLst>
                <a:ext uri="{FF2B5EF4-FFF2-40B4-BE49-F238E27FC236}">
                  <a16:creationId xmlns:a16="http://schemas.microsoft.com/office/drawing/2014/main" id="{886DE338-83CB-495E-9638-EF555BC24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8" y="1445"/>
              <a:ext cx="1110" cy="318"/>
            </a:xfrm>
            <a:prstGeom prst="wedgeRectCallout">
              <a:avLst>
                <a:gd name="adj1" fmla="val -44593"/>
                <a:gd name="adj2" fmla="val 7012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latin typeface="Calibri" panose="020F0502020204030204" pitchFamily="34" charset="0"/>
                </a:rPr>
                <a:t>S. Sjogren</a:t>
              </a:r>
            </a:p>
          </p:txBody>
        </p:sp>
      </p:grpSp>
      <p:grpSp>
        <p:nvGrpSpPr>
          <p:cNvPr id="7" name="Group 21">
            <a:extLst>
              <a:ext uri="{FF2B5EF4-FFF2-40B4-BE49-F238E27FC236}">
                <a16:creationId xmlns:a16="http://schemas.microsoft.com/office/drawing/2014/main" id="{1EDA5B2B-71F1-48C5-AAA2-487200BCE315}"/>
              </a:ext>
            </a:extLst>
          </p:cNvPr>
          <p:cNvGrpSpPr>
            <a:grpSpLocks/>
          </p:cNvGrpSpPr>
          <p:nvPr/>
        </p:nvGrpSpPr>
        <p:grpSpPr bwMode="auto">
          <a:xfrm>
            <a:off x="2424114" y="2786063"/>
            <a:ext cx="5184775" cy="939800"/>
            <a:chOff x="567" y="2070"/>
            <a:chExt cx="3266" cy="592"/>
          </a:xfrm>
        </p:grpSpPr>
        <p:sp>
          <p:nvSpPr>
            <p:cNvPr id="27667" name="Rectangle 15">
              <a:extLst>
                <a:ext uri="{FF2B5EF4-FFF2-40B4-BE49-F238E27FC236}">
                  <a16:creationId xmlns:a16="http://schemas.microsoft.com/office/drawing/2014/main" id="{740CC981-1D6C-482C-827E-3B4B14979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2436"/>
              <a:ext cx="1633" cy="22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alibri" panose="020F0502020204030204" pitchFamily="34" charset="0"/>
              </a:endParaRPr>
            </a:p>
          </p:txBody>
        </p:sp>
        <p:sp>
          <p:nvSpPr>
            <p:cNvPr id="27668" name="AutoShape 16">
              <a:extLst>
                <a:ext uri="{FF2B5EF4-FFF2-40B4-BE49-F238E27FC236}">
                  <a16:creationId xmlns:a16="http://schemas.microsoft.com/office/drawing/2014/main" id="{88D74300-8AA4-48BF-9D81-8153799CB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" y="2070"/>
              <a:ext cx="1679" cy="362"/>
            </a:xfrm>
            <a:prstGeom prst="wedgeEllipseCallout">
              <a:avLst>
                <a:gd name="adj1" fmla="val -46426"/>
                <a:gd name="adj2" fmla="val 69889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latin typeface="Calibri" panose="020F0502020204030204" pitchFamily="34" charset="0"/>
                </a:rPr>
                <a:t>Sclerodermia</a:t>
              </a:r>
            </a:p>
          </p:txBody>
        </p:sp>
      </p:grpSp>
      <p:grpSp>
        <p:nvGrpSpPr>
          <p:cNvPr id="10" name="Group 30">
            <a:extLst>
              <a:ext uri="{FF2B5EF4-FFF2-40B4-BE49-F238E27FC236}">
                <a16:creationId xmlns:a16="http://schemas.microsoft.com/office/drawing/2014/main" id="{593C23AA-5C09-464E-8B1B-CF58D1E2C7F8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3433764"/>
            <a:ext cx="4171950" cy="2566987"/>
            <a:chOff x="567" y="2478"/>
            <a:chExt cx="2628" cy="1617"/>
          </a:xfrm>
        </p:grpSpPr>
        <p:grpSp>
          <p:nvGrpSpPr>
            <p:cNvPr id="27661" name="Group 28">
              <a:extLst>
                <a:ext uri="{FF2B5EF4-FFF2-40B4-BE49-F238E27FC236}">
                  <a16:creationId xmlns:a16="http://schemas.microsoft.com/office/drawing/2014/main" id="{77D9D743-6A42-4240-9326-BA0BE5A629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" y="2478"/>
              <a:ext cx="2540" cy="1542"/>
              <a:chOff x="567" y="2478"/>
              <a:chExt cx="2540" cy="1542"/>
            </a:xfrm>
          </p:grpSpPr>
          <p:grpSp>
            <p:nvGrpSpPr>
              <p:cNvPr id="27663" name="Group 22">
                <a:extLst>
                  <a:ext uri="{FF2B5EF4-FFF2-40B4-BE49-F238E27FC236}">
                    <a16:creationId xmlns:a16="http://schemas.microsoft.com/office/drawing/2014/main" id="{D37CA62E-CCD7-463A-B59D-2B1835AADF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" y="2478"/>
                <a:ext cx="2540" cy="510"/>
                <a:chOff x="567" y="2478"/>
                <a:chExt cx="2540" cy="510"/>
              </a:xfrm>
            </p:grpSpPr>
            <p:sp>
              <p:nvSpPr>
                <p:cNvPr id="27665" name="AutoShape 13">
                  <a:extLst>
                    <a:ext uri="{FF2B5EF4-FFF2-40B4-BE49-F238E27FC236}">
                      <a16:creationId xmlns:a16="http://schemas.microsoft.com/office/drawing/2014/main" id="{B995BAA1-C249-44CD-A85A-7D55E6C637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0" y="2478"/>
                  <a:ext cx="907" cy="362"/>
                </a:xfrm>
                <a:prstGeom prst="wedgeRoundRectCallout">
                  <a:avLst>
                    <a:gd name="adj1" fmla="val -43750"/>
                    <a:gd name="adj2" fmla="val 70000"/>
                    <a:gd name="adj3" fmla="val 16667"/>
                  </a:avLst>
                </a:prstGeom>
                <a:solidFill>
                  <a:srgbClr val="CC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 b="1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LES</a:t>
                  </a:r>
                </a:p>
              </p:txBody>
            </p:sp>
            <p:sp>
              <p:nvSpPr>
                <p:cNvPr id="27666" name="Rectangle 14">
                  <a:extLst>
                    <a:ext uri="{FF2B5EF4-FFF2-40B4-BE49-F238E27FC236}">
                      <a16:creationId xmlns:a16="http://schemas.microsoft.com/office/drawing/2014/main" id="{E49E2F8D-2352-4965-BFEA-84E29E9EB0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" y="2716"/>
                  <a:ext cx="1633" cy="272"/>
                </a:xfrm>
                <a:prstGeom prst="rect">
                  <a:avLst/>
                </a:prstGeom>
                <a:noFill/>
                <a:ln w="9525">
                  <a:solidFill>
                    <a:srgbClr val="00FF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27664" name="Rectangle 27">
                <a:extLst>
                  <a:ext uri="{FF2B5EF4-FFF2-40B4-BE49-F238E27FC236}">
                    <a16:creationId xmlns:a16="http://schemas.microsoft.com/office/drawing/2014/main" id="{C888A8F9-D227-47B0-BDD9-BC4CB3AD0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3702"/>
                <a:ext cx="1633" cy="318"/>
              </a:xfrm>
              <a:prstGeom prst="rect">
                <a:avLst/>
              </a:prstGeom>
              <a:noFill/>
              <a:ln w="9525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7662" name="AutoShape 29">
              <a:extLst>
                <a:ext uri="{FF2B5EF4-FFF2-40B4-BE49-F238E27FC236}">
                  <a16:creationId xmlns:a16="http://schemas.microsoft.com/office/drawing/2014/main" id="{FFCB35A8-BDB6-490B-9ABE-F5936FE0DD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288" y="3795"/>
              <a:ext cx="907" cy="300"/>
            </a:xfrm>
            <a:prstGeom prst="wedgeRoundRectCallout">
              <a:avLst>
                <a:gd name="adj1" fmla="val -55736"/>
                <a:gd name="adj2" fmla="val 34000"/>
                <a:gd name="adj3" fmla="val 16667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chemeClr val="bg1"/>
                  </a:solidFill>
                  <a:latin typeface="Calibri" panose="020F0502020204030204" pitchFamily="34" charset="0"/>
                </a:rPr>
                <a:t>LES</a:t>
              </a:r>
            </a:p>
          </p:txBody>
        </p:sp>
      </p:grpSp>
      <p:grpSp>
        <p:nvGrpSpPr>
          <p:cNvPr id="17" name="Group 31">
            <a:extLst>
              <a:ext uri="{FF2B5EF4-FFF2-40B4-BE49-F238E27FC236}">
                <a16:creationId xmlns:a16="http://schemas.microsoft.com/office/drawing/2014/main" id="{BCBBC60D-2C43-4C2E-A5A4-668B730AF882}"/>
              </a:ext>
            </a:extLst>
          </p:cNvPr>
          <p:cNvGrpSpPr>
            <a:grpSpLocks/>
          </p:cNvGrpSpPr>
          <p:nvPr/>
        </p:nvGrpSpPr>
        <p:grpSpPr bwMode="auto">
          <a:xfrm>
            <a:off x="2424114" y="4008439"/>
            <a:ext cx="3959225" cy="663575"/>
            <a:chOff x="567" y="2840"/>
            <a:chExt cx="2494" cy="418"/>
          </a:xfrm>
        </p:grpSpPr>
        <p:sp>
          <p:nvSpPr>
            <p:cNvPr id="27659" name="Rectangle 32">
              <a:extLst>
                <a:ext uri="{FF2B5EF4-FFF2-40B4-BE49-F238E27FC236}">
                  <a16:creationId xmlns:a16="http://schemas.microsoft.com/office/drawing/2014/main" id="{D2FAFD0A-B282-45E6-A0BA-B4FCB24A5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3032"/>
              <a:ext cx="1633" cy="22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alibri" panose="020F0502020204030204" pitchFamily="34" charset="0"/>
              </a:endParaRPr>
            </a:p>
          </p:txBody>
        </p:sp>
        <p:sp>
          <p:nvSpPr>
            <p:cNvPr id="27660" name="AutoShape 33">
              <a:extLst>
                <a:ext uri="{FF2B5EF4-FFF2-40B4-BE49-F238E27FC236}">
                  <a16:creationId xmlns:a16="http://schemas.microsoft.com/office/drawing/2014/main" id="{B085C079-6EE9-4F10-8662-29D981083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2840"/>
              <a:ext cx="952" cy="318"/>
            </a:xfrm>
            <a:prstGeom prst="wedgeRectCallout">
              <a:avLst>
                <a:gd name="adj1" fmla="val -43750"/>
                <a:gd name="adj2" fmla="val 7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chemeClr val="bg1"/>
                  </a:solidFill>
                  <a:latin typeface="Calibri" panose="020F0502020204030204" pitchFamily="34" charset="0"/>
                </a:rPr>
                <a:t>MCTD</a:t>
              </a:r>
            </a:p>
          </p:txBody>
        </p:sp>
      </p:grpSp>
      <p:grpSp>
        <p:nvGrpSpPr>
          <p:cNvPr id="20" name="Group 34">
            <a:extLst>
              <a:ext uri="{FF2B5EF4-FFF2-40B4-BE49-F238E27FC236}">
                <a16:creationId xmlns:a16="http://schemas.microsoft.com/office/drawing/2014/main" id="{E152E896-BA67-4C32-AE20-BAE0A6280032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4513263"/>
            <a:ext cx="5688012" cy="658812"/>
            <a:chOff x="567" y="3158"/>
            <a:chExt cx="3583" cy="415"/>
          </a:xfrm>
        </p:grpSpPr>
        <p:sp>
          <p:nvSpPr>
            <p:cNvPr id="27657" name="Rectangle 35">
              <a:extLst>
                <a:ext uri="{FF2B5EF4-FFF2-40B4-BE49-F238E27FC236}">
                  <a16:creationId xmlns:a16="http://schemas.microsoft.com/office/drawing/2014/main" id="{1129CA3B-A293-4BF5-A22F-B8B4EA039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3300"/>
              <a:ext cx="1633" cy="273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alibri" panose="020F0502020204030204" pitchFamily="34" charset="0"/>
              </a:endParaRPr>
            </a:p>
          </p:txBody>
        </p:sp>
        <p:sp>
          <p:nvSpPr>
            <p:cNvPr id="27658" name="AutoShape 36">
              <a:extLst>
                <a:ext uri="{FF2B5EF4-FFF2-40B4-BE49-F238E27FC236}">
                  <a16:creationId xmlns:a16="http://schemas.microsoft.com/office/drawing/2014/main" id="{AFF14B5C-BACF-4292-A95E-4A727B528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158"/>
              <a:ext cx="2086" cy="317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chemeClr val="bg1"/>
                  </a:solidFill>
                  <a:latin typeface="Calibri" panose="020F0502020204030204" pitchFamily="34" charset="0"/>
                </a:rPr>
                <a:t>S. anti-sintetasi</a:t>
              </a: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328E5CDB-841E-4027-A28A-5784C1ECB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/>
              <a:t>2nd </a:t>
            </a:r>
            <a:r>
              <a:rPr lang="it-IT" altLang="it-IT" dirty="0" err="1"/>
              <a:t>level</a:t>
            </a:r>
            <a:r>
              <a:rPr lang="it-IT" altLang="it-IT" dirty="0"/>
              <a:t> : Conferma e Precisazione diagnostica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160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">
            <a:extLst>
              <a:ext uri="{FF2B5EF4-FFF2-40B4-BE49-F238E27FC236}">
                <a16:creationId xmlns:a16="http://schemas.microsoft.com/office/drawing/2014/main" id="{F1E6EC0D-FE2F-4494-B386-7933A7483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532713"/>
              </p:ext>
            </p:extLst>
          </p:nvPr>
        </p:nvGraphicFramePr>
        <p:xfrm>
          <a:off x="1813719" y="451644"/>
          <a:ext cx="8497887" cy="5646733"/>
        </p:xfrm>
        <a:graphic>
          <a:graphicData uri="http://schemas.openxmlformats.org/drawingml/2006/table">
            <a:tbl>
              <a:tblPr/>
              <a:tblGrid>
                <a:gridCol w="3017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5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17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1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7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Frequenza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(%)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Anticorpi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LES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MCTD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SS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SSc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PDM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Anti-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dsDNA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Anti-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30-40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Anti-U1RNP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35-45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95-100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Anti-P rib. 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15-20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Anti-Ro/SSA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30-40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60-70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Anti-La/SSB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45-60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Anti-Scl70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20-30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Anti-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centromero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25-30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Anti-PM-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Scl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Anti-Jo-1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Anti-Mi-2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Anti-Ku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84407" marR="8440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8779" name="Rectangle 105">
            <a:extLst>
              <a:ext uri="{FF2B5EF4-FFF2-40B4-BE49-F238E27FC236}">
                <a16:creationId xmlns:a16="http://schemas.microsoft.com/office/drawing/2014/main" id="{DE83EB5E-7517-4FD1-B116-BD3613636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60350"/>
            <a:ext cx="90773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chemeClr val="bg1"/>
                </a:solidFill>
                <a:latin typeface="Calibri" panose="020F0502020204030204" pitchFamily="34" charset="0"/>
              </a:rPr>
              <a:t>Frequenza dei diversi anticorpi nelle connettiviti</a:t>
            </a:r>
          </a:p>
        </p:txBody>
      </p:sp>
    </p:spTree>
    <p:extLst>
      <p:ext uri="{BB962C8B-B14F-4D97-AF65-F5344CB8AC3E}">
        <p14:creationId xmlns:p14="http://schemas.microsoft.com/office/powerpoint/2010/main" val="2087395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>
            <a:extLst>
              <a:ext uri="{FF2B5EF4-FFF2-40B4-BE49-F238E27FC236}">
                <a16:creationId xmlns:a16="http://schemas.microsoft.com/office/drawing/2014/main" id="{F8050C8B-3FBB-4499-ACCD-9BB6E154A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276351"/>
            <a:ext cx="7343775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B53BB2AC-B69D-4751-B1A4-14D00E047A51}"/>
              </a:ext>
            </a:extLst>
          </p:cNvPr>
          <p:cNvGrpSpPr/>
          <p:nvPr/>
        </p:nvGrpSpPr>
        <p:grpSpPr>
          <a:xfrm>
            <a:off x="1458914" y="3790951"/>
            <a:ext cx="8994775" cy="2462212"/>
            <a:chOff x="1638301" y="4071938"/>
            <a:chExt cx="8994775" cy="2462212"/>
          </a:xfrm>
        </p:grpSpPr>
        <p:grpSp>
          <p:nvGrpSpPr>
            <p:cNvPr id="29700" name="Group 8">
              <a:extLst>
                <a:ext uri="{FF2B5EF4-FFF2-40B4-BE49-F238E27FC236}">
                  <a16:creationId xmlns:a16="http://schemas.microsoft.com/office/drawing/2014/main" id="{B0897AD7-8C48-48ED-AB7B-49B60B8808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8301" y="4071938"/>
              <a:ext cx="8994775" cy="2462212"/>
              <a:chOff x="72" y="2469"/>
              <a:chExt cx="5666" cy="1551"/>
            </a:xfrm>
          </p:grpSpPr>
          <p:pic>
            <p:nvPicPr>
              <p:cNvPr id="29708" name="Picture 4">
                <a:extLst>
                  <a:ext uri="{FF2B5EF4-FFF2-40B4-BE49-F238E27FC236}">
                    <a16:creationId xmlns:a16="http://schemas.microsoft.com/office/drawing/2014/main" id="{2CBD99AC-D9FB-47C3-B39F-5FBAD5486E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86"/>
              <a:stretch>
                <a:fillRect/>
              </a:stretch>
            </p:blipFill>
            <p:spPr bwMode="auto">
              <a:xfrm>
                <a:off x="1720" y="2469"/>
                <a:ext cx="4018" cy="1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9" name="Picture 7">
                <a:extLst>
                  <a:ext uri="{FF2B5EF4-FFF2-40B4-BE49-F238E27FC236}">
                    <a16:creationId xmlns:a16="http://schemas.microsoft.com/office/drawing/2014/main" id="{21B19F0E-CA81-4073-A141-4E1EE89286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089"/>
              <a:stretch>
                <a:fillRect/>
              </a:stretch>
            </p:blipFill>
            <p:spPr bwMode="auto">
              <a:xfrm>
                <a:off x="72" y="2469"/>
                <a:ext cx="1633" cy="1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01" name="Rectangle 10">
              <a:extLst>
                <a:ext uri="{FF2B5EF4-FFF2-40B4-BE49-F238E27FC236}">
                  <a16:creationId xmlns:a16="http://schemas.microsoft.com/office/drawing/2014/main" id="{E5611401-D0E2-4903-A555-705FA12D7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4775200"/>
              <a:ext cx="1512888" cy="28733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9702" name="Rectangle 11">
              <a:extLst>
                <a:ext uri="{FF2B5EF4-FFF2-40B4-BE49-F238E27FC236}">
                  <a16:creationId xmlns:a16="http://schemas.microsoft.com/office/drawing/2014/main" id="{7C1BA89B-A788-4C1B-8073-37CF36AFA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5776" y="5414964"/>
              <a:ext cx="1152525" cy="287337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9703" name="Line 12">
              <a:extLst>
                <a:ext uri="{FF2B5EF4-FFF2-40B4-BE49-F238E27FC236}">
                  <a16:creationId xmlns:a16="http://schemas.microsoft.com/office/drawing/2014/main" id="{7A149DC7-81C5-448F-9143-AA3E9D1DF8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64400" y="5710238"/>
              <a:ext cx="1296988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9704" name="Rectangle 13">
              <a:extLst>
                <a:ext uri="{FF2B5EF4-FFF2-40B4-BE49-F238E27FC236}">
                  <a16:creationId xmlns:a16="http://schemas.microsoft.com/office/drawing/2014/main" id="{9DBFEF45-DBF3-43F3-B0D4-5B26ADBDD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5757864"/>
              <a:ext cx="1295400" cy="288925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9705" name="Line 14">
              <a:extLst>
                <a:ext uri="{FF2B5EF4-FFF2-40B4-BE49-F238E27FC236}">
                  <a16:creationId xmlns:a16="http://schemas.microsoft.com/office/drawing/2014/main" id="{7403B4D0-59DF-4123-8CF9-0263C2A719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1625" y="6030913"/>
              <a:ext cx="1225550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9706" name="Line 15">
              <a:extLst>
                <a:ext uri="{FF2B5EF4-FFF2-40B4-BE49-F238E27FC236}">
                  <a16:creationId xmlns:a16="http://schemas.microsoft.com/office/drawing/2014/main" id="{0376A7AF-7EDF-42D5-A4AA-D6C36B3F11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8314" y="6353175"/>
              <a:ext cx="504825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9707" name="Line 16">
              <a:extLst>
                <a:ext uri="{FF2B5EF4-FFF2-40B4-BE49-F238E27FC236}">
                  <a16:creationId xmlns:a16="http://schemas.microsoft.com/office/drawing/2014/main" id="{59831F84-B5FB-4763-831C-95E5C6F400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300" y="5383213"/>
              <a:ext cx="1943100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" name="Titolo 2">
            <a:extLst>
              <a:ext uri="{FF2B5EF4-FFF2-40B4-BE49-F238E27FC236}">
                <a16:creationId xmlns:a16="http://schemas.microsoft.com/office/drawing/2014/main" id="{0C775758-9C7F-4817-9E9E-10041758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3rd </a:t>
            </a:r>
            <a:r>
              <a:rPr lang="it-IT" dirty="0" err="1"/>
              <a:t>level</a:t>
            </a:r>
            <a:r>
              <a:rPr lang="it-IT" dirty="0"/>
              <a:t> : definizione di particolari </a:t>
            </a:r>
            <a:r>
              <a:rPr lang="it-IT" dirty="0" err="1"/>
              <a:t>subsets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4455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Line 6">
            <a:extLst>
              <a:ext uri="{FF2B5EF4-FFF2-40B4-BE49-F238E27FC236}">
                <a16:creationId xmlns:a16="http://schemas.microsoft.com/office/drawing/2014/main" id="{64ECB811-E9A6-4405-8EEC-458CD8E235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6075" y="1196975"/>
            <a:ext cx="90360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4CA933EF-58EA-4F18-B6F6-A4AA9D172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04" y="4957270"/>
            <a:ext cx="9144000" cy="120032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</a:rPr>
              <a:t>LES con interessamento neuropsichiatrico 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800" b="1" dirty="0">
                <a:latin typeface="Arial" panose="020B0604020202020204" pitchFamily="34" charset="0"/>
              </a:rPr>
              <a:t> </a:t>
            </a:r>
            <a:r>
              <a:rPr lang="it-IT" altLang="it-IT" sz="1800" b="1" dirty="0" err="1">
                <a:latin typeface="Arial" panose="020B0604020202020204" pitchFamily="34" charset="0"/>
              </a:rPr>
              <a:t>Ac</a:t>
            </a:r>
            <a:r>
              <a:rPr lang="it-IT" altLang="it-IT" sz="1800" b="1" dirty="0">
                <a:latin typeface="Arial" panose="020B0604020202020204" pitchFamily="34" charset="0"/>
              </a:rPr>
              <a:t>. Anti-fosfolipidi e/o LAC = CVA, </a:t>
            </a:r>
            <a:r>
              <a:rPr lang="it-IT" altLang="it-IT" sz="1800" b="1" dirty="0" err="1">
                <a:latin typeface="Arial" panose="020B0604020202020204" pitchFamily="34" charset="0"/>
              </a:rPr>
              <a:t>seizures</a:t>
            </a:r>
            <a:r>
              <a:rPr lang="it-IT" altLang="it-IT" sz="1800" b="1" dirty="0">
                <a:latin typeface="Arial" panose="020B0604020202020204" pitchFamily="34" charset="0"/>
              </a:rPr>
              <a:t>, </a:t>
            </a:r>
            <a:r>
              <a:rPr lang="it-IT" altLang="it-IT" sz="1800" b="1" dirty="0" err="1">
                <a:latin typeface="Arial" panose="020B0604020202020204" pitchFamily="34" charset="0"/>
              </a:rPr>
              <a:t>myelopathy</a:t>
            </a:r>
            <a:endParaRPr lang="it-IT" altLang="it-IT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800" b="1" dirty="0">
                <a:latin typeface="Arial" panose="020B0604020202020204" pitchFamily="34" charset="0"/>
              </a:rPr>
              <a:t> </a:t>
            </a:r>
            <a:r>
              <a:rPr lang="it-IT" altLang="it-IT" sz="1800" b="1" dirty="0" err="1">
                <a:latin typeface="Arial" panose="020B0604020202020204" pitchFamily="34" charset="0"/>
              </a:rPr>
              <a:t>Ac</a:t>
            </a:r>
            <a:r>
              <a:rPr lang="it-IT" altLang="it-IT" sz="1800" b="1" dirty="0">
                <a:latin typeface="Arial" panose="020B0604020202020204" pitchFamily="34" charset="0"/>
              </a:rPr>
              <a:t>. Anti-P-ribosomiale = psicosi, depressione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800" b="1" dirty="0" err="1">
                <a:latin typeface="Arial" panose="020B0604020202020204" pitchFamily="34" charset="0"/>
              </a:rPr>
              <a:t>Ac</a:t>
            </a:r>
            <a:r>
              <a:rPr lang="it-IT" altLang="it-IT" sz="1800" b="1" dirty="0">
                <a:latin typeface="Arial" panose="020B0604020202020204" pitchFamily="34" charset="0"/>
              </a:rPr>
              <a:t>. anti-NMDA  = disturbi cognitivi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B8B87EDE-9119-4F24-8FA5-2585EF22F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782922"/>
              </p:ext>
            </p:extLst>
          </p:nvPr>
        </p:nvGraphicFramePr>
        <p:xfrm>
          <a:off x="785003" y="1280488"/>
          <a:ext cx="10092906" cy="36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4302">
                  <a:extLst>
                    <a:ext uri="{9D8B030D-6E8A-4147-A177-3AD203B41FA5}">
                      <a16:colId xmlns:a16="http://schemas.microsoft.com/office/drawing/2014/main" val="617118740"/>
                    </a:ext>
                  </a:extLst>
                </a:gridCol>
                <a:gridCol w="2035835">
                  <a:extLst>
                    <a:ext uri="{9D8B030D-6E8A-4147-A177-3AD203B41FA5}">
                      <a16:colId xmlns:a16="http://schemas.microsoft.com/office/drawing/2014/main" val="475781016"/>
                    </a:ext>
                  </a:extLst>
                </a:gridCol>
                <a:gridCol w="4692769">
                  <a:extLst>
                    <a:ext uri="{9D8B030D-6E8A-4147-A177-3AD203B41FA5}">
                      <a16:colId xmlns:a16="http://schemas.microsoft.com/office/drawing/2014/main" val="106685014"/>
                    </a:ext>
                  </a:extLst>
                </a:gridCol>
              </a:tblGrid>
              <a:tr h="310508">
                <a:tc>
                  <a:txBody>
                    <a:bodyPr/>
                    <a:lstStyle/>
                    <a:p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Autoantibodies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Subtype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Phenotype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429095"/>
                  </a:ext>
                </a:extLst>
              </a:tr>
              <a:tr h="728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Anti 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Topoisomerase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 I </a:t>
                      </a:r>
                      <a:r>
                        <a:rPr lang="it-IT" altLang="it-IT" sz="1800" b="1" dirty="0">
                          <a:latin typeface="Arial Narrow" panose="020B0606020202030204" pitchFamily="34" charset="0"/>
                        </a:rPr>
                        <a:t>(Scl70)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Diffuse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altLang="it-IT" sz="1800" b="1" u="sng" dirty="0" err="1">
                          <a:latin typeface="Arial" panose="020B0604020202020204" pitchFamily="34" charset="0"/>
                        </a:rPr>
                        <a:t>Pulmonary</a:t>
                      </a:r>
                      <a:r>
                        <a:rPr lang="it-IT" altLang="it-IT" sz="1800" b="1" u="sng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altLang="it-IT" sz="1800" b="1" u="sng" dirty="0" err="1">
                          <a:latin typeface="Arial" panose="020B0604020202020204" pitchFamily="34" charset="0"/>
                        </a:rPr>
                        <a:t>fibrosis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cardiac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involvement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798373"/>
                  </a:ext>
                </a:extLst>
              </a:tr>
              <a:tr h="543389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Anti-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Centromere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 (B,C)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Limited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Ischemic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digital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loss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sicca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it-IT" altLang="it-IT" sz="1800" b="1" u="sng" dirty="0" err="1">
                          <a:latin typeface="Arial" panose="020B0604020202020204" pitchFamily="34" charset="0"/>
                        </a:rPr>
                        <a:t>pulmonary</a:t>
                      </a:r>
                      <a:r>
                        <a:rPr lang="it-IT" altLang="it-IT" sz="1800" b="1" u="sng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                                                                       </a:t>
                      </a:r>
                      <a:r>
                        <a:rPr lang="it-IT" altLang="it-IT" sz="1800" b="1" u="sng" dirty="0" err="1">
                          <a:latin typeface="Arial" panose="020B0604020202020204" pitchFamily="34" charset="0"/>
                        </a:rPr>
                        <a:t>arterial</a:t>
                      </a:r>
                      <a:r>
                        <a:rPr lang="it-IT" altLang="it-IT" sz="1800" b="1" u="sng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altLang="it-IT" sz="1800" b="1" u="sng" dirty="0" err="1">
                          <a:latin typeface="Arial" panose="020B0604020202020204" pitchFamily="34" charset="0"/>
                        </a:rPr>
                        <a:t>hypertension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calcinosis</a:t>
                      </a:r>
                      <a:endParaRPr lang="it-IT" altLang="it-IT" sz="200" b="1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080486"/>
                  </a:ext>
                </a:extLst>
              </a:tr>
              <a:tr h="543389">
                <a:tc>
                  <a:txBody>
                    <a:bodyPr/>
                    <a:lstStyle/>
                    <a:p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RNA 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polimerase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 III/I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Diffuse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Severe 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skin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involvement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it-IT" altLang="it-IT" sz="1800" b="1" u="sng" dirty="0" err="1">
                          <a:latin typeface="Arial" panose="020B0604020202020204" pitchFamily="34" charset="0"/>
                        </a:rPr>
                        <a:t>renal</a:t>
                      </a:r>
                      <a:r>
                        <a:rPr lang="it-IT" altLang="it-IT" sz="1800" b="1" u="sng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altLang="it-IT" sz="1800" b="1" u="sng" dirty="0" err="1">
                          <a:latin typeface="Arial" panose="020B0604020202020204" pitchFamily="34" charset="0"/>
                        </a:rPr>
                        <a:t>crisis</a:t>
                      </a:r>
                      <a:endParaRPr lang="it-IT" altLang="it-IT" sz="1800" b="1" u="sng" dirty="0">
                        <a:latin typeface="Arial" panose="020B0604020202020204" pitchFamily="34" charset="0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244100"/>
                  </a:ext>
                </a:extLst>
              </a:tr>
              <a:tr h="728525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Anti-U3-RNP/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fibrillarin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nucleolar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Diffuse or 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Localized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800" b="1" u="sng" dirty="0" err="1">
                          <a:latin typeface="Arial" panose="020B0604020202020204" pitchFamily="34" charset="0"/>
                        </a:rPr>
                        <a:t>Pulmonary</a:t>
                      </a:r>
                      <a:r>
                        <a:rPr lang="it-IT" altLang="it-IT" sz="1800" b="1" u="sng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altLang="it-IT" sz="1800" b="1" u="sng" dirty="0" err="1">
                          <a:latin typeface="Arial" panose="020B0604020202020204" pitchFamily="34" charset="0"/>
                        </a:rPr>
                        <a:t>arterial</a:t>
                      </a:r>
                      <a:r>
                        <a:rPr lang="it-IT" altLang="it-IT" sz="1800" b="1" u="sng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altLang="it-IT" sz="1800" b="1" u="sng" dirty="0" err="1">
                          <a:latin typeface="Arial" panose="020B0604020202020204" pitchFamily="34" charset="0"/>
                        </a:rPr>
                        <a:t>hypertension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,     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cardiac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 &amp;/or 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muscle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involvement</a:t>
                      </a:r>
                      <a:endParaRPr lang="it-IT" altLang="it-IT" sz="1800" b="1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936594"/>
                  </a:ext>
                </a:extLst>
              </a:tr>
              <a:tr h="5099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Anti-PM/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Scl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  (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nucleolar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Limited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Overlap</a:t>
                      </a:r>
                      <a:r>
                        <a:rPr lang="it-IT" altLang="it-IT" sz="1800" b="1" dirty="0">
                          <a:latin typeface="Arial" panose="020B0604020202020204" pitchFamily="34" charset="0"/>
                        </a:rPr>
                        <a:t> or     </a:t>
                      </a:r>
                      <a:r>
                        <a:rPr lang="it-IT" altLang="it-IT" sz="1800" b="1" dirty="0" err="1">
                          <a:latin typeface="Arial" panose="020B0604020202020204" pitchFamily="34" charset="0"/>
                        </a:rPr>
                        <a:t>Myositis</a:t>
                      </a:r>
                      <a:endParaRPr lang="it-IT" altLang="it-IT" sz="1800" b="1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299643"/>
                  </a:ext>
                </a:extLst>
              </a:tr>
            </a:tbl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05FDEEDF-ED12-41AC-8157-EBB93C26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Antibody/Phenotype Associations in Scleroderma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827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87D87D-0F26-4733-B5D2-354E6D540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Algoritmo significato clinico ANA-anti-ENA/</a:t>
            </a:r>
            <a:r>
              <a:rPr lang="it-IT" dirty="0" err="1"/>
              <a:t>ds</a:t>
            </a:r>
            <a:r>
              <a:rPr lang="it-IT" dirty="0"/>
              <a:t>-DNA</a:t>
            </a:r>
          </a:p>
        </p:txBody>
      </p:sp>
      <p:pic>
        <p:nvPicPr>
          <p:cNvPr id="5" name="Picture 2" descr="C:\WINDOWS\TEMP\auto1.bmp">
            <a:extLst>
              <a:ext uri="{FF2B5EF4-FFF2-40B4-BE49-F238E27FC236}">
                <a16:creationId xmlns:a16="http://schemas.microsoft.com/office/drawing/2014/main" id="{C4CA1C30-4A41-4CBE-9B5A-546448C979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99" y="1443038"/>
            <a:ext cx="4744926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948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36E11F3-D909-4815-842C-C4A193C7F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Il laboratorio in Reumatologia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F2075E9-BEEA-482E-8EFF-BD0E253CE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anchor="ctr"/>
          <a:lstStyle/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Orientamento diagnostico iniziale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Precisazione diagnostica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</a:rPr>
              <a:t>Definizione di particolari </a:t>
            </a:r>
            <a:r>
              <a:rPr lang="it-IT" altLang="it-IT" sz="2800" dirty="0" err="1">
                <a:solidFill>
                  <a:srgbClr val="FF0000"/>
                </a:solidFill>
              </a:rPr>
              <a:t>subsets</a:t>
            </a:r>
            <a:r>
              <a:rPr lang="it-IT" altLang="it-IT" sz="2800" dirty="0">
                <a:solidFill>
                  <a:srgbClr val="FF0000"/>
                </a:solidFill>
              </a:rPr>
              <a:t> di malattia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</a:rPr>
              <a:t>Valutazione prognostica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Monitoraggio della malattia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Monitoraggio della terapia</a:t>
            </a:r>
          </a:p>
        </p:txBody>
      </p:sp>
    </p:spTree>
    <p:extLst>
      <p:ext uri="{BB962C8B-B14F-4D97-AF65-F5344CB8AC3E}">
        <p14:creationId xmlns:p14="http://schemas.microsoft.com/office/powerpoint/2010/main" val="1294542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36E11F3-D909-4815-842C-C4A193C7F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Il laboratorio in Reumatologia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F2075E9-BEEA-482E-8EFF-BD0E253CE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anchor="ctr"/>
          <a:lstStyle/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</a:rPr>
              <a:t>Orientamento diagnostico iniziale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Precisazione diagnostica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Definizione di particolari </a:t>
            </a:r>
            <a:r>
              <a:rPr lang="it-IT" altLang="it-IT" sz="2800" dirty="0" err="1"/>
              <a:t>subsets</a:t>
            </a:r>
            <a:r>
              <a:rPr lang="it-IT" altLang="it-IT" sz="2800" dirty="0"/>
              <a:t> di malattia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Valutazione prognostica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Monitoraggio della malattia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Monitoraggio della terapia</a:t>
            </a:r>
          </a:p>
        </p:txBody>
      </p:sp>
    </p:spTree>
    <p:extLst>
      <p:ext uri="{BB962C8B-B14F-4D97-AF65-F5344CB8AC3E}">
        <p14:creationId xmlns:p14="http://schemas.microsoft.com/office/powerpoint/2010/main" val="649743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7204EA44-51C7-420E-A338-72E4F337151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4864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it-IT" altLang="it-IT">
                <a:solidFill>
                  <a:schemeClr val="bg1"/>
                </a:solidFill>
              </a:rPr>
              <a:t>Spettano allo specialista</a:t>
            </a:r>
          </a:p>
          <a:p>
            <a:pPr algn="just"/>
            <a:endParaRPr lang="it-IT" altLang="it-IT">
              <a:solidFill>
                <a:schemeClr val="bg1"/>
              </a:solidFill>
            </a:endParaRP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3E633AF5-BDC5-4920-BAD9-0B7D47CA95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30815"/>
              </p:ext>
            </p:extLst>
          </p:nvPr>
        </p:nvGraphicFramePr>
        <p:xfrm>
          <a:off x="2187275" y="981335"/>
          <a:ext cx="8336951" cy="480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405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E2A91FC-9F9E-4FA2-B0D8-D16342EE51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altLang="it-IT" sz="3600" dirty="0"/>
              <a:t>3° Step - Altri esami di potenziale utilità in contesti specifici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9F7FBFB-1D5A-4B17-855B-641A9001ABF7}"/>
              </a:ext>
            </a:extLst>
          </p:cNvPr>
          <p:cNvSpPr/>
          <p:nvPr/>
        </p:nvSpPr>
        <p:spPr>
          <a:xfrm>
            <a:off x="5807072" y="2484270"/>
            <a:ext cx="5208591" cy="218521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it-IT" sz="2800" i="1" dirty="0">
                <a:solidFill>
                  <a:schemeClr val="bg1"/>
                </a:solidFill>
              </a:rPr>
              <a:t>In Reumatologia - tranne pochissime eccezioni - nessun esame è patognomonico di una determinata patologia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it-IT" sz="2400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3730FE0C-AA67-4810-A733-857F88654E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937565"/>
              </p:ext>
            </p:extLst>
          </p:nvPr>
        </p:nvGraphicFramePr>
        <p:xfrm>
          <a:off x="6219204" y="1277838"/>
          <a:ext cx="5457684" cy="4598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491DA528-A071-4D2F-BBF8-B03BD0941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2785916"/>
              </p:ext>
            </p:extLst>
          </p:nvPr>
        </p:nvGraphicFramePr>
        <p:xfrm>
          <a:off x="636070" y="1277838"/>
          <a:ext cx="5457684" cy="4598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55532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36E11F3-D909-4815-842C-C4A193C7F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Il laboratorio in Reumatologia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F2075E9-BEEA-482E-8EFF-BD0E253CE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anchor="ctr"/>
          <a:lstStyle/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Orientamento diagnostico iniziale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>
                <a:solidFill>
                  <a:schemeClr val="tx1"/>
                </a:solidFill>
              </a:rPr>
              <a:t>Precisazione diagnostica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>
                <a:solidFill>
                  <a:schemeClr val="tx1"/>
                </a:solidFill>
              </a:rPr>
              <a:t>Definizione di particolari </a:t>
            </a:r>
            <a:r>
              <a:rPr lang="it-IT" altLang="it-IT" sz="2800" dirty="0" err="1">
                <a:solidFill>
                  <a:schemeClr val="tx1"/>
                </a:solidFill>
              </a:rPr>
              <a:t>subsets</a:t>
            </a:r>
            <a:r>
              <a:rPr lang="it-IT" altLang="it-IT" sz="2800" dirty="0">
                <a:solidFill>
                  <a:schemeClr val="tx1"/>
                </a:solidFill>
              </a:rPr>
              <a:t> di malattia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>
                <a:solidFill>
                  <a:schemeClr val="tx1"/>
                </a:solidFill>
              </a:rPr>
              <a:t>Valutazione prognostica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</a:rPr>
              <a:t>Monitoraggio della malattia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Monitoraggio della terapia</a:t>
            </a:r>
          </a:p>
        </p:txBody>
      </p:sp>
    </p:spTree>
    <p:extLst>
      <p:ext uri="{BB962C8B-B14F-4D97-AF65-F5344CB8AC3E}">
        <p14:creationId xmlns:p14="http://schemas.microsoft.com/office/powerpoint/2010/main" val="2165137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4">
            <a:extLst>
              <a:ext uri="{FF2B5EF4-FFF2-40B4-BE49-F238E27FC236}">
                <a16:creationId xmlns:a16="http://schemas.microsoft.com/office/drawing/2014/main" id="{C387D12C-DDA7-438F-88DD-0AB535A17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Monitoraggio laboratoristico della malattia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05D5A453-CB80-40E7-8088-DC199360A9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2800" dirty="0"/>
              <a:t> Anti-</a:t>
            </a:r>
            <a:r>
              <a:rPr lang="it-IT" altLang="it-IT" sz="2800" dirty="0" err="1"/>
              <a:t>dsDNA</a:t>
            </a:r>
            <a:r>
              <a:rPr lang="it-IT" altLang="it-IT" sz="2800" dirty="0"/>
              <a:t>, C3, C4		 </a:t>
            </a:r>
            <a:r>
              <a:rPr lang="it-IT" altLang="it-IT" sz="2800" dirty="0">
                <a:sym typeface="Wingdings" panose="05000000000000000000" pitchFamily="2" charset="2"/>
              </a:rPr>
              <a:t> </a:t>
            </a:r>
            <a:r>
              <a:rPr lang="it-IT" altLang="it-IT" sz="2800" b="1" i="1" dirty="0"/>
              <a:t>LES</a:t>
            </a:r>
          </a:p>
          <a:p>
            <a:r>
              <a:rPr lang="it-IT" altLang="it-IT" sz="2800" dirty="0"/>
              <a:t> PCR					</a:t>
            </a:r>
            <a:r>
              <a:rPr lang="it-IT" altLang="it-IT" sz="2800" dirty="0">
                <a:sym typeface="Wingdings" panose="05000000000000000000" pitchFamily="2" charset="2"/>
              </a:rPr>
              <a:t>  </a:t>
            </a:r>
            <a:r>
              <a:rPr lang="it-IT" altLang="it-IT" sz="2800" b="1" i="1" dirty="0"/>
              <a:t>AR, PMR, GCA</a:t>
            </a:r>
          </a:p>
          <a:p>
            <a:r>
              <a:rPr lang="it-IT" altLang="it-IT" sz="2800" dirty="0"/>
              <a:t> CPK					</a:t>
            </a:r>
            <a:r>
              <a:rPr lang="it-IT" altLang="it-IT" sz="2800" dirty="0">
                <a:sym typeface="Wingdings" panose="05000000000000000000" pitchFamily="2" charset="2"/>
              </a:rPr>
              <a:t>  </a:t>
            </a:r>
            <a:r>
              <a:rPr lang="it-IT" altLang="it-IT" sz="2800" b="1" i="1" dirty="0"/>
              <a:t>DM-PM</a:t>
            </a:r>
          </a:p>
          <a:p>
            <a:r>
              <a:rPr lang="it-IT" altLang="it-IT" sz="2800" dirty="0"/>
              <a:t> FAL					</a:t>
            </a:r>
            <a:r>
              <a:rPr lang="it-IT" altLang="it-IT" sz="2800" dirty="0">
                <a:sym typeface="Wingdings" panose="05000000000000000000" pitchFamily="2" charset="2"/>
              </a:rPr>
              <a:t>  </a:t>
            </a:r>
            <a:r>
              <a:rPr lang="it-IT" altLang="it-IT" sz="2800" b="1" i="1" dirty="0"/>
              <a:t>Paget</a:t>
            </a:r>
          </a:p>
          <a:p>
            <a:r>
              <a:rPr lang="it-IT" altLang="it-IT" sz="2800" dirty="0"/>
              <a:t> </a:t>
            </a:r>
            <a:r>
              <a:rPr lang="it-IT" altLang="it-IT" sz="2800" dirty="0" err="1"/>
              <a:t>cANCA</a:t>
            </a:r>
            <a:r>
              <a:rPr lang="it-IT" altLang="it-IT" sz="2800" dirty="0"/>
              <a:t>				</a:t>
            </a:r>
            <a:r>
              <a:rPr lang="it-IT" altLang="it-IT" sz="2800" dirty="0">
                <a:sym typeface="Wingdings" panose="05000000000000000000" pitchFamily="2" charset="2"/>
              </a:rPr>
              <a:t>  </a:t>
            </a:r>
            <a:r>
              <a:rPr lang="it-IT" altLang="it-IT" sz="2800" b="1" i="1" dirty="0"/>
              <a:t>Wegener</a:t>
            </a:r>
          </a:p>
          <a:p>
            <a:r>
              <a:rPr lang="it-IT" altLang="it-IT" sz="2800" dirty="0"/>
              <a:t> b2m, g-globuline			</a:t>
            </a:r>
            <a:r>
              <a:rPr lang="it-IT" altLang="it-IT" sz="2800" dirty="0">
                <a:sym typeface="Wingdings" panose="05000000000000000000" pitchFamily="2" charset="2"/>
              </a:rPr>
              <a:t>  </a:t>
            </a:r>
            <a:r>
              <a:rPr lang="it-IT" altLang="it-IT" sz="2800" b="1" i="1" dirty="0"/>
              <a:t>S. </a:t>
            </a:r>
            <a:r>
              <a:rPr lang="it-IT" altLang="it-IT" sz="2800" b="1" i="1" dirty="0" err="1"/>
              <a:t>Sjögren</a:t>
            </a:r>
            <a:r>
              <a:rPr lang="it-IT" altLang="it-IT" sz="2800" dirty="0"/>
              <a:t>	</a:t>
            </a:r>
          </a:p>
          <a:p>
            <a:r>
              <a:rPr lang="it-IT" altLang="it-IT" sz="2800" dirty="0"/>
              <a:t> </a:t>
            </a:r>
            <a:r>
              <a:rPr lang="it-IT" altLang="it-IT" sz="2800" dirty="0" err="1"/>
              <a:t>criocrito</a:t>
            </a:r>
            <a:r>
              <a:rPr lang="it-IT" altLang="it-IT" sz="2800" dirty="0"/>
              <a:t>, C3, C4			</a:t>
            </a:r>
            <a:r>
              <a:rPr lang="it-IT" altLang="it-IT" sz="2800" dirty="0">
                <a:sym typeface="Wingdings" panose="05000000000000000000" pitchFamily="2" charset="2"/>
              </a:rPr>
              <a:t>  </a:t>
            </a:r>
            <a:r>
              <a:rPr lang="it-IT" altLang="it-IT" sz="2800" b="1" i="1" dirty="0"/>
              <a:t>CME</a:t>
            </a:r>
            <a:r>
              <a:rPr lang="it-IT" altLang="it-IT" sz="2800" dirty="0"/>
              <a:t>	</a:t>
            </a:r>
            <a:r>
              <a:rPr lang="it-IT" altLang="it-IT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624521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>
            <a:extLst>
              <a:ext uri="{FF2B5EF4-FFF2-40B4-BE49-F238E27FC236}">
                <a16:creationId xmlns:a16="http://schemas.microsoft.com/office/drawing/2014/main" id="{B670DE15-DBEE-46DD-B3F4-AE78733360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altLang="it-IT"/>
              <a:t>Monitoraggio laboratoristico dell’interessamento d’organo</a:t>
            </a: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3356BD96-028C-4749-A67D-EB6444EFB6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creatinina, sedimento urinario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emocromo, test di Coombs, aptoglobina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profilo epatico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enzimi muscolari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… … </a:t>
            </a:r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360099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36E11F3-D909-4815-842C-C4A193C7F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Il laboratorio in Reumatologia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F2075E9-BEEA-482E-8EFF-BD0E253CE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anchor="ctr"/>
          <a:lstStyle/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Orientamento diagnostico iniziale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>
                <a:solidFill>
                  <a:schemeClr val="tx1"/>
                </a:solidFill>
              </a:rPr>
              <a:t>Precisazione diagnostica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>
                <a:solidFill>
                  <a:schemeClr val="tx1"/>
                </a:solidFill>
              </a:rPr>
              <a:t>Definizione di particolari </a:t>
            </a:r>
            <a:r>
              <a:rPr lang="it-IT" altLang="it-IT" sz="2800" dirty="0" err="1">
                <a:solidFill>
                  <a:schemeClr val="tx1"/>
                </a:solidFill>
              </a:rPr>
              <a:t>subsets</a:t>
            </a:r>
            <a:r>
              <a:rPr lang="it-IT" altLang="it-IT" sz="2800" dirty="0">
                <a:solidFill>
                  <a:schemeClr val="tx1"/>
                </a:solidFill>
              </a:rPr>
              <a:t> di malattia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>
                <a:solidFill>
                  <a:schemeClr val="tx1"/>
                </a:solidFill>
              </a:rPr>
              <a:t>Valutazione prognostica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Monitoraggio della malattia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</a:rPr>
              <a:t>Monitoraggio della terapia</a:t>
            </a:r>
          </a:p>
        </p:txBody>
      </p:sp>
    </p:spTree>
    <p:extLst>
      <p:ext uri="{BB962C8B-B14F-4D97-AF65-F5344CB8AC3E}">
        <p14:creationId xmlns:p14="http://schemas.microsoft.com/office/powerpoint/2010/main" val="2924462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4">
            <a:extLst>
              <a:ext uri="{FF2B5EF4-FFF2-40B4-BE49-F238E27FC236}">
                <a16:creationId xmlns:a16="http://schemas.microsoft.com/office/drawing/2014/main" id="{B838A3F4-4885-4CB0-B620-B32BA4CD2B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Monitoraggio laboratoristico della terapia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8376F013-3677-461E-860D-61F6018FA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emocromo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glicemia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assetto lipidico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profilo epatico 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profilo renale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es. urine</a:t>
            </a:r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79163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BC401C7-058D-40E2-A58F-D68F94B812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A.A.A.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74DF639-FC34-44D6-937C-97DE7A981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altLang="it-IT" sz="2800" dirty="0"/>
              <a:t>Il laboratorio reumatologico è ricco di “falsi positivi” e “falsi negativi”</a:t>
            </a:r>
          </a:p>
          <a:p>
            <a:r>
              <a:rPr lang="it-IT" altLang="it-IT" sz="2800" dirty="0"/>
              <a:t>Il procedimento diagnostico deve avanzare per </a:t>
            </a:r>
            <a:r>
              <a:rPr lang="it-IT" altLang="it-IT" sz="2800" b="1" i="1" dirty="0"/>
              <a:t>steps successivi </a:t>
            </a:r>
            <a:r>
              <a:rPr lang="it-IT" altLang="it-IT" sz="2800" dirty="0"/>
              <a:t>e razionali</a:t>
            </a:r>
          </a:p>
          <a:p>
            <a:r>
              <a:rPr lang="it-IT" altLang="it-IT" sz="2800" dirty="0"/>
              <a:t>Ogni alterazione ha sempre una  </a:t>
            </a:r>
            <a:r>
              <a:rPr lang="it-IT" altLang="it-IT" sz="2800" b="1" i="1" dirty="0"/>
              <a:t>spiegazione</a:t>
            </a:r>
          </a:p>
          <a:p>
            <a:r>
              <a:rPr lang="it-IT" altLang="it-IT" sz="2800" dirty="0"/>
              <a:t>Il ricorso allo specialista serve per:</a:t>
            </a:r>
          </a:p>
          <a:p>
            <a:pPr lvl="1"/>
            <a:r>
              <a:rPr lang="it-IT" altLang="it-IT" sz="2400" dirty="0"/>
              <a:t>guidare le fasi successive (se necessarie) del processo diagnostico</a:t>
            </a:r>
          </a:p>
          <a:p>
            <a:pPr lvl="1"/>
            <a:r>
              <a:rPr lang="it-IT" altLang="it-IT" sz="2400" dirty="0"/>
              <a:t>la identificazione di eventuali </a:t>
            </a:r>
            <a:r>
              <a:rPr lang="it-IT" altLang="it-IT" sz="2400" dirty="0" err="1"/>
              <a:t>subsets</a:t>
            </a:r>
            <a:r>
              <a:rPr lang="it-IT" altLang="it-IT" sz="2400" dirty="0"/>
              <a:t> clinici</a:t>
            </a:r>
          </a:p>
          <a:p>
            <a:pPr lvl="1"/>
            <a:r>
              <a:rPr lang="it-IT" altLang="it-IT" sz="2400" dirty="0"/>
              <a:t>la valutazione prognostica</a:t>
            </a:r>
          </a:p>
          <a:p>
            <a:pPr lvl="1"/>
            <a:r>
              <a:rPr lang="it-IT" altLang="it-IT" sz="2400" dirty="0"/>
              <a:t>la </a:t>
            </a:r>
            <a:r>
              <a:rPr lang="it-IT" altLang="it-IT" sz="2400" dirty="0" err="1"/>
              <a:t>stadiazione</a:t>
            </a:r>
            <a:r>
              <a:rPr lang="it-IT" altLang="it-IT" sz="2400" dirty="0"/>
              <a:t> della patologia</a:t>
            </a:r>
          </a:p>
          <a:p>
            <a:pPr lvl="1"/>
            <a:r>
              <a:rPr lang="it-IT" altLang="it-IT" sz="2400" dirty="0"/>
              <a:t>la messa a punto di un programma terapeutico mirato</a:t>
            </a:r>
          </a:p>
        </p:txBody>
      </p:sp>
    </p:spTree>
    <p:extLst>
      <p:ext uri="{BB962C8B-B14F-4D97-AF65-F5344CB8AC3E}">
        <p14:creationId xmlns:p14="http://schemas.microsoft.com/office/powerpoint/2010/main" val="2337712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66D57DD-D30F-4148-BDA5-69C68E5336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it-IT" altLang="it-IT"/>
              <a:t>L’esame del liquido sinoviale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B3015A1-92A1-49FA-B2AE-A9D6DAC27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54257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it-IT" sz="3600" dirty="0"/>
              <a:t>Prof. Marcello Govoni – </a:t>
            </a:r>
            <a:r>
              <a:rPr lang="it-IT" sz="3600" dirty="0">
                <a:hlinkClick r:id="rId4"/>
              </a:rPr>
              <a:t>marcello.govoni@unife.it</a:t>
            </a:r>
            <a:endParaRPr lang="it-IT" sz="3600" dirty="0"/>
          </a:p>
          <a:p>
            <a:pPr algn="ctr"/>
            <a:r>
              <a:rPr lang="it-IT" i="1" dirty="0"/>
              <a:t>Sezione di reumatologia ed ematologia </a:t>
            </a:r>
          </a:p>
          <a:p>
            <a:pPr algn="ctr"/>
            <a:r>
              <a:rPr lang="it-IT" dirty="0"/>
              <a:t>Dipartimento di Scienze mediche </a:t>
            </a:r>
          </a:p>
          <a:p>
            <a:pPr algn="ctr"/>
            <a:r>
              <a:rPr lang="it-IT" b="1" dirty="0"/>
              <a:t>Università degli studi di Ferrara</a:t>
            </a:r>
          </a:p>
          <a:p>
            <a:endParaRPr lang="it-IT" dirty="0"/>
          </a:p>
        </p:txBody>
      </p:sp>
      <p:graphicFrame>
        <p:nvGraphicFramePr>
          <p:cNvPr id="2053" name="Object 6">
            <a:extLst>
              <a:ext uri="{FF2B5EF4-FFF2-40B4-BE49-F238E27FC236}">
                <a16:creationId xmlns:a16="http://schemas.microsoft.com/office/drawing/2014/main" id="{996019A2-2EB6-44EE-9B90-39456F092E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748024"/>
              </p:ext>
            </p:extLst>
          </p:nvPr>
        </p:nvGraphicFramePr>
        <p:xfrm>
          <a:off x="9726304" y="2238231"/>
          <a:ext cx="1326563" cy="1658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Immagine" r:id="rId5" imgW="246380" imgH="340360" progId="Word.Picture.8">
                  <p:embed/>
                </p:oleObj>
              </mc:Choice>
              <mc:Fallback>
                <p:oleObj name="Immagine" r:id="rId5" imgW="246380" imgH="340360" progId="Word.Picture.8">
                  <p:embed/>
                  <p:pic>
                    <p:nvPicPr>
                      <p:cNvPr id="2053" name="Object 6">
                        <a:extLst>
                          <a:ext uri="{FF2B5EF4-FFF2-40B4-BE49-F238E27FC236}">
                            <a16:creationId xmlns:a16="http://schemas.microsoft.com/office/drawing/2014/main" id="{996019A2-2EB6-44EE-9B90-39456F092E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26304" y="2238231"/>
                        <a:ext cx="1326563" cy="16582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481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BD311F7-A20B-45F7-A5AD-DE3E7A29C5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L’ambiente articolare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E84E55C-66B2-4939-BD23-B928B4709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621" y="1271016"/>
            <a:ext cx="6260829" cy="4598078"/>
          </a:xfrm>
        </p:spPr>
        <p:txBody>
          <a:bodyPr/>
          <a:lstStyle/>
          <a:p>
            <a:r>
              <a:rPr lang="it-IT" altLang="it-IT" dirty="0"/>
              <a:t>Peculiarità dell’interfaccia anatomica tra m. sinoviale,                                        cartilagine articolare e LS</a:t>
            </a:r>
          </a:p>
          <a:p>
            <a:r>
              <a:rPr lang="it-IT" altLang="it-IT" dirty="0"/>
              <a:t>Limitato effetto barriera </a:t>
            </a:r>
          </a:p>
          <a:p>
            <a:r>
              <a:rPr lang="it-IT" altLang="it-IT" dirty="0"/>
              <a:t>	</a:t>
            </a:r>
          </a:p>
          <a:p>
            <a:r>
              <a:rPr lang="it-IT" altLang="it-IT" dirty="0"/>
              <a:t>	</a:t>
            </a:r>
          </a:p>
        </p:txBody>
      </p:sp>
      <p:sp>
        <p:nvSpPr>
          <p:cNvPr id="3077" name="Rectangle 6">
            <a:extLst>
              <a:ext uri="{FF2B5EF4-FFF2-40B4-BE49-F238E27FC236}">
                <a16:creationId xmlns:a16="http://schemas.microsoft.com/office/drawing/2014/main" id="{07FC175E-0E9E-4951-A585-B7F8C453E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525" y="5595409"/>
            <a:ext cx="3667787" cy="730250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+mn-lt"/>
              </a:rPr>
              <a:t>LS come 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 dirty="0">
                <a:solidFill>
                  <a:schemeClr val="tx2"/>
                </a:solidFill>
                <a:latin typeface="+mn-lt"/>
              </a:rPr>
              <a:t>tessuto connettivo liquido</a:t>
            </a:r>
          </a:p>
        </p:txBody>
      </p:sp>
      <p:sp>
        <p:nvSpPr>
          <p:cNvPr id="3078" name="AutoShape 7">
            <a:extLst>
              <a:ext uri="{FF2B5EF4-FFF2-40B4-BE49-F238E27FC236}">
                <a16:creationId xmlns:a16="http://schemas.microsoft.com/office/drawing/2014/main" id="{E8A1F411-F1F9-451C-AB1F-8A225E05E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3504320"/>
            <a:ext cx="647700" cy="431800"/>
          </a:xfrm>
          <a:prstGeom prst="down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pic>
        <p:nvPicPr>
          <p:cNvPr id="3079" name="Picture 8" descr="diartrosi">
            <a:extLst>
              <a:ext uri="{FF2B5EF4-FFF2-40B4-BE49-F238E27FC236}">
                <a16:creationId xmlns:a16="http://schemas.microsoft.com/office/drawing/2014/main" id="{4C3EE44C-D6C8-434E-A000-CBF567D9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01" y="2391620"/>
            <a:ext cx="2151247" cy="303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9">
            <a:extLst>
              <a:ext uri="{FF2B5EF4-FFF2-40B4-BE49-F238E27FC236}">
                <a16:creationId xmlns:a16="http://schemas.microsoft.com/office/drawing/2014/main" id="{777A54FE-492F-4A2B-AA4A-55E760E06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525" y="2459666"/>
            <a:ext cx="3874650" cy="87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r>
              <a:rPr lang="it-IT" altLang="it-IT" sz="2000" b="1" i="1" dirty="0">
                <a:latin typeface="+mn-lt"/>
              </a:rPr>
              <a:t>Continuità anatomica, fisiologica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it-IT" altLang="it-IT" sz="2000" b="1" i="1" dirty="0">
                <a:latin typeface="+mn-lt"/>
              </a:rPr>
              <a:t>e fisiopatologica  tra m. sinoviale,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it-IT" altLang="it-IT" sz="2000" b="1" i="1" dirty="0">
                <a:latin typeface="+mn-lt"/>
              </a:rPr>
              <a:t>cavità articolare e liquido sinoviale</a:t>
            </a:r>
          </a:p>
        </p:txBody>
      </p:sp>
      <p:sp>
        <p:nvSpPr>
          <p:cNvPr id="3081" name="Rectangle 10">
            <a:extLst>
              <a:ext uri="{FF2B5EF4-FFF2-40B4-BE49-F238E27FC236}">
                <a16:creationId xmlns:a16="http://schemas.microsoft.com/office/drawing/2014/main" id="{2EDB735F-AA31-4DE1-9597-F8758EB44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438" y="4119000"/>
            <a:ext cx="38163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 dirty="0">
                <a:latin typeface="+mn-lt"/>
              </a:rPr>
              <a:t>Le modificazioni del LS riflettono le alterazioni della m. sinoviale e delle strutture anatomiche che si affacciano alla cavità articolare</a:t>
            </a:r>
          </a:p>
        </p:txBody>
      </p:sp>
      <p:pic>
        <p:nvPicPr>
          <p:cNvPr id="12" name="Picture 5" descr="memb sinov struttura">
            <a:extLst>
              <a:ext uri="{FF2B5EF4-FFF2-40B4-BE49-F238E27FC236}">
                <a16:creationId xmlns:a16="http://schemas.microsoft.com/office/drawing/2014/main" id="{0367593A-81C7-4050-BE86-815DD99BE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70" y="2391621"/>
            <a:ext cx="4731252" cy="30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07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AFDB129-79DB-4400-AE01-F4C233777D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Orientamento diagnostico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5E2EC2B-AF16-4F02-9E73-AE6F6348F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it-IT" altLang="it-IT" sz="3600" i="1" dirty="0"/>
              <a:t>La richiesta degli esami di laboratorio in Reumatologia deve tenere presente</a:t>
            </a:r>
            <a:r>
              <a:rPr lang="it-IT" altLang="it-IT" sz="3600" dirty="0"/>
              <a:t>:</a:t>
            </a:r>
          </a:p>
          <a:p>
            <a:pPr marL="449580" lvl="2" indent="-266700">
              <a:buFont typeface="Arial" panose="020B0604020202020204" pitchFamily="34" charset="0"/>
              <a:buChar char="•"/>
            </a:pPr>
            <a:r>
              <a:rPr lang="it-IT" altLang="it-IT" sz="2800" dirty="0"/>
              <a:t>sintomi e/o segni  clinici “dominanti”</a:t>
            </a:r>
          </a:p>
          <a:p>
            <a:pPr marL="449580" lvl="2" indent="-266700">
              <a:buFont typeface="Arial" panose="020B0604020202020204" pitchFamily="34" charset="0"/>
              <a:buChar char="•"/>
            </a:pPr>
            <a:r>
              <a:rPr lang="it-IT" altLang="it-IT" sz="2800" dirty="0"/>
              <a:t>età e sesso del paziente</a:t>
            </a:r>
          </a:p>
          <a:p>
            <a:pPr marL="449580" lvl="2" indent="-266700">
              <a:buFont typeface="Arial" panose="020B0604020202020204" pitchFamily="34" charset="0"/>
              <a:buChar char="•"/>
            </a:pPr>
            <a:r>
              <a:rPr lang="it-IT" altLang="it-IT" sz="2800" dirty="0"/>
              <a:t>modalità di debutto</a:t>
            </a:r>
          </a:p>
          <a:p>
            <a:pPr marL="449580" lvl="2" indent="-266700">
              <a:buFont typeface="Arial" panose="020B0604020202020204" pitchFamily="34" charset="0"/>
              <a:buChar char="•"/>
            </a:pPr>
            <a:r>
              <a:rPr lang="it-IT" altLang="it-IT" sz="2800" dirty="0"/>
              <a:t>patologie concomitanti</a:t>
            </a:r>
          </a:p>
          <a:p>
            <a:pPr marL="449580" lvl="2" indent="-266700">
              <a:buFont typeface="Arial" panose="020B0604020202020204" pitchFamily="34" charset="0"/>
              <a:buChar char="•"/>
            </a:pPr>
            <a:r>
              <a:rPr lang="it-IT" altLang="it-IT" sz="2800" dirty="0"/>
              <a:t>terapia concomitante </a:t>
            </a:r>
          </a:p>
          <a:p>
            <a:pPr marL="449580" lvl="2" indent="-266700">
              <a:buFont typeface="Arial" panose="020B0604020202020204" pitchFamily="34" charset="0"/>
              <a:buChar char="•"/>
            </a:pPr>
            <a:r>
              <a:rPr lang="it-IT" altLang="it-IT" sz="2800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4712488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256C830-DBC2-4653-AAAE-6CAABC2047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Il liquido sinoviale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31A8F72-F51C-4641-870A-C0C72711A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2800" dirty="0"/>
              <a:t>Dializzato del plasma arricchito di :</a:t>
            </a:r>
          </a:p>
          <a:p>
            <a:endParaRPr lang="it-IT" altLang="it-IT" sz="2800" dirty="0"/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800" dirty="0"/>
              <a:t>acido </a:t>
            </a:r>
            <a:r>
              <a:rPr lang="it-IT" altLang="it-IT" sz="2800" dirty="0" err="1"/>
              <a:t>jaluronico</a:t>
            </a:r>
            <a:r>
              <a:rPr lang="it-IT" altLang="it-IT" sz="2800" dirty="0"/>
              <a:t> (GAG a elevato </a:t>
            </a:r>
            <a:r>
              <a:rPr lang="it-IT" altLang="it-IT" sz="2800" dirty="0" err="1"/>
              <a:t>pm</a:t>
            </a:r>
            <a:r>
              <a:rPr lang="it-IT" altLang="it-IT" sz="2800" dirty="0"/>
              <a:t> prodotto dai </a:t>
            </a:r>
            <a:r>
              <a:rPr lang="it-IT" altLang="it-IT" sz="2800" dirty="0" err="1"/>
              <a:t>sinoviociti</a:t>
            </a:r>
            <a:r>
              <a:rPr lang="it-IT" altLang="it-IT" sz="2800" dirty="0"/>
              <a:t> della m. sinoviale) responsabile della maggior parte dei caratteri fisico-chimici del LS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endParaRPr lang="it-IT" altLang="it-IT" sz="2800" dirty="0"/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2800" dirty="0" err="1"/>
              <a:t>lubricina</a:t>
            </a:r>
            <a:r>
              <a:rPr lang="it-IT" altLang="it-IT" sz="2800" dirty="0"/>
              <a:t> (GP lubrificante : </a:t>
            </a:r>
            <a:r>
              <a:rPr lang="it-IT" altLang="it-IT" sz="2800" dirty="0" err="1"/>
              <a:t>pm</a:t>
            </a:r>
            <a:r>
              <a:rPr lang="it-IT" altLang="it-IT" sz="2800" dirty="0"/>
              <a:t> 227500, secreta dai fibroblasti sinoviali) </a:t>
            </a:r>
          </a:p>
          <a:p>
            <a:endParaRPr lang="it-IT" altLang="it-IT" dirty="0"/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8521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88A601C-1622-4EC1-AB2B-032A3F566F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Obiettivi dell’esame del LS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7BB3F6D-BA74-499F-88D9-DD08D8180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600" dirty="0"/>
              <a:t>Diagnostici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600" dirty="0"/>
              <a:t>Monitoraggio malattia e terapia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600" dirty="0"/>
              <a:t>Ricerca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45F26862-00F7-45DC-814F-04507A90B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3829050"/>
            <a:ext cx="8286749" cy="180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3600" b="1" i="1" dirty="0">
                <a:latin typeface="+mn-lt"/>
              </a:rPr>
              <a:t>L’accuratezza diagnostica dell’esame del LS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3600" b="1" i="1" dirty="0">
                <a:latin typeface="+mn-lt"/>
              </a:rPr>
              <a:t>è ottimizzata se l’esame è eseguito dal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3600" b="1" i="1" dirty="0">
                <a:latin typeface="+mn-lt"/>
              </a:rPr>
              <a:t>Reumatologo</a:t>
            </a:r>
          </a:p>
        </p:txBody>
      </p:sp>
    </p:spTree>
    <p:extLst>
      <p:ext uri="{BB962C8B-B14F-4D97-AF65-F5344CB8AC3E}">
        <p14:creationId xmlns:p14="http://schemas.microsoft.com/office/powerpoint/2010/main" val="2321772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>
            <a:extLst>
              <a:ext uri="{FF2B5EF4-FFF2-40B4-BE49-F238E27FC236}">
                <a16:creationId xmlns:a16="http://schemas.microsoft.com/office/drawing/2014/main" id="{50D23C6C-BAEF-4ACD-9FE2-32CF3F3A5C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Artrocentesi</a:t>
            </a:r>
          </a:p>
        </p:txBody>
      </p:sp>
      <p:sp>
        <p:nvSpPr>
          <p:cNvPr id="6147" name="Rectangle 5">
            <a:extLst>
              <a:ext uri="{FF2B5EF4-FFF2-40B4-BE49-F238E27FC236}">
                <a16:creationId xmlns:a16="http://schemas.microsoft.com/office/drawing/2014/main" id="{2F273854-3815-4958-BE20-4FD28B919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2800" dirty="0"/>
              <a:t>Di norma non c’è alcun motivo per non eseguirla purché siano rispettate alcune elementari norme di asepsi e ci si attenga ad una tecnica corretta</a:t>
            </a:r>
          </a:p>
          <a:p>
            <a:endParaRPr lang="it-IT" altLang="it-IT" sz="2800" dirty="0"/>
          </a:p>
          <a:p>
            <a:r>
              <a:rPr lang="it-IT" altLang="it-IT" sz="2800" dirty="0"/>
              <a:t>Controindicazioni : pochissime!</a:t>
            </a:r>
          </a:p>
          <a:p>
            <a:pPr lvl="1"/>
            <a:r>
              <a:rPr lang="it-IT" altLang="it-IT" sz="2400" dirty="0"/>
              <a:t>Infezioni cutanee</a:t>
            </a:r>
          </a:p>
          <a:p>
            <a:pPr lvl="1"/>
            <a:endParaRPr lang="it-IT" altLang="it-IT" sz="2400" dirty="0"/>
          </a:p>
          <a:p>
            <a:r>
              <a:rPr lang="it-IT" altLang="it-IT" sz="2800" dirty="0"/>
              <a:t>La terapia anticoagulante non è una controindicazione a patto che :</a:t>
            </a:r>
          </a:p>
          <a:p>
            <a:pPr lvl="1"/>
            <a:r>
              <a:rPr lang="it-IT" altLang="it-IT" sz="2400" dirty="0"/>
              <a:t>La manovra sia rapida ed eseguita con perizia</a:t>
            </a:r>
          </a:p>
          <a:p>
            <a:pPr lvl="1"/>
            <a:r>
              <a:rPr lang="it-IT" altLang="it-IT" sz="2400" dirty="0"/>
              <a:t>L’ago utilizzato sia sottile</a:t>
            </a:r>
          </a:p>
          <a:p>
            <a:pPr lvl="1"/>
            <a:r>
              <a:rPr lang="it-IT" altLang="it-IT" sz="2400" dirty="0"/>
              <a:t>l’INR del giorno precedente sia &lt; 5</a:t>
            </a:r>
          </a:p>
          <a:p>
            <a:endParaRPr lang="it-IT" altLang="it-IT" dirty="0"/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618671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4BF989C-E7DE-451C-8237-DC67004988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N.B. è bene ricordare che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97F19299-CE4A-4AF1-B831-73BCF3361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altLang="it-IT" sz="3200" dirty="0"/>
          </a:p>
          <a:p>
            <a:r>
              <a:rPr lang="it-IT" altLang="it-IT" sz="3200" i="1" dirty="0"/>
              <a:t>l’esame comincia già al momento dell’esecuzione dell’artrocentesi</a:t>
            </a:r>
          </a:p>
          <a:p>
            <a:r>
              <a:rPr lang="it-IT" altLang="it-IT" sz="3200" i="1" dirty="0"/>
              <a:t>l’esame del liquido sinoviale va effettuato nel più breve tempo possibile per non perdere utili informazioni </a:t>
            </a:r>
          </a:p>
        </p:txBody>
      </p:sp>
    </p:spTree>
    <p:extLst>
      <p:ext uri="{BB962C8B-B14F-4D97-AF65-F5344CB8AC3E}">
        <p14:creationId xmlns:p14="http://schemas.microsoft.com/office/powerpoint/2010/main" val="1475091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9201AB1-0FF2-437A-99A8-ACB8695573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Principali indagini eseguibili sul LS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53A17A9-598F-427B-9C8D-D9C3FA8A5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numCol="2"/>
          <a:lstStyle/>
          <a:p>
            <a:r>
              <a:rPr lang="it-IT" altLang="it-IT" sz="3600" b="1" i="1" dirty="0"/>
              <a:t>Esami di base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it-IT" altLang="it-IT" sz="3600" dirty="0"/>
              <a:t>Esame macroscopico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it-IT" altLang="it-IT" sz="3600" dirty="0"/>
              <a:t>Esame citologico quali-quantitativo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it-IT" altLang="it-IT" sz="3600" dirty="0"/>
              <a:t>Ricerca cristalli</a:t>
            </a:r>
          </a:p>
          <a:p>
            <a:endParaRPr lang="it-IT" altLang="it-IT" sz="3600" dirty="0"/>
          </a:p>
          <a:p>
            <a:endParaRPr lang="it-IT" altLang="it-IT" sz="3600" dirty="0"/>
          </a:p>
          <a:p>
            <a:r>
              <a:rPr lang="it-IT" altLang="it-IT" sz="3600" b="1" i="1" dirty="0"/>
              <a:t>Esami speciali</a:t>
            </a:r>
          </a:p>
          <a:p>
            <a:pPr marL="266700" indent="-2667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it-IT" altLang="it-IT" sz="3600" dirty="0"/>
              <a:t>Ricerca micro-organismi</a:t>
            </a:r>
          </a:p>
          <a:p>
            <a:pPr marL="266700" indent="-2667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it-IT" altLang="it-IT" sz="3600" dirty="0"/>
              <a:t>Contenuto proteico ed enzimatico</a:t>
            </a:r>
          </a:p>
          <a:p>
            <a:pPr marL="266700" indent="-2667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it-IT" altLang="it-IT" sz="3600" dirty="0"/>
              <a:t>Dosaggio citochine</a:t>
            </a:r>
          </a:p>
          <a:p>
            <a:pPr marL="266700" indent="-2667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it-IT" altLang="it-IT" sz="3600" dirty="0"/>
              <a:t>Altro</a:t>
            </a:r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4075439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9704C59-5610-446B-A9DA-3442B0A87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Aspetti macroscopici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BB6A27E8-52E2-48B1-AE76-A807EC074D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4981929"/>
              </p:ext>
            </p:extLst>
          </p:nvPr>
        </p:nvGraphicFramePr>
        <p:xfrm>
          <a:off x="2032000" y="1504950"/>
          <a:ext cx="8128000" cy="4633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1340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C2C711F-5F77-4952-8883-956ADA7891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Quantità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959DE95-9ABE-4656-8D98-BC90E20A58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r>
              <a:rPr lang="it-IT" altLang="it-IT" sz="3200" dirty="0"/>
              <a:t>Normale = 0.1 – 4 ml</a:t>
            </a:r>
          </a:p>
          <a:p>
            <a:r>
              <a:rPr lang="it-IT" altLang="it-IT" sz="3200" dirty="0"/>
              <a:t>Elemento del tutto aspecifico, anche se talora indicativo</a:t>
            </a:r>
          </a:p>
        </p:txBody>
      </p:sp>
    </p:spTree>
    <p:extLst>
      <p:ext uri="{BB962C8B-B14F-4D97-AF65-F5344CB8AC3E}">
        <p14:creationId xmlns:p14="http://schemas.microsoft.com/office/powerpoint/2010/main" val="22388958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498AE1D-B9F7-4C7F-99BD-EA8C76F42D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Aspetto - Colore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D64CC151-6E4B-4C18-974B-50AABA636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altLang="it-IT" sz="3200" dirty="0"/>
              <a:t>limpido</a:t>
            </a:r>
          </a:p>
          <a:p>
            <a:pPr lvl="1"/>
            <a:r>
              <a:rPr lang="it-IT" altLang="it-IT" sz="2800" dirty="0"/>
              <a:t>bassa cellularità</a:t>
            </a:r>
          </a:p>
          <a:p>
            <a:pPr lvl="1"/>
            <a:r>
              <a:rPr lang="it-IT" altLang="it-IT" sz="2800" dirty="0"/>
              <a:t>chiaro-giallo tenue</a:t>
            </a:r>
          </a:p>
        </p:txBody>
      </p:sp>
      <p:pic>
        <p:nvPicPr>
          <p:cNvPr id="12292" name="Picture 4" descr="C:\WINDOWS\TEMP\auto1.bmp">
            <a:extLst>
              <a:ext uri="{FF2B5EF4-FFF2-40B4-BE49-F238E27FC236}">
                <a16:creationId xmlns:a16="http://schemas.microsoft.com/office/drawing/2014/main" id="{AED6F510-9CD5-4A5E-8055-EDF7D3B57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759" y="1286195"/>
            <a:ext cx="2400300" cy="414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C:\WINDOWS\TEMP\auto1.bmp">
            <a:extLst>
              <a:ext uri="{FF2B5EF4-FFF2-40B4-BE49-F238E27FC236}">
                <a16:creationId xmlns:a16="http://schemas.microsoft.com/office/drawing/2014/main" id="{2C2749C1-B297-41F0-AE8F-EBE409EB2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59" y="1286195"/>
            <a:ext cx="5445091" cy="414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8855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User\Documenti\Immagini\Liquido sinoviale\macroscopico.JPG">
            <a:extLst>
              <a:ext uri="{FF2B5EF4-FFF2-40B4-BE49-F238E27FC236}">
                <a16:creationId xmlns:a16="http://schemas.microsoft.com/office/drawing/2014/main" id="{632A8A89-F37C-45A2-A134-3357E9AAA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/>
          <a:stretch>
            <a:fillRect/>
          </a:stretch>
        </p:blipFill>
        <p:spPr bwMode="auto">
          <a:xfrm>
            <a:off x="768626" y="1182637"/>
            <a:ext cx="4110867" cy="362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AE97CC7-D033-4784-9C26-99C985945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825" y="1182637"/>
            <a:ext cx="6163334" cy="36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61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4775686-435F-471D-8478-FCC1BE40AE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Viscosità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905E015-0B0A-4F75-BCD2-0C710CA34DF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it-IT" altLang="it-IT" sz="3200" dirty="0"/>
              <a:t>Elevata (determinata dalla qualità, quantità e integrità dell’</a:t>
            </a:r>
            <a:r>
              <a:rPr lang="it-IT" altLang="it-IT" sz="3200" dirty="0" err="1"/>
              <a:t>ac</a:t>
            </a:r>
            <a:r>
              <a:rPr lang="it-IT" altLang="it-IT" sz="3200" dirty="0"/>
              <a:t>. </a:t>
            </a:r>
            <a:r>
              <a:rPr lang="it-IT" altLang="it-IT" sz="3200" dirty="0" err="1"/>
              <a:t>jaluronico</a:t>
            </a:r>
            <a:r>
              <a:rPr lang="it-IT" altLang="it-IT" sz="3200" dirty="0"/>
              <a:t>) (*)</a:t>
            </a:r>
          </a:p>
          <a:p>
            <a:pPr lvl="1"/>
            <a:r>
              <a:rPr lang="it-IT" altLang="it-IT" sz="2800" dirty="0" err="1"/>
              <a:t>String</a:t>
            </a:r>
            <a:r>
              <a:rPr lang="it-IT" altLang="it-IT" sz="2800" dirty="0"/>
              <a:t>-test (3-6 cm)</a:t>
            </a:r>
          </a:p>
          <a:p>
            <a:pPr lvl="1"/>
            <a:r>
              <a:rPr lang="it-IT" altLang="it-IT" sz="2800" dirty="0" err="1"/>
              <a:t>Mucin</a:t>
            </a:r>
            <a:r>
              <a:rPr lang="it-IT" altLang="it-IT" sz="2800" dirty="0"/>
              <a:t> test (4 ml di </a:t>
            </a:r>
            <a:r>
              <a:rPr lang="it-IT" altLang="it-IT" sz="2800" dirty="0" err="1"/>
              <a:t>ac</a:t>
            </a:r>
            <a:r>
              <a:rPr lang="it-IT" altLang="it-IT" sz="2800" dirty="0"/>
              <a:t>. acetico al 2 % in 1 ml di LS)</a:t>
            </a:r>
          </a:p>
          <a:p>
            <a:pPr lvl="1"/>
            <a:endParaRPr lang="it-IT" altLang="it-IT" sz="2800" dirty="0"/>
          </a:p>
          <a:p>
            <a:pPr lvl="1"/>
            <a:r>
              <a:rPr lang="it-IT" altLang="it-IT" sz="2800" dirty="0"/>
              <a:t>In particolari condizioni (artriti settiche) la viscosità può essere aumentata a causa della abbondante cellularità (liquido cremoso)</a:t>
            </a:r>
          </a:p>
        </p:txBody>
      </p:sp>
      <p:pic>
        <p:nvPicPr>
          <p:cNvPr id="10" name="Picture 3" descr="C:\Documents and Settings\User\Documenti\Immagini\Liquido sinoviale\Viscosità.JPG">
            <a:extLst>
              <a:ext uri="{FF2B5EF4-FFF2-40B4-BE49-F238E27FC236}">
                <a16:creationId xmlns:a16="http://schemas.microsoft.com/office/drawing/2014/main" id="{9917BDEE-B80D-42DA-B020-A414E5AC632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37" y="1714500"/>
            <a:ext cx="4966158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869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2C1411A-B249-4D0B-85A2-3673AD316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dirty="0"/>
              <a:t>Orientamento iniziale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9424294-19A2-4097-ACAF-4003EB4E1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66700" indent="-2667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it-IT" altLang="it-IT" sz="3600" i="1" dirty="0"/>
              <a:t>Per un iniziale orientamento è fondamentale stabilire se il problema</a:t>
            </a:r>
            <a:r>
              <a:rPr lang="it-IT" altLang="it-IT" sz="3200" dirty="0"/>
              <a:t>:</a:t>
            </a:r>
          </a:p>
          <a:p>
            <a:pPr marL="559308" lvl="1" indent="-2667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it-IT" altLang="it-IT" sz="2800" dirty="0"/>
              <a:t>è collegato ad uno stato infiammatorio (*)</a:t>
            </a:r>
          </a:p>
          <a:p>
            <a:pPr marL="559308" lvl="1" indent="-2667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it-IT" altLang="it-IT" sz="2800" dirty="0"/>
              <a:t>è espressione di un processo locale o sistemico</a:t>
            </a:r>
          </a:p>
          <a:p>
            <a:pPr marL="559308" lvl="1" indent="-2667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it-IT" altLang="it-IT" sz="2800" dirty="0"/>
              <a:t>è riconducibile ad un particolare distretto anatomico</a:t>
            </a:r>
          </a:p>
          <a:p>
            <a:pPr marL="559308" lvl="1" indent="-2667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it-IT" altLang="it-IT" sz="2800" dirty="0"/>
              <a:t>è riconducibile ad un evento patologico di nuova insorgenza</a:t>
            </a:r>
          </a:p>
          <a:p>
            <a:pPr marL="559308" lvl="1" indent="-2667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it-IT" altLang="it-IT" sz="2800" dirty="0"/>
              <a:t>è espressione di una riacutizzazione o di una complicanza di una condizione già nota ...   </a:t>
            </a:r>
          </a:p>
        </p:txBody>
      </p:sp>
    </p:spTree>
    <p:extLst>
      <p:ext uri="{BB962C8B-B14F-4D97-AF65-F5344CB8AC3E}">
        <p14:creationId xmlns:p14="http://schemas.microsoft.com/office/powerpoint/2010/main" val="905325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05CDD8B-31FD-4ED6-90B6-578EB9ED7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Esame del liquido sinoviale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3A061E9-436C-43CD-8A15-BD6D5DE509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it-IT" altLang="it-IT" sz="2800" dirty="0"/>
              <a:t>semplice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it-IT" altLang="it-IT" sz="2800" dirty="0"/>
              <a:t>basso costo – facile disponibilità 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it-IT" altLang="it-IT" sz="2800" dirty="0"/>
              <a:t>(poco remunerativa per chi la esegue)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it-IT" altLang="it-IT" sz="2800" dirty="0"/>
              <a:t>molto informativa per il clinico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it-IT" altLang="it-IT" sz="2800" dirty="0"/>
              <a:t>specifica  per il Reumatologo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it-IT" altLang="it-IT" sz="2800" dirty="0"/>
              <a:t>sottoutilizzata anche in ambiente specialistico</a:t>
            </a:r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25887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F85B835-E505-4F9C-93DF-AA46ACE126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Esame citologico del liquido sinoviale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A696532-0719-4B7D-86F5-8B2D04DF0D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it-IT" altLang="it-IT" dirty="0"/>
          </a:p>
          <a:p>
            <a:pPr algn="ctr"/>
            <a:r>
              <a:rPr lang="it-IT" altLang="it-IT" dirty="0"/>
              <a:t>	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530F901F-C0AE-44B5-9BE3-3F2EFB8A10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8402082"/>
              </p:ext>
            </p:extLst>
          </p:nvPr>
        </p:nvGraphicFramePr>
        <p:xfrm>
          <a:off x="510621" y="719667"/>
          <a:ext cx="11166267" cy="53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64469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FA2FE87-D47C-4A52-BE96-8C6CC0DE7F7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94791" y="1281665"/>
            <a:ext cx="9144000" cy="1608137"/>
          </a:xfrm>
        </p:spPr>
        <p:txBody>
          <a:bodyPr/>
          <a:lstStyle/>
          <a:p>
            <a:pPr algn="l" eaLnBrk="1" hangingPunct="1"/>
            <a:r>
              <a:rPr lang="it-IT" altLang="it-IT" sz="2800" b="1" dirty="0" err="1">
                <a:solidFill>
                  <a:schemeClr val="tx1"/>
                </a:solidFill>
              </a:rPr>
              <a:t>Role</a:t>
            </a:r>
            <a:r>
              <a:rPr lang="it-IT" altLang="it-IT" sz="2800" b="1" dirty="0">
                <a:solidFill>
                  <a:schemeClr val="tx1"/>
                </a:solidFill>
              </a:rPr>
              <a:t> of </a:t>
            </a:r>
            <a:r>
              <a:rPr lang="it-IT" altLang="it-IT" sz="2800" b="1" dirty="0" err="1">
                <a:solidFill>
                  <a:schemeClr val="tx1"/>
                </a:solidFill>
              </a:rPr>
              <a:t>cytological</a:t>
            </a:r>
            <a:r>
              <a:rPr lang="it-IT" altLang="it-IT" sz="2800" b="1" dirty="0">
                <a:solidFill>
                  <a:schemeClr val="tx1"/>
                </a:solidFill>
              </a:rPr>
              <a:t> </a:t>
            </a:r>
            <a:r>
              <a:rPr lang="it-IT" altLang="it-IT" sz="2800" b="1" dirty="0" err="1">
                <a:solidFill>
                  <a:schemeClr val="tx1"/>
                </a:solidFill>
              </a:rPr>
              <a:t>analysis</a:t>
            </a:r>
            <a:r>
              <a:rPr lang="it-IT" altLang="it-IT" sz="2800" b="1" dirty="0">
                <a:solidFill>
                  <a:schemeClr val="tx1"/>
                </a:solidFill>
              </a:rPr>
              <a:t> of </a:t>
            </a:r>
            <a:r>
              <a:rPr lang="it-IT" altLang="it-IT" sz="2800" b="1" dirty="0" err="1">
                <a:solidFill>
                  <a:schemeClr val="tx1"/>
                </a:solidFill>
              </a:rPr>
              <a:t>synovial</a:t>
            </a:r>
            <a:r>
              <a:rPr lang="it-IT" altLang="it-IT" sz="2800" b="1" dirty="0">
                <a:solidFill>
                  <a:schemeClr val="tx1"/>
                </a:solidFill>
              </a:rPr>
              <a:t> </a:t>
            </a:r>
            <a:r>
              <a:rPr lang="it-IT" altLang="it-IT" sz="2800" b="1" dirty="0" err="1">
                <a:solidFill>
                  <a:schemeClr val="tx1"/>
                </a:solidFill>
              </a:rPr>
              <a:t>fluid</a:t>
            </a:r>
            <a:r>
              <a:rPr lang="it-IT" altLang="it-IT" sz="2800" b="1" dirty="0">
                <a:solidFill>
                  <a:schemeClr val="tx1"/>
                </a:solidFill>
              </a:rPr>
              <a:t> in </a:t>
            </a:r>
            <a:r>
              <a:rPr lang="it-IT" altLang="it-IT" sz="2800" b="1" dirty="0" err="1">
                <a:solidFill>
                  <a:schemeClr val="tx1"/>
                </a:solidFill>
              </a:rPr>
              <a:t>diagnosis</a:t>
            </a:r>
            <a:r>
              <a:rPr lang="it-IT" altLang="it-IT" sz="2800" b="1" dirty="0">
                <a:solidFill>
                  <a:schemeClr val="tx1"/>
                </a:solidFill>
              </a:rPr>
              <a:t> and </a:t>
            </a:r>
            <a:r>
              <a:rPr lang="it-IT" altLang="it-IT" sz="2800" b="1" dirty="0" err="1">
                <a:solidFill>
                  <a:schemeClr val="tx1"/>
                </a:solidFill>
              </a:rPr>
              <a:t>research</a:t>
            </a:r>
            <a:br>
              <a:rPr lang="it-IT" altLang="it-IT" sz="2800" b="1" dirty="0">
                <a:solidFill>
                  <a:schemeClr val="tx1"/>
                </a:solidFill>
              </a:rPr>
            </a:br>
            <a:r>
              <a:rPr lang="it-IT" altLang="it-IT" sz="2000" b="1" i="1" dirty="0" err="1">
                <a:solidFill>
                  <a:schemeClr val="tx1"/>
                </a:solidFill>
              </a:rPr>
              <a:t>Freemont</a:t>
            </a:r>
            <a:r>
              <a:rPr lang="it-IT" altLang="it-IT" sz="2000" b="1" i="1" dirty="0">
                <a:solidFill>
                  <a:schemeClr val="tx1"/>
                </a:solidFill>
              </a:rPr>
              <a:t> A.J.  </a:t>
            </a:r>
            <a:r>
              <a:rPr lang="it-IT" altLang="it-IT" sz="2000" b="1" i="1" dirty="0" err="1">
                <a:solidFill>
                  <a:schemeClr val="tx1"/>
                </a:solidFill>
              </a:rPr>
              <a:t>Ann</a:t>
            </a:r>
            <a:r>
              <a:rPr lang="it-IT" altLang="it-IT" sz="2000" b="1" i="1" dirty="0">
                <a:solidFill>
                  <a:schemeClr val="tx1"/>
                </a:solidFill>
              </a:rPr>
              <a:t> </a:t>
            </a:r>
            <a:r>
              <a:rPr lang="it-IT" altLang="it-IT" sz="2000" b="1" i="1" dirty="0" err="1">
                <a:solidFill>
                  <a:schemeClr val="tx1"/>
                </a:solidFill>
              </a:rPr>
              <a:t>Rheum</a:t>
            </a:r>
            <a:r>
              <a:rPr lang="it-IT" altLang="it-IT" sz="2000" b="1" i="1" dirty="0">
                <a:solidFill>
                  <a:schemeClr val="tx1"/>
                </a:solidFill>
              </a:rPr>
              <a:t> </a:t>
            </a:r>
            <a:r>
              <a:rPr lang="it-IT" altLang="it-IT" sz="2000" b="1" i="1" dirty="0" err="1">
                <a:solidFill>
                  <a:schemeClr val="tx1"/>
                </a:solidFill>
              </a:rPr>
              <a:t>Dis</a:t>
            </a:r>
            <a:r>
              <a:rPr lang="it-IT" altLang="it-IT" sz="2000" b="1" i="1" dirty="0">
                <a:solidFill>
                  <a:schemeClr val="tx1"/>
                </a:solidFill>
              </a:rPr>
              <a:t> 1991; 50:120-3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BBE0A0A-11E9-4350-B686-1D184BED680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080591" y="3636479"/>
            <a:ext cx="7772400" cy="58578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</a:rPr>
              <a:t>“</a:t>
            </a:r>
            <a:r>
              <a:rPr lang="it-IT" altLang="it-IT" sz="3200" b="1" u="sng" dirty="0">
                <a:solidFill>
                  <a:schemeClr val="tx1"/>
                </a:solidFill>
              </a:rPr>
              <a:t>Biopsia liquida</a:t>
            </a:r>
            <a:r>
              <a:rPr lang="it-IT" altLang="it-IT" sz="3200" b="1" dirty="0">
                <a:solidFill>
                  <a:schemeClr val="tx1"/>
                </a:solidFill>
              </a:rPr>
              <a:t>” </a:t>
            </a:r>
            <a:r>
              <a:rPr lang="it-IT" altLang="it-IT" sz="2800" b="1" i="1" dirty="0">
                <a:solidFill>
                  <a:schemeClr val="tx1"/>
                </a:solidFill>
              </a:rPr>
              <a:t>J.L. </a:t>
            </a:r>
            <a:r>
              <a:rPr lang="it-IT" altLang="it-IT" sz="2800" b="1" i="1" dirty="0" err="1">
                <a:solidFill>
                  <a:schemeClr val="tx1"/>
                </a:solidFill>
              </a:rPr>
              <a:t>Hollander</a:t>
            </a:r>
            <a:endParaRPr lang="it-IT" altLang="it-IT" sz="7200" b="1" i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b="1" i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7191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CA129D1-940E-471C-9A81-3158EE158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 </a:t>
            </a:r>
            <a:r>
              <a:rPr lang="it-IT" altLang="it-IT" dirty="0" err="1"/>
              <a:t>Normal</a:t>
            </a:r>
            <a:r>
              <a:rPr lang="it-IT" altLang="it-IT" dirty="0"/>
              <a:t> SF		</a:t>
            </a:r>
          </a:p>
        </p:txBody>
      </p:sp>
      <p:sp>
        <p:nvSpPr>
          <p:cNvPr id="18435" name="Line 4">
            <a:extLst>
              <a:ext uri="{FF2B5EF4-FFF2-40B4-BE49-F238E27FC236}">
                <a16:creationId xmlns:a16="http://schemas.microsoft.com/office/drawing/2014/main" id="{4018E64C-FCCF-4E27-88AA-657CFC847E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82713" y="3719581"/>
            <a:ext cx="770413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36" name="CasellaDiTesto 1">
            <a:extLst>
              <a:ext uri="{FF2B5EF4-FFF2-40B4-BE49-F238E27FC236}">
                <a16:creationId xmlns:a16="http://schemas.microsoft.com/office/drawing/2014/main" id="{B3169ACB-5E91-4C09-A98B-78B1665B3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1593230"/>
            <a:ext cx="2873375" cy="4603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bg1"/>
                </a:solidFill>
                <a:latin typeface="Calibri" panose="020F0502020204030204" pitchFamily="34" charset="0"/>
              </a:rPr>
              <a:t>Quantitative analysis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9C33C82-ECC8-4BC9-B968-9A818583C1A6}"/>
              </a:ext>
            </a:extLst>
          </p:cNvPr>
          <p:cNvSpPr/>
          <p:nvPr/>
        </p:nvSpPr>
        <p:spPr>
          <a:xfrm>
            <a:off x="1454150" y="2240930"/>
            <a:ext cx="6340475" cy="13223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altLang="it-IT" sz="4000" b="1" kern="0" dirty="0" err="1">
                <a:solidFill>
                  <a:srgbClr val="292929"/>
                </a:solidFill>
                <a:latin typeface="Calibri" panose="020F0502020204030204" pitchFamily="34" charset="0"/>
              </a:rPr>
              <a:t>Amount</a:t>
            </a:r>
            <a:r>
              <a:rPr lang="it-IT" altLang="it-IT" sz="4000" b="1" kern="0" dirty="0">
                <a:solidFill>
                  <a:srgbClr val="292929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4000" b="1" i="1" kern="0" dirty="0">
                <a:solidFill>
                  <a:srgbClr val="292929"/>
                </a:solidFill>
                <a:latin typeface="Calibri" panose="020F0502020204030204" pitchFamily="34" charset="0"/>
              </a:rPr>
              <a:t>(</a:t>
            </a:r>
            <a:r>
              <a:rPr lang="it-IT" altLang="it-IT" sz="4000" b="1" i="1" kern="0" dirty="0" err="1">
                <a:solidFill>
                  <a:srgbClr val="292929"/>
                </a:solidFill>
                <a:latin typeface="Calibri" panose="020F0502020204030204" pitchFamily="34" charset="0"/>
              </a:rPr>
              <a:t>knee</a:t>
            </a:r>
            <a:r>
              <a:rPr lang="it-IT" altLang="it-IT" sz="4000" b="1" i="1" kern="0" dirty="0">
                <a:solidFill>
                  <a:srgbClr val="292929"/>
                </a:solidFill>
                <a:latin typeface="Calibri" panose="020F0502020204030204" pitchFamily="34" charset="0"/>
              </a:rPr>
              <a:t>)</a:t>
            </a:r>
            <a:r>
              <a:rPr lang="it-IT" altLang="it-IT" sz="4000" b="1" kern="0" dirty="0">
                <a:solidFill>
                  <a:srgbClr val="292929"/>
                </a:solidFill>
                <a:latin typeface="Calibri" panose="020F0502020204030204" pitchFamily="34" charset="0"/>
              </a:rPr>
              <a:t>  &lt;  0.5 ml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altLang="it-IT" sz="4000" b="1" kern="0" dirty="0" err="1">
                <a:solidFill>
                  <a:srgbClr val="292929"/>
                </a:solidFill>
                <a:latin typeface="Calibri" panose="020F0502020204030204" pitchFamily="34" charset="0"/>
              </a:rPr>
              <a:t>Cells</a:t>
            </a:r>
            <a:r>
              <a:rPr lang="it-IT" altLang="it-IT" sz="4000" b="1" kern="0" dirty="0">
                <a:solidFill>
                  <a:srgbClr val="292929"/>
                </a:solidFill>
                <a:latin typeface="Calibri" panose="020F0502020204030204" pitchFamily="34" charset="0"/>
              </a:rPr>
              <a:t>  &lt; 100/mm</a:t>
            </a:r>
            <a:r>
              <a:rPr lang="it-IT" altLang="it-IT" sz="4000" b="1" kern="0" baseline="30000" dirty="0">
                <a:solidFill>
                  <a:srgbClr val="292929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5A34F99-B600-4562-944D-8D8E712E8E8E}"/>
              </a:ext>
            </a:extLst>
          </p:cNvPr>
          <p:cNvSpPr/>
          <p:nvPr/>
        </p:nvSpPr>
        <p:spPr>
          <a:xfrm>
            <a:off x="1430338" y="4522376"/>
            <a:ext cx="9096375" cy="1692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altLang="it-IT" sz="4000" b="1" kern="0" dirty="0">
                <a:solidFill>
                  <a:srgbClr val="292929"/>
                </a:solidFill>
                <a:latin typeface="Calibri" panose="020F0502020204030204" pitchFamily="34" charset="0"/>
              </a:rPr>
              <a:t>PMN     &lt; 25 %</a:t>
            </a:r>
          </a:p>
          <a:p>
            <a:pPr marL="342900" indent="-342900">
              <a:buFontTx/>
              <a:buChar char="•"/>
              <a:defRPr/>
            </a:pPr>
            <a:r>
              <a:rPr lang="it-IT" altLang="it-IT" sz="4000" b="1" kern="0" dirty="0" err="1">
                <a:solidFill>
                  <a:srgbClr val="292929"/>
                </a:solidFill>
                <a:latin typeface="Calibri" panose="020F0502020204030204" pitchFamily="34" charset="0"/>
              </a:rPr>
              <a:t>Mononuclear</a:t>
            </a:r>
            <a:r>
              <a:rPr lang="it-IT" altLang="it-IT" sz="4000" b="1" kern="0" dirty="0">
                <a:solidFill>
                  <a:srgbClr val="292929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4000" b="1" kern="0" dirty="0" err="1">
                <a:solidFill>
                  <a:srgbClr val="292929"/>
                </a:solidFill>
                <a:latin typeface="Calibri" panose="020F0502020204030204" pitchFamily="34" charset="0"/>
              </a:rPr>
              <a:t>cells</a:t>
            </a:r>
            <a:r>
              <a:rPr lang="it-IT" altLang="it-IT" sz="4000" b="1" kern="0" dirty="0">
                <a:solidFill>
                  <a:srgbClr val="292929"/>
                </a:solidFill>
                <a:latin typeface="Calibri" panose="020F0502020204030204" pitchFamily="34" charset="0"/>
              </a:rPr>
              <a:t> (70-75 %)</a:t>
            </a:r>
          </a:p>
          <a:p>
            <a:pPr marL="342900" indent="-342900">
              <a:defRPr/>
            </a:pPr>
            <a:r>
              <a:rPr lang="it-IT" altLang="it-IT" sz="2800" kern="0" dirty="0">
                <a:solidFill>
                  <a:srgbClr val="292929"/>
                </a:solidFill>
                <a:latin typeface="Calibri" panose="020F0502020204030204" pitchFamily="34" charset="0"/>
              </a:rPr>
              <a:t>   </a:t>
            </a:r>
            <a:r>
              <a:rPr lang="it-IT" altLang="it-IT" sz="2800" i="1" kern="0" dirty="0">
                <a:solidFill>
                  <a:srgbClr val="292929"/>
                </a:solidFill>
                <a:latin typeface="Calibri" panose="020F0502020204030204" pitchFamily="34" charset="0"/>
              </a:rPr>
              <a:t>(</a:t>
            </a:r>
            <a:r>
              <a:rPr lang="it-IT" altLang="it-IT" sz="2800" i="1" kern="0" dirty="0" err="1">
                <a:solidFill>
                  <a:srgbClr val="292929"/>
                </a:solidFill>
                <a:latin typeface="Calibri" panose="020F0502020204030204" pitchFamily="34" charset="0"/>
              </a:rPr>
              <a:t>limphocytes</a:t>
            </a:r>
            <a:r>
              <a:rPr lang="it-IT" altLang="it-IT" sz="2800" i="1" kern="0" dirty="0">
                <a:solidFill>
                  <a:srgbClr val="292929"/>
                </a:solidFill>
                <a:latin typeface="Calibri" panose="020F0502020204030204" pitchFamily="34" charset="0"/>
              </a:rPr>
              <a:t>, </a:t>
            </a:r>
            <a:r>
              <a:rPr lang="it-IT" altLang="it-IT" sz="2800" i="1" kern="0" dirty="0" err="1">
                <a:solidFill>
                  <a:srgbClr val="292929"/>
                </a:solidFill>
                <a:latin typeface="Calibri" panose="020F0502020204030204" pitchFamily="34" charset="0"/>
              </a:rPr>
              <a:t>monocytes-macrophages</a:t>
            </a:r>
            <a:r>
              <a:rPr lang="it-IT" altLang="it-IT" sz="2800" i="1" kern="0" dirty="0">
                <a:solidFill>
                  <a:srgbClr val="292929"/>
                </a:solidFill>
                <a:latin typeface="Calibri" panose="020F0502020204030204" pitchFamily="34" charset="0"/>
              </a:rPr>
              <a:t>, </a:t>
            </a:r>
            <a:r>
              <a:rPr lang="it-IT" altLang="it-IT" sz="2800" i="1" kern="0" dirty="0" err="1">
                <a:solidFill>
                  <a:srgbClr val="292929"/>
                </a:solidFill>
                <a:latin typeface="Calibri" panose="020F0502020204030204" pitchFamily="34" charset="0"/>
              </a:rPr>
              <a:t>synoviocytes</a:t>
            </a:r>
            <a:r>
              <a:rPr lang="it-IT" altLang="it-IT" sz="2800" i="1" kern="0" dirty="0">
                <a:solidFill>
                  <a:srgbClr val="292929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8439" name="CasellaDiTesto 7">
            <a:extLst>
              <a:ext uri="{FF2B5EF4-FFF2-40B4-BE49-F238E27FC236}">
                <a16:creationId xmlns:a16="http://schemas.microsoft.com/office/drawing/2014/main" id="{0004F194-8F13-4573-902E-DD67C6504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999" y="3838163"/>
            <a:ext cx="2859088" cy="461963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bg1"/>
                </a:solidFill>
                <a:latin typeface="Calibri" panose="020F0502020204030204" pitchFamily="34" charset="0"/>
              </a:rPr>
              <a:t>Qualitative analysis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51291D0-84D2-4EF8-A61D-72D66A7BCFEB}"/>
              </a:ext>
            </a:extLst>
          </p:cNvPr>
          <p:cNvSpPr/>
          <p:nvPr/>
        </p:nvSpPr>
        <p:spPr>
          <a:xfrm>
            <a:off x="10203955" y="6029985"/>
            <a:ext cx="1988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i="1" dirty="0" err="1">
                <a:solidFill>
                  <a:srgbClr val="000066"/>
                </a:solidFill>
                <a:latin typeface="Calibri" panose="020F0502020204030204" pitchFamily="34" charset="0"/>
              </a:rPr>
              <a:t>Dougados</a:t>
            </a:r>
            <a:r>
              <a:rPr lang="it-IT" altLang="it-IT" b="1" i="1" dirty="0">
                <a:solidFill>
                  <a:srgbClr val="000066"/>
                </a:solidFill>
                <a:latin typeface="Calibri" panose="020F0502020204030204" pitchFamily="34" charset="0"/>
              </a:rPr>
              <a:t> M, 1996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89589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FD46531-A4F9-4CBB-985F-9DE3FFA5D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dirty="0" err="1"/>
              <a:t>Normal</a:t>
            </a:r>
            <a:r>
              <a:rPr lang="it-IT" altLang="it-IT" dirty="0"/>
              <a:t> SF </a:t>
            </a:r>
            <a:r>
              <a:rPr lang="it-IT" altLang="it-IT" dirty="0" err="1"/>
              <a:t>citology</a:t>
            </a:r>
            <a:endParaRPr lang="it-IT" alt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DC0647A-3FA2-41AA-AB7B-39A862F448F3}"/>
              </a:ext>
            </a:extLst>
          </p:cNvPr>
          <p:cNvSpPr/>
          <p:nvPr/>
        </p:nvSpPr>
        <p:spPr>
          <a:xfrm>
            <a:off x="10063404" y="5958880"/>
            <a:ext cx="21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 err="1"/>
              <a:t>Ropes</a:t>
            </a:r>
            <a:r>
              <a:rPr lang="it-IT" altLang="it-IT" dirty="0"/>
              <a:t> &amp; Bauer, 1953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696D3B6-1325-4C75-B943-3E12C60B3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369" y="1389723"/>
            <a:ext cx="8132769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408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B5B54C1-535A-46A6-A6C9-1ED1503174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1339" y="692151"/>
            <a:ext cx="8605837" cy="72072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it-IT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The “</a:t>
            </a:r>
            <a:r>
              <a:rPr lang="it-IT" sz="36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time</a:t>
            </a:r>
            <a:r>
              <a:rPr lang="it-IT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36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honoured</a:t>
            </a:r>
            <a:r>
              <a:rPr lang="it-IT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” </a:t>
            </a:r>
            <a:r>
              <a:rPr lang="it-IT" sz="36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synovial</a:t>
            </a:r>
            <a:r>
              <a:rPr lang="it-IT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36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fluid</a:t>
            </a:r>
            <a:r>
              <a:rPr lang="it-IT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36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groups</a:t>
            </a:r>
            <a:endParaRPr lang="it-IT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508" name="CasellaDiTesto 4">
            <a:extLst>
              <a:ext uri="{FF2B5EF4-FFF2-40B4-BE49-F238E27FC236}">
                <a16:creationId xmlns:a16="http://schemas.microsoft.com/office/drawing/2014/main" id="{D9DF5064-90BE-4CF2-AA67-2BE9D6E58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15888"/>
            <a:ext cx="4537075" cy="46196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bg1"/>
                </a:solidFill>
                <a:latin typeface="Calibri" panose="020F0502020204030204" pitchFamily="34" charset="0"/>
              </a:rPr>
              <a:t>Qualitative/Quantitative analysis</a:t>
            </a:r>
          </a:p>
        </p:txBody>
      </p:sp>
      <p:sp>
        <p:nvSpPr>
          <p:cNvPr id="21509" name="Text Box 7">
            <a:extLst>
              <a:ext uri="{FF2B5EF4-FFF2-40B4-BE49-F238E27FC236}">
                <a16:creationId xmlns:a16="http://schemas.microsoft.com/office/drawing/2014/main" id="{12D68231-DC5C-4B9A-952C-2010CBBFF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05488"/>
            <a:ext cx="12191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Disease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duration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can </a:t>
            </a: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influence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this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composition</a:t>
            </a:r>
            <a:endParaRPr lang="it-IT" altLang="it-IT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Psoriatic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arthritis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crystal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arthropathies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are </a:t>
            </a: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those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characterized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by the </a:t>
            </a: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most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variability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cell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count</a:t>
            </a:r>
            <a:endParaRPr lang="it-IT" altLang="it-IT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E1CC13C-4367-4CD0-8F91-4DEBCE547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1339" y="1819071"/>
            <a:ext cx="7723351" cy="398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235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3799009-175C-46E3-B4FC-C21AE2EE1F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Sinoviogramma</a:t>
            </a:r>
            <a:endParaRPr lang="it-IT" altLang="it-IT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B33B01F-DA48-4091-8230-886B540FE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67270" y="2726573"/>
            <a:ext cx="5499652" cy="1805670"/>
          </a:xfrm>
        </p:spPr>
        <p:txBody>
          <a:bodyPr>
            <a:normAutofit/>
          </a:bodyPr>
          <a:lstStyle/>
          <a:p>
            <a:r>
              <a:rPr lang="it-IT" altLang="it-IT" sz="2400" dirty="0"/>
              <a:t>In condizioni patologiche cambiano :</a:t>
            </a:r>
          </a:p>
          <a:p>
            <a:pPr lvl="1"/>
            <a:r>
              <a:rPr lang="it-IT" altLang="it-IT" sz="2000" dirty="0"/>
              <a:t>il numero e il tipo di cellule</a:t>
            </a:r>
          </a:p>
          <a:p>
            <a:pPr lvl="1"/>
            <a:r>
              <a:rPr lang="it-IT" altLang="it-IT" sz="2000" dirty="0"/>
              <a:t>la quantità e la qualità del liquido	</a:t>
            </a:r>
          </a:p>
        </p:txBody>
      </p:sp>
      <p:sp>
        <p:nvSpPr>
          <p:cNvPr id="27652" name="AutoShape 4">
            <a:extLst>
              <a:ext uri="{FF2B5EF4-FFF2-40B4-BE49-F238E27FC236}">
                <a16:creationId xmlns:a16="http://schemas.microsoft.com/office/drawing/2014/main" id="{4206A4C7-F97A-4BDE-9AAD-2B71A6072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669" y="4463807"/>
            <a:ext cx="863600" cy="792163"/>
          </a:xfrm>
          <a:prstGeom prst="downArrow">
            <a:avLst>
              <a:gd name="adj1" fmla="val 50000"/>
              <a:gd name="adj2" fmla="val 25000"/>
            </a:avLst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2BE18138-E1FE-4F76-8EFE-D2E314F27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5480" y="5909070"/>
            <a:ext cx="2613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 dirty="0"/>
              <a:t>AJ </a:t>
            </a:r>
            <a:r>
              <a:rPr lang="it-IT" altLang="it-IT" sz="2400" b="1" i="1" dirty="0" err="1"/>
              <a:t>Freemont</a:t>
            </a:r>
            <a:r>
              <a:rPr lang="it-IT" altLang="it-IT" sz="2400" b="1" i="1" dirty="0"/>
              <a:t>, 1990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D84599F-B981-48F4-B244-A67BA2C05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1438"/>
            <a:ext cx="77724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it-IT" sz="44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655" name="Picture 3" descr="vetro">
            <a:extLst>
              <a:ext uri="{FF2B5EF4-FFF2-40B4-BE49-F238E27FC236}">
                <a16:creationId xmlns:a16="http://schemas.microsoft.com/office/drawing/2014/main" id="{8FF01268-4058-4056-B0CD-933218762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1214652"/>
            <a:ext cx="310356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5399313-27EA-441C-8078-C87881E2360A}"/>
              </a:ext>
            </a:extLst>
          </p:cNvPr>
          <p:cNvSpPr/>
          <p:nvPr/>
        </p:nvSpPr>
        <p:spPr>
          <a:xfrm>
            <a:off x="4765747" y="5647460"/>
            <a:ext cx="2822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800" dirty="0"/>
              <a:t>STIMOLO INIZIALE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8646008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7C795AE3-D282-4D18-8C0C-99B6DF7A7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dirty="0" err="1"/>
              <a:t>Sinoviogramma</a:t>
            </a:r>
            <a:r>
              <a:rPr lang="it-IT" altLang="it-IT" dirty="0"/>
              <a:t>: analisi quali-quantitativa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2CC9721B-CB24-4FEA-BE99-ABA3A7DBC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altLang="it-IT" sz="2800" dirty="0"/>
              <a:t>Formula leucocitaria</a:t>
            </a:r>
          </a:p>
          <a:p>
            <a:pPr lvl="1"/>
            <a:r>
              <a:rPr lang="it-IT" altLang="it-IT" sz="2600" dirty="0"/>
              <a:t>PMN</a:t>
            </a:r>
          </a:p>
          <a:p>
            <a:pPr lvl="1"/>
            <a:r>
              <a:rPr lang="it-IT" altLang="it-IT" sz="2600" dirty="0"/>
              <a:t>Cellule mononucleate</a:t>
            </a:r>
          </a:p>
          <a:p>
            <a:pPr lvl="2"/>
            <a:r>
              <a:rPr lang="it-IT" altLang="it-IT" sz="2200" dirty="0"/>
              <a:t>Linfociti</a:t>
            </a:r>
          </a:p>
          <a:p>
            <a:pPr lvl="2"/>
            <a:r>
              <a:rPr lang="it-IT" altLang="it-IT" sz="2200" dirty="0"/>
              <a:t>grandi cellule mononucleate</a:t>
            </a:r>
          </a:p>
          <a:p>
            <a:pPr lvl="3"/>
            <a:r>
              <a:rPr lang="it-IT" altLang="it-IT" sz="2200" dirty="0"/>
              <a:t>Monociti</a:t>
            </a:r>
          </a:p>
          <a:p>
            <a:pPr lvl="3"/>
            <a:r>
              <a:rPr lang="it-IT" altLang="it-IT" sz="2200" dirty="0"/>
              <a:t>Macrofagi</a:t>
            </a:r>
          </a:p>
          <a:p>
            <a:pPr lvl="3"/>
            <a:r>
              <a:rPr lang="it-IT" altLang="it-IT" sz="2200" dirty="0"/>
              <a:t>linfociti attivati</a:t>
            </a:r>
          </a:p>
          <a:p>
            <a:pPr lvl="3"/>
            <a:r>
              <a:rPr lang="it-IT" altLang="it-IT" sz="2200" dirty="0" err="1"/>
              <a:t>Sinoviociti</a:t>
            </a:r>
            <a:endParaRPr lang="it-IT" altLang="it-IT" sz="2200" dirty="0"/>
          </a:p>
          <a:p>
            <a:pPr lvl="3"/>
            <a:r>
              <a:rPr lang="it-IT" altLang="it-IT" sz="2200" dirty="0"/>
              <a:t>…</a:t>
            </a:r>
          </a:p>
          <a:p>
            <a:endParaRPr lang="it-IT" altLang="it-IT" sz="2800" dirty="0"/>
          </a:p>
        </p:txBody>
      </p:sp>
    </p:spTree>
    <p:extLst>
      <p:ext uri="{BB962C8B-B14F-4D97-AF65-F5344CB8AC3E}">
        <p14:creationId xmlns:p14="http://schemas.microsoft.com/office/powerpoint/2010/main" val="2896109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4" name="Rectangle 15">
            <a:extLst>
              <a:ext uri="{FF2B5EF4-FFF2-40B4-BE49-F238E27FC236}">
                <a16:creationId xmlns:a16="http://schemas.microsoft.com/office/drawing/2014/main" id="{15975101-795E-439D-8DBE-411D13736A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Citologia sinoviale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F7F4AF-600C-4CDA-ABE6-8FF9DEAE8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DE849880-6AE8-454F-978C-876757B69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226" y="1872771"/>
            <a:ext cx="4321175" cy="266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" panose="020B0604020202020204" pitchFamily="34" charset="0"/>
              </a:rPr>
              <a:t>elementi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 err="1">
                <a:latin typeface="Arial" panose="020B0604020202020204" pitchFamily="34" charset="0"/>
              </a:rPr>
              <a:t>sinoviocito</a:t>
            </a:r>
            <a:r>
              <a:rPr lang="it-IT" altLang="it-IT" sz="2800" b="1" dirty="0">
                <a:latin typeface="Arial" panose="020B0604020202020204" pitchFamily="34" charset="0"/>
              </a:rPr>
              <a:t>-simili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" panose="020B0604020202020204" pitchFamily="34" charset="0"/>
              </a:rPr>
              <a:t>di </a:t>
            </a:r>
            <a:r>
              <a:rPr lang="it-IT" altLang="it-IT" sz="2800" b="1" u="sng" dirty="0">
                <a:latin typeface="Arial" panose="020B0604020202020204" pitchFamily="34" charset="0"/>
              </a:rPr>
              <a:t>origine sinoviale</a:t>
            </a:r>
          </a:p>
        </p:txBody>
      </p:sp>
      <p:sp>
        <p:nvSpPr>
          <p:cNvPr id="12" name="WordArt 8">
            <a:extLst>
              <a:ext uri="{FF2B5EF4-FFF2-40B4-BE49-F238E27FC236}">
                <a16:creationId xmlns:a16="http://schemas.microsoft.com/office/drawing/2014/main" id="{CBCAA1D3-0BA7-4ABB-8D6B-84AE182479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55738" y="1656871"/>
            <a:ext cx="3816350" cy="15128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Arial Black" panose="020B0A04020102020204" pitchFamily="34" charset="0"/>
              </a:rPr>
              <a:t>Artropatie NON infiammatorie</a:t>
            </a:r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7F14F0C4-CEC7-4F1A-85C1-C7C335105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037" y="3117369"/>
            <a:ext cx="4103687" cy="25923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chemeClr val="bg1"/>
                </a:solidFill>
                <a:latin typeface="Arial" panose="020B0604020202020204" pitchFamily="34" charset="0"/>
              </a:rPr>
              <a:t>elementi leucocitari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chemeClr val="bg1"/>
                </a:solidFill>
                <a:latin typeface="Arial" panose="020B0604020202020204" pitchFamily="34" charset="0"/>
              </a:rPr>
              <a:t>di </a:t>
            </a:r>
            <a:r>
              <a:rPr lang="it-IT" altLang="it-IT" sz="2800" b="1" u="sng">
                <a:solidFill>
                  <a:schemeClr val="bg1"/>
                </a:solidFill>
                <a:latin typeface="Arial" panose="020B0604020202020204" pitchFamily="34" charset="0"/>
              </a:rPr>
              <a:t>derivazione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u="sng">
                <a:solidFill>
                  <a:schemeClr val="bg1"/>
                </a:solidFill>
                <a:latin typeface="Arial" panose="020B0604020202020204" pitchFamily="34" charset="0"/>
              </a:rPr>
              <a:t>ematica</a:t>
            </a:r>
          </a:p>
        </p:txBody>
      </p:sp>
      <p:sp>
        <p:nvSpPr>
          <p:cNvPr id="14" name="WordArt 10">
            <a:extLst>
              <a:ext uri="{FF2B5EF4-FFF2-40B4-BE49-F238E27FC236}">
                <a16:creationId xmlns:a16="http://schemas.microsoft.com/office/drawing/2014/main" id="{CC22DFA2-88B4-4A41-872B-1A34E44281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8498" y="2901469"/>
            <a:ext cx="3816350" cy="15128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 panose="020B0A04020102020204" pitchFamily="34" charset="0"/>
              </a:rPr>
              <a:t>Artropatie infiammatorie</a:t>
            </a: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5E070E25-133D-4E45-9EEB-9D8CDAA02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6" y="1944207"/>
            <a:ext cx="576263" cy="719138"/>
          </a:xfrm>
          <a:prstGeom prst="upArrow">
            <a:avLst>
              <a:gd name="adj1" fmla="val 50000"/>
              <a:gd name="adj2" fmla="val 31198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6" name="AutoShape 14">
            <a:extLst>
              <a:ext uri="{FF2B5EF4-FFF2-40B4-BE49-F238E27FC236}">
                <a16:creationId xmlns:a16="http://schemas.microsoft.com/office/drawing/2014/main" id="{51477F92-82EB-4D9D-811D-530A76076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237" y="3261831"/>
            <a:ext cx="504825" cy="576263"/>
          </a:xfrm>
          <a:prstGeom prst="upArrow">
            <a:avLst>
              <a:gd name="adj1" fmla="val 50000"/>
              <a:gd name="adj2" fmla="val 28538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17753891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94E50B8A-2857-4887-924C-354B0020C8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 err="1"/>
              <a:t>Sinoviogramma</a:t>
            </a:r>
            <a:r>
              <a:rPr lang="it-IT" altLang="it-IT" dirty="0"/>
              <a:t> in alcune artropatie infiammatorie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13699A3-D2FF-4734-B0B4-8A96710AA5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it-IT" altLang="it-IT" sz="2400" b="1" dirty="0">
                <a:solidFill>
                  <a:srgbClr val="000066"/>
                </a:solidFill>
                <a:latin typeface="Arial Narrow" panose="020B0606020202030204" pitchFamily="34" charset="0"/>
              </a:rPr>
              <a:t>   Neutrofilia</a:t>
            </a:r>
            <a:r>
              <a:rPr lang="it-IT" altLang="it-IT" b="1" dirty="0">
                <a:solidFill>
                  <a:srgbClr val="000066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tx2"/>
                </a:solidFill>
                <a:latin typeface="Arial Narrow" panose="020B0606020202030204" pitchFamily="34" charset="0"/>
              </a:rPr>
              <a:t> 	       </a:t>
            </a:r>
            <a:r>
              <a:rPr lang="it-IT" altLang="it-IT" sz="2400" b="1" dirty="0">
                <a:solidFill>
                  <a:srgbClr val="000066"/>
                </a:solidFill>
                <a:latin typeface="Arial Narrow" panose="020B0606020202030204" pitchFamily="34" charset="0"/>
              </a:rPr>
              <a:t>Linfocitosi</a:t>
            </a:r>
            <a:r>
              <a:rPr lang="it-IT" altLang="it-IT" sz="2400" b="1" dirty="0"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tx2"/>
                </a:solidFill>
                <a:latin typeface="Arial Narrow" panose="020B0606020202030204" pitchFamily="34" charset="0"/>
              </a:rPr>
              <a:t>             </a:t>
            </a:r>
            <a:r>
              <a:rPr lang="it-IT" altLang="it-IT" sz="2400" b="1" dirty="0">
                <a:solidFill>
                  <a:srgbClr val="000066"/>
                </a:solidFill>
                <a:latin typeface="Arial Narrow" panose="020B0606020202030204" pitchFamily="34" charset="0"/>
              </a:rPr>
              <a:t>Monocitosi </a:t>
            </a:r>
            <a:r>
              <a:rPr lang="it-IT" altLang="it-IT" b="1" dirty="0">
                <a:solidFill>
                  <a:schemeClr val="tx2"/>
                </a:solidFill>
                <a:latin typeface="Arial Narrow" panose="020B0606020202030204" pitchFamily="34" charset="0"/>
              </a:rPr>
              <a:t>  	    </a:t>
            </a:r>
            <a:r>
              <a:rPr lang="it-IT" altLang="it-IT" sz="2400" b="1" dirty="0">
                <a:solidFill>
                  <a:srgbClr val="000066"/>
                </a:solidFill>
                <a:latin typeface="Arial Narrow" panose="020B0606020202030204" pitchFamily="34" charset="0"/>
              </a:rPr>
              <a:t>Eosinofilia</a:t>
            </a:r>
            <a:r>
              <a:rPr lang="it-IT" altLang="it-IT" sz="2400" b="1" dirty="0">
                <a:latin typeface="Arial Narrow" panose="020B0606020202030204" pitchFamily="34" charset="0"/>
              </a:rPr>
              <a:t> </a:t>
            </a:r>
            <a:endParaRPr lang="it-IT" altLang="it-IT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b="1" dirty="0">
                <a:solidFill>
                  <a:schemeClr val="tx2"/>
                </a:solidFill>
                <a:latin typeface="Arial Narrow" panose="020B0606020202030204" pitchFamily="34" charset="0"/>
              </a:rPr>
              <a:t>          (90 %)	             (70 %)	                 (&gt; 50 %)                         (&gt; 2 %)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b="1" dirty="0">
                <a:latin typeface="Arial Narrow" panose="020B0606020202030204" pitchFamily="34" charset="0"/>
              </a:rPr>
              <a:t>___________________________________________________________________________</a:t>
            </a:r>
          </a:p>
          <a:p>
            <a:pPr marL="0" indent="0">
              <a:lnSpc>
                <a:spcPct val="80000"/>
              </a:lnSpc>
              <a:buNone/>
            </a:pPr>
            <a:endParaRPr lang="it-IT" altLang="it-IT" b="1" dirty="0">
              <a:latin typeface="Arial Narrow" panose="020B0606020202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2400" b="1" dirty="0">
                <a:latin typeface="Arial Narrow" panose="020B0606020202030204" pitchFamily="34" charset="0"/>
              </a:rPr>
              <a:t>Artrite settica	    Artriti virali	         Artriti virali		Artriti da parassiti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2400" b="1" dirty="0">
                <a:latin typeface="Arial Narrow" panose="020B0606020202030204" pitchFamily="34" charset="0"/>
              </a:rPr>
              <a:t>Gotta		    LES		         Artriti reattive	S. artrite orticaria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2400" b="1" dirty="0" err="1">
                <a:latin typeface="Arial Narrow" panose="020B0606020202030204" pitchFamily="34" charset="0"/>
              </a:rPr>
              <a:t>Pseudogotta</a:t>
            </a:r>
            <a:r>
              <a:rPr lang="it-IT" altLang="it-IT" sz="2400" b="1" dirty="0">
                <a:latin typeface="Arial Narrow" panose="020B0606020202030204" pitchFamily="34" charset="0"/>
              </a:rPr>
              <a:t>	    S. </a:t>
            </a:r>
            <a:r>
              <a:rPr lang="it-IT" altLang="it-IT" sz="2400" b="1" dirty="0" err="1">
                <a:latin typeface="Arial Narrow" panose="020B0606020202030204" pitchFamily="34" charset="0"/>
              </a:rPr>
              <a:t>Sjogren</a:t>
            </a:r>
            <a:r>
              <a:rPr lang="it-IT" altLang="it-IT" sz="2400" b="1" dirty="0">
                <a:latin typeface="Arial Narrow" panose="020B0606020202030204" pitchFamily="34" charset="0"/>
              </a:rPr>
              <a:t>	         </a:t>
            </a:r>
            <a:r>
              <a:rPr lang="it-IT" altLang="it-IT" sz="2400" b="1" dirty="0" err="1">
                <a:latin typeface="Arial Narrow" panose="020B0606020202030204" pitchFamily="34" charset="0"/>
              </a:rPr>
              <a:t>Spondioloartriti</a:t>
            </a:r>
            <a:r>
              <a:rPr lang="it-IT" altLang="it-IT" sz="2400" b="1" dirty="0">
                <a:latin typeface="Arial Narrow" panose="020B0606020202030204" pitchFamily="34" charset="0"/>
              </a:rPr>
              <a:t>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2400" b="1" dirty="0">
                <a:latin typeface="Arial Narrow" panose="020B0606020202030204" pitchFamily="34" charset="0"/>
              </a:rPr>
              <a:t>AR		    Sinovite VN	          M. </a:t>
            </a:r>
            <a:r>
              <a:rPr lang="it-IT" altLang="it-IT" sz="2400" b="1" dirty="0" err="1">
                <a:latin typeface="Arial Narrow" panose="020B0606020202030204" pitchFamily="34" charset="0"/>
              </a:rPr>
              <a:t>Whipple</a:t>
            </a:r>
            <a:endParaRPr lang="it-IT" altLang="it-IT" sz="2400" b="1" dirty="0">
              <a:latin typeface="Arial Narrow" panose="020B0606020202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2400" b="1" dirty="0">
                <a:latin typeface="Arial Narrow" panose="020B0606020202030204" pitchFamily="34" charset="0"/>
              </a:rPr>
              <a:t>		    Artriti linfocitarie      M. </a:t>
            </a:r>
            <a:r>
              <a:rPr lang="it-IT" altLang="it-IT" sz="2400" b="1" dirty="0" err="1">
                <a:latin typeface="Arial Narrow" panose="020B0606020202030204" pitchFamily="34" charset="0"/>
              </a:rPr>
              <a:t>Lyme</a:t>
            </a:r>
            <a:endParaRPr lang="it-IT" altLang="it-IT" sz="2400" b="1" dirty="0">
              <a:latin typeface="Arial Narrow" panose="020B0606020202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2400" b="1" dirty="0">
                <a:latin typeface="Arial Narrow" panose="020B0606020202030204" pitchFamily="34" charset="0"/>
              </a:rPr>
              <a:t>				          MRH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b="1" dirty="0">
                <a:latin typeface="Arial Narrow" panose="020B0606020202030204" pitchFamily="34" charset="0"/>
              </a:rPr>
              <a:t>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610005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3F3A351-4762-4AFB-91D4-669C353A62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Anamnesi </a:t>
            </a:r>
            <a:r>
              <a:rPr lang="it-IT" altLang="it-IT" i="1" dirty="0"/>
              <a:t>vs</a:t>
            </a:r>
            <a:r>
              <a:rPr lang="it-IT" altLang="it-IT" dirty="0"/>
              <a:t> Laboratorio in Reumatologia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1C90DF45-5DA2-480F-B23E-3EED13E7B0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9872273"/>
              </p:ext>
            </p:extLst>
          </p:nvPr>
        </p:nvGraphicFramePr>
        <p:xfrm>
          <a:off x="2032000" y="1453487"/>
          <a:ext cx="8128000" cy="4684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18142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02366064-9483-4570-AE25-74DD3130E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L’analisi citologica del LS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4575CF34-109E-4C28-8B23-F8768AC8B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it-IT" altLang="it-IT" sz="2800" dirty="0"/>
              <a:t>Artropatie diverse condividono aspetti citologici simili (common </a:t>
            </a:r>
            <a:r>
              <a:rPr lang="it-IT" altLang="it-IT" sz="2800" dirty="0" err="1"/>
              <a:t>pathogenic</a:t>
            </a:r>
            <a:r>
              <a:rPr lang="it-IT" altLang="it-IT" sz="2800" dirty="0"/>
              <a:t> </a:t>
            </a:r>
            <a:r>
              <a:rPr lang="it-IT" altLang="it-IT" sz="2800" dirty="0" err="1"/>
              <a:t>mechanism</a:t>
            </a:r>
            <a:r>
              <a:rPr lang="it-IT" altLang="it-IT" sz="2800" dirty="0"/>
              <a:t> ?)</a:t>
            </a:r>
          </a:p>
          <a:p>
            <a:endParaRPr lang="it-IT" altLang="it-IT" sz="2800" dirty="0"/>
          </a:p>
          <a:p>
            <a:r>
              <a:rPr lang="it-IT" altLang="it-IT" sz="2800" dirty="0"/>
              <a:t>Alcune caratteristiche citologiche sono abbastanza peculiari di singole artropatie</a:t>
            </a:r>
          </a:p>
          <a:p>
            <a:endParaRPr lang="it-IT" altLang="it-IT" sz="2800" dirty="0"/>
          </a:p>
          <a:p>
            <a:r>
              <a:rPr lang="it-IT" altLang="it-IT" sz="2800" dirty="0"/>
              <a:t>Nell’ambito di uno stesso gruppo di artropatie si possono osservare aspetti citologici diversi      </a:t>
            </a:r>
          </a:p>
          <a:p>
            <a:pPr lvl="1"/>
            <a:r>
              <a:rPr lang="it-IT" altLang="it-IT" sz="2400" dirty="0"/>
              <a:t>fasi diverse di malattia? </a:t>
            </a:r>
          </a:p>
          <a:p>
            <a:pPr lvl="1"/>
            <a:r>
              <a:rPr lang="it-IT" altLang="it-IT" sz="2400" dirty="0" err="1"/>
              <a:t>subsets</a:t>
            </a:r>
            <a:r>
              <a:rPr lang="it-IT" altLang="it-IT" sz="2400" dirty="0"/>
              <a:t> clinici diversi? </a:t>
            </a:r>
          </a:p>
          <a:p>
            <a:pPr lvl="1"/>
            <a:r>
              <a:rPr lang="it-IT" altLang="it-IT" sz="2400" dirty="0"/>
              <a:t>effetto della terapia?</a:t>
            </a:r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4612542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F7A6593F-11D0-4BBB-85EF-7B69387BE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b="1"/>
              <a:t>Sinovianalisi: utilità clinica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0A18082-6C7B-4BF2-A306-5D98F34FE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828800"/>
            <a:ext cx="8534400" cy="3886200"/>
          </a:xfrm>
        </p:spPr>
        <p:txBody>
          <a:bodyPr/>
          <a:lstStyle/>
          <a:p>
            <a:pPr eaLnBrk="1" hangingPunct="1"/>
            <a:r>
              <a:rPr lang="it-IT" altLang="it-IT" b="1"/>
              <a:t>Artriti acute</a:t>
            </a:r>
          </a:p>
          <a:p>
            <a:pPr eaLnBrk="1" hangingPunct="1"/>
            <a:r>
              <a:rPr lang="it-IT" altLang="it-IT" b="1"/>
              <a:t>Forme infiammatorie vs non-infiammatorie</a:t>
            </a:r>
          </a:p>
          <a:p>
            <a:pPr eaLnBrk="1" hangingPunct="1"/>
            <a:r>
              <a:rPr lang="it-IT" altLang="it-IT" b="1">
                <a:solidFill>
                  <a:srgbClr val="CC0000"/>
                </a:solidFill>
              </a:rPr>
              <a:t>Mono-oligoartite</a:t>
            </a:r>
          </a:p>
          <a:p>
            <a:pPr eaLnBrk="1" hangingPunct="1"/>
            <a:r>
              <a:rPr lang="it-IT" altLang="it-IT" b="1"/>
              <a:t>Artrite settica</a:t>
            </a:r>
          </a:p>
          <a:p>
            <a:pPr eaLnBrk="1" hangingPunct="1"/>
            <a:r>
              <a:rPr lang="it-IT" altLang="it-IT" b="1">
                <a:solidFill>
                  <a:srgbClr val="000066"/>
                </a:solidFill>
              </a:rPr>
              <a:t>Early arthritis synovial fluid citology : information are still lacking !</a:t>
            </a: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6DCD2D6A-4ED9-42E5-92A4-CCB067B6B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751833"/>
            <a:ext cx="8051050" cy="120032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0066"/>
                </a:solidFill>
              </a:rPr>
              <a:t>E’ bene fare l’analisi del liquido sinoviale ogni qualvolta ciò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0066"/>
                </a:solidFill>
              </a:rPr>
              <a:t>sia possibile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>
                <a:solidFill>
                  <a:srgbClr val="000066"/>
                </a:solidFill>
              </a:rPr>
              <a:t>						H Schumacher</a:t>
            </a:r>
          </a:p>
        </p:txBody>
      </p:sp>
    </p:spTree>
    <p:extLst>
      <p:ext uri="{BB962C8B-B14F-4D97-AF65-F5344CB8AC3E}">
        <p14:creationId xmlns:p14="http://schemas.microsoft.com/office/powerpoint/2010/main" val="423340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User\Documenti\Immagini\Liquido sinoviale\Cristalli\Clolesterolo 2.JPG">
            <a:extLst>
              <a:ext uri="{FF2B5EF4-FFF2-40B4-BE49-F238E27FC236}">
                <a16:creationId xmlns:a16="http://schemas.microsoft.com/office/drawing/2014/main" id="{BA2AFDC2-723D-4B54-91FD-13AC2B3B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 b="1030"/>
          <a:stretch>
            <a:fillRect/>
          </a:stretch>
        </p:blipFill>
        <p:spPr bwMode="auto">
          <a:xfrm>
            <a:off x="2438400" y="1123951"/>
            <a:ext cx="38100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C:\Documents and Settings\User\Documenti\Immagini\Liquido sinoviale\Cristalli\CPPD.JPG">
            <a:extLst>
              <a:ext uri="{FF2B5EF4-FFF2-40B4-BE49-F238E27FC236}">
                <a16:creationId xmlns:a16="http://schemas.microsoft.com/office/drawing/2014/main" id="{C67FEAD4-090A-4BBD-A406-E0E147E7C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23951"/>
            <a:ext cx="348615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C:\Documents and Settings\User\Documenti\Immagini\Liquido sinoviale\Cristalli\CPPD 13.JPG">
            <a:extLst>
              <a:ext uri="{FF2B5EF4-FFF2-40B4-BE49-F238E27FC236}">
                <a16:creationId xmlns:a16="http://schemas.microsoft.com/office/drawing/2014/main" id="{8BCC99A2-165D-4BD3-B6AC-61B65A8F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32225"/>
            <a:ext cx="38100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C:\Documents and Settings\User\Documenti\Immagini\Liquido sinoviale\Cristalli\urato 3.JPG">
            <a:extLst>
              <a:ext uri="{FF2B5EF4-FFF2-40B4-BE49-F238E27FC236}">
                <a16:creationId xmlns:a16="http://schemas.microsoft.com/office/drawing/2014/main" id="{DD1FCD8D-9237-4B3C-8331-A00185D0F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40163"/>
            <a:ext cx="346710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0D8F7944-BB1C-41BC-B6F8-068E683B1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dirty="0"/>
              <a:t>Ricerca </a:t>
            </a:r>
            <a:r>
              <a:rPr lang="it-IT" altLang="it-IT" dirty="0" err="1"/>
              <a:t>microcristalli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97423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9E6520C-DB92-4F51-97DC-28185D7CB2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Cristalli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A0B5A3D0-F51A-41DC-BFF9-122D5638A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3200" dirty="0"/>
              <a:t>Formazioni solide di forma definita, in cui le singole unità atomiche sono disposte in modo regolare e ripetitivo</a:t>
            </a:r>
          </a:p>
          <a:p>
            <a:endParaRPr lang="it-IT" altLang="it-IT" sz="3200" dirty="0"/>
          </a:p>
          <a:p>
            <a:r>
              <a:rPr lang="it-IT" altLang="it-IT" sz="3200" dirty="0"/>
              <a:t>La simmetria interna ed il modello di accrescimento e le proprietà ottiche variano per ogni specifico cristallo creando aspetti riconoscibili all’analisi ultrastrutturale e in luce polarizzata</a:t>
            </a:r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0624915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FC2C084-B4DC-468B-B2B2-DD47086092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Principali tipi di cristalli rinvenibili nel LS</a:t>
            </a:r>
          </a:p>
        </p:txBody>
      </p:sp>
      <p:pic>
        <p:nvPicPr>
          <p:cNvPr id="6" name="Picture 5" descr="C:\Documents and Settings\reumatologia\Desktop\figure\cristalli 0.JPG">
            <a:extLst>
              <a:ext uri="{FF2B5EF4-FFF2-40B4-BE49-F238E27FC236}">
                <a16:creationId xmlns:a16="http://schemas.microsoft.com/office/drawing/2014/main" id="{4CEAC24F-35E9-4798-8D62-F7BF9C0FEA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43477"/>
            <a:ext cx="10991088" cy="472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0361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76F9EF91-44B0-43B0-8EE3-8C3C38CB12A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altLang="it-IT" dirty="0"/>
              <a:t>Principali tecniche analitiche utilizzate per l’identificazione dei </a:t>
            </a:r>
            <a:r>
              <a:rPr lang="it-IT" altLang="it-IT" dirty="0" err="1"/>
              <a:t>microcristalli</a:t>
            </a:r>
            <a:endParaRPr lang="it-IT" altLang="it-IT" dirty="0"/>
          </a:p>
        </p:txBody>
      </p:sp>
      <p:pic>
        <p:nvPicPr>
          <p:cNvPr id="8" name="Picture 4" descr="C:\Documents and Settings\reumatologia\Desktop\figure\tab metodiche.JPG">
            <a:extLst>
              <a:ext uri="{FF2B5EF4-FFF2-40B4-BE49-F238E27FC236}">
                <a16:creationId xmlns:a16="http://schemas.microsoft.com/office/drawing/2014/main" id="{F48E3EF6-0777-4F6C-B33F-4CDD595F5F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1699330"/>
            <a:ext cx="5086350" cy="440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9613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18008AD-749A-44A7-AE9C-AEFBFAE7F7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Esame in luce polarizzata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7205FFD0-59BE-4E48-9A72-C9344E871F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2800" dirty="0"/>
              <a:t>Se un cristallo birifrangente è collocato tra due filtri polarizzatori (polarizzatore ed analizzatore) posti ortogonalmente tra loro, la luce polarizzata incidente viene ruotata dal cristallo e, passando attraverso l’analizzatore, è percepita dall’occhio umano: il cristallo appare lucente in campo scuro.</a:t>
            </a:r>
          </a:p>
          <a:p>
            <a:endParaRPr lang="it-IT" altLang="it-IT" dirty="0"/>
          </a:p>
        </p:txBody>
      </p:sp>
      <p:pic>
        <p:nvPicPr>
          <p:cNvPr id="55300" name="Picture 4" descr="C:\Documents and Settings\reumatologia\Desktop\figure\polar 1.JPG">
            <a:extLst>
              <a:ext uri="{FF2B5EF4-FFF2-40B4-BE49-F238E27FC236}">
                <a16:creationId xmlns:a16="http://schemas.microsoft.com/office/drawing/2014/main" id="{62B5C9B0-E5F8-495A-90CF-47F838B4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69" y="3470699"/>
            <a:ext cx="70866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521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">
            <a:extLst>
              <a:ext uri="{FF2B5EF4-FFF2-40B4-BE49-F238E27FC236}">
                <a16:creationId xmlns:a16="http://schemas.microsoft.com/office/drawing/2014/main" id="{366664BC-ED9C-4690-9142-8FE3D6AA3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5601183"/>
            <a:ext cx="685800" cy="228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8371" name="Rectangle 11">
            <a:extLst>
              <a:ext uri="{FF2B5EF4-FFF2-40B4-BE49-F238E27FC236}">
                <a16:creationId xmlns:a16="http://schemas.microsoft.com/office/drawing/2014/main" id="{94EF8448-DBF6-4B43-9D2D-16479F9BC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775" y="5601183"/>
            <a:ext cx="685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8372" name="Rectangle 12">
            <a:extLst>
              <a:ext uri="{FF2B5EF4-FFF2-40B4-BE49-F238E27FC236}">
                <a16:creationId xmlns:a16="http://schemas.microsoft.com/office/drawing/2014/main" id="{F7AE5E94-C25B-4F72-9E54-80D878161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575" y="5601183"/>
            <a:ext cx="6858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8373" name="Rectangle 13">
            <a:extLst>
              <a:ext uri="{FF2B5EF4-FFF2-40B4-BE49-F238E27FC236}">
                <a16:creationId xmlns:a16="http://schemas.microsoft.com/office/drawing/2014/main" id="{99017FAF-38E6-4B23-967A-E53A3794C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5601183"/>
            <a:ext cx="685800" cy="2286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8374" name="Rectangle 14">
            <a:extLst>
              <a:ext uri="{FF2B5EF4-FFF2-40B4-BE49-F238E27FC236}">
                <a16:creationId xmlns:a16="http://schemas.microsoft.com/office/drawing/2014/main" id="{C1F77438-DE4E-4F79-8987-5AE29ED28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5601183"/>
            <a:ext cx="6858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8375" name="Rectangle 15">
            <a:extLst>
              <a:ext uri="{FF2B5EF4-FFF2-40B4-BE49-F238E27FC236}">
                <a16:creationId xmlns:a16="http://schemas.microsoft.com/office/drawing/2014/main" id="{BD74A494-1D42-4FE3-9921-B3E404F56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975" y="5601183"/>
            <a:ext cx="685800" cy="228600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8376" name="Rectangle 16">
            <a:extLst>
              <a:ext uri="{FF2B5EF4-FFF2-40B4-BE49-F238E27FC236}">
                <a16:creationId xmlns:a16="http://schemas.microsoft.com/office/drawing/2014/main" id="{7DFB78E6-E2AF-4AA5-BB2B-CBB8AD256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75" y="5601183"/>
            <a:ext cx="6858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8377" name="Text Box 17">
            <a:extLst>
              <a:ext uri="{FF2B5EF4-FFF2-40B4-BE49-F238E27FC236}">
                <a16:creationId xmlns:a16="http://schemas.microsoft.com/office/drawing/2014/main" id="{6224EA70-DBAB-44B9-B189-433D7AEED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905984"/>
            <a:ext cx="412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100</a:t>
            </a:r>
          </a:p>
        </p:txBody>
      </p:sp>
      <p:sp>
        <p:nvSpPr>
          <p:cNvPr id="58378" name="Text Box 18">
            <a:extLst>
              <a:ext uri="{FF2B5EF4-FFF2-40B4-BE49-F238E27FC236}">
                <a16:creationId xmlns:a16="http://schemas.microsoft.com/office/drawing/2014/main" id="{7DD0423D-074A-41D5-9540-539C5C06A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975" y="5905984"/>
            <a:ext cx="412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200</a:t>
            </a:r>
          </a:p>
        </p:txBody>
      </p:sp>
      <p:sp>
        <p:nvSpPr>
          <p:cNvPr id="58379" name="Text Box 19">
            <a:extLst>
              <a:ext uri="{FF2B5EF4-FFF2-40B4-BE49-F238E27FC236}">
                <a16:creationId xmlns:a16="http://schemas.microsoft.com/office/drawing/2014/main" id="{DC051601-8BCB-4FB4-896C-BCEA65EAF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75" y="5905984"/>
            <a:ext cx="768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300 - 400</a:t>
            </a:r>
          </a:p>
        </p:txBody>
      </p:sp>
      <p:sp>
        <p:nvSpPr>
          <p:cNvPr id="58380" name="Text Box 20">
            <a:extLst>
              <a:ext uri="{FF2B5EF4-FFF2-40B4-BE49-F238E27FC236}">
                <a16:creationId xmlns:a16="http://schemas.microsoft.com/office/drawing/2014/main" id="{BCC2453D-F42B-4FA9-9E43-BAC04E226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25" y="5905984"/>
            <a:ext cx="412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500</a:t>
            </a:r>
          </a:p>
        </p:txBody>
      </p:sp>
      <p:sp>
        <p:nvSpPr>
          <p:cNvPr id="58381" name="Text Box 21">
            <a:extLst>
              <a:ext uri="{FF2B5EF4-FFF2-40B4-BE49-F238E27FC236}">
                <a16:creationId xmlns:a16="http://schemas.microsoft.com/office/drawing/2014/main" id="{B97D8A59-35D6-4785-B116-9EEE9BF1F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775" y="5905984"/>
            <a:ext cx="412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600</a:t>
            </a:r>
          </a:p>
        </p:txBody>
      </p:sp>
      <p:sp>
        <p:nvSpPr>
          <p:cNvPr id="58382" name="Text Box 22">
            <a:extLst>
              <a:ext uri="{FF2B5EF4-FFF2-40B4-BE49-F238E27FC236}">
                <a16:creationId xmlns:a16="http://schemas.microsoft.com/office/drawing/2014/main" id="{DE347367-1C60-4B00-8229-785101EE4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1576" y="5905984"/>
            <a:ext cx="6842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700  nm</a:t>
            </a:r>
          </a:p>
        </p:txBody>
      </p:sp>
      <p:sp>
        <p:nvSpPr>
          <p:cNvPr id="58383" name="Line 23">
            <a:extLst>
              <a:ext uri="{FF2B5EF4-FFF2-40B4-BE49-F238E27FC236}">
                <a16:creationId xmlns:a16="http://schemas.microsoft.com/office/drawing/2014/main" id="{FC5FD8D3-72FE-408D-BE2E-9B792CE4C4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7375" y="5448783"/>
            <a:ext cx="3048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8384" name="Text Box 24">
            <a:extLst>
              <a:ext uri="{FF2B5EF4-FFF2-40B4-BE49-F238E27FC236}">
                <a16:creationId xmlns:a16="http://schemas.microsoft.com/office/drawing/2014/main" id="{DF88A586-0563-4A91-8007-D7F64623B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3575" y="5522706"/>
            <a:ext cx="1714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Aggiunge colore</a:t>
            </a:r>
          </a:p>
        </p:txBody>
      </p:sp>
      <p:sp>
        <p:nvSpPr>
          <p:cNvPr id="58385" name="Line 25">
            <a:extLst>
              <a:ext uri="{FF2B5EF4-FFF2-40B4-BE49-F238E27FC236}">
                <a16:creationId xmlns:a16="http://schemas.microsoft.com/office/drawing/2014/main" id="{2B6272FD-BBA5-4568-B771-EB75BF1804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6298095"/>
            <a:ext cx="2971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8386" name="Text Box 26">
            <a:extLst>
              <a:ext uri="{FF2B5EF4-FFF2-40B4-BE49-F238E27FC236}">
                <a16:creationId xmlns:a16="http://schemas.microsoft.com/office/drawing/2014/main" id="{B92839B0-8573-430E-9E04-A1D2FCA4F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5522706"/>
            <a:ext cx="146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Sottrae colore</a:t>
            </a:r>
          </a:p>
        </p:txBody>
      </p:sp>
      <p:pic>
        <p:nvPicPr>
          <p:cNvPr id="58387" name="Picture 34" descr="C:\Documents and Settings\reumatologia\Desktop\figure\polar 0.JPG">
            <a:extLst>
              <a:ext uri="{FF2B5EF4-FFF2-40B4-BE49-F238E27FC236}">
                <a16:creationId xmlns:a16="http://schemas.microsoft.com/office/drawing/2014/main" id="{5112C4F6-3B51-456B-BFA7-3BA67D439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63738"/>
            <a:ext cx="71628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8" name="Line 35">
            <a:extLst>
              <a:ext uri="{FF2B5EF4-FFF2-40B4-BE49-F238E27FC236}">
                <a16:creationId xmlns:a16="http://schemas.microsoft.com/office/drawing/2014/main" id="{5EE17A26-1F6C-4475-801D-612B7143E2D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00400" y="3113088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8389" name="Line 36">
            <a:extLst>
              <a:ext uri="{FF2B5EF4-FFF2-40B4-BE49-F238E27FC236}">
                <a16:creationId xmlns:a16="http://schemas.microsoft.com/office/drawing/2014/main" id="{3AD8E1B0-B729-4B3C-807A-CA7DC3FF5A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7600" y="3113088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73" name="Text Box 37">
            <a:extLst>
              <a:ext uri="{FF2B5EF4-FFF2-40B4-BE49-F238E27FC236}">
                <a16:creationId xmlns:a16="http://schemas.microsoft.com/office/drawing/2014/main" id="{19E12F33-5A06-42FB-A468-AD2009BA7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274888"/>
            <a:ext cx="304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altLang="it-IT" b="1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l</a:t>
            </a:r>
          </a:p>
        </p:txBody>
      </p:sp>
      <p:sp>
        <p:nvSpPr>
          <p:cNvPr id="39974" name="Text Box 38">
            <a:extLst>
              <a:ext uri="{FF2B5EF4-FFF2-40B4-BE49-F238E27FC236}">
                <a16:creationId xmlns:a16="http://schemas.microsoft.com/office/drawing/2014/main" id="{D27BE2BB-529B-4D82-945E-D8E154A59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274888"/>
            <a:ext cx="304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altLang="it-IT" b="1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l</a:t>
            </a:r>
          </a:p>
        </p:txBody>
      </p:sp>
      <p:sp>
        <p:nvSpPr>
          <p:cNvPr id="58392" name="Rectangle 39">
            <a:extLst>
              <a:ext uri="{FF2B5EF4-FFF2-40B4-BE49-F238E27FC236}">
                <a16:creationId xmlns:a16="http://schemas.microsoft.com/office/drawing/2014/main" id="{67A5CFE0-7D96-4146-A7B5-5F8265503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36526"/>
            <a:ext cx="85344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/>
              <a:t>Cristalli di MSU                                                                                                           </a:t>
            </a:r>
            <a:r>
              <a:rPr lang="it-IT" altLang="it-IT" sz="2000" u="sng"/>
              <a:t>Raggio lento</a:t>
            </a:r>
            <a:r>
              <a:rPr lang="it-IT" altLang="it-IT" sz="2000"/>
              <a:t> viaggia perpendicolarmente all’asse geometrico maggiore del cristallo</a:t>
            </a:r>
            <a:r>
              <a:rPr lang="it-IT" altLang="it-IT" sz="2000" b="1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/>
              <a:t>Cristalli di CPPD                                                                                                               </a:t>
            </a:r>
            <a:r>
              <a:rPr lang="it-IT" altLang="it-IT" sz="2000" u="sng"/>
              <a:t>Raggio lento</a:t>
            </a:r>
            <a:r>
              <a:rPr lang="it-IT" altLang="it-IT" sz="2000"/>
              <a:t> viaggia parallelamente all’asse geometrico maggiore del cristallo</a:t>
            </a:r>
          </a:p>
        </p:txBody>
      </p:sp>
      <p:sp>
        <p:nvSpPr>
          <p:cNvPr id="39977" name="Text Box 41">
            <a:extLst>
              <a:ext uri="{FF2B5EF4-FFF2-40B4-BE49-F238E27FC236}">
                <a16:creationId xmlns:a16="http://schemas.microsoft.com/office/drawing/2014/main" id="{F5FDFE7A-100D-4829-BB77-DE65FBBB9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743201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slow</a:t>
            </a:r>
          </a:p>
        </p:txBody>
      </p:sp>
      <p:sp>
        <p:nvSpPr>
          <p:cNvPr id="39978" name="Text Box 42">
            <a:extLst>
              <a:ext uri="{FF2B5EF4-FFF2-40B4-BE49-F238E27FC236}">
                <a16:creationId xmlns:a16="http://schemas.microsoft.com/office/drawing/2014/main" id="{438382EC-EF48-4DE3-9004-2CF380B2A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2727326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slow</a:t>
            </a:r>
          </a:p>
        </p:txBody>
      </p:sp>
      <p:sp>
        <p:nvSpPr>
          <p:cNvPr id="58395" name="AutoShape 43">
            <a:extLst>
              <a:ext uri="{FF2B5EF4-FFF2-40B4-BE49-F238E27FC236}">
                <a16:creationId xmlns:a16="http://schemas.microsoft.com/office/drawing/2014/main" id="{2EBBCE0C-50D6-470B-9EAA-981F147978EE}"/>
              </a:ext>
            </a:extLst>
          </p:cNvPr>
          <p:cNvSpPr>
            <a:spLocks noChangeArrowheads="1"/>
          </p:cNvSpPr>
          <p:nvPr/>
        </p:nvSpPr>
        <p:spPr bwMode="auto">
          <a:xfrm rot="-2612027">
            <a:off x="7807325" y="4043363"/>
            <a:ext cx="762000" cy="228600"/>
          </a:xfrm>
          <a:prstGeom prst="parallelogram">
            <a:avLst>
              <a:gd name="adj" fmla="val 83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8396" name="Oval 44">
            <a:extLst>
              <a:ext uri="{FF2B5EF4-FFF2-40B4-BE49-F238E27FC236}">
                <a16:creationId xmlns:a16="http://schemas.microsoft.com/office/drawing/2014/main" id="{5E758A47-017F-431B-9CED-78E78410C6AE}"/>
              </a:ext>
            </a:extLst>
          </p:cNvPr>
          <p:cNvSpPr>
            <a:spLocks noChangeArrowheads="1"/>
          </p:cNvSpPr>
          <p:nvPr/>
        </p:nvSpPr>
        <p:spPr bwMode="auto">
          <a:xfrm rot="-2549799">
            <a:off x="3519488" y="4038600"/>
            <a:ext cx="1219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26314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ED6A4D7F-935C-4DD4-B616-FDF8F8E4CF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Attenzione!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10D66AE3-EA13-485F-AF70-5C1BD7233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altLang="it-IT" sz="3600" dirty="0"/>
              <a:t>Non tutto ciò che è birifrangente è cristallino</a:t>
            </a:r>
          </a:p>
          <a:p>
            <a:pPr lvl="1"/>
            <a:r>
              <a:rPr lang="it-IT" altLang="it-IT" sz="3200" dirty="0"/>
              <a:t>polvere, talco, anticoagulanti … </a:t>
            </a:r>
          </a:p>
          <a:p>
            <a:endParaRPr lang="it-IT" altLang="it-IT" sz="3600" dirty="0"/>
          </a:p>
          <a:p>
            <a:r>
              <a:rPr lang="it-IT" altLang="it-IT" sz="3600" dirty="0"/>
              <a:t>Non tutti i cristalli sono birifrangenti</a:t>
            </a:r>
          </a:p>
          <a:p>
            <a:pPr lvl="1"/>
            <a:r>
              <a:rPr lang="it-IT" altLang="it-IT" sz="3200" dirty="0" err="1"/>
              <a:t>idrossiapatite</a:t>
            </a:r>
            <a:endParaRPr lang="it-IT" altLang="it-IT" sz="3200" dirty="0"/>
          </a:p>
        </p:txBody>
      </p:sp>
    </p:spTree>
    <p:extLst>
      <p:ext uri="{BB962C8B-B14F-4D97-AF65-F5344CB8AC3E}">
        <p14:creationId xmlns:p14="http://schemas.microsoft.com/office/powerpoint/2010/main" val="24184091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70F29CBF-CFDD-4B36-80DA-AFC21623CF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Cristalli di urato monosodico (MSU)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3B407FEB-B410-4C68-A940-1425838CE2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altLang="it-IT" sz="3200" dirty="0"/>
              <a:t>Aspetto : aghiforme</a:t>
            </a:r>
          </a:p>
          <a:p>
            <a:r>
              <a:rPr lang="it-IT" altLang="it-IT" sz="3200" dirty="0"/>
              <a:t>Dimensioni : 2 – 20 m</a:t>
            </a:r>
          </a:p>
          <a:p>
            <a:r>
              <a:rPr lang="it-IT" altLang="it-IT" sz="3200" dirty="0"/>
              <a:t>Birifrangenza : negativa</a:t>
            </a:r>
          </a:p>
          <a:p>
            <a:r>
              <a:rPr lang="it-IT" altLang="it-IT" sz="3200" dirty="0"/>
              <a:t>Solitamente intracellulari</a:t>
            </a:r>
          </a:p>
          <a:p>
            <a:r>
              <a:rPr lang="it-IT" altLang="it-IT" sz="3200" dirty="0"/>
              <a:t>Identificazione : MO-LP</a:t>
            </a:r>
          </a:p>
        </p:txBody>
      </p:sp>
      <p:pic>
        <p:nvPicPr>
          <p:cNvPr id="60420" name="Picture 5" descr="C:\Documenti\Immagini\Liquido sinoviale\urato.JPG">
            <a:extLst>
              <a:ext uri="{FF2B5EF4-FFF2-40B4-BE49-F238E27FC236}">
                <a16:creationId xmlns:a16="http://schemas.microsoft.com/office/drawing/2014/main" id="{4F188E8F-F1FC-42E2-8C97-3435788DE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326" y="1271016"/>
            <a:ext cx="3357562" cy="222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>
            <a:extLst>
              <a:ext uri="{FF2B5EF4-FFF2-40B4-BE49-F238E27FC236}">
                <a16:creationId xmlns:a16="http://schemas.microsoft.com/office/drawing/2014/main" id="{37561C8F-7956-498C-87A0-687B7BDD9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1559" y="2124286"/>
            <a:ext cx="4794161" cy="308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2" name="Picture 7">
            <a:extLst>
              <a:ext uri="{FF2B5EF4-FFF2-40B4-BE49-F238E27FC236}">
                <a16:creationId xmlns:a16="http://schemas.microsoft.com/office/drawing/2014/main" id="{2072E303-0B08-4B4E-8BF4-0B2034946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326" y="3531709"/>
            <a:ext cx="3357562" cy="252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156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E2A91FC-9F9E-4FA2-B0D8-D16342EE51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altLang="it-IT" sz="3600" dirty="0"/>
              <a:t>1° Step - Set di esami per valutazione di base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309A19A-46F6-4FA1-8042-6EB6269C93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harpenSoften amount="-1000"/>
                    </a14:imgEffect>
                    <a14:imgEffect>
                      <a14:brightnessContrast contrast="-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3221" y="1388374"/>
            <a:ext cx="5836011" cy="4377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6781F9B8-0A9F-4E7B-A53F-E5A0EC349F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4958039"/>
              </p:ext>
            </p:extLst>
          </p:nvPr>
        </p:nvGraphicFramePr>
        <p:xfrm>
          <a:off x="899582" y="1277838"/>
          <a:ext cx="4075373" cy="4598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29F7FBFB-1D5A-4B17-855B-641A9001ABF7}"/>
              </a:ext>
            </a:extLst>
          </p:cNvPr>
          <p:cNvSpPr/>
          <p:nvPr/>
        </p:nvSpPr>
        <p:spPr>
          <a:xfrm>
            <a:off x="5585616" y="1868717"/>
            <a:ext cx="5651219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Rispondono - anche se in modo NON assoluto - al primo quesito (*)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Consentono una rapida valutazione dello stato di alcuni apparati fondamentali: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crasi ematica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emuntorio epatico e renale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stato glicemico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Permettono di verificare eventuali spazi terapeutici</a:t>
            </a:r>
          </a:p>
        </p:txBody>
      </p:sp>
    </p:spTree>
    <p:extLst>
      <p:ext uri="{BB962C8B-B14F-4D97-AF65-F5344CB8AC3E}">
        <p14:creationId xmlns:p14="http://schemas.microsoft.com/office/powerpoint/2010/main" val="35235136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845CBF4A-DA78-4071-8AAD-17086D7BE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solidFill>
                  <a:schemeClr val="tx1"/>
                </a:solidFill>
              </a:rPr>
              <a:t>Elongazione (MSU)</a:t>
            </a:r>
          </a:p>
        </p:txBody>
      </p:sp>
      <p:pic>
        <p:nvPicPr>
          <p:cNvPr id="61443" name="Picture 4" descr="C:\Documents and Settings\MGOVONI\Desktop\figure\MSU.JPG">
            <a:extLst>
              <a:ext uri="{FF2B5EF4-FFF2-40B4-BE49-F238E27FC236}">
                <a16:creationId xmlns:a16="http://schemas.microsoft.com/office/drawing/2014/main" id="{A85D9317-78A5-4423-B3F9-4ADE937F5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657351"/>
            <a:ext cx="294957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Line 5">
            <a:extLst>
              <a:ext uri="{FF2B5EF4-FFF2-40B4-BE49-F238E27FC236}">
                <a16:creationId xmlns:a16="http://schemas.microsoft.com/office/drawing/2014/main" id="{87AE7549-4B68-460A-AD5D-1705A25D8A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2266950"/>
            <a:ext cx="38100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EAA988B4-F731-4801-AF6F-889E7640A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2911475"/>
            <a:ext cx="311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l</a:t>
            </a: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D4A66D02-89BC-4D35-86FE-1F3AD8BEA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629150"/>
            <a:ext cx="311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l</a:t>
            </a:r>
          </a:p>
        </p:txBody>
      </p:sp>
      <p:sp>
        <p:nvSpPr>
          <p:cNvPr id="61447" name="Line 8">
            <a:extLst>
              <a:ext uri="{FF2B5EF4-FFF2-40B4-BE49-F238E27FC236}">
                <a16:creationId xmlns:a16="http://schemas.microsoft.com/office/drawing/2014/main" id="{B0561949-C775-446E-A84B-625E4E6436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4629150"/>
            <a:ext cx="609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610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BE8B5EC3-2C86-4824-96A0-9B4F6C03A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Cristalli di MSU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234C5D65-FD2C-48C7-9FBF-0CCD6117E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altLang="it-IT" sz="3200" dirty="0"/>
              <a:t>I cristalli provenienti da depositi tofacei hanno in genere dimensioni maggiori</a:t>
            </a:r>
          </a:p>
        </p:txBody>
      </p:sp>
      <p:pic>
        <p:nvPicPr>
          <p:cNvPr id="62468" name="Picture 4">
            <a:extLst>
              <a:ext uri="{FF2B5EF4-FFF2-40B4-BE49-F238E27FC236}">
                <a16:creationId xmlns:a16="http://schemas.microsoft.com/office/drawing/2014/main" id="{8BD4DF62-848A-4438-95FF-CF3CABEA4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2419351"/>
            <a:ext cx="5162550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2064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4FC46722-F5F5-48D0-9892-02133610B8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altLang="it-IT"/>
              <a:t>Cristalli di MSU</a:t>
            </a:r>
            <a:br>
              <a:rPr lang="it-IT" altLang="it-IT"/>
            </a:br>
            <a:r>
              <a:rPr lang="it-IT" altLang="it-IT"/>
              <a:t>aspetto ultrastrutturale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C76A182-7DE9-4C28-AC1A-3C3ED9DA20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0621" y="1682150"/>
            <a:ext cx="8232566" cy="4186943"/>
          </a:xfrm>
        </p:spPr>
        <p:txBody>
          <a:bodyPr/>
          <a:lstStyle/>
          <a:p>
            <a:r>
              <a:rPr lang="it-IT" altLang="it-IT" sz="2800" dirty="0"/>
              <a:t>Immagine negativa (per dissoluzione del cristallo secondaria alle procedure di allestimento)</a:t>
            </a:r>
          </a:p>
          <a:p>
            <a:r>
              <a:rPr lang="it-IT" altLang="it-IT" sz="2800" dirty="0"/>
              <a:t>Forma fusata, ad angoli acuti</a:t>
            </a:r>
          </a:p>
          <a:p>
            <a:r>
              <a:rPr lang="it-IT" altLang="it-IT" sz="2800" dirty="0"/>
              <a:t>Profilo duplicato da materiale </a:t>
            </a:r>
            <a:r>
              <a:rPr lang="it-IT" altLang="it-IT" sz="2800" dirty="0" err="1"/>
              <a:t>elettrondenso</a:t>
            </a:r>
            <a:r>
              <a:rPr lang="it-IT" altLang="it-IT" sz="2800" dirty="0"/>
              <a:t> (residuo del sacco </a:t>
            </a:r>
            <a:r>
              <a:rPr lang="it-IT" altLang="it-IT" sz="2800" dirty="0" err="1"/>
              <a:t>fagolisosomiale</a:t>
            </a:r>
            <a:r>
              <a:rPr lang="it-IT" altLang="it-IT" sz="2800" dirty="0"/>
              <a:t>)</a:t>
            </a:r>
          </a:p>
          <a:p>
            <a:r>
              <a:rPr lang="it-IT" altLang="it-IT" sz="2800" dirty="0"/>
              <a:t>Sulla superficie del cristallo può repertarsi materiale proteico adsorbito (Ig)</a:t>
            </a:r>
          </a:p>
          <a:p>
            <a:endParaRPr lang="it-IT" altLang="it-IT" dirty="0"/>
          </a:p>
        </p:txBody>
      </p:sp>
      <p:pic>
        <p:nvPicPr>
          <p:cNvPr id="63492" name="Picture 4" descr="C:\Documents and Settings\MGOVONI\Desktop\figure\MSU1-US.JPG">
            <a:extLst>
              <a:ext uri="{FF2B5EF4-FFF2-40B4-BE49-F238E27FC236}">
                <a16:creationId xmlns:a16="http://schemas.microsoft.com/office/drawing/2014/main" id="{0BF3E270-EA4B-4F34-8DEE-8949CFB15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87" y="1681657"/>
            <a:ext cx="29210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C:\Documents and Settings\MGOVONI\Desktop\figure\MSU-US.JPG">
            <a:extLst>
              <a:ext uri="{FF2B5EF4-FFF2-40B4-BE49-F238E27FC236}">
                <a16:creationId xmlns:a16="http://schemas.microsoft.com/office/drawing/2014/main" id="{C3F7A6A4-E464-4975-9C51-4ADC23D9E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587" y="4191495"/>
            <a:ext cx="2895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0926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DE03822C-278F-4C4D-8D8D-73C047F27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Mancato reperimento di cristalli di MSU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A2D7F593-BF57-47D8-BBF5-3D2C308FD8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2800" dirty="0"/>
              <a:t>Artrocentesi eseguita su articolazione primitivamente non coinvolta dall’attacco gottoso acuto (“versamento simpatico”)</a:t>
            </a:r>
          </a:p>
          <a:p>
            <a:endParaRPr lang="it-IT" altLang="it-IT" sz="2800" dirty="0"/>
          </a:p>
          <a:p>
            <a:r>
              <a:rPr lang="it-IT" altLang="it-IT" sz="2800" dirty="0"/>
              <a:t>Cristalli di piccole dimensioni (0.5 – 1 m)</a:t>
            </a:r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958983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EAB45BF-325F-4A4D-80FA-D960DCCA3C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Significato clinico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7D9898A-D231-4CF8-B156-0B24C77AA4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621" y="1271016"/>
            <a:ext cx="6614079" cy="4598078"/>
          </a:xfrm>
        </p:spPr>
        <p:txBody>
          <a:bodyPr>
            <a:normAutofit/>
          </a:bodyPr>
          <a:lstStyle/>
          <a:p>
            <a:r>
              <a:rPr lang="it-IT" altLang="it-IT" sz="2400" dirty="0"/>
              <a:t>La presenza di cristalli di MSU permette la diagnosi certa di gotta</a:t>
            </a:r>
          </a:p>
          <a:p>
            <a:endParaRPr lang="it-IT" altLang="it-IT" sz="2400" dirty="0"/>
          </a:p>
          <a:p>
            <a:r>
              <a:rPr lang="it-IT" altLang="it-IT" sz="2400" dirty="0"/>
              <a:t>Durante l’attacco acuto sono in genere numerosi e spesso associati        a conta cellulare elevata</a:t>
            </a:r>
          </a:p>
          <a:p>
            <a:endParaRPr lang="it-IT" altLang="it-IT" sz="2400" dirty="0"/>
          </a:p>
          <a:p>
            <a:r>
              <a:rPr lang="it-IT" altLang="it-IT" sz="2400" dirty="0"/>
              <a:t>Occasionalmente possono essere ritrovati in LS non infiammatori :</a:t>
            </a:r>
          </a:p>
          <a:p>
            <a:pPr lvl="1"/>
            <a:r>
              <a:rPr lang="it-IT" altLang="it-IT" sz="2000" dirty="0"/>
              <a:t>fasi </a:t>
            </a:r>
            <a:r>
              <a:rPr lang="it-IT" altLang="it-IT" sz="2000" dirty="0" err="1"/>
              <a:t>intercritiche</a:t>
            </a:r>
            <a:endParaRPr lang="it-IT" altLang="it-IT" sz="2000" dirty="0"/>
          </a:p>
          <a:p>
            <a:pPr lvl="1"/>
            <a:r>
              <a:rPr lang="it-IT" altLang="it-IT" sz="2000" dirty="0"/>
              <a:t>“coda” dell’attacco gottoso acuto</a:t>
            </a:r>
          </a:p>
        </p:txBody>
      </p:sp>
      <p:pic>
        <p:nvPicPr>
          <p:cNvPr id="65540" name="Picture 4" descr="C:\Documents and Settings\MGOVONI\Desktop\figure\tab gotta.JPG">
            <a:extLst>
              <a:ext uri="{FF2B5EF4-FFF2-40B4-BE49-F238E27FC236}">
                <a16:creationId xmlns:a16="http://schemas.microsoft.com/office/drawing/2014/main" id="{566D401A-8439-482E-89AE-790ECC444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00" y="1403774"/>
            <a:ext cx="430688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7454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C3412B39-9F9A-4E83-AA68-5295074B84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/>
              <a:t>Cristalli di pirofosfato du calcio diidrato (CPPD)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1B6648C8-BB9A-47E1-B7D6-C2E48581D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Aspetto : romboidale, bastoncello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	   (polimorfi)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Dimensioni : 2 – 10 m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Birifrangenza : </a:t>
            </a:r>
            <a:r>
              <a:rPr lang="it-IT" altLang="it-IT" sz="2800" dirty="0" err="1"/>
              <a:t>deb</a:t>
            </a:r>
            <a:r>
              <a:rPr lang="it-IT" altLang="it-IT" sz="2800" dirty="0"/>
              <a:t>. Positiva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it-IT" altLang="it-IT" sz="2800" dirty="0"/>
              <a:t>Identificazione : MO-LP</a:t>
            </a:r>
          </a:p>
        </p:txBody>
      </p:sp>
      <p:pic>
        <p:nvPicPr>
          <p:cNvPr id="66564" name="Picture 7" descr="C:\Documenti\Immagini\Liquido sinoviale\Cristalli\CPPD 11.JPG">
            <a:extLst>
              <a:ext uri="{FF2B5EF4-FFF2-40B4-BE49-F238E27FC236}">
                <a16:creationId xmlns:a16="http://schemas.microsoft.com/office/drawing/2014/main" id="{B9FDDDDD-4F5D-42F4-88BA-474B9026C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12" y="4140307"/>
            <a:ext cx="23622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8" descr="C:\Documenti\Immagini\Liquido sinoviale\Cristalli\CPPD 13.JPG">
            <a:extLst>
              <a:ext uri="{FF2B5EF4-FFF2-40B4-BE49-F238E27FC236}">
                <a16:creationId xmlns:a16="http://schemas.microsoft.com/office/drawing/2014/main" id="{1E27CAE2-2ED9-4102-92AF-B142294BF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885" y="4117712"/>
            <a:ext cx="2415118" cy="176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9" descr="C:\Documenti\Immagini\Liquido sinoviale\Cristalli\CPPD 2.JPG">
            <a:extLst>
              <a:ext uri="{FF2B5EF4-FFF2-40B4-BE49-F238E27FC236}">
                <a16:creationId xmlns:a16="http://schemas.microsoft.com/office/drawing/2014/main" id="{EDB4D063-9A71-4293-A930-5B1413D5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" y="4146657"/>
            <a:ext cx="24384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10" descr="C:\Documenti\Immagini\Liquido sinoviale\Cristalli\CPPD 7.JPG">
            <a:extLst>
              <a:ext uri="{FF2B5EF4-FFF2-40B4-BE49-F238E27FC236}">
                <a16:creationId xmlns:a16="http://schemas.microsoft.com/office/drawing/2014/main" id="{56568B25-2C97-493C-BD64-C44A93A24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11020" y="2829825"/>
            <a:ext cx="351472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1361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B51FE3C-E79D-440B-A495-2AB71D60F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Elongazione (CPPD)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59B8E9-37BC-435D-B0F1-0FDE0063F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Picture 4" descr="C:\Documents and Settings\MGOVONI\Desktop\figure\CPPD.JPG">
            <a:extLst>
              <a:ext uri="{FF2B5EF4-FFF2-40B4-BE49-F238E27FC236}">
                <a16:creationId xmlns:a16="http://schemas.microsoft.com/office/drawing/2014/main" id="{0144B357-0534-45ED-9307-D7C519E04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300586"/>
            <a:ext cx="3411538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C72D9935-EC96-4876-9F01-38839BA965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76950" y="1757786"/>
            <a:ext cx="1143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B941007B-5129-4CAC-8292-BFD338E13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550" y="4500986"/>
            <a:ext cx="311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l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857E9BF8-DE7D-40DE-A71E-711EA08B9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0" y="1452986"/>
            <a:ext cx="311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l</a:t>
            </a: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A7DAC2B6-3DF8-42DA-8041-6C8EAD286B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550" y="4043786"/>
            <a:ext cx="1524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50789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004B0EE8-A17B-4C0D-B0EA-48F8F167C0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altLang="it-IT" dirty="0"/>
              <a:t>Cristalli di CPPD </a:t>
            </a:r>
            <a:br>
              <a:rPr lang="it-IT" altLang="it-IT" dirty="0"/>
            </a:br>
            <a:r>
              <a:rPr lang="it-IT" altLang="it-IT" dirty="0"/>
              <a:t>aspetto ultrastrutturale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C7C0AC84-7BEF-47E3-AA54-42E1EC6B7E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0621" y="1682150"/>
            <a:ext cx="5756829" cy="4186943"/>
          </a:xfrm>
        </p:spPr>
        <p:txBody>
          <a:bodyPr anchor="ctr">
            <a:normAutofit/>
          </a:bodyPr>
          <a:lstStyle/>
          <a:p>
            <a:pPr marL="361950" indent="-3619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it-IT" sz="2800" dirty="0"/>
              <a:t>Immagine negativa</a:t>
            </a:r>
          </a:p>
          <a:p>
            <a:pPr marL="361950" indent="-3619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it-IT" sz="2800" dirty="0"/>
              <a:t>Aspetto romboidale</a:t>
            </a:r>
          </a:p>
        </p:txBody>
      </p:sp>
      <p:pic>
        <p:nvPicPr>
          <p:cNvPr id="68612" name="Picture 4" descr="C:\Documents and Settings\MGOVONI\Desktop\figure\CPPD-US.JPG">
            <a:extLst>
              <a:ext uri="{FF2B5EF4-FFF2-40B4-BE49-F238E27FC236}">
                <a16:creationId xmlns:a16="http://schemas.microsoft.com/office/drawing/2014/main" id="{C18CD7BE-8621-4E5F-81D8-5DF705BEA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999" y="1888877"/>
            <a:ext cx="5195888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3166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8AD5D2D7-0685-4AD8-8AF5-3C6FC1319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Significato clinico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F63538B4-D0E9-4B76-921A-49F3BE96D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621" y="1271016"/>
            <a:ext cx="5718729" cy="4824984"/>
          </a:xfrm>
        </p:spPr>
        <p:txBody>
          <a:bodyPr/>
          <a:lstStyle/>
          <a:p>
            <a:r>
              <a:rPr lang="it-IT" altLang="it-IT" sz="2800" dirty="0"/>
              <a:t>Dipende dal contesto clinico</a:t>
            </a:r>
          </a:p>
          <a:p>
            <a:pPr lvl="1"/>
            <a:r>
              <a:rPr lang="it-IT" altLang="it-IT" sz="2400" dirty="0"/>
              <a:t>LS flogistico : </a:t>
            </a:r>
            <a:r>
              <a:rPr lang="it-IT" altLang="it-IT" sz="2400" dirty="0" err="1"/>
              <a:t>pseudogotta</a:t>
            </a:r>
            <a:endParaRPr lang="it-IT" altLang="it-IT" sz="2400" dirty="0"/>
          </a:p>
          <a:p>
            <a:pPr lvl="1"/>
            <a:r>
              <a:rPr lang="it-IT" altLang="it-IT" sz="2400" dirty="0"/>
              <a:t>LS non flogistico : </a:t>
            </a:r>
          </a:p>
          <a:p>
            <a:pPr lvl="3"/>
            <a:r>
              <a:rPr lang="it-IT" altLang="it-IT" sz="1800" dirty="0" err="1"/>
              <a:t>pseudogotta</a:t>
            </a:r>
            <a:r>
              <a:rPr lang="it-IT" altLang="it-IT" sz="1800" dirty="0"/>
              <a:t> in remissione o in fase </a:t>
            </a:r>
            <a:r>
              <a:rPr lang="it-IT" altLang="it-IT" sz="1800" dirty="0" err="1"/>
              <a:t>intercritica</a:t>
            </a:r>
            <a:endParaRPr lang="it-IT" altLang="it-IT" sz="1800" dirty="0"/>
          </a:p>
          <a:p>
            <a:pPr lvl="3"/>
            <a:r>
              <a:rPr lang="it-IT" altLang="it-IT" sz="1800" dirty="0"/>
              <a:t>artropatia cronica da </a:t>
            </a:r>
            <a:r>
              <a:rPr lang="it-IT" altLang="it-IT" sz="1800" dirty="0" err="1"/>
              <a:t>pirofosfato</a:t>
            </a:r>
            <a:endParaRPr lang="it-IT" altLang="it-IT" sz="1800" dirty="0"/>
          </a:p>
          <a:p>
            <a:r>
              <a:rPr lang="it-IT" altLang="it-IT" sz="2800" dirty="0"/>
              <a:t>Possibile il reperimento occasionale nell’artrosi</a:t>
            </a:r>
          </a:p>
          <a:p>
            <a:endParaRPr lang="it-IT" altLang="it-IT" dirty="0"/>
          </a:p>
        </p:txBody>
      </p:sp>
      <p:pic>
        <p:nvPicPr>
          <p:cNvPr id="69636" name="Picture 4" descr="C:\Documents and Settings\MGOVONI\Desktop\figure\tab cppd.JPG">
            <a:extLst>
              <a:ext uri="{FF2B5EF4-FFF2-40B4-BE49-F238E27FC236}">
                <a16:creationId xmlns:a16="http://schemas.microsoft.com/office/drawing/2014/main" id="{4DCC8387-F5F0-4BF7-941F-4F7892BE3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71016"/>
            <a:ext cx="38877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7697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7C6AA7C-5BAC-424E-8754-E73B7E395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Cristalli di HA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C6846668-0B98-400F-92EC-A6E3CC1DF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622" y="1785938"/>
            <a:ext cx="5356778" cy="3852862"/>
          </a:xfrm>
        </p:spPr>
        <p:txBody>
          <a:bodyPr/>
          <a:lstStyle/>
          <a:p>
            <a:r>
              <a:rPr lang="it-IT" altLang="it-IT" sz="2800" dirty="0"/>
              <a:t>Cristalli di fosfato basico di calcio</a:t>
            </a:r>
          </a:p>
          <a:p>
            <a:r>
              <a:rPr lang="it-IT" altLang="it-IT" sz="2800" dirty="0"/>
              <a:t>Piccole dimensioni (&lt; 1 m)</a:t>
            </a:r>
          </a:p>
          <a:p>
            <a:r>
              <a:rPr lang="it-IT" altLang="it-IT" sz="2800" dirty="0"/>
              <a:t>Birifrangenza : assente</a:t>
            </a:r>
          </a:p>
          <a:p>
            <a:r>
              <a:rPr lang="it-IT" altLang="it-IT" sz="2800" dirty="0"/>
              <a:t>Identificazione : </a:t>
            </a:r>
          </a:p>
          <a:p>
            <a:pPr lvl="1"/>
            <a:r>
              <a:rPr lang="it-IT" altLang="it-IT" sz="2400" dirty="0"/>
              <a:t>Rosso di Alizarina S</a:t>
            </a:r>
          </a:p>
          <a:p>
            <a:pPr lvl="1"/>
            <a:r>
              <a:rPr lang="it-IT" altLang="it-IT" sz="2400" dirty="0"/>
              <a:t>ME</a:t>
            </a:r>
          </a:p>
          <a:p>
            <a:pPr lvl="1"/>
            <a:r>
              <a:rPr lang="it-IT" altLang="it-IT" sz="2400" dirty="0" err="1"/>
              <a:t>Difrattometria</a:t>
            </a:r>
            <a:r>
              <a:rPr lang="it-IT" altLang="it-IT" sz="2400" dirty="0"/>
              <a:t> a raggi X</a:t>
            </a:r>
          </a:p>
          <a:p>
            <a:endParaRPr lang="it-IT" altLang="it-IT" dirty="0"/>
          </a:p>
          <a:p>
            <a:endParaRPr lang="it-IT" altLang="it-IT" dirty="0"/>
          </a:p>
        </p:txBody>
      </p:sp>
      <p:pic>
        <p:nvPicPr>
          <p:cNvPr id="70660" name="Picture 4" descr="C:\Documents and Settings\MGOVONI\Desktop\figure\HA.JPG">
            <a:extLst>
              <a:ext uri="{FF2B5EF4-FFF2-40B4-BE49-F238E27FC236}">
                <a16:creationId xmlns:a16="http://schemas.microsoft.com/office/drawing/2014/main" id="{A08A9FC4-D982-4EC3-A169-38230D529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79" y="1785938"/>
            <a:ext cx="5592609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26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A255579-FBCD-4302-BAAC-9B0E78364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VES e PCR: </a:t>
            </a:r>
            <a:r>
              <a:rPr lang="it-IT" altLang="it-IT" i="1" dirty="0"/>
              <a:t>perché 2 indici di flogosi?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DC46635-6B13-40DD-B65A-3637F46A24B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it-IT" altLang="it-IT" sz="2400" dirty="0"/>
              <a:t>sono determinati da diversi meccanismi fisiopatologici e influenzati da differenti situazioni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it-IT" altLang="it-IT" sz="2400" dirty="0"/>
              <a:t>hanno una cinetica diversa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it-IT" altLang="it-IT" sz="2400" dirty="0"/>
              <a:t>consentono un rapido controllo incrociato  anche se ...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it-IT" altLang="it-IT" sz="2400" dirty="0"/>
              <a:t>… possono comportarsi diversamente in differenti condizioni patologiche</a:t>
            </a:r>
          </a:p>
        </p:txBody>
      </p:sp>
      <p:pic>
        <p:nvPicPr>
          <p:cNvPr id="9" name="Picture 2" descr="C:\WINDOWS\TEMP\auto1.bmp">
            <a:extLst>
              <a:ext uri="{FF2B5EF4-FFF2-40B4-BE49-F238E27FC236}">
                <a16:creationId xmlns:a16="http://schemas.microsoft.com/office/drawing/2014/main" id="{4112E3A4-A520-41F0-B37A-45396D2A4E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94" y="1233488"/>
            <a:ext cx="4657725" cy="469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9688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6049BDD3-2C1B-49BA-BD87-808B44156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solidFill>
                  <a:schemeClr val="tx1"/>
                </a:solidFill>
              </a:rPr>
              <a:t>Rosso di Alizarina S</a:t>
            </a:r>
          </a:p>
        </p:txBody>
      </p:sp>
      <p:pic>
        <p:nvPicPr>
          <p:cNvPr id="71683" name="Picture 4" descr="C:\Documents and Settings\reumatologia\Desktop\figure\alizarina.JPG">
            <a:extLst>
              <a:ext uri="{FF2B5EF4-FFF2-40B4-BE49-F238E27FC236}">
                <a16:creationId xmlns:a16="http://schemas.microsoft.com/office/drawing/2014/main" id="{89A2EF73-AD3B-46D5-BFA8-8D759CBEE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37" y="2020888"/>
            <a:ext cx="532375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5" descr="C:\Documents and Settings\reumatologia\Desktop\figure\alizarina neg.JPG">
            <a:extLst>
              <a:ext uri="{FF2B5EF4-FFF2-40B4-BE49-F238E27FC236}">
                <a16:creationId xmlns:a16="http://schemas.microsoft.com/office/drawing/2014/main" id="{F4A27CF8-5EEA-4C17-BA27-722E5614D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2000251"/>
            <a:ext cx="5304836" cy="352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5969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5BE5584-2AD0-4FCC-96D5-12325EBEB6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altLang="it-IT"/>
              <a:t>Cristalli di HA</a:t>
            </a:r>
            <a:br>
              <a:rPr lang="it-IT" altLang="it-IT"/>
            </a:br>
            <a:r>
              <a:rPr lang="it-IT" altLang="it-IT"/>
              <a:t>aspetto ultrastrutturale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F2FB6B07-E3EB-492F-8E24-039CEE8ED3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0622" y="1682150"/>
            <a:ext cx="5583132" cy="4186943"/>
          </a:xfrm>
        </p:spPr>
        <p:txBody>
          <a:bodyPr>
            <a:normAutofit/>
          </a:bodyPr>
          <a:lstStyle/>
          <a:p>
            <a:pPr marL="266700" indent="-2667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it-IT" sz="2800" dirty="0"/>
              <a:t>Ammassi di materiale </a:t>
            </a:r>
            <a:r>
              <a:rPr lang="it-IT" altLang="it-IT" sz="2800" dirty="0" err="1"/>
              <a:t>elettrondenso</a:t>
            </a:r>
            <a:endParaRPr lang="it-IT" altLang="it-IT" sz="2800" dirty="0"/>
          </a:p>
          <a:p>
            <a:pPr marL="266700" indent="-2667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it-IT" sz="2800" dirty="0"/>
              <a:t>Forma </a:t>
            </a:r>
            <a:r>
              <a:rPr lang="it-IT" altLang="it-IT" sz="2800" dirty="0" err="1"/>
              <a:t>bastoncellare</a:t>
            </a:r>
            <a:r>
              <a:rPr lang="it-IT" altLang="it-IT" sz="2800" dirty="0"/>
              <a:t>  o a punta di freccia</a:t>
            </a:r>
          </a:p>
          <a:p>
            <a:pPr marL="266700" indent="-2667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it-IT" sz="2800" dirty="0"/>
              <a:t>Contenuti in vacuoli </a:t>
            </a:r>
            <a:r>
              <a:rPr lang="it-IT" altLang="it-IT" sz="2800" dirty="0" err="1"/>
              <a:t>fagolisosomiali</a:t>
            </a:r>
            <a:endParaRPr lang="it-IT" altLang="it-IT" sz="2800" dirty="0"/>
          </a:p>
        </p:txBody>
      </p:sp>
      <p:pic>
        <p:nvPicPr>
          <p:cNvPr id="72708" name="Picture 4" descr="C:\Documents and Settings\MGOVONI\Desktop\figure\HA-US.JPG">
            <a:extLst>
              <a:ext uri="{FF2B5EF4-FFF2-40B4-BE49-F238E27FC236}">
                <a16:creationId xmlns:a16="http://schemas.microsoft.com/office/drawing/2014/main" id="{74A50BBE-2510-4F39-A049-A1127FBB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53" y="1682150"/>
            <a:ext cx="5518637" cy="403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5241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AE88EF8-39FA-43AB-A659-994CEB5351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Significato clinico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910E1A0-E25A-49CA-8856-5285426487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621" y="1271016"/>
            <a:ext cx="5509179" cy="4598078"/>
          </a:xfrm>
        </p:spPr>
        <p:txBody>
          <a:bodyPr>
            <a:normAutofit/>
          </a:bodyPr>
          <a:lstStyle/>
          <a:p>
            <a:r>
              <a:rPr lang="it-IT" altLang="it-IT" sz="2400" dirty="0"/>
              <a:t>La loro presenza si associa ad una aumentata degenerazione cartilaginea e a voluminosi versamenti articolari</a:t>
            </a:r>
          </a:p>
          <a:p>
            <a:endParaRPr lang="it-IT" altLang="it-IT" sz="2400" dirty="0"/>
          </a:p>
          <a:p>
            <a:r>
              <a:rPr lang="it-IT" altLang="it-IT" sz="2400" dirty="0"/>
              <a:t>Non è chiaro se siano “causa” o “conseguenza” del danno articolare</a:t>
            </a:r>
          </a:p>
        </p:txBody>
      </p:sp>
      <p:pic>
        <p:nvPicPr>
          <p:cNvPr id="73732" name="Picture 4" descr="C:\Documents and Settings\MGOVONI\Desktop\figure\tab-HA.JPG">
            <a:extLst>
              <a:ext uri="{FF2B5EF4-FFF2-40B4-BE49-F238E27FC236}">
                <a16:creationId xmlns:a16="http://schemas.microsoft.com/office/drawing/2014/main" id="{61A4BC0C-FC49-478E-8808-31A0494F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06" y="1271016"/>
            <a:ext cx="3148407" cy="459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4157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026" descr="C:\Documents and Settings\reumatologia\Desktop\figure\amido.JPG">
            <a:extLst>
              <a:ext uri="{FF2B5EF4-FFF2-40B4-BE49-F238E27FC236}">
                <a16:creationId xmlns:a16="http://schemas.microsoft.com/office/drawing/2014/main" id="{E2345A7A-0CEB-4199-B68A-F8DB70C90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1" y="762788"/>
            <a:ext cx="31432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1027" descr="C:\Documents and Settings\reumatologia\Desktop\figure\charcot leyden.JPG">
            <a:extLst>
              <a:ext uri="{FF2B5EF4-FFF2-40B4-BE49-F238E27FC236}">
                <a16:creationId xmlns:a16="http://schemas.microsoft.com/office/drawing/2014/main" id="{9E0090A1-057D-4C72-969F-F909236A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4" y="3221035"/>
            <a:ext cx="3043236" cy="214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1028" descr="C:\Documents and Settings\reumatologia\Desktop\figure\charcot leyden 1.JPG">
            <a:extLst>
              <a:ext uri="{FF2B5EF4-FFF2-40B4-BE49-F238E27FC236}">
                <a16:creationId xmlns:a16="http://schemas.microsoft.com/office/drawing/2014/main" id="{6D202BAD-F25E-4BCE-B962-7B9B1446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0" y="3221035"/>
            <a:ext cx="2919046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1029" descr="C:\Documents and Settings\reumatologia\Desktop\figure\crio LS.JPG">
            <a:extLst>
              <a:ext uri="{FF2B5EF4-FFF2-40B4-BE49-F238E27FC236}">
                <a16:creationId xmlns:a16="http://schemas.microsoft.com/office/drawing/2014/main" id="{AF3CE7A7-B504-4A29-B293-3C40ADD8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6" y="3221035"/>
            <a:ext cx="30670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1030" descr="C:\Documents and Settings\reumatologia\Desktop\figure\crio plasma.JPG">
            <a:extLst>
              <a:ext uri="{FF2B5EF4-FFF2-40B4-BE49-F238E27FC236}">
                <a16:creationId xmlns:a16="http://schemas.microsoft.com/office/drawing/2014/main" id="{57B101BA-02C3-407D-8116-D1BDA387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9" y="3211510"/>
            <a:ext cx="279558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1031" descr="C:\Documents and Settings\reumatologia\Desktop\figure\Hb + MSU.JPG">
            <a:extLst>
              <a:ext uri="{FF2B5EF4-FFF2-40B4-BE49-F238E27FC236}">
                <a16:creationId xmlns:a16="http://schemas.microsoft.com/office/drawing/2014/main" id="{43DF1055-9EC1-40A2-A0AC-5D1B4629F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90" y="762788"/>
            <a:ext cx="2764498" cy="192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Text Box 1035">
            <a:extLst>
              <a:ext uri="{FF2B5EF4-FFF2-40B4-BE49-F238E27FC236}">
                <a16:creationId xmlns:a16="http://schemas.microsoft.com/office/drawing/2014/main" id="{D8F57FAE-E900-46FD-BAB2-05CB9F76F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2755100"/>
            <a:ext cx="1535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+mn-lt"/>
              </a:rPr>
              <a:t>crioglobuline</a:t>
            </a:r>
          </a:p>
        </p:txBody>
      </p:sp>
      <p:sp>
        <p:nvSpPr>
          <p:cNvPr id="82953" name="Text Box 1036">
            <a:extLst>
              <a:ext uri="{FF2B5EF4-FFF2-40B4-BE49-F238E27FC236}">
                <a16:creationId xmlns:a16="http://schemas.microsoft.com/office/drawing/2014/main" id="{6924446E-82ED-4E68-A344-A0523A776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826" y="2758277"/>
            <a:ext cx="1776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err="1">
                <a:latin typeface="+mn-lt"/>
              </a:rPr>
              <a:t>Charcot</a:t>
            </a:r>
            <a:r>
              <a:rPr lang="it-IT" altLang="it-IT" sz="2000" dirty="0">
                <a:latin typeface="+mn-lt"/>
              </a:rPr>
              <a:t>-Leiden</a:t>
            </a:r>
          </a:p>
        </p:txBody>
      </p:sp>
      <p:sp>
        <p:nvSpPr>
          <p:cNvPr id="82954" name="Text Box 1037">
            <a:extLst>
              <a:ext uri="{FF2B5EF4-FFF2-40B4-BE49-F238E27FC236}">
                <a16:creationId xmlns:a16="http://schemas.microsoft.com/office/drawing/2014/main" id="{95EAE056-364F-4F15-852D-63CDACF66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9" y="333765"/>
            <a:ext cx="88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+mn-lt"/>
              </a:rPr>
              <a:t>Amido</a:t>
            </a:r>
          </a:p>
        </p:txBody>
      </p:sp>
      <p:sp>
        <p:nvSpPr>
          <p:cNvPr id="82955" name="Text Box 1038">
            <a:extLst>
              <a:ext uri="{FF2B5EF4-FFF2-40B4-BE49-F238E27FC236}">
                <a16:creationId xmlns:a16="http://schemas.microsoft.com/office/drawing/2014/main" id="{E07B7870-B90D-4796-9507-328BE4C62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9" y="300030"/>
            <a:ext cx="14730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+mn-lt"/>
              </a:rPr>
              <a:t>Emoglobina</a:t>
            </a:r>
          </a:p>
        </p:txBody>
      </p:sp>
    </p:spTree>
    <p:extLst>
      <p:ext uri="{BB962C8B-B14F-4D97-AF65-F5344CB8AC3E}">
        <p14:creationId xmlns:p14="http://schemas.microsoft.com/office/powerpoint/2010/main" val="32168395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05B14155-C23E-406C-9272-A38ED2264C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solidFill>
                  <a:schemeClr val="tx1"/>
                </a:solidFill>
              </a:rPr>
              <a:t>Cristalli di cortisone depot</a:t>
            </a:r>
          </a:p>
        </p:txBody>
      </p:sp>
      <p:pic>
        <p:nvPicPr>
          <p:cNvPr id="7" name="Picture 4" descr="C:\Documents and Settings\reumatologia\Desktop\figure\triamcinolone.JPG">
            <a:extLst>
              <a:ext uri="{FF2B5EF4-FFF2-40B4-BE49-F238E27FC236}">
                <a16:creationId xmlns:a16="http://schemas.microsoft.com/office/drawing/2014/main" id="{6816C514-5DBF-44F7-A467-71A321FB936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5" y="1779588"/>
            <a:ext cx="5652732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cuments and Settings\reumatologia\Desktop\figure\depo medrol.JPG">
            <a:extLst>
              <a:ext uri="{FF2B5EF4-FFF2-40B4-BE49-F238E27FC236}">
                <a16:creationId xmlns:a16="http://schemas.microsoft.com/office/drawing/2014/main" id="{57F81BD2-3470-4262-838B-ED41AB0ADCD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10937"/>
            <a:ext cx="5428486" cy="363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1521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D2D10AF7-ADC1-46F2-BFB9-93FC8FF8F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solidFill>
                  <a:schemeClr val="tx1"/>
                </a:solidFill>
              </a:rPr>
              <a:t>Attenzione ai corpi estranei !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8BE8F6E1-4692-4159-A0A8-86D8E03928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 sz="2800" dirty="0"/>
              <a:t>Frammenti di legno</a:t>
            </a:r>
          </a:p>
          <a:p>
            <a:pPr eaLnBrk="1" hangingPunct="1"/>
            <a:r>
              <a:rPr lang="it-IT" altLang="it-IT" sz="2800" dirty="0"/>
              <a:t>Frammenti di spine di riccio di mare</a:t>
            </a:r>
          </a:p>
          <a:p>
            <a:pPr eaLnBrk="1" hangingPunct="1"/>
            <a:r>
              <a:rPr lang="it-IT" altLang="it-IT" sz="2800" dirty="0"/>
              <a:t>Frammenti di goretex</a:t>
            </a:r>
          </a:p>
          <a:p>
            <a:pPr eaLnBrk="1" hangingPunct="1"/>
            <a:endParaRPr lang="it-IT" altLang="it-IT" dirty="0"/>
          </a:p>
        </p:txBody>
      </p:sp>
      <p:pic>
        <p:nvPicPr>
          <p:cNvPr id="84996" name="Picture 4" descr="C:\Documents and Settings\reumatologia\Desktop\figure\goretex.JPG">
            <a:extLst>
              <a:ext uri="{FF2B5EF4-FFF2-40B4-BE49-F238E27FC236}">
                <a16:creationId xmlns:a16="http://schemas.microsoft.com/office/drawing/2014/main" id="{BF10F946-DC22-41B4-B0C5-50EAE1698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6" y="2725996"/>
            <a:ext cx="4346574" cy="314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5414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912AC114-98C7-4D82-9D48-F5F2777B54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Attenzione agli artefatti!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6C60BD63-49F7-4CD5-8E64-D72EDB9D14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altLang="it-IT" sz="2800" dirty="0"/>
              <a:t>Fibre di carta </a:t>
            </a:r>
          </a:p>
          <a:p>
            <a:r>
              <a:rPr lang="it-IT" altLang="it-IT" sz="2800" dirty="0"/>
              <a:t>Particelle di amido</a:t>
            </a:r>
          </a:p>
          <a:p>
            <a:r>
              <a:rPr lang="it-IT" altLang="it-IT" sz="2800" dirty="0"/>
              <a:t>Cristalli di anticoagulante</a:t>
            </a:r>
          </a:p>
          <a:p>
            <a:r>
              <a:rPr lang="it-IT" altLang="it-IT" sz="2800" dirty="0"/>
              <a:t>Particelle di polvere</a:t>
            </a:r>
          </a:p>
          <a:p>
            <a:r>
              <a:rPr lang="it-IT" altLang="it-IT" sz="2800" dirty="0"/>
              <a:t>Fibre di cotone (camice !)</a:t>
            </a:r>
          </a:p>
          <a:p>
            <a:r>
              <a:rPr lang="it-IT" altLang="it-IT" sz="2800" dirty="0"/>
              <a:t>Artefatti da essicazione</a:t>
            </a:r>
          </a:p>
          <a:p>
            <a:r>
              <a:rPr lang="it-IT" altLang="it-IT" sz="2800" dirty="0"/>
              <a:t>Artefatti da conservazione</a:t>
            </a:r>
          </a:p>
        </p:txBody>
      </p:sp>
      <p:pic>
        <p:nvPicPr>
          <p:cNvPr id="86020" name="Picture 4" descr="C:\Documents and Settings\reumatologia\Desktop\figure\amido.JPG">
            <a:extLst>
              <a:ext uri="{FF2B5EF4-FFF2-40B4-BE49-F238E27FC236}">
                <a16:creationId xmlns:a16="http://schemas.microsoft.com/office/drawing/2014/main" id="{A6527458-8408-45DA-B594-6DEEDCA15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81200"/>
            <a:ext cx="31432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C:\Documents and Settings\reumatologia\Desktop\figure\carta.JPG">
            <a:extLst>
              <a:ext uri="{FF2B5EF4-FFF2-40B4-BE49-F238E27FC236}">
                <a16:creationId xmlns:a16="http://schemas.microsoft.com/office/drawing/2014/main" id="{788B9FB0-37A2-4BC5-9120-F27A0858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14800"/>
            <a:ext cx="198755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1243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89A5F231-C2B9-4252-AF07-1332E288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Bible</a:t>
            </a:r>
            <a:r>
              <a:rPr lang="it-IT" dirty="0"/>
              <a:t>: da tenere vicino al microscopio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3E476226-E436-4107-8960-9CFF3CBFD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/>
              <a:t>OLD </a:t>
            </a:r>
            <a:r>
              <a:rPr lang="it-IT" dirty="0" err="1"/>
              <a:t>Testament</a:t>
            </a:r>
            <a:endParaRPr lang="it-IT" dirty="0"/>
          </a:p>
        </p:txBody>
      </p:sp>
      <p:pic>
        <p:nvPicPr>
          <p:cNvPr id="11" name="Picture 5" descr="schumacher">
            <a:extLst>
              <a:ext uri="{FF2B5EF4-FFF2-40B4-BE49-F238E27FC236}">
                <a16:creationId xmlns:a16="http://schemas.microsoft.com/office/drawing/2014/main" id="{35224687-36D2-43F4-B7A5-560515BDA5C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3" y="2082800"/>
            <a:ext cx="3052756" cy="3878263"/>
          </a:xfrm>
        </p:spPr>
      </p:pic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06253886-E6BB-4A06-808A-1DD027B6F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/>
              <a:t>NEW </a:t>
            </a:r>
            <a:r>
              <a:rPr lang="it-IT" dirty="0" err="1"/>
              <a:t>TestamenT</a:t>
            </a:r>
            <a:endParaRPr lang="it-IT" dirty="0"/>
          </a:p>
        </p:txBody>
      </p:sp>
      <p:pic>
        <p:nvPicPr>
          <p:cNvPr id="12" name="Picture 4" descr="Apr02563">
            <a:extLst>
              <a:ext uri="{FF2B5EF4-FFF2-40B4-BE49-F238E27FC236}">
                <a16:creationId xmlns:a16="http://schemas.microsoft.com/office/drawing/2014/main" id="{594CCF4A-D70F-424A-BCC2-7BF66DA1BC8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50" y="2082800"/>
            <a:ext cx="2824987" cy="3878263"/>
          </a:xfrm>
        </p:spPr>
      </p:pic>
    </p:spTree>
    <p:extLst>
      <p:ext uri="{BB962C8B-B14F-4D97-AF65-F5344CB8AC3E}">
        <p14:creationId xmlns:p14="http://schemas.microsoft.com/office/powerpoint/2010/main" val="3763046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WINDOWS\TEMP\auto1.bmp">
            <a:extLst>
              <a:ext uri="{FF2B5EF4-FFF2-40B4-BE49-F238E27FC236}">
                <a16:creationId xmlns:a16="http://schemas.microsoft.com/office/drawing/2014/main" id="{96DE535C-C859-4DA3-9A37-BABEDDB00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542925"/>
            <a:ext cx="9648825" cy="554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10995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591</TotalTime>
  <Words>2686</Words>
  <Application>Microsoft Office PowerPoint</Application>
  <PresentationFormat>Widescreen</PresentationFormat>
  <Paragraphs>706</Paragraphs>
  <Slides>87</Slides>
  <Notes>42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87</vt:i4>
      </vt:variant>
    </vt:vector>
  </HeadingPairs>
  <TitlesOfParts>
    <vt:vector size="97" baseType="lpstr">
      <vt:lpstr>Arial</vt:lpstr>
      <vt:lpstr>Arial Black</vt:lpstr>
      <vt:lpstr>Arial Narrow</vt:lpstr>
      <vt:lpstr>Calibri</vt:lpstr>
      <vt:lpstr>Calibri Light</vt:lpstr>
      <vt:lpstr>Symbol</vt:lpstr>
      <vt:lpstr>Times New Roman</vt:lpstr>
      <vt:lpstr>Wingdings</vt:lpstr>
      <vt:lpstr>Retrospettivo</vt:lpstr>
      <vt:lpstr>Immagine</vt:lpstr>
      <vt:lpstr>Laboratorio in Reumatologia</vt:lpstr>
      <vt:lpstr>Il laboratorio in Reumatologia</vt:lpstr>
      <vt:lpstr>Il laboratorio in Reumatologia</vt:lpstr>
      <vt:lpstr>Orientamento diagnostico</vt:lpstr>
      <vt:lpstr>Orientamento iniziale</vt:lpstr>
      <vt:lpstr>Anamnesi vs Laboratorio in Reumatologia</vt:lpstr>
      <vt:lpstr>1° Step - Set di esami per valutazione di base </vt:lpstr>
      <vt:lpstr>VES e PCR: perché 2 indici di flogosi?</vt:lpstr>
      <vt:lpstr>Presentazione standard di PowerPoint</vt:lpstr>
      <vt:lpstr>Situazioni “infiammatorie” nelle quali uno o più indici di flogosi possono essere normali</vt:lpstr>
      <vt:lpstr>Situazioni “non infiammatorie” nelle quali uno o più indici di flogosi possono essere alterati</vt:lpstr>
      <vt:lpstr>Il laboratorio in Reumatologia</vt:lpstr>
      <vt:lpstr>2° Step - Set di esami per valutazione più mirata </vt:lpstr>
      <vt:lpstr>Due esempi ‘classici’</vt:lpstr>
      <vt:lpstr> 1st level : Significato clinico degli ANA</vt:lpstr>
      <vt:lpstr>Presentazione standard di PowerPoint</vt:lpstr>
      <vt:lpstr>ANA :  pattern di IF</vt:lpstr>
      <vt:lpstr>ANA: frequenza (%) nelle diverse malattie</vt:lpstr>
      <vt:lpstr>Il significato clinico degli ANA</vt:lpstr>
      <vt:lpstr>ANA possono essere riscontrati in malattie non-AI </vt:lpstr>
      <vt:lpstr>In caso di ANA negativi (&lt;1:80)</vt:lpstr>
      <vt:lpstr>In caso di ANA borderline (titoli compresi tra 1:80 - 1: 160)</vt:lpstr>
      <vt:lpstr>In caso di ANA positivi</vt:lpstr>
      <vt:lpstr>2nd level : Conferma e Precisazione diagnostica</vt:lpstr>
      <vt:lpstr>Presentazione standard di PowerPoint</vt:lpstr>
      <vt:lpstr>3rd level : definizione di particolari subsets</vt:lpstr>
      <vt:lpstr>Antibody/Phenotype Associations in Scleroderma</vt:lpstr>
      <vt:lpstr>Algoritmo significato clinico ANA-anti-ENA/ds-DNA</vt:lpstr>
      <vt:lpstr>Il laboratorio in Reumatologia</vt:lpstr>
      <vt:lpstr>Presentazione standard di PowerPoint</vt:lpstr>
      <vt:lpstr>3° Step - Altri esami di potenziale utilità in contesti specifici</vt:lpstr>
      <vt:lpstr>Il laboratorio in Reumatologia</vt:lpstr>
      <vt:lpstr>Monitoraggio laboratoristico della malattia</vt:lpstr>
      <vt:lpstr>Monitoraggio laboratoristico dell’interessamento d’organo</vt:lpstr>
      <vt:lpstr>Il laboratorio in Reumatologia</vt:lpstr>
      <vt:lpstr>Monitoraggio laboratoristico della terapia</vt:lpstr>
      <vt:lpstr>A.A.A.</vt:lpstr>
      <vt:lpstr>L’esame del liquido sinoviale</vt:lpstr>
      <vt:lpstr>L’ambiente articolare</vt:lpstr>
      <vt:lpstr>Il liquido sinoviale</vt:lpstr>
      <vt:lpstr>Obiettivi dell’esame del LS</vt:lpstr>
      <vt:lpstr>Artrocentesi</vt:lpstr>
      <vt:lpstr>N.B. è bene ricordare che</vt:lpstr>
      <vt:lpstr>Principali indagini eseguibili sul LS</vt:lpstr>
      <vt:lpstr>Aspetti macroscopici</vt:lpstr>
      <vt:lpstr>Quantità</vt:lpstr>
      <vt:lpstr>Aspetto - Colore</vt:lpstr>
      <vt:lpstr>Presentazione standard di PowerPoint</vt:lpstr>
      <vt:lpstr>Viscosità</vt:lpstr>
      <vt:lpstr>Esame del liquido sinoviale</vt:lpstr>
      <vt:lpstr>Esame citologico del liquido sinoviale</vt:lpstr>
      <vt:lpstr>Role of cytological analysis of synovial fluid in diagnosis and research Freemont A.J.  Ann Rheum Dis 1991; 50:120-3</vt:lpstr>
      <vt:lpstr> Normal SF  </vt:lpstr>
      <vt:lpstr>Normal SF citology</vt:lpstr>
      <vt:lpstr>The “time honoured” synovial fluid groups</vt:lpstr>
      <vt:lpstr>Sinoviogramma</vt:lpstr>
      <vt:lpstr>Sinoviogramma: analisi quali-quantitativa</vt:lpstr>
      <vt:lpstr>Citologia sinoviale</vt:lpstr>
      <vt:lpstr>Sinoviogramma in alcune artropatie infiammatorie</vt:lpstr>
      <vt:lpstr>L’analisi citologica del LS</vt:lpstr>
      <vt:lpstr>Sinovianalisi: utilità clinica</vt:lpstr>
      <vt:lpstr>Ricerca microcristalli</vt:lpstr>
      <vt:lpstr>Cristalli</vt:lpstr>
      <vt:lpstr>Principali tipi di cristalli rinvenibili nel LS</vt:lpstr>
      <vt:lpstr>Principali tecniche analitiche utilizzate per l’identificazione dei microcristalli</vt:lpstr>
      <vt:lpstr>Esame in luce polarizzata</vt:lpstr>
      <vt:lpstr>Presentazione standard di PowerPoint</vt:lpstr>
      <vt:lpstr>Attenzione!</vt:lpstr>
      <vt:lpstr>Cristalli di urato monosodico (MSU)</vt:lpstr>
      <vt:lpstr>Elongazione (MSU)</vt:lpstr>
      <vt:lpstr>Cristalli di MSU</vt:lpstr>
      <vt:lpstr>Cristalli di MSU aspetto ultrastrutturale</vt:lpstr>
      <vt:lpstr>Mancato reperimento di cristalli di MSU</vt:lpstr>
      <vt:lpstr>Significato clinico</vt:lpstr>
      <vt:lpstr>Cristalli di pirofosfato du calcio diidrato (CPPD)</vt:lpstr>
      <vt:lpstr>Elongazione (CPPD)</vt:lpstr>
      <vt:lpstr>Cristalli di CPPD  aspetto ultrastrutturale</vt:lpstr>
      <vt:lpstr>Significato clinico</vt:lpstr>
      <vt:lpstr>Cristalli di HA</vt:lpstr>
      <vt:lpstr>Rosso di Alizarina S</vt:lpstr>
      <vt:lpstr>Cristalli di HA aspetto ultrastrutturale</vt:lpstr>
      <vt:lpstr>Significato clinico</vt:lpstr>
      <vt:lpstr>Presentazione standard di PowerPoint</vt:lpstr>
      <vt:lpstr>Cristalli di cortisone depot</vt:lpstr>
      <vt:lpstr>Attenzione ai corpi estranei !</vt:lpstr>
      <vt:lpstr>Attenzione agli artefatti!</vt:lpstr>
      <vt:lpstr>The Bible: da tenere vicino al microscopio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Scirè</dc:creator>
  <cp:lastModifiedBy>Carlo Scirè</cp:lastModifiedBy>
  <cp:revision>47</cp:revision>
  <dcterms:created xsi:type="dcterms:W3CDTF">2017-09-13T17:59:48Z</dcterms:created>
  <dcterms:modified xsi:type="dcterms:W3CDTF">2017-10-10T13:56:57Z</dcterms:modified>
</cp:coreProperties>
</file>