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74"/>
  </p:notesMasterIdLst>
  <p:sldIdLst>
    <p:sldId id="256" r:id="rId2"/>
    <p:sldId id="262" r:id="rId3"/>
    <p:sldId id="478" r:id="rId4"/>
    <p:sldId id="272" r:id="rId5"/>
    <p:sldId id="479" r:id="rId6"/>
    <p:sldId id="393" r:id="rId7"/>
    <p:sldId id="389" r:id="rId8"/>
    <p:sldId id="390" r:id="rId9"/>
    <p:sldId id="344" r:id="rId10"/>
    <p:sldId id="343" r:id="rId11"/>
    <p:sldId id="382" r:id="rId12"/>
    <p:sldId id="383" r:id="rId13"/>
    <p:sldId id="384" r:id="rId14"/>
    <p:sldId id="385" r:id="rId15"/>
    <p:sldId id="387" r:id="rId16"/>
    <p:sldId id="388" r:id="rId17"/>
    <p:sldId id="392" r:id="rId18"/>
    <p:sldId id="391" r:id="rId19"/>
    <p:sldId id="394" r:id="rId20"/>
    <p:sldId id="374" r:id="rId21"/>
    <p:sldId id="375" r:id="rId22"/>
    <p:sldId id="373" r:id="rId23"/>
    <p:sldId id="451" r:id="rId24"/>
    <p:sldId id="368" r:id="rId25"/>
    <p:sldId id="370" r:id="rId26"/>
    <p:sldId id="463" r:id="rId27"/>
    <p:sldId id="467" r:id="rId28"/>
    <p:sldId id="453" r:id="rId29"/>
    <p:sldId id="455" r:id="rId30"/>
    <p:sldId id="454" r:id="rId31"/>
    <p:sldId id="469" r:id="rId32"/>
    <p:sldId id="379" r:id="rId33"/>
    <p:sldId id="472" r:id="rId34"/>
    <p:sldId id="473" r:id="rId35"/>
    <p:sldId id="513" r:id="rId36"/>
    <p:sldId id="475" r:id="rId37"/>
    <p:sldId id="474" r:id="rId38"/>
    <p:sldId id="476" r:id="rId39"/>
    <p:sldId id="477" r:id="rId40"/>
    <p:sldId id="512" r:id="rId41"/>
    <p:sldId id="465" r:id="rId42"/>
    <p:sldId id="511" r:id="rId43"/>
    <p:sldId id="464" r:id="rId44"/>
    <p:sldId id="480" r:id="rId45"/>
    <p:sldId id="481" r:id="rId46"/>
    <p:sldId id="482" r:id="rId47"/>
    <p:sldId id="483" r:id="rId48"/>
    <p:sldId id="484" r:id="rId49"/>
    <p:sldId id="487" r:id="rId50"/>
    <p:sldId id="491" r:id="rId51"/>
    <p:sldId id="492" r:id="rId52"/>
    <p:sldId id="489" r:id="rId53"/>
    <p:sldId id="514" r:id="rId54"/>
    <p:sldId id="490" r:id="rId55"/>
    <p:sldId id="494" r:id="rId56"/>
    <p:sldId id="485" r:id="rId57"/>
    <p:sldId id="497" r:id="rId58"/>
    <p:sldId id="496" r:id="rId59"/>
    <p:sldId id="498" r:id="rId60"/>
    <p:sldId id="499" r:id="rId61"/>
    <p:sldId id="500" r:id="rId62"/>
    <p:sldId id="501" r:id="rId63"/>
    <p:sldId id="502" r:id="rId64"/>
    <p:sldId id="504" r:id="rId65"/>
    <p:sldId id="380" r:id="rId66"/>
    <p:sldId id="470" r:id="rId67"/>
    <p:sldId id="509" r:id="rId68"/>
    <p:sldId id="510" r:id="rId69"/>
    <p:sldId id="329" r:id="rId70"/>
    <p:sldId id="332" r:id="rId71"/>
    <p:sldId id="506" r:id="rId72"/>
    <p:sldId id="507"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3" d="100"/>
          <a:sy n="103" d="100"/>
        </p:scale>
        <p:origin x="126" y="276"/>
      </p:cViewPr>
      <p:guideLst/>
    </p:cSldViewPr>
  </p:slideViewPr>
  <p:notesTextViewPr>
    <p:cViewPr>
      <p:scale>
        <a:sx n="1" d="1"/>
        <a:sy n="1" d="1"/>
      </p:scale>
      <p:origin x="0" y="0"/>
    </p:cViewPr>
  </p:notesTextViewPr>
  <p:sorterViewPr>
    <p:cViewPr>
      <p:scale>
        <a:sx n="100" d="100"/>
        <a:sy n="100" d="100"/>
      </p:scale>
      <p:origin x="0" y="-83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CFDD9-52E5-420D-929F-E95445E31832}" type="doc">
      <dgm:prSet loTypeId="urn:microsoft.com/office/officeart/2005/8/layout/chart3" loCatId="relationship" qsTypeId="urn:microsoft.com/office/officeart/2005/8/quickstyle/simple1" qsCatId="simple" csTypeId="urn:microsoft.com/office/officeart/2005/8/colors/colorful3" csCatId="colorful" phldr="1"/>
      <dgm:spPr/>
    </dgm:pt>
    <dgm:pt modelId="{BF230D9D-EA2D-436B-B66E-1524315288AD}">
      <dgm:prSet phldrT="[Testo]"/>
      <dgm:spPr/>
      <dgm:t>
        <a:bodyPr/>
        <a:lstStyle/>
        <a:p>
          <a:r>
            <a:rPr lang="it-IT" dirty="0"/>
            <a:t>Diagnosi</a:t>
          </a:r>
        </a:p>
      </dgm:t>
    </dgm:pt>
    <dgm:pt modelId="{BC5D5BA3-1EC6-414A-AB5B-1160B1193688}" type="parTrans" cxnId="{3665D161-19A6-40E4-BADB-6797BD259996}">
      <dgm:prSet/>
      <dgm:spPr/>
      <dgm:t>
        <a:bodyPr/>
        <a:lstStyle/>
        <a:p>
          <a:endParaRPr lang="it-IT"/>
        </a:p>
      </dgm:t>
    </dgm:pt>
    <dgm:pt modelId="{574B0864-6B67-4203-AE75-D38266FFD013}" type="sibTrans" cxnId="{3665D161-19A6-40E4-BADB-6797BD259996}">
      <dgm:prSet/>
      <dgm:spPr/>
      <dgm:t>
        <a:bodyPr/>
        <a:lstStyle/>
        <a:p>
          <a:endParaRPr lang="it-IT"/>
        </a:p>
      </dgm:t>
    </dgm:pt>
    <dgm:pt modelId="{1F3F2BE3-2244-428C-9E4E-C1C9F343E692}">
      <dgm:prSet phldrT="[Testo]"/>
      <dgm:spPr/>
      <dgm:t>
        <a:bodyPr/>
        <a:lstStyle/>
        <a:p>
          <a:r>
            <a:rPr lang="it-IT" dirty="0"/>
            <a:t>Follow-up</a:t>
          </a:r>
        </a:p>
      </dgm:t>
    </dgm:pt>
    <dgm:pt modelId="{1DCC02E3-BBE0-4369-92B3-87A99A91EAA4}" type="parTrans" cxnId="{D7CDB40F-C449-4D8C-BA6D-C7D715A8B701}">
      <dgm:prSet/>
      <dgm:spPr/>
      <dgm:t>
        <a:bodyPr/>
        <a:lstStyle/>
        <a:p>
          <a:endParaRPr lang="it-IT"/>
        </a:p>
      </dgm:t>
    </dgm:pt>
    <dgm:pt modelId="{BCB7C63B-27F6-430C-B21A-017A3AABF04D}" type="sibTrans" cxnId="{D7CDB40F-C449-4D8C-BA6D-C7D715A8B701}">
      <dgm:prSet/>
      <dgm:spPr/>
      <dgm:t>
        <a:bodyPr/>
        <a:lstStyle/>
        <a:p>
          <a:endParaRPr lang="it-IT"/>
        </a:p>
      </dgm:t>
    </dgm:pt>
    <dgm:pt modelId="{7FC413C1-AD0F-486F-9C27-A84F8792D2CC}">
      <dgm:prSet phldrT="[Testo]"/>
      <dgm:spPr/>
      <dgm:t>
        <a:bodyPr/>
        <a:lstStyle/>
        <a:p>
          <a:r>
            <a:rPr lang="it-IT" dirty="0"/>
            <a:t>Prognosi</a:t>
          </a:r>
        </a:p>
      </dgm:t>
    </dgm:pt>
    <dgm:pt modelId="{0CA74647-6B02-4C27-BC66-8DF9650888EC}" type="parTrans" cxnId="{2BF625B5-7687-4B15-B926-6E371F9C4CE9}">
      <dgm:prSet/>
      <dgm:spPr/>
      <dgm:t>
        <a:bodyPr/>
        <a:lstStyle/>
        <a:p>
          <a:endParaRPr lang="it-IT"/>
        </a:p>
      </dgm:t>
    </dgm:pt>
    <dgm:pt modelId="{D48DFA96-6533-474E-883B-DBCA5D57DC44}" type="sibTrans" cxnId="{2BF625B5-7687-4B15-B926-6E371F9C4CE9}">
      <dgm:prSet/>
      <dgm:spPr/>
      <dgm:t>
        <a:bodyPr/>
        <a:lstStyle/>
        <a:p>
          <a:endParaRPr lang="it-IT"/>
        </a:p>
      </dgm:t>
    </dgm:pt>
    <dgm:pt modelId="{F9FA5E9D-23D0-4A0D-A849-AC96A16A7424}" type="pres">
      <dgm:prSet presAssocID="{9D4CFDD9-52E5-420D-929F-E95445E31832}" presName="compositeShape" presStyleCnt="0">
        <dgm:presLayoutVars>
          <dgm:chMax val="7"/>
          <dgm:dir/>
          <dgm:resizeHandles val="exact"/>
        </dgm:presLayoutVars>
      </dgm:prSet>
      <dgm:spPr/>
    </dgm:pt>
    <dgm:pt modelId="{E763786C-CC83-4F06-B6F0-57EA0EDDF77E}" type="pres">
      <dgm:prSet presAssocID="{9D4CFDD9-52E5-420D-929F-E95445E31832}" presName="wedge1" presStyleLbl="node1" presStyleIdx="0" presStyleCnt="3"/>
      <dgm:spPr/>
    </dgm:pt>
    <dgm:pt modelId="{8C2C1534-6C2D-4817-A331-B6BEFB83DBB5}" type="pres">
      <dgm:prSet presAssocID="{9D4CFDD9-52E5-420D-929F-E95445E31832}" presName="wedge1Tx" presStyleLbl="node1" presStyleIdx="0" presStyleCnt="3">
        <dgm:presLayoutVars>
          <dgm:chMax val="0"/>
          <dgm:chPref val="0"/>
          <dgm:bulletEnabled val="1"/>
        </dgm:presLayoutVars>
      </dgm:prSet>
      <dgm:spPr/>
    </dgm:pt>
    <dgm:pt modelId="{C9649758-B78D-4D82-A808-AB1022761606}" type="pres">
      <dgm:prSet presAssocID="{9D4CFDD9-52E5-420D-929F-E95445E31832}" presName="wedge2" presStyleLbl="node1" presStyleIdx="1" presStyleCnt="3"/>
      <dgm:spPr/>
    </dgm:pt>
    <dgm:pt modelId="{6CF21355-D87D-425C-AB3A-D032791372C2}" type="pres">
      <dgm:prSet presAssocID="{9D4CFDD9-52E5-420D-929F-E95445E31832}" presName="wedge2Tx" presStyleLbl="node1" presStyleIdx="1" presStyleCnt="3">
        <dgm:presLayoutVars>
          <dgm:chMax val="0"/>
          <dgm:chPref val="0"/>
          <dgm:bulletEnabled val="1"/>
        </dgm:presLayoutVars>
      </dgm:prSet>
      <dgm:spPr/>
    </dgm:pt>
    <dgm:pt modelId="{F3A224CF-77B2-4E55-A860-86733AA54F69}" type="pres">
      <dgm:prSet presAssocID="{9D4CFDD9-52E5-420D-929F-E95445E31832}" presName="wedge3" presStyleLbl="node1" presStyleIdx="2" presStyleCnt="3"/>
      <dgm:spPr/>
    </dgm:pt>
    <dgm:pt modelId="{FABEBC5A-E818-4CD3-AD5A-DC62E41F08D0}" type="pres">
      <dgm:prSet presAssocID="{9D4CFDD9-52E5-420D-929F-E95445E31832}" presName="wedge3Tx" presStyleLbl="node1" presStyleIdx="2" presStyleCnt="3">
        <dgm:presLayoutVars>
          <dgm:chMax val="0"/>
          <dgm:chPref val="0"/>
          <dgm:bulletEnabled val="1"/>
        </dgm:presLayoutVars>
      </dgm:prSet>
      <dgm:spPr/>
    </dgm:pt>
  </dgm:ptLst>
  <dgm:cxnLst>
    <dgm:cxn modelId="{5F570500-8F07-4B64-B923-C82D23926BE7}" type="presOf" srcId="{1F3F2BE3-2244-428C-9E4E-C1C9F343E692}" destId="{6CF21355-D87D-425C-AB3A-D032791372C2}" srcOrd="1" destOrd="0" presId="urn:microsoft.com/office/officeart/2005/8/layout/chart3"/>
    <dgm:cxn modelId="{EBD9330E-D987-4C58-A3D8-50AE49E53021}" type="presOf" srcId="{BF230D9D-EA2D-436B-B66E-1524315288AD}" destId="{8C2C1534-6C2D-4817-A331-B6BEFB83DBB5}" srcOrd="1" destOrd="0" presId="urn:microsoft.com/office/officeart/2005/8/layout/chart3"/>
    <dgm:cxn modelId="{D7CDB40F-C449-4D8C-BA6D-C7D715A8B701}" srcId="{9D4CFDD9-52E5-420D-929F-E95445E31832}" destId="{1F3F2BE3-2244-428C-9E4E-C1C9F343E692}" srcOrd="1" destOrd="0" parTransId="{1DCC02E3-BBE0-4369-92B3-87A99A91EAA4}" sibTransId="{BCB7C63B-27F6-430C-B21A-017A3AABF04D}"/>
    <dgm:cxn modelId="{3665D161-19A6-40E4-BADB-6797BD259996}" srcId="{9D4CFDD9-52E5-420D-929F-E95445E31832}" destId="{BF230D9D-EA2D-436B-B66E-1524315288AD}" srcOrd="0" destOrd="0" parTransId="{BC5D5BA3-1EC6-414A-AB5B-1160B1193688}" sibTransId="{574B0864-6B67-4203-AE75-D38266FFD013}"/>
    <dgm:cxn modelId="{EC663A68-D738-46E1-9CA4-8D7B40F800BC}" type="presOf" srcId="{1F3F2BE3-2244-428C-9E4E-C1C9F343E692}" destId="{C9649758-B78D-4D82-A808-AB1022761606}" srcOrd="0" destOrd="0" presId="urn:microsoft.com/office/officeart/2005/8/layout/chart3"/>
    <dgm:cxn modelId="{FE9D5A8F-B859-416D-9471-B81727C365F8}" type="presOf" srcId="{BF230D9D-EA2D-436B-B66E-1524315288AD}" destId="{E763786C-CC83-4F06-B6F0-57EA0EDDF77E}" srcOrd="0" destOrd="0" presId="urn:microsoft.com/office/officeart/2005/8/layout/chart3"/>
    <dgm:cxn modelId="{44A63C98-672E-496F-B443-1F396AC0F23A}" type="presOf" srcId="{9D4CFDD9-52E5-420D-929F-E95445E31832}" destId="{F9FA5E9D-23D0-4A0D-A849-AC96A16A7424}" srcOrd="0" destOrd="0" presId="urn:microsoft.com/office/officeart/2005/8/layout/chart3"/>
    <dgm:cxn modelId="{2BF625B5-7687-4B15-B926-6E371F9C4CE9}" srcId="{9D4CFDD9-52E5-420D-929F-E95445E31832}" destId="{7FC413C1-AD0F-486F-9C27-A84F8792D2CC}" srcOrd="2" destOrd="0" parTransId="{0CA74647-6B02-4C27-BC66-8DF9650888EC}" sibTransId="{D48DFA96-6533-474E-883B-DBCA5D57DC44}"/>
    <dgm:cxn modelId="{C8BFAEEE-6F41-46E1-AD0E-AFFA155622AD}" type="presOf" srcId="{7FC413C1-AD0F-486F-9C27-A84F8792D2CC}" destId="{FABEBC5A-E818-4CD3-AD5A-DC62E41F08D0}" srcOrd="1" destOrd="0" presId="urn:microsoft.com/office/officeart/2005/8/layout/chart3"/>
    <dgm:cxn modelId="{C62065F7-B737-4BC1-A8D1-37A26C17A10A}" type="presOf" srcId="{7FC413C1-AD0F-486F-9C27-A84F8792D2CC}" destId="{F3A224CF-77B2-4E55-A860-86733AA54F69}" srcOrd="0" destOrd="0" presId="urn:microsoft.com/office/officeart/2005/8/layout/chart3"/>
    <dgm:cxn modelId="{1F0D5276-9179-423B-A46F-BB8DF1AF3976}" type="presParOf" srcId="{F9FA5E9D-23D0-4A0D-A849-AC96A16A7424}" destId="{E763786C-CC83-4F06-B6F0-57EA0EDDF77E}" srcOrd="0" destOrd="0" presId="urn:microsoft.com/office/officeart/2005/8/layout/chart3"/>
    <dgm:cxn modelId="{09DD874C-5F47-40FC-BBCF-6D40275BAC92}" type="presParOf" srcId="{F9FA5E9D-23D0-4A0D-A849-AC96A16A7424}" destId="{8C2C1534-6C2D-4817-A331-B6BEFB83DBB5}" srcOrd="1" destOrd="0" presId="urn:microsoft.com/office/officeart/2005/8/layout/chart3"/>
    <dgm:cxn modelId="{0CA59A0C-352F-4399-92B7-9FDA39CB367E}" type="presParOf" srcId="{F9FA5E9D-23D0-4A0D-A849-AC96A16A7424}" destId="{C9649758-B78D-4D82-A808-AB1022761606}" srcOrd="2" destOrd="0" presId="urn:microsoft.com/office/officeart/2005/8/layout/chart3"/>
    <dgm:cxn modelId="{8A406120-EAF9-4D7C-BEC2-B79570871AA4}" type="presParOf" srcId="{F9FA5E9D-23D0-4A0D-A849-AC96A16A7424}" destId="{6CF21355-D87D-425C-AB3A-D032791372C2}" srcOrd="3" destOrd="0" presId="urn:microsoft.com/office/officeart/2005/8/layout/chart3"/>
    <dgm:cxn modelId="{C5EFDF26-9367-4C09-AB18-27BDE2743330}" type="presParOf" srcId="{F9FA5E9D-23D0-4A0D-A849-AC96A16A7424}" destId="{F3A224CF-77B2-4E55-A860-86733AA54F69}" srcOrd="4" destOrd="0" presId="urn:microsoft.com/office/officeart/2005/8/layout/chart3"/>
    <dgm:cxn modelId="{3C46281E-83A0-4B41-9E12-992CCCAFE532}" type="presParOf" srcId="{F9FA5E9D-23D0-4A0D-A849-AC96A16A7424}" destId="{FABEBC5A-E818-4CD3-AD5A-DC62E41F08D0}"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3786C-CC83-4F06-B6F0-57EA0EDDF77E}">
      <dsp:nvSpPr>
        <dsp:cNvPr id="0" name=""/>
        <dsp:cNvSpPr/>
      </dsp:nvSpPr>
      <dsp:spPr>
        <a:xfrm>
          <a:off x="3751863" y="310324"/>
          <a:ext cx="3861816" cy="3861816"/>
        </a:xfrm>
        <a:prstGeom prst="pie">
          <a:avLst>
            <a:gd name="adj1" fmla="val 16200000"/>
            <a:gd name="adj2" fmla="val 180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t-IT" sz="2700" kern="1200" dirty="0"/>
            <a:t>Diagnosi</a:t>
          </a:r>
        </a:p>
      </dsp:txBody>
      <dsp:txXfrm>
        <a:off x="5851495" y="1022921"/>
        <a:ext cx="1310259" cy="1287272"/>
      </dsp:txXfrm>
    </dsp:sp>
    <dsp:sp modelId="{C9649758-B78D-4D82-A808-AB1022761606}">
      <dsp:nvSpPr>
        <dsp:cNvPr id="0" name=""/>
        <dsp:cNvSpPr/>
      </dsp:nvSpPr>
      <dsp:spPr>
        <a:xfrm>
          <a:off x="3552795" y="425259"/>
          <a:ext cx="3861816" cy="3861816"/>
        </a:xfrm>
        <a:prstGeom prst="pie">
          <a:avLst>
            <a:gd name="adj1" fmla="val 1800000"/>
            <a:gd name="adj2" fmla="val 9000000"/>
          </a:avLst>
        </a:prstGeom>
        <a:solidFill>
          <a:schemeClr val="accent3">
            <a:hueOff val="730060"/>
            <a:satOff val="-13582"/>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t-IT" sz="2700" kern="1200" dirty="0"/>
            <a:t>Follow-up</a:t>
          </a:r>
        </a:p>
      </dsp:txBody>
      <dsp:txXfrm>
        <a:off x="4610197" y="2861881"/>
        <a:ext cx="1747012" cy="1195324"/>
      </dsp:txXfrm>
    </dsp:sp>
    <dsp:sp modelId="{F3A224CF-77B2-4E55-A860-86733AA54F69}">
      <dsp:nvSpPr>
        <dsp:cNvPr id="0" name=""/>
        <dsp:cNvSpPr/>
      </dsp:nvSpPr>
      <dsp:spPr>
        <a:xfrm>
          <a:off x="3552795" y="425259"/>
          <a:ext cx="3861816" cy="3861816"/>
        </a:xfrm>
        <a:prstGeom prst="pie">
          <a:avLst>
            <a:gd name="adj1" fmla="val 9000000"/>
            <a:gd name="adj2" fmla="val 16200000"/>
          </a:avLst>
        </a:prstGeom>
        <a:solidFill>
          <a:schemeClr val="accent3">
            <a:hueOff val="1460120"/>
            <a:satOff val="-27164"/>
            <a:lumOff val="-8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t-IT" sz="2700" kern="1200" dirty="0"/>
            <a:t>Prognosi</a:t>
          </a:r>
        </a:p>
      </dsp:txBody>
      <dsp:txXfrm>
        <a:off x="3966561" y="1183830"/>
        <a:ext cx="1310259" cy="128727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298B2-8ABE-4DF3-AD02-10427E95E21F}" type="datetimeFigureOut">
              <a:rPr lang="it-IT" smtClean="0"/>
              <a:t>10/10/2017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7B458-1A66-4C31-A48F-AACC72DD2517}" type="slidenum">
              <a:rPr lang="it-IT" smtClean="0"/>
              <a:t>‹N›</a:t>
            </a:fld>
            <a:endParaRPr lang="it-IT"/>
          </a:p>
        </p:txBody>
      </p:sp>
    </p:spTree>
    <p:extLst>
      <p:ext uri="{BB962C8B-B14F-4D97-AF65-F5344CB8AC3E}">
        <p14:creationId xmlns:p14="http://schemas.microsoft.com/office/powerpoint/2010/main" val="2363130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C35F341-0214-423B-B453-FE638C782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B7F59D-DE7C-45A1-9996-4E9BDCE1AE04}" type="slidenum">
              <a:rPr lang="it-IT" altLang="it-IT" sz="1200"/>
              <a:pPr/>
              <a:t>5</a:t>
            </a:fld>
            <a:endParaRPr lang="it-IT" altLang="it-IT" sz="1200"/>
          </a:p>
        </p:txBody>
      </p:sp>
      <p:sp>
        <p:nvSpPr>
          <p:cNvPr id="24579" name="Rectangle 2">
            <a:extLst>
              <a:ext uri="{FF2B5EF4-FFF2-40B4-BE49-F238E27FC236}">
                <a16:creationId xmlns:a16="http://schemas.microsoft.com/office/drawing/2014/main" id="{889E2418-1597-4FA6-B2B0-BEB66075DB7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85956D0D-2948-47C4-81D6-E066FFDFF5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28097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10BBF832-AFCF-4627-AEED-DACE52B5EA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9D63E4-1034-4FEF-9BAB-04C2B20C75F5}" type="slidenum">
              <a:rPr lang="it-IT" altLang="it-IT" sz="1200"/>
              <a:pPr/>
              <a:t>39</a:t>
            </a:fld>
            <a:endParaRPr lang="it-IT" altLang="it-IT" sz="1200"/>
          </a:p>
        </p:txBody>
      </p:sp>
      <p:sp>
        <p:nvSpPr>
          <p:cNvPr id="27651" name="Rectangle 2">
            <a:extLst>
              <a:ext uri="{FF2B5EF4-FFF2-40B4-BE49-F238E27FC236}">
                <a16:creationId xmlns:a16="http://schemas.microsoft.com/office/drawing/2014/main" id="{F49D0CE4-0327-42BD-8D07-ED7425FE4A1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429E61D3-0222-4E55-9F34-493786ED32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54843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E26697-0EA2-4928-8AAA-A18DBB545537}" type="slidenum">
              <a:rPr lang="it-IT"/>
              <a:pPr/>
              <a:t>47</a:t>
            </a:fld>
            <a:endParaRPr lang="it-IT"/>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0839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D56566-0435-4D73-A5AD-CFF24F57EA8F}" type="slidenum">
              <a:rPr lang="it-IT"/>
              <a:pPr/>
              <a:t>48</a:t>
            </a:fld>
            <a:endParaRPr lang="it-IT"/>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207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66654-6682-4999-AB92-092C0CDB745F}" type="slidenum">
              <a:rPr lang="it-IT"/>
              <a:pPr/>
              <a:t>49</a:t>
            </a:fld>
            <a:endParaRPr lang="it-IT"/>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1351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C3233-9729-4DB6-B2C4-1AD9C92A117C}" type="slidenum">
              <a:rPr lang="it-IT"/>
              <a:pPr/>
              <a:t>50</a:t>
            </a:fld>
            <a:endParaRPr lang="it-IT"/>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4442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69644-76CD-4249-A42D-F2DCC1F23DAD}" type="slidenum">
              <a:rPr lang="it-IT"/>
              <a:pPr/>
              <a:t>51</a:t>
            </a:fld>
            <a:endParaRPr lang="it-IT"/>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9467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8B5A8F-DA7F-486E-BFAC-1FF3A6888A7E}" type="slidenum">
              <a:rPr lang="it-IT"/>
              <a:pPr/>
              <a:t>52</a:t>
            </a:fld>
            <a:endParaRPr lang="it-IT"/>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881970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848FC-CF7E-47BC-A9B0-DB6D193EEE00}" type="slidenum">
              <a:rPr lang="it-IT"/>
              <a:pPr/>
              <a:t>54</a:t>
            </a:fld>
            <a:endParaRPr lang="it-IT"/>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914400" y="4343400"/>
            <a:ext cx="5029200" cy="4114800"/>
          </a:xfrm>
        </p:spPr>
        <p:txBody>
          <a:bodyPr/>
          <a:lstStyle/>
          <a:p>
            <a:endParaRPr lang="en-GB"/>
          </a:p>
        </p:txBody>
      </p:sp>
    </p:spTree>
    <p:extLst>
      <p:ext uri="{BB962C8B-B14F-4D97-AF65-F5344CB8AC3E}">
        <p14:creationId xmlns:p14="http://schemas.microsoft.com/office/powerpoint/2010/main" val="275433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F5D92-71B8-4E6E-9116-C0EEA320FBFA}" type="slidenum">
              <a:rPr lang="it-IT"/>
              <a:pPr/>
              <a:t>55</a:t>
            </a:fld>
            <a:endParaRPr lang="it-IT"/>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2516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C023F-8045-46BF-953E-F3AA101BC93D}" type="slidenum">
              <a:rPr lang="it-IT"/>
              <a:pPr/>
              <a:t>56</a:t>
            </a:fld>
            <a:endParaRPr lang="it-IT"/>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43139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520E7A5-E353-4293-9B67-994D87F04BE9}" type="slidenum">
              <a:rPr lang="it-IT" smtClean="0"/>
              <a:t>7</a:t>
            </a:fld>
            <a:endParaRPr lang="it-IT"/>
          </a:p>
        </p:txBody>
      </p:sp>
    </p:spTree>
    <p:extLst>
      <p:ext uri="{BB962C8B-B14F-4D97-AF65-F5344CB8AC3E}">
        <p14:creationId xmlns:p14="http://schemas.microsoft.com/office/powerpoint/2010/main" val="1298819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5CA0858-CD81-4C55-B5AD-BCB3DD641F85}" type="slidenum">
              <a:rPr lang="it-IT"/>
              <a:pPr/>
              <a:t>57</a:t>
            </a:fld>
            <a:endParaRPr lang="it-IT"/>
          </a:p>
        </p:txBody>
      </p:sp>
      <p:sp>
        <p:nvSpPr>
          <p:cNvPr id="748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9078AE9-733B-4E19-9A9F-AD40ABB5BF52}" type="slidenum">
              <a:rPr lang="it-IT" sz="1200">
                <a:latin typeface="Calibri" pitchFamily="34" charset="0"/>
              </a:rPr>
              <a:pPr algn="r"/>
              <a:t>57</a:t>
            </a:fld>
            <a:endParaRPr lang="it-IT" sz="1200">
              <a:latin typeface="Calibri" pitchFamily="34" charset="0"/>
            </a:endParaRPr>
          </a:p>
        </p:txBody>
      </p:sp>
      <p:sp>
        <p:nvSpPr>
          <p:cNvPr id="748547" name="Rectangle 2"/>
          <p:cNvSpPr>
            <a:spLocks noGrp="1" noRot="1" noChangeAspect="1" noChangeArrowheads="1" noTextEdit="1"/>
          </p:cNvSpPr>
          <p:nvPr>
            <p:ph type="sldImg"/>
          </p:nvPr>
        </p:nvSpPr>
        <p:spPr>
          <a:ln/>
        </p:spPr>
      </p:sp>
      <p:sp>
        <p:nvSpPr>
          <p:cNvPr id="748548" name="Rectangle 3"/>
          <p:cNvSpPr>
            <a:spLocks noGrp="1" noChangeArrowheads="1"/>
          </p:cNvSpPr>
          <p:nvPr>
            <p:ph type="body" idx="1"/>
          </p:nvPr>
        </p:nvSpPr>
        <p:spPr>
          <a:xfrm>
            <a:off x="914400" y="4343400"/>
            <a:ext cx="5029200" cy="4114800"/>
          </a:xfrm>
        </p:spPr>
        <p:txBody>
          <a:bodyPr lIns="91427" tIns="45714" rIns="91427" bIns="45714"/>
          <a:lstStyle/>
          <a:p>
            <a:pPr>
              <a:spcBef>
                <a:spcPct val="0"/>
              </a:spcBef>
            </a:pPr>
            <a:endParaRPr lang="en-US"/>
          </a:p>
        </p:txBody>
      </p:sp>
    </p:spTree>
    <p:extLst>
      <p:ext uri="{BB962C8B-B14F-4D97-AF65-F5344CB8AC3E}">
        <p14:creationId xmlns:p14="http://schemas.microsoft.com/office/powerpoint/2010/main" val="1026901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7CC5A62-5CE4-427F-BFE5-879239364A99}" type="slidenum">
              <a:rPr lang="it-IT"/>
              <a:pPr/>
              <a:t>59</a:t>
            </a:fld>
            <a:endParaRPr lang="it-IT"/>
          </a:p>
        </p:txBody>
      </p:sp>
      <p:sp>
        <p:nvSpPr>
          <p:cNvPr id="7659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AE9D7A8A-2A38-48E9-88D5-B1ABF21B16CE}" type="slidenum">
              <a:rPr lang="it-IT" sz="1200">
                <a:latin typeface="Calibri" pitchFamily="34" charset="0"/>
              </a:rPr>
              <a:pPr algn="r"/>
              <a:t>59</a:t>
            </a:fld>
            <a:endParaRPr lang="it-IT" sz="1200">
              <a:latin typeface="Calibri" pitchFamily="34" charset="0"/>
            </a:endParaRPr>
          </a:p>
        </p:txBody>
      </p:sp>
      <p:sp>
        <p:nvSpPr>
          <p:cNvPr id="765955" name="Rectangle 2"/>
          <p:cNvSpPr>
            <a:spLocks noGrp="1" noRot="1" noChangeAspect="1" noChangeArrowheads="1" noTextEdit="1"/>
          </p:cNvSpPr>
          <p:nvPr>
            <p:ph type="sldImg"/>
          </p:nvPr>
        </p:nvSpPr>
        <p:spPr>
          <a:ln/>
        </p:spPr>
      </p:sp>
      <p:sp>
        <p:nvSpPr>
          <p:cNvPr id="765956" name="Rectangle 3"/>
          <p:cNvSpPr>
            <a:spLocks noGrp="1" noChangeArrowheads="1"/>
          </p:cNvSpPr>
          <p:nvPr>
            <p:ph type="body" idx="1"/>
          </p:nvPr>
        </p:nvSpPr>
        <p:spPr/>
        <p:txBody>
          <a:bodyPr lIns="91427" tIns="45714" rIns="91427" bIns="45714"/>
          <a:lstStyle/>
          <a:p>
            <a:pPr>
              <a:spcBef>
                <a:spcPct val="0"/>
              </a:spcBef>
            </a:pPr>
            <a:endParaRPr lang="en-US"/>
          </a:p>
        </p:txBody>
      </p:sp>
    </p:spTree>
    <p:extLst>
      <p:ext uri="{BB962C8B-B14F-4D97-AF65-F5344CB8AC3E}">
        <p14:creationId xmlns:p14="http://schemas.microsoft.com/office/powerpoint/2010/main" val="3969980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555B2-92ED-4E5D-B6AC-AAC7CADB805A}" type="slidenum">
              <a:rPr lang="it-IT"/>
              <a:pPr/>
              <a:t>69</a:t>
            </a:fld>
            <a:endParaRPr lang="it-IT"/>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133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CF2C9-487E-47A4-A958-B0891C2FA70C}" type="slidenum">
              <a:rPr lang="it-IT"/>
              <a:pPr/>
              <a:t>70</a:t>
            </a:fld>
            <a:endParaRPr lang="it-IT"/>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22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520E7A5-E353-4293-9B67-994D87F04BE9}" type="slidenum">
              <a:rPr lang="it-IT" smtClean="0"/>
              <a:t>8</a:t>
            </a:fld>
            <a:endParaRPr lang="it-IT"/>
          </a:p>
        </p:txBody>
      </p:sp>
    </p:spTree>
    <p:extLst>
      <p:ext uri="{BB962C8B-B14F-4D97-AF65-F5344CB8AC3E}">
        <p14:creationId xmlns:p14="http://schemas.microsoft.com/office/powerpoint/2010/main" val="388753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42DBF-1013-4FD3-A1A4-D24AFCFEEB67}" type="slidenum">
              <a:rPr lang="en-US" altLang="it-IT"/>
              <a:pPr/>
              <a:t>14</a:t>
            </a:fld>
            <a:endParaRPr lang="en-US" altLang="it-IT"/>
          </a:p>
        </p:txBody>
      </p:sp>
      <p:sp>
        <p:nvSpPr>
          <p:cNvPr id="10242" name="Rectangle 2"/>
          <p:cNvSpPr>
            <a:spLocks noGrp="1" noRot="1" noChangeAspect="1" noChangeArrowheads="1" noTextEdit="1"/>
          </p:cNvSpPr>
          <p:nvPr>
            <p:ph type="sldImg"/>
          </p:nvPr>
        </p:nvSpPr>
        <p:spPr>
          <a:xfrm>
            <a:off x="384175" y="687388"/>
            <a:ext cx="6089650" cy="3425825"/>
          </a:xfrm>
          <a:ln/>
        </p:spPr>
      </p:sp>
      <p:sp>
        <p:nvSpPr>
          <p:cNvPr id="10243"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79028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C462D-3EB7-4581-B886-7E54591AF977}" type="slidenum">
              <a:rPr lang="en-US" altLang="it-IT"/>
              <a:pPr/>
              <a:t>22</a:t>
            </a:fld>
            <a:endParaRPr lang="en-US" altLang="it-I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40158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6C462D-3EB7-4581-B886-7E54591AF977}" type="slidenum">
              <a:rPr lang="en-US" altLang="it-IT"/>
              <a:pPr/>
              <a:t>25</a:t>
            </a:fld>
            <a:endParaRPr lang="en-US" altLang="it-I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31913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C35F341-0214-423B-B453-FE638C782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9B7F59D-DE7C-45A1-9996-4E9BDCE1AE04}" type="slidenum">
              <a:rPr lang="it-IT" altLang="it-IT" sz="1200"/>
              <a:pPr/>
              <a:t>33</a:t>
            </a:fld>
            <a:endParaRPr lang="it-IT" altLang="it-IT" sz="1200"/>
          </a:p>
        </p:txBody>
      </p:sp>
      <p:sp>
        <p:nvSpPr>
          <p:cNvPr id="24579" name="Rectangle 2">
            <a:extLst>
              <a:ext uri="{FF2B5EF4-FFF2-40B4-BE49-F238E27FC236}">
                <a16:creationId xmlns:a16="http://schemas.microsoft.com/office/drawing/2014/main" id="{889E2418-1597-4FA6-B2B0-BEB66075DB7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85956D0D-2948-47C4-81D6-E066FFDFF5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425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EA52234-73E2-431F-BB1E-A60AB13B9D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226CBE-E836-4D22-B8A8-DA3CF7B8BA6A}" type="slidenum">
              <a:rPr lang="it-IT" altLang="it-IT" sz="1200"/>
              <a:pPr/>
              <a:t>34</a:t>
            </a:fld>
            <a:endParaRPr lang="it-IT" altLang="it-IT" sz="1200"/>
          </a:p>
        </p:txBody>
      </p:sp>
      <p:sp>
        <p:nvSpPr>
          <p:cNvPr id="25603" name="Rectangle 2">
            <a:extLst>
              <a:ext uri="{FF2B5EF4-FFF2-40B4-BE49-F238E27FC236}">
                <a16:creationId xmlns:a16="http://schemas.microsoft.com/office/drawing/2014/main" id="{C88B4C08-7856-4A2A-B15A-58F73D098F67}"/>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A4EE862-EC06-46FD-9CE6-9B72FD7D1C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21732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D6102E7C-FD21-4777-9A1B-DCE972CD5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1F736F-E1FE-4F18-BABF-D47E2E75612A}" type="slidenum">
              <a:rPr lang="it-IT" altLang="it-IT" sz="1200"/>
              <a:pPr/>
              <a:t>37</a:t>
            </a:fld>
            <a:endParaRPr lang="it-IT" altLang="it-IT" sz="1200"/>
          </a:p>
        </p:txBody>
      </p:sp>
      <p:sp>
        <p:nvSpPr>
          <p:cNvPr id="26627" name="Rectangle 2">
            <a:extLst>
              <a:ext uri="{FF2B5EF4-FFF2-40B4-BE49-F238E27FC236}">
                <a16:creationId xmlns:a16="http://schemas.microsoft.com/office/drawing/2014/main" id="{90C1E80C-3F10-4492-A2D6-E87F6E12AA1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D450DD22-C831-43F0-976F-4900797B03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23013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2A4F1E3D-5E6C-4FE7-8C19-2FD30815C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C2C411D3-6BEE-44F8-B71E-657ECD7DFFAB}"/>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A4DA03E-AC05-47E0-AC52-54B59FBD0757}"/>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[4]– [IMAGING]</a:t>
            </a:r>
          </a:p>
        </p:txBody>
      </p:sp>
    </p:spTree>
    <p:extLst>
      <p:ext uri="{BB962C8B-B14F-4D97-AF65-F5344CB8AC3E}">
        <p14:creationId xmlns:p14="http://schemas.microsoft.com/office/powerpoint/2010/main" val="405218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32267"/>
          </a:xfrm>
        </p:spPr>
        <p:txBody>
          <a:bodyPr/>
          <a:lstStyle/>
          <a:p>
            <a:r>
              <a:rPr lang="it-IT"/>
              <a:t>Fare clic per modificare lo stile del titolo</a:t>
            </a:r>
            <a:endParaRPr lang="en-GB"/>
          </a:p>
        </p:txBody>
      </p:sp>
      <p:sp>
        <p:nvSpPr>
          <p:cNvPr id="3" name="Segnaposto contenuto 2"/>
          <p:cNvSpPr>
            <a:spLocks noGrp="1"/>
          </p:cNvSpPr>
          <p:nvPr>
            <p:ph sz="half" idx="1"/>
          </p:nvPr>
        </p:nvSpPr>
        <p:spPr>
          <a:xfrm>
            <a:off x="609600" y="1335506"/>
            <a:ext cx="10972800" cy="2225842"/>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testo 3"/>
          <p:cNvSpPr>
            <a:spLocks noGrp="1"/>
          </p:cNvSpPr>
          <p:nvPr>
            <p:ph type="body" sz="half" idx="2"/>
          </p:nvPr>
        </p:nvSpPr>
        <p:spPr>
          <a:xfrm>
            <a:off x="609600" y="3681663"/>
            <a:ext cx="10972800" cy="244450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a:xfrm>
            <a:off x="609600" y="6245225"/>
            <a:ext cx="2844800" cy="476250"/>
          </a:xfrm>
        </p:spPr>
        <p:txBody>
          <a:bodyPr/>
          <a:lstStyle>
            <a:lvl1pPr>
              <a:defRPr/>
            </a:lvl1pPr>
          </a:lstStyle>
          <a:p>
            <a:endParaRPr lang="it-IT"/>
          </a:p>
        </p:txBody>
      </p:sp>
    </p:spTree>
    <p:extLst>
      <p:ext uri="{BB962C8B-B14F-4D97-AF65-F5344CB8AC3E}">
        <p14:creationId xmlns:p14="http://schemas.microsoft.com/office/powerpoint/2010/main" val="345207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29222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9CE44146-814C-4686-B66C-DE8D57C73A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05302580-64C2-4047-BB6A-8FB92A02B929}"/>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9BBD32B-617E-4136-8809-D82E9D2E250D}"/>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[4]– [IMAGING]</a:t>
            </a:r>
          </a:p>
        </p:txBody>
      </p:sp>
    </p:spTree>
    <p:extLst>
      <p:ext uri="{BB962C8B-B14F-4D97-AF65-F5344CB8AC3E}">
        <p14:creationId xmlns:p14="http://schemas.microsoft.com/office/powerpoint/2010/main" val="123309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512063" y="259171"/>
            <a:ext cx="11164823" cy="828965"/>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512064" y="1371600"/>
            <a:ext cx="5522974" cy="4497494"/>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6217920" y="1371600"/>
            <a:ext cx="5458967" cy="44974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lide Number Placeholder 6"/>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4388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585216" y="286603"/>
            <a:ext cx="11091670" cy="828965"/>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585216" y="1345765"/>
            <a:ext cx="54498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585216" y="2082047"/>
            <a:ext cx="5449824" cy="38784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345765"/>
            <a:ext cx="545896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17920" y="2082047"/>
            <a:ext cx="5458966" cy="3878487"/>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7780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5" name="Slide Number Placeholder 4"/>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38799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pic>
        <p:nvPicPr>
          <p:cNvPr id="10" name="Picture 2" descr="Risultati immagini per unife">
            <a:extLst>
              <a:ext uri="{FF2B5EF4-FFF2-40B4-BE49-F238E27FC236}">
                <a16:creationId xmlns:a16="http://schemas.microsoft.com/office/drawing/2014/main" id="{10E906EA-3D43-41CD-BA7B-42B5076621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99B48F9F-5F08-40D8-A1AC-FCD748181664}"/>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49008A3-D64E-42C5-AD25-6AB68470F02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[4]– [IMAGING]</a:t>
            </a:r>
          </a:p>
        </p:txBody>
      </p:sp>
    </p:spTree>
    <p:extLst>
      <p:ext uri="{BB962C8B-B14F-4D97-AF65-F5344CB8AC3E}">
        <p14:creationId xmlns:p14="http://schemas.microsoft.com/office/powerpoint/2010/main" val="294431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44299"/>
          </a:xfrm>
        </p:spPr>
        <p:txBody>
          <a:bodyPr/>
          <a:lstStyle/>
          <a:p>
            <a:r>
              <a:rPr lang="it-IT"/>
              <a:t>Fare clic per modificare lo stile del titolo</a:t>
            </a:r>
            <a:endParaRPr lang="en-GB"/>
          </a:p>
        </p:txBody>
      </p:sp>
      <p:sp>
        <p:nvSpPr>
          <p:cNvPr id="3" name="Segnaposto testo 2"/>
          <p:cNvSpPr>
            <a:spLocks noGrp="1"/>
          </p:cNvSpPr>
          <p:nvPr>
            <p:ph type="body" sz="half" idx="1"/>
          </p:nvPr>
        </p:nvSpPr>
        <p:spPr>
          <a:xfrm>
            <a:off x="609600" y="1263317"/>
            <a:ext cx="5384800" cy="48628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97600" y="1263317"/>
            <a:ext cx="5384800" cy="4862847"/>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5" name="Segnaposto data 4"/>
          <p:cNvSpPr>
            <a:spLocks noGrp="1"/>
          </p:cNvSpPr>
          <p:nvPr>
            <p:ph type="dt" sz="half" idx="10"/>
          </p:nvPr>
        </p:nvSpPr>
        <p:spPr>
          <a:xfrm>
            <a:off x="609600" y="6245225"/>
            <a:ext cx="2844800" cy="476250"/>
          </a:xfrm>
        </p:spPr>
        <p:txBody>
          <a:bodyPr/>
          <a:lstStyle>
            <a:lvl1pPr>
              <a:defRPr/>
            </a:lvl1pPr>
          </a:lstStyle>
          <a:p>
            <a:endParaRPr lang="it-IT"/>
          </a:p>
        </p:txBody>
      </p:sp>
    </p:spTree>
    <p:extLst>
      <p:ext uri="{BB962C8B-B14F-4D97-AF65-F5344CB8AC3E}">
        <p14:creationId xmlns:p14="http://schemas.microsoft.com/office/powerpoint/2010/main" val="42812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Segnaposto data 2"/>
          <p:cNvSpPr>
            <a:spLocks noGrp="1"/>
          </p:cNvSpPr>
          <p:nvPr>
            <p:ph type="dt" sz="half" idx="10"/>
          </p:nvPr>
        </p:nvSpPr>
        <p:spPr>
          <a:xfrm>
            <a:off x="609600" y="6245225"/>
            <a:ext cx="2844800" cy="476250"/>
          </a:xfrm>
        </p:spPr>
        <p:txBody>
          <a:bodyPr/>
          <a:lstStyle>
            <a:lvl1pPr>
              <a:defRPr/>
            </a:lvl1pPr>
          </a:lstStyle>
          <a:p>
            <a:endParaRPr lang="it-IT"/>
          </a:p>
        </p:txBody>
      </p:sp>
    </p:spTree>
    <p:extLst>
      <p:ext uri="{BB962C8B-B14F-4D97-AF65-F5344CB8AC3E}">
        <p14:creationId xmlns:p14="http://schemas.microsoft.com/office/powerpoint/2010/main" val="284221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10621" y="286603"/>
            <a:ext cx="11166267" cy="801533"/>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510621" y="1271016"/>
            <a:ext cx="11166267" cy="4598078"/>
          </a:xfrm>
          <a:prstGeom prst="rect">
            <a:avLst/>
          </a:prstGeom>
        </p:spPr>
        <p:txBody>
          <a:bodyPr vert="horz" lIns="0" tIns="45720" rIns="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4"/>
          </p:nvPr>
        </p:nvSpPr>
        <p:spPr>
          <a:xfrm>
            <a:off x="11022348" y="6459785"/>
            <a:ext cx="654539" cy="365125"/>
          </a:xfrm>
          <a:prstGeom prst="rect">
            <a:avLst/>
          </a:prstGeom>
        </p:spPr>
        <p:txBody>
          <a:bodyPr vert="horz" lIns="91440" tIns="45720" rIns="91440" bIns="45720" rtlCol="0" anchor="ctr"/>
          <a:lstStyle>
            <a:lvl1pPr algn="r">
              <a:defRPr sz="1050">
                <a:solidFill>
                  <a:schemeClr val="bg2">
                    <a:lumMod val="50000"/>
                  </a:schemeClr>
                </a:solidFill>
              </a:defRPr>
            </a:lvl1pPr>
          </a:lstStyle>
          <a:p>
            <a:fld id="{F6739447-8AC7-4639-8DD6-3A048017A368}" type="slidenum">
              <a:rPr lang="it-IT" smtClean="0"/>
              <a:pPr/>
              <a:t>‹N›</a:t>
            </a:fld>
            <a:endParaRPr lang="it-IT" dirty="0"/>
          </a:p>
        </p:txBody>
      </p:sp>
      <p:cxnSp>
        <p:nvCxnSpPr>
          <p:cNvPr id="10" name="Straight Connector 9"/>
          <p:cNvCxnSpPr>
            <a:cxnSpLocks/>
          </p:cNvCxnSpPr>
          <p:nvPr/>
        </p:nvCxnSpPr>
        <p:spPr>
          <a:xfrm>
            <a:off x="510621" y="1106909"/>
            <a:ext cx="1116626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isultati immagini per unife">
            <a:extLst>
              <a:ext uri="{FF2B5EF4-FFF2-40B4-BE49-F238E27FC236}">
                <a16:creationId xmlns:a16="http://schemas.microsoft.com/office/drawing/2014/main" id="{6FA51658-06CD-4809-A687-B482149651D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unife">
            <a:extLst>
              <a:ext uri="{FF2B5EF4-FFF2-40B4-BE49-F238E27FC236}">
                <a16:creationId xmlns:a16="http://schemas.microsoft.com/office/drawing/2014/main" id="{B9620098-B957-41CE-B0AF-27D61A3CD743}"/>
              </a:ext>
            </a:extLst>
          </p:cNvPr>
          <p:cNvPicPr>
            <a:picLocks noChangeAspect="1" noChangeArrowheads="1"/>
          </p:cNvPicPr>
          <p:nvPr userDrawn="1"/>
        </p:nvPicPr>
        <p:blipFill rotWithShape="1">
          <a:blip r:embed="rId13">
            <a:duotone>
              <a:schemeClr val="accent6">
                <a:shade val="45000"/>
                <a:satMod val="135000"/>
              </a:schemeClr>
              <a:prstClr val="white"/>
            </a:duotone>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8499237-D03C-4E6C-921C-FAB33039F8E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C.A. SCIRE’ – LEZIONE [4]– [IMAGING]</a:t>
            </a:r>
          </a:p>
        </p:txBody>
      </p:sp>
    </p:spTree>
    <p:extLst>
      <p:ext uri="{BB962C8B-B14F-4D97-AF65-F5344CB8AC3E}">
        <p14:creationId xmlns:p14="http://schemas.microsoft.com/office/powerpoint/2010/main" val="24045532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10" r:id="rId8"/>
    <p:sldLayoutId id="2147483711" r:id="rId9"/>
    <p:sldLayoutId id="2147483713" r:id="rId10"/>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arloalberto.scire@unife.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wmf"/><Relationship Id="rId4" Type="http://schemas.openxmlformats.org/officeDocument/2006/relationships/image" Target="../media/image80.jpeg"/><Relationship Id="rId9"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9.wmf"/></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5" Type="http://schemas.openxmlformats.org/officeDocument/2006/relationships/image" Target="../media/image124.jpg"/><Relationship Id="rId4" Type="http://schemas.openxmlformats.org/officeDocument/2006/relationships/image" Target="../media/image123.gif"/></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6.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34.png"/><Relationship Id="rId5" Type="http://schemas.openxmlformats.org/officeDocument/2006/relationships/oleObject" Target="../embeddings/oleObject1.bin"/><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50E9E-954F-4B7A-A2BA-5E3D7938564D}"/>
              </a:ext>
            </a:extLst>
          </p:cNvPr>
          <p:cNvSpPr>
            <a:spLocks noGrp="1"/>
          </p:cNvSpPr>
          <p:nvPr>
            <p:ph type="ctrTitle"/>
          </p:nvPr>
        </p:nvSpPr>
        <p:spPr/>
        <p:txBody>
          <a:bodyPr/>
          <a:lstStyle/>
          <a:p>
            <a:r>
              <a:rPr lang="it-IT" dirty="0" err="1"/>
              <a:t>Imaging</a:t>
            </a:r>
            <a:r>
              <a:rPr lang="it-IT" dirty="0"/>
              <a:t> in Reumatologia</a:t>
            </a:r>
          </a:p>
        </p:txBody>
      </p:sp>
      <p:sp>
        <p:nvSpPr>
          <p:cNvPr id="3" name="Sottotitolo 2">
            <a:extLst>
              <a:ext uri="{FF2B5EF4-FFF2-40B4-BE49-F238E27FC236}">
                <a16:creationId xmlns:a16="http://schemas.microsoft.com/office/drawing/2014/main" id="{53331731-A97F-4329-A063-4EDD1BBEC5C8}"/>
              </a:ext>
            </a:extLst>
          </p:cNvPr>
          <p:cNvSpPr>
            <a:spLocks noGrp="1"/>
          </p:cNvSpPr>
          <p:nvPr>
            <p:ph type="subTitle" idx="1"/>
          </p:nvPr>
        </p:nvSpPr>
        <p:spPr>
          <a:xfrm>
            <a:off x="1100051" y="4455620"/>
            <a:ext cx="10058400" cy="1656421"/>
          </a:xfrm>
        </p:spPr>
        <p:txBody>
          <a:bodyPr>
            <a:normAutofit fontScale="77500" lnSpcReduction="20000"/>
          </a:bodyPr>
          <a:lstStyle/>
          <a:p>
            <a:pPr algn="ctr"/>
            <a:r>
              <a:rPr lang="it-IT" sz="2100" dirty="0"/>
              <a:t>Prof. Carlo Alberto Scirè– </a:t>
            </a:r>
            <a:r>
              <a:rPr lang="it-IT" sz="2100" dirty="0">
                <a:hlinkClick r:id="rId2"/>
              </a:rPr>
              <a:t>carloalberto.scire@unife.it</a:t>
            </a:r>
            <a:r>
              <a:rPr lang="it-IT" sz="1700" dirty="0"/>
              <a:t>	</a:t>
            </a:r>
          </a:p>
          <a:p>
            <a:pPr algn="ctr"/>
            <a:r>
              <a:rPr lang="it-IT" sz="1800" i="1" dirty="0"/>
              <a:t>Sezione di reumatologia ed ematologia</a:t>
            </a:r>
          </a:p>
          <a:p>
            <a:pPr algn="ctr"/>
            <a:r>
              <a:rPr lang="it-IT" sz="2100" i="1" dirty="0"/>
              <a:t>Scuola di specializzazione in reumatologia </a:t>
            </a:r>
          </a:p>
          <a:p>
            <a:pPr algn="ctr"/>
            <a:r>
              <a:rPr lang="it-IT" sz="2100" dirty="0"/>
              <a:t>Dipartimento di Scienze mediche </a:t>
            </a:r>
          </a:p>
          <a:p>
            <a:pPr algn="ctr"/>
            <a:r>
              <a:rPr lang="it-IT" sz="1500" b="1" dirty="0"/>
              <a:t>Università degli studi di Ferrara</a:t>
            </a:r>
          </a:p>
        </p:txBody>
      </p:sp>
    </p:spTree>
    <p:extLst>
      <p:ext uri="{BB962C8B-B14F-4D97-AF65-F5344CB8AC3E}">
        <p14:creationId xmlns:p14="http://schemas.microsoft.com/office/powerpoint/2010/main" val="321043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dirty="0"/>
              <a:t>RA </a:t>
            </a:r>
            <a:r>
              <a:rPr lang="it-IT" dirty="0" err="1"/>
              <a:t>outcome</a:t>
            </a:r>
            <a:r>
              <a:rPr lang="it-IT" dirty="0"/>
              <a:t> </a:t>
            </a:r>
            <a:r>
              <a:rPr lang="it-IT" dirty="0" err="1"/>
              <a:t>measure</a:t>
            </a:r>
            <a:r>
              <a:rPr lang="it-IT" dirty="0"/>
              <a:t> Core Set</a:t>
            </a:r>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863" r="8036"/>
          <a:stretch/>
        </p:blipFill>
        <p:spPr bwMode="auto">
          <a:xfrm>
            <a:off x="1919536" y="1916832"/>
            <a:ext cx="749648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0" y="5982344"/>
            <a:ext cx="3706079" cy="369332"/>
          </a:xfrm>
          <a:prstGeom prst="rect">
            <a:avLst/>
          </a:prstGeom>
          <a:noFill/>
        </p:spPr>
        <p:txBody>
          <a:bodyPr wrap="none" rtlCol="0">
            <a:spAutoFit/>
          </a:bodyPr>
          <a:lstStyle/>
          <a:p>
            <a:r>
              <a:rPr lang="it-IT" i="1" dirty="0" err="1"/>
              <a:t>Felson</a:t>
            </a:r>
            <a:r>
              <a:rPr lang="it-IT" i="1" dirty="0"/>
              <a:t> DT, et al. </a:t>
            </a:r>
            <a:r>
              <a:rPr lang="it-IT" i="1" dirty="0" err="1"/>
              <a:t>Arthritis</a:t>
            </a:r>
            <a:r>
              <a:rPr lang="it-IT" i="1" dirty="0"/>
              <a:t> </a:t>
            </a:r>
            <a:r>
              <a:rPr lang="it-IT" i="1" dirty="0" err="1"/>
              <a:t>Rheum</a:t>
            </a:r>
            <a:r>
              <a:rPr lang="it-IT" i="1" dirty="0"/>
              <a:t> 1993</a:t>
            </a:r>
          </a:p>
        </p:txBody>
      </p:sp>
    </p:spTree>
    <p:extLst>
      <p:ext uri="{BB962C8B-B14F-4D97-AF65-F5344CB8AC3E}">
        <p14:creationId xmlns:p14="http://schemas.microsoft.com/office/powerpoint/2010/main" val="2543353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 in RA: </a:t>
            </a:r>
            <a:r>
              <a:rPr lang="it-IT" dirty="0" err="1"/>
              <a:t>erosion</a:t>
            </a:r>
            <a:endParaRPr lang="it-IT"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236" y="1427985"/>
            <a:ext cx="5300297" cy="392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21" y="1427985"/>
            <a:ext cx="4705554" cy="382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12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 in RA: </a:t>
            </a:r>
            <a:r>
              <a:rPr lang="it-IT" sz="4400" dirty="0"/>
              <a:t>joint </a:t>
            </a:r>
            <a:r>
              <a:rPr lang="it-IT" sz="4400" dirty="0" err="1"/>
              <a:t>space</a:t>
            </a:r>
            <a:r>
              <a:rPr lang="it-IT" sz="4400" dirty="0"/>
              <a:t> </a:t>
            </a:r>
            <a:r>
              <a:rPr lang="it-IT" sz="4400" dirty="0" err="1"/>
              <a:t>narrowing</a:t>
            </a:r>
            <a:endParaRPr lang="it-IT" sz="44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3" y="1382124"/>
            <a:ext cx="5202421" cy="427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694"/>
          <a:stretch/>
        </p:blipFill>
        <p:spPr bwMode="auto">
          <a:xfrm>
            <a:off x="6438554" y="1295860"/>
            <a:ext cx="4994168" cy="30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64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 in RA: </a:t>
            </a:r>
            <a:r>
              <a:rPr lang="it-IT" dirty="0" err="1"/>
              <a:t>scoring</a:t>
            </a:r>
            <a:endParaRPr lang="it-IT"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9538" y="1436077"/>
            <a:ext cx="6823324"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41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A98DD2C-67D6-422D-806B-59FE49B192FE}"/>
              </a:ext>
            </a:extLst>
          </p:cNvPr>
          <p:cNvSpPr>
            <a:spLocks noGrp="1"/>
          </p:cNvSpPr>
          <p:nvPr>
            <p:ph type="title"/>
          </p:nvPr>
        </p:nvSpPr>
        <p:spPr/>
        <p:txBody>
          <a:bodyPr/>
          <a:lstStyle/>
          <a:p>
            <a:r>
              <a:rPr lang="en-US" altLang="it-IT" dirty="0"/>
              <a:t>Larsen scoring</a:t>
            </a:r>
            <a:endParaRPr lang="it-IT" dirty="0"/>
          </a:p>
        </p:txBody>
      </p:sp>
      <p:pic>
        <p:nvPicPr>
          <p:cNvPr id="9218" name="Picture 2"/>
          <p:cNvPicPr>
            <a:picLocks noGrp="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10621" y="1291100"/>
            <a:ext cx="4783061" cy="4593883"/>
          </a:xfrm>
        </p:spPr>
      </p:pic>
      <p:pic>
        <p:nvPicPr>
          <p:cNvPr id="8" name="Immagine 7">
            <a:extLst>
              <a:ext uri="{FF2B5EF4-FFF2-40B4-BE49-F238E27FC236}">
                <a16:creationId xmlns:a16="http://schemas.microsoft.com/office/drawing/2014/main" id="{8C56732A-54A5-41EF-BD88-91F10B42F512}"/>
              </a:ext>
            </a:extLst>
          </p:cNvPr>
          <p:cNvPicPr>
            <a:picLocks noChangeAspect="1"/>
          </p:cNvPicPr>
          <p:nvPr/>
        </p:nvPicPr>
        <p:blipFill>
          <a:blip r:embed="rId4"/>
          <a:stretch>
            <a:fillRect/>
          </a:stretch>
        </p:blipFill>
        <p:spPr>
          <a:xfrm>
            <a:off x="5496873" y="1291099"/>
            <a:ext cx="5534542" cy="4511855"/>
          </a:xfrm>
          <a:prstGeom prst="rect">
            <a:avLst/>
          </a:prstGeom>
        </p:spPr>
      </p:pic>
    </p:spTree>
    <p:extLst>
      <p:ext uri="{BB962C8B-B14F-4D97-AF65-F5344CB8AC3E}">
        <p14:creationId xmlns:p14="http://schemas.microsoft.com/office/powerpoint/2010/main" val="8244737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908720"/>
            <a:ext cx="749617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44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59"/>
          <a:stretch/>
        </p:blipFill>
        <p:spPr bwMode="auto">
          <a:xfrm>
            <a:off x="1955431" y="1484786"/>
            <a:ext cx="2488060" cy="426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59"/>
          <a:stretch/>
        </p:blipFill>
        <p:spPr bwMode="auto">
          <a:xfrm>
            <a:off x="4475711" y="1484785"/>
            <a:ext cx="2488060" cy="426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16"/>
          <a:stretch/>
        </p:blipFill>
        <p:spPr bwMode="auto">
          <a:xfrm>
            <a:off x="6995992" y="1484786"/>
            <a:ext cx="2484385" cy="426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23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D2C40B9-9529-4DF9-A9C0-EB001EC1ED9E}"/>
              </a:ext>
            </a:extLst>
          </p:cNvPr>
          <p:cNvPicPr>
            <a:picLocks noChangeAspect="1"/>
          </p:cNvPicPr>
          <p:nvPr/>
        </p:nvPicPr>
        <p:blipFill rotWithShape="1">
          <a:blip r:embed="rId2"/>
          <a:srcRect l="28829" t="24616" r="21258" b="6838"/>
          <a:stretch/>
        </p:blipFill>
        <p:spPr>
          <a:xfrm>
            <a:off x="7162798" y="867506"/>
            <a:ext cx="4118798" cy="4245857"/>
          </a:xfrm>
          <a:prstGeom prst="rect">
            <a:avLst/>
          </a:prstGeom>
        </p:spPr>
      </p:pic>
      <p:pic>
        <p:nvPicPr>
          <p:cNvPr id="3" name="Immagine 2">
            <a:extLst>
              <a:ext uri="{FF2B5EF4-FFF2-40B4-BE49-F238E27FC236}">
                <a16:creationId xmlns:a16="http://schemas.microsoft.com/office/drawing/2014/main" id="{8FC7CD16-5D04-44A8-91C1-3A76B336653E}"/>
              </a:ext>
            </a:extLst>
          </p:cNvPr>
          <p:cNvPicPr>
            <a:picLocks noChangeAspect="1"/>
          </p:cNvPicPr>
          <p:nvPr/>
        </p:nvPicPr>
        <p:blipFill rotWithShape="1">
          <a:blip r:embed="rId3"/>
          <a:srcRect l="22156" t="24102" r="5603" b="6325"/>
          <a:stretch/>
        </p:blipFill>
        <p:spPr>
          <a:xfrm>
            <a:off x="1101966" y="867506"/>
            <a:ext cx="5873262" cy="4245857"/>
          </a:xfrm>
          <a:prstGeom prst="rect">
            <a:avLst/>
          </a:prstGeom>
        </p:spPr>
      </p:pic>
    </p:spTree>
    <p:extLst>
      <p:ext uri="{BB962C8B-B14F-4D97-AF65-F5344CB8AC3E}">
        <p14:creationId xmlns:p14="http://schemas.microsoft.com/office/powerpoint/2010/main" val="91537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7FFB6A4-9A14-4D33-BC75-146F7D8068F2}"/>
              </a:ext>
            </a:extLst>
          </p:cNvPr>
          <p:cNvPicPr>
            <a:picLocks noChangeAspect="1"/>
          </p:cNvPicPr>
          <p:nvPr/>
        </p:nvPicPr>
        <p:blipFill rotWithShape="1">
          <a:blip r:embed="rId2"/>
          <a:srcRect t="21368" b="8376"/>
          <a:stretch/>
        </p:blipFill>
        <p:spPr>
          <a:xfrm>
            <a:off x="647157" y="433754"/>
            <a:ext cx="10734408" cy="5462954"/>
          </a:xfrm>
          <a:prstGeom prst="rect">
            <a:avLst/>
          </a:prstGeom>
        </p:spPr>
      </p:pic>
    </p:spTree>
    <p:extLst>
      <p:ext uri="{BB962C8B-B14F-4D97-AF65-F5344CB8AC3E}">
        <p14:creationId xmlns:p14="http://schemas.microsoft.com/office/powerpoint/2010/main" val="127551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59525-F5E4-4A73-9B98-B82E767DAF59}"/>
              </a:ext>
            </a:extLst>
          </p:cNvPr>
          <p:cNvSpPr>
            <a:spLocks noGrp="1"/>
          </p:cNvSpPr>
          <p:nvPr>
            <p:ph type="title"/>
          </p:nvPr>
        </p:nvSpPr>
        <p:spPr/>
        <p:txBody>
          <a:bodyPr/>
          <a:lstStyle/>
          <a:p>
            <a:r>
              <a:rPr lang="it-IT" dirty="0"/>
              <a:t>Spondilite anchilosante</a:t>
            </a:r>
          </a:p>
        </p:txBody>
      </p:sp>
      <p:pic>
        <p:nvPicPr>
          <p:cNvPr id="4" name="Segnaposto contenuto 3">
            <a:extLst>
              <a:ext uri="{FF2B5EF4-FFF2-40B4-BE49-F238E27FC236}">
                <a16:creationId xmlns:a16="http://schemas.microsoft.com/office/drawing/2014/main" id="{C7DC0B0E-EBDA-418E-A1B9-9E8CAAD78ECF}"/>
              </a:ext>
            </a:extLst>
          </p:cNvPr>
          <p:cNvPicPr>
            <a:picLocks noGrp="1" noChangeAspect="1"/>
          </p:cNvPicPr>
          <p:nvPr>
            <p:ph idx="1"/>
          </p:nvPr>
        </p:nvPicPr>
        <p:blipFill>
          <a:blip r:embed="rId2"/>
          <a:stretch>
            <a:fillRect/>
          </a:stretch>
        </p:blipFill>
        <p:spPr>
          <a:xfrm>
            <a:off x="2682114" y="1271588"/>
            <a:ext cx="6824597" cy="4597400"/>
          </a:xfrm>
          <a:prstGeom prst="rect">
            <a:avLst/>
          </a:prstGeom>
        </p:spPr>
      </p:pic>
      <p:sp>
        <p:nvSpPr>
          <p:cNvPr id="5" name="Goccia 4">
            <a:extLst>
              <a:ext uri="{FF2B5EF4-FFF2-40B4-BE49-F238E27FC236}">
                <a16:creationId xmlns:a16="http://schemas.microsoft.com/office/drawing/2014/main" id="{EC3FC4D0-F4F5-4748-B9C8-2DA76075298B}"/>
              </a:ext>
            </a:extLst>
          </p:cNvPr>
          <p:cNvSpPr/>
          <p:nvPr/>
        </p:nvSpPr>
        <p:spPr>
          <a:xfrm>
            <a:off x="5135759" y="1693595"/>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32713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72A7A-E2DC-44AC-935F-4937EFCE5D3E}"/>
              </a:ext>
            </a:extLst>
          </p:cNvPr>
          <p:cNvSpPr>
            <a:spLocks noGrp="1"/>
          </p:cNvSpPr>
          <p:nvPr>
            <p:ph type="title"/>
          </p:nvPr>
        </p:nvSpPr>
        <p:spPr/>
        <p:txBody>
          <a:bodyPr/>
          <a:lstStyle/>
          <a:p>
            <a:r>
              <a:rPr lang="it-IT" dirty="0"/>
              <a:t>Sommario</a:t>
            </a:r>
          </a:p>
        </p:txBody>
      </p:sp>
      <p:sp>
        <p:nvSpPr>
          <p:cNvPr id="4" name="Segnaposto contenuto 3">
            <a:extLst>
              <a:ext uri="{FF2B5EF4-FFF2-40B4-BE49-F238E27FC236}">
                <a16:creationId xmlns:a16="http://schemas.microsoft.com/office/drawing/2014/main" id="{DE43299F-9C01-4E52-9824-0A60BDA87F53}"/>
              </a:ext>
            </a:extLst>
          </p:cNvPr>
          <p:cNvSpPr>
            <a:spLocks noGrp="1"/>
          </p:cNvSpPr>
          <p:nvPr>
            <p:ph sz="half" idx="1"/>
          </p:nvPr>
        </p:nvSpPr>
        <p:spPr/>
        <p:txBody>
          <a:bodyPr>
            <a:normAutofit/>
          </a:bodyPr>
          <a:lstStyle/>
          <a:p>
            <a:r>
              <a:rPr lang="it-IT" sz="2800" dirty="0" err="1"/>
              <a:t>Imaging</a:t>
            </a:r>
            <a:r>
              <a:rPr lang="it-IT" sz="2800" dirty="0"/>
              <a:t> MSK</a:t>
            </a:r>
          </a:p>
          <a:p>
            <a:pPr lvl="1"/>
            <a:r>
              <a:rPr lang="it-IT" sz="2400" dirty="0"/>
              <a:t>Radiologia convenzionale</a:t>
            </a:r>
          </a:p>
          <a:p>
            <a:pPr lvl="1"/>
            <a:r>
              <a:rPr lang="it-IT" sz="2400" dirty="0"/>
              <a:t>Risonanza magnetica nucleare</a:t>
            </a:r>
          </a:p>
          <a:p>
            <a:pPr lvl="1"/>
            <a:r>
              <a:rPr lang="it-IT" sz="2400" dirty="0"/>
              <a:t>Ecografia </a:t>
            </a:r>
            <a:r>
              <a:rPr lang="it-IT" sz="2400" dirty="0" err="1"/>
              <a:t>muscolotendinea</a:t>
            </a:r>
            <a:endParaRPr lang="it-IT" sz="2400" dirty="0"/>
          </a:p>
          <a:p>
            <a:pPr lvl="1"/>
            <a:r>
              <a:rPr lang="it-IT" sz="2400" dirty="0"/>
              <a:t>Tomografia computerizzata</a:t>
            </a:r>
          </a:p>
          <a:p>
            <a:pPr lvl="1"/>
            <a:r>
              <a:rPr lang="it-IT" sz="2400" dirty="0"/>
              <a:t>Medicina Nucleare</a:t>
            </a:r>
          </a:p>
          <a:p>
            <a:pPr lvl="1"/>
            <a:r>
              <a:rPr lang="it-IT" sz="2400" dirty="0"/>
              <a:t>Tecniche assistite</a:t>
            </a:r>
          </a:p>
        </p:txBody>
      </p:sp>
      <p:sp>
        <p:nvSpPr>
          <p:cNvPr id="7" name="Rettangolo 6">
            <a:extLst>
              <a:ext uri="{FF2B5EF4-FFF2-40B4-BE49-F238E27FC236}">
                <a16:creationId xmlns:a16="http://schemas.microsoft.com/office/drawing/2014/main" id="{5002CD20-4537-4BDA-9CB5-ECF41B4AD856}"/>
              </a:ext>
            </a:extLst>
          </p:cNvPr>
          <p:cNvSpPr/>
          <p:nvPr/>
        </p:nvSpPr>
        <p:spPr>
          <a:xfrm>
            <a:off x="5303366" y="1206606"/>
            <a:ext cx="6373519" cy="4436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a:extLst>
              <a:ext uri="{FF2B5EF4-FFF2-40B4-BE49-F238E27FC236}">
                <a16:creationId xmlns:a16="http://schemas.microsoft.com/office/drawing/2014/main" id="{0B21C0E9-24FF-417E-961F-D1D6D32B37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5135" y="1468377"/>
            <a:ext cx="1933575"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15C58C61-61D1-4327-95F6-96917825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443" y="1389083"/>
            <a:ext cx="1861594" cy="229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F21A2949-BFBF-404D-93E2-488C30772F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4388" y="3985925"/>
            <a:ext cx="2088649" cy="15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2E4CA177-7392-4A80-AEA1-43624AEF1E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4361" y="1389083"/>
            <a:ext cx="1613692" cy="80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B84F1DD8-2601-42E7-BE99-8D5BAF495C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9821869" y="2372003"/>
            <a:ext cx="1656184" cy="107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a:extLst>
              <a:ext uri="{FF2B5EF4-FFF2-40B4-BE49-F238E27FC236}">
                <a16:creationId xmlns:a16="http://schemas.microsoft.com/office/drawing/2014/main" id="{682C8706-07AB-4476-8C35-FEC07B9E1F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21869" y="3562949"/>
            <a:ext cx="1531627" cy="198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magine 13">
            <a:extLst>
              <a:ext uri="{FF2B5EF4-FFF2-40B4-BE49-F238E27FC236}">
                <a16:creationId xmlns:a16="http://schemas.microsoft.com/office/drawing/2014/main" id="{4750C84C-21A5-431D-932D-361FA19F96C6}"/>
              </a:ext>
            </a:extLst>
          </p:cNvPr>
          <p:cNvPicPr>
            <a:picLocks noChangeAspect="1"/>
          </p:cNvPicPr>
          <p:nvPr/>
        </p:nvPicPr>
        <p:blipFill>
          <a:blip r:embed="rId8"/>
          <a:stretch>
            <a:fillRect/>
          </a:stretch>
        </p:blipFill>
        <p:spPr>
          <a:xfrm>
            <a:off x="5552415" y="3060370"/>
            <a:ext cx="1747866" cy="2490435"/>
          </a:xfrm>
          <a:prstGeom prst="rect">
            <a:avLst/>
          </a:prstGeom>
        </p:spPr>
      </p:pic>
    </p:spTree>
    <p:extLst>
      <p:ext uri="{BB962C8B-B14F-4D97-AF65-F5344CB8AC3E}">
        <p14:creationId xmlns:p14="http://schemas.microsoft.com/office/powerpoint/2010/main" val="4061592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CR in AS: NY </a:t>
            </a:r>
            <a:r>
              <a:rPr lang="it-IT" dirty="0" err="1"/>
              <a:t>Criteria</a:t>
            </a:r>
            <a:endParaRPr lang="it-IT"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03383" y="1625806"/>
            <a:ext cx="10808567" cy="354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818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1981200" y="609601"/>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it-IT" dirty="0">
                <a:solidFill>
                  <a:srgbClr val="000000"/>
                </a:solidFill>
              </a:rPr>
              <a:t>The modified Stoke Ankylosing Spondylitis Spine Score (</a:t>
            </a:r>
            <a:r>
              <a:rPr lang="en-US" altLang="it-IT" dirty="0" err="1">
                <a:solidFill>
                  <a:srgbClr val="000000"/>
                </a:solidFill>
              </a:rPr>
              <a:t>mSASSS</a:t>
            </a:r>
            <a:r>
              <a:rPr lang="en-US" altLang="it-IT" dirty="0">
                <a:solidFill>
                  <a:srgbClr val="000000"/>
                </a:solidFill>
              </a:rPr>
              <a:t>)</a:t>
            </a:r>
          </a:p>
        </p:txBody>
      </p:sp>
      <p:sp>
        <p:nvSpPr>
          <p:cNvPr id="2059" name="Text Box 11"/>
          <p:cNvSpPr txBox="1">
            <a:spLocks noChangeArrowheads="1"/>
          </p:cNvSpPr>
          <p:nvPr/>
        </p:nvSpPr>
        <p:spPr bwMode="auto">
          <a:xfrm>
            <a:off x="2286000" y="54102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1200">
                <a:solidFill>
                  <a:srgbClr val="000000"/>
                </a:solidFill>
              </a:rPr>
              <a:t>Maksymowych, W. P.</a:t>
            </a:r>
            <a:r>
              <a:rPr lang="en-US" altLang="it-IT" sz="1200">
                <a:solidFill>
                  <a:srgbClr val="000000"/>
                </a:solidFill>
              </a:rPr>
              <a:t> </a:t>
            </a:r>
            <a:r>
              <a:rPr lang="en-GB" altLang="it-IT" sz="1200">
                <a:solidFill>
                  <a:srgbClr val="000000"/>
                </a:solidFill>
              </a:rPr>
              <a:t>(2010)</a:t>
            </a:r>
            <a:r>
              <a:rPr lang="en-US" altLang="it-IT" sz="1200">
                <a:solidFill>
                  <a:srgbClr val="000000"/>
                </a:solidFill>
              </a:rPr>
              <a:t> Disease modification in ankylosing spondylitis</a:t>
            </a:r>
          </a:p>
          <a:p>
            <a:pPr algn="ctr" fontAlgn="base">
              <a:spcBef>
                <a:spcPct val="0"/>
              </a:spcBef>
              <a:spcAft>
                <a:spcPct val="0"/>
              </a:spcAft>
            </a:pPr>
            <a:r>
              <a:rPr lang="en-US" altLang="it-IT" sz="1200" i="1">
                <a:solidFill>
                  <a:srgbClr val="000000"/>
                </a:solidFill>
              </a:rPr>
              <a:t>Nat. Rev. Rheumatol.</a:t>
            </a:r>
            <a:r>
              <a:rPr lang="en-US" altLang="it-IT" sz="1200">
                <a:solidFill>
                  <a:srgbClr val="000000"/>
                </a:solidFill>
              </a:rPr>
              <a:t> doi:10.1038/nrrheum.2009.258</a:t>
            </a:r>
          </a:p>
        </p:txBody>
      </p:sp>
      <p:pic>
        <p:nvPicPr>
          <p:cNvPr id="2072" name="Picture 24" descr="nrrh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039" y="1295400"/>
            <a:ext cx="29559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201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it-IT" dirty="0"/>
              <a:t>CR scoring systems in AS</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77834" y="1171491"/>
            <a:ext cx="441981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6055446"/>
            <a:ext cx="10765766" cy="338554"/>
          </a:xfrm>
          <a:prstGeom prst="rect">
            <a:avLst/>
          </a:prstGeom>
        </p:spPr>
        <p:txBody>
          <a:bodyPr wrap="square">
            <a:spAutoFit/>
          </a:bodyPr>
          <a:lstStyle/>
          <a:p>
            <a:r>
              <a:rPr lang="it-IT" sz="1600" dirty="0"/>
              <a:t>Van </a:t>
            </a:r>
            <a:r>
              <a:rPr lang="it-IT" sz="1600" dirty="0" err="1"/>
              <a:t>der</a:t>
            </a:r>
            <a:r>
              <a:rPr lang="it-IT" sz="1600" dirty="0"/>
              <a:t> </a:t>
            </a:r>
            <a:r>
              <a:rPr lang="it-IT" sz="1600" dirty="0" err="1"/>
              <a:t>Heijde</a:t>
            </a:r>
            <a:r>
              <a:rPr lang="it-IT" sz="1600" dirty="0"/>
              <a:t>, D. </a:t>
            </a:r>
            <a:r>
              <a:rPr lang="it-IT" sz="1600" i="1" dirty="0"/>
              <a:t>Best </a:t>
            </a:r>
            <a:r>
              <a:rPr lang="it-IT" sz="1600" i="1" dirty="0" err="1"/>
              <a:t>Practice</a:t>
            </a:r>
            <a:r>
              <a:rPr lang="it-IT" sz="1600" i="1" dirty="0"/>
              <a:t> &amp; </a:t>
            </a:r>
            <a:r>
              <a:rPr lang="it-IT" sz="1600" i="1" dirty="0" err="1"/>
              <a:t>Research</a:t>
            </a:r>
            <a:r>
              <a:rPr lang="it-IT" sz="1600" i="1" dirty="0"/>
              <a:t> </a:t>
            </a:r>
            <a:r>
              <a:rPr lang="it-IT" sz="1600" i="1" dirty="0" err="1"/>
              <a:t>Clinical</a:t>
            </a:r>
            <a:r>
              <a:rPr lang="it-IT" sz="1600" i="1" dirty="0"/>
              <a:t> </a:t>
            </a:r>
            <a:r>
              <a:rPr lang="it-IT" sz="1600" i="1" dirty="0" err="1"/>
              <a:t>Rheumatology</a:t>
            </a:r>
            <a:r>
              <a:rPr lang="it-IT" sz="1600" dirty="0"/>
              <a:t>, 18, no. 6 (</a:t>
            </a:r>
            <a:r>
              <a:rPr lang="it-IT" sz="1600" dirty="0" err="1"/>
              <a:t>December</a:t>
            </a:r>
            <a:r>
              <a:rPr lang="it-IT" sz="1600" dirty="0"/>
              <a:t> 2004): 847–60.</a:t>
            </a:r>
          </a:p>
        </p:txBody>
      </p:sp>
    </p:spTree>
    <p:extLst>
      <p:ext uri="{BB962C8B-B14F-4D97-AF65-F5344CB8AC3E}">
        <p14:creationId xmlns:p14="http://schemas.microsoft.com/office/powerpoint/2010/main" val="31015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BA3D2C-4357-49E9-8A2D-622B6EA517D5}"/>
              </a:ext>
            </a:extLst>
          </p:cNvPr>
          <p:cNvSpPr>
            <a:spLocks noGrp="1"/>
          </p:cNvSpPr>
          <p:nvPr>
            <p:ph type="title"/>
          </p:nvPr>
        </p:nvSpPr>
        <p:spPr/>
        <p:txBody>
          <a:bodyPr/>
          <a:lstStyle/>
          <a:p>
            <a:r>
              <a:rPr lang="it-IT" dirty="0"/>
              <a:t>Artrite psoriasica</a:t>
            </a:r>
          </a:p>
        </p:txBody>
      </p:sp>
      <p:pic>
        <p:nvPicPr>
          <p:cNvPr id="4" name="Segnaposto contenuto 3">
            <a:extLst>
              <a:ext uri="{FF2B5EF4-FFF2-40B4-BE49-F238E27FC236}">
                <a16:creationId xmlns:a16="http://schemas.microsoft.com/office/drawing/2014/main" id="{C2C62B07-53F1-47F4-B985-1D9B1C74B1F1}"/>
              </a:ext>
            </a:extLst>
          </p:cNvPr>
          <p:cNvPicPr>
            <a:picLocks noGrp="1" noChangeAspect="1"/>
          </p:cNvPicPr>
          <p:nvPr>
            <p:ph idx="1"/>
          </p:nvPr>
        </p:nvPicPr>
        <p:blipFill>
          <a:blip r:embed="rId2"/>
          <a:stretch>
            <a:fillRect/>
          </a:stretch>
        </p:blipFill>
        <p:spPr>
          <a:xfrm>
            <a:off x="914888" y="1271588"/>
            <a:ext cx="10359048" cy="4597400"/>
          </a:xfrm>
          <a:prstGeom prst="rect">
            <a:avLst/>
          </a:prstGeom>
        </p:spPr>
      </p:pic>
      <p:sp>
        <p:nvSpPr>
          <p:cNvPr id="5" name="Goccia 4">
            <a:extLst>
              <a:ext uri="{FF2B5EF4-FFF2-40B4-BE49-F238E27FC236}">
                <a16:creationId xmlns:a16="http://schemas.microsoft.com/office/drawing/2014/main" id="{8A9111B8-4B30-451E-A789-33E181462581}"/>
              </a:ext>
            </a:extLst>
          </p:cNvPr>
          <p:cNvSpPr/>
          <p:nvPr/>
        </p:nvSpPr>
        <p:spPr>
          <a:xfrm>
            <a:off x="2019334" y="2356067"/>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21828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70DC281-977C-46D5-A409-4CD0839C487E}"/>
              </a:ext>
            </a:extLst>
          </p:cNvPr>
          <p:cNvSpPr/>
          <p:nvPr/>
        </p:nvSpPr>
        <p:spPr>
          <a:xfrm>
            <a:off x="1268080" y="1178215"/>
            <a:ext cx="9799608" cy="51005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dirty="0"/>
              <a:t>Artrite psoriasica</a:t>
            </a:r>
          </a:p>
        </p:txBody>
      </p:sp>
      <p:pic>
        <p:nvPicPr>
          <p:cNvPr id="266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249" b="47511"/>
          <a:stretch/>
        </p:blipFill>
        <p:spPr bwMode="auto">
          <a:xfrm>
            <a:off x="5304958" y="4344739"/>
            <a:ext cx="1753541" cy="179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945" y="1222660"/>
            <a:ext cx="37147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761" y="3747959"/>
            <a:ext cx="3714750" cy="244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a:extLst>
              <a:ext uri="{FF2B5EF4-FFF2-40B4-BE49-F238E27FC236}">
                <a16:creationId xmlns:a16="http://schemas.microsoft.com/office/drawing/2014/main" id="{A0919EA6-2CEF-4CEE-A6B1-FC0E655B6705}"/>
              </a:ext>
            </a:extLst>
          </p:cNvPr>
          <p:cNvPicPr>
            <a:picLocks noChangeAspect="1"/>
          </p:cNvPicPr>
          <p:nvPr/>
        </p:nvPicPr>
        <p:blipFill rotWithShape="1">
          <a:blip r:embed="rId5"/>
          <a:srcRect l="42687" t="27008" r="19462" b="22051"/>
          <a:stretch/>
        </p:blipFill>
        <p:spPr>
          <a:xfrm>
            <a:off x="5304958" y="1232601"/>
            <a:ext cx="2366706" cy="2390775"/>
          </a:xfrm>
          <a:prstGeom prst="rect">
            <a:avLst/>
          </a:prstGeom>
        </p:spPr>
      </p:pic>
      <p:pic>
        <p:nvPicPr>
          <p:cNvPr id="4" name="Immagine 3">
            <a:extLst>
              <a:ext uri="{FF2B5EF4-FFF2-40B4-BE49-F238E27FC236}">
                <a16:creationId xmlns:a16="http://schemas.microsoft.com/office/drawing/2014/main" id="{33843E1F-52D2-403C-8160-6A9B7AA637EB}"/>
              </a:ext>
            </a:extLst>
          </p:cNvPr>
          <p:cNvPicPr>
            <a:picLocks noChangeAspect="1"/>
          </p:cNvPicPr>
          <p:nvPr/>
        </p:nvPicPr>
        <p:blipFill rotWithShape="1">
          <a:blip r:embed="rId6"/>
          <a:srcRect l="22531" r="28662"/>
          <a:stretch/>
        </p:blipFill>
        <p:spPr>
          <a:xfrm>
            <a:off x="7876930" y="1212719"/>
            <a:ext cx="2695774" cy="2523963"/>
          </a:xfrm>
          <a:prstGeom prst="rect">
            <a:avLst/>
          </a:prstGeom>
        </p:spPr>
      </p:pic>
      <p:pic>
        <p:nvPicPr>
          <p:cNvPr id="5" name="Immagine 4">
            <a:extLst>
              <a:ext uri="{FF2B5EF4-FFF2-40B4-BE49-F238E27FC236}">
                <a16:creationId xmlns:a16="http://schemas.microsoft.com/office/drawing/2014/main" id="{CFFA06F5-5F90-41A1-9769-920892ACD750}"/>
              </a:ext>
            </a:extLst>
          </p:cNvPr>
          <p:cNvPicPr>
            <a:picLocks noChangeAspect="1"/>
          </p:cNvPicPr>
          <p:nvPr/>
        </p:nvPicPr>
        <p:blipFill rotWithShape="1">
          <a:blip r:embed="rId7"/>
          <a:srcRect l="29231"/>
          <a:stretch/>
        </p:blipFill>
        <p:spPr>
          <a:xfrm>
            <a:off x="1471708" y="3698295"/>
            <a:ext cx="3725988" cy="2440738"/>
          </a:xfrm>
          <a:prstGeom prst="rect">
            <a:avLst/>
          </a:prstGeom>
        </p:spPr>
      </p:pic>
    </p:spTree>
    <p:extLst>
      <p:ext uri="{BB962C8B-B14F-4D97-AF65-F5344CB8AC3E}">
        <p14:creationId xmlns:p14="http://schemas.microsoft.com/office/powerpoint/2010/main" val="3969841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it-IT" dirty="0"/>
              <a:t>CR scoring systems in </a:t>
            </a:r>
            <a:r>
              <a:rPr lang="en-US" altLang="it-IT" dirty="0" err="1"/>
              <a:t>PsA</a:t>
            </a:r>
            <a:endParaRPr lang="en-US" altLang="it-IT"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4674" y="1412776"/>
            <a:ext cx="411751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524000" y="6288010"/>
            <a:ext cx="7920880" cy="584775"/>
          </a:xfrm>
          <a:prstGeom prst="rect">
            <a:avLst/>
          </a:prstGeom>
        </p:spPr>
        <p:txBody>
          <a:bodyPr wrap="square">
            <a:spAutoFit/>
          </a:bodyPr>
          <a:lstStyle/>
          <a:p>
            <a:r>
              <a:rPr lang="it-IT" sz="1600" dirty="0"/>
              <a:t>Van </a:t>
            </a:r>
            <a:r>
              <a:rPr lang="it-IT" sz="1600" dirty="0" err="1"/>
              <a:t>der</a:t>
            </a:r>
            <a:r>
              <a:rPr lang="it-IT" sz="1600" dirty="0"/>
              <a:t> </a:t>
            </a:r>
            <a:r>
              <a:rPr lang="it-IT" sz="1600" dirty="0" err="1"/>
              <a:t>Heijde</a:t>
            </a:r>
            <a:r>
              <a:rPr lang="it-IT" sz="1600" dirty="0"/>
              <a:t>, D. </a:t>
            </a:r>
            <a:r>
              <a:rPr lang="it-IT" sz="1600" i="1" dirty="0"/>
              <a:t>Best </a:t>
            </a:r>
            <a:r>
              <a:rPr lang="it-IT" sz="1600" i="1" dirty="0" err="1"/>
              <a:t>Practice</a:t>
            </a:r>
            <a:r>
              <a:rPr lang="it-IT" sz="1600" i="1" dirty="0"/>
              <a:t> &amp; </a:t>
            </a:r>
            <a:r>
              <a:rPr lang="it-IT" sz="1600" i="1" dirty="0" err="1"/>
              <a:t>Research</a:t>
            </a:r>
            <a:r>
              <a:rPr lang="it-IT" sz="1600" i="1" dirty="0"/>
              <a:t> </a:t>
            </a:r>
            <a:r>
              <a:rPr lang="it-IT" sz="1600" i="1" dirty="0" err="1"/>
              <a:t>Clinical</a:t>
            </a:r>
            <a:r>
              <a:rPr lang="it-IT" sz="1600" i="1" dirty="0"/>
              <a:t> </a:t>
            </a:r>
            <a:r>
              <a:rPr lang="it-IT" sz="1600" i="1" dirty="0" err="1"/>
              <a:t>Rheumatology</a:t>
            </a:r>
            <a:r>
              <a:rPr lang="it-IT" sz="1600" dirty="0"/>
              <a:t>, 18, no. 6 (</a:t>
            </a:r>
            <a:r>
              <a:rPr lang="it-IT" sz="1600" dirty="0" err="1"/>
              <a:t>December</a:t>
            </a:r>
            <a:r>
              <a:rPr lang="it-IT" sz="1600" dirty="0"/>
              <a:t> 2004): 847–60.</a:t>
            </a:r>
          </a:p>
        </p:txBody>
      </p:sp>
    </p:spTree>
    <p:extLst>
      <p:ext uri="{BB962C8B-B14F-4D97-AF65-F5344CB8AC3E}">
        <p14:creationId xmlns:p14="http://schemas.microsoft.com/office/powerpoint/2010/main" val="365567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Gotta </a:t>
            </a:r>
          </a:p>
        </p:txBody>
      </p:sp>
      <p:pic>
        <p:nvPicPr>
          <p:cNvPr id="9" name="Immagine 8"/>
          <p:cNvPicPr>
            <a:picLocks noChangeAspect="1"/>
          </p:cNvPicPr>
          <p:nvPr/>
        </p:nvPicPr>
        <p:blipFill>
          <a:blip r:embed="rId2"/>
          <a:stretch>
            <a:fillRect/>
          </a:stretch>
        </p:blipFill>
        <p:spPr>
          <a:xfrm>
            <a:off x="4799100" y="1820384"/>
            <a:ext cx="3029002" cy="4103644"/>
          </a:xfrm>
          <a:prstGeom prst="rect">
            <a:avLst/>
          </a:prstGeom>
        </p:spPr>
      </p:pic>
      <p:pic>
        <p:nvPicPr>
          <p:cNvPr id="10" name="Immagine 9"/>
          <p:cNvPicPr>
            <a:picLocks noChangeAspect="1"/>
          </p:cNvPicPr>
          <p:nvPr/>
        </p:nvPicPr>
        <p:blipFill>
          <a:blip r:embed="rId3"/>
          <a:stretch>
            <a:fillRect/>
          </a:stretch>
        </p:blipFill>
        <p:spPr>
          <a:xfrm>
            <a:off x="8049411" y="1809228"/>
            <a:ext cx="3312368" cy="4114800"/>
          </a:xfrm>
          <a:prstGeom prst="rect">
            <a:avLst/>
          </a:prstGeom>
        </p:spPr>
      </p:pic>
      <p:pic>
        <p:nvPicPr>
          <p:cNvPr id="6148" name="Picture 4" descr="End Stage Gouty Arthritis of the Big Toe J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3596"/>
            <a:ext cx="3739591" cy="4050099"/>
          </a:xfrm>
          <a:prstGeom prst="rect">
            <a:avLst/>
          </a:prstGeom>
          <a:noFill/>
          <a:extLst>
            <a:ext uri="{909E8E84-426E-40DD-AFC4-6F175D3DCCD1}">
              <a14:hiddenFill xmlns:a14="http://schemas.microsoft.com/office/drawing/2010/main">
                <a:solidFill>
                  <a:srgbClr val="FFFFFF"/>
                </a:solidFill>
              </a14:hiddenFill>
            </a:ext>
          </a:extLst>
        </p:spPr>
      </p:pic>
      <p:sp>
        <p:nvSpPr>
          <p:cNvPr id="6" name="Goccia 5">
            <a:extLst>
              <a:ext uri="{FF2B5EF4-FFF2-40B4-BE49-F238E27FC236}">
                <a16:creationId xmlns:a16="http://schemas.microsoft.com/office/drawing/2014/main" id="{8CE1CF5D-8D5A-46AA-862B-BB39D0321F4C}"/>
              </a:ext>
            </a:extLst>
          </p:cNvPr>
          <p:cNvSpPr/>
          <p:nvPr/>
        </p:nvSpPr>
        <p:spPr>
          <a:xfrm>
            <a:off x="2952395" y="3176514"/>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125735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77AEAA-7BF6-4541-8E60-56172A47F358}"/>
              </a:ext>
            </a:extLst>
          </p:cNvPr>
          <p:cNvSpPr>
            <a:spLocks noGrp="1"/>
          </p:cNvSpPr>
          <p:nvPr>
            <p:ph type="title"/>
          </p:nvPr>
        </p:nvSpPr>
        <p:spPr/>
        <p:txBody>
          <a:bodyPr/>
          <a:lstStyle/>
          <a:p>
            <a:r>
              <a:rPr lang="it-IT" dirty="0" err="1"/>
              <a:t>Condrocalcinosi</a:t>
            </a:r>
            <a:endParaRPr lang="it-IT" dirty="0"/>
          </a:p>
        </p:txBody>
      </p:sp>
      <p:pic>
        <p:nvPicPr>
          <p:cNvPr id="4" name="Segnaposto contenuto 3">
            <a:extLst>
              <a:ext uri="{FF2B5EF4-FFF2-40B4-BE49-F238E27FC236}">
                <a16:creationId xmlns:a16="http://schemas.microsoft.com/office/drawing/2014/main" id="{B9D892F4-0100-4301-8E3B-2E7538E7DD15}"/>
              </a:ext>
            </a:extLst>
          </p:cNvPr>
          <p:cNvPicPr>
            <a:picLocks noGrp="1" noChangeAspect="1"/>
          </p:cNvPicPr>
          <p:nvPr>
            <p:ph idx="1"/>
          </p:nvPr>
        </p:nvPicPr>
        <p:blipFill rotWithShape="1">
          <a:blip r:embed="rId2"/>
          <a:srcRect l="42381" t="23340" r="17233" b="17247"/>
          <a:stretch/>
        </p:blipFill>
        <p:spPr>
          <a:xfrm>
            <a:off x="6382894" y="2073858"/>
            <a:ext cx="2338071" cy="2581852"/>
          </a:xfrm>
          <a:prstGeom prst="rect">
            <a:avLst/>
          </a:prstGeom>
        </p:spPr>
      </p:pic>
      <p:pic>
        <p:nvPicPr>
          <p:cNvPr id="5" name="Immagine 4">
            <a:extLst>
              <a:ext uri="{FF2B5EF4-FFF2-40B4-BE49-F238E27FC236}">
                <a16:creationId xmlns:a16="http://schemas.microsoft.com/office/drawing/2014/main" id="{2563C6A9-A5F3-42CF-93BB-F9A3155D64C6}"/>
              </a:ext>
            </a:extLst>
          </p:cNvPr>
          <p:cNvPicPr>
            <a:picLocks noChangeAspect="1"/>
          </p:cNvPicPr>
          <p:nvPr/>
        </p:nvPicPr>
        <p:blipFill rotWithShape="1">
          <a:blip r:embed="rId3"/>
          <a:srcRect l="25111" t="15866" r="4184" b="14359"/>
          <a:stretch/>
        </p:blipFill>
        <p:spPr>
          <a:xfrm>
            <a:off x="264613" y="2073857"/>
            <a:ext cx="3624249" cy="2590799"/>
          </a:xfrm>
          <a:prstGeom prst="rect">
            <a:avLst/>
          </a:prstGeom>
        </p:spPr>
      </p:pic>
      <p:pic>
        <p:nvPicPr>
          <p:cNvPr id="6" name="Immagine 5">
            <a:extLst>
              <a:ext uri="{FF2B5EF4-FFF2-40B4-BE49-F238E27FC236}">
                <a16:creationId xmlns:a16="http://schemas.microsoft.com/office/drawing/2014/main" id="{17D37F69-EA3A-4826-AE12-5566B11EF1FC}"/>
              </a:ext>
            </a:extLst>
          </p:cNvPr>
          <p:cNvPicPr>
            <a:picLocks noChangeAspect="1"/>
          </p:cNvPicPr>
          <p:nvPr/>
        </p:nvPicPr>
        <p:blipFill rotWithShape="1">
          <a:blip r:embed="rId4"/>
          <a:srcRect l="29342" t="42051" r="34218" b="7692"/>
          <a:stretch/>
        </p:blipFill>
        <p:spPr>
          <a:xfrm>
            <a:off x="3888862" y="2073857"/>
            <a:ext cx="2494032" cy="2581852"/>
          </a:xfrm>
          <a:prstGeom prst="rect">
            <a:avLst/>
          </a:prstGeom>
        </p:spPr>
      </p:pic>
      <p:pic>
        <p:nvPicPr>
          <p:cNvPr id="7" name="Immagine 6">
            <a:extLst>
              <a:ext uri="{FF2B5EF4-FFF2-40B4-BE49-F238E27FC236}">
                <a16:creationId xmlns:a16="http://schemas.microsoft.com/office/drawing/2014/main" id="{DB93491E-3C0B-40A4-BFF8-9C542DBE17D1}"/>
              </a:ext>
            </a:extLst>
          </p:cNvPr>
          <p:cNvPicPr>
            <a:picLocks noChangeAspect="1"/>
          </p:cNvPicPr>
          <p:nvPr/>
        </p:nvPicPr>
        <p:blipFill rotWithShape="1">
          <a:blip r:embed="rId5"/>
          <a:srcRect l="17964" t="24444" r="19461" b="7008"/>
          <a:stretch/>
        </p:blipFill>
        <p:spPr>
          <a:xfrm>
            <a:off x="8720965" y="2073857"/>
            <a:ext cx="3139913" cy="2581852"/>
          </a:xfrm>
          <a:prstGeom prst="rect">
            <a:avLst/>
          </a:prstGeom>
        </p:spPr>
      </p:pic>
      <p:sp>
        <p:nvSpPr>
          <p:cNvPr id="8" name="Goccia 7">
            <a:extLst>
              <a:ext uri="{FF2B5EF4-FFF2-40B4-BE49-F238E27FC236}">
                <a16:creationId xmlns:a16="http://schemas.microsoft.com/office/drawing/2014/main" id="{E14DF39D-F55D-41D9-ACEF-E424D07DE79D}"/>
              </a:ext>
            </a:extLst>
          </p:cNvPr>
          <p:cNvSpPr/>
          <p:nvPr/>
        </p:nvSpPr>
        <p:spPr>
          <a:xfrm>
            <a:off x="2491382" y="3434102"/>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190234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1E7A1-E8B8-482B-A42B-E15BCF93D394}"/>
              </a:ext>
            </a:extLst>
          </p:cNvPr>
          <p:cNvSpPr>
            <a:spLocks noGrp="1"/>
          </p:cNvSpPr>
          <p:nvPr>
            <p:ph type="title"/>
          </p:nvPr>
        </p:nvSpPr>
        <p:spPr/>
        <p:txBody>
          <a:bodyPr/>
          <a:lstStyle/>
          <a:p>
            <a:r>
              <a:rPr lang="it-IT" dirty="0"/>
              <a:t>Osteoartrosi</a:t>
            </a:r>
          </a:p>
        </p:txBody>
      </p:sp>
      <p:pic>
        <p:nvPicPr>
          <p:cNvPr id="4" name="Segnaposto contenuto 3">
            <a:extLst>
              <a:ext uri="{FF2B5EF4-FFF2-40B4-BE49-F238E27FC236}">
                <a16:creationId xmlns:a16="http://schemas.microsoft.com/office/drawing/2014/main" id="{0A4DFD41-D10A-4C05-BD6C-39CFB1FF5357}"/>
              </a:ext>
            </a:extLst>
          </p:cNvPr>
          <p:cNvPicPr>
            <a:picLocks noGrp="1" noChangeAspect="1"/>
          </p:cNvPicPr>
          <p:nvPr>
            <p:ph idx="1"/>
          </p:nvPr>
        </p:nvPicPr>
        <p:blipFill>
          <a:blip r:embed="rId2"/>
          <a:stretch>
            <a:fillRect/>
          </a:stretch>
        </p:blipFill>
        <p:spPr>
          <a:xfrm>
            <a:off x="2327697" y="1318480"/>
            <a:ext cx="7267235" cy="4597400"/>
          </a:xfrm>
          <a:prstGeom prst="rect">
            <a:avLst/>
          </a:prstGeom>
        </p:spPr>
      </p:pic>
      <p:sp>
        <p:nvSpPr>
          <p:cNvPr id="5" name="Goccia 4">
            <a:extLst>
              <a:ext uri="{FF2B5EF4-FFF2-40B4-BE49-F238E27FC236}">
                <a16:creationId xmlns:a16="http://schemas.microsoft.com/office/drawing/2014/main" id="{8A79A6ED-2709-47A4-918E-A4A3DEE24A7B}"/>
              </a:ext>
            </a:extLst>
          </p:cNvPr>
          <p:cNvSpPr/>
          <p:nvPr/>
        </p:nvSpPr>
        <p:spPr>
          <a:xfrm>
            <a:off x="8197452" y="2995563"/>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35605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1E7A1-E8B8-482B-A42B-E15BCF93D394}"/>
              </a:ext>
            </a:extLst>
          </p:cNvPr>
          <p:cNvSpPr>
            <a:spLocks noGrp="1"/>
          </p:cNvSpPr>
          <p:nvPr>
            <p:ph type="title"/>
          </p:nvPr>
        </p:nvSpPr>
        <p:spPr/>
        <p:txBody>
          <a:bodyPr/>
          <a:lstStyle/>
          <a:p>
            <a:r>
              <a:rPr lang="it-IT" dirty="0"/>
              <a:t>Osteoartrosi</a:t>
            </a:r>
          </a:p>
        </p:txBody>
      </p:sp>
      <p:pic>
        <p:nvPicPr>
          <p:cNvPr id="5" name="Immagine 4">
            <a:extLst>
              <a:ext uri="{FF2B5EF4-FFF2-40B4-BE49-F238E27FC236}">
                <a16:creationId xmlns:a16="http://schemas.microsoft.com/office/drawing/2014/main" id="{3436780D-FF93-4787-95AB-584D09F3CBC7}"/>
              </a:ext>
            </a:extLst>
          </p:cNvPr>
          <p:cNvPicPr>
            <a:picLocks noChangeAspect="1"/>
          </p:cNvPicPr>
          <p:nvPr/>
        </p:nvPicPr>
        <p:blipFill>
          <a:blip r:embed="rId2"/>
          <a:stretch>
            <a:fillRect/>
          </a:stretch>
        </p:blipFill>
        <p:spPr>
          <a:xfrm>
            <a:off x="510621" y="1477108"/>
            <a:ext cx="7883100" cy="3778514"/>
          </a:xfrm>
          <a:prstGeom prst="rect">
            <a:avLst/>
          </a:prstGeom>
        </p:spPr>
      </p:pic>
      <p:pic>
        <p:nvPicPr>
          <p:cNvPr id="7" name="Immagine 6">
            <a:extLst>
              <a:ext uri="{FF2B5EF4-FFF2-40B4-BE49-F238E27FC236}">
                <a16:creationId xmlns:a16="http://schemas.microsoft.com/office/drawing/2014/main" id="{D2416EB6-CDC6-466F-ACF6-F1B5B4552078}"/>
              </a:ext>
            </a:extLst>
          </p:cNvPr>
          <p:cNvPicPr>
            <a:picLocks noChangeAspect="1"/>
          </p:cNvPicPr>
          <p:nvPr/>
        </p:nvPicPr>
        <p:blipFill rotWithShape="1">
          <a:blip r:embed="rId3"/>
          <a:srcRect l="23952" t="24102" r="32293" b="6325"/>
          <a:stretch/>
        </p:blipFill>
        <p:spPr>
          <a:xfrm>
            <a:off x="8393721" y="1477108"/>
            <a:ext cx="3165784" cy="3778514"/>
          </a:xfrm>
          <a:prstGeom prst="rect">
            <a:avLst/>
          </a:prstGeom>
        </p:spPr>
      </p:pic>
    </p:spTree>
    <p:extLst>
      <p:ext uri="{BB962C8B-B14F-4D97-AF65-F5344CB8AC3E}">
        <p14:creationId xmlns:p14="http://schemas.microsoft.com/office/powerpoint/2010/main" val="5863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3E68E0-0A51-464A-936D-CDD500B2E827}"/>
              </a:ext>
            </a:extLst>
          </p:cNvPr>
          <p:cNvSpPr>
            <a:spLocks noGrp="1"/>
          </p:cNvSpPr>
          <p:nvPr>
            <p:ph type="title"/>
          </p:nvPr>
        </p:nvSpPr>
        <p:spPr/>
        <p:txBody>
          <a:bodyPr/>
          <a:lstStyle/>
          <a:p>
            <a:r>
              <a:rPr lang="it-IT" dirty="0"/>
              <a:t>Applicazioni dell’</a:t>
            </a:r>
            <a:r>
              <a:rPr lang="it-IT" dirty="0" err="1"/>
              <a:t>imaging</a:t>
            </a:r>
            <a:endParaRPr lang="it-IT" dirty="0"/>
          </a:p>
        </p:txBody>
      </p:sp>
      <p:graphicFrame>
        <p:nvGraphicFramePr>
          <p:cNvPr id="5" name="Segnaposto contenuto 4">
            <a:extLst>
              <a:ext uri="{FF2B5EF4-FFF2-40B4-BE49-F238E27FC236}">
                <a16:creationId xmlns:a16="http://schemas.microsoft.com/office/drawing/2014/main" id="{C3943426-5A36-4EE2-B182-05438C1E2819}"/>
              </a:ext>
            </a:extLst>
          </p:cNvPr>
          <p:cNvGraphicFramePr>
            <a:graphicFrameLocks noGrp="1"/>
          </p:cNvGraphicFramePr>
          <p:nvPr>
            <p:ph idx="1"/>
            <p:extLst>
              <p:ext uri="{D42A27DB-BD31-4B8C-83A1-F6EECF244321}">
                <p14:modId xmlns:p14="http://schemas.microsoft.com/office/powerpoint/2010/main" val="2598887219"/>
              </p:ext>
            </p:extLst>
          </p:nvPr>
        </p:nvGraphicFramePr>
        <p:xfrm>
          <a:off x="511175" y="1271588"/>
          <a:ext cx="11166475"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43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60CEA9-AF1F-4FB1-A713-CF8D95785EF0}"/>
              </a:ext>
            </a:extLst>
          </p:cNvPr>
          <p:cNvSpPr>
            <a:spLocks noGrp="1"/>
          </p:cNvSpPr>
          <p:nvPr>
            <p:ph type="title"/>
          </p:nvPr>
        </p:nvSpPr>
        <p:spPr/>
        <p:txBody>
          <a:bodyPr/>
          <a:lstStyle/>
          <a:p>
            <a:r>
              <a:rPr lang="it-IT" dirty="0" err="1"/>
              <a:t>Kellgren</a:t>
            </a:r>
            <a:r>
              <a:rPr lang="it-IT" dirty="0"/>
              <a:t> &amp; Lawrence</a:t>
            </a:r>
          </a:p>
        </p:txBody>
      </p:sp>
      <p:pic>
        <p:nvPicPr>
          <p:cNvPr id="2050" name="Picture 2" descr="https://www.giuseppefanzone.it/wp-content/uploads/2013/05/Kellgren-Lawrence.jpeg">
            <a:extLst>
              <a:ext uri="{FF2B5EF4-FFF2-40B4-BE49-F238E27FC236}">
                <a16:creationId xmlns:a16="http://schemas.microsoft.com/office/drawing/2014/main" id="{4AE4AD71-8B59-453C-BF3B-D8AC8EEA99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823" y="1614196"/>
            <a:ext cx="10600611" cy="381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84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C45E9-C660-437A-AA86-0F998175FE01}"/>
              </a:ext>
            </a:extLst>
          </p:cNvPr>
          <p:cNvSpPr>
            <a:spLocks noGrp="1"/>
          </p:cNvSpPr>
          <p:nvPr>
            <p:ph type="title"/>
          </p:nvPr>
        </p:nvSpPr>
        <p:spPr/>
        <p:txBody>
          <a:bodyPr/>
          <a:lstStyle/>
          <a:p>
            <a:r>
              <a:rPr lang="it-IT" dirty="0"/>
              <a:t>Sclerosi sistemica: calcinosi</a:t>
            </a:r>
          </a:p>
        </p:txBody>
      </p:sp>
      <p:pic>
        <p:nvPicPr>
          <p:cNvPr id="5" name="Segnaposto contenuto 4">
            <a:extLst>
              <a:ext uri="{FF2B5EF4-FFF2-40B4-BE49-F238E27FC236}">
                <a16:creationId xmlns:a16="http://schemas.microsoft.com/office/drawing/2014/main" id="{EE5AEA34-3E91-4AA8-9DF1-1DA0838491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16" r="12872"/>
          <a:stretch/>
        </p:blipFill>
        <p:spPr>
          <a:xfrm>
            <a:off x="1062685" y="1803303"/>
            <a:ext cx="4782066" cy="3670740"/>
          </a:xfrm>
        </p:spPr>
      </p:pic>
      <p:pic>
        <p:nvPicPr>
          <p:cNvPr id="7" name="Immagine 6">
            <a:extLst>
              <a:ext uri="{FF2B5EF4-FFF2-40B4-BE49-F238E27FC236}">
                <a16:creationId xmlns:a16="http://schemas.microsoft.com/office/drawing/2014/main" id="{77802ABD-08FF-43F6-A85F-660642F45C31}"/>
              </a:ext>
            </a:extLst>
          </p:cNvPr>
          <p:cNvPicPr>
            <a:picLocks noChangeAspect="1"/>
          </p:cNvPicPr>
          <p:nvPr/>
        </p:nvPicPr>
        <p:blipFill rotWithShape="1">
          <a:blip r:embed="rId3">
            <a:extLst>
              <a:ext uri="{28A0092B-C50C-407E-A947-70E740481C1C}">
                <a14:useLocalDpi xmlns:a14="http://schemas.microsoft.com/office/drawing/2010/main" val="0"/>
              </a:ext>
            </a:extLst>
          </a:blip>
          <a:srcRect r="19048"/>
          <a:stretch/>
        </p:blipFill>
        <p:spPr>
          <a:xfrm>
            <a:off x="6402675" y="1803303"/>
            <a:ext cx="4668981" cy="3670740"/>
          </a:xfrm>
          <a:prstGeom prst="rect">
            <a:avLst/>
          </a:prstGeom>
        </p:spPr>
      </p:pic>
    </p:spTree>
    <p:extLst>
      <p:ext uri="{BB962C8B-B14F-4D97-AF65-F5344CB8AC3E}">
        <p14:creationId xmlns:p14="http://schemas.microsoft.com/office/powerpoint/2010/main" val="179210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Risonanza Magnetica Nucleare (MRI)</a:t>
            </a:r>
          </a:p>
        </p:txBody>
      </p:sp>
      <p:sp>
        <p:nvSpPr>
          <p:cNvPr id="3" name="Segnaposto contenuto 2">
            <a:extLst>
              <a:ext uri="{FF2B5EF4-FFF2-40B4-BE49-F238E27FC236}">
                <a16:creationId xmlns:a16="http://schemas.microsoft.com/office/drawing/2014/main" id="{375E38F4-B837-43F5-98F8-E8321773A85D}"/>
              </a:ext>
            </a:extLst>
          </p:cNvPr>
          <p:cNvSpPr>
            <a:spLocks noGrp="1"/>
          </p:cNvSpPr>
          <p:nvPr>
            <p:ph sz="half" idx="1"/>
          </p:nvPr>
        </p:nvSpPr>
        <p:spPr/>
        <p:txBody>
          <a:bodyPr>
            <a:normAutofit fontScale="92500" lnSpcReduction="20000"/>
          </a:bodyPr>
          <a:lstStyle/>
          <a:p>
            <a:r>
              <a:rPr lang="en-US" sz="1800" dirty="0"/>
              <a:t>MRI allows sensitive visualization and assessment of </a:t>
            </a:r>
            <a:r>
              <a:rPr lang="en-US" sz="1800" dirty="0">
                <a:solidFill>
                  <a:srgbClr val="FF0000"/>
                </a:solidFill>
              </a:rPr>
              <a:t>peripheral inflammatory and destructive joint and soft tissue involvement </a:t>
            </a:r>
            <a:r>
              <a:rPr lang="en-US" sz="1800" dirty="0"/>
              <a:t>in a variety of degenerative and inflammatory rheumatic diseases.</a:t>
            </a:r>
          </a:p>
          <a:p>
            <a:r>
              <a:rPr lang="en-US" sz="1800" dirty="0"/>
              <a:t>MRI is by far the best available method for </a:t>
            </a:r>
            <a:r>
              <a:rPr lang="en-US" sz="1800" dirty="0">
                <a:solidFill>
                  <a:srgbClr val="FF0000"/>
                </a:solidFill>
              </a:rPr>
              <a:t>detecting and monitoring inflammation in the spine and sacroiliac joints </a:t>
            </a:r>
            <a:r>
              <a:rPr lang="en-US" sz="1800" dirty="0"/>
              <a:t>in AS and other </a:t>
            </a:r>
            <a:r>
              <a:rPr lang="en-US" sz="1800" dirty="0" err="1"/>
              <a:t>spondyloarthritides</a:t>
            </a:r>
            <a:r>
              <a:rPr lang="en-US" sz="1800" dirty="0"/>
              <a:t>.</a:t>
            </a:r>
          </a:p>
          <a:p>
            <a:r>
              <a:rPr lang="en-US" sz="1800" dirty="0"/>
              <a:t>MRI allows monitoring of inflammatory soft tissue changes (e.g., </a:t>
            </a:r>
            <a:r>
              <a:rPr lang="en-US" sz="1800" dirty="0">
                <a:solidFill>
                  <a:srgbClr val="FF0000"/>
                </a:solidFill>
              </a:rPr>
              <a:t>synovitis, tenosynovitis, and </a:t>
            </a:r>
            <a:r>
              <a:rPr lang="en-US" sz="1800" dirty="0" err="1">
                <a:solidFill>
                  <a:srgbClr val="FF0000"/>
                </a:solidFill>
              </a:rPr>
              <a:t>enthesitis</a:t>
            </a:r>
            <a:r>
              <a:rPr lang="en-US" sz="1800" dirty="0"/>
              <a:t>) during treatment of patients with peripheral inflammatory joint diseases.</a:t>
            </a:r>
          </a:p>
          <a:p>
            <a:r>
              <a:rPr lang="en-US" sz="1800" dirty="0"/>
              <a:t>Through detection of early inflammatory changes, MRI can contribute to earlier diagnosis of RA and </a:t>
            </a:r>
            <a:r>
              <a:rPr lang="en-US" sz="1800" dirty="0" err="1"/>
              <a:t>SpA</a:t>
            </a:r>
            <a:r>
              <a:rPr lang="en-US" sz="1800" dirty="0"/>
              <a:t>.</a:t>
            </a:r>
          </a:p>
          <a:p>
            <a:r>
              <a:rPr lang="en-US" sz="1800" dirty="0">
                <a:solidFill>
                  <a:srgbClr val="FF0000"/>
                </a:solidFill>
              </a:rPr>
              <a:t>MRI bone edema is uniquely visualized by MRI</a:t>
            </a:r>
            <a:r>
              <a:rPr lang="en-US" sz="1800" dirty="0"/>
              <a:t>, and provides prognostic information in RA, </a:t>
            </a:r>
            <a:r>
              <a:rPr lang="en-US" sz="1800" dirty="0" err="1"/>
              <a:t>SpA</a:t>
            </a:r>
            <a:r>
              <a:rPr lang="en-US" sz="1800" dirty="0"/>
              <a:t>, OA, undifferentiated inflammatory arthritis and, possibly, other rheumatic </a:t>
            </a:r>
            <a:r>
              <a:rPr lang="en-US" sz="1800" dirty="0" err="1"/>
              <a:t>arthritides</a:t>
            </a:r>
            <a:endParaRPr lang="en-US" sz="1800" dirty="0"/>
          </a:p>
          <a:p>
            <a:r>
              <a:rPr lang="en-US" sz="1800" dirty="0"/>
              <a:t>The main disadvantages of MRI are </a:t>
            </a:r>
            <a:r>
              <a:rPr lang="en-US" sz="1800" dirty="0">
                <a:solidFill>
                  <a:srgbClr val="FF0000"/>
                </a:solidFill>
              </a:rPr>
              <a:t>costs and lack of availability</a:t>
            </a:r>
            <a:r>
              <a:rPr lang="en-US" sz="1800" dirty="0"/>
              <a:t>.</a:t>
            </a:r>
          </a:p>
        </p:txBody>
      </p:sp>
      <p:pic>
        <p:nvPicPr>
          <p:cNvPr id="5" name="Segnaposto contenuto 4">
            <a:extLst>
              <a:ext uri="{FF2B5EF4-FFF2-40B4-BE49-F238E27FC236}">
                <a16:creationId xmlns:a16="http://schemas.microsoft.com/office/drawing/2014/main" id="{167AC477-D3B7-4863-928F-65F5A0249DFF}"/>
              </a:ext>
            </a:extLst>
          </p:cNvPr>
          <p:cNvPicPr>
            <a:picLocks noGrp="1" noChangeAspect="1"/>
          </p:cNvPicPr>
          <p:nvPr>
            <p:ph sz="half" idx="2"/>
          </p:nvPr>
        </p:nvPicPr>
        <p:blipFill>
          <a:blip r:embed="rId2"/>
          <a:stretch>
            <a:fillRect/>
          </a:stretch>
        </p:blipFill>
        <p:spPr>
          <a:xfrm>
            <a:off x="6233123" y="1606062"/>
            <a:ext cx="5297190" cy="3727938"/>
          </a:xfrm>
          <a:prstGeom prst="rect">
            <a:avLst/>
          </a:prstGeom>
        </p:spPr>
      </p:pic>
    </p:spTree>
    <p:extLst>
      <p:ext uri="{BB962C8B-B14F-4D97-AF65-F5344CB8AC3E}">
        <p14:creationId xmlns:p14="http://schemas.microsoft.com/office/powerpoint/2010/main" val="113127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5D6DA39-012C-44ED-B3B0-E2C62945D219}"/>
              </a:ext>
            </a:extLst>
          </p:cNvPr>
          <p:cNvSpPr>
            <a:spLocks noGrp="1" noChangeArrowheads="1"/>
          </p:cNvSpPr>
          <p:nvPr>
            <p:ph type="title"/>
          </p:nvPr>
        </p:nvSpPr>
        <p:spPr/>
        <p:txBody>
          <a:bodyPr/>
          <a:lstStyle/>
          <a:p>
            <a:r>
              <a:rPr lang="it-IT" altLang="it-IT"/>
              <a:t>Lesioni elementari</a:t>
            </a:r>
          </a:p>
        </p:txBody>
      </p:sp>
      <p:sp>
        <p:nvSpPr>
          <p:cNvPr id="10243" name="Rectangle 3">
            <a:extLst>
              <a:ext uri="{FF2B5EF4-FFF2-40B4-BE49-F238E27FC236}">
                <a16:creationId xmlns:a16="http://schemas.microsoft.com/office/drawing/2014/main" id="{38C1902F-D989-44D1-8C85-4E1E3D7776B3}"/>
              </a:ext>
            </a:extLst>
          </p:cNvPr>
          <p:cNvSpPr>
            <a:spLocks noGrp="1" noChangeArrowheads="1"/>
          </p:cNvSpPr>
          <p:nvPr>
            <p:ph type="body" idx="1"/>
          </p:nvPr>
        </p:nvSpPr>
        <p:spPr/>
        <p:txBody>
          <a:bodyPr>
            <a:normAutofit/>
          </a:bodyPr>
          <a:lstStyle/>
          <a:p>
            <a:pPr marL="358775" indent="-358775">
              <a:buFont typeface="Arial" panose="020B0604020202020204" pitchFamily="34" charset="0"/>
              <a:buChar char="•"/>
            </a:pPr>
            <a:r>
              <a:rPr lang="it-IT" altLang="it-IT" sz="3200" dirty="0"/>
              <a:t>Sinovite</a:t>
            </a:r>
          </a:p>
          <a:p>
            <a:pPr marL="358775" indent="-358775">
              <a:buFont typeface="Arial" panose="020B0604020202020204" pitchFamily="34" charset="0"/>
              <a:buChar char="•"/>
            </a:pPr>
            <a:r>
              <a:rPr lang="it-IT" altLang="it-IT" sz="3200" dirty="0"/>
              <a:t>Versamento</a:t>
            </a:r>
          </a:p>
          <a:p>
            <a:pPr marL="358775" indent="-358775">
              <a:buFont typeface="Arial" panose="020B0604020202020204" pitchFamily="34" charset="0"/>
              <a:buChar char="•"/>
            </a:pPr>
            <a:r>
              <a:rPr lang="it-IT" altLang="it-IT" sz="3200" dirty="0"/>
              <a:t>Edema osseo midollare</a:t>
            </a:r>
          </a:p>
          <a:p>
            <a:pPr marL="358775" indent="-358775">
              <a:buFont typeface="Arial" panose="020B0604020202020204" pitchFamily="34" charset="0"/>
              <a:buChar char="•"/>
            </a:pPr>
            <a:r>
              <a:rPr lang="it-IT" altLang="it-IT" sz="3200" dirty="0"/>
              <a:t>Erosioni</a:t>
            </a:r>
          </a:p>
          <a:p>
            <a:pPr marL="358775" indent="-358775">
              <a:buFont typeface="Arial" panose="020B0604020202020204" pitchFamily="34" charset="0"/>
              <a:buChar char="•"/>
            </a:pPr>
            <a:r>
              <a:rPr lang="it-IT" altLang="it-IT" sz="3200" dirty="0"/>
              <a:t>Alterazioni tendinee, borse, legamenti</a:t>
            </a:r>
          </a:p>
          <a:p>
            <a:pPr marL="358775" indent="-358775">
              <a:buFont typeface="Arial" panose="020B0604020202020204" pitchFamily="34" charset="0"/>
              <a:buChar char="•"/>
            </a:pPr>
            <a:r>
              <a:rPr lang="it-IT" altLang="it-IT" sz="3200" dirty="0"/>
              <a:t>Tenosinoviti</a:t>
            </a:r>
          </a:p>
          <a:p>
            <a:pPr marL="358775" indent="-358775">
              <a:buFont typeface="Arial" panose="020B0604020202020204" pitchFamily="34" charset="0"/>
              <a:buChar char="•"/>
            </a:pPr>
            <a:r>
              <a:rPr lang="it-IT" altLang="it-IT" sz="3200" dirty="0"/>
              <a:t>Cartilagine (alta risoluzione)</a:t>
            </a:r>
          </a:p>
        </p:txBody>
      </p:sp>
    </p:spTree>
    <p:extLst>
      <p:ext uri="{BB962C8B-B14F-4D97-AF65-F5344CB8AC3E}">
        <p14:creationId xmlns:p14="http://schemas.microsoft.com/office/powerpoint/2010/main" val="3836132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2" descr="DSCN0188">
            <a:extLst>
              <a:ext uri="{FF2B5EF4-FFF2-40B4-BE49-F238E27FC236}">
                <a16:creationId xmlns:a16="http://schemas.microsoft.com/office/drawing/2014/main" id="{36D13609-FDE3-4280-91CA-91BB318FC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437" y="1757749"/>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49" name="Picture 5" descr="DSCN0190">
            <a:extLst>
              <a:ext uri="{FF2B5EF4-FFF2-40B4-BE49-F238E27FC236}">
                <a16:creationId xmlns:a16="http://schemas.microsoft.com/office/drawing/2014/main" id="{C89150EB-2307-46AA-84C0-E335F0859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38" y="1757749"/>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BC053270-4D29-4C27-9C82-0491E33F9FF2}"/>
              </a:ext>
            </a:extLst>
          </p:cNvPr>
          <p:cNvSpPr>
            <a:spLocks noGrp="1"/>
          </p:cNvSpPr>
          <p:nvPr>
            <p:ph type="title"/>
          </p:nvPr>
        </p:nvSpPr>
        <p:spPr/>
        <p:txBody>
          <a:bodyPr/>
          <a:lstStyle/>
          <a:p>
            <a:r>
              <a:rPr lang="it-IT" dirty="0"/>
              <a:t>Sinovite</a:t>
            </a:r>
          </a:p>
        </p:txBody>
      </p:sp>
    </p:spTree>
    <p:extLst>
      <p:ext uri="{BB962C8B-B14F-4D97-AF65-F5344CB8AC3E}">
        <p14:creationId xmlns:p14="http://schemas.microsoft.com/office/powerpoint/2010/main" val="2912003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8149"/>
                                        </p:tgtEl>
                                        <p:attrNameLst>
                                          <p:attrName>style.visibility</p:attrName>
                                        </p:attrNameLst>
                                      </p:cBhvr>
                                      <p:to>
                                        <p:strVal val="visible"/>
                                      </p:to>
                                    </p:set>
                                    <p:anim calcmode="lin" valueType="num">
                                      <p:cBhvr additive="base">
                                        <p:cTn id="7" dur="500" fill="hold"/>
                                        <p:tgtEl>
                                          <p:spTgt spid="518149"/>
                                        </p:tgtEl>
                                        <p:attrNameLst>
                                          <p:attrName>ppt_x</p:attrName>
                                        </p:attrNameLst>
                                      </p:cBhvr>
                                      <p:tavLst>
                                        <p:tav tm="0">
                                          <p:val>
                                            <p:strVal val="0-#ppt_w/2"/>
                                          </p:val>
                                        </p:tav>
                                        <p:tav tm="100000">
                                          <p:val>
                                            <p:strVal val="#ppt_x"/>
                                          </p:val>
                                        </p:tav>
                                      </p:tavLst>
                                    </p:anim>
                                    <p:anim calcmode="lin" valueType="num">
                                      <p:cBhvr additive="base">
                                        <p:cTn id="8" dur="500" fill="hold"/>
                                        <p:tgtEl>
                                          <p:spTgt spid="5181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18146"/>
                                        </p:tgtEl>
                                        <p:attrNameLst>
                                          <p:attrName>style.visibility</p:attrName>
                                        </p:attrNameLst>
                                      </p:cBhvr>
                                      <p:to>
                                        <p:strVal val="visible"/>
                                      </p:to>
                                    </p:set>
                                    <p:anim calcmode="lin" valueType="num">
                                      <p:cBhvr additive="base">
                                        <p:cTn id="13" dur="500" fill="hold"/>
                                        <p:tgtEl>
                                          <p:spTgt spid="518146"/>
                                        </p:tgtEl>
                                        <p:attrNameLst>
                                          <p:attrName>ppt_x</p:attrName>
                                        </p:attrNameLst>
                                      </p:cBhvr>
                                      <p:tavLst>
                                        <p:tav tm="0">
                                          <p:val>
                                            <p:strVal val="0-#ppt_w/2"/>
                                          </p:val>
                                        </p:tav>
                                        <p:tav tm="100000">
                                          <p:val>
                                            <p:strVal val="#ppt_x"/>
                                          </p:val>
                                        </p:tav>
                                      </p:tavLst>
                                    </p:anim>
                                    <p:anim calcmode="lin" valueType="num">
                                      <p:cBhvr additive="base">
                                        <p:cTn id="14" dur="500" fill="hold"/>
                                        <p:tgtEl>
                                          <p:spTgt spid="518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F32FD-C813-459D-9A18-5C86118924F5}"/>
              </a:ext>
            </a:extLst>
          </p:cNvPr>
          <p:cNvSpPr>
            <a:spLocks noGrp="1"/>
          </p:cNvSpPr>
          <p:nvPr>
            <p:ph type="title"/>
          </p:nvPr>
        </p:nvSpPr>
        <p:spPr/>
        <p:txBody>
          <a:bodyPr/>
          <a:lstStyle/>
          <a:p>
            <a:r>
              <a:rPr lang="it-IT" dirty="0"/>
              <a:t>Artrite reumatoide</a:t>
            </a:r>
          </a:p>
        </p:txBody>
      </p:sp>
      <p:pic>
        <p:nvPicPr>
          <p:cNvPr id="4" name="Segnaposto contenuto 3">
            <a:extLst>
              <a:ext uri="{FF2B5EF4-FFF2-40B4-BE49-F238E27FC236}">
                <a16:creationId xmlns:a16="http://schemas.microsoft.com/office/drawing/2014/main" id="{4FDBE1F2-C20B-4CA8-8C1D-B1611936A199}"/>
              </a:ext>
            </a:extLst>
          </p:cNvPr>
          <p:cNvPicPr>
            <a:picLocks noGrp="1" noChangeAspect="1"/>
          </p:cNvPicPr>
          <p:nvPr>
            <p:ph idx="1"/>
          </p:nvPr>
        </p:nvPicPr>
        <p:blipFill>
          <a:blip r:embed="rId2"/>
          <a:stretch>
            <a:fillRect/>
          </a:stretch>
        </p:blipFill>
        <p:spPr>
          <a:xfrm>
            <a:off x="2439936" y="1271588"/>
            <a:ext cx="7308952" cy="4597400"/>
          </a:xfrm>
          <a:prstGeom prst="rect">
            <a:avLst/>
          </a:prstGeom>
        </p:spPr>
      </p:pic>
    </p:spTree>
    <p:extLst>
      <p:ext uri="{BB962C8B-B14F-4D97-AF65-F5344CB8AC3E}">
        <p14:creationId xmlns:p14="http://schemas.microsoft.com/office/powerpoint/2010/main" val="3407800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6190D62-E651-473A-A6EE-B05259E1ACF4}"/>
              </a:ext>
            </a:extLst>
          </p:cNvPr>
          <p:cNvSpPr>
            <a:spLocks noGrp="1" noChangeArrowheads="1"/>
          </p:cNvSpPr>
          <p:nvPr>
            <p:ph type="title"/>
          </p:nvPr>
        </p:nvSpPr>
        <p:spPr/>
        <p:txBody>
          <a:bodyPr/>
          <a:lstStyle/>
          <a:p>
            <a:r>
              <a:rPr lang="it-IT" altLang="it-IT"/>
              <a:t>Edema Osseo Midollare</a:t>
            </a:r>
          </a:p>
        </p:txBody>
      </p:sp>
      <p:sp>
        <p:nvSpPr>
          <p:cNvPr id="13315" name="Rectangle 3">
            <a:extLst>
              <a:ext uri="{FF2B5EF4-FFF2-40B4-BE49-F238E27FC236}">
                <a16:creationId xmlns:a16="http://schemas.microsoft.com/office/drawing/2014/main" id="{C8E2F518-5E67-43C7-A301-5A76E96BF551}"/>
              </a:ext>
            </a:extLst>
          </p:cNvPr>
          <p:cNvSpPr>
            <a:spLocks noGrp="1" noChangeArrowheads="1"/>
          </p:cNvSpPr>
          <p:nvPr>
            <p:ph type="body" idx="1"/>
          </p:nvPr>
        </p:nvSpPr>
        <p:spPr>
          <a:xfrm>
            <a:off x="510621" y="1742302"/>
            <a:ext cx="3628893" cy="4126791"/>
          </a:xfrm>
        </p:spPr>
        <p:txBody>
          <a:bodyPr/>
          <a:lstStyle/>
          <a:p>
            <a:r>
              <a:rPr lang="it-IT" altLang="it-IT" dirty="0"/>
              <a:t>Non ha corrispondente </a:t>
            </a:r>
            <a:r>
              <a:rPr lang="it-IT" altLang="it-IT" dirty="0" err="1"/>
              <a:t>Rx</a:t>
            </a:r>
            <a:endParaRPr lang="it-IT" altLang="it-IT" dirty="0"/>
          </a:p>
          <a:p>
            <a:r>
              <a:rPr lang="it-IT" altLang="it-IT" dirty="0"/>
              <a:t>Non è associato a </a:t>
            </a:r>
            <a:r>
              <a:rPr lang="it-IT" altLang="it-IT" dirty="0" err="1"/>
              <a:t>osteopenia</a:t>
            </a:r>
            <a:endParaRPr lang="it-IT" altLang="it-IT" dirty="0"/>
          </a:p>
          <a:p>
            <a:r>
              <a:rPr lang="it-IT" altLang="it-IT" dirty="0"/>
              <a:t>Aumento di segnale T1 dopo FAT </a:t>
            </a:r>
            <a:r>
              <a:rPr lang="it-IT" altLang="it-IT" dirty="0" err="1"/>
              <a:t>suppression</a:t>
            </a:r>
            <a:endParaRPr lang="it-IT" altLang="it-IT" dirty="0"/>
          </a:p>
          <a:p>
            <a:r>
              <a:rPr lang="it-IT" altLang="it-IT" dirty="0"/>
              <a:t>Dopo Gd-DTPA si ha aumento del segnale (meno intenso e più sfumato delle erosioni)</a:t>
            </a:r>
          </a:p>
          <a:p>
            <a:r>
              <a:rPr lang="it-IT" altLang="it-IT" dirty="0"/>
              <a:t>Predittivo di futura erosione (RR 6.5 dopo 1 anno)</a:t>
            </a:r>
          </a:p>
        </p:txBody>
      </p:sp>
      <p:pic>
        <p:nvPicPr>
          <p:cNvPr id="13316" name="Picture 4" descr="auto1">
            <a:extLst>
              <a:ext uri="{FF2B5EF4-FFF2-40B4-BE49-F238E27FC236}">
                <a16:creationId xmlns:a16="http://schemas.microsoft.com/office/drawing/2014/main" id="{56472905-72DC-4622-96F0-8A5FF7B84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967" y="1448998"/>
            <a:ext cx="3286650" cy="366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auto1">
            <a:extLst>
              <a:ext uri="{FF2B5EF4-FFF2-40B4-BE49-F238E27FC236}">
                <a16:creationId xmlns:a16="http://schemas.microsoft.com/office/drawing/2014/main" id="{0D2F64CB-DC76-43EA-ACA7-DD35567DA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781" y="2609498"/>
            <a:ext cx="3501918" cy="250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742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94C4AB7-28D4-4121-BCB1-0821BCF16C7D}"/>
              </a:ext>
            </a:extLst>
          </p:cNvPr>
          <p:cNvSpPr/>
          <p:nvPr/>
        </p:nvSpPr>
        <p:spPr>
          <a:xfrm>
            <a:off x="1268080" y="1178215"/>
            <a:ext cx="9799608" cy="51005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92" name="Text Box 4">
            <a:extLst>
              <a:ext uri="{FF2B5EF4-FFF2-40B4-BE49-F238E27FC236}">
                <a16:creationId xmlns:a16="http://schemas.microsoft.com/office/drawing/2014/main" id="{A7FE0E7B-6DD0-493A-AEE2-15F8379AF09D}"/>
              </a:ext>
            </a:extLst>
          </p:cNvPr>
          <p:cNvSpPr txBox="1">
            <a:spLocks noChangeArrowheads="1"/>
          </p:cNvSpPr>
          <p:nvPr/>
        </p:nvSpPr>
        <p:spPr bwMode="auto">
          <a:xfrm>
            <a:off x="6019800" y="6324600"/>
            <a:ext cx="259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it-IT" altLang="it-IT" sz="1800" b="1">
                <a:solidFill>
                  <a:schemeClr val="bg1"/>
                </a:solidFill>
                <a:latin typeface="Verdana" panose="020B0604030504040204" pitchFamily="34" charset="0"/>
              </a:rPr>
              <a:t>SE T1  SPIR Gd</a:t>
            </a:r>
          </a:p>
          <a:p>
            <a:pPr>
              <a:spcBef>
                <a:spcPct val="50000"/>
              </a:spcBef>
              <a:buFontTx/>
              <a:buNone/>
            </a:pPr>
            <a:endParaRPr lang="it-IT" altLang="it-IT" sz="2400"/>
          </a:p>
        </p:txBody>
      </p:sp>
      <p:sp>
        <p:nvSpPr>
          <p:cNvPr id="2" name="Titolo 1">
            <a:extLst>
              <a:ext uri="{FF2B5EF4-FFF2-40B4-BE49-F238E27FC236}">
                <a16:creationId xmlns:a16="http://schemas.microsoft.com/office/drawing/2014/main" id="{4368637E-71DB-47C2-AB69-F6625E148D82}"/>
              </a:ext>
            </a:extLst>
          </p:cNvPr>
          <p:cNvSpPr>
            <a:spLocks noGrp="1"/>
          </p:cNvSpPr>
          <p:nvPr>
            <p:ph type="title"/>
          </p:nvPr>
        </p:nvSpPr>
        <p:spPr/>
        <p:txBody>
          <a:bodyPr/>
          <a:lstStyle/>
          <a:p>
            <a:r>
              <a:rPr lang="it-IT" dirty="0"/>
              <a:t>Edema osseo</a:t>
            </a:r>
          </a:p>
        </p:txBody>
      </p:sp>
      <p:pic>
        <p:nvPicPr>
          <p:cNvPr id="7" name="Picture 2" descr="s00256-002-0500-5fhb19a-b">
            <a:extLst>
              <a:ext uri="{FF2B5EF4-FFF2-40B4-BE49-F238E27FC236}">
                <a16:creationId xmlns:a16="http://schemas.microsoft.com/office/drawing/2014/main" id="{57460C6A-0371-4F77-9577-6A641C380F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3647" y="1299439"/>
            <a:ext cx="6470659" cy="46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99BBDACD-8932-4531-BEF2-787A0438F2C2}"/>
              </a:ext>
            </a:extLst>
          </p:cNvPr>
          <p:cNvPicPr>
            <a:picLocks noChangeAspect="1"/>
          </p:cNvPicPr>
          <p:nvPr/>
        </p:nvPicPr>
        <p:blipFill rotWithShape="1">
          <a:blip r:embed="rId4">
            <a:lum bright="-20000" contrast="20000"/>
          </a:blip>
          <a:srcRect r="3786"/>
          <a:stretch/>
        </p:blipFill>
        <p:spPr>
          <a:xfrm>
            <a:off x="7961397" y="2328308"/>
            <a:ext cx="2933765" cy="2562667"/>
          </a:xfrm>
          <a:prstGeom prst="rect">
            <a:avLst/>
          </a:prstGeom>
        </p:spPr>
      </p:pic>
    </p:spTree>
    <p:extLst>
      <p:ext uri="{BB962C8B-B14F-4D97-AF65-F5344CB8AC3E}">
        <p14:creationId xmlns:p14="http://schemas.microsoft.com/office/powerpoint/2010/main" val="43946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23AD4E4-B22F-4344-927D-BEB926F987E0}"/>
              </a:ext>
            </a:extLst>
          </p:cNvPr>
          <p:cNvSpPr>
            <a:spLocks noGrp="1" noChangeArrowheads="1"/>
          </p:cNvSpPr>
          <p:nvPr>
            <p:ph type="title"/>
          </p:nvPr>
        </p:nvSpPr>
        <p:spPr/>
        <p:txBody>
          <a:bodyPr/>
          <a:lstStyle/>
          <a:p>
            <a:r>
              <a:rPr lang="it-IT" altLang="it-IT"/>
              <a:t>Erosioni</a:t>
            </a:r>
          </a:p>
        </p:txBody>
      </p:sp>
      <p:pic>
        <p:nvPicPr>
          <p:cNvPr id="14339" name="Picture 3" descr="MRI_T1_Carpo_DX_3">
            <a:extLst>
              <a:ext uri="{FF2B5EF4-FFF2-40B4-BE49-F238E27FC236}">
                <a16:creationId xmlns:a16="http://schemas.microsoft.com/office/drawing/2014/main" id="{5BA06A9B-547B-4C7E-9311-FB0A73EFB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22" y="1587846"/>
            <a:ext cx="3433306" cy="347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RI_T2_Carpo_SX_4_particolare">
            <a:extLst>
              <a:ext uri="{FF2B5EF4-FFF2-40B4-BE49-F238E27FC236}">
                <a16:creationId xmlns:a16="http://schemas.microsoft.com/office/drawing/2014/main" id="{31A7C45D-5A3C-46E4-90C9-4D725031A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162" y="1587845"/>
            <a:ext cx="5646677" cy="347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Oval 6">
            <a:extLst>
              <a:ext uri="{FF2B5EF4-FFF2-40B4-BE49-F238E27FC236}">
                <a16:creationId xmlns:a16="http://schemas.microsoft.com/office/drawing/2014/main" id="{975780F7-9FF4-4D65-BD91-E471E4294E74}"/>
              </a:ext>
            </a:extLst>
          </p:cNvPr>
          <p:cNvSpPr>
            <a:spLocks noChangeArrowheads="1"/>
          </p:cNvSpPr>
          <p:nvPr/>
        </p:nvSpPr>
        <p:spPr bwMode="auto">
          <a:xfrm>
            <a:off x="1999431" y="3492845"/>
            <a:ext cx="591368" cy="613840"/>
          </a:xfrm>
          <a:prstGeom prst="ellipse">
            <a:avLst/>
          </a:prstGeom>
          <a:noFill/>
          <a:ln w="19050">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4344" name="Oval 8">
            <a:extLst>
              <a:ext uri="{FF2B5EF4-FFF2-40B4-BE49-F238E27FC236}">
                <a16:creationId xmlns:a16="http://schemas.microsoft.com/office/drawing/2014/main" id="{2A9BD6C8-F3FB-45E4-960A-2068F7E11FB5}"/>
              </a:ext>
            </a:extLst>
          </p:cNvPr>
          <p:cNvSpPr>
            <a:spLocks noChangeArrowheads="1"/>
          </p:cNvSpPr>
          <p:nvPr/>
        </p:nvSpPr>
        <p:spPr bwMode="auto">
          <a:xfrm>
            <a:off x="8918635" y="3420885"/>
            <a:ext cx="685800" cy="685800"/>
          </a:xfrm>
          <a:prstGeom prst="ellipse">
            <a:avLst/>
          </a:prstGeom>
          <a:noFill/>
          <a:ln w="19050">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pic>
        <p:nvPicPr>
          <p:cNvPr id="14340" name="Picture 4" descr="MRI_T2_Carpo_SX_2">
            <a:extLst>
              <a:ext uri="{FF2B5EF4-FFF2-40B4-BE49-F238E27FC236}">
                <a16:creationId xmlns:a16="http://schemas.microsoft.com/office/drawing/2014/main" id="{873DDAB2-5583-4C94-8260-5955FA1F7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929" y="1587846"/>
            <a:ext cx="3454272" cy="347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7">
            <a:extLst>
              <a:ext uri="{FF2B5EF4-FFF2-40B4-BE49-F238E27FC236}">
                <a16:creationId xmlns:a16="http://schemas.microsoft.com/office/drawing/2014/main" id="{0C610D82-D40A-480B-8F9C-F10BC1F0D3F7}"/>
              </a:ext>
            </a:extLst>
          </p:cNvPr>
          <p:cNvSpPr>
            <a:spLocks noChangeArrowheads="1"/>
          </p:cNvSpPr>
          <p:nvPr/>
        </p:nvSpPr>
        <p:spPr bwMode="auto">
          <a:xfrm>
            <a:off x="5671065" y="3420885"/>
            <a:ext cx="685800" cy="685800"/>
          </a:xfrm>
          <a:prstGeom prst="ellipse">
            <a:avLst/>
          </a:prstGeom>
          <a:noFill/>
          <a:ln w="19050">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Tree>
    <p:extLst>
      <p:ext uri="{BB962C8B-B14F-4D97-AF65-F5344CB8AC3E}">
        <p14:creationId xmlns:p14="http://schemas.microsoft.com/office/powerpoint/2010/main" val="2363189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6520BDB-D3D9-451B-80D2-F38D612EA60D}"/>
              </a:ext>
            </a:extLst>
          </p:cNvPr>
          <p:cNvSpPr>
            <a:spLocks noGrp="1"/>
          </p:cNvSpPr>
          <p:nvPr>
            <p:ph type="title"/>
          </p:nvPr>
        </p:nvSpPr>
        <p:spPr/>
        <p:txBody>
          <a:bodyPr/>
          <a:lstStyle/>
          <a:p>
            <a:r>
              <a:rPr lang="it-IT" dirty="0"/>
              <a:t>Artrite reumatoide</a:t>
            </a:r>
          </a:p>
        </p:txBody>
      </p:sp>
      <p:pic>
        <p:nvPicPr>
          <p:cNvPr id="6" name="Segnaposto contenuto 5">
            <a:extLst>
              <a:ext uri="{FF2B5EF4-FFF2-40B4-BE49-F238E27FC236}">
                <a16:creationId xmlns:a16="http://schemas.microsoft.com/office/drawing/2014/main" id="{447B6D4A-BF9F-476B-ABEF-BB2C9F57CD30}"/>
              </a:ext>
            </a:extLst>
          </p:cNvPr>
          <p:cNvPicPr>
            <a:picLocks noGrp="1" noChangeAspect="1"/>
          </p:cNvPicPr>
          <p:nvPr>
            <p:ph idx="1"/>
          </p:nvPr>
        </p:nvPicPr>
        <p:blipFill>
          <a:blip r:embed="rId3"/>
          <a:stretch>
            <a:fillRect/>
          </a:stretch>
        </p:blipFill>
        <p:spPr>
          <a:xfrm>
            <a:off x="1421291" y="1271588"/>
            <a:ext cx="9346243" cy="4597400"/>
          </a:xfrm>
          <a:prstGeom prst="rect">
            <a:avLst/>
          </a:prstGeom>
        </p:spPr>
      </p:pic>
    </p:spTree>
    <p:extLst>
      <p:ext uri="{BB962C8B-B14F-4D97-AF65-F5344CB8AC3E}">
        <p14:creationId xmlns:p14="http://schemas.microsoft.com/office/powerpoint/2010/main" val="281322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Radiologia convenzionale</a:t>
            </a:r>
          </a:p>
        </p:txBody>
      </p:sp>
      <p:sp>
        <p:nvSpPr>
          <p:cNvPr id="3" name="Segnaposto contenuto 2">
            <a:extLst>
              <a:ext uri="{FF2B5EF4-FFF2-40B4-BE49-F238E27FC236}">
                <a16:creationId xmlns:a16="http://schemas.microsoft.com/office/drawing/2014/main" id="{375E38F4-B837-43F5-98F8-E8321773A85D}"/>
              </a:ext>
            </a:extLst>
          </p:cNvPr>
          <p:cNvSpPr>
            <a:spLocks noGrp="1"/>
          </p:cNvSpPr>
          <p:nvPr>
            <p:ph sz="half" idx="1"/>
          </p:nvPr>
        </p:nvSpPr>
        <p:spPr/>
        <p:txBody>
          <a:bodyPr>
            <a:normAutofit fontScale="92500" lnSpcReduction="20000"/>
          </a:bodyPr>
          <a:lstStyle/>
          <a:p>
            <a:r>
              <a:rPr lang="en-US" sz="1800" dirty="0"/>
              <a:t>Radiography is relatively </a:t>
            </a:r>
            <a:r>
              <a:rPr lang="en-US" sz="1800" dirty="0">
                <a:solidFill>
                  <a:srgbClr val="FF0000"/>
                </a:solidFill>
              </a:rPr>
              <a:t>inexpensive</a:t>
            </a:r>
            <a:r>
              <a:rPr lang="en-US" sz="1800" dirty="0"/>
              <a:t>, </a:t>
            </a:r>
            <a:r>
              <a:rPr lang="en-US" sz="1800" dirty="0">
                <a:solidFill>
                  <a:srgbClr val="FF0000"/>
                </a:solidFill>
              </a:rPr>
              <a:t>easily available</a:t>
            </a:r>
            <a:r>
              <a:rPr lang="en-US" sz="1800" dirty="0"/>
              <a:t>, and </a:t>
            </a:r>
            <a:r>
              <a:rPr lang="en-US" sz="1800" dirty="0">
                <a:solidFill>
                  <a:srgbClr val="FF0000"/>
                </a:solidFill>
              </a:rPr>
              <a:t>reliable</a:t>
            </a:r>
            <a:r>
              <a:rPr lang="en-US" sz="1800" dirty="0"/>
              <a:t>.</a:t>
            </a:r>
          </a:p>
          <a:p>
            <a:r>
              <a:rPr lang="en-US" sz="1800" dirty="0"/>
              <a:t>Radiography provides information on </a:t>
            </a:r>
            <a:r>
              <a:rPr lang="en-US" sz="1800" dirty="0">
                <a:solidFill>
                  <a:srgbClr val="FF0000"/>
                </a:solidFill>
              </a:rPr>
              <a:t>bone damage </a:t>
            </a:r>
            <a:r>
              <a:rPr lang="en-US" sz="1800" dirty="0"/>
              <a:t>and, indirectly through joint space narrowing, on </a:t>
            </a:r>
            <a:r>
              <a:rPr lang="en-US" sz="1800" dirty="0">
                <a:solidFill>
                  <a:srgbClr val="FF0000"/>
                </a:solidFill>
              </a:rPr>
              <a:t>cartilage</a:t>
            </a:r>
            <a:r>
              <a:rPr lang="en-US" sz="1800" dirty="0"/>
              <a:t> </a:t>
            </a:r>
            <a:r>
              <a:rPr lang="en-US" sz="1800" dirty="0">
                <a:solidFill>
                  <a:srgbClr val="FF0000"/>
                </a:solidFill>
              </a:rPr>
              <a:t>damage</a:t>
            </a:r>
            <a:r>
              <a:rPr lang="en-US" sz="1800" dirty="0"/>
              <a:t>, although radiography is neither sensitive nor specific for soft-tissue change.</a:t>
            </a:r>
          </a:p>
          <a:p>
            <a:r>
              <a:rPr lang="en-US" sz="1800" dirty="0"/>
              <a:t>Radiography findings are important parts of the </a:t>
            </a:r>
            <a:r>
              <a:rPr lang="en-US" sz="1800" dirty="0">
                <a:solidFill>
                  <a:srgbClr val="FF0000"/>
                </a:solidFill>
              </a:rPr>
              <a:t>classification</a:t>
            </a:r>
            <a:r>
              <a:rPr lang="en-US" sz="1800" dirty="0"/>
              <a:t> </a:t>
            </a:r>
            <a:r>
              <a:rPr lang="en-US" sz="1800" dirty="0">
                <a:solidFill>
                  <a:srgbClr val="FF0000"/>
                </a:solidFill>
              </a:rPr>
              <a:t>criteria</a:t>
            </a:r>
            <a:r>
              <a:rPr lang="en-US" sz="1800" dirty="0"/>
              <a:t> for many rheumatic disease, including RA, AS, </a:t>
            </a:r>
            <a:r>
              <a:rPr lang="en-US" sz="1800" dirty="0" err="1"/>
              <a:t>SpA</a:t>
            </a:r>
            <a:r>
              <a:rPr lang="en-US" sz="1800" dirty="0"/>
              <a:t>, </a:t>
            </a:r>
            <a:r>
              <a:rPr lang="en-US" sz="1800" dirty="0" err="1"/>
              <a:t>PsA</a:t>
            </a:r>
            <a:r>
              <a:rPr lang="en-US" sz="1800" dirty="0"/>
              <a:t>, and OA.</a:t>
            </a:r>
          </a:p>
          <a:p>
            <a:r>
              <a:rPr lang="en-US" sz="1800" dirty="0"/>
              <a:t>Radiography should most often be </a:t>
            </a:r>
            <a:r>
              <a:rPr lang="en-US" sz="1800" dirty="0">
                <a:solidFill>
                  <a:srgbClr val="FF0000"/>
                </a:solidFill>
              </a:rPr>
              <a:t>the first imaging investigation</a:t>
            </a:r>
            <a:r>
              <a:rPr lang="en-US" sz="1800" dirty="0"/>
              <a:t> in arthritis because the significance of positive and negative findings is well known.</a:t>
            </a:r>
          </a:p>
          <a:p>
            <a:r>
              <a:rPr lang="en-US" sz="1800" dirty="0"/>
              <a:t>Radiography can be used to </a:t>
            </a:r>
            <a:r>
              <a:rPr lang="en-US" sz="1800" dirty="0">
                <a:solidFill>
                  <a:srgbClr val="FF0000"/>
                </a:solidFill>
              </a:rPr>
              <a:t>follow structural damage progression</a:t>
            </a:r>
            <a:r>
              <a:rPr lang="en-US" sz="1800" dirty="0"/>
              <a:t> in inflammatory and degenerative joint diseases but is less sensitive to change than MRI.</a:t>
            </a:r>
          </a:p>
          <a:p>
            <a:r>
              <a:rPr lang="en-US" sz="1800" dirty="0"/>
              <a:t>The main disadvantage of radiography is its </a:t>
            </a:r>
            <a:r>
              <a:rPr lang="en-US" sz="1800" dirty="0">
                <a:solidFill>
                  <a:srgbClr val="FF0000"/>
                </a:solidFill>
              </a:rPr>
              <a:t>low sensitivity</a:t>
            </a:r>
            <a:r>
              <a:rPr lang="en-US" sz="1800" dirty="0"/>
              <a:t>, particularly for soft tissue changes.</a:t>
            </a:r>
            <a:endParaRPr lang="it-IT" sz="1800" dirty="0"/>
          </a:p>
        </p:txBody>
      </p:sp>
      <p:pic>
        <p:nvPicPr>
          <p:cNvPr id="5" name="Segnaposto contenuto 4">
            <a:extLst>
              <a:ext uri="{FF2B5EF4-FFF2-40B4-BE49-F238E27FC236}">
                <a16:creationId xmlns:a16="http://schemas.microsoft.com/office/drawing/2014/main" id="{4413953E-61C6-4562-A193-7E662C3A2F8E}"/>
              </a:ext>
            </a:extLst>
          </p:cNvPr>
          <p:cNvPicPr>
            <a:picLocks noGrp="1" noChangeAspect="1"/>
          </p:cNvPicPr>
          <p:nvPr>
            <p:ph sz="half" idx="2"/>
          </p:nvPr>
        </p:nvPicPr>
        <p:blipFill rotWithShape="1">
          <a:blip r:embed="rId2"/>
          <a:srcRect l="31044" r="26009"/>
          <a:stretch/>
        </p:blipFill>
        <p:spPr>
          <a:xfrm>
            <a:off x="6799385" y="1283492"/>
            <a:ext cx="4314092" cy="4585602"/>
          </a:xfrm>
          <a:prstGeom prst="rect">
            <a:avLst/>
          </a:prstGeom>
        </p:spPr>
      </p:pic>
    </p:spTree>
    <p:extLst>
      <p:ext uri="{BB962C8B-B14F-4D97-AF65-F5344CB8AC3E}">
        <p14:creationId xmlns:p14="http://schemas.microsoft.com/office/powerpoint/2010/main" val="1365008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01D5A9B-C01F-4180-940C-79E5551031BA}"/>
              </a:ext>
            </a:extLst>
          </p:cNvPr>
          <p:cNvSpPr>
            <a:spLocks noGrp="1"/>
          </p:cNvSpPr>
          <p:nvPr>
            <p:ph type="title"/>
          </p:nvPr>
        </p:nvSpPr>
        <p:spPr/>
        <p:txBody>
          <a:bodyPr/>
          <a:lstStyle/>
          <a:p>
            <a:r>
              <a:rPr lang="it-IT" dirty="0"/>
              <a:t>Artrite reumatoide</a:t>
            </a:r>
          </a:p>
        </p:txBody>
      </p:sp>
      <p:pic>
        <p:nvPicPr>
          <p:cNvPr id="6" name="Segnaposto contenuto 5">
            <a:extLst>
              <a:ext uri="{FF2B5EF4-FFF2-40B4-BE49-F238E27FC236}">
                <a16:creationId xmlns:a16="http://schemas.microsoft.com/office/drawing/2014/main" id="{BAE96C84-C276-4E5F-ADF2-13D88FEF1FFA}"/>
              </a:ext>
            </a:extLst>
          </p:cNvPr>
          <p:cNvPicPr>
            <a:picLocks noGrp="1" noChangeAspect="1"/>
          </p:cNvPicPr>
          <p:nvPr>
            <p:ph idx="1"/>
          </p:nvPr>
        </p:nvPicPr>
        <p:blipFill>
          <a:blip r:embed="rId2"/>
          <a:stretch>
            <a:fillRect/>
          </a:stretch>
        </p:blipFill>
        <p:spPr>
          <a:xfrm>
            <a:off x="2194318" y="1707162"/>
            <a:ext cx="7800188" cy="3726251"/>
          </a:xfrm>
          <a:prstGeom prst="rect">
            <a:avLst/>
          </a:prstGeom>
        </p:spPr>
      </p:pic>
    </p:spTree>
    <p:extLst>
      <p:ext uri="{BB962C8B-B14F-4D97-AF65-F5344CB8AC3E}">
        <p14:creationId xmlns:p14="http://schemas.microsoft.com/office/powerpoint/2010/main" val="3174437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FAD55-32C0-4C27-B9C8-330462174B5E}"/>
              </a:ext>
            </a:extLst>
          </p:cNvPr>
          <p:cNvSpPr>
            <a:spLocks noGrp="1"/>
          </p:cNvSpPr>
          <p:nvPr>
            <p:ph type="title"/>
          </p:nvPr>
        </p:nvSpPr>
        <p:spPr/>
        <p:txBody>
          <a:bodyPr/>
          <a:lstStyle/>
          <a:p>
            <a:r>
              <a:rPr lang="it-IT" dirty="0" err="1"/>
              <a:t>Sacroileite</a:t>
            </a:r>
            <a:endParaRPr lang="it-IT" dirty="0"/>
          </a:p>
        </p:txBody>
      </p:sp>
      <p:pic>
        <p:nvPicPr>
          <p:cNvPr id="4" name="Segnaposto contenuto 3">
            <a:extLst>
              <a:ext uri="{FF2B5EF4-FFF2-40B4-BE49-F238E27FC236}">
                <a16:creationId xmlns:a16="http://schemas.microsoft.com/office/drawing/2014/main" id="{1A73D8E3-645D-46A6-B8F4-CC51B0CFF025}"/>
              </a:ext>
            </a:extLst>
          </p:cNvPr>
          <p:cNvPicPr>
            <a:picLocks noGrp="1" noChangeAspect="1"/>
          </p:cNvPicPr>
          <p:nvPr>
            <p:ph idx="1"/>
          </p:nvPr>
        </p:nvPicPr>
        <p:blipFill>
          <a:blip r:embed="rId2"/>
          <a:stretch>
            <a:fillRect/>
          </a:stretch>
        </p:blipFill>
        <p:spPr>
          <a:xfrm>
            <a:off x="2597841" y="1271588"/>
            <a:ext cx="6993142" cy="4597400"/>
          </a:xfrm>
          <a:prstGeom prst="rect">
            <a:avLst/>
          </a:prstGeom>
        </p:spPr>
      </p:pic>
    </p:spTree>
    <p:extLst>
      <p:ext uri="{BB962C8B-B14F-4D97-AF65-F5344CB8AC3E}">
        <p14:creationId xmlns:p14="http://schemas.microsoft.com/office/powerpoint/2010/main" val="3396231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E8160F7-97E9-43A2-880E-AC3291ADC311}"/>
              </a:ext>
            </a:extLst>
          </p:cNvPr>
          <p:cNvSpPr>
            <a:spLocks noGrp="1"/>
          </p:cNvSpPr>
          <p:nvPr>
            <p:ph type="title"/>
          </p:nvPr>
        </p:nvSpPr>
        <p:spPr/>
        <p:txBody>
          <a:bodyPr/>
          <a:lstStyle/>
          <a:p>
            <a:r>
              <a:rPr lang="it-IT" dirty="0"/>
              <a:t>Spondilite</a:t>
            </a:r>
          </a:p>
        </p:txBody>
      </p:sp>
      <p:pic>
        <p:nvPicPr>
          <p:cNvPr id="6" name="Segnaposto contenuto 5">
            <a:extLst>
              <a:ext uri="{FF2B5EF4-FFF2-40B4-BE49-F238E27FC236}">
                <a16:creationId xmlns:a16="http://schemas.microsoft.com/office/drawing/2014/main" id="{27753863-AD83-462C-A0F6-B22699A55E01}"/>
              </a:ext>
            </a:extLst>
          </p:cNvPr>
          <p:cNvPicPr>
            <a:picLocks noGrp="1" noChangeAspect="1"/>
          </p:cNvPicPr>
          <p:nvPr>
            <p:ph idx="1"/>
          </p:nvPr>
        </p:nvPicPr>
        <p:blipFill>
          <a:blip r:embed="rId2"/>
          <a:stretch>
            <a:fillRect/>
          </a:stretch>
        </p:blipFill>
        <p:spPr>
          <a:xfrm>
            <a:off x="3678185" y="1271588"/>
            <a:ext cx="4832455" cy="4597400"/>
          </a:xfrm>
          <a:prstGeom prst="rect">
            <a:avLst/>
          </a:prstGeom>
        </p:spPr>
      </p:pic>
    </p:spTree>
    <p:extLst>
      <p:ext uri="{BB962C8B-B14F-4D97-AF65-F5344CB8AC3E}">
        <p14:creationId xmlns:p14="http://schemas.microsoft.com/office/powerpoint/2010/main" val="202154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Gotta MRI</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0893" y="1529633"/>
            <a:ext cx="8557846" cy="425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412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Tomografia computerizzata (CT)</a:t>
            </a:r>
          </a:p>
        </p:txBody>
      </p:sp>
      <p:sp>
        <p:nvSpPr>
          <p:cNvPr id="3" name="Segnaposto contenuto 2">
            <a:extLst>
              <a:ext uri="{FF2B5EF4-FFF2-40B4-BE49-F238E27FC236}">
                <a16:creationId xmlns:a16="http://schemas.microsoft.com/office/drawing/2014/main" id="{375E38F4-B837-43F5-98F8-E8321773A85D}"/>
              </a:ext>
            </a:extLst>
          </p:cNvPr>
          <p:cNvSpPr>
            <a:spLocks noGrp="1"/>
          </p:cNvSpPr>
          <p:nvPr>
            <p:ph sz="half" idx="1"/>
          </p:nvPr>
        </p:nvSpPr>
        <p:spPr/>
        <p:txBody>
          <a:bodyPr>
            <a:normAutofit lnSpcReduction="10000"/>
          </a:bodyPr>
          <a:lstStyle/>
          <a:p>
            <a:r>
              <a:rPr lang="en-US" sz="1800" dirty="0"/>
              <a:t>Computed tomography (CT) is a tomographic radiographic imaging technique that visualizes </a:t>
            </a:r>
            <a:r>
              <a:rPr lang="en-US" sz="1800" dirty="0">
                <a:solidFill>
                  <a:srgbClr val="FF0000"/>
                </a:solidFill>
              </a:rPr>
              <a:t>calcified tissue with high resolution</a:t>
            </a:r>
            <a:r>
              <a:rPr lang="en-US" sz="1800" dirty="0"/>
              <a:t>. CT is a standard reference to detect </a:t>
            </a:r>
            <a:r>
              <a:rPr lang="en-US" sz="1800" dirty="0">
                <a:solidFill>
                  <a:srgbClr val="FF0000"/>
                </a:solidFill>
              </a:rPr>
              <a:t>bone destruction</a:t>
            </a:r>
            <a:r>
              <a:rPr lang="en-US" sz="1800" dirty="0"/>
              <a:t>.</a:t>
            </a:r>
          </a:p>
          <a:p>
            <a:r>
              <a:rPr lang="en-US" sz="1800" dirty="0"/>
              <a:t>In rheumatology, CT is mainly useful to detect bone abnormalities in the axial skeleton (e.g., erosions, sclerosis, new bone formation, and fractures). CT is more sensitive for these purposes than radiography, and in most occasions MRI.</a:t>
            </a:r>
          </a:p>
          <a:p>
            <a:r>
              <a:rPr lang="en-US" sz="1800" dirty="0"/>
              <a:t>The role of CT of the axial skeleton is limited by the use of a relative </a:t>
            </a:r>
            <a:r>
              <a:rPr lang="en-US" sz="1800" dirty="0">
                <a:solidFill>
                  <a:srgbClr val="FF0000"/>
                </a:solidFill>
              </a:rPr>
              <a:t>high amount of ionizing radiation</a:t>
            </a:r>
            <a:r>
              <a:rPr lang="en-US" sz="1800" dirty="0"/>
              <a:t>.</a:t>
            </a:r>
          </a:p>
          <a:p>
            <a:r>
              <a:rPr lang="en-US" sz="1800" dirty="0"/>
              <a:t>In practice, CT is </a:t>
            </a:r>
            <a:r>
              <a:rPr lang="en-US" sz="1800" dirty="0">
                <a:solidFill>
                  <a:srgbClr val="FF0000"/>
                </a:solidFill>
              </a:rPr>
              <a:t>rarely used</a:t>
            </a:r>
            <a:r>
              <a:rPr lang="en-US" sz="1800" dirty="0"/>
              <a:t> unless radiography is unclear and MRI unavailable.</a:t>
            </a:r>
          </a:p>
          <a:p>
            <a:r>
              <a:rPr lang="en-US" sz="1800" dirty="0"/>
              <a:t>The main disadvantages of CT are the low sensitivity for soft tissue changes and the high patient exposure to ionizing radiation</a:t>
            </a:r>
          </a:p>
        </p:txBody>
      </p:sp>
      <p:pic>
        <p:nvPicPr>
          <p:cNvPr id="5" name="Segnaposto contenuto 4">
            <a:extLst>
              <a:ext uri="{FF2B5EF4-FFF2-40B4-BE49-F238E27FC236}">
                <a16:creationId xmlns:a16="http://schemas.microsoft.com/office/drawing/2014/main" id="{B4199A20-E3DB-47FA-AF07-6532A41E8611}"/>
              </a:ext>
            </a:extLst>
          </p:cNvPr>
          <p:cNvPicPr>
            <a:picLocks noGrp="1" noChangeAspect="1"/>
          </p:cNvPicPr>
          <p:nvPr>
            <p:ph sz="half" idx="2"/>
          </p:nvPr>
        </p:nvPicPr>
        <p:blipFill>
          <a:blip r:embed="rId2"/>
          <a:stretch>
            <a:fillRect/>
          </a:stretch>
        </p:blipFill>
        <p:spPr>
          <a:xfrm>
            <a:off x="6793550" y="1371600"/>
            <a:ext cx="4308787" cy="4497388"/>
          </a:xfrm>
          <a:prstGeom prst="rect">
            <a:avLst/>
          </a:prstGeom>
        </p:spPr>
      </p:pic>
    </p:spTree>
    <p:extLst>
      <p:ext uri="{BB962C8B-B14F-4D97-AF65-F5344CB8AC3E}">
        <p14:creationId xmlns:p14="http://schemas.microsoft.com/office/powerpoint/2010/main" val="2957241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ACAAE-5160-4343-8CB0-635193F7E38B}"/>
              </a:ext>
            </a:extLst>
          </p:cNvPr>
          <p:cNvSpPr>
            <a:spLocks noGrp="1"/>
          </p:cNvSpPr>
          <p:nvPr>
            <p:ph type="title"/>
          </p:nvPr>
        </p:nvSpPr>
        <p:spPr/>
        <p:txBody>
          <a:bodyPr/>
          <a:lstStyle/>
          <a:p>
            <a:r>
              <a:rPr lang="it-IT" dirty="0"/>
              <a:t>Gotta</a:t>
            </a:r>
          </a:p>
        </p:txBody>
      </p:sp>
      <p:pic>
        <p:nvPicPr>
          <p:cNvPr id="5" name="Segnaposto contenuto 4">
            <a:extLst>
              <a:ext uri="{FF2B5EF4-FFF2-40B4-BE49-F238E27FC236}">
                <a16:creationId xmlns:a16="http://schemas.microsoft.com/office/drawing/2014/main" id="{895E1B07-41F6-4DF4-984D-E3CF1A4ECE08}"/>
              </a:ext>
            </a:extLst>
          </p:cNvPr>
          <p:cNvPicPr>
            <a:picLocks noGrp="1" noChangeAspect="1"/>
          </p:cNvPicPr>
          <p:nvPr>
            <p:ph sz="half" idx="1"/>
          </p:nvPr>
        </p:nvPicPr>
        <p:blipFill>
          <a:blip r:embed="rId2"/>
          <a:stretch>
            <a:fillRect/>
          </a:stretch>
        </p:blipFill>
        <p:spPr>
          <a:xfrm>
            <a:off x="512763" y="1566722"/>
            <a:ext cx="5522912" cy="4107144"/>
          </a:xfrm>
          <a:prstGeom prst="rect">
            <a:avLst/>
          </a:prstGeom>
        </p:spPr>
      </p:pic>
      <p:pic>
        <p:nvPicPr>
          <p:cNvPr id="6" name="Picture 3">
            <a:extLst>
              <a:ext uri="{FF2B5EF4-FFF2-40B4-BE49-F238E27FC236}">
                <a16:creationId xmlns:a16="http://schemas.microsoft.com/office/drawing/2014/main" id="{7D63457B-D060-4D24-8EB5-BE967DE2ADC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064053" y="1566722"/>
            <a:ext cx="5612833" cy="4107144"/>
          </a:xfrm>
          <a:prstGeom prst="rect">
            <a:avLst/>
          </a:prstGeom>
        </p:spPr>
      </p:pic>
    </p:spTree>
    <p:extLst>
      <p:ext uri="{BB962C8B-B14F-4D97-AF65-F5344CB8AC3E}">
        <p14:creationId xmlns:p14="http://schemas.microsoft.com/office/powerpoint/2010/main" val="1116357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Ecografia </a:t>
            </a:r>
            <a:r>
              <a:rPr lang="it-IT" dirty="0" err="1"/>
              <a:t>muscoloscheltrica</a:t>
            </a:r>
            <a:endParaRPr lang="it-IT" dirty="0"/>
          </a:p>
        </p:txBody>
      </p:sp>
      <p:sp>
        <p:nvSpPr>
          <p:cNvPr id="3" name="Segnaposto contenuto 2">
            <a:extLst>
              <a:ext uri="{FF2B5EF4-FFF2-40B4-BE49-F238E27FC236}">
                <a16:creationId xmlns:a16="http://schemas.microsoft.com/office/drawing/2014/main" id="{375E38F4-B837-43F5-98F8-E8321773A85D}"/>
              </a:ext>
            </a:extLst>
          </p:cNvPr>
          <p:cNvSpPr>
            <a:spLocks noGrp="1"/>
          </p:cNvSpPr>
          <p:nvPr>
            <p:ph sz="half" idx="1"/>
          </p:nvPr>
        </p:nvSpPr>
        <p:spPr/>
        <p:txBody>
          <a:bodyPr>
            <a:normAutofit fontScale="92500" lnSpcReduction="20000"/>
          </a:bodyPr>
          <a:lstStyle/>
          <a:p>
            <a:r>
              <a:rPr lang="en-US" sz="1800" dirty="0"/>
              <a:t>Ultrasonography allows </a:t>
            </a:r>
            <a:r>
              <a:rPr lang="en-US" sz="1800" dirty="0">
                <a:solidFill>
                  <a:srgbClr val="FF0000"/>
                </a:solidFill>
              </a:rPr>
              <a:t>sensitive visualization and assessment of peripheral inflammatory </a:t>
            </a:r>
            <a:r>
              <a:rPr lang="en-US" sz="1800" dirty="0"/>
              <a:t>and </a:t>
            </a:r>
            <a:r>
              <a:rPr lang="en-US" sz="1800" dirty="0">
                <a:solidFill>
                  <a:srgbClr val="FF0000"/>
                </a:solidFill>
              </a:rPr>
              <a:t>destructive joint </a:t>
            </a:r>
            <a:r>
              <a:rPr lang="en-US" sz="1800" dirty="0"/>
              <a:t>and </a:t>
            </a:r>
            <a:r>
              <a:rPr lang="en-US" sz="1800" dirty="0">
                <a:solidFill>
                  <a:srgbClr val="FF0000"/>
                </a:solidFill>
              </a:rPr>
              <a:t>soft tissue </a:t>
            </a:r>
            <a:r>
              <a:rPr lang="en-US" sz="1800" dirty="0"/>
              <a:t>involvement in a variety of degenerative and inflammatory rheumatic diseases.</a:t>
            </a:r>
          </a:p>
          <a:p>
            <a:r>
              <a:rPr lang="en-US" sz="1800" dirty="0"/>
              <a:t>Ultrasonography can readily be performed by trained rheumatologists in relation to the clinical examination.</a:t>
            </a:r>
          </a:p>
          <a:p>
            <a:r>
              <a:rPr lang="en-US" sz="1800" dirty="0"/>
              <a:t>Ultrasonography can, through detection of </a:t>
            </a:r>
            <a:r>
              <a:rPr lang="en-US" sz="1800" dirty="0">
                <a:solidFill>
                  <a:srgbClr val="FF0000"/>
                </a:solidFill>
              </a:rPr>
              <a:t>early inflammatory changes</a:t>
            </a:r>
            <a:r>
              <a:rPr lang="en-US" sz="1800" dirty="0"/>
              <a:t>, contribute to earlier diagnosis of RA.</a:t>
            </a:r>
          </a:p>
          <a:p>
            <a:r>
              <a:rPr lang="en-US" sz="1800" dirty="0"/>
              <a:t>Grey scale and power Doppler ultrasonography allow physicians to </a:t>
            </a:r>
            <a:r>
              <a:rPr lang="en-US" sz="1800" dirty="0">
                <a:solidFill>
                  <a:srgbClr val="FF0000"/>
                </a:solidFill>
              </a:rPr>
              <a:t>monitor inflammatory soft tissue changes </a:t>
            </a:r>
            <a:r>
              <a:rPr lang="en-US" sz="1800" dirty="0"/>
              <a:t>(e.g., synovitis, tenosynovitis, and </a:t>
            </a:r>
            <a:r>
              <a:rPr lang="en-US" sz="1800" dirty="0" err="1"/>
              <a:t>enthesitis</a:t>
            </a:r>
            <a:r>
              <a:rPr lang="en-US" sz="1800" dirty="0"/>
              <a:t>) during treatment of patients with peripheral inflammatory joint diseases.</a:t>
            </a:r>
          </a:p>
          <a:p>
            <a:r>
              <a:rPr lang="en-US" sz="1800" dirty="0"/>
              <a:t>Ultrasonography allows </a:t>
            </a:r>
            <a:r>
              <a:rPr lang="en-US" sz="1800" dirty="0">
                <a:solidFill>
                  <a:srgbClr val="FF0000"/>
                </a:solidFill>
              </a:rPr>
              <a:t>guidance of invasive procedures</a:t>
            </a:r>
            <a:r>
              <a:rPr lang="en-US" sz="1800" dirty="0"/>
              <a:t>, making possible precise needle positioning for aspirations and injections (e.g., in joints, bursae, or tendon sheaths, or at </a:t>
            </a:r>
            <a:r>
              <a:rPr lang="en-US" sz="1800" dirty="0" err="1"/>
              <a:t>entheses</a:t>
            </a:r>
            <a:r>
              <a:rPr lang="en-US" sz="1800" dirty="0"/>
              <a:t>).</a:t>
            </a:r>
          </a:p>
          <a:p>
            <a:r>
              <a:rPr lang="en-US" sz="1800" dirty="0"/>
              <a:t>The main disadvantages of ultrasonography are the need for a skilled operator </a:t>
            </a:r>
            <a:r>
              <a:rPr lang="en-US" sz="1800" dirty="0" err="1"/>
              <a:t>interreader</a:t>
            </a:r>
            <a:r>
              <a:rPr lang="en-US" sz="1800" dirty="0"/>
              <a:t> and </a:t>
            </a:r>
            <a:r>
              <a:rPr lang="en-US" sz="1800" dirty="0" err="1"/>
              <a:t>interscanner</a:t>
            </a:r>
            <a:r>
              <a:rPr lang="en-US" sz="1800" dirty="0"/>
              <a:t> variability, and the need for an “</a:t>
            </a:r>
            <a:r>
              <a:rPr lang="en-US" sz="1800" dirty="0">
                <a:solidFill>
                  <a:srgbClr val="FF0000"/>
                </a:solidFill>
              </a:rPr>
              <a:t>acoustic window</a:t>
            </a:r>
            <a:r>
              <a:rPr lang="en-US" sz="1800" dirty="0"/>
              <a:t>.”</a:t>
            </a:r>
          </a:p>
        </p:txBody>
      </p:sp>
      <p:pic>
        <p:nvPicPr>
          <p:cNvPr id="5" name="C-----------------_20171006100030_1007090">
            <a:hlinkClick r:id="" action="ppaction://media"/>
            <a:extLst>
              <a:ext uri="{FF2B5EF4-FFF2-40B4-BE49-F238E27FC236}">
                <a16:creationId xmlns:a16="http://schemas.microsoft.com/office/drawing/2014/main" id="{A5D179E6-2049-4397-8DA7-FC2F7221E032}"/>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218238" y="1544638"/>
            <a:ext cx="5459412" cy="4149725"/>
          </a:xfrm>
        </p:spPr>
      </p:pic>
    </p:spTree>
    <p:extLst>
      <p:ext uri="{BB962C8B-B14F-4D97-AF65-F5344CB8AC3E}">
        <p14:creationId xmlns:p14="http://schemas.microsoft.com/office/powerpoint/2010/main" val="189489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normAutofit/>
          </a:bodyPr>
          <a:lstStyle/>
          <a:p>
            <a:r>
              <a:rPr lang="en-US" sz="4000" dirty="0" err="1"/>
              <a:t>Lesioni</a:t>
            </a:r>
            <a:r>
              <a:rPr lang="en-US" sz="4000" dirty="0"/>
              <a:t> </a:t>
            </a:r>
            <a:r>
              <a:rPr lang="en-US" sz="4000" dirty="0" err="1"/>
              <a:t>elementari</a:t>
            </a:r>
            <a:endParaRPr lang="en-US" sz="4000" dirty="0"/>
          </a:p>
        </p:txBody>
      </p:sp>
      <p:sp>
        <p:nvSpPr>
          <p:cNvPr id="678915" name="Rectangle 3"/>
          <p:cNvSpPr>
            <a:spLocks noGrp="1" noChangeArrowheads="1"/>
          </p:cNvSpPr>
          <p:nvPr>
            <p:ph idx="1"/>
          </p:nvPr>
        </p:nvSpPr>
        <p:spPr>
          <a:xfrm>
            <a:off x="510621" y="1088137"/>
            <a:ext cx="11166267" cy="5394726"/>
          </a:xfrm>
        </p:spPr>
        <p:txBody>
          <a:bodyPr>
            <a:normAutofit lnSpcReduction="10000"/>
          </a:bodyPr>
          <a:lstStyle/>
          <a:p>
            <a:pPr marL="990600" lvl="1" indent="-533400" algn="l">
              <a:lnSpc>
                <a:spcPct val="150000"/>
              </a:lnSpc>
              <a:spcBef>
                <a:spcPct val="0"/>
              </a:spcBef>
              <a:buFontTx/>
              <a:buChar char="–"/>
            </a:pPr>
            <a:r>
              <a:rPr lang="en-US" sz="2800" dirty="0"/>
              <a:t>Joint effusion</a:t>
            </a:r>
          </a:p>
          <a:p>
            <a:pPr marL="990600" lvl="1" indent="-533400" algn="l">
              <a:lnSpc>
                <a:spcPct val="150000"/>
              </a:lnSpc>
              <a:spcBef>
                <a:spcPct val="0"/>
              </a:spcBef>
              <a:buFontTx/>
              <a:buChar char="–"/>
            </a:pPr>
            <a:r>
              <a:rPr lang="en-US" sz="2800" dirty="0"/>
              <a:t>Synovial hypertrophy</a:t>
            </a:r>
          </a:p>
          <a:p>
            <a:pPr marL="990600" lvl="1" indent="-533400" algn="l">
              <a:lnSpc>
                <a:spcPct val="150000"/>
              </a:lnSpc>
              <a:spcBef>
                <a:spcPct val="0"/>
              </a:spcBef>
              <a:buFontTx/>
              <a:buChar char="–"/>
            </a:pPr>
            <a:r>
              <a:rPr lang="en-US" sz="2800" dirty="0"/>
              <a:t>Power Doppler</a:t>
            </a:r>
          </a:p>
          <a:p>
            <a:pPr marL="990600" lvl="1" indent="-533400" algn="l">
              <a:lnSpc>
                <a:spcPct val="150000"/>
              </a:lnSpc>
              <a:spcBef>
                <a:spcPct val="0"/>
              </a:spcBef>
              <a:buFontTx/>
              <a:buChar char="–"/>
            </a:pPr>
            <a:r>
              <a:rPr lang="en-US" sz="2800" dirty="0"/>
              <a:t>Tenosynovitis</a:t>
            </a:r>
          </a:p>
          <a:p>
            <a:pPr marL="990600" lvl="1" indent="-533400" algn="l">
              <a:lnSpc>
                <a:spcPct val="150000"/>
              </a:lnSpc>
              <a:spcBef>
                <a:spcPct val="0"/>
              </a:spcBef>
              <a:buFontTx/>
              <a:buChar char="–"/>
            </a:pPr>
            <a:r>
              <a:rPr lang="en-US" sz="2800" dirty="0" err="1"/>
              <a:t>Entesitis</a:t>
            </a:r>
            <a:endParaRPr lang="en-US" sz="2800" dirty="0"/>
          </a:p>
          <a:p>
            <a:pPr marL="990600" lvl="1" indent="-533400" algn="l">
              <a:lnSpc>
                <a:spcPct val="150000"/>
              </a:lnSpc>
              <a:spcBef>
                <a:spcPct val="0"/>
              </a:spcBef>
              <a:buFontTx/>
              <a:buChar char="–"/>
            </a:pPr>
            <a:r>
              <a:rPr lang="en-US" sz="2800" dirty="0"/>
              <a:t>Bursitis</a:t>
            </a:r>
          </a:p>
          <a:p>
            <a:pPr marL="990600" lvl="1" indent="-533400" algn="l">
              <a:lnSpc>
                <a:spcPct val="150000"/>
              </a:lnSpc>
              <a:spcBef>
                <a:spcPct val="0"/>
              </a:spcBef>
              <a:buFontTx/>
              <a:buChar char="–"/>
            </a:pPr>
            <a:r>
              <a:rPr lang="en-US" sz="2800" dirty="0"/>
              <a:t>Bone erosions</a:t>
            </a:r>
          </a:p>
          <a:p>
            <a:pPr marL="990600" lvl="1" indent="-533400" algn="l">
              <a:lnSpc>
                <a:spcPct val="150000"/>
              </a:lnSpc>
              <a:spcBef>
                <a:spcPct val="0"/>
              </a:spcBef>
              <a:buFontTx/>
              <a:buChar char="–"/>
            </a:pPr>
            <a:r>
              <a:rPr lang="en-US" sz="2800" dirty="0"/>
              <a:t>Cartilage damage/abnormalities</a:t>
            </a:r>
          </a:p>
          <a:p>
            <a:pPr marL="990600" lvl="1" indent="-533400" algn="l">
              <a:lnSpc>
                <a:spcPct val="150000"/>
              </a:lnSpc>
              <a:spcBef>
                <a:spcPct val="0"/>
              </a:spcBef>
              <a:buFontTx/>
              <a:buChar char="–"/>
            </a:pPr>
            <a:endParaRPr lang="en-US" dirty="0"/>
          </a:p>
        </p:txBody>
      </p:sp>
      <p:pic>
        <p:nvPicPr>
          <p:cNvPr id="678916" name="Picture 4"/>
          <p:cNvPicPr>
            <a:picLocks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6322889" y="1212401"/>
            <a:ext cx="863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17"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2889" y="4414388"/>
            <a:ext cx="863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429063" name="Picture 7"/>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2889" y="3138038"/>
            <a:ext cx="863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8919"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2889" y="3766688"/>
            <a:ext cx="863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8920" name="Picture 8"/>
          <p:cNvPicPr>
            <a:picLocks noChangeArrowheads="1"/>
          </p:cNvPicPr>
          <p:nvPr/>
        </p:nvPicPr>
        <p:blipFill>
          <a:blip r:embed="rId7" cstate="print">
            <a:extLst>
              <a:ext uri="{28A0092B-C50C-407E-A947-70E740481C1C}">
                <a14:useLocalDpi xmlns:a14="http://schemas.microsoft.com/office/drawing/2010/main" val="0"/>
              </a:ext>
            </a:extLst>
          </a:blip>
          <a:srcRect r="832" b="26683"/>
          <a:stretch>
            <a:fillRect/>
          </a:stretch>
        </p:blipFill>
        <p:spPr bwMode="auto">
          <a:xfrm>
            <a:off x="6322889" y="2488751"/>
            <a:ext cx="863600" cy="5762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21" name="Picture 9"/>
          <p:cNvPicPr>
            <a:picLocks noChangeAspect="1" noChangeArrowheads="1"/>
          </p:cNvPicPr>
          <p:nvPr/>
        </p:nvPicPr>
        <p:blipFill>
          <a:blip r:embed="rId8" cstate="print">
            <a:lum bright="18000"/>
            <a:extLst>
              <a:ext uri="{28A0092B-C50C-407E-A947-70E740481C1C}">
                <a14:useLocalDpi xmlns:a14="http://schemas.microsoft.com/office/drawing/2010/main" val="0"/>
              </a:ext>
            </a:extLst>
          </a:blip>
          <a:srcRect/>
          <a:stretch>
            <a:fillRect/>
          </a:stretch>
        </p:blipFill>
        <p:spPr bwMode="auto">
          <a:xfrm>
            <a:off x="6324477" y="1841051"/>
            <a:ext cx="86360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22" name="Picture 10"/>
          <p:cNvPicPr>
            <a:picLocks noChangeArrowheads="1"/>
          </p:cNvPicPr>
          <p:nvPr/>
        </p:nvPicPr>
        <p:blipFill>
          <a:blip r:embed="rId9">
            <a:lum bright="18000" contrast="24000"/>
            <a:extLst>
              <a:ext uri="{28A0092B-C50C-407E-A947-70E740481C1C}">
                <a14:useLocalDpi xmlns:a14="http://schemas.microsoft.com/office/drawing/2010/main" val="0"/>
              </a:ext>
            </a:extLst>
          </a:blip>
          <a:srcRect l="25400" t="35239" r="28387" b="22482"/>
          <a:stretch>
            <a:fillRect/>
          </a:stretch>
        </p:blipFill>
        <p:spPr bwMode="auto">
          <a:xfrm>
            <a:off x="6322889" y="5709788"/>
            <a:ext cx="863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3AB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8923" name="Picture 11"/>
          <p:cNvPicPr>
            <a:picLocks noChangeArrowheads="1"/>
          </p:cNvPicPr>
          <p:nvPr/>
        </p:nvPicPr>
        <p:blipFill>
          <a:blip r:embed="rId10" cstate="print">
            <a:extLst>
              <a:ext uri="{28A0092B-C50C-407E-A947-70E740481C1C}">
                <a14:useLocalDpi xmlns:a14="http://schemas.microsoft.com/office/drawing/2010/main" val="0"/>
              </a:ext>
            </a:extLst>
          </a:blip>
          <a:srcRect l="7549" t="7190"/>
          <a:stretch>
            <a:fillRect/>
          </a:stretch>
        </p:blipFill>
        <p:spPr bwMode="auto">
          <a:xfrm>
            <a:off x="6322889" y="5062088"/>
            <a:ext cx="863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50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ChangeArrowheads="1"/>
          </p:cNvSpPr>
          <p:nvPr/>
        </p:nvSpPr>
        <p:spPr bwMode="auto">
          <a:xfrm>
            <a:off x="6240463" y="825990"/>
            <a:ext cx="3816350" cy="24495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98019" name="Picture 3"/>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63750" y="790821"/>
            <a:ext cx="3816350"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8020" name="Picture 4" descr="MCP synovitis (ls)"/>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2063751" y="3754075"/>
            <a:ext cx="38893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8021" name="Picture 5" descr="MCP synovitis (P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3765797"/>
            <a:ext cx="3887787" cy="2389188"/>
          </a:xfrm>
          <a:prstGeom prst="rect">
            <a:avLst/>
          </a:prstGeom>
          <a:noFill/>
          <a:extLst>
            <a:ext uri="{909E8E84-426E-40DD-AFC4-6F175D3DCCD1}">
              <a14:hiddenFill xmlns:a14="http://schemas.microsoft.com/office/drawing/2010/main">
                <a:solidFill>
                  <a:srgbClr val="FFFFFF"/>
                </a:solidFill>
              </a14:hiddenFill>
            </a:ext>
          </a:extLst>
        </p:spPr>
      </p:pic>
      <p:pic>
        <p:nvPicPr>
          <p:cNvPr id="598022" name="Picture 6"/>
          <p:cNvPicPr>
            <a:picLocks noChangeArrowheads="1"/>
          </p:cNvPicPr>
          <p:nvPr/>
        </p:nvPicPr>
        <p:blipFill>
          <a:blip r:embed="rId3">
            <a:lum bright="-6000"/>
            <a:extLst>
              <a:ext uri="{28A0092B-C50C-407E-A947-70E740481C1C}">
                <a14:useLocalDpi xmlns:a14="http://schemas.microsoft.com/office/drawing/2010/main" val="0"/>
              </a:ext>
            </a:extLst>
          </a:blip>
          <a:srcRect t="3673"/>
          <a:stretch>
            <a:fillRect/>
          </a:stretch>
        </p:blipFill>
        <p:spPr bwMode="auto">
          <a:xfrm>
            <a:off x="6240463" y="1104291"/>
            <a:ext cx="381635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8023" name="Line 7"/>
          <p:cNvSpPr>
            <a:spLocks noChangeShapeType="1"/>
          </p:cNvSpPr>
          <p:nvPr/>
        </p:nvSpPr>
        <p:spPr bwMode="auto">
          <a:xfrm>
            <a:off x="8688388" y="1041889"/>
            <a:ext cx="0" cy="6477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8024" name="Text Box 8"/>
          <p:cNvSpPr txBox="1">
            <a:spLocks noChangeArrowheads="1"/>
          </p:cNvSpPr>
          <p:nvPr/>
        </p:nvSpPr>
        <p:spPr bwMode="auto">
          <a:xfrm>
            <a:off x="2063751" y="3375272"/>
            <a:ext cx="7993063"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chemeClr val="bg1"/>
                </a:solidFill>
              </a:rPr>
              <a:t>Synovial hypertrophy</a:t>
            </a:r>
          </a:p>
        </p:txBody>
      </p:sp>
      <p:sp>
        <p:nvSpPr>
          <p:cNvPr id="598025" name="Text Box 9"/>
          <p:cNvSpPr txBox="1">
            <a:spLocks noChangeArrowheads="1"/>
          </p:cNvSpPr>
          <p:nvPr/>
        </p:nvSpPr>
        <p:spPr bwMode="auto">
          <a:xfrm>
            <a:off x="2063751" y="404813"/>
            <a:ext cx="7993063"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chemeClr val="bg1"/>
                </a:solidFill>
              </a:rPr>
              <a:t>Joint effusion</a:t>
            </a:r>
          </a:p>
        </p:txBody>
      </p:sp>
    </p:spTree>
    <p:extLst>
      <p:ext uri="{BB962C8B-B14F-4D97-AF65-F5344CB8AC3E}">
        <p14:creationId xmlns:p14="http://schemas.microsoft.com/office/powerpoint/2010/main" val="3579917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347784" y="362295"/>
            <a:ext cx="6895071" cy="1294993"/>
          </a:xfrm>
          <a:noFill/>
          <a:ln/>
        </p:spPr>
      </p:pic>
      <p:sp>
        <p:nvSpPr>
          <p:cNvPr id="612355" name="Text Box 3"/>
          <p:cNvSpPr txBox="1">
            <a:spLocks noChangeArrowheads="1"/>
          </p:cNvSpPr>
          <p:nvPr/>
        </p:nvSpPr>
        <p:spPr bwMode="auto">
          <a:xfrm>
            <a:off x="0" y="5913374"/>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i="1" dirty="0" err="1"/>
              <a:t>Wakefield</a:t>
            </a:r>
            <a:r>
              <a:rPr lang="it-IT" i="1" dirty="0"/>
              <a:t> RJ et al. J </a:t>
            </a:r>
            <a:r>
              <a:rPr lang="it-IT" i="1" dirty="0" err="1"/>
              <a:t>Rheumatol</a:t>
            </a:r>
            <a:r>
              <a:rPr lang="it-IT" i="1" dirty="0"/>
              <a:t> 2005 </a:t>
            </a:r>
            <a:r>
              <a:rPr lang="en-US" i="1" dirty="0"/>
              <a:t>on behalf of  OMERACT 7 US SIG group</a:t>
            </a:r>
            <a:endParaRPr lang="it-IT" i="1" dirty="0"/>
          </a:p>
        </p:txBody>
      </p:sp>
      <p:pic>
        <p:nvPicPr>
          <p:cNvPr id="612356" name="Picture 4" descr="2005020911190249427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594" y="1657288"/>
            <a:ext cx="57594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23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594" y="4136168"/>
            <a:ext cx="2879725" cy="16430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12358" name="Picture 6"/>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5866757" y="4123468"/>
            <a:ext cx="2808287" cy="16557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9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5D6DA39-012C-44ED-B3B0-E2C62945D219}"/>
              </a:ext>
            </a:extLst>
          </p:cNvPr>
          <p:cNvSpPr>
            <a:spLocks noGrp="1" noChangeArrowheads="1"/>
          </p:cNvSpPr>
          <p:nvPr>
            <p:ph type="title"/>
          </p:nvPr>
        </p:nvSpPr>
        <p:spPr/>
        <p:txBody>
          <a:bodyPr/>
          <a:lstStyle/>
          <a:p>
            <a:r>
              <a:rPr lang="it-IT" altLang="it-IT"/>
              <a:t>Lesioni elementari</a:t>
            </a:r>
          </a:p>
        </p:txBody>
      </p:sp>
      <p:sp>
        <p:nvSpPr>
          <p:cNvPr id="10243" name="Rectangle 3">
            <a:extLst>
              <a:ext uri="{FF2B5EF4-FFF2-40B4-BE49-F238E27FC236}">
                <a16:creationId xmlns:a16="http://schemas.microsoft.com/office/drawing/2014/main" id="{38C1902F-D989-44D1-8C85-4E1E3D7776B3}"/>
              </a:ext>
            </a:extLst>
          </p:cNvPr>
          <p:cNvSpPr>
            <a:spLocks noGrp="1" noChangeArrowheads="1"/>
          </p:cNvSpPr>
          <p:nvPr>
            <p:ph type="body" idx="1"/>
          </p:nvPr>
        </p:nvSpPr>
        <p:spPr/>
        <p:txBody>
          <a:bodyPr numCol="2">
            <a:normAutofit/>
          </a:bodyPr>
          <a:lstStyle/>
          <a:p>
            <a:pPr marL="358775" indent="-358775">
              <a:buFont typeface="Arial" panose="020B0604020202020204" pitchFamily="34" charset="0"/>
              <a:buChar char="•"/>
            </a:pPr>
            <a:r>
              <a:rPr lang="it-IT" altLang="it-IT" sz="3200" dirty="0" err="1"/>
              <a:t>osteopenia</a:t>
            </a:r>
            <a:r>
              <a:rPr lang="it-IT" altLang="it-IT" sz="3200" dirty="0"/>
              <a:t> </a:t>
            </a:r>
            <a:r>
              <a:rPr lang="it-IT" altLang="it-IT" sz="3200" dirty="0" err="1"/>
              <a:t>juxta</a:t>
            </a:r>
            <a:r>
              <a:rPr lang="it-IT" altLang="it-IT" sz="3200" dirty="0"/>
              <a:t>-articolare</a:t>
            </a:r>
          </a:p>
          <a:p>
            <a:pPr marL="358775" indent="-358775">
              <a:buFont typeface="Arial" panose="020B0604020202020204" pitchFamily="34" charset="0"/>
              <a:buChar char="•"/>
            </a:pPr>
            <a:r>
              <a:rPr lang="it-IT" altLang="it-IT" sz="3200" dirty="0"/>
              <a:t>tumefazioni parti molli (</a:t>
            </a:r>
            <a:r>
              <a:rPr lang="it-IT" altLang="it-IT" sz="3200" dirty="0" err="1"/>
              <a:t>Rx</a:t>
            </a:r>
            <a:r>
              <a:rPr lang="it-IT" altLang="it-IT" sz="3200" dirty="0"/>
              <a:t> digitale)</a:t>
            </a:r>
          </a:p>
          <a:p>
            <a:pPr marL="358775" indent="-358775">
              <a:buFont typeface="Arial" panose="020B0604020202020204" pitchFamily="34" charset="0"/>
              <a:buChar char="•"/>
            </a:pPr>
            <a:r>
              <a:rPr lang="it-IT" altLang="it-IT" sz="3200" dirty="0"/>
              <a:t>pseudo-allargamento rima articolare</a:t>
            </a:r>
          </a:p>
          <a:p>
            <a:pPr marL="358775" indent="-358775">
              <a:buFont typeface="Arial" panose="020B0604020202020204" pitchFamily="34" charset="0"/>
              <a:buChar char="•"/>
            </a:pPr>
            <a:r>
              <a:rPr lang="it-IT" altLang="it-IT" sz="3200" dirty="0"/>
              <a:t>riduzione rima articolare </a:t>
            </a:r>
          </a:p>
          <a:p>
            <a:pPr marL="358775" indent="-358775">
              <a:buFont typeface="Arial" panose="020B0604020202020204" pitchFamily="34" charset="0"/>
              <a:buChar char="•"/>
            </a:pPr>
            <a:r>
              <a:rPr lang="it-IT" altLang="it-IT" sz="3200" dirty="0"/>
              <a:t>calcificazioni</a:t>
            </a:r>
          </a:p>
          <a:p>
            <a:pPr marL="358775" indent="-358775">
              <a:buFont typeface="Arial" panose="020B0604020202020204" pitchFamily="34" charset="0"/>
              <a:buChar char="•"/>
            </a:pPr>
            <a:r>
              <a:rPr lang="it-IT" altLang="it-IT" sz="3200" dirty="0"/>
              <a:t>osteofiti</a:t>
            </a:r>
          </a:p>
          <a:p>
            <a:pPr marL="358775" indent="-358775">
              <a:buFont typeface="Arial" panose="020B0604020202020204" pitchFamily="34" charset="0"/>
              <a:buChar char="•"/>
            </a:pPr>
            <a:r>
              <a:rPr lang="it-IT" altLang="it-IT" sz="3200" dirty="0"/>
              <a:t>erosioni</a:t>
            </a:r>
          </a:p>
          <a:p>
            <a:pPr marL="358775" indent="-358775">
              <a:buFont typeface="Arial" panose="020B0604020202020204" pitchFamily="34" charset="0"/>
              <a:buChar char="•"/>
            </a:pPr>
            <a:r>
              <a:rPr lang="it-IT" altLang="it-IT" sz="3200" dirty="0"/>
              <a:t>cisti e geodi</a:t>
            </a:r>
          </a:p>
          <a:p>
            <a:pPr marL="358775" indent="-358775">
              <a:buFont typeface="Arial" panose="020B0604020202020204" pitchFamily="34" charset="0"/>
              <a:buChar char="•"/>
            </a:pPr>
            <a:r>
              <a:rPr lang="it-IT" altLang="it-IT" sz="3200" dirty="0"/>
              <a:t>sclerosi ossea </a:t>
            </a:r>
          </a:p>
          <a:p>
            <a:pPr marL="358775" indent="-358775">
              <a:buFont typeface="Arial" panose="020B0604020202020204" pitchFamily="34" charset="0"/>
              <a:buChar char="•"/>
            </a:pPr>
            <a:r>
              <a:rPr lang="it-IT" altLang="it-IT" sz="3200" dirty="0"/>
              <a:t>proliferazione periostale</a:t>
            </a:r>
          </a:p>
          <a:p>
            <a:pPr marL="358775" indent="-358775">
              <a:buFont typeface="Arial" panose="020B0604020202020204" pitchFamily="34" charset="0"/>
              <a:buChar char="•"/>
            </a:pPr>
            <a:r>
              <a:rPr lang="it-IT" altLang="it-IT" sz="3200" dirty="0"/>
              <a:t>sub-lussazioni e disassamenti</a:t>
            </a:r>
          </a:p>
          <a:p>
            <a:pPr marL="358775" indent="-358775">
              <a:buFont typeface="Arial" panose="020B0604020202020204" pitchFamily="34" charset="0"/>
              <a:buChar char="•"/>
            </a:pPr>
            <a:r>
              <a:rPr lang="it-IT" altLang="it-IT" sz="3200" dirty="0"/>
              <a:t>anchilosi</a:t>
            </a:r>
          </a:p>
        </p:txBody>
      </p:sp>
    </p:spTree>
    <p:extLst>
      <p:ext uri="{BB962C8B-B14F-4D97-AF65-F5344CB8AC3E}">
        <p14:creationId xmlns:p14="http://schemas.microsoft.com/office/powerpoint/2010/main" val="1333652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Text Box 2"/>
          <p:cNvSpPr txBox="1">
            <a:spLocks noChangeArrowheads="1"/>
          </p:cNvSpPr>
          <p:nvPr/>
        </p:nvSpPr>
        <p:spPr bwMode="auto">
          <a:xfrm>
            <a:off x="2063750" y="3484260"/>
            <a:ext cx="3887788"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chemeClr val="bg1"/>
                </a:solidFill>
              </a:rPr>
              <a:t>Bursitis</a:t>
            </a:r>
          </a:p>
        </p:txBody>
      </p:sp>
      <p:sp>
        <p:nvSpPr>
          <p:cNvPr id="604163" name="Text Box 3"/>
          <p:cNvSpPr txBox="1">
            <a:spLocks noChangeArrowheads="1"/>
          </p:cNvSpPr>
          <p:nvPr/>
        </p:nvSpPr>
        <p:spPr bwMode="auto">
          <a:xfrm>
            <a:off x="2063750" y="632441"/>
            <a:ext cx="7775575"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a:solidFill>
                  <a:schemeClr val="bg1"/>
                </a:solidFill>
              </a:rPr>
              <a:t>Tenosynovitis</a:t>
            </a:r>
          </a:p>
        </p:txBody>
      </p:sp>
      <p:pic>
        <p:nvPicPr>
          <p:cNvPr id="4290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956677"/>
            <a:ext cx="3886199" cy="253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024065"/>
            <a:ext cx="3814762" cy="24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3853158"/>
            <a:ext cx="38877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604167" name="Text Box 7"/>
          <p:cNvSpPr txBox="1">
            <a:spLocks noChangeArrowheads="1"/>
          </p:cNvSpPr>
          <p:nvPr/>
        </p:nvSpPr>
        <p:spPr bwMode="auto">
          <a:xfrm>
            <a:off x="5951538" y="3484260"/>
            <a:ext cx="3887787"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solidFill>
                  <a:schemeClr val="bg1"/>
                </a:solidFill>
              </a:rPr>
              <a:t>Entesitis</a:t>
            </a:r>
          </a:p>
        </p:txBody>
      </p:sp>
      <p:pic>
        <p:nvPicPr>
          <p:cNvPr id="6041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950" y="3850973"/>
            <a:ext cx="38893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571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260350"/>
            <a:ext cx="69119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25" name="Text Box 5"/>
          <p:cNvSpPr txBox="1">
            <a:spLocks noChangeArrowheads="1"/>
          </p:cNvSpPr>
          <p:nvPr/>
        </p:nvSpPr>
        <p:spPr bwMode="auto">
          <a:xfrm>
            <a:off x="152400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i="1"/>
              <a:t>Wakefield RJ et al. J Rheumatol 2005 </a:t>
            </a:r>
            <a:r>
              <a:rPr lang="en-US" i="1"/>
              <a:t>on behalf of  OMERACT 7 US SIG group</a:t>
            </a:r>
            <a:endParaRPr lang="it-IT" i="1"/>
          </a:p>
        </p:txBody>
      </p:sp>
      <p:pic>
        <p:nvPicPr>
          <p:cNvPr id="542726" name="Picture 6"/>
          <p:cNvPicPr>
            <a:picLocks noChangeAspect="1" noChangeArrowheads="1"/>
          </p:cNvPicPr>
          <p:nvPr/>
        </p:nvPicPr>
        <p:blipFill>
          <a:blip r:embed="rId4">
            <a:extLst>
              <a:ext uri="{28A0092B-C50C-407E-A947-70E740481C1C}">
                <a14:useLocalDpi xmlns:a14="http://schemas.microsoft.com/office/drawing/2010/main" val="0"/>
              </a:ext>
            </a:extLst>
          </a:blip>
          <a:srcRect l="59784" t="42244" r="6979" b="32347"/>
          <a:stretch>
            <a:fillRect/>
          </a:stretch>
        </p:blipFill>
        <p:spPr bwMode="auto">
          <a:xfrm>
            <a:off x="2351089" y="2852738"/>
            <a:ext cx="6840537" cy="3268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681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450" name="Group 2"/>
          <p:cNvGrpSpPr>
            <a:grpSpLocks/>
          </p:cNvGrpSpPr>
          <p:nvPr/>
        </p:nvGrpSpPr>
        <p:grpSpPr bwMode="auto">
          <a:xfrm>
            <a:off x="2135188" y="1124851"/>
            <a:ext cx="3598862" cy="2519362"/>
            <a:chOff x="294" y="858"/>
            <a:chExt cx="2373" cy="1559"/>
          </a:xfrm>
        </p:grpSpPr>
        <p:pic>
          <p:nvPicPr>
            <p:cNvPr id="616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 y="862"/>
              <a:ext cx="2366"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452" name="Rectangle 4"/>
            <p:cNvSpPr>
              <a:spLocks noChangeArrowheads="1"/>
            </p:cNvSpPr>
            <p:nvPr/>
          </p:nvSpPr>
          <p:spPr bwMode="auto">
            <a:xfrm>
              <a:off x="294" y="858"/>
              <a:ext cx="2373"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chemeClr val="tx1"/>
                  </a:solidFill>
                  <a:miter lim="800000"/>
                  <a:headEnd/>
                  <a:tailEnd/>
                </a14:hiddenLine>
              </a:ext>
            </a:extLst>
          </p:spPr>
          <p:txBody>
            <a:bodyPr/>
            <a:lstStyle/>
            <a:p>
              <a:endParaRPr lang="en-GB"/>
            </a:p>
          </p:txBody>
        </p:sp>
      </p:grpSp>
      <p:sp>
        <p:nvSpPr>
          <p:cNvPr id="616453" name="Rectangle 5"/>
          <p:cNvSpPr>
            <a:spLocks noChangeArrowheads="1"/>
          </p:cNvSpPr>
          <p:nvPr/>
        </p:nvSpPr>
        <p:spPr bwMode="auto">
          <a:xfrm>
            <a:off x="3143251" y="3210827"/>
            <a:ext cx="1295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i="1">
                <a:solidFill>
                  <a:schemeClr val="bg1"/>
                </a:solidFill>
              </a:rPr>
              <a:t>osteoarthritis</a:t>
            </a:r>
          </a:p>
        </p:txBody>
      </p:sp>
      <p:grpSp>
        <p:nvGrpSpPr>
          <p:cNvPr id="616454" name="Group 6"/>
          <p:cNvGrpSpPr>
            <a:grpSpLocks/>
          </p:cNvGrpSpPr>
          <p:nvPr/>
        </p:nvGrpSpPr>
        <p:grpSpPr bwMode="auto">
          <a:xfrm>
            <a:off x="6384926" y="3644214"/>
            <a:ext cx="3598863" cy="2519363"/>
            <a:chOff x="3264" y="2515"/>
            <a:chExt cx="2327" cy="1644"/>
          </a:xfrm>
        </p:grpSpPr>
        <p:pic>
          <p:nvPicPr>
            <p:cNvPr id="6164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 y="2518"/>
              <a:ext cx="2320"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456" name="Rectangle 8"/>
            <p:cNvSpPr>
              <a:spLocks noChangeArrowheads="1"/>
            </p:cNvSpPr>
            <p:nvPr/>
          </p:nvSpPr>
          <p:spPr bwMode="auto">
            <a:xfrm>
              <a:off x="3264" y="2515"/>
              <a:ext cx="2327"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chemeClr val="tx1"/>
                  </a:solidFill>
                  <a:miter lim="800000"/>
                  <a:headEnd/>
                  <a:tailEnd/>
                </a14:hiddenLine>
              </a:ext>
            </a:extLst>
          </p:spPr>
          <p:txBody>
            <a:bodyPr/>
            <a:lstStyle/>
            <a:p>
              <a:endParaRPr lang="en-GB"/>
            </a:p>
          </p:txBody>
        </p:sp>
      </p:grpSp>
      <p:sp>
        <p:nvSpPr>
          <p:cNvPr id="616457" name="Rectangle 9"/>
          <p:cNvSpPr>
            <a:spLocks noChangeArrowheads="1"/>
          </p:cNvSpPr>
          <p:nvPr/>
        </p:nvSpPr>
        <p:spPr bwMode="auto">
          <a:xfrm>
            <a:off x="7105650" y="5731777"/>
            <a:ext cx="19483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i="1">
                <a:solidFill>
                  <a:schemeClr val="bg1"/>
                </a:solidFill>
              </a:rPr>
              <a:t>rheumatoid arthritis</a:t>
            </a:r>
          </a:p>
        </p:txBody>
      </p:sp>
      <p:grpSp>
        <p:nvGrpSpPr>
          <p:cNvPr id="616458" name="Group 10"/>
          <p:cNvGrpSpPr>
            <a:grpSpLocks/>
          </p:cNvGrpSpPr>
          <p:nvPr/>
        </p:nvGrpSpPr>
        <p:grpSpPr bwMode="auto">
          <a:xfrm>
            <a:off x="6384926" y="1124851"/>
            <a:ext cx="3598863" cy="2519362"/>
            <a:chOff x="2847" y="858"/>
            <a:chExt cx="2744" cy="1537"/>
          </a:xfrm>
        </p:grpSpPr>
        <p:pic>
          <p:nvPicPr>
            <p:cNvPr id="6164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 y="862"/>
              <a:ext cx="2737" cy="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460" name="Rectangle 12"/>
            <p:cNvSpPr>
              <a:spLocks noChangeArrowheads="1"/>
            </p:cNvSpPr>
            <p:nvPr/>
          </p:nvSpPr>
          <p:spPr bwMode="auto">
            <a:xfrm>
              <a:off x="2847" y="858"/>
              <a:ext cx="2744" cy="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chemeClr val="tx1"/>
                  </a:solidFill>
                  <a:miter lim="800000"/>
                  <a:headEnd/>
                  <a:tailEnd/>
                </a14:hiddenLine>
              </a:ext>
            </a:extLst>
          </p:spPr>
          <p:txBody>
            <a:bodyPr/>
            <a:lstStyle/>
            <a:p>
              <a:endParaRPr lang="en-GB"/>
            </a:p>
          </p:txBody>
        </p:sp>
      </p:grpSp>
      <p:sp>
        <p:nvSpPr>
          <p:cNvPr id="616461" name="Rectangle 13"/>
          <p:cNvSpPr>
            <a:spLocks noChangeArrowheads="1"/>
          </p:cNvSpPr>
          <p:nvPr/>
        </p:nvSpPr>
        <p:spPr bwMode="auto">
          <a:xfrm>
            <a:off x="7824788" y="3210827"/>
            <a:ext cx="460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i="1">
                <a:solidFill>
                  <a:schemeClr val="bg1"/>
                </a:solidFill>
              </a:rPr>
              <a:t>cppd</a:t>
            </a:r>
          </a:p>
        </p:txBody>
      </p:sp>
      <p:grpSp>
        <p:nvGrpSpPr>
          <p:cNvPr id="616462" name="Group 14"/>
          <p:cNvGrpSpPr>
            <a:grpSpLocks/>
          </p:cNvGrpSpPr>
          <p:nvPr/>
        </p:nvGrpSpPr>
        <p:grpSpPr bwMode="auto">
          <a:xfrm>
            <a:off x="2135188" y="3644214"/>
            <a:ext cx="3598862" cy="2519363"/>
            <a:chOff x="294" y="2523"/>
            <a:chExt cx="2791" cy="1636"/>
          </a:xfrm>
        </p:grpSpPr>
        <p:pic>
          <p:nvPicPr>
            <p:cNvPr id="61646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 y="2527"/>
              <a:ext cx="2784"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464" name="Rectangle 16"/>
            <p:cNvSpPr>
              <a:spLocks noChangeArrowheads="1"/>
            </p:cNvSpPr>
            <p:nvPr/>
          </p:nvSpPr>
          <p:spPr bwMode="auto">
            <a:xfrm>
              <a:off x="294" y="2523"/>
              <a:ext cx="2791"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chemeClr val="tx1"/>
                  </a:solidFill>
                  <a:miter lim="800000"/>
                  <a:headEnd/>
                  <a:tailEnd/>
                </a14:hiddenLine>
              </a:ext>
            </a:extLst>
          </p:spPr>
          <p:txBody>
            <a:bodyPr/>
            <a:lstStyle/>
            <a:p>
              <a:endParaRPr lang="en-GB"/>
            </a:p>
          </p:txBody>
        </p:sp>
      </p:grpSp>
      <p:sp>
        <p:nvSpPr>
          <p:cNvPr id="616465" name="Rectangle 17"/>
          <p:cNvSpPr>
            <a:spLocks noChangeArrowheads="1"/>
          </p:cNvSpPr>
          <p:nvPr/>
        </p:nvSpPr>
        <p:spPr bwMode="auto">
          <a:xfrm>
            <a:off x="3503614" y="5803214"/>
            <a:ext cx="4456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i="1">
                <a:solidFill>
                  <a:schemeClr val="bg1"/>
                </a:solidFill>
              </a:rPr>
              <a:t>gout</a:t>
            </a:r>
          </a:p>
        </p:txBody>
      </p:sp>
      <p:grpSp>
        <p:nvGrpSpPr>
          <p:cNvPr id="616466" name="Group 18"/>
          <p:cNvGrpSpPr>
            <a:grpSpLocks/>
          </p:cNvGrpSpPr>
          <p:nvPr/>
        </p:nvGrpSpPr>
        <p:grpSpPr bwMode="auto">
          <a:xfrm>
            <a:off x="4872038" y="2994927"/>
            <a:ext cx="2355850" cy="1235075"/>
            <a:chOff x="2197" y="2058"/>
            <a:chExt cx="1484" cy="778"/>
          </a:xfrm>
        </p:grpSpPr>
        <p:pic>
          <p:nvPicPr>
            <p:cNvPr id="61646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1" y="2063"/>
              <a:ext cx="1478"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6468" name="Rectangle 20"/>
            <p:cNvSpPr>
              <a:spLocks noChangeArrowheads="1"/>
            </p:cNvSpPr>
            <p:nvPr/>
          </p:nvSpPr>
          <p:spPr bwMode="auto">
            <a:xfrm>
              <a:off x="2197" y="2058"/>
              <a:ext cx="1484"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chemeClr val="tx1"/>
                  </a:solidFill>
                  <a:miter lim="800000"/>
                  <a:headEnd/>
                  <a:tailEnd/>
                </a14:hiddenLine>
              </a:ext>
            </a:extLst>
          </p:spPr>
          <p:txBody>
            <a:bodyPr/>
            <a:lstStyle/>
            <a:p>
              <a:endParaRPr lang="en-GB"/>
            </a:p>
          </p:txBody>
        </p:sp>
      </p:grpSp>
      <p:sp>
        <p:nvSpPr>
          <p:cNvPr id="616469" name="Rectangle 21"/>
          <p:cNvSpPr>
            <a:spLocks noChangeArrowheads="1"/>
          </p:cNvSpPr>
          <p:nvPr/>
        </p:nvSpPr>
        <p:spPr bwMode="auto">
          <a:xfrm>
            <a:off x="5159376" y="3860114"/>
            <a:ext cx="14567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i="1">
                <a:solidFill>
                  <a:schemeClr val="bg1"/>
                </a:solidFill>
              </a:rPr>
              <a:t>healthy subject</a:t>
            </a:r>
          </a:p>
        </p:txBody>
      </p:sp>
      <p:sp>
        <p:nvSpPr>
          <p:cNvPr id="616470" name="Text Box 22"/>
          <p:cNvSpPr txBox="1">
            <a:spLocks noChangeArrowheads="1"/>
          </p:cNvSpPr>
          <p:nvPr/>
        </p:nvSpPr>
        <p:spPr bwMode="auto">
          <a:xfrm>
            <a:off x="1524000" y="260351"/>
            <a:ext cx="9144000" cy="1008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a:t>Articular cartilage</a:t>
            </a:r>
          </a:p>
          <a:p>
            <a:pPr algn="ctr"/>
            <a:r>
              <a:rPr lang="en-US" sz="2400" i="1"/>
              <a:t>metacarpophalangeal joint</a:t>
            </a:r>
          </a:p>
        </p:txBody>
      </p:sp>
    </p:spTree>
    <p:extLst>
      <p:ext uri="{BB962C8B-B14F-4D97-AF65-F5344CB8AC3E}">
        <p14:creationId xmlns:p14="http://schemas.microsoft.com/office/powerpoint/2010/main" val="26073515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_20171002120923_1215310">
            <a:hlinkClick r:id="" action="ppaction://media"/>
            <a:extLst>
              <a:ext uri="{FF2B5EF4-FFF2-40B4-BE49-F238E27FC236}">
                <a16:creationId xmlns:a16="http://schemas.microsoft.com/office/drawing/2014/main" id="{A6081DA4-D4CA-4811-B253-ADF3F8A35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0225" y="1271588"/>
            <a:ext cx="6048375" cy="4597400"/>
          </a:xfrm>
          <a:prstGeom prst="rect">
            <a:avLst/>
          </a:prstGeom>
        </p:spPr>
      </p:pic>
      <p:sp>
        <p:nvSpPr>
          <p:cNvPr id="3" name="Titolo 2">
            <a:extLst>
              <a:ext uri="{FF2B5EF4-FFF2-40B4-BE49-F238E27FC236}">
                <a16:creationId xmlns:a16="http://schemas.microsoft.com/office/drawing/2014/main" id="{C663EE71-D223-42B3-80ED-1AF75D25E37E}"/>
              </a:ext>
            </a:extLst>
          </p:cNvPr>
          <p:cNvSpPr>
            <a:spLocks noGrp="1"/>
          </p:cNvSpPr>
          <p:nvPr>
            <p:ph type="title"/>
          </p:nvPr>
        </p:nvSpPr>
        <p:spPr/>
        <p:txBody>
          <a:bodyPr/>
          <a:lstStyle/>
          <a:p>
            <a:r>
              <a:rPr lang="it-IT" dirty="0"/>
              <a:t>Erosione </a:t>
            </a:r>
            <a:r>
              <a:rPr lang="it-IT"/>
              <a:t>‘calda’</a:t>
            </a:r>
          </a:p>
        </p:txBody>
      </p:sp>
      <p:sp>
        <p:nvSpPr>
          <p:cNvPr id="4" name="Segnaposto contenuto 3">
            <a:extLst>
              <a:ext uri="{FF2B5EF4-FFF2-40B4-BE49-F238E27FC236}">
                <a16:creationId xmlns:a16="http://schemas.microsoft.com/office/drawing/2014/main" id="{B59D3381-7CC6-4301-AA88-3CB3157DEDC7}"/>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41390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repeatCount="indefinite" fill="remove"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t="-133" r="7423"/>
          <a:stretch>
            <a:fillRect/>
          </a:stretch>
        </p:blipFill>
        <p:spPr bwMode="auto">
          <a:xfrm>
            <a:off x="1774825" y="3933826"/>
            <a:ext cx="4186238"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3"/>
          <p:cNvPicPr>
            <a:picLocks noChangeAspect="1" noChangeArrowheads="1"/>
          </p:cNvPicPr>
          <p:nvPr/>
        </p:nvPicPr>
        <p:blipFill>
          <a:blip r:embed="rId4">
            <a:lum bright="-24000"/>
            <a:extLst>
              <a:ext uri="{28A0092B-C50C-407E-A947-70E740481C1C}">
                <a14:useLocalDpi xmlns:a14="http://schemas.microsoft.com/office/drawing/2010/main" val="0"/>
              </a:ext>
            </a:extLst>
          </a:blip>
          <a:srcRect l="54224" t="26447" b="-3969"/>
          <a:stretch>
            <a:fillRect/>
          </a:stretch>
        </p:blipFill>
        <p:spPr bwMode="auto">
          <a:xfrm>
            <a:off x="3863976" y="1628775"/>
            <a:ext cx="4570413"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FF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4"/>
          <p:cNvPicPr>
            <a:picLocks noChangeAspect="1" noChangeArrowheads="1"/>
          </p:cNvPicPr>
          <p:nvPr/>
        </p:nvPicPr>
        <p:blipFill>
          <a:blip r:embed="rId5">
            <a:extLst>
              <a:ext uri="{28A0092B-C50C-407E-A947-70E740481C1C}">
                <a14:useLocalDpi xmlns:a14="http://schemas.microsoft.com/office/drawing/2010/main" val="0"/>
              </a:ext>
            </a:extLst>
          </a:blip>
          <a:srcRect l="25397" t="35257" r="28358" b="22418"/>
          <a:stretch>
            <a:fillRect/>
          </a:stretch>
        </p:blipFill>
        <p:spPr bwMode="auto">
          <a:xfrm>
            <a:off x="6024564" y="3933825"/>
            <a:ext cx="4391025"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3AB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Text Box 5"/>
          <p:cNvSpPr txBox="1">
            <a:spLocks noChangeArrowheads="1"/>
          </p:cNvSpPr>
          <p:nvPr/>
        </p:nvSpPr>
        <p:spPr bwMode="auto">
          <a:xfrm>
            <a:off x="2640013" y="5373688"/>
            <a:ext cx="15969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2000" b="1" i="1">
                <a:solidFill>
                  <a:schemeClr val="bg1"/>
                </a:solidFill>
              </a:rPr>
              <a:t>CPPD disease</a:t>
            </a:r>
            <a:endParaRPr lang="en-GB" sz="2000" b="1" i="1">
              <a:solidFill>
                <a:schemeClr val="bg1"/>
              </a:solidFill>
            </a:endParaRPr>
          </a:p>
        </p:txBody>
      </p:sp>
      <p:sp>
        <p:nvSpPr>
          <p:cNvPr id="88070" name="Text Box 6"/>
          <p:cNvSpPr txBox="1">
            <a:spLocks noChangeArrowheads="1"/>
          </p:cNvSpPr>
          <p:nvPr/>
        </p:nvSpPr>
        <p:spPr bwMode="auto">
          <a:xfrm>
            <a:off x="5016500" y="3141663"/>
            <a:ext cx="18237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b="1" i="1">
                <a:solidFill>
                  <a:schemeClr val="bg1"/>
                </a:solidFill>
              </a:rPr>
              <a:t>Healthy subject</a:t>
            </a:r>
          </a:p>
        </p:txBody>
      </p:sp>
      <p:sp>
        <p:nvSpPr>
          <p:cNvPr id="88072" name="Text Box 8"/>
          <p:cNvSpPr txBox="1">
            <a:spLocks noChangeArrowheads="1"/>
          </p:cNvSpPr>
          <p:nvPr/>
        </p:nvSpPr>
        <p:spPr bwMode="auto">
          <a:xfrm>
            <a:off x="7680325" y="5399088"/>
            <a:ext cx="705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2000" b="1" i="1">
                <a:solidFill>
                  <a:schemeClr val="bg1"/>
                </a:solidFill>
              </a:rPr>
              <a:t>Gout</a:t>
            </a:r>
            <a:endParaRPr lang="en-GB" sz="2000" b="1" i="1">
              <a:solidFill>
                <a:schemeClr val="bg1"/>
              </a:solidFill>
            </a:endParaRPr>
          </a:p>
        </p:txBody>
      </p:sp>
      <p:sp>
        <p:nvSpPr>
          <p:cNvPr id="88073" name="Text Box 9"/>
          <p:cNvSpPr txBox="1">
            <a:spLocks noChangeArrowheads="1"/>
          </p:cNvSpPr>
          <p:nvPr/>
        </p:nvSpPr>
        <p:spPr bwMode="auto">
          <a:xfrm>
            <a:off x="1524000" y="260350"/>
            <a:ext cx="9144000" cy="1079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Articular cartilage</a:t>
            </a:r>
          </a:p>
          <a:p>
            <a:pPr algn="ctr"/>
            <a:r>
              <a:rPr lang="en-US" sz="2400" i="1"/>
              <a:t>femoral condyle</a:t>
            </a:r>
          </a:p>
        </p:txBody>
      </p:sp>
      <p:sp>
        <p:nvSpPr>
          <p:cNvPr id="88081" name="Text Box 17"/>
          <p:cNvSpPr txBox="1">
            <a:spLocks noChangeArrowheads="1"/>
          </p:cNvSpPr>
          <p:nvPr/>
        </p:nvSpPr>
        <p:spPr bwMode="auto">
          <a:xfrm>
            <a:off x="0" y="595239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i="1" dirty="0"/>
              <a:t>Filippucci E et al. </a:t>
            </a:r>
            <a:r>
              <a:rPr lang="en-US" i="1" dirty="0"/>
              <a:t>Osteoarthritis Cartilage</a:t>
            </a:r>
            <a:r>
              <a:rPr lang="it-IT" i="1" dirty="0"/>
              <a:t> 2008</a:t>
            </a:r>
          </a:p>
        </p:txBody>
      </p:sp>
    </p:spTree>
    <p:extLst>
      <p:ext uri="{BB962C8B-B14F-4D97-AF65-F5344CB8AC3E}">
        <p14:creationId xmlns:p14="http://schemas.microsoft.com/office/powerpoint/2010/main" val="145617383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ChangeArrowheads="1"/>
          </p:cNvSpPr>
          <p:nvPr/>
        </p:nvSpPr>
        <p:spPr bwMode="auto">
          <a:xfrm>
            <a:off x="2208214" y="1227520"/>
            <a:ext cx="7704137" cy="2376488"/>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70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443420"/>
            <a:ext cx="37877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55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525" y="1443421"/>
            <a:ext cx="201295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5541" name="Text Box 5"/>
          <p:cNvSpPr txBox="1">
            <a:spLocks noChangeArrowheads="1"/>
          </p:cNvSpPr>
          <p:nvPr/>
        </p:nvSpPr>
        <p:spPr bwMode="auto">
          <a:xfrm>
            <a:off x="0" y="5940809"/>
            <a:ext cx="39801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i="1" dirty="0"/>
              <a:t>Wakefield RJ, et al. Arthritis Rheum 2000</a:t>
            </a:r>
          </a:p>
        </p:txBody>
      </p:sp>
      <p:sp>
        <p:nvSpPr>
          <p:cNvPr id="705542" name="Rectangle 6"/>
          <p:cNvSpPr>
            <a:spLocks noGrp="1" noChangeArrowheads="1"/>
          </p:cNvSpPr>
          <p:nvPr>
            <p:ph type="title"/>
          </p:nvPr>
        </p:nvSpPr>
        <p:spPr>
          <a:xfrm>
            <a:off x="1981200" y="274638"/>
            <a:ext cx="8229600" cy="850900"/>
          </a:xfrm>
        </p:spPr>
        <p:txBody>
          <a:bodyPr/>
          <a:lstStyle/>
          <a:p>
            <a:r>
              <a:rPr lang="it-IT"/>
              <a:t>X-ray vs US in RA</a:t>
            </a:r>
          </a:p>
        </p:txBody>
      </p:sp>
      <p:sp>
        <p:nvSpPr>
          <p:cNvPr id="705543" name="Rectangle 7"/>
          <p:cNvSpPr>
            <a:spLocks noGrp="1" noChangeArrowheads="1"/>
          </p:cNvSpPr>
          <p:nvPr>
            <p:ph type="body" sz="half" idx="2"/>
          </p:nvPr>
        </p:nvSpPr>
        <p:spPr>
          <a:xfrm>
            <a:off x="2208214" y="3753234"/>
            <a:ext cx="7704137" cy="2187575"/>
          </a:xfrm>
          <a:ln w="38100">
            <a:solidFill>
              <a:schemeClr val="tx1"/>
            </a:solidFill>
            <a:miter lim="800000"/>
            <a:headEnd/>
            <a:tailEnd/>
          </a:ln>
        </p:spPr>
        <p:txBody>
          <a:bodyPr anchor="ctr"/>
          <a:lstStyle/>
          <a:p>
            <a:r>
              <a:rPr lang="en-US" sz="2400"/>
              <a:t>US are </a:t>
            </a:r>
            <a:r>
              <a:rPr lang="en-US" sz="2400" i="1">
                <a:solidFill>
                  <a:srgbClr val="FF0000"/>
                </a:solidFill>
              </a:rPr>
              <a:t>3.4-6.5 fold</a:t>
            </a:r>
            <a:r>
              <a:rPr lang="en-US" sz="2400"/>
              <a:t> more sensitive in detecting the number of erosions</a:t>
            </a:r>
          </a:p>
          <a:p>
            <a:r>
              <a:rPr lang="en-US" sz="2400"/>
              <a:t>US are </a:t>
            </a:r>
            <a:r>
              <a:rPr lang="en-US" sz="2400" i="1">
                <a:solidFill>
                  <a:srgbClr val="FF0000"/>
                </a:solidFill>
              </a:rPr>
              <a:t>2.7-7.5 fold</a:t>
            </a:r>
            <a:r>
              <a:rPr lang="en-US" sz="2400"/>
              <a:t> more sensitive in detecting RA patients with erosions</a:t>
            </a:r>
          </a:p>
        </p:txBody>
      </p:sp>
    </p:spTree>
    <p:extLst>
      <p:ext uri="{BB962C8B-B14F-4D97-AF65-F5344CB8AC3E}">
        <p14:creationId xmlns:p14="http://schemas.microsoft.com/office/powerpoint/2010/main" val="867834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87C656E-DA9B-4597-BF71-EF413F0259BF}"/>
              </a:ext>
            </a:extLst>
          </p:cNvPr>
          <p:cNvPicPr>
            <a:picLocks noChangeAspect="1"/>
          </p:cNvPicPr>
          <p:nvPr/>
        </p:nvPicPr>
        <p:blipFill>
          <a:blip r:embed="rId3"/>
          <a:stretch>
            <a:fillRect/>
          </a:stretch>
        </p:blipFill>
        <p:spPr>
          <a:xfrm>
            <a:off x="2063577" y="326188"/>
            <a:ext cx="5265061" cy="6001095"/>
          </a:xfrm>
          <a:prstGeom prst="rect">
            <a:avLst/>
          </a:prstGeom>
        </p:spPr>
      </p:pic>
      <p:pic>
        <p:nvPicPr>
          <p:cNvPr id="3" name="Immagine 2">
            <a:extLst>
              <a:ext uri="{FF2B5EF4-FFF2-40B4-BE49-F238E27FC236}">
                <a16:creationId xmlns:a16="http://schemas.microsoft.com/office/drawing/2014/main" id="{0AA92D30-CD59-461E-83FB-3FE05CAF2E89}"/>
              </a:ext>
            </a:extLst>
          </p:cNvPr>
          <p:cNvPicPr>
            <a:picLocks noChangeAspect="1"/>
          </p:cNvPicPr>
          <p:nvPr/>
        </p:nvPicPr>
        <p:blipFill>
          <a:blip r:embed="rId4"/>
          <a:stretch>
            <a:fillRect/>
          </a:stretch>
        </p:blipFill>
        <p:spPr>
          <a:xfrm>
            <a:off x="7183361" y="326188"/>
            <a:ext cx="2740242" cy="5793059"/>
          </a:xfrm>
          <a:prstGeom prst="rect">
            <a:avLst/>
          </a:prstGeom>
        </p:spPr>
      </p:pic>
    </p:spTree>
    <p:extLst>
      <p:ext uri="{BB962C8B-B14F-4D97-AF65-F5344CB8AC3E}">
        <p14:creationId xmlns:p14="http://schemas.microsoft.com/office/powerpoint/2010/main" val="278890516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82F170E-22DB-44D0-9DCD-7DB4614655DE}"/>
              </a:ext>
            </a:extLst>
          </p:cNvPr>
          <p:cNvPicPr>
            <a:picLocks noChangeAspect="1"/>
          </p:cNvPicPr>
          <p:nvPr/>
        </p:nvPicPr>
        <p:blipFill>
          <a:blip r:embed="rId3"/>
          <a:stretch>
            <a:fillRect/>
          </a:stretch>
        </p:blipFill>
        <p:spPr>
          <a:xfrm>
            <a:off x="1915298" y="205605"/>
            <a:ext cx="8370039" cy="6232889"/>
          </a:xfrm>
          <a:prstGeom prst="rect">
            <a:avLst/>
          </a:prstGeom>
        </p:spPr>
      </p:pic>
    </p:spTree>
    <p:extLst>
      <p:ext uri="{BB962C8B-B14F-4D97-AF65-F5344CB8AC3E}">
        <p14:creationId xmlns:p14="http://schemas.microsoft.com/office/powerpoint/2010/main" val="106907671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p:txBody>
          <a:bodyPr/>
          <a:lstStyle/>
          <a:p>
            <a:r>
              <a:rPr lang="it-IT"/>
              <a:t>US and residual disease </a:t>
            </a:r>
          </a:p>
        </p:txBody>
      </p:sp>
      <p:pic>
        <p:nvPicPr>
          <p:cNvPr id="733188" name="Picture 4" descr="Immagin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2133601"/>
            <a:ext cx="7921625" cy="369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66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95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890" y="1770646"/>
            <a:ext cx="4103687"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4956" name="Text Box 28"/>
          <p:cNvSpPr txBox="1">
            <a:spLocks noChangeArrowheads="1"/>
          </p:cNvSpPr>
          <p:nvPr/>
        </p:nvSpPr>
        <p:spPr bwMode="auto">
          <a:xfrm>
            <a:off x="4245915" y="3137483"/>
            <a:ext cx="1321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b="1">
                <a:latin typeface="Calibri" pitchFamily="34" charset="0"/>
              </a:rPr>
              <a:t>PD negative</a:t>
            </a:r>
          </a:p>
        </p:txBody>
      </p:sp>
      <p:sp>
        <p:nvSpPr>
          <p:cNvPr id="764957" name="Text Box 29"/>
          <p:cNvSpPr txBox="1">
            <a:spLocks noChangeArrowheads="1"/>
          </p:cNvSpPr>
          <p:nvPr/>
        </p:nvSpPr>
        <p:spPr bwMode="auto">
          <a:xfrm>
            <a:off x="4245914" y="2129421"/>
            <a:ext cx="1259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b="1">
                <a:solidFill>
                  <a:srgbClr val="FF0000"/>
                </a:solidFill>
                <a:latin typeface="Calibri" pitchFamily="34" charset="0"/>
              </a:rPr>
              <a:t>PD positive</a:t>
            </a:r>
          </a:p>
        </p:txBody>
      </p:sp>
      <p:pic>
        <p:nvPicPr>
          <p:cNvPr id="720926" name="Picture 30" descr="Immagine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9526" y="1842083"/>
            <a:ext cx="381635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927" name="Picture 31" descr="grade2_1"/>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t="14961" r="24921" b="49921"/>
          <a:stretch>
            <a:fillRect/>
          </a:stretch>
        </p:blipFill>
        <p:spPr bwMode="auto">
          <a:xfrm>
            <a:off x="7127226" y="3505783"/>
            <a:ext cx="24463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4960" name="Rectangle 32"/>
          <p:cNvSpPr>
            <a:spLocks noChangeArrowheads="1"/>
          </p:cNvSpPr>
          <p:nvPr/>
        </p:nvSpPr>
        <p:spPr bwMode="auto">
          <a:xfrm>
            <a:off x="1992313" y="203201"/>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762000" indent="-762000" algn="ctr"/>
            <a:endParaRPr lang="it-IT" sz="2800" dirty="0">
              <a:solidFill>
                <a:schemeClr val="tx2"/>
              </a:solidFill>
              <a:latin typeface="Calibri" pitchFamily="34" charset="0"/>
            </a:endParaRPr>
          </a:p>
        </p:txBody>
      </p:sp>
      <p:sp>
        <p:nvSpPr>
          <p:cNvPr id="2" name="Titolo 1">
            <a:extLst>
              <a:ext uri="{FF2B5EF4-FFF2-40B4-BE49-F238E27FC236}">
                <a16:creationId xmlns:a16="http://schemas.microsoft.com/office/drawing/2014/main" id="{DEAC4563-CBC5-4DCA-8B18-48E279D93AF7}"/>
              </a:ext>
            </a:extLst>
          </p:cNvPr>
          <p:cNvSpPr>
            <a:spLocks noGrp="1"/>
          </p:cNvSpPr>
          <p:nvPr>
            <p:ph type="title"/>
          </p:nvPr>
        </p:nvSpPr>
        <p:spPr/>
        <p:txBody>
          <a:bodyPr>
            <a:normAutofit/>
          </a:bodyPr>
          <a:lstStyle/>
          <a:p>
            <a:r>
              <a:rPr lang="en-US" dirty="0"/>
              <a:t>PD-US predicts clinical outcome in remission </a:t>
            </a:r>
            <a:endParaRPr lang="it-IT" dirty="0"/>
          </a:p>
        </p:txBody>
      </p:sp>
    </p:spTree>
    <p:extLst>
      <p:ext uri="{BB962C8B-B14F-4D97-AF65-F5344CB8AC3E}">
        <p14:creationId xmlns:p14="http://schemas.microsoft.com/office/powerpoint/2010/main" val="127745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035FD-3FB4-4A3C-B9B7-D35736570621}"/>
              </a:ext>
            </a:extLst>
          </p:cNvPr>
          <p:cNvSpPr>
            <a:spLocks noGrp="1"/>
          </p:cNvSpPr>
          <p:nvPr>
            <p:ph type="title"/>
          </p:nvPr>
        </p:nvSpPr>
        <p:spPr/>
        <p:txBody>
          <a:bodyPr/>
          <a:lstStyle/>
          <a:p>
            <a:r>
              <a:rPr lang="it-IT" dirty="0"/>
              <a:t>Artrite reumatoide</a:t>
            </a:r>
          </a:p>
        </p:txBody>
      </p:sp>
      <p:pic>
        <p:nvPicPr>
          <p:cNvPr id="3" name="Immagine 2">
            <a:extLst>
              <a:ext uri="{FF2B5EF4-FFF2-40B4-BE49-F238E27FC236}">
                <a16:creationId xmlns:a16="http://schemas.microsoft.com/office/drawing/2014/main" id="{87085E78-1B0F-4E17-9420-635D7E958682}"/>
              </a:ext>
            </a:extLst>
          </p:cNvPr>
          <p:cNvPicPr>
            <a:picLocks noChangeAspect="1"/>
          </p:cNvPicPr>
          <p:nvPr/>
        </p:nvPicPr>
        <p:blipFill>
          <a:blip r:embed="rId2"/>
          <a:stretch>
            <a:fillRect/>
          </a:stretch>
        </p:blipFill>
        <p:spPr>
          <a:xfrm>
            <a:off x="862311" y="1187627"/>
            <a:ext cx="7197621" cy="5049050"/>
          </a:xfrm>
          <a:prstGeom prst="rect">
            <a:avLst/>
          </a:prstGeom>
        </p:spPr>
      </p:pic>
      <p:pic>
        <p:nvPicPr>
          <p:cNvPr id="4" name="Immagine 3">
            <a:extLst>
              <a:ext uri="{FF2B5EF4-FFF2-40B4-BE49-F238E27FC236}">
                <a16:creationId xmlns:a16="http://schemas.microsoft.com/office/drawing/2014/main" id="{9CF312BB-815F-401A-9B14-59EDA52BCA85}"/>
              </a:ext>
            </a:extLst>
          </p:cNvPr>
          <p:cNvPicPr>
            <a:picLocks noChangeAspect="1"/>
          </p:cNvPicPr>
          <p:nvPr/>
        </p:nvPicPr>
        <p:blipFill>
          <a:blip r:embed="rId3"/>
          <a:stretch>
            <a:fillRect/>
          </a:stretch>
        </p:blipFill>
        <p:spPr>
          <a:xfrm>
            <a:off x="8174302" y="1187627"/>
            <a:ext cx="3155307" cy="5049050"/>
          </a:xfrm>
          <a:prstGeom prst="rect">
            <a:avLst/>
          </a:prstGeom>
        </p:spPr>
      </p:pic>
    </p:spTree>
    <p:extLst>
      <p:ext uri="{BB962C8B-B14F-4D97-AF65-F5344CB8AC3E}">
        <p14:creationId xmlns:p14="http://schemas.microsoft.com/office/powerpoint/2010/main" val="2381298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Gotta</a:t>
            </a:r>
            <a:endParaRPr lang="it-IT" i="1"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87519" y="2083427"/>
            <a:ext cx="8616961" cy="383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419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CPPD</a:t>
            </a:r>
          </a:p>
        </p:txBody>
      </p:sp>
      <p:pic>
        <p:nvPicPr>
          <p:cNvPr id="4" name="Segnaposto contenuto 3"/>
          <p:cNvPicPr>
            <a:picLocks noGrp="1" noChangeAspect="1"/>
          </p:cNvPicPr>
          <p:nvPr>
            <p:ph idx="1"/>
          </p:nvPr>
        </p:nvPicPr>
        <p:blipFill>
          <a:blip r:embed="rId2"/>
          <a:stretch>
            <a:fillRect/>
          </a:stretch>
        </p:blipFill>
        <p:spPr>
          <a:xfrm>
            <a:off x="3723388" y="2214563"/>
            <a:ext cx="4876800" cy="3286125"/>
          </a:xfrm>
          <a:prstGeom prst="rect">
            <a:avLst/>
          </a:prstGeom>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80" r="580" b="32423"/>
          <a:stretch/>
        </p:blipFill>
        <p:spPr bwMode="auto">
          <a:xfrm rot="16200000">
            <a:off x="1186900" y="3019003"/>
            <a:ext cx="3305303" cy="169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864685" y="2997615"/>
            <a:ext cx="3286125" cy="172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60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918" y="692919"/>
            <a:ext cx="8586600" cy="494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999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31504" y="6897"/>
            <a:ext cx="9036496" cy="646331"/>
          </a:xfrm>
          <a:prstGeom prst="rect">
            <a:avLst/>
          </a:prstGeom>
          <a:noFill/>
        </p:spPr>
        <p:txBody>
          <a:bodyPr wrap="square" rtlCol="0">
            <a:spAutoFit/>
          </a:bodyPr>
          <a:lstStyle/>
          <a:p>
            <a:pPr algn="ctr"/>
            <a:r>
              <a:rPr lang="it-IT" sz="3600" dirty="0">
                <a:solidFill>
                  <a:schemeClr val="bg1"/>
                </a:solidFill>
              </a:rPr>
              <a:t>CPPD</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117" y="586400"/>
            <a:ext cx="6264696" cy="21255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013" y="2746203"/>
            <a:ext cx="4608512" cy="2876012"/>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768" y="595331"/>
            <a:ext cx="3701778" cy="2116591"/>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582" y="2780484"/>
            <a:ext cx="5219964" cy="2841731"/>
          </a:xfrm>
          <a:prstGeom prst="rect">
            <a:avLst/>
          </a:prstGeom>
        </p:spPr>
      </p:pic>
    </p:spTree>
    <p:extLst>
      <p:ext uri="{BB962C8B-B14F-4D97-AF65-F5344CB8AC3E}">
        <p14:creationId xmlns:p14="http://schemas.microsoft.com/office/powerpoint/2010/main" val="2882239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Ecografia arterie temporali</a:t>
            </a:r>
          </a:p>
        </p:txBody>
      </p:sp>
      <p:pic>
        <p:nvPicPr>
          <p:cNvPr id="5" name="Grafik 9">
            <a:extLst>
              <a:ext uri="{FF2B5EF4-FFF2-40B4-BE49-F238E27FC236}">
                <a16:creationId xmlns:a16="http://schemas.microsoft.com/office/drawing/2014/main" id="{4D1217A2-F2EF-40E4-A759-A428EFB31347}"/>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0796" y="1088136"/>
            <a:ext cx="5522912" cy="2750583"/>
          </a:xfrm>
          <a:prstGeom prst="rect">
            <a:avLst/>
          </a:prstGeom>
          <a:noFill/>
        </p:spPr>
      </p:pic>
      <p:pic>
        <p:nvPicPr>
          <p:cNvPr id="6" name="Grafik 11">
            <a:extLst>
              <a:ext uri="{FF2B5EF4-FFF2-40B4-BE49-F238E27FC236}">
                <a16:creationId xmlns:a16="http://schemas.microsoft.com/office/drawing/2014/main" id="{6642C4F5-FE83-4C9D-A940-B6B4230560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0796" y="3517641"/>
            <a:ext cx="5522912" cy="2634918"/>
          </a:xfrm>
          <a:prstGeom prst="rect">
            <a:avLst/>
          </a:prstGeom>
          <a:noFill/>
        </p:spPr>
      </p:pic>
      <p:pic>
        <p:nvPicPr>
          <p:cNvPr id="7" name="Billede 3" descr="C:\Users\kad7av\Desktop\Forsknings\Omeract study\Images\Omeract study final edition\TA still images\20_Fotor.jpg">
            <a:extLst>
              <a:ext uri="{FF2B5EF4-FFF2-40B4-BE49-F238E27FC236}">
                <a16:creationId xmlns:a16="http://schemas.microsoft.com/office/drawing/2014/main" id="{31A9A1A3-6890-4721-A30C-102B268F167E}"/>
              </a:ext>
            </a:extLst>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08914" y="1414482"/>
            <a:ext cx="5459412" cy="1597876"/>
          </a:xfrm>
          <a:prstGeom prst="rect">
            <a:avLst/>
          </a:prstGeom>
          <a:noFill/>
          <a:ln>
            <a:noFill/>
          </a:ln>
        </p:spPr>
      </p:pic>
      <p:pic>
        <p:nvPicPr>
          <p:cNvPr id="8" name="Immagine 7">
            <a:extLst>
              <a:ext uri="{FF2B5EF4-FFF2-40B4-BE49-F238E27FC236}">
                <a16:creationId xmlns:a16="http://schemas.microsoft.com/office/drawing/2014/main" id="{FB886FA4-DD8D-4ABE-AB81-455952E021EA}"/>
              </a:ext>
            </a:extLst>
          </p:cNvPr>
          <p:cNvPicPr>
            <a:picLocks noChangeAspect="1"/>
          </p:cNvPicPr>
          <p:nvPr/>
        </p:nvPicPr>
        <p:blipFill>
          <a:blip r:embed="rId5"/>
          <a:stretch>
            <a:fillRect/>
          </a:stretch>
        </p:blipFill>
        <p:spPr>
          <a:xfrm>
            <a:off x="6008914" y="3576036"/>
            <a:ext cx="5544972" cy="2545670"/>
          </a:xfrm>
          <a:prstGeom prst="rect">
            <a:avLst/>
          </a:prstGeom>
        </p:spPr>
      </p:pic>
      <p:sp>
        <p:nvSpPr>
          <p:cNvPr id="9" name="Goccia 8">
            <a:extLst>
              <a:ext uri="{FF2B5EF4-FFF2-40B4-BE49-F238E27FC236}">
                <a16:creationId xmlns:a16="http://schemas.microsoft.com/office/drawing/2014/main" id="{921B550C-CF89-49CF-9750-A35F8D4DA2FC}"/>
              </a:ext>
            </a:extLst>
          </p:cNvPr>
          <p:cNvSpPr/>
          <p:nvPr/>
        </p:nvSpPr>
        <p:spPr>
          <a:xfrm>
            <a:off x="7811252" y="1202219"/>
            <a:ext cx="1978090" cy="1810139"/>
          </a:xfrm>
          <a:prstGeom prst="teardrop">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98C8645A-BE39-4740-AE7B-046E14703568}"/>
              </a:ext>
            </a:extLst>
          </p:cNvPr>
          <p:cNvSpPr txBox="1"/>
          <p:nvPr/>
        </p:nvSpPr>
        <p:spPr>
          <a:xfrm>
            <a:off x="7884860" y="3001810"/>
            <a:ext cx="1707519" cy="584775"/>
          </a:xfrm>
          <a:prstGeom prst="rect">
            <a:avLst/>
          </a:prstGeom>
          <a:noFill/>
        </p:spPr>
        <p:txBody>
          <a:bodyPr wrap="none" rtlCol="0">
            <a:spAutoFit/>
          </a:bodyPr>
          <a:lstStyle/>
          <a:p>
            <a:r>
              <a:rPr lang="it-IT" sz="3200" dirty="0"/>
              <a:t>Halo </a:t>
            </a:r>
            <a:r>
              <a:rPr lang="it-IT" sz="3200" dirty="0" err="1"/>
              <a:t>sign</a:t>
            </a:r>
            <a:endParaRPr lang="it-IT" sz="3200" dirty="0"/>
          </a:p>
        </p:txBody>
      </p:sp>
    </p:spTree>
    <p:extLst>
      <p:ext uri="{BB962C8B-B14F-4D97-AF65-F5344CB8AC3E}">
        <p14:creationId xmlns:p14="http://schemas.microsoft.com/office/powerpoint/2010/main" val="361925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4DFE8-1E41-43F1-BA95-41A7E1A7D781}"/>
              </a:ext>
            </a:extLst>
          </p:cNvPr>
          <p:cNvSpPr>
            <a:spLocks noGrp="1"/>
          </p:cNvSpPr>
          <p:nvPr>
            <p:ph type="title"/>
          </p:nvPr>
        </p:nvSpPr>
        <p:spPr/>
        <p:txBody>
          <a:bodyPr/>
          <a:lstStyle/>
          <a:p>
            <a:r>
              <a:rPr lang="it-IT" dirty="0"/>
              <a:t>Medicina nucleare </a:t>
            </a:r>
          </a:p>
        </p:txBody>
      </p:sp>
      <p:sp>
        <p:nvSpPr>
          <p:cNvPr id="3" name="Segnaposto contenuto 2">
            <a:extLst>
              <a:ext uri="{FF2B5EF4-FFF2-40B4-BE49-F238E27FC236}">
                <a16:creationId xmlns:a16="http://schemas.microsoft.com/office/drawing/2014/main" id="{375E38F4-B837-43F5-98F8-E8321773A85D}"/>
              </a:ext>
            </a:extLst>
          </p:cNvPr>
          <p:cNvSpPr>
            <a:spLocks noGrp="1"/>
          </p:cNvSpPr>
          <p:nvPr>
            <p:ph sz="half" idx="1"/>
          </p:nvPr>
        </p:nvSpPr>
        <p:spPr/>
        <p:txBody>
          <a:bodyPr>
            <a:normAutofit/>
          </a:bodyPr>
          <a:lstStyle/>
          <a:p>
            <a:r>
              <a:rPr lang="en-US" sz="1800" dirty="0"/>
              <a:t>Nuclear imaging provides not only </a:t>
            </a:r>
            <a:r>
              <a:rPr lang="en-US" sz="1800" dirty="0">
                <a:solidFill>
                  <a:srgbClr val="FF0000"/>
                </a:solidFill>
              </a:rPr>
              <a:t>morphologic</a:t>
            </a:r>
            <a:r>
              <a:rPr lang="en-US" sz="1800" dirty="0"/>
              <a:t> but also </a:t>
            </a:r>
            <a:r>
              <a:rPr lang="en-US" sz="1800" dirty="0">
                <a:solidFill>
                  <a:srgbClr val="FF0000"/>
                </a:solidFill>
              </a:rPr>
              <a:t>physiologic</a:t>
            </a:r>
            <a:r>
              <a:rPr lang="en-US" sz="1800" dirty="0"/>
              <a:t> information regarding the metabolic state of tissues.</a:t>
            </a:r>
          </a:p>
          <a:p>
            <a:r>
              <a:rPr lang="en-US" sz="1800" dirty="0"/>
              <a:t>Nuclear medicine techniques can be </a:t>
            </a:r>
            <a:r>
              <a:rPr lang="en-US" sz="1800" dirty="0">
                <a:solidFill>
                  <a:srgbClr val="FF0000"/>
                </a:solidFill>
              </a:rPr>
              <a:t>fused</a:t>
            </a:r>
            <a:r>
              <a:rPr lang="en-US" sz="1800" dirty="0"/>
              <a:t> with other imaging modalities (e.g., SPECT/CT) providing combined functional and anatomic information.</a:t>
            </a:r>
          </a:p>
          <a:p>
            <a:r>
              <a:rPr lang="en-US" sz="1800" dirty="0"/>
              <a:t>PET can be useful for diagnosis and management of </a:t>
            </a:r>
            <a:r>
              <a:rPr lang="en-US" sz="1800" dirty="0" err="1">
                <a:solidFill>
                  <a:srgbClr val="FF0000"/>
                </a:solidFill>
              </a:rPr>
              <a:t>vasculitides</a:t>
            </a:r>
            <a:r>
              <a:rPr lang="en-US" sz="1800" dirty="0">
                <a:solidFill>
                  <a:srgbClr val="FF0000"/>
                </a:solidFill>
              </a:rPr>
              <a:t>, fever of unknown origin, and malignancies</a:t>
            </a:r>
            <a:r>
              <a:rPr lang="en-US" sz="1800" dirty="0"/>
              <a:t>.</a:t>
            </a:r>
          </a:p>
          <a:p>
            <a:r>
              <a:rPr lang="en-US" sz="1800" dirty="0"/>
              <a:t>Other imaging modalities are generally better suited than nuclear medicine to investigate inflammatory and degenerative rheumatic diseases in clinical practice</a:t>
            </a:r>
          </a:p>
        </p:txBody>
      </p:sp>
      <p:pic>
        <p:nvPicPr>
          <p:cNvPr id="5" name="Segnaposto contenuto 5">
            <a:extLst>
              <a:ext uri="{FF2B5EF4-FFF2-40B4-BE49-F238E27FC236}">
                <a16:creationId xmlns:a16="http://schemas.microsoft.com/office/drawing/2014/main" id="{0175DD82-B638-4756-99C3-077FAF23E065}"/>
              </a:ext>
            </a:extLst>
          </p:cNvPr>
          <p:cNvPicPr>
            <a:picLocks noGrp="1" noChangeAspect="1"/>
          </p:cNvPicPr>
          <p:nvPr>
            <p:ph sz="half" idx="2"/>
          </p:nvPr>
        </p:nvPicPr>
        <p:blipFill>
          <a:blip r:embed="rId2"/>
          <a:stretch>
            <a:fillRect/>
          </a:stretch>
        </p:blipFill>
        <p:spPr>
          <a:xfrm>
            <a:off x="7287677" y="1371600"/>
            <a:ext cx="3320534" cy="4497388"/>
          </a:xfrm>
          <a:prstGeom prst="rect">
            <a:avLst/>
          </a:prstGeom>
        </p:spPr>
      </p:pic>
    </p:spTree>
    <p:extLst>
      <p:ext uri="{BB962C8B-B14F-4D97-AF65-F5344CB8AC3E}">
        <p14:creationId xmlns:p14="http://schemas.microsoft.com/office/powerpoint/2010/main" val="250333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62848-3055-4829-809E-38510EA73FD8}"/>
              </a:ext>
            </a:extLst>
          </p:cNvPr>
          <p:cNvSpPr>
            <a:spLocks noGrp="1"/>
          </p:cNvSpPr>
          <p:nvPr>
            <p:ph type="title"/>
          </p:nvPr>
        </p:nvSpPr>
        <p:spPr/>
        <p:txBody>
          <a:bodyPr/>
          <a:lstStyle/>
          <a:p>
            <a:r>
              <a:rPr lang="it-IT" dirty="0"/>
              <a:t>Artrite reumatoide</a:t>
            </a:r>
          </a:p>
        </p:txBody>
      </p:sp>
      <p:pic>
        <p:nvPicPr>
          <p:cNvPr id="5" name="Segnaposto contenuto 4">
            <a:extLst>
              <a:ext uri="{FF2B5EF4-FFF2-40B4-BE49-F238E27FC236}">
                <a16:creationId xmlns:a16="http://schemas.microsoft.com/office/drawing/2014/main" id="{C21A985B-E140-417F-BCA3-CEC989692BE5}"/>
              </a:ext>
            </a:extLst>
          </p:cNvPr>
          <p:cNvPicPr>
            <a:picLocks noGrp="1" noChangeAspect="1"/>
          </p:cNvPicPr>
          <p:nvPr>
            <p:ph idx="1"/>
          </p:nvPr>
        </p:nvPicPr>
        <p:blipFill>
          <a:blip r:embed="rId2"/>
          <a:stretch>
            <a:fillRect/>
          </a:stretch>
        </p:blipFill>
        <p:spPr>
          <a:xfrm>
            <a:off x="3231845" y="1271588"/>
            <a:ext cx="5725135" cy="4597400"/>
          </a:xfrm>
          <a:prstGeom prst="rect">
            <a:avLst/>
          </a:prstGeom>
        </p:spPr>
      </p:pic>
    </p:spTree>
    <p:extLst>
      <p:ext uri="{BB962C8B-B14F-4D97-AF65-F5344CB8AC3E}">
        <p14:creationId xmlns:p14="http://schemas.microsoft.com/office/powerpoint/2010/main" val="1281332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18C286-BC29-42DD-8C7F-249D3ACC3F14}"/>
              </a:ext>
            </a:extLst>
          </p:cNvPr>
          <p:cNvSpPr>
            <a:spLocks noGrp="1"/>
          </p:cNvSpPr>
          <p:nvPr>
            <p:ph type="title"/>
          </p:nvPr>
        </p:nvSpPr>
        <p:spPr/>
        <p:txBody>
          <a:bodyPr/>
          <a:lstStyle/>
          <a:p>
            <a:r>
              <a:rPr lang="it-IT" dirty="0"/>
              <a:t>PET-CT: </a:t>
            </a:r>
            <a:r>
              <a:rPr lang="it-IT" dirty="0" err="1"/>
              <a:t>Vasculite</a:t>
            </a:r>
            <a:r>
              <a:rPr lang="it-IT" dirty="0"/>
              <a:t> dei grossi vasi</a:t>
            </a:r>
          </a:p>
        </p:txBody>
      </p:sp>
      <p:pic>
        <p:nvPicPr>
          <p:cNvPr id="6" name="Segnaposto contenuto 5">
            <a:extLst>
              <a:ext uri="{FF2B5EF4-FFF2-40B4-BE49-F238E27FC236}">
                <a16:creationId xmlns:a16="http://schemas.microsoft.com/office/drawing/2014/main" id="{DF613924-E118-4C8F-B1CA-BBB53D655A1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8559" r="27684"/>
          <a:stretch/>
        </p:blipFill>
        <p:spPr>
          <a:xfrm>
            <a:off x="2090057" y="1862797"/>
            <a:ext cx="2416629" cy="3514994"/>
          </a:xfrm>
        </p:spPr>
      </p:pic>
      <p:pic>
        <p:nvPicPr>
          <p:cNvPr id="8" name="Segnaposto contenuto 7">
            <a:extLst>
              <a:ext uri="{FF2B5EF4-FFF2-40B4-BE49-F238E27FC236}">
                <a16:creationId xmlns:a16="http://schemas.microsoft.com/office/drawing/2014/main" id="{78DC60BF-7F45-44ED-AEC0-9BC147D872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7955" t="1662" r="26071" b="1664"/>
          <a:stretch/>
        </p:blipFill>
        <p:spPr>
          <a:xfrm>
            <a:off x="7744408" y="1940767"/>
            <a:ext cx="2509935" cy="3359022"/>
          </a:xfrm>
        </p:spPr>
      </p:pic>
    </p:spTree>
    <p:extLst>
      <p:ext uri="{BB962C8B-B14F-4D97-AF65-F5344CB8AC3E}">
        <p14:creationId xmlns:p14="http://schemas.microsoft.com/office/powerpoint/2010/main" val="235765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753432C-CC93-4730-B0C8-885439607DDC}"/>
              </a:ext>
            </a:extLst>
          </p:cNvPr>
          <p:cNvSpPr>
            <a:spLocks noGrp="1"/>
          </p:cNvSpPr>
          <p:nvPr>
            <p:ph type="title"/>
          </p:nvPr>
        </p:nvSpPr>
        <p:spPr/>
        <p:txBody>
          <a:bodyPr/>
          <a:lstStyle/>
          <a:p>
            <a:r>
              <a:rPr lang="it-IT" dirty="0"/>
              <a:t>PET-CT: </a:t>
            </a:r>
            <a:r>
              <a:rPr lang="it-IT" dirty="0" err="1"/>
              <a:t>Vasculite</a:t>
            </a:r>
            <a:r>
              <a:rPr lang="it-IT" dirty="0"/>
              <a:t> dei grossi vasi</a:t>
            </a:r>
          </a:p>
        </p:txBody>
      </p:sp>
      <p:pic>
        <p:nvPicPr>
          <p:cNvPr id="7" name="Segnaposto contenuto 6">
            <a:extLst>
              <a:ext uri="{FF2B5EF4-FFF2-40B4-BE49-F238E27FC236}">
                <a16:creationId xmlns:a16="http://schemas.microsoft.com/office/drawing/2014/main" id="{6D253BB5-E569-4DB0-A8E8-7ABC75A9D0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2595" y="1271588"/>
            <a:ext cx="7223634" cy="4597400"/>
          </a:xfrm>
          <a:prstGeom prst="rect">
            <a:avLst/>
          </a:prstGeom>
        </p:spPr>
      </p:pic>
    </p:spTree>
    <p:extLst>
      <p:ext uri="{BB962C8B-B14F-4D97-AF65-F5344CB8AC3E}">
        <p14:creationId xmlns:p14="http://schemas.microsoft.com/office/powerpoint/2010/main" val="2439965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p:cNvSpPr>
          <p:nvPr/>
        </p:nvSpPr>
        <p:spPr bwMode="auto">
          <a:xfrm>
            <a:off x="6527801" y="1125538"/>
            <a:ext cx="3167063" cy="5111750"/>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6771" name="Rectangle 3"/>
          <p:cNvSpPr>
            <a:spLocks noGrp="1" noChangeArrowheads="1"/>
          </p:cNvSpPr>
          <p:nvPr>
            <p:ph type="title"/>
          </p:nvPr>
        </p:nvSpPr>
        <p:spPr/>
        <p:txBody>
          <a:bodyPr/>
          <a:lstStyle/>
          <a:p>
            <a:r>
              <a:rPr lang="it-IT"/>
              <a:t>US guided injections</a:t>
            </a:r>
          </a:p>
        </p:txBody>
      </p:sp>
      <p:pic>
        <p:nvPicPr>
          <p:cNvPr id="416772" name="Picture 4" descr="DSCF0007"/>
          <p:cNvPicPr preferRelativeResize="0">
            <a:picLocks noChangeArrowheads="1"/>
          </p:cNvPicPr>
          <p:nvPr/>
        </p:nvPicPr>
        <p:blipFill>
          <a:blip r:embed="rId4">
            <a:extLst>
              <a:ext uri="{28A0092B-C50C-407E-A947-70E740481C1C}">
                <a14:useLocalDpi xmlns:a14="http://schemas.microsoft.com/office/drawing/2010/main" val="0"/>
              </a:ext>
            </a:extLst>
          </a:blip>
          <a:srcRect t="19089" b="7399"/>
          <a:stretch>
            <a:fillRect/>
          </a:stretch>
        </p:blipFill>
        <p:spPr bwMode="auto">
          <a:xfrm>
            <a:off x="6672264" y="1268413"/>
            <a:ext cx="28797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6773" name="Object 5">
            <a:hlinkClick r:id="" action="ppaction://ole?verb=0"/>
          </p:cNvPr>
          <p:cNvGraphicFramePr>
            <a:graphicFrameLocks/>
          </p:cNvGraphicFramePr>
          <p:nvPr/>
        </p:nvGraphicFramePr>
        <p:xfrm>
          <a:off x="6672264" y="4508501"/>
          <a:ext cx="2879725" cy="1439863"/>
        </p:xfrm>
        <a:graphic>
          <a:graphicData uri="http://schemas.openxmlformats.org/presentationml/2006/ole">
            <mc:AlternateContent xmlns:mc="http://schemas.openxmlformats.org/markup-compatibility/2006">
              <mc:Choice xmlns:v="urn:schemas-microsoft-com:vml" Requires="v">
                <p:oleObj spid="_x0000_s1035" name="Video clip" r:id="rId5" imgW="5334745" imgH="4544059" progId="AVIFile">
                  <p:embed/>
                </p:oleObj>
              </mc:Choice>
              <mc:Fallback>
                <p:oleObj name="Video clip" r:id="rId5" imgW="5334745" imgH="4544059" progId="AVIFile">
                  <p:embed/>
                  <p:pic>
                    <p:nvPicPr>
                      <p:cNvPr id="416773" name="Object 5">
                        <a:hlinkClick r:id="" action="ppaction://ole?verb=0"/>
                      </p:cNvPr>
                      <p:cNvPicPr preferRelativeResize="0">
                        <a:picLocks noChangeArrowheads="1"/>
                      </p:cNvPicPr>
                      <p:nvPr/>
                    </p:nvPicPr>
                    <p:blipFill>
                      <a:blip r:embed="rId6">
                        <a:extLst>
                          <a:ext uri="{28A0092B-C50C-407E-A947-70E740481C1C}">
                            <a14:useLocalDpi xmlns:a14="http://schemas.microsoft.com/office/drawing/2010/main" val="0"/>
                          </a:ext>
                        </a:extLst>
                      </a:blip>
                      <a:srcRect l="14981" t="7605" r="14847" b="54427"/>
                      <a:stretch>
                        <a:fillRect/>
                      </a:stretch>
                    </p:blipFill>
                    <p:spPr bwMode="auto">
                      <a:xfrm>
                        <a:off x="6672264" y="4508501"/>
                        <a:ext cx="2879725" cy="1439863"/>
                      </a:xfrm>
                      <a:prstGeom prst="rect">
                        <a:avLst/>
                      </a:prstGeom>
                      <a:noFill/>
                      <a:ln>
                        <a:noFill/>
                      </a:ln>
                      <a:effectLst/>
                      <a:extLst>
                        <a:ext uri="{909E8E84-426E-40DD-AFC4-6F175D3DCCD1}">
                          <a14:hiddenFill xmlns:a14="http://schemas.microsoft.com/office/drawing/2010/main">
                            <a:solidFill>
                              <a:srgbClr val="3366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3366"/>
                              </a:outerShdw>
                            </a:effectLst>
                          </a14:hiddenEffects>
                        </a:ext>
                      </a:extLst>
                    </p:spPr>
                  </p:pic>
                </p:oleObj>
              </mc:Fallback>
            </mc:AlternateContent>
          </a:graphicData>
        </a:graphic>
      </p:graphicFrame>
      <p:pic>
        <p:nvPicPr>
          <p:cNvPr id="416774" name="Picture 6"/>
          <p:cNvPicPr preferRelativeResize="0">
            <a:picLocks noChangeArrowheads="1"/>
          </p:cNvPicPr>
          <p:nvPr/>
        </p:nvPicPr>
        <p:blipFill>
          <a:blip r:embed="rId7">
            <a:extLst>
              <a:ext uri="{28A0092B-C50C-407E-A947-70E740481C1C}">
                <a14:useLocalDpi xmlns:a14="http://schemas.microsoft.com/office/drawing/2010/main" val="0"/>
              </a:ext>
            </a:extLst>
          </a:blip>
          <a:srcRect b="51802"/>
          <a:stretch>
            <a:fillRect/>
          </a:stretch>
        </p:blipFill>
        <p:spPr bwMode="auto">
          <a:xfrm>
            <a:off x="6672264" y="2852738"/>
            <a:ext cx="2879725"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775" name="Rectangle 7"/>
          <p:cNvSpPr>
            <a:spLocks noChangeArrowheads="1"/>
          </p:cNvSpPr>
          <p:nvPr/>
        </p:nvSpPr>
        <p:spPr bwMode="auto">
          <a:xfrm>
            <a:off x="510621" y="1125538"/>
            <a:ext cx="5729843"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66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nSpc>
                <a:spcPct val="90000"/>
              </a:lnSpc>
              <a:spcBef>
                <a:spcPct val="20000"/>
              </a:spcBef>
              <a:buFontTx/>
              <a:buChar char="•"/>
            </a:pPr>
            <a:r>
              <a:rPr lang="it-IT" sz="2400" dirty="0" err="1"/>
              <a:t>Diagnosis</a:t>
            </a:r>
            <a:endParaRPr lang="it-IT" sz="2400" dirty="0"/>
          </a:p>
          <a:p>
            <a:pPr marL="838200" lvl="1" indent="-381000">
              <a:lnSpc>
                <a:spcPct val="90000"/>
              </a:lnSpc>
              <a:spcBef>
                <a:spcPct val="20000"/>
              </a:spcBef>
              <a:buFontTx/>
              <a:buChar char="–"/>
            </a:pPr>
            <a:r>
              <a:rPr lang="it-IT" sz="2000" dirty="0"/>
              <a:t>accurate </a:t>
            </a:r>
            <a:r>
              <a:rPr lang="it-IT" sz="2000" dirty="0" err="1"/>
              <a:t>aspiration</a:t>
            </a:r>
            <a:r>
              <a:rPr lang="it-IT" sz="2000" dirty="0"/>
              <a:t> of </a:t>
            </a:r>
            <a:r>
              <a:rPr lang="it-IT" sz="2000" dirty="0" err="1"/>
              <a:t>fluid</a:t>
            </a:r>
            <a:r>
              <a:rPr lang="it-IT" sz="2000" dirty="0"/>
              <a:t> </a:t>
            </a:r>
          </a:p>
          <a:p>
            <a:pPr marL="457200" indent="-457200">
              <a:lnSpc>
                <a:spcPct val="90000"/>
              </a:lnSpc>
              <a:spcBef>
                <a:spcPct val="20000"/>
              </a:spcBef>
              <a:buFontTx/>
              <a:buChar char="•"/>
            </a:pPr>
            <a:r>
              <a:rPr lang="it-IT" sz="2400" dirty="0" err="1"/>
              <a:t>Intervention</a:t>
            </a:r>
            <a:r>
              <a:rPr lang="it-IT" sz="2400" dirty="0"/>
              <a:t> </a:t>
            </a:r>
          </a:p>
          <a:p>
            <a:pPr marL="838200" lvl="1" indent="-381000">
              <a:lnSpc>
                <a:spcPct val="90000"/>
              </a:lnSpc>
              <a:spcBef>
                <a:spcPct val="20000"/>
              </a:spcBef>
              <a:buFontTx/>
              <a:buChar char="–"/>
            </a:pPr>
            <a:r>
              <a:rPr lang="it-IT" sz="2000" dirty="0"/>
              <a:t>accurate delivery of </a:t>
            </a:r>
            <a:r>
              <a:rPr lang="it-IT" sz="2000" dirty="0" err="1"/>
              <a:t>therapeutic</a:t>
            </a:r>
            <a:r>
              <a:rPr lang="it-IT" sz="2000" dirty="0"/>
              <a:t> agent</a:t>
            </a:r>
          </a:p>
          <a:p>
            <a:pPr marL="457200" indent="-457200">
              <a:lnSpc>
                <a:spcPct val="90000"/>
              </a:lnSpc>
              <a:spcBef>
                <a:spcPct val="20000"/>
              </a:spcBef>
              <a:buFontTx/>
              <a:buChar char="•"/>
            </a:pPr>
            <a:r>
              <a:rPr lang="en-US" sz="2400" dirty="0"/>
              <a:t>One third of clinical examination guided injections are inaccurate</a:t>
            </a:r>
          </a:p>
          <a:p>
            <a:pPr marL="457200" indent="-457200">
              <a:lnSpc>
                <a:spcPct val="90000"/>
              </a:lnSpc>
              <a:spcBef>
                <a:spcPct val="20000"/>
              </a:spcBef>
              <a:buFontTx/>
              <a:buChar char="•"/>
            </a:pPr>
            <a:r>
              <a:rPr lang="en-US" sz="2400" dirty="0"/>
              <a:t>US guided injections are significantly more accurate than CE guided injections</a:t>
            </a:r>
          </a:p>
          <a:p>
            <a:pPr marL="457200" indent="-457200">
              <a:lnSpc>
                <a:spcPct val="90000"/>
              </a:lnSpc>
              <a:spcBef>
                <a:spcPct val="20000"/>
              </a:spcBef>
              <a:buFontTx/>
              <a:buChar char="•"/>
            </a:pPr>
            <a:r>
              <a:rPr lang="en-US" sz="2400" dirty="0"/>
              <a:t>Relative novice can achieve high accuracy rates with limited training</a:t>
            </a:r>
            <a:endParaRPr lang="it-IT" sz="2000" dirty="0"/>
          </a:p>
        </p:txBody>
      </p:sp>
      <p:sp>
        <p:nvSpPr>
          <p:cNvPr id="416776" name="Line 8"/>
          <p:cNvSpPr>
            <a:spLocks noChangeShapeType="1"/>
          </p:cNvSpPr>
          <p:nvPr/>
        </p:nvSpPr>
        <p:spPr bwMode="auto">
          <a:xfrm>
            <a:off x="7824788" y="4868863"/>
            <a:ext cx="0" cy="2159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7" name="Line 9"/>
          <p:cNvSpPr>
            <a:spLocks noChangeShapeType="1"/>
          </p:cNvSpPr>
          <p:nvPr/>
        </p:nvSpPr>
        <p:spPr bwMode="auto">
          <a:xfrm>
            <a:off x="8401050" y="3068638"/>
            <a:ext cx="0" cy="2159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6778" name="Text Box 10"/>
          <p:cNvSpPr txBox="1">
            <a:spLocks noChangeArrowheads="1"/>
          </p:cNvSpPr>
          <p:nvPr/>
        </p:nvSpPr>
        <p:spPr bwMode="auto">
          <a:xfrm>
            <a:off x="6796088" y="3952876"/>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chemeClr val="bg1"/>
                </a:solidFill>
              </a:rPr>
              <a:t>longitudinal</a:t>
            </a:r>
          </a:p>
        </p:txBody>
      </p:sp>
      <p:sp>
        <p:nvSpPr>
          <p:cNvPr id="416779" name="Text Box 11"/>
          <p:cNvSpPr txBox="1">
            <a:spLocks noChangeArrowheads="1"/>
          </p:cNvSpPr>
          <p:nvPr/>
        </p:nvSpPr>
        <p:spPr bwMode="auto">
          <a:xfrm>
            <a:off x="6816726" y="5516563"/>
            <a:ext cx="1154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solidFill>
                  <a:schemeClr val="bg1"/>
                </a:solidFill>
              </a:rPr>
              <a:t>transverse</a:t>
            </a:r>
          </a:p>
        </p:txBody>
      </p:sp>
    </p:spTree>
    <p:extLst>
      <p:ext uri="{BB962C8B-B14F-4D97-AF65-F5344CB8AC3E}">
        <p14:creationId xmlns:p14="http://schemas.microsoft.com/office/powerpoint/2010/main" val="43679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CR in RA – </a:t>
            </a:r>
            <a:r>
              <a:rPr lang="it-IT" dirty="0" err="1"/>
              <a:t>elementary</a:t>
            </a:r>
            <a:r>
              <a:rPr lang="it-IT" dirty="0"/>
              <a:t> </a:t>
            </a:r>
            <a:r>
              <a:rPr lang="it-IT" dirty="0" err="1"/>
              <a:t>lesions</a:t>
            </a:r>
            <a:endParaRPr lang="it-IT" dirty="0"/>
          </a:p>
        </p:txBody>
      </p:sp>
      <p:sp>
        <p:nvSpPr>
          <p:cNvPr id="4" name="CasellaDiTesto 3"/>
          <p:cNvSpPr txBox="1"/>
          <p:nvPr/>
        </p:nvSpPr>
        <p:spPr>
          <a:xfrm>
            <a:off x="7156950" y="1539372"/>
            <a:ext cx="1008994" cy="369332"/>
          </a:xfrm>
          <a:prstGeom prst="rect">
            <a:avLst/>
          </a:prstGeom>
          <a:noFill/>
        </p:spPr>
        <p:txBody>
          <a:bodyPr wrap="none" rtlCol="0">
            <a:spAutoFit/>
          </a:bodyPr>
          <a:lstStyle/>
          <a:p>
            <a:r>
              <a:rPr lang="it-IT" b="1" i="1" dirty="0"/>
              <a:t>Erosione</a:t>
            </a:r>
          </a:p>
        </p:txBody>
      </p:sp>
      <p:sp>
        <p:nvSpPr>
          <p:cNvPr id="7" name="CasellaDiTesto 6"/>
          <p:cNvSpPr txBox="1"/>
          <p:nvPr/>
        </p:nvSpPr>
        <p:spPr>
          <a:xfrm>
            <a:off x="4964317" y="1262373"/>
            <a:ext cx="1368152" cy="923330"/>
          </a:xfrm>
          <a:prstGeom prst="rect">
            <a:avLst/>
          </a:prstGeom>
          <a:noFill/>
        </p:spPr>
        <p:txBody>
          <a:bodyPr wrap="square" rtlCol="0">
            <a:spAutoFit/>
          </a:bodyPr>
          <a:lstStyle/>
          <a:p>
            <a:pPr algn="ctr"/>
            <a:r>
              <a:rPr lang="it-IT" b="1" i="1" dirty="0"/>
              <a:t>Osteoporosi </a:t>
            </a:r>
            <a:r>
              <a:rPr lang="it-IT" b="1" i="1" dirty="0" err="1"/>
              <a:t>iuxta-articolare</a:t>
            </a:r>
            <a:endParaRPr lang="it-IT" b="1" i="1" dirty="0"/>
          </a:p>
        </p:txBody>
      </p:sp>
      <p:pic>
        <p:nvPicPr>
          <p:cNvPr id="3074" name="Picture 2" descr="http://oftankonyv.reak.bme.hu/tiki-download_file.php?fileId=904&amp;display"/>
          <p:cNvPicPr>
            <a:picLocks noChangeAspect="1" noChangeArrowheads="1"/>
          </p:cNvPicPr>
          <p:nvPr/>
        </p:nvPicPr>
        <p:blipFill>
          <a:blip r:embed="rId3" cstate="print"/>
          <a:srcRect l="30377" t="8431" r="45934" b="22715"/>
          <a:stretch>
            <a:fillRect/>
          </a:stretch>
        </p:blipFill>
        <p:spPr bwMode="auto">
          <a:xfrm>
            <a:off x="6816080" y="2309996"/>
            <a:ext cx="1656184" cy="3528392"/>
          </a:xfrm>
          <a:prstGeom prst="rect">
            <a:avLst/>
          </a:prstGeom>
          <a:noFill/>
        </p:spPr>
      </p:pic>
      <p:pic>
        <p:nvPicPr>
          <p:cNvPr id="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1138" t="9672" r="58199" b="15238"/>
          <a:stretch/>
        </p:blipFill>
        <p:spPr bwMode="auto">
          <a:xfrm>
            <a:off x="4822206" y="2320870"/>
            <a:ext cx="1561826" cy="355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9522" r="62426" b="5362"/>
          <a:stretch/>
        </p:blipFill>
        <p:spPr bwMode="auto">
          <a:xfrm>
            <a:off x="2790304" y="2289610"/>
            <a:ext cx="1595156" cy="358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11"/>
          <p:cNvSpPr txBox="1"/>
          <p:nvPr/>
        </p:nvSpPr>
        <p:spPr>
          <a:xfrm>
            <a:off x="2903806" y="1353542"/>
            <a:ext cx="1481654" cy="923330"/>
          </a:xfrm>
          <a:prstGeom prst="rect">
            <a:avLst/>
          </a:prstGeom>
          <a:noFill/>
        </p:spPr>
        <p:txBody>
          <a:bodyPr wrap="square" rtlCol="0">
            <a:spAutoFit/>
          </a:bodyPr>
          <a:lstStyle/>
          <a:p>
            <a:pPr algn="ctr"/>
            <a:r>
              <a:rPr lang="it-IT" b="1" i="1" dirty="0"/>
              <a:t>Tumefazione tessuti </a:t>
            </a:r>
            <a:r>
              <a:rPr lang="it-IT" b="1" i="1" dirty="0" err="1"/>
              <a:t>periarticolari</a:t>
            </a:r>
            <a:endParaRPr lang="it-IT" b="1" i="1" dirty="0"/>
          </a:p>
        </p:txBody>
      </p:sp>
      <p:sp>
        <p:nvSpPr>
          <p:cNvPr id="5" name="Goccia 4">
            <a:extLst>
              <a:ext uri="{FF2B5EF4-FFF2-40B4-BE49-F238E27FC236}">
                <a16:creationId xmlns:a16="http://schemas.microsoft.com/office/drawing/2014/main" id="{5486AC1A-746C-4A6D-90CB-ACA7AA5258B1}"/>
              </a:ext>
            </a:extLst>
          </p:cNvPr>
          <p:cNvSpPr/>
          <p:nvPr/>
        </p:nvSpPr>
        <p:spPr>
          <a:xfrm>
            <a:off x="7683016" y="2831929"/>
            <a:ext cx="1397480" cy="1380227"/>
          </a:xfrm>
          <a:prstGeom prst="teardrop">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IT" dirty="0"/>
              <a:t>DX</a:t>
            </a:r>
          </a:p>
        </p:txBody>
      </p:sp>
    </p:spTree>
    <p:extLst>
      <p:ext uri="{BB962C8B-B14F-4D97-AF65-F5344CB8AC3E}">
        <p14:creationId xmlns:p14="http://schemas.microsoft.com/office/powerpoint/2010/main" val="42392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p:cNvSpPr>
            <a:spLocks noGrp="1" noChangeArrowheads="1"/>
          </p:cNvSpPr>
          <p:nvPr>
            <p:ph type="title"/>
          </p:nvPr>
        </p:nvSpPr>
        <p:spPr/>
        <p:txBody>
          <a:bodyPr/>
          <a:lstStyle/>
          <a:p>
            <a:r>
              <a:rPr lang="en-US" dirty="0"/>
              <a:t>Ultrasound-guided synovial biopsy</a:t>
            </a:r>
          </a:p>
        </p:txBody>
      </p:sp>
      <p:sp>
        <p:nvSpPr>
          <p:cNvPr id="661508" name="Rectangle 4"/>
          <p:cNvSpPr>
            <a:spLocks noGrp="1" noChangeArrowheads="1"/>
          </p:cNvSpPr>
          <p:nvPr>
            <p:ph type="body" sz="half" idx="1"/>
          </p:nvPr>
        </p:nvSpPr>
        <p:spPr/>
        <p:txBody>
          <a:bodyPr/>
          <a:lstStyle/>
          <a:p>
            <a:r>
              <a:rPr lang="it-IT"/>
              <a:t>Safe</a:t>
            </a:r>
          </a:p>
          <a:p>
            <a:r>
              <a:rPr lang="it-IT"/>
              <a:t>Mini-invasive</a:t>
            </a:r>
          </a:p>
          <a:p>
            <a:r>
              <a:rPr lang="it-IT"/>
              <a:t>Under “direct” visualization</a:t>
            </a:r>
          </a:p>
          <a:p>
            <a:r>
              <a:rPr lang="it-IT"/>
              <a:t>Large and small joints</a:t>
            </a:r>
          </a:p>
          <a:p>
            <a:r>
              <a:rPr lang="it-IT"/>
              <a:t>Histological validity</a:t>
            </a:r>
            <a:endParaRPr lang="it-IT" dirty="0"/>
          </a:p>
        </p:txBody>
      </p:sp>
      <p:sp>
        <p:nvSpPr>
          <p:cNvPr id="4" name="Segnaposto contenuto 3">
            <a:extLst>
              <a:ext uri="{FF2B5EF4-FFF2-40B4-BE49-F238E27FC236}">
                <a16:creationId xmlns:a16="http://schemas.microsoft.com/office/drawing/2014/main" id="{D08B6B29-C1C9-4261-B83C-005005C2D379}"/>
              </a:ext>
            </a:extLst>
          </p:cNvPr>
          <p:cNvSpPr>
            <a:spLocks noGrp="1"/>
          </p:cNvSpPr>
          <p:nvPr>
            <p:ph sz="half" idx="2"/>
          </p:nvPr>
        </p:nvSpPr>
        <p:spPr/>
        <p:txBody>
          <a:bodyPr/>
          <a:lstStyle/>
          <a:p>
            <a:endParaRPr lang="it-IT"/>
          </a:p>
        </p:txBody>
      </p:sp>
      <p:pic>
        <p:nvPicPr>
          <p:cNvPr id="661510" name="Picture 6" descr="ALLI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015" y="4700192"/>
            <a:ext cx="35274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pic>
        <p:nvPicPr>
          <p:cNvPr id="661511" name="Picture 7" descr="DSC015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259" y="4822431"/>
            <a:ext cx="91916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1"/>
                </a:solidFill>
                <a:miter lim="800000"/>
                <a:headEnd/>
                <a:tailEnd/>
              </a14:hiddenLine>
            </a:ext>
          </a:extLst>
        </p:spPr>
      </p:pic>
      <p:pic>
        <p:nvPicPr>
          <p:cNvPr id="661512" name="Picture 8" descr="DSC015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76" y="4098286"/>
            <a:ext cx="35290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pic>
      <p:pic>
        <p:nvPicPr>
          <p:cNvPr id="661513" name="Picture 9" descr="DSC01666"/>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4491428" y="3323035"/>
            <a:ext cx="35290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pic>
      <p:pic>
        <p:nvPicPr>
          <p:cNvPr id="661514" name="Picture 10" descr="lining_zip"/>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8216886" y="3584179"/>
            <a:ext cx="35290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bg2"/>
                </a:solidFill>
                <a:miter lim="800000"/>
                <a:headEnd/>
                <a:tailEnd/>
              </a14:hiddenLine>
            </a:ext>
          </a:extLst>
        </p:spPr>
      </p:pic>
      <p:pic>
        <p:nvPicPr>
          <p:cNvPr id="661516" name="Picture 3" descr="biopsiamc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607" y="3500438"/>
            <a:ext cx="33813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255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12DEE4-46D4-4DDB-B709-347156C284B9}"/>
              </a:ext>
            </a:extLst>
          </p:cNvPr>
          <p:cNvSpPr>
            <a:spLocks noGrp="1"/>
          </p:cNvSpPr>
          <p:nvPr>
            <p:ph type="title"/>
          </p:nvPr>
        </p:nvSpPr>
        <p:spPr/>
        <p:txBody>
          <a:bodyPr/>
          <a:lstStyle/>
          <a:p>
            <a:r>
              <a:rPr lang="it-IT" dirty="0"/>
              <a:t>Utilità Clinica dell’</a:t>
            </a:r>
            <a:r>
              <a:rPr lang="it-IT" dirty="0" err="1"/>
              <a:t>imaging</a:t>
            </a:r>
            <a:r>
              <a:rPr lang="it-IT" dirty="0"/>
              <a:t> in reumatologia</a:t>
            </a:r>
          </a:p>
        </p:txBody>
      </p:sp>
      <p:sp>
        <p:nvSpPr>
          <p:cNvPr id="3" name="Segnaposto contenuto 2">
            <a:extLst>
              <a:ext uri="{FF2B5EF4-FFF2-40B4-BE49-F238E27FC236}">
                <a16:creationId xmlns:a16="http://schemas.microsoft.com/office/drawing/2014/main" id="{81B606D2-F9D7-4665-84D2-7A35BC5C89DF}"/>
              </a:ext>
            </a:extLst>
          </p:cNvPr>
          <p:cNvSpPr>
            <a:spLocks noGrp="1"/>
          </p:cNvSpPr>
          <p:nvPr>
            <p:ph sz="half" idx="1"/>
          </p:nvPr>
        </p:nvSpPr>
        <p:spPr/>
        <p:txBody>
          <a:bodyPr>
            <a:normAutofit fontScale="85000" lnSpcReduction="20000"/>
          </a:bodyPr>
          <a:lstStyle/>
          <a:p>
            <a:r>
              <a:rPr lang="it-IT" b="1" dirty="0"/>
              <a:t>A. </a:t>
            </a:r>
            <a:r>
              <a:rPr lang="it-IT" b="1" dirty="0" err="1"/>
              <a:t>Peripheral</a:t>
            </a:r>
            <a:r>
              <a:rPr lang="it-IT" b="1" dirty="0"/>
              <a:t> </a:t>
            </a:r>
            <a:r>
              <a:rPr lang="it-IT" b="1" dirty="0" err="1"/>
              <a:t>joints</a:t>
            </a:r>
            <a:endParaRPr lang="it-IT" b="1" dirty="0"/>
          </a:p>
          <a:p>
            <a:r>
              <a:rPr lang="en-US" b="1" dirty="0"/>
              <a:t>• To establish a </a:t>
            </a:r>
            <a:r>
              <a:rPr lang="en-US" b="1" dirty="0">
                <a:solidFill>
                  <a:srgbClr val="FF0000"/>
                </a:solidFill>
              </a:rPr>
              <a:t>diagnosis of rheumatoid arthritis </a:t>
            </a:r>
            <a:r>
              <a:rPr lang="en-US" b="1" dirty="0"/>
              <a:t>(RA): radiography, magnetic resonance imaging (MRI), </a:t>
            </a:r>
            <a:r>
              <a:rPr lang="it-IT" b="1" dirty="0" err="1"/>
              <a:t>ultrasonography</a:t>
            </a:r>
            <a:endParaRPr lang="it-IT" b="1" dirty="0"/>
          </a:p>
          <a:p>
            <a:r>
              <a:rPr lang="en-US" b="1" dirty="0"/>
              <a:t>• To assist with the </a:t>
            </a:r>
            <a:r>
              <a:rPr lang="en-US" b="1" dirty="0">
                <a:solidFill>
                  <a:srgbClr val="FF0000"/>
                </a:solidFill>
              </a:rPr>
              <a:t>diagnostic workup </a:t>
            </a:r>
            <a:r>
              <a:rPr lang="en-US" b="1" dirty="0"/>
              <a:t>in suspected, but not definite, inflammatory joint disease and early, unclassified inflammatory joint disease (by detection of the presence or absence of synovitis, </a:t>
            </a:r>
            <a:r>
              <a:rPr lang="en-US" b="1" dirty="0" err="1"/>
              <a:t>enthesitis</a:t>
            </a:r>
            <a:r>
              <a:rPr lang="en-US" b="1" dirty="0"/>
              <a:t>, or bone erosions, among other conditions): radiography, MRI, </a:t>
            </a:r>
            <a:r>
              <a:rPr lang="it-IT" b="1" dirty="0" err="1"/>
              <a:t>ultrasonography</a:t>
            </a:r>
            <a:endParaRPr lang="it-IT" b="1" dirty="0"/>
          </a:p>
          <a:p>
            <a:r>
              <a:rPr lang="en-US" b="1" dirty="0"/>
              <a:t>• To </a:t>
            </a:r>
            <a:r>
              <a:rPr lang="en-US" b="1" dirty="0">
                <a:solidFill>
                  <a:srgbClr val="FF0000"/>
                </a:solidFill>
              </a:rPr>
              <a:t>monitor disease activity</a:t>
            </a:r>
            <a:r>
              <a:rPr lang="en-US" b="1" dirty="0"/>
              <a:t>: MRI, ultrasonography</a:t>
            </a:r>
          </a:p>
          <a:p>
            <a:r>
              <a:rPr lang="en-US" b="1" dirty="0"/>
              <a:t>• To </a:t>
            </a:r>
            <a:r>
              <a:rPr lang="en-US" b="1" dirty="0">
                <a:solidFill>
                  <a:srgbClr val="FF0000"/>
                </a:solidFill>
              </a:rPr>
              <a:t>monitor structural joint damage</a:t>
            </a:r>
            <a:r>
              <a:rPr lang="en-US" b="1" dirty="0"/>
              <a:t>: radiography, MRI</a:t>
            </a:r>
          </a:p>
          <a:p>
            <a:r>
              <a:rPr lang="en-US" b="1" dirty="0"/>
              <a:t>• To assist with the </a:t>
            </a:r>
            <a:r>
              <a:rPr lang="en-US" b="1" dirty="0">
                <a:solidFill>
                  <a:srgbClr val="FF0000"/>
                </a:solidFill>
              </a:rPr>
              <a:t>prognostic stratification </a:t>
            </a:r>
            <a:r>
              <a:rPr lang="en-US" b="1" dirty="0"/>
              <a:t>of patients with early RA: radiography, MRI, (ultrasonography*), </a:t>
            </a:r>
            <a:r>
              <a:rPr lang="it-IT" b="1" dirty="0"/>
              <a:t>(DXR*)</a:t>
            </a:r>
          </a:p>
          <a:p>
            <a:r>
              <a:rPr lang="en-US" b="1" dirty="0"/>
              <a:t>• To help define the presence or absence of true </a:t>
            </a:r>
            <a:r>
              <a:rPr lang="it-IT" b="1" dirty="0" err="1">
                <a:solidFill>
                  <a:srgbClr val="FF0000"/>
                </a:solidFill>
              </a:rPr>
              <a:t>remission</a:t>
            </a:r>
            <a:r>
              <a:rPr lang="it-IT" b="1" dirty="0"/>
              <a:t>: MRI, </a:t>
            </a:r>
            <a:r>
              <a:rPr lang="it-IT" b="1" dirty="0" err="1"/>
              <a:t>ultrasonography</a:t>
            </a:r>
            <a:endParaRPr lang="it-IT" b="1" dirty="0"/>
          </a:p>
          <a:p>
            <a:r>
              <a:rPr lang="en-US" b="1" dirty="0"/>
              <a:t>• To </a:t>
            </a:r>
            <a:r>
              <a:rPr lang="en-US" b="1" dirty="0">
                <a:solidFill>
                  <a:srgbClr val="FF0000"/>
                </a:solidFill>
              </a:rPr>
              <a:t>guide aspirations </a:t>
            </a:r>
            <a:r>
              <a:rPr lang="en-US" b="1" dirty="0"/>
              <a:t>and injections in joints, bursae, and </a:t>
            </a:r>
            <a:r>
              <a:rPr lang="it-IT" b="1" dirty="0" err="1"/>
              <a:t>tendon</a:t>
            </a:r>
            <a:r>
              <a:rPr lang="it-IT" b="1" dirty="0"/>
              <a:t> </a:t>
            </a:r>
            <a:r>
              <a:rPr lang="it-IT" b="1" dirty="0" err="1"/>
              <a:t>sheaths</a:t>
            </a:r>
            <a:r>
              <a:rPr lang="it-IT" b="1" dirty="0"/>
              <a:t>: </a:t>
            </a:r>
            <a:r>
              <a:rPr lang="it-IT" b="1" dirty="0" err="1"/>
              <a:t>ultrasonography</a:t>
            </a:r>
            <a:endParaRPr lang="it-IT" dirty="0"/>
          </a:p>
        </p:txBody>
      </p:sp>
      <p:sp>
        <p:nvSpPr>
          <p:cNvPr id="4" name="Segnaposto contenuto 3">
            <a:extLst>
              <a:ext uri="{FF2B5EF4-FFF2-40B4-BE49-F238E27FC236}">
                <a16:creationId xmlns:a16="http://schemas.microsoft.com/office/drawing/2014/main" id="{C2713A88-F02E-440F-BCCF-DF6ABF28CF35}"/>
              </a:ext>
            </a:extLst>
          </p:cNvPr>
          <p:cNvSpPr>
            <a:spLocks noGrp="1"/>
          </p:cNvSpPr>
          <p:nvPr>
            <p:ph sz="half" idx="2"/>
          </p:nvPr>
        </p:nvSpPr>
        <p:spPr/>
        <p:txBody>
          <a:bodyPr>
            <a:normAutofit fontScale="85000" lnSpcReduction="20000"/>
          </a:bodyPr>
          <a:lstStyle/>
          <a:p>
            <a:r>
              <a:rPr lang="it-IT" b="1" dirty="0"/>
              <a:t>B. </a:t>
            </a:r>
            <a:r>
              <a:rPr lang="it-IT" b="1" dirty="0" err="1"/>
              <a:t>Axial</a:t>
            </a:r>
            <a:r>
              <a:rPr lang="it-IT" b="1" dirty="0"/>
              <a:t> </a:t>
            </a:r>
            <a:r>
              <a:rPr lang="it-IT" b="1" dirty="0" err="1"/>
              <a:t>joints</a:t>
            </a:r>
            <a:endParaRPr lang="it-IT" b="1" dirty="0"/>
          </a:p>
          <a:p>
            <a:r>
              <a:rPr lang="it-IT" b="1" dirty="0"/>
              <a:t>Use in </a:t>
            </a:r>
            <a:r>
              <a:rPr lang="it-IT" b="1" dirty="0" err="1"/>
              <a:t>clinical</a:t>
            </a:r>
            <a:r>
              <a:rPr lang="it-IT" b="1" dirty="0"/>
              <a:t> </a:t>
            </a:r>
            <a:r>
              <a:rPr lang="it-IT" b="1" dirty="0" err="1"/>
              <a:t>practice</a:t>
            </a:r>
            <a:r>
              <a:rPr lang="it-IT" b="1" dirty="0"/>
              <a:t>:</a:t>
            </a:r>
          </a:p>
          <a:p>
            <a:r>
              <a:rPr lang="en-US" b="1" dirty="0"/>
              <a:t>• To establish a </a:t>
            </a:r>
            <a:r>
              <a:rPr lang="en-US" b="1" dirty="0">
                <a:solidFill>
                  <a:srgbClr val="FF0000"/>
                </a:solidFill>
              </a:rPr>
              <a:t>diagnosis of ankylosing spondylitis </a:t>
            </a:r>
            <a:r>
              <a:rPr lang="en-US" b="1" dirty="0"/>
              <a:t>(AS)/ </a:t>
            </a:r>
            <a:r>
              <a:rPr lang="it-IT" b="1" dirty="0" err="1"/>
              <a:t>spondyloarthropathies</a:t>
            </a:r>
            <a:r>
              <a:rPr lang="it-IT" b="1" dirty="0"/>
              <a:t> (</a:t>
            </a:r>
            <a:r>
              <a:rPr lang="it-IT" b="1" dirty="0" err="1"/>
              <a:t>SpA</a:t>
            </a:r>
            <a:r>
              <a:rPr lang="it-IT" b="1" dirty="0"/>
              <a:t>): </a:t>
            </a:r>
            <a:r>
              <a:rPr lang="it-IT" b="1" dirty="0" err="1"/>
              <a:t>radiography</a:t>
            </a:r>
            <a:r>
              <a:rPr lang="it-IT" b="1" dirty="0"/>
              <a:t>/</a:t>
            </a:r>
            <a:r>
              <a:rPr lang="it-IT" b="1" dirty="0" err="1"/>
              <a:t>radiography</a:t>
            </a:r>
            <a:r>
              <a:rPr lang="it-IT" b="1" dirty="0"/>
              <a:t> and MRI</a:t>
            </a:r>
          </a:p>
          <a:p>
            <a:r>
              <a:rPr lang="en-US" b="1" dirty="0"/>
              <a:t>• To </a:t>
            </a:r>
            <a:r>
              <a:rPr lang="en-US" b="1" dirty="0">
                <a:solidFill>
                  <a:srgbClr val="FF0000"/>
                </a:solidFill>
              </a:rPr>
              <a:t>monitor disease activity</a:t>
            </a:r>
            <a:r>
              <a:rPr lang="en-US" b="1" dirty="0"/>
              <a:t>: MRI</a:t>
            </a:r>
          </a:p>
          <a:p>
            <a:r>
              <a:rPr lang="en-US" b="1" dirty="0"/>
              <a:t>• To </a:t>
            </a:r>
            <a:r>
              <a:rPr lang="en-US" b="1" dirty="0">
                <a:solidFill>
                  <a:srgbClr val="FF0000"/>
                </a:solidFill>
              </a:rPr>
              <a:t>monitor structural joint damage</a:t>
            </a:r>
            <a:r>
              <a:rPr lang="en-US" b="1" dirty="0"/>
              <a:t>: radiography, MRI, </a:t>
            </a:r>
            <a:r>
              <a:rPr lang="it-IT" b="1" dirty="0"/>
              <a:t>(CT†)</a:t>
            </a:r>
            <a:endParaRPr lang="it-IT" dirty="0"/>
          </a:p>
        </p:txBody>
      </p:sp>
    </p:spTree>
    <p:extLst>
      <p:ext uri="{BB962C8B-B14F-4D97-AF65-F5344CB8AC3E}">
        <p14:creationId xmlns:p14="http://schemas.microsoft.com/office/powerpoint/2010/main" val="2623382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Utilizzo integrato delle tecniche di </a:t>
            </a:r>
            <a:r>
              <a:rPr lang="it-IT" dirty="0" err="1"/>
              <a:t>imaging</a:t>
            </a:r>
            <a:endParaRPr lang="it-IT" dirty="0"/>
          </a:p>
        </p:txBody>
      </p:sp>
      <p:pic>
        <p:nvPicPr>
          <p:cNvPr id="19458"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15477" y="1689071"/>
            <a:ext cx="5486400" cy="4105275"/>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62891" flipV="1">
            <a:off x="9277955" y="3963821"/>
            <a:ext cx="2460116" cy="73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a:extLst>
              <a:ext uri="{FF2B5EF4-FFF2-40B4-BE49-F238E27FC236}">
                <a16:creationId xmlns:a16="http://schemas.microsoft.com/office/drawing/2014/main" id="{35350451-5D14-4420-BD53-4BAEBD0D5DB7}"/>
              </a:ext>
            </a:extLst>
          </p:cNvPr>
          <p:cNvSpPr/>
          <p:nvPr/>
        </p:nvSpPr>
        <p:spPr>
          <a:xfrm>
            <a:off x="1155940" y="2225615"/>
            <a:ext cx="3071003" cy="3062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dirty="0"/>
              <a:t>Clinica</a:t>
            </a:r>
          </a:p>
        </p:txBody>
      </p:sp>
      <p:sp>
        <p:nvSpPr>
          <p:cNvPr id="4" name="Croce 3">
            <a:extLst>
              <a:ext uri="{FF2B5EF4-FFF2-40B4-BE49-F238E27FC236}">
                <a16:creationId xmlns:a16="http://schemas.microsoft.com/office/drawing/2014/main" id="{784DE1AE-9D6E-42DC-B234-D8544F23CC45}"/>
              </a:ext>
            </a:extLst>
          </p:cNvPr>
          <p:cNvSpPr/>
          <p:nvPr/>
        </p:nvSpPr>
        <p:spPr>
          <a:xfrm>
            <a:off x="4761781" y="3286665"/>
            <a:ext cx="733245" cy="741871"/>
          </a:xfrm>
          <a:prstGeom prst="plus">
            <a:avLst>
              <a:gd name="adj" fmla="val 40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7465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CR in RA – </a:t>
            </a:r>
            <a:r>
              <a:rPr lang="it-IT" dirty="0" err="1"/>
              <a:t>elementary</a:t>
            </a:r>
            <a:r>
              <a:rPr lang="it-IT" dirty="0"/>
              <a:t> </a:t>
            </a:r>
            <a:r>
              <a:rPr lang="it-IT" dirty="0" err="1"/>
              <a:t>lesions</a:t>
            </a:r>
            <a:endParaRPr lang="it-IT" dirty="0"/>
          </a:p>
        </p:txBody>
      </p:sp>
      <p:sp>
        <p:nvSpPr>
          <p:cNvPr id="5" name="CasellaDiTesto 4"/>
          <p:cNvSpPr txBox="1"/>
          <p:nvPr/>
        </p:nvSpPr>
        <p:spPr>
          <a:xfrm>
            <a:off x="2855640" y="1491171"/>
            <a:ext cx="1656184" cy="648072"/>
          </a:xfrm>
          <a:prstGeom prst="rect">
            <a:avLst/>
          </a:prstGeom>
          <a:noFill/>
        </p:spPr>
        <p:txBody>
          <a:bodyPr wrap="square" rtlCol="0">
            <a:spAutoFit/>
          </a:bodyPr>
          <a:lstStyle/>
          <a:p>
            <a:pPr algn="ctr"/>
            <a:r>
              <a:rPr lang="it-IT" b="1" i="1" dirty="0"/>
              <a:t>Riduzione interlinea</a:t>
            </a:r>
          </a:p>
        </p:txBody>
      </p:sp>
      <p:pic>
        <p:nvPicPr>
          <p:cNvPr id="3076" name="Picture 4" descr="WristRA1: "/>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bright="40000" contrast="-20000"/>
                    </a14:imgEffect>
                  </a14:imgLayer>
                </a14:imgProps>
              </a:ext>
            </a:extLst>
          </a:blip>
          <a:srcRect l="24157" r="57946" b="62136"/>
          <a:stretch>
            <a:fillRect/>
          </a:stretch>
        </p:blipFill>
        <p:spPr bwMode="auto">
          <a:xfrm>
            <a:off x="2891644" y="2319244"/>
            <a:ext cx="1620180" cy="3528392"/>
          </a:xfrm>
          <a:prstGeom prst="rect">
            <a:avLst/>
          </a:prstGeom>
          <a:noFill/>
        </p:spPr>
      </p:pic>
      <p:pic>
        <p:nvPicPr>
          <p:cNvPr id="11"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39927" t="33172" r="44442" b="20881"/>
          <a:stretch/>
        </p:blipFill>
        <p:spPr bwMode="auto">
          <a:xfrm>
            <a:off x="4946347" y="2319244"/>
            <a:ext cx="160020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58935" t="34181" r="25547" b="16637"/>
          <a:stretch/>
        </p:blipFill>
        <p:spPr bwMode="auto">
          <a:xfrm>
            <a:off x="6960096" y="2276872"/>
            <a:ext cx="148429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sellaDiTesto 13"/>
          <p:cNvSpPr txBox="1"/>
          <p:nvPr/>
        </p:nvSpPr>
        <p:spPr>
          <a:xfrm>
            <a:off x="4884683" y="1691516"/>
            <a:ext cx="1656184" cy="369332"/>
          </a:xfrm>
          <a:prstGeom prst="rect">
            <a:avLst/>
          </a:prstGeom>
          <a:noFill/>
        </p:spPr>
        <p:txBody>
          <a:bodyPr wrap="square" rtlCol="0">
            <a:spAutoFit/>
          </a:bodyPr>
          <a:lstStyle/>
          <a:p>
            <a:pPr algn="ctr"/>
            <a:r>
              <a:rPr lang="it-IT" b="1" i="1" dirty="0"/>
              <a:t>geodi</a:t>
            </a:r>
          </a:p>
        </p:txBody>
      </p:sp>
      <p:sp>
        <p:nvSpPr>
          <p:cNvPr id="15" name="CasellaDiTesto 14"/>
          <p:cNvSpPr txBox="1"/>
          <p:nvPr/>
        </p:nvSpPr>
        <p:spPr>
          <a:xfrm>
            <a:off x="6816080" y="1691516"/>
            <a:ext cx="1656184" cy="369332"/>
          </a:xfrm>
          <a:prstGeom prst="rect">
            <a:avLst/>
          </a:prstGeom>
          <a:noFill/>
        </p:spPr>
        <p:txBody>
          <a:bodyPr wrap="square" rtlCol="0">
            <a:spAutoFit/>
          </a:bodyPr>
          <a:lstStyle/>
          <a:p>
            <a:pPr algn="ctr"/>
            <a:r>
              <a:rPr lang="it-IT" b="1" i="1" dirty="0"/>
              <a:t>anchilosi</a:t>
            </a:r>
          </a:p>
        </p:txBody>
      </p:sp>
    </p:spTree>
    <p:extLst>
      <p:ext uri="{BB962C8B-B14F-4D97-AF65-F5344CB8AC3E}">
        <p14:creationId xmlns:p14="http://schemas.microsoft.com/office/powerpoint/2010/main" val="336284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582" b="4276"/>
          <a:stretch/>
        </p:blipFill>
        <p:spPr bwMode="auto">
          <a:xfrm>
            <a:off x="2207568" y="1628801"/>
            <a:ext cx="7704856" cy="461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r>
              <a:rPr lang="it-IT" dirty="0"/>
              <a:t>Model of X-</a:t>
            </a:r>
            <a:r>
              <a:rPr lang="it-IT" dirty="0" err="1"/>
              <a:t>Ray</a:t>
            </a:r>
            <a:r>
              <a:rPr lang="it-IT" dirty="0"/>
              <a:t> </a:t>
            </a:r>
            <a:r>
              <a:rPr lang="it-IT" dirty="0" err="1"/>
              <a:t>progression</a:t>
            </a:r>
            <a:endParaRPr lang="it-IT" dirty="0"/>
          </a:p>
        </p:txBody>
      </p:sp>
      <p:sp>
        <p:nvSpPr>
          <p:cNvPr id="3" name="CasellaDiTesto 2"/>
          <p:cNvSpPr txBox="1"/>
          <p:nvPr/>
        </p:nvSpPr>
        <p:spPr>
          <a:xfrm>
            <a:off x="0" y="5936578"/>
            <a:ext cx="2929263" cy="369332"/>
          </a:xfrm>
          <a:prstGeom prst="rect">
            <a:avLst/>
          </a:prstGeom>
          <a:noFill/>
        </p:spPr>
        <p:txBody>
          <a:bodyPr wrap="none" rtlCol="0">
            <a:spAutoFit/>
          </a:bodyPr>
          <a:lstStyle/>
          <a:p>
            <a:r>
              <a:rPr lang="fi-FI" dirty="0"/>
              <a:t>Kirwan JR. J Rheumatol. 2001</a:t>
            </a:r>
            <a:endParaRPr lang="it-IT" dirty="0"/>
          </a:p>
        </p:txBody>
      </p:sp>
    </p:spTree>
    <p:extLst>
      <p:ext uri="{BB962C8B-B14F-4D97-AF65-F5344CB8AC3E}">
        <p14:creationId xmlns:p14="http://schemas.microsoft.com/office/powerpoint/2010/main" val="778366367"/>
      </p:ext>
    </p:extLst>
  </p:cSld>
  <p:clrMapOvr>
    <a:masterClrMapping/>
  </p:clrMapOvr>
</p:sld>
</file>

<file path=ppt/theme/theme1.xml><?xml version="1.0" encoding="utf-8"?>
<a:theme xmlns:a="http://schemas.openxmlformats.org/drawingml/2006/main" name="Retrospettivo">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751</TotalTime>
  <Words>1460</Words>
  <Application>Microsoft Office PowerPoint</Application>
  <PresentationFormat>Widescreen</PresentationFormat>
  <Paragraphs>231</Paragraphs>
  <Slides>72</Slides>
  <Notes>23</Notes>
  <HiddenSlides>0</HiddenSlides>
  <MMClips>2</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72</vt:i4>
      </vt:variant>
    </vt:vector>
  </HeadingPairs>
  <TitlesOfParts>
    <vt:vector size="79" baseType="lpstr">
      <vt:lpstr>Arial</vt:lpstr>
      <vt:lpstr>Calibri</vt:lpstr>
      <vt:lpstr>Calibri Light</vt:lpstr>
      <vt:lpstr>Times New Roman</vt:lpstr>
      <vt:lpstr>Verdana</vt:lpstr>
      <vt:lpstr>Retrospettivo</vt:lpstr>
      <vt:lpstr>Video clip</vt:lpstr>
      <vt:lpstr>Imaging in Reumatologia</vt:lpstr>
      <vt:lpstr>Sommario</vt:lpstr>
      <vt:lpstr>Applicazioni dell’imaging</vt:lpstr>
      <vt:lpstr>Radiologia convenzionale</vt:lpstr>
      <vt:lpstr>Lesioni elementari</vt:lpstr>
      <vt:lpstr>Artrite reumatoide</vt:lpstr>
      <vt:lpstr>CR in RA – elementary lesions</vt:lpstr>
      <vt:lpstr>CR in RA – elementary lesions</vt:lpstr>
      <vt:lpstr>Model of X-Ray progression</vt:lpstr>
      <vt:lpstr>RA outcome measure Core Set</vt:lpstr>
      <vt:lpstr>CR in RA: erosion</vt:lpstr>
      <vt:lpstr>CR in RA: joint space narrowing</vt:lpstr>
      <vt:lpstr>CR in RA: scoring</vt:lpstr>
      <vt:lpstr>Larsen scoring</vt:lpstr>
      <vt:lpstr>Presentazione standard di PowerPoint</vt:lpstr>
      <vt:lpstr>Presentazione standard di PowerPoint</vt:lpstr>
      <vt:lpstr>Presentazione standard di PowerPoint</vt:lpstr>
      <vt:lpstr>Presentazione standard di PowerPoint</vt:lpstr>
      <vt:lpstr>Spondilite anchilosante</vt:lpstr>
      <vt:lpstr>CR in AS: NY Criteria</vt:lpstr>
      <vt:lpstr>Presentazione standard di PowerPoint</vt:lpstr>
      <vt:lpstr>CR scoring systems in AS</vt:lpstr>
      <vt:lpstr>Artrite psoriasica</vt:lpstr>
      <vt:lpstr>Artrite psoriasica</vt:lpstr>
      <vt:lpstr>CR scoring systems in PsA</vt:lpstr>
      <vt:lpstr>Gotta </vt:lpstr>
      <vt:lpstr>Condrocalcinosi</vt:lpstr>
      <vt:lpstr>Osteoartrosi</vt:lpstr>
      <vt:lpstr>Osteoartrosi</vt:lpstr>
      <vt:lpstr>Kellgren &amp; Lawrence</vt:lpstr>
      <vt:lpstr>Sclerosi sistemica: calcinosi</vt:lpstr>
      <vt:lpstr>Risonanza Magnetica Nucleare (MRI)</vt:lpstr>
      <vt:lpstr>Lesioni elementari</vt:lpstr>
      <vt:lpstr>Sinovite</vt:lpstr>
      <vt:lpstr>Artrite reumatoide</vt:lpstr>
      <vt:lpstr>Edema Osseo Midollare</vt:lpstr>
      <vt:lpstr>Edema osseo</vt:lpstr>
      <vt:lpstr>Erosioni</vt:lpstr>
      <vt:lpstr>Artrite reumatoide</vt:lpstr>
      <vt:lpstr>Artrite reumatoide</vt:lpstr>
      <vt:lpstr>Sacroileite</vt:lpstr>
      <vt:lpstr>Spondilite</vt:lpstr>
      <vt:lpstr>Gotta MRI</vt:lpstr>
      <vt:lpstr>Tomografia computerizzata (CT)</vt:lpstr>
      <vt:lpstr>Gotta</vt:lpstr>
      <vt:lpstr>Ecografia muscoloscheltrica</vt:lpstr>
      <vt:lpstr>Lesioni elementari</vt:lpstr>
      <vt:lpstr>Presentazione standard di PowerPoint</vt:lpstr>
      <vt:lpstr>Presentazione standard di PowerPoint</vt:lpstr>
      <vt:lpstr>Presentazione standard di PowerPoint</vt:lpstr>
      <vt:lpstr>Presentazione standard di PowerPoint</vt:lpstr>
      <vt:lpstr>Presentazione standard di PowerPoint</vt:lpstr>
      <vt:lpstr>Erosione ‘calda’</vt:lpstr>
      <vt:lpstr>Presentazione standard di PowerPoint</vt:lpstr>
      <vt:lpstr>X-ray vs US in RA</vt:lpstr>
      <vt:lpstr>Presentazione standard di PowerPoint</vt:lpstr>
      <vt:lpstr>Presentazione standard di PowerPoint</vt:lpstr>
      <vt:lpstr>US and residual disease </vt:lpstr>
      <vt:lpstr>PD-US predicts clinical outcome in remission </vt:lpstr>
      <vt:lpstr>Gotta</vt:lpstr>
      <vt:lpstr>CPPD</vt:lpstr>
      <vt:lpstr>Presentazione standard di PowerPoint</vt:lpstr>
      <vt:lpstr>Presentazione standard di PowerPoint</vt:lpstr>
      <vt:lpstr>Ecografia arterie temporali</vt:lpstr>
      <vt:lpstr>Medicina nucleare </vt:lpstr>
      <vt:lpstr>Artrite reumatoide</vt:lpstr>
      <vt:lpstr>PET-CT: Vasculite dei grossi vasi</vt:lpstr>
      <vt:lpstr>PET-CT: Vasculite dei grossi vasi</vt:lpstr>
      <vt:lpstr>US guided injections</vt:lpstr>
      <vt:lpstr>Ultrasound-guided synovial biopsy</vt:lpstr>
      <vt:lpstr>Utilità Clinica dell’imaging in reumatologia</vt:lpstr>
      <vt:lpstr>Utilizzo integrato delle tecniche di imaging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Scirè</dc:creator>
  <cp:lastModifiedBy>Carlo Scirè</cp:lastModifiedBy>
  <cp:revision>38</cp:revision>
  <dcterms:created xsi:type="dcterms:W3CDTF">2017-09-13T17:59:48Z</dcterms:created>
  <dcterms:modified xsi:type="dcterms:W3CDTF">2017-10-10T14:57:53Z</dcterms:modified>
</cp:coreProperties>
</file>