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s/slide14.xml" ContentType="application/vnd.openxmlformats-officedocument.presentationml.slide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84" r:id="rId1"/>
  </p:sldMasterIdLst>
  <p:notesMasterIdLst>
    <p:notesMasterId r:id="rId23"/>
  </p:notesMasterIdLst>
  <p:sldIdLst>
    <p:sldId id="256" r:id="rId2"/>
    <p:sldId id="325" r:id="rId3"/>
    <p:sldId id="445" r:id="rId4"/>
    <p:sldId id="469" r:id="rId5"/>
    <p:sldId id="408" r:id="rId6"/>
    <p:sldId id="470" r:id="rId7"/>
    <p:sldId id="411" r:id="rId8"/>
    <p:sldId id="412" r:id="rId9"/>
    <p:sldId id="417" r:id="rId10"/>
    <p:sldId id="418" r:id="rId11"/>
    <p:sldId id="419" r:id="rId12"/>
    <p:sldId id="422" r:id="rId13"/>
    <p:sldId id="430" r:id="rId14"/>
    <p:sldId id="424" r:id="rId15"/>
    <p:sldId id="426" r:id="rId16"/>
    <p:sldId id="427" r:id="rId17"/>
    <p:sldId id="428" r:id="rId18"/>
    <p:sldId id="444" r:id="rId19"/>
    <p:sldId id="434" r:id="rId20"/>
    <p:sldId id="471" r:id="rId21"/>
    <p:sldId id="472" r:id="rId22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-1752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040801E-5F60-44C2-BE30-43CE050B4A2F}" type="datetimeFigureOut">
              <a:rPr lang="it-IT"/>
              <a:pPr>
                <a:defRPr/>
              </a:pPr>
              <a:t>27-11-2017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B13B383-CEDC-42F9-95DA-4C28F703ED95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DCA57C-3F8A-1A44-AF6A-EBCBBF49D34A}" type="slidenum">
              <a:rPr lang="it-IT"/>
              <a:pPr/>
              <a:t>5</a:t>
            </a:fld>
            <a:endParaRPr lang="it-IT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>
              <a:latin typeface="Arial" pitchFamily="-10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888F4B-CA8D-914E-B29C-C150DDB69995}" type="slidenum">
              <a:rPr lang="it-IT"/>
              <a:pPr/>
              <a:t>19</a:t>
            </a:fld>
            <a:endParaRPr lang="it-IT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>
              <a:latin typeface="Arial" pitchFamily="-10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91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191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191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191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191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84439A1-2535-C743-93BD-6536823C3A19}" type="slidenum">
              <a:rPr lang="en-US" sz="1200">
                <a:solidFill>
                  <a:srgbClr val="000000"/>
                </a:solidFill>
                <a:cs typeface="Arial" charset="0"/>
              </a:rPr>
              <a:pPr eaLnBrk="1" hangingPunct="1"/>
              <a:t>6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0178" name="Rectangle 5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</p:sp>
      <p:sp>
        <p:nvSpPr>
          <p:cNvPr id="5017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2436813"/>
          </a:xfr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Times" charset="0"/>
              </a:rPr>
              <a:t>Fibromyalgia is the most common chronic widespread pain condition, affecting 2% - 5% of the general adult population.</a:t>
            </a:r>
            <a:r>
              <a:rPr lang="en-US" baseline="30000">
                <a:latin typeface="Times" charset="0"/>
              </a:rPr>
              <a:t>1-3</a:t>
            </a:r>
          </a:p>
          <a:p>
            <a:pPr lvl="1" eaLnBrk="1" hangingPunct="1">
              <a:spcBef>
                <a:spcPct val="0"/>
              </a:spcBef>
            </a:pPr>
            <a:r>
              <a:rPr lang="en-US">
                <a:latin typeface="Times" charset="0"/>
                <a:cs typeface="Arial" charset="0"/>
              </a:rPr>
              <a:t>The prevalence of chronic widespread pain, the cardinal symptom of Fibromyalgia, is 7.3% to 12.9% across different countries</a:t>
            </a:r>
            <a:r>
              <a:rPr lang="en-US" baseline="30000">
                <a:latin typeface="Times" charset="0"/>
                <a:cs typeface="Arial" charset="0"/>
              </a:rPr>
              <a:t>3</a:t>
            </a:r>
          </a:p>
          <a:p>
            <a:pPr lvl="1" eaLnBrk="1" hangingPunct="1">
              <a:spcBef>
                <a:spcPct val="0"/>
              </a:spcBef>
            </a:pPr>
            <a:r>
              <a:rPr lang="en-US">
                <a:latin typeface="Times" charset="0"/>
                <a:cs typeface="Arial" charset="0"/>
              </a:rPr>
              <a:t>The prevalence of Fibromyalgia reported in published US population studies ranges from approximately 2%-5%</a:t>
            </a:r>
            <a:r>
              <a:rPr lang="en-US" baseline="30000">
                <a:latin typeface="Times" charset="0"/>
                <a:cs typeface="Arial" charset="0"/>
              </a:rPr>
              <a:t>1-4</a:t>
            </a:r>
            <a:r>
              <a:rPr lang="en-US">
                <a:latin typeface="Times" charset="0"/>
                <a:cs typeface="Arial" charset="0"/>
              </a:rPr>
              <a:t> </a:t>
            </a:r>
          </a:p>
          <a:p>
            <a:pPr lvl="1" eaLnBrk="1" hangingPunct="1">
              <a:spcBef>
                <a:spcPct val="0"/>
              </a:spcBef>
            </a:pPr>
            <a:r>
              <a:rPr lang="en-US">
                <a:latin typeface="Times" charset="0"/>
                <a:cs typeface="Arial" charset="0"/>
              </a:rPr>
              <a:t>The lowest prevalence estimates, ranging from 0.7% to 1.4%, were observed in Denmark, Sweden, and Mexico</a:t>
            </a:r>
            <a:r>
              <a:rPr lang="en-US" baseline="30000">
                <a:latin typeface="Times" charset="0"/>
                <a:cs typeface="Arial" charset="0"/>
              </a:rPr>
              <a:t>5-7</a:t>
            </a:r>
          </a:p>
          <a:p>
            <a:pPr lvl="1" eaLnBrk="1" hangingPunct="1">
              <a:spcBef>
                <a:spcPct val="0"/>
              </a:spcBef>
            </a:pPr>
            <a:r>
              <a:rPr lang="en-US">
                <a:latin typeface="Times" charset="0"/>
                <a:cs typeface="Arial" charset="0"/>
              </a:rPr>
              <a:t>Studies in Spain and Canada estimate prevalence of 2.4% and 2.7%, respectively</a:t>
            </a:r>
            <a:r>
              <a:rPr lang="en-US" baseline="30000">
                <a:latin typeface="Times" charset="0"/>
                <a:cs typeface="Arial" charset="0"/>
              </a:rPr>
              <a:t>8,9</a:t>
            </a:r>
          </a:p>
          <a:p>
            <a:pPr lvl="1" eaLnBrk="1" hangingPunct="1">
              <a:spcBef>
                <a:spcPct val="0"/>
              </a:spcBef>
            </a:pPr>
            <a:r>
              <a:rPr lang="en-US">
                <a:solidFill>
                  <a:srgbClr val="292929"/>
                </a:solidFill>
                <a:latin typeface="Times" charset="0"/>
                <a:cs typeface="Arial" charset="0"/>
              </a:rPr>
              <a:t>In the Canadian, United States, and Spanish studies, the prevalence of Fibromyalgia was 4, 7, and 21 times greater in women relative to men, respectively</a:t>
            </a:r>
          </a:p>
          <a:p>
            <a:pPr lvl="1" eaLnBrk="1" hangingPunct="1">
              <a:spcBef>
                <a:spcPct val="0"/>
              </a:spcBef>
            </a:pPr>
            <a:r>
              <a:rPr lang="en-US">
                <a:solidFill>
                  <a:srgbClr val="292929"/>
                </a:solidFill>
                <a:latin typeface="Times" charset="0"/>
                <a:cs typeface="Arial" charset="0"/>
              </a:rPr>
              <a:t>The majority of patients with Fibromyalgia are of working age</a:t>
            </a:r>
            <a:endParaRPr lang="en-US">
              <a:latin typeface="Times" charset="0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endParaRPr lang="en-US">
              <a:latin typeface="Times" charset="0"/>
            </a:endParaRPr>
          </a:p>
          <a:p>
            <a:pPr eaLnBrk="1" hangingPunct="1">
              <a:spcBef>
                <a:spcPct val="0"/>
              </a:spcBef>
            </a:pPr>
            <a:endParaRPr lang="en-US">
              <a:latin typeface="Times" charset="0"/>
            </a:endParaRP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1019175" y="8707438"/>
            <a:ext cx="535146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pPr defTabSz="931863"/>
            <a:endParaRPr lang="en-US" sz="800">
              <a:solidFill>
                <a:srgbClr val="000000"/>
              </a:solidFill>
              <a:cs typeface="Arial" charset="0"/>
            </a:endParaRPr>
          </a:p>
          <a:p>
            <a:pPr defTabSz="931863"/>
            <a:r>
              <a:rPr lang="en-US" sz="800" b="1">
                <a:solidFill>
                  <a:srgbClr val="000000"/>
                </a:solidFill>
                <a:cs typeface="Arial" charset="0"/>
              </a:rPr>
              <a:t>References: 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1. Wolfe F, Ross K, Anderson J, Russell IJ, Hebert L. The prevalence and characteristics of fibromyalgia in the general population. </a:t>
            </a:r>
            <a:r>
              <a:rPr lang="en-US" sz="800" i="1">
                <a:solidFill>
                  <a:srgbClr val="000000"/>
                </a:solidFill>
                <a:cs typeface="Arial" charset="0"/>
              </a:rPr>
              <a:t>Arthritis Rheum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. 1995;38:19-28. </a:t>
            </a:r>
            <a:r>
              <a:rPr lang="en-US" sz="800" b="1">
                <a:solidFill>
                  <a:srgbClr val="000000"/>
                </a:solidFill>
                <a:cs typeface="Arial" charset="0"/>
              </a:rPr>
              <a:t>2. 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Lawrence RC, Helmick CG, Arnett FC et al. Estimates of the prevalence of arthritis and selected musculoskeletal disorders in the United States. </a:t>
            </a:r>
            <a:r>
              <a:rPr lang="en-US" sz="800" i="1">
                <a:solidFill>
                  <a:srgbClr val="000000"/>
                </a:solidFill>
                <a:cs typeface="Arial" charset="0"/>
              </a:rPr>
              <a:t>Arthritis Rheum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. 1998;41:778-799. </a:t>
            </a:r>
            <a:r>
              <a:rPr lang="en-US" sz="800" b="1">
                <a:solidFill>
                  <a:srgbClr val="000000"/>
                </a:solidFill>
                <a:cs typeface="Arial" charset="0"/>
              </a:rPr>
              <a:t>3. 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Neumann L, Buskila D. Epidemiology of fibromyalgia. </a:t>
            </a:r>
            <a:r>
              <a:rPr lang="en-US" sz="800" i="1">
                <a:solidFill>
                  <a:srgbClr val="000000"/>
                </a:solidFill>
                <a:cs typeface="Arial" charset="0"/>
              </a:rPr>
              <a:t>Curr Pain Headache Rep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. 2003;7:362-368.  </a:t>
            </a:r>
            <a:r>
              <a:rPr lang="en-US" sz="800" b="1">
                <a:solidFill>
                  <a:srgbClr val="000000"/>
                </a:solidFill>
                <a:cs typeface="Arial" charset="0"/>
              </a:rPr>
              <a:t>4. 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Wolfe F. The epidemiology of fibromyalgia. </a:t>
            </a:r>
            <a:r>
              <a:rPr lang="en-US" sz="800" i="1">
                <a:solidFill>
                  <a:srgbClr val="000000"/>
                </a:solidFill>
                <a:cs typeface="Arial" charset="0"/>
              </a:rPr>
              <a:t>Journal of Musculoskeletal Pain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. 1993;3:137-148. </a:t>
            </a:r>
            <a:r>
              <a:rPr lang="en-US" sz="800" b="1">
                <a:solidFill>
                  <a:srgbClr val="000000"/>
                </a:solidFill>
                <a:cs typeface="Arial" charset="0"/>
              </a:rPr>
              <a:t>5. 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Prescott E, Kjøller M, Jacobsen S, Bülow, Danneskiold-Samsøe B, Kamper-Jørgensen F. Fibromyalgia in the adult Danish population: I. A prevalence study. </a:t>
            </a:r>
            <a:r>
              <a:rPr lang="en-US" sz="800" i="1">
                <a:solidFill>
                  <a:srgbClr val="000000"/>
                </a:solidFill>
                <a:cs typeface="Arial" charset="0"/>
              </a:rPr>
              <a:t>Scand J Rheumatol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. 1993;22:233-237. </a:t>
            </a:r>
            <a:r>
              <a:rPr lang="en-US" sz="800" b="1">
                <a:solidFill>
                  <a:srgbClr val="000000"/>
                </a:solidFill>
                <a:cs typeface="Arial" charset="0"/>
              </a:rPr>
              <a:t>6. 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Lindell L, Bergman S, Petersson I, Jacobsson L, Herrström P. Prevalence of fibromyalgia and chronic widespread pain. </a:t>
            </a:r>
            <a:r>
              <a:rPr lang="en-US" sz="800" i="1">
                <a:solidFill>
                  <a:srgbClr val="000000"/>
                </a:solidFill>
                <a:cs typeface="Arial" charset="0"/>
              </a:rPr>
              <a:t>Scand J Prim Health Care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. 2000;18:149-153. </a:t>
            </a:r>
            <a:r>
              <a:rPr lang="en-US" sz="800" b="1">
                <a:solidFill>
                  <a:srgbClr val="000000"/>
                </a:solidFill>
                <a:cs typeface="Arial" charset="0"/>
              </a:rPr>
              <a:t>7. 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Cardiel M, Rojas-Serrano J. Community based study to estimate prevalence, burden of illness and help seeking behavior in rheumatic diseases in Mexico City: A COPCORD study. </a:t>
            </a:r>
            <a:r>
              <a:rPr lang="en-US" sz="800" i="1">
                <a:solidFill>
                  <a:srgbClr val="000000"/>
                </a:solidFill>
                <a:cs typeface="Arial" charset="0"/>
              </a:rPr>
              <a:t>Clinical and Experimental Rheumatology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. 2002;20:617-624.  </a:t>
            </a:r>
            <a:r>
              <a:rPr lang="en-US" sz="800" b="1">
                <a:solidFill>
                  <a:srgbClr val="000000"/>
                </a:solidFill>
                <a:cs typeface="Arial" charset="0"/>
              </a:rPr>
              <a:t>8. 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Carmona L, Ballina J, Gabriel R, Laffon A. The burden of musculoskeletal diseases in the general population of Spain: Results from a national survey. </a:t>
            </a:r>
            <a:r>
              <a:rPr lang="en-US" sz="800" i="1">
                <a:solidFill>
                  <a:srgbClr val="000000"/>
                </a:solidFill>
                <a:cs typeface="Arial" charset="0"/>
              </a:rPr>
              <a:t>Ann Rheum Dis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. 2001;60:1040-1045. </a:t>
            </a:r>
            <a:r>
              <a:rPr lang="en-US" sz="800" b="1">
                <a:solidFill>
                  <a:srgbClr val="000000"/>
                </a:solidFill>
                <a:cs typeface="Arial" charset="0"/>
              </a:rPr>
              <a:t>9. 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White K, Speechley M, Harth M, Østbye T. The London Fibromyalgia Epidemiology Study: the prevalence of fibromyalgia syndrome in London, Ontario. </a:t>
            </a:r>
            <a:r>
              <a:rPr lang="en-US" sz="800" i="1">
                <a:solidFill>
                  <a:srgbClr val="000000"/>
                </a:solidFill>
                <a:cs typeface="Arial" charset="0"/>
              </a:rPr>
              <a:t>The Journal of Rheumatology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.1999; 26:1570-1576.f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B4ABE2-A1C3-6845-BFE2-4C53D6A72DA7}" type="slidenum">
              <a:rPr lang="it-IT"/>
              <a:pPr/>
              <a:t>7</a:t>
            </a:fld>
            <a:endParaRPr lang="it-IT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>
              <a:latin typeface="Arial" pitchFamily="-10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E64545-0912-924E-9B4F-53EA6C41E7CD}" type="slidenum">
              <a:rPr lang="it-IT"/>
              <a:pPr/>
              <a:t>9</a:t>
            </a:fld>
            <a:endParaRPr lang="it-IT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>
              <a:latin typeface="Arial" pitchFamily="-10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98959-8B51-774C-8009-050DCCF7990E}" type="slidenum">
              <a:rPr lang="it-IT"/>
              <a:pPr/>
              <a:t>10</a:t>
            </a:fld>
            <a:endParaRPr lang="it-IT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>
              <a:latin typeface="Arial" pitchFamily="-10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DAC5F4-05D8-1349-8E8D-B46661742525}" type="slidenum">
              <a:rPr lang="it-IT"/>
              <a:pPr/>
              <a:t>11</a:t>
            </a:fld>
            <a:endParaRPr lang="it-IT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>
              <a:latin typeface="Arial" pitchFamily="-10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A49981-43CA-9F42-A8D1-B3BE892A0BDC}" type="slidenum">
              <a:rPr lang="it-IT"/>
              <a:pPr/>
              <a:t>12</a:t>
            </a:fld>
            <a:endParaRPr lang="it-IT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>
              <a:latin typeface="Arial" pitchFamily="-10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14B894-46C8-974D-95CF-EBF9025495A7}" type="slidenum">
              <a:rPr lang="it-IT"/>
              <a:pPr/>
              <a:t>14</a:t>
            </a:fld>
            <a:endParaRPr lang="it-IT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>
              <a:latin typeface="Arial" pitchFamily="-10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0093B0-FCD2-3741-91A1-776791663F17}" type="slidenum">
              <a:rPr lang="it-IT"/>
              <a:pPr/>
              <a:t>15</a:t>
            </a:fld>
            <a:endParaRPr lang="it-IT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>
              <a:latin typeface="Arial" pitchFamily="-10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Risultati immagini per unif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11175" y="6467475"/>
            <a:ext cx="127000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Risultati immagini per unife">
            <a:extLst>
              <a:ext uri="{FF2B5EF4-FFF2-40B4-BE49-F238E27FC236}"/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/>
              <a:ext uri="{28A0092B-C50C-407E-A947-70E740481C1C}"/>
            </a:extLst>
          </a:blip>
          <a:srcRect r="57724" b="2329"/>
          <a:stretch/>
        </p:blipFill>
        <p:spPr bwMode="auto">
          <a:xfrm>
            <a:off x="27433" y="6387047"/>
            <a:ext cx="416794" cy="412824"/>
          </a:xfrm>
          <a:prstGeom prst="rect">
            <a:avLst/>
          </a:prstGeom>
          <a:noFill/>
          <a:extLst>
            <a:ext uri="{909E8E84-426E-40DD-AFC4-6F175D3DCCD1}"/>
          </a:extLst>
        </p:spPr>
      </p:pic>
      <p:sp>
        <p:nvSpPr>
          <p:cNvPr id="13" name="Titolo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/>
          <a:p>
            <a:r>
              <a:rPr lang="it-IT" dirty="0"/>
              <a:t>Introduzione al </a:t>
            </a:r>
            <a:r>
              <a:rPr lang="it-IT" dirty="0" smtClean="0"/>
              <a:t>corso</a:t>
            </a:r>
            <a:br>
              <a:rPr lang="it-IT" dirty="0" smtClean="0"/>
            </a:br>
            <a:r>
              <a:rPr lang="it-IT" dirty="0" smtClean="0"/>
              <a:t>L’esercizio nelle patologie reumatiche</a:t>
            </a:r>
            <a:endParaRPr lang="it-IT" dirty="0"/>
          </a:p>
        </p:txBody>
      </p:sp>
      <p:sp>
        <p:nvSpPr>
          <p:cNvPr id="14" name="Sottotitolo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487979"/>
          </a:xfrm>
        </p:spPr>
        <p:txBody>
          <a:bodyPr>
            <a:normAutofit fontScale="62500" lnSpcReduction="20000"/>
          </a:bodyPr>
          <a:lstStyle/>
          <a:p>
            <a:r>
              <a:rPr lang="it-IT" dirty="0" err="1" smtClean="0"/>
              <a:t>DOTT</a:t>
            </a:r>
            <a:r>
              <a:rPr lang="it-IT" dirty="0" smtClean="0"/>
              <a:t>. ALESSANDRA BORTOLUZZI </a:t>
            </a:r>
            <a:r>
              <a:rPr lang="it-IT" dirty="0" err="1"/>
              <a:t>–</a:t>
            </a:r>
            <a:r>
              <a:rPr lang="it-IT" dirty="0" smtClean="0"/>
              <a:t> brtlsn1@unife.it</a:t>
            </a:r>
          </a:p>
          <a:p>
            <a:r>
              <a:rPr lang="it-IT" dirty="0"/>
              <a:t>Sezione di reumatologia ed ematologia </a:t>
            </a:r>
          </a:p>
          <a:p>
            <a:r>
              <a:rPr lang="it-IT" dirty="0"/>
              <a:t>Dipartimento di Scienze mediche </a:t>
            </a:r>
          </a:p>
          <a:p>
            <a:r>
              <a:rPr lang="it-IT" dirty="0"/>
              <a:t>Università degli studi di Ferrara</a:t>
            </a:r>
          </a:p>
          <a:p>
            <a:endParaRPr lang="it-IT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C16D7-C7A4-4586-A3C5-5E9677AC33CA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58499237-D03C-4E6C-921C-FAB33039F8E4}"/>
              </a:ext>
            </a:extLst>
          </p:cNvPr>
          <p:cNvSpPr txBox="1"/>
          <p:nvPr userDrawn="1"/>
        </p:nvSpPr>
        <p:spPr>
          <a:xfrm>
            <a:off x="2359152" y="6534727"/>
            <a:ext cx="89092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FACOLTA’ di MEDICINA E CHIRURGIA - CORSO DI REUMATOLOGIA </a:t>
            </a:r>
            <a:r>
              <a:rPr lang="it-IT" sz="1100" dirty="0" err="1">
                <a:solidFill>
                  <a:schemeClr val="bg2">
                    <a:lumMod val="50000"/>
                  </a:schemeClr>
                </a:solidFill>
              </a:rPr>
              <a:t>–</a:t>
            </a: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 err="1" smtClean="0">
                <a:solidFill>
                  <a:schemeClr val="bg2">
                    <a:lumMod val="50000"/>
                  </a:schemeClr>
                </a:solidFill>
              </a:rPr>
              <a:t>DOTT.SSA</a:t>
            </a:r>
            <a:r>
              <a:rPr lang="it-IT" sz="1100" baseline="0" dirty="0" smtClean="0">
                <a:solidFill>
                  <a:schemeClr val="bg2">
                    <a:lumMod val="50000"/>
                  </a:schemeClr>
                </a:solidFill>
              </a:rPr>
              <a:t> A BORTOLUZZI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– LEZIONE 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[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18]</a:t>
            </a:r>
            <a:r>
              <a:rPr lang="it-IT" sz="1100" dirty="0" err="1">
                <a:solidFill>
                  <a:schemeClr val="bg2">
                    <a:lumMod val="50000"/>
                  </a:schemeClr>
                </a:solidFill>
              </a:rPr>
              <a:t>–</a:t>
            </a: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[SFM]</a:t>
            </a:r>
            <a:endParaRPr lang="it-IT" sz="11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Modifica gli stili del testo dello schema</a:t>
            </a:r>
          </a:p>
          <a:p>
            <a:pPr lvl="1"/>
            <a:r>
              <a:rPr lang="it-IT" dirty="0" smtClean="0"/>
              <a:t>Secondo </a:t>
            </a:r>
            <a:r>
              <a:rPr lang="it-IT" dirty="0"/>
              <a:t>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7" name="Tito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621" y="286603"/>
            <a:ext cx="11166267" cy="801533"/>
          </a:xfrm>
        </p:spPr>
        <p:txBody>
          <a:bodyPr>
            <a:normAutofit fontScale="90000"/>
          </a:bodyPr>
          <a:lstStyle/>
          <a:p>
            <a:endParaRPr lang="it-IT" altLang="it-IT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4AAA9-2799-4B1B-9C87-7EDDA42BC7E8}" type="slidenum">
              <a:rPr lang="it-IT"/>
              <a:pPr>
                <a:defRPr/>
              </a:pPr>
              <a:t>‹n.›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12063" y="259171"/>
            <a:ext cx="11164823" cy="8289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64" y="1371600"/>
            <a:ext cx="5522974" cy="4497494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371600"/>
            <a:ext cx="5458967" cy="4497495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866D6-071E-4F97-9319-C3156868F4DB}" type="slidenum">
              <a:rPr lang="it-IT"/>
              <a:pPr>
                <a:defRPr/>
              </a:pPr>
              <a:t>‹n.›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85216" y="286603"/>
            <a:ext cx="11091670" cy="82896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216" y="1345765"/>
            <a:ext cx="5449824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216" y="2082047"/>
            <a:ext cx="5449824" cy="387848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345765"/>
            <a:ext cx="5458967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082047"/>
            <a:ext cx="5458966" cy="3878487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89223-D481-4D88-AFDA-648EE5F456C3}" type="slidenum">
              <a:rPr lang="it-IT"/>
              <a:pPr>
                <a:defRPr/>
              </a:pPr>
              <a:t>‹n.›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CF217-C55D-4A97-9446-74C733B70E3F}" type="slidenum">
              <a:rPr lang="it-IT"/>
              <a:pPr>
                <a:defRPr/>
              </a:pPr>
              <a:t>‹n.›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" name="Picture 2" descr="Risultati immagini per unif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11175" y="6467475"/>
            <a:ext cx="127000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Risultati immagini per unife">
            <a:extLst>
              <a:ext uri="{FF2B5EF4-FFF2-40B4-BE49-F238E27FC236}"/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/>
              <a:ext uri="{28A0092B-C50C-407E-A947-70E740481C1C}"/>
            </a:extLst>
          </a:blip>
          <a:srcRect r="57724" b="2329"/>
          <a:stretch/>
        </p:blipFill>
        <p:spPr bwMode="auto">
          <a:xfrm>
            <a:off x="27433" y="6387047"/>
            <a:ext cx="416794" cy="412824"/>
          </a:xfrm>
          <a:prstGeom prst="rect">
            <a:avLst/>
          </a:prstGeom>
          <a:noFill/>
          <a:extLst>
            <a:ext uri="{909E8E84-426E-40DD-AFC4-6F175D3DCCD1}"/>
          </a:extLst>
        </p:spPr>
      </p:pic>
      <p:sp>
        <p:nvSpPr>
          <p:cNvPr id="6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4DCFE-A7D1-4F74-A123-DADC78480F8A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58499237-D03C-4E6C-921C-FAB33039F8E4}"/>
              </a:ext>
            </a:extLst>
          </p:cNvPr>
          <p:cNvSpPr txBox="1"/>
          <p:nvPr userDrawn="1"/>
        </p:nvSpPr>
        <p:spPr>
          <a:xfrm>
            <a:off x="2359152" y="6534727"/>
            <a:ext cx="89092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FACOLTA’ di MEDICINA E CHIRURGIA - CORSO DI REUMATOLOGIA </a:t>
            </a:r>
            <a:r>
              <a:rPr lang="it-IT" sz="1100" dirty="0" err="1">
                <a:solidFill>
                  <a:schemeClr val="bg2">
                    <a:lumMod val="50000"/>
                  </a:schemeClr>
                </a:solidFill>
              </a:rPr>
              <a:t>–</a:t>
            </a: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 err="1" smtClean="0">
                <a:solidFill>
                  <a:schemeClr val="bg2">
                    <a:lumMod val="50000"/>
                  </a:schemeClr>
                </a:solidFill>
              </a:rPr>
              <a:t>DOTT.SSA</a:t>
            </a:r>
            <a:r>
              <a:rPr lang="it-IT" sz="1100" baseline="0" dirty="0" smtClean="0">
                <a:solidFill>
                  <a:schemeClr val="bg2">
                    <a:lumMod val="50000"/>
                  </a:schemeClr>
                </a:solidFill>
              </a:rPr>
              <a:t> A BORTOLUZZI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– LEZIONE 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[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18]</a:t>
            </a:r>
            <a:r>
              <a:rPr lang="it-IT" sz="1100" dirty="0" err="1">
                <a:solidFill>
                  <a:schemeClr val="bg2">
                    <a:lumMod val="50000"/>
                  </a:schemeClr>
                </a:solidFill>
              </a:rPr>
              <a:t>–</a:t>
            </a: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[SFM]</a:t>
            </a:r>
            <a:endParaRPr lang="it-IT" sz="11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1175" y="287338"/>
            <a:ext cx="11166475" cy="8001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1175" y="1271588"/>
            <a:ext cx="11166475" cy="4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22013" y="6459538"/>
            <a:ext cx="6556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smtClean="0">
                <a:solidFill>
                  <a:schemeClr val="bg2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3B703F4-EAD9-4B25-8E2E-89F44659D89C}" type="slidenum">
              <a:rPr lang="it-IT"/>
              <a:pPr>
                <a:defRPr/>
              </a:pPr>
              <a:t>‹n.›</a:t>
            </a:fld>
            <a:endParaRPr lang="it-IT" dirty="0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511175" y="1106488"/>
            <a:ext cx="1116647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2" descr="Risultati immagini per unife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511175" y="6467475"/>
            <a:ext cx="127000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4" descr="Risultati immagini per unife">
            <a:extLst>
              <a:ext uri="{FF2B5EF4-FFF2-40B4-BE49-F238E27FC236}"/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/>
              <a:ext uri="{28A0092B-C50C-407E-A947-70E740481C1C}"/>
            </a:extLst>
          </a:blip>
          <a:srcRect r="57724" b="2329"/>
          <a:stretch/>
        </p:blipFill>
        <p:spPr bwMode="auto">
          <a:xfrm>
            <a:off x="27433" y="6387047"/>
            <a:ext cx="416794" cy="412824"/>
          </a:xfrm>
          <a:prstGeom prst="rect">
            <a:avLst/>
          </a:prstGeom>
          <a:noFill/>
          <a:extLst>
            <a:ext uri="{909E8E84-426E-40DD-AFC4-6F175D3DCCD1}"/>
          </a:extLst>
        </p:spPr>
      </p:pic>
      <p:sp>
        <p:nvSpPr>
          <p:cNvPr id="12" name="CasellaDiTesto 1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58499237-D03C-4E6C-921C-FAB33039F8E4}"/>
              </a:ext>
            </a:extLst>
          </p:cNvPr>
          <p:cNvSpPr txBox="1"/>
          <p:nvPr userDrawn="1"/>
        </p:nvSpPr>
        <p:spPr>
          <a:xfrm>
            <a:off x="2359152" y="6534727"/>
            <a:ext cx="89092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FACOLTA’ di MEDICINA E CHIRURGIA - CORSO DI REUMATOLOGIA </a:t>
            </a:r>
            <a:r>
              <a:rPr lang="it-IT" sz="1100" dirty="0" err="1">
                <a:solidFill>
                  <a:schemeClr val="bg2">
                    <a:lumMod val="50000"/>
                  </a:schemeClr>
                </a:solidFill>
              </a:rPr>
              <a:t>–</a:t>
            </a: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 err="1" smtClean="0">
                <a:solidFill>
                  <a:schemeClr val="bg2">
                    <a:lumMod val="50000"/>
                  </a:schemeClr>
                </a:solidFill>
              </a:rPr>
              <a:t>DOTT.SSA</a:t>
            </a:r>
            <a:r>
              <a:rPr lang="it-IT" sz="1100" baseline="0" dirty="0" smtClean="0">
                <a:solidFill>
                  <a:schemeClr val="bg2">
                    <a:lumMod val="50000"/>
                  </a:schemeClr>
                </a:solidFill>
              </a:rPr>
              <a:t> A BORTOLUZZI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– LEZIONE 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[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18]</a:t>
            </a:r>
            <a:r>
              <a:rPr lang="it-IT" sz="1100" dirty="0" err="1">
                <a:solidFill>
                  <a:schemeClr val="bg2">
                    <a:lumMod val="50000"/>
                  </a:schemeClr>
                </a:solidFill>
              </a:rPr>
              <a:t>–</a:t>
            </a:r>
            <a:r>
              <a:rPr lang="it-IT" sz="11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100" dirty="0" smtClean="0">
                <a:solidFill>
                  <a:schemeClr val="bg2">
                    <a:lumMod val="50000"/>
                  </a:schemeClr>
                </a:solidFill>
              </a:rPr>
              <a:t>[SFM]</a:t>
            </a:r>
            <a:endParaRPr lang="it-IT" sz="11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1" r:id="rId2"/>
    <p:sldLayoutId id="2147483690" r:id="rId3"/>
    <p:sldLayoutId id="2147483689" r:id="rId4"/>
    <p:sldLayoutId id="2147483688" r:id="rId5"/>
    <p:sldLayoutId id="2147483693" r:id="rId6"/>
  </p:sldLayoutIdLst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/>
        </a:defRPr>
      </a:lvl9pPr>
    </p:titleStyle>
    <p:bodyStyle>
      <a:lvl1pPr marL="90488" indent="-90488" algn="l" rtl="0" fontAlgn="base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6963" y="758825"/>
            <a:ext cx="10058400" cy="3565525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r>
              <a:rPr lang="it-IT" sz="5400" dirty="0" smtClean="0"/>
              <a:t>I reumatismi </a:t>
            </a:r>
            <a:r>
              <a:rPr lang="it-IT" sz="5400" dirty="0" err="1" smtClean="0"/>
              <a:t>extra-articolari</a:t>
            </a:r>
            <a:r>
              <a:rPr lang="it-IT" sz="5400" dirty="0" smtClean="0"/>
              <a:t> </a:t>
            </a:r>
            <a:br>
              <a:rPr lang="it-IT" sz="5400" dirty="0" smtClean="0"/>
            </a:br>
            <a:endParaRPr lang="it-IT" sz="5400" dirty="0" smtClean="0"/>
          </a:p>
        </p:txBody>
      </p:sp>
      <p:sp>
        <p:nvSpPr>
          <p:cNvPr id="4" name="Sottotitolo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138" y="4456113"/>
            <a:ext cx="10058400" cy="1487487"/>
          </a:xfrm>
        </p:spPr>
        <p:txBody>
          <a:bodyPr rtlCol="0">
            <a:normAutofit fontScale="70000" lnSpcReduction="20000"/>
          </a:bodyPr>
          <a:lstStyle/>
          <a:p>
            <a:pPr marL="91440" indent="-91440" algn="ctr" fontAlgn="auto">
              <a:defRPr/>
            </a:pPr>
            <a:r>
              <a:rPr lang="it-IT" sz="3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DOTT</a:t>
            </a:r>
            <a:r>
              <a:rPr lang="it-IT" sz="3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ALESSANDRA BORTOLUZZI </a:t>
            </a:r>
            <a:r>
              <a:rPr lang="it-IT" sz="3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–</a:t>
            </a:r>
            <a:r>
              <a:rPr lang="it-IT" sz="3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brtlsn1@unife.it</a:t>
            </a:r>
          </a:p>
          <a:p>
            <a:pPr marL="91440" indent="-91440" algn="ctr" fontAlgn="auto">
              <a:defRPr/>
            </a:pPr>
            <a:r>
              <a:rPr lang="it-IT" sz="3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Sezione di</a:t>
            </a:r>
            <a:r>
              <a:rPr lang="it-IT" sz="3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Reumatologia </a:t>
            </a:r>
            <a:r>
              <a:rPr lang="it-IT" sz="3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ed</a:t>
            </a:r>
            <a:r>
              <a:rPr lang="it-IT" sz="3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Ematologia </a:t>
            </a:r>
            <a:endParaRPr lang="it-IT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ctr" fontAlgn="auto">
              <a:defRPr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Dipartimento di Scienze mediche </a:t>
            </a:r>
          </a:p>
          <a:p>
            <a:pPr marL="91440" indent="-91440" algn="ctr" fontAlgn="auto">
              <a:defRPr/>
            </a:pP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Università degli studi di Ferrara</a:t>
            </a:r>
            <a:endParaRPr lang="it-IT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ctr" fontAlgn="auto">
              <a:defRPr/>
            </a:pPr>
            <a:endParaRPr lang="it-IT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Fattori modulati la sintomatologia dolorosa</a:t>
            </a:r>
          </a:p>
        </p:txBody>
      </p:sp>
      <p:sp>
        <p:nvSpPr>
          <p:cNvPr id="83971" name="Rectangle 102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it-IT" b="1" dirty="0" smtClean="0"/>
              <a:t>Peggiorativi</a:t>
            </a:r>
          </a:p>
          <a:p>
            <a:r>
              <a:rPr lang="it-IT" dirty="0" smtClean="0"/>
              <a:t>Eventi stressanti (familiari, lavorativi, sociali)</a:t>
            </a:r>
          </a:p>
          <a:p>
            <a:r>
              <a:rPr lang="it-IT" dirty="0" smtClean="0"/>
              <a:t>Variazioni atmosferiche</a:t>
            </a:r>
          </a:p>
          <a:p>
            <a:r>
              <a:rPr lang="it-IT" dirty="0" smtClean="0"/>
              <a:t>Inattività/iperattività</a:t>
            </a:r>
          </a:p>
          <a:p>
            <a:r>
              <a:rPr lang="it-IT" dirty="0" smtClean="0"/>
              <a:t>Ansia, depressione</a:t>
            </a:r>
            <a:endParaRPr lang="it-IT" dirty="0"/>
          </a:p>
        </p:txBody>
      </p:sp>
      <p:sp>
        <p:nvSpPr>
          <p:cNvPr id="83972" name="Rectangle 102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b="1" dirty="0" smtClean="0"/>
              <a:t>Migliorativi</a:t>
            </a:r>
            <a:endParaRPr lang="it-IT" b="1" dirty="0" smtClean="0"/>
          </a:p>
          <a:p>
            <a:r>
              <a:rPr lang="it-IT" dirty="0" smtClean="0"/>
              <a:t>Attività </a:t>
            </a:r>
            <a:r>
              <a:rPr lang="it-IT" dirty="0" smtClean="0"/>
              <a:t>fisica moderata</a:t>
            </a:r>
          </a:p>
          <a:p>
            <a:r>
              <a:rPr lang="it-IT" dirty="0" smtClean="0"/>
              <a:t>Sonno </a:t>
            </a:r>
            <a:r>
              <a:rPr lang="it-IT" dirty="0" smtClean="0"/>
              <a:t>ristoratore</a:t>
            </a:r>
          </a:p>
          <a:p>
            <a:r>
              <a:rPr lang="it-IT" dirty="0" smtClean="0"/>
              <a:t>Applicazione di calore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Quadro clinico</a:t>
            </a:r>
            <a:endParaRPr lang="it-IT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1447" y="1278060"/>
            <a:ext cx="10058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 b="1" dirty="0" smtClean="0"/>
              <a:t>	Altri sintomi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 dirty="0" smtClean="0"/>
              <a:t>		</a:t>
            </a:r>
            <a:r>
              <a:rPr lang="it-IT" sz="1600" dirty="0" smtClean="0">
                <a:solidFill>
                  <a:srgbClr val="000000"/>
                </a:solidFill>
              </a:rPr>
              <a:t>- astenia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600" dirty="0" smtClean="0">
                <a:solidFill>
                  <a:srgbClr val="000000"/>
                </a:solidFill>
              </a:rPr>
              <a:t> 		- affaticamento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600" dirty="0" smtClean="0">
                <a:solidFill>
                  <a:srgbClr val="000000"/>
                </a:solidFill>
              </a:rPr>
              <a:t> 		- sonno non ristoratore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600" dirty="0" smtClean="0">
                <a:solidFill>
                  <a:srgbClr val="000000"/>
                </a:solidFill>
              </a:rPr>
              <a:t> 		- </a:t>
            </a:r>
            <a:r>
              <a:rPr lang="it-IT" sz="1600" dirty="0" err="1" smtClean="0">
                <a:solidFill>
                  <a:srgbClr val="000000"/>
                </a:solidFill>
              </a:rPr>
              <a:t>ansia</a:t>
            </a:r>
            <a:r>
              <a:rPr lang="it-IT" sz="1600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600" dirty="0" smtClean="0">
                <a:solidFill>
                  <a:srgbClr val="000000"/>
                </a:solidFill>
              </a:rPr>
              <a:t>		- depressione (ca. 30 % dei </a:t>
            </a:r>
            <a:r>
              <a:rPr lang="it-IT" sz="1600" dirty="0" err="1" smtClean="0">
                <a:solidFill>
                  <a:srgbClr val="000000"/>
                </a:solidFill>
              </a:rPr>
              <a:t>pz</a:t>
            </a:r>
            <a:r>
              <a:rPr lang="it-IT" sz="1600" dirty="0" smtClean="0">
                <a:solidFill>
                  <a:srgbClr val="000000"/>
                </a:solidFill>
              </a:rPr>
              <a:t>.)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600" dirty="0" smtClean="0">
                <a:solidFill>
                  <a:srgbClr val="000000"/>
                </a:solidFill>
              </a:rPr>
              <a:t> 		- parestesie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600" dirty="0" smtClean="0">
                <a:solidFill>
                  <a:srgbClr val="000000"/>
                </a:solidFill>
              </a:rPr>
              <a:t>		- fenomeno di </a:t>
            </a:r>
            <a:r>
              <a:rPr lang="it-IT" sz="1600" dirty="0" err="1" smtClean="0">
                <a:solidFill>
                  <a:srgbClr val="000000"/>
                </a:solidFill>
              </a:rPr>
              <a:t>Raynaud</a:t>
            </a:r>
            <a:endParaRPr lang="it-IT" sz="16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600" dirty="0" smtClean="0">
                <a:solidFill>
                  <a:srgbClr val="000000"/>
                </a:solidFill>
              </a:rPr>
              <a:t>		- sensazione di gonfiore dei tessuti molli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600" dirty="0" smtClean="0">
                <a:solidFill>
                  <a:srgbClr val="000000"/>
                </a:solidFill>
              </a:rPr>
              <a:t>		- sindrome </a:t>
            </a:r>
            <a:r>
              <a:rPr lang="it-IT" sz="1600" dirty="0" err="1" smtClean="0">
                <a:solidFill>
                  <a:srgbClr val="000000"/>
                </a:solidFill>
              </a:rPr>
              <a:t>sicca</a:t>
            </a:r>
            <a:endParaRPr lang="it-IT" sz="16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600" dirty="0" smtClean="0">
                <a:solidFill>
                  <a:srgbClr val="000000"/>
                </a:solidFill>
              </a:rPr>
              <a:t>		- vertigini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600" dirty="0" smtClean="0">
                <a:solidFill>
                  <a:srgbClr val="000000"/>
                </a:solidFill>
              </a:rPr>
              <a:t>		- vescica irritabile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4000" b="0" dirty="0" smtClean="0"/>
              <a:t>EO: TENDER </a:t>
            </a:r>
            <a:r>
              <a:rPr lang="it-IT" sz="4000" b="0" dirty="0" smtClean="0"/>
              <a:t>POINTS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dirty="0"/>
              <a:t>sono punti dolenti caratteristici </a:t>
            </a:r>
          </a:p>
          <a:p>
            <a:pPr eaLnBrk="1" hangingPunct="1"/>
            <a:r>
              <a:rPr lang="it-IT" sz="2800" dirty="0"/>
              <a:t>non provocano dolore  irradiato </a:t>
            </a:r>
          </a:p>
          <a:p>
            <a:pPr eaLnBrk="1" hangingPunct="1"/>
            <a:r>
              <a:rPr lang="it-IT" sz="2800" dirty="0"/>
              <a:t>sono facilmente prevedibili nella loro localizzazione </a:t>
            </a:r>
          </a:p>
          <a:p>
            <a:pPr eaLnBrk="1" hangingPunct="1"/>
            <a:r>
              <a:rPr lang="it-IT" sz="2800" dirty="0"/>
              <a:t>raramente situati al centro dell'area dolorosa</a:t>
            </a:r>
          </a:p>
          <a:p>
            <a:pPr eaLnBrk="1" hangingPunct="1">
              <a:buFont typeface="Wingdings" pitchFamily="-108" charset="2"/>
              <a:buNone/>
            </a:pPr>
            <a:r>
              <a:rPr lang="it-IT" sz="2800" dirty="0" smtClean="0"/>
              <a:t> la </a:t>
            </a:r>
            <a:r>
              <a:rPr lang="it-IT" sz="2800" dirty="0"/>
              <a:t>tecnica più semplice per testare i tender </a:t>
            </a:r>
            <a:r>
              <a:rPr lang="it-IT" sz="2800" dirty="0" err="1"/>
              <a:t>points</a:t>
            </a:r>
            <a:r>
              <a:rPr lang="it-IT" sz="2800" dirty="0"/>
              <a:t> è la semplice pressione con un dito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6400" y="0"/>
            <a:ext cx="10058400" cy="892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18 Aree dolorose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1324" y="1180124"/>
            <a:ext cx="7073900" cy="4543425"/>
          </a:xfrm>
        </p:spPr>
        <p:txBody>
          <a:bodyPr/>
          <a:lstStyle/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Cingolo scapolare 		(</a:t>
            </a:r>
            <a:r>
              <a:rPr lang="it-IT" sz="1800" dirty="0" err="1"/>
              <a:t>dx</a:t>
            </a:r>
            <a:r>
              <a:rPr lang="it-IT" sz="1800" dirty="0"/>
              <a:t> </a:t>
            </a:r>
            <a:r>
              <a:rPr lang="it-IT" sz="1800" dirty="0" err="1"/>
              <a:t>–</a:t>
            </a:r>
            <a:r>
              <a:rPr lang="it-IT" sz="1800" dirty="0"/>
              <a:t> sin)</a:t>
            </a:r>
          </a:p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Braccio 			(</a:t>
            </a:r>
            <a:r>
              <a:rPr lang="it-IT" sz="1800" dirty="0" err="1"/>
              <a:t>dx</a:t>
            </a:r>
            <a:r>
              <a:rPr lang="it-IT" sz="1800" dirty="0"/>
              <a:t> </a:t>
            </a:r>
            <a:r>
              <a:rPr lang="it-IT" sz="1800" dirty="0" err="1"/>
              <a:t>–</a:t>
            </a:r>
            <a:r>
              <a:rPr lang="it-IT" sz="1800" dirty="0"/>
              <a:t> sin)</a:t>
            </a:r>
          </a:p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Avambraccio 	</a:t>
            </a:r>
            <a:r>
              <a:rPr lang="it-IT" sz="1800" dirty="0" smtClean="0"/>
              <a:t>		(</a:t>
            </a:r>
            <a:r>
              <a:rPr lang="it-IT" sz="1800" dirty="0" err="1"/>
              <a:t>dx</a:t>
            </a:r>
            <a:r>
              <a:rPr lang="it-IT" sz="1800" dirty="0"/>
              <a:t> </a:t>
            </a:r>
            <a:r>
              <a:rPr lang="it-IT" sz="1800" dirty="0" err="1"/>
              <a:t>–</a:t>
            </a:r>
            <a:r>
              <a:rPr lang="it-IT" sz="1800" dirty="0"/>
              <a:t> sin)</a:t>
            </a:r>
          </a:p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Anca (gluteo-trocantere) 	(</a:t>
            </a:r>
            <a:r>
              <a:rPr lang="it-IT" sz="1800" dirty="0" err="1"/>
              <a:t>dx</a:t>
            </a:r>
            <a:r>
              <a:rPr lang="it-IT" sz="1800" dirty="0"/>
              <a:t> </a:t>
            </a:r>
            <a:r>
              <a:rPr lang="it-IT" sz="1800" dirty="0" err="1"/>
              <a:t>–</a:t>
            </a:r>
            <a:r>
              <a:rPr lang="it-IT" sz="1800" dirty="0"/>
              <a:t> sin)</a:t>
            </a:r>
          </a:p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Coscia 			(</a:t>
            </a:r>
            <a:r>
              <a:rPr lang="it-IT" sz="1800" dirty="0" err="1"/>
              <a:t>dx</a:t>
            </a:r>
            <a:r>
              <a:rPr lang="it-IT" sz="1800" dirty="0"/>
              <a:t> </a:t>
            </a:r>
            <a:r>
              <a:rPr lang="it-IT" sz="1800" dirty="0" err="1"/>
              <a:t>–</a:t>
            </a:r>
            <a:r>
              <a:rPr lang="it-IT" sz="1800" dirty="0"/>
              <a:t> sin)</a:t>
            </a:r>
          </a:p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Gamba 			(</a:t>
            </a:r>
            <a:r>
              <a:rPr lang="it-IT" sz="1800" dirty="0" err="1"/>
              <a:t>dx</a:t>
            </a:r>
            <a:r>
              <a:rPr lang="it-IT" sz="1800" dirty="0"/>
              <a:t> </a:t>
            </a:r>
            <a:r>
              <a:rPr lang="it-IT" sz="1800" dirty="0" err="1"/>
              <a:t>–</a:t>
            </a:r>
            <a:r>
              <a:rPr lang="it-IT" sz="1800" dirty="0"/>
              <a:t> sin)</a:t>
            </a:r>
          </a:p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Mascella 			(</a:t>
            </a:r>
            <a:r>
              <a:rPr lang="it-IT" sz="1800" dirty="0" err="1"/>
              <a:t>dx</a:t>
            </a:r>
            <a:r>
              <a:rPr lang="it-IT" sz="1800" dirty="0"/>
              <a:t> </a:t>
            </a:r>
            <a:r>
              <a:rPr lang="it-IT" sz="1800" dirty="0" err="1"/>
              <a:t>–</a:t>
            </a:r>
            <a:r>
              <a:rPr lang="it-IT" sz="1800" dirty="0"/>
              <a:t> sin)</a:t>
            </a:r>
          </a:p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Torace</a:t>
            </a:r>
          </a:p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Addome</a:t>
            </a:r>
          </a:p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Area dorsale</a:t>
            </a:r>
          </a:p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Area lombare</a:t>
            </a:r>
          </a:p>
          <a:p>
            <a:pPr marL="457200" indent="-457200">
              <a:buFont typeface="Tahoma" pitchFamily="-108" charset="0"/>
              <a:buAutoNum type="arabicPeriod"/>
            </a:pPr>
            <a:r>
              <a:rPr lang="it-IT" sz="1800" dirty="0"/>
              <a:t>Collo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1812" y="78152"/>
            <a:ext cx="4431641" cy="621811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600" b="0" smtClean="0"/>
              <a:t>ESAMI DI LABORATORIO E STRUMENTALI</a:t>
            </a:r>
            <a:r>
              <a:rPr lang="it-IT" sz="2800" b="0" smtClean="0"/>
              <a:t> 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400" dirty="0"/>
              <a:t>Indici di flogosi nella norma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dirty="0"/>
              <a:t>Enzimi muscolari nella norma</a:t>
            </a: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Alterazioni </a:t>
            </a:r>
            <a:r>
              <a:rPr lang="it-IT" sz="2400" dirty="0"/>
              <a:t>aspecifiche all’ elettromiogramma e alla biopsia muscolare 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dirty="0"/>
              <a:t>Esami radiografici normali </a:t>
            </a: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b="0" dirty="0" smtClean="0"/>
              <a:t>CRITERI </a:t>
            </a:r>
            <a:r>
              <a:rPr lang="it-IT" b="0" dirty="0" err="1" smtClean="0"/>
              <a:t>A.C.R.</a:t>
            </a:r>
            <a:r>
              <a:rPr lang="it-IT" b="0" dirty="0" smtClean="0"/>
              <a:t> ( 1990)</a:t>
            </a:r>
            <a:r>
              <a:rPr lang="it-IT" dirty="0" smtClean="0"/>
              <a:t>  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2708" y="1434123"/>
            <a:ext cx="10337800" cy="4114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dirty="0"/>
              <a:t>Dolore muscolo-scheletrico diffuso da almeno </a:t>
            </a:r>
            <a:r>
              <a:rPr lang="it-IT" dirty="0" err="1"/>
              <a:t>3</a:t>
            </a:r>
            <a:r>
              <a:rPr lang="it-IT" dirty="0"/>
              <a:t> mesi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dirty="0" err="1"/>
              <a:t>Dolorabilità</a:t>
            </a:r>
            <a:r>
              <a:rPr lang="it-IT" dirty="0"/>
              <a:t> alla palpazione (pressione di </a:t>
            </a:r>
            <a:r>
              <a:rPr lang="it-IT" dirty="0" err="1"/>
              <a:t>4</a:t>
            </a:r>
            <a:r>
              <a:rPr lang="it-IT" dirty="0"/>
              <a:t> Kg/cm</a:t>
            </a:r>
            <a:r>
              <a:rPr lang="it-IT" baseline="30000" dirty="0"/>
              <a:t>2</a:t>
            </a:r>
            <a:r>
              <a:rPr lang="it-IT" dirty="0"/>
              <a:t>) durante la visita medica di almeno 11 dei 18 tender </a:t>
            </a:r>
            <a:r>
              <a:rPr lang="it-IT" dirty="0" err="1"/>
              <a:t>points</a:t>
            </a:r>
            <a:r>
              <a:rPr lang="it-IT" dirty="0"/>
              <a:t> bilaterali </a:t>
            </a:r>
          </a:p>
          <a:p>
            <a:pPr algn="just" eaLnBrk="1" hangingPunct="1">
              <a:lnSpc>
                <a:spcPct val="90000"/>
              </a:lnSpc>
            </a:pPr>
            <a:endParaRPr lang="it-IT" dirty="0"/>
          </a:p>
          <a:p>
            <a:pPr algn="just"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it-IT" i="1" dirty="0"/>
              <a:t>La diagnosi di </a:t>
            </a:r>
            <a:r>
              <a:rPr lang="it-IT" i="1" dirty="0" err="1"/>
              <a:t>fibromialgia</a:t>
            </a:r>
            <a:r>
              <a:rPr lang="it-IT" i="1" dirty="0"/>
              <a:t> è posta in presenza di entrambi i criteri</a:t>
            </a:r>
            <a:r>
              <a:rPr lang="it-IT" dirty="0"/>
              <a:t>  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555399" y="3738563"/>
            <a:ext cx="2056973" cy="830997"/>
          </a:xfrm>
          <a:prstGeom prst="rect">
            <a:avLst/>
          </a:prstGeom>
          <a:solidFill>
            <a:schemeClr val="accent1"/>
          </a:solidFill>
          <a:ln w="19050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it-IT" sz="2400" dirty="0">
                <a:latin typeface="Calibri" pitchFamily="34" charset="0"/>
              </a:rPr>
              <a:t>Sensibilità 88%</a:t>
            </a:r>
          </a:p>
          <a:p>
            <a:r>
              <a:rPr lang="it-IT" sz="2400" dirty="0">
                <a:latin typeface="Calibri" pitchFamily="34" charset="0"/>
              </a:rPr>
              <a:t>Specificità 81%</a:t>
            </a:r>
          </a:p>
        </p:txBody>
      </p:sp>
      <p:sp>
        <p:nvSpPr>
          <p:cNvPr id="5" name="Titolo 2"/>
          <p:cNvSpPr txBox="1">
            <a:spLocks/>
          </p:cNvSpPr>
          <p:nvPr/>
        </p:nvSpPr>
        <p:spPr>
          <a:xfrm>
            <a:off x="3239307" y="3741003"/>
            <a:ext cx="4797979" cy="8015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Diagnosi clinica</a:t>
            </a:r>
            <a:endParaRPr kumimoji="0" lang="it-IT" sz="4800" b="0" i="0" u="none" strike="noStrike" kern="1200" cap="none" spc="-5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36650"/>
            <a:ext cx="12192000" cy="380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1225761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rcRect t="7549" r="2350" b="5733"/>
          <a:stretch>
            <a:fillRect/>
          </a:stretch>
        </p:blipFill>
        <p:spPr>
          <a:xfrm>
            <a:off x="3730856" y="156304"/>
            <a:ext cx="8822167" cy="6056923"/>
          </a:xfrm>
          <a:prstGeom prst="rect">
            <a:avLst/>
          </a:prstGeom>
        </p:spPr>
      </p:pic>
      <p:sp>
        <p:nvSpPr>
          <p:cNvPr id="3" name="Titolo 2"/>
          <p:cNvSpPr>
            <a:spLocks noGrp="1"/>
          </p:cNvSpPr>
          <p:nvPr>
            <p:ph type="title" idx="4294967295"/>
          </p:nvPr>
        </p:nvSpPr>
        <p:spPr>
          <a:xfrm>
            <a:off x="488461" y="1498600"/>
            <a:ext cx="3767138" cy="2525713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Strategia di valutazione del </a:t>
            </a:r>
            <a:r>
              <a:rPr lang="it-IT" dirty="0" err="1" smtClean="0"/>
              <a:t>pz</a:t>
            </a:r>
            <a:r>
              <a:rPr lang="it-IT" dirty="0" smtClean="0"/>
              <a:t> con dolore muscolo scheletrico diffuso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600" b="0" smtClean="0"/>
              <a:t>Approccio al paziente fibromialgico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/>
              <a:t>Grande disponibilità umana e temporale</a:t>
            </a:r>
          </a:p>
          <a:p>
            <a:pPr eaLnBrk="1" hangingPunct="1"/>
            <a:r>
              <a:rPr lang="it-IT" sz="2800"/>
              <a:t>Informazione sulla “realtà” della patologia lamentata, ma rassicurazione sulla sua “benignità”</a:t>
            </a:r>
          </a:p>
          <a:p>
            <a:pPr eaLnBrk="1" hangingPunct="1"/>
            <a:r>
              <a:rPr lang="it-IT" sz="2800"/>
              <a:t>Attenzione per le abitudini di vita e per l’ambiente familiare e occupazionale</a:t>
            </a:r>
          </a:p>
          <a:p>
            <a:pPr eaLnBrk="1" hangingPunct="1"/>
            <a:r>
              <a:rPr lang="it-IT" sz="2800"/>
              <a:t>Insistenza sulla necessità di un trattamento protratto nel tempo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Definizione</a:t>
            </a:r>
          </a:p>
        </p:txBody>
      </p:sp>
      <p:sp>
        <p:nvSpPr>
          <p:cNvPr id="7680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it-IT" sz="2800" smtClean="0"/>
              <a:t>Patologie che coinvolgono principalmente le strutture extra-articolari</a:t>
            </a:r>
          </a:p>
          <a:p>
            <a:r>
              <a:rPr lang="it-IT" sz="2800" smtClean="0"/>
              <a:t>- Ventre tendineo</a:t>
            </a:r>
          </a:p>
          <a:p>
            <a:r>
              <a:rPr lang="it-IT" sz="2800" smtClean="0"/>
              <a:t>- Giunzione osteo/mio-tendinea</a:t>
            </a:r>
          </a:p>
          <a:p>
            <a:r>
              <a:rPr lang="it-IT" sz="2800" smtClean="0"/>
              <a:t>- Guaina tenosinoviale</a:t>
            </a:r>
          </a:p>
          <a:p>
            <a:r>
              <a:rPr lang="it-IT" sz="2800" smtClean="0"/>
              <a:t>- Borse sierose (parete costituite da membrana sinoviale, servono a facilitare lo scorrimento di muscoli e tendini).</a:t>
            </a:r>
          </a:p>
          <a:p>
            <a:r>
              <a:rPr lang="it-IT" sz="2800" smtClean="0"/>
              <a:t>- Strutture accessorie: guaine fibrose, pulegge di riflessione, foglietti peritendinei e ossa sesamoidi</a:t>
            </a:r>
          </a:p>
          <a:p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 idx="4294967295"/>
          </p:nvPr>
        </p:nvSpPr>
        <p:spPr>
          <a:xfrm>
            <a:off x="0" y="1465263"/>
            <a:ext cx="4370388" cy="801687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Approccio integrato alla </a:t>
            </a:r>
            <a:r>
              <a:rPr lang="it-IT" dirty="0" err="1" smtClean="0"/>
              <a:t>fibromialgia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rcRect l="17095" t="12289" r="18379" b="10204"/>
          <a:stretch>
            <a:fillRect/>
          </a:stretch>
        </p:blipFill>
        <p:spPr>
          <a:xfrm>
            <a:off x="4372436" y="-77689"/>
            <a:ext cx="7293429" cy="633911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Mialgie diffuse: diagnosi </a:t>
            </a:r>
            <a:r>
              <a:rPr lang="it-IT" dirty="0" smtClean="0"/>
              <a:t>d</a:t>
            </a:r>
            <a:r>
              <a:rPr lang="it-IT" dirty="0" smtClean="0"/>
              <a:t>ifferenziale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b="1" dirty="0" err="1" smtClean="0"/>
              <a:t>Inflammatory</a:t>
            </a:r>
            <a:endParaRPr lang="it-IT" b="1" dirty="0" smtClean="0"/>
          </a:p>
          <a:p>
            <a:r>
              <a:rPr lang="it-IT" sz="1800" dirty="0" err="1" smtClean="0"/>
              <a:t>Polymyalgia</a:t>
            </a:r>
            <a:r>
              <a:rPr lang="it-IT" sz="1800" dirty="0" smtClean="0"/>
              <a:t> </a:t>
            </a:r>
            <a:r>
              <a:rPr lang="it-IT" sz="1800" dirty="0" err="1" smtClean="0"/>
              <a:t>rheumatica</a:t>
            </a:r>
            <a:r>
              <a:rPr lang="it-IT" sz="1800" dirty="0" smtClean="0"/>
              <a:t> (</a:t>
            </a:r>
            <a:r>
              <a:rPr lang="it-IT" sz="1800" dirty="0" err="1" smtClean="0"/>
              <a:t>Elevated</a:t>
            </a:r>
            <a:r>
              <a:rPr lang="it-IT" sz="1800" dirty="0" smtClean="0"/>
              <a:t> </a:t>
            </a:r>
            <a:r>
              <a:rPr lang="it-IT" sz="1800" dirty="0" smtClean="0"/>
              <a:t>ESR and/or </a:t>
            </a:r>
            <a:r>
              <a:rPr lang="it-IT" sz="1800" dirty="0" smtClean="0"/>
              <a:t>CRP)</a:t>
            </a:r>
          </a:p>
          <a:p>
            <a:r>
              <a:rPr lang="it-IT" sz="1800" dirty="0" err="1" smtClean="0"/>
              <a:t>Seronegative</a:t>
            </a:r>
            <a:r>
              <a:rPr lang="it-IT" sz="1800" dirty="0" smtClean="0"/>
              <a:t> </a:t>
            </a:r>
            <a:r>
              <a:rPr lang="it-IT" sz="1800" dirty="0" err="1" smtClean="0"/>
              <a:t>spondyloarthropathies</a:t>
            </a:r>
            <a:r>
              <a:rPr lang="it-IT" sz="1800" dirty="0" smtClean="0"/>
              <a:t> (</a:t>
            </a:r>
            <a:r>
              <a:rPr lang="it-IT" sz="1800" dirty="0" err="1" smtClean="0"/>
              <a:t>Abnormal</a:t>
            </a:r>
            <a:r>
              <a:rPr lang="it-IT" sz="1800" dirty="0" smtClean="0"/>
              <a:t> </a:t>
            </a:r>
            <a:r>
              <a:rPr lang="it-IT" sz="1800" dirty="0" err="1" smtClean="0"/>
              <a:t>imaging</a:t>
            </a:r>
            <a:r>
              <a:rPr lang="it-IT" sz="1800" dirty="0" smtClean="0"/>
              <a:t>)</a:t>
            </a:r>
          </a:p>
          <a:p>
            <a:r>
              <a:rPr lang="it-IT" sz="1800" dirty="0" err="1" smtClean="0"/>
              <a:t>Connective</a:t>
            </a:r>
            <a:r>
              <a:rPr lang="it-IT" sz="1800" dirty="0" smtClean="0"/>
              <a:t> </a:t>
            </a:r>
            <a:r>
              <a:rPr lang="it-IT" sz="1800" dirty="0" err="1" smtClean="0"/>
              <a:t>tissue</a:t>
            </a:r>
            <a:r>
              <a:rPr lang="it-IT" sz="1800" dirty="0" smtClean="0"/>
              <a:t> </a:t>
            </a:r>
            <a:r>
              <a:rPr lang="it-IT" sz="1800" dirty="0" err="1" smtClean="0"/>
              <a:t>diseases</a:t>
            </a:r>
            <a:r>
              <a:rPr lang="it-IT" sz="1800" dirty="0" smtClean="0"/>
              <a:t> (Positive </a:t>
            </a:r>
            <a:r>
              <a:rPr lang="it-IT" sz="1800" dirty="0" err="1" smtClean="0"/>
              <a:t>serology</a:t>
            </a:r>
            <a:r>
              <a:rPr lang="it-IT" sz="1800" dirty="0" smtClean="0"/>
              <a:t>)</a:t>
            </a:r>
          </a:p>
          <a:p>
            <a:r>
              <a:rPr lang="it-IT" sz="1800" dirty="0" err="1" smtClean="0"/>
              <a:t>Systemic</a:t>
            </a:r>
            <a:r>
              <a:rPr lang="it-IT" sz="1800" dirty="0" smtClean="0"/>
              <a:t> </a:t>
            </a:r>
            <a:r>
              <a:rPr lang="it-IT" sz="1800" dirty="0" err="1" smtClean="0"/>
              <a:t>vasculitis</a:t>
            </a:r>
            <a:r>
              <a:rPr lang="it-IT" sz="1800" dirty="0" smtClean="0"/>
              <a:t> </a:t>
            </a:r>
            <a:r>
              <a:rPr lang="it-IT" sz="1800" dirty="0" err="1" smtClean="0"/>
              <a:t>Systemic</a:t>
            </a:r>
            <a:r>
              <a:rPr lang="it-IT" sz="1800" dirty="0" smtClean="0"/>
              <a:t> (</a:t>
            </a:r>
            <a:r>
              <a:rPr lang="it-IT" sz="1800" dirty="0" err="1" smtClean="0"/>
              <a:t>inflammation</a:t>
            </a:r>
            <a:r>
              <a:rPr lang="it-IT" sz="1800" dirty="0" smtClean="0"/>
              <a:t>, </a:t>
            </a:r>
            <a:r>
              <a:rPr lang="it-IT" sz="1800" dirty="0" err="1" smtClean="0"/>
              <a:t>end</a:t>
            </a:r>
            <a:r>
              <a:rPr lang="it-IT" sz="1800" dirty="0" err="1" smtClean="0"/>
              <a:t>-organ</a:t>
            </a:r>
            <a:r>
              <a:rPr lang="it-IT" sz="1800" dirty="0" smtClean="0"/>
              <a:t> </a:t>
            </a:r>
            <a:r>
              <a:rPr lang="it-IT" sz="1800" dirty="0" err="1" smtClean="0"/>
              <a:t>damage</a:t>
            </a:r>
            <a:r>
              <a:rPr lang="it-IT" sz="1800" dirty="0" smtClean="0"/>
              <a:t>)</a:t>
            </a:r>
          </a:p>
          <a:p>
            <a:r>
              <a:rPr lang="it-IT" sz="1800" b="1" dirty="0" err="1" smtClean="0"/>
              <a:t>Infectious</a:t>
            </a:r>
            <a:endParaRPr lang="it-IT" sz="1800" b="1" dirty="0" smtClean="0"/>
          </a:p>
          <a:p>
            <a:r>
              <a:rPr lang="it-IT" sz="1800" dirty="0" smtClean="0"/>
              <a:t>HCV, HIV,  </a:t>
            </a:r>
            <a:r>
              <a:rPr lang="it-IT" sz="1800" dirty="0" err="1" smtClean="0"/>
              <a:t>Lyme</a:t>
            </a:r>
            <a:r>
              <a:rPr lang="it-IT" sz="1800" dirty="0" smtClean="0"/>
              <a:t> </a:t>
            </a:r>
            <a:r>
              <a:rPr lang="it-IT" sz="1800" dirty="0" err="1" smtClean="0"/>
              <a:t>disease</a:t>
            </a:r>
            <a:r>
              <a:rPr lang="it-IT" sz="1800" dirty="0" smtClean="0"/>
              <a:t>,  </a:t>
            </a:r>
            <a:r>
              <a:rPr lang="it-IT" sz="1800" dirty="0" err="1" smtClean="0"/>
              <a:t>Parvovirus</a:t>
            </a:r>
            <a:r>
              <a:rPr lang="it-IT" sz="1800" dirty="0" smtClean="0"/>
              <a:t> B19, </a:t>
            </a:r>
            <a:r>
              <a:rPr lang="it-IT" sz="1800" dirty="0" err="1" smtClean="0"/>
              <a:t>Epstein</a:t>
            </a:r>
            <a:r>
              <a:rPr lang="it-IT" sz="1800" dirty="0" err="1" smtClean="0"/>
              <a:t>-Barr</a:t>
            </a:r>
            <a:r>
              <a:rPr lang="it-IT" sz="1800" dirty="0" smtClean="0"/>
              <a:t> virus</a:t>
            </a:r>
            <a:r>
              <a:rPr lang="it-IT" sz="1800" dirty="0" smtClean="0"/>
              <a:t> (Positive </a:t>
            </a:r>
            <a:r>
              <a:rPr lang="it-IT" sz="1800" dirty="0" err="1" smtClean="0"/>
              <a:t>antibodies</a:t>
            </a:r>
            <a:r>
              <a:rPr lang="it-IT" sz="1800" dirty="0" smtClean="0"/>
              <a:t>)</a:t>
            </a:r>
            <a:endParaRPr lang="it-IT" sz="1800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b="1" dirty="0" err="1" smtClean="0"/>
              <a:t>Non-inflammatory</a:t>
            </a:r>
            <a:endParaRPr lang="it-IT" b="1" dirty="0" smtClean="0"/>
          </a:p>
          <a:p>
            <a:r>
              <a:rPr lang="it-IT" sz="1800" dirty="0" smtClean="0"/>
              <a:t>Degenerative joint/spine </a:t>
            </a:r>
            <a:r>
              <a:rPr lang="it-IT" sz="1800" dirty="0" err="1" smtClean="0"/>
              <a:t>disease</a:t>
            </a:r>
            <a:r>
              <a:rPr lang="it-IT" sz="1800" dirty="0" smtClean="0"/>
              <a:t> (</a:t>
            </a:r>
            <a:r>
              <a:rPr lang="it-IT" sz="1800" dirty="0" err="1" smtClean="0"/>
              <a:t>Abnormal</a:t>
            </a:r>
            <a:r>
              <a:rPr lang="it-IT" sz="1800" dirty="0" smtClean="0"/>
              <a:t> </a:t>
            </a:r>
            <a:r>
              <a:rPr lang="it-IT" sz="1800" dirty="0" err="1" smtClean="0"/>
              <a:t>imaging</a:t>
            </a:r>
            <a:r>
              <a:rPr lang="it-IT" sz="1800" dirty="0" smtClean="0"/>
              <a:t>)</a:t>
            </a:r>
          </a:p>
          <a:p>
            <a:r>
              <a:rPr lang="it-IT" sz="1800" dirty="0" err="1" smtClean="0"/>
              <a:t>Fibromyalgia</a:t>
            </a:r>
            <a:r>
              <a:rPr lang="it-IT" sz="1800" dirty="0" smtClean="0"/>
              <a:t> (</a:t>
            </a:r>
            <a:r>
              <a:rPr lang="it-IT" sz="1800" dirty="0" err="1" smtClean="0"/>
              <a:t>Widespread</a:t>
            </a:r>
            <a:r>
              <a:rPr lang="it-IT" sz="1800" dirty="0" smtClean="0"/>
              <a:t> </a:t>
            </a:r>
            <a:r>
              <a:rPr lang="it-IT" sz="1800" dirty="0" err="1" smtClean="0"/>
              <a:t>allodynia</a:t>
            </a:r>
            <a:r>
              <a:rPr lang="it-IT" sz="1800" dirty="0" smtClean="0"/>
              <a:t>/</a:t>
            </a:r>
            <a:r>
              <a:rPr lang="it-IT" sz="1800" dirty="0" err="1" smtClean="0"/>
              <a:t>hyperalgesia</a:t>
            </a:r>
            <a:r>
              <a:rPr lang="it-IT" sz="1800" dirty="0" smtClean="0"/>
              <a:t>)</a:t>
            </a:r>
          </a:p>
          <a:p>
            <a:r>
              <a:rPr lang="it-IT" sz="1800" dirty="0" err="1" smtClean="0"/>
              <a:t>Myofascial</a:t>
            </a:r>
            <a:r>
              <a:rPr lang="it-IT" sz="1800" dirty="0" smtClean="0"/>
              <a:t> </a:t>
            </a:r>
            <a:r>
              <a:rPr lang="it-IT" sz="1800" dirty="0" err="1" smtClean="0"/>
              <a:t>pain</a:t>
            </a:r>
            <a:r>
              <a:rPr lang="it-IT" sz="1800" dirty="0" smtClean="0"/>
              <a:t> (</a:t>
            </a:r>
            <a:r>
              <a:rPr lang="it-IT" sz="1800" dirty="0" err="1" smtClean="0"/>
              <a:t>Localized</a:t>
            </a:r>
            <a:r>
              <a:rPr lang="it-IT" sz="1800" dirty="0" smtClean="0"/>
              <a:t> </a:t>
            </a:r>
            <a:r>
              <a:rPr lang="it-IT" sz="1800" dirty="0" err="1" smtClean="0"/>
              <a:t>allodynia</a:t>
            </a:r>
            <a:r>
              <a:rPr lang="it-IT" sz="1800" dirty="0" smtClean="0"/>
              <a:t>/</a:t>
            </a:r>
            <a:r>
              <a:rPr lang="it-IT" sz="1800" dirty="0" err="1" smtClean="0"/>
              <a:t>hyperalgesia</a:t>
            </a:r>
            <a:r>
              <a:rPr lang="it-IT" sz="1800" dirty="0" smtClean="0"/>
              <a:t>)</a:t>
            </a:r>
          </a:p>
          <a:p>
            <a:r>
              <a:rPr lang="it-IT" sz="1800" dirty="0" err="1" smtClean="0"/>
              <a:t>Metabolic</a:t>
            </a:r>
            <a:r>
              <a:rPr lang="it-IT" sz="1800" dirty="0" smtClean="0"/>
              <a:t> </a:t>
            </a:r>
            <a:r>
              <a:rPr lang="it-IT" sz="1800" dirty="0" err="1" smtClean="0"/>
              <a:t>myopathies</a:t>
            </a:r>
            <a:r>
              <a:rPr lang="it-IT" sz="1800" dirty="0" smtClean="0"/>
              <a:t> (</a:t>
            </a:r>
            <a:r>
              <a:rPr lang="it-IT" sz="1800" dirty="0" err="1" smtClean="0"/>
              <a:t>Abnormal</a:t>
            </a:r>
            <a:r>
              <a:rPr lang="it-IT" sz="1800" dirty="0" smtClean="0"/>
              <a:t> </a:t>
            </a:r>
            <a:r>
              <a:rPr lang="it-IT" sz="1800" dirty="0" err="1" smtClean="0"/>
              <a:t>muscle</a:t>
            </a:r>
            <a:r>
              <a:rPr lang="it-IT" sz="1800" dirty="0" smtClean="0"/>
              <a:t> </a:t>
            </a:r>
            <a:r>
              <a:rPr lang="it-IT" sz="1800" dirty="0" err="1" smtClean="0"/>
              <a:t>biopsy</a:t>
            </a:r>
            <a:r>
              <a:rPr lang="it-IT" sz="1800" dirty="0" smtClean="0"/>
              <a:t>)</a:t>
            </a:r>
          </a:p>
          <a:p>
            <a:r>
              <a:rPr lang="it-IT" sz="1800" b="1" dirty="0" smtClean="0"/>
              <a:t>Endocrine</a:t>
            </a:r>
          </a:p>
          <a:p>
            <a:r>
              <a:rPr lang="it-IT" sz="1800" dirty="0" err="1" smtClean="0"/>
              <a:t>Hypo-</a:t>
            </a:r>
            <a:r>
              <a:rPr lang="it-IT" sz="1800" dirty="0" smtClean="0"/>
              <a:t> or </a:t>
            </a:r>
            <a:r>
              <a:rPr lang="it-IT" sz="1800" dirty="0" err="1" smtClean="0"/>
              <a:t>hyperthyroidism</a:t>
            </a:r>
            <a:endParaRPr lang="it-IT" sz="1800" dirty="0" smtClean="0"/>
          </a:p>
          <a:p>
            <a:r>
              <a:rPr lang="it-IT" sz="1800" dirty="0" err="1" smtClean="0"/>
              <a:t>Hyperparathyroidism</a:t>
            </a:r>
            <a:endParaRPr lang="it-IT" sz="1800" dirty="0" smtClean="0"/>
          </a:p>
          <a:p>
            <a:r>
              <a:rPr lang="it-IT" sz="1800" dirty="0" err="1" smtClean="0"/>
              <a:t>Addison</a:t>
            </a:r>
            <a:r>
              <a:rPr lang="it-IT" sz="1800" dirty="0" smtClean="0"/>
              <a:t>’</a:t>
            </a:r>
            <a:r>
              <a:rPr lang="it-IT" sz="1800" dirty="0" err="1" smtClean="0"/>
              <a:t>s</a:t>
            </a:r>
            <a:r>
              <a:rPr lang="it-IT" sz="1800" dirty="0" smtClean="0"/>
              <a:t> </a:t>
            </a:r>
            <a:r>
              <a:rPr lang="it-IT" sz="1800" dirty="0" err="1" smtClean="0"/>
              <a:t>disease</a:t>
            </a:r>
            <a:endParaRPr lang="it-IT" sz="1800" dirty="0" smtClean="0"/>
          </a:p>
          <a:p>
            <a:r>
              <a:rPr lang="it-IT" sz="1800" b="1" dirty="0" err="1" smtClean="0"/>
              <a:t>Drugs</a:t>
            </a:r>
            <a:endParaRPr lang="it-IT" sz="1800" b="1" dirty="0" smtClean="0"/>
          </a:p>
          <a:p>
            <a:r>
              <a:rPr lang="it-IT" sz="1800" dirty="0" err="1" smtClean="0"/>
              <a:t>Statins</a:t>
            </a:r>
            <a:endParaRPr lang="it-IT" sz="1800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Classificazione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Forme localizzate</a:t>
            </a:r>
            <a:endParaRPr lang="it-IT" sz="2400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sz="2400" dirty="0" err="1" smtClean="0"/>
              <a:t>Entesopatie</a:t>
            </a:r>
            <a:endParaRPr lang="it-IT" sz="2400" dirty="0" smtClean="0"/>
          </a:p>
          <a:p>
            <a:r>
              <a:rPr lang="it-IT" sz="2400" dirty="0" smtClean="0"/>
              <a:t>Tenosinoviti</a:t>
            </a:r>
          </a:p>
          <a:p>
            <a:r>
              <a:rPr lang="it-IT" sz="2400" dirty="0" smtClean="0"/>
              <a:t>Borsiti</a:t>
            </a:r>
          </a:p>
          <a:p>
            <a:r>
              <a:rPr lang="it-IT" sz="2400" dirty="0" err="1" smtClean="0"/>
              <a:t>Pertendiniti</a:t>
            </a:r>
            <a:endParaRPr lang="it-IT" sz="2400" dirty="0" smtClean="0"/>
          </a:p>
          <a:p>
            <a:r>
              <a:rPr lang="it-IT" sz="2400" dirty="0" err="1" smtClean="0"/>
              <a:t>Fascite</a:t>
            </a:r>
            <a:endParaRPr lang="it-IT" sz="2400" dirty="0" smtClean="0"/>
          </a:p>
          <a:p>
            <a:r>
              <a:rPr lang="it-IT" sz="2400" dirty="0" smtClean="0"/>
              <a:t>Sindrome dolorose </a:t>
            </a:r>
            <a:r>
              <a:rPr lang="it-IT" sz="2400" dirty="0" err="1" smtClean="0"/>
              <a:t>miofasciali</a:t>
            </a:r>
            <a:endParaRPr lang="it-IT" sz="2400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Forme generalizzate</a:t>
            </a:r>
            <a:endParaRPr lang="it-IT" sz="2400" dirty="0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t-IT" sz="2400" dirty="0" smtClean="0"/>
              <a:t>Sindrome </a:t>
            </a:r>
            <a:r>
              <a:rPr lang="it-IT" sz="2400" dirty="0" err="1" smtClean="0"/>
              <a:t>Fibromialgica</a:t>
            </a:r>
            <a:endParaRPr lang="it-IT" sz="2400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Sindrome </a:t>
            </a:r>
            <a:r>
              <a:rPr lang="it-IT" dirty="0" err="1" smtClean="0"/>
              <a:t>fibromialgica</a:t>
            </a:r>
            <a:endParaRPr lang="it-IT" dirty="0"/>
          </a:p>
        </p:txBody>
      </p:sp>
      <p:sp>
        <p:nvSpPr>
          <p:cNvPr id="8" name="Sottotitolo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b="0" dirty="0" smtClean="0"/>
              <a:t>Sindrome </a:t>
            </a:r>
            <a:r>
              <a:rPr lang="it-IT" b="0" dirty="0" err="1" smtClean="0"/>
              <a:t>fibromialgica</a:t>
            </a:r>
            <a:endParaRPr lang="it-IT" b="0" dirty="0" smtClean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Clr>
                <a:schemeClr val="tx1"/>
              </a:buClr>
              <a:buFont typeface="Wingdings" pitchFamily="-108" charset="2"/>
              <a:buNone/>
            </a:pPr>
            <a:r>
              <a:rPr lang="it-IT" sz="2800" dirty="0"/>
              <a:t>La </a:t>
            </a:r>
            <a:r>
              <a:rPr lang="it-IT" sz="2800" dirty="0" err="1"/>
              <a:t>fibromialgia</a:t>
            </a:r>
            <a:r>
              <a:rPr lang="it-IT" sz="2800" dirty="0"/>
              <a:t> è una sindrome dolorosa cronica ad eziologia sconosciuta caratterizzata da dolore muscolo-scheletrico diffuso, dalla presenza di punti </a:t>
            </a:r>
            <a:r>
              <a:rPr lang="it-IT" sz="2800" dirty="0" err="1"/>
              <a:t>algogeni</a:t>
            </a:r>
            <a:r>
              <a:rPr lang="it-IT" sz="2800" dirty="0"/>
              <a:t> localizzati in specifiche sedi tendinee e/o muscolo-scheletriche e da una varietà di sintomi clinici di accompagnamento.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Epidemiology of Fibromyalgia</a:t>
            </a:r>
          </a:p>
        </p:txBody>
      </p:sp>
      <p:sp>
        <p:nvSpPr>
          <p:cNvPr id="49154" name="Text Box 4"/>
          <p:cNvSpPr txBox="1">
            <a:spLocks noChangeArrowheads="1"/>
          </p:cNvSpPr>
          <p:nvPr/>
        </p:nvSpPr>
        <p:spPr bwMode="auto">
          <a:xfrm>
            <a:off x="272143" y="5768562"/>
            <a:ext cx="1164771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dirty="0">
                <a:solidFill>
                  <a:srgbClr val="000000"/>
                </a:solidFill>
                <a:cs typeface="Arial" charset="0"/>
              </a:rPr>
              <a:t>Burckhardt CS, et al. APS Clinical Practice Guidelines Series, No. 4. Glenview, Ill: American Pain Society; 2005;  Neumann L, et al. </a:t>
            </a:r>
            <a:r>
              <a:rPr lang="en-US" sz="1200" i="1" dirty="0" err="1">
                <a:solidFill>
                  <a:srgbClr val="000000"/>
                </a:solidFill>
                <a:cs typeface="Arial" charset="0"/>
              </a:rPr>
              <a:t>Curr</a:t>
            </a:r>
            <a:r>
              <a:rPr lang="en-US" sz="1200" i="1" dirty="0">
                <a:solidFill>
                  <a:srgbClr val="000000"/>
                </a:solidFill>
                <a:cs typeface="Arial" charset="0"/>
              </a:rPr>
              <a:t> Pain Headache Rep</a:t>
            </a:r>
            <a:r>
              <a:rPr lang="en-US" sz="1200" dirty="0">
                <a:solidFill>
                  <a:srgbClr val="000000"/>
                </a:solidFill>
                <a:cs typeface="Arial" charset="0"/>
              </a:rPr>
              <a:t> 2003;7:362–8; Wolfe F, et al. </a:t>
            </a:r>
            <a:r>
              <a:rPr lang="en-US" sz="1200" i="1" dirty="0">
                <a:solidFill>
                  <a:srgbClr val="000000"/>
                </a:solidFill>
                <a:cs typeface="Arial" charset="0"/>
              </a:rPr>
              <a:t>Arthritis Rheum </a:t>
            </a:r>
            <a:r>
              <a:rPr lang="en-US" sz="1200" dirty="0">
                <a:solidFill>
                  <a:srgbClr val="000000"/>
                </a:solidFill>
                <a:cs typeface="Arial" charset="0"/>
              </a:rPr>
              <a:t>1995;38:19–28; Lawrence RC, et al. </a:t>
            </a:r>
            <a:r>
              <a:rPr lang="en-US" sz="1200" i="1" dirty="0">
                <a:solidFill>
                  <a:srgbClr val="000000"/>
                </a:solidFill>
                <a:cs typeface="Arial" charset="0"/>
              </a:rPr>
              <a:t>Arthritis Rheum </a:t>
            </a:r>
            <a:r>
              <a:rPr lang="en-US" sz="1200" dirty="0">
                <a:solidFill>
                  <a:srgbClr val="000000"/>
                </a:solidFill>
                <a:cs typeface="Arial" charset="0"/>
              </a:rPr>
              <a:t>1998;41:778–99;  Wolfe F. </a:t>
            </a:r>
            <a:r>
              <a:rPr lang="en-US" sz="1200" i="1" dirty="0">
                <a:solidFill>
                  <a:srgbClr val="000000"/>
                </a:solidFill>
                <a:cs typeface="Arial" charset="0"/>
              </a:rPr>
              <a:t>Am J Med </a:t>
            </a:r>
            <a:r>
              <a:rPr lang="en-US" sz="1200" dirty="0">
                <a:solidFill>
                  <a:srgbClr val="000000"/>
                </a:solidFill>
                <a:cs typeface="Arial" charset="0"/>
              </a:rPr>
              <a:t>1986;81(suppl 3A):7–14; Weir PT, et al. </a:t>
            </a:r>
            <a:r>
              <a:rPr lang="en-US" sz="1200" i="1" dirty="0">
                <a:solidFill>
                  <a:srgbClr val="000000"/>
                </a:solidFill>
                <a:cs typeface="Arial" charset="0"/>
              </a:rPr>
              <a:t>J </a:t>
            </a:r>
            <a:r>
              <a:rPr lang="en-US" sz="1200" i="1" dirty="0" err="1">
                <a:solidFill>
                  <a:srgbClr val="000000"/>
                </a:solidFill>
                <a:cs typeface="Arial" charset="0"/>
              </a:rPr>
              <a:t>Clin</a:t>
            </a:r>
            <a:r>
              <a:rPr lang="en-US" sz="1200" i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1200" i="1" dirty="0" err="1">
                <a:solidFill>
                  <a:srgbClr val="000000"/>
                </a:solidFill>
                <a:cs typeface="Arial" charset="0"/>
              </a:rPr>
              <a:t>Rheumatol</a:t>
            </a:r>
            <a:r>
              <a:rPr lang="en-US" sz="1200" i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cs typeface="Arial" charset="0"/>
              </a:rPr>
              <a:t>2006;12:124–8.</a:t>
            </a:r>
          </a:p>
        </p:txBody>
      </p:sp>
      <p:sp>
        <p:nvSpPr>
          <p:cNvPr id="49155" name="Rectangle 6"/>
          <p:cNvSpPr>
            <a:spLocks noChangeArrowheads="1"/>
          </p:cNvSpPr>
          <p:nvPr/>
        </p:nvSpPr>
        <p:spPr bwMode="auto">
          <a:xfrm>
            <a:off x="711200" y="5100639"/>
            <a:ext cx="1846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it-IT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9156" name="AutoShape 25"/>
          <p:cNvCxnSpPr>
            <a:cxnSpLocks noChangeShapeType="1"/>
            <a:stCxn id="49160" idx="3"/>
            <a:endCxn id="49162" idx="1"/>
          </p:cNvCxnSpPr>
          <p:nvPr/>
        </p:nvCxnSpPr>
        <p:spPr bwMode="auto">
          <a:xfrm>
            <a:off x="6159501" y="2847976"/>
            <a:ext cx="2292351" cy="28416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cxnSp>
        <p:nvCxnSpPr>
          <p:cNvPr id="49157" name="AutoShape 26"/>
          <p:cNvCxnSpPr>
            <a:cxnSpLocks noChangeShapeType="1"/>
            <a:stCxn id="49160" idx="3"/>
            <a:endCxn id="49163" idx="1"/>
          </p:cNvCxnSpPr>
          <p:nvPr/>
        </p:nvCxnSpPr>
        <p:spPr bwMode="auto">
          <a:xfrm>
            <a:off x="6159501" y="2847975"/>
            <a:ext cx="2292351" cy="70485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cxnSp>
        <p:nvCxnSpPr>
          <p:cNvPr id="49158" name="AutoShape 27"/>
          <p:cNvCxnSpPr>
            <a:cxnSpLocks noChangeShapeType="1"/>
            <a:stCxn id="49160" idx="3"/>
            <a:endCxn id="49164" idx="1"/>
          </p:cNvCxnSpPr>
          <p:nvPr/>
        </p:nvCxnSpPr>
        <p:spPr bwMode="auto">
          <a:xfrm>
            <a:off x="6159501" y="2847975"/>
            <a:ext cx="2292351" cy="117475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sp>
        <p:nvSpPr>
          <p:cNvPr id="49159" name="AutoShape 8"/>
          <p:cNvSpPr>
            <a:spLocks noChangeArrowheads="1"/>
          </p:cNvSpPr>
          <p:nvPr/>
        </p:nvSpPr>
        <p:spPr bwMode="blackGray">
          <a:xfrm>
            <a:off x="1879600" y="3457576"/>
            <a:ext cx="4233333" cy="77787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91440" bIns="109728" anchor="ctr"/>
          <a:lstStyle/>
          <a:p>
            <a:r>
              <a:rPr lang="en-US" sz="1600" b="1">
                <a:solidFill>
                  <a:srgbClr val="FFFFFF"/>
                </a:solidFill>
                <a:cs typeface="Arial" charset="0"/>
              </a:rPr>
              <a:t>Between 16 and 40 million people worldwide have fibromyalgia</a:t>
            </a:r>
          </a:p>
        </p:txBody>
      </p:sp>
      <p:sp>
        <p:nvSpPr>
          <p:cNvPr id="49160" name="AutoShape 9"/>
          <p:cNvSpPr>
            <a:spLocks noChangeArrowheads="1"/>
          </p:cNvSpPr>
          <p:nvPr/>
        </p:nvSpPr>
        <p:spPr bwMode="blackGray">
          <a:xfrm>
            <a:off x="1830918" y="2484439"/>
            <a:ext cx="4328583" cy="72707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91440" bIns="109728" anchor="ctr"/>
          <a:lstStyle/>
          <a:p>
            <a:r>
              <a:rPr lang="en-US" sz="1600" b="1">
                <a:solidFill>
                  <a:srgbClr val="FFFFFF"/>
                </a:solidFill>
                <a:cs typeface="Arial" charset="0"/>
              </a:rPr>
              <a:t>2–5% prevalence worldwide</a:t>
            </a:r>
          </a:p>
        </p:txBody>
      </p:sp>
      <p:sp>
        <p:nvSpPr>
          <p:cNvPr id="49161" name="AutoShape 12"/>
          <p:cNvSpPr>
            <a:spLocks noChangeArrowheads="1"/>
          </p:cNvSpPr>
          <p:nvPr/>
        </p:nvSpPr>
        <p:spPr bwMode="blackWhite">
          <a:xfrm>
            <a:off x="8451851" y="2476501"/>
            <a:ext cx="3257549" cy="3730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91440" bIns="109728" anchor="ctr"/>
          <a:lstStyle/>
          <a:p>
            <a:pPr marL="114300" lvl="1">
              <a:buFont typeface="Arial" charset="0"/>
              <a:buNone/>
            </a:pPr>
            <a:r>
              <a:rPr lang="en-US" sz="1600" b="1">
                <a:solidFill>
                  <a:srgbClr val="FFFFFF"/>
                </a:solidFill>
                <a:cs typeface="Arial" charset="0"/>
              </a:rPr>
              <a:t>0.7–1.4% in Denmark</a:t>
            </a:r>
          </a:p>
        </p:txBody>
      </p:sp>
      <p:sp>
        <p:nvSpPr>
          <p:cNvPr id="49162" name="AutoShape 13"/>
          <p:cNvSpPr>
            <a:spLocks noChangeArrowheads="1"/>
          </p:cNvSpPr>
          <p:nvPr/>
        </p:nvSpPr>
        <p:spPr bwMode="blackWhite">
          <a:xfrm>
            <a:off x="8451851" y="2944813"/>
            <a:ext cx="3257549" cy="3730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91440" bIns="109728" anchor="ctr"/>
          <a:lstStyle/>
          <a:p>
            <a:pPr marL="114300" lvl="1">
              <a:buFont typeface="Arial" charset="0"/>
              <a:buNone/>
            </a:pPr>
            <a:r>
              <a:rPr lang="en-US" sz="1600" b="1">
                <a:solidFill>
                  <a:srgbClr val="FFFFFF"/>
                </a:solidFill>
                <a:cs typeface="Arial" charset="0"/>
              </a:rPr>
              <a:t>2.4% in Spain</a:t>
            </a:r>
          </a:p>
        </p:txBody>
      </p:sp>
      <p:sp>
        <p:nvSpPr>
          <p:cNvPr id="49163" name="AutoShape 14"/>
          <p:cNvSpPr>
            <a:spLocks noChangeArrowheads="1"/>
          </p:cNvSpPr>
          <p:nvPr/>
        </p:nvSpPr>
        <p:spPr bwMode="blackWhite">
          <a:xfrm>
            <a:off x="8451851" y="3365500"/>
            <a:ext cx="3257549" cy="3746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91440" bIns="109728" anchor="ctr"/>
          <a:lstStyle/>
          <a:p>
            <a:pPr marL="114300" lvl="1">
              <a:buFont typeface="Arial" charset="0"/>
              <a:buNone/>
            </a:pPr>
            <a:r>
              <a:rPr lang="en-US" sz="1600" b="1">
                <a:solidFill>
                  <a:srgbClr val="FFFFFF"/>
                </a:solidFill>
                <a:cs typeface="Arial" charset="0"/>
              </a:rPr>
              <a:t>2.7% in Canada</a:t>
            </a:r>
          </a:p>
        </p:txBody>
      </p:sp>
      <p:sp>
        <p:nvSpPr>
          <p:cNvPr id="49164" name="AutoShape 15"/>
          <p:cNvSpPr>
            <a:spLocks noChangeArrowheads="1"/>
          </p:cNvSpPr>
          <p:nvPr/>
        </p:nvSpPr>
        <p:spPr bwMode="blackWhite">
          <a:xfrm>
            <a:off x="8451851" y="3835401"/>
            <a:ext cx="3257549" cy="3730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91440" bIns="109728" anchor="ctr"/>
          <a:lstStyle/>
          <a:p>
            <a:pPr marL="114300" lvl="1">
              <a:buFont typeface="Arial" charset="0"/>
              <a:buNone/>
            </a:pPr>
            <a:r>
              <a:rPr lang="en-US" sz="1600" b="1">
                <a:solidFill>
                  <a:srgbClr val="FFFFFF"/>
                </a:solidFill>
                <a:cs typeface="Arial" charset="0"/>
              </a:rPr>
              <a:t>2–5% in the USA</a:t>
            </a:r>
          </a:p>
        </p:txBody>
      </p:sp>
      <p:cxnSp>
        <p:nvCxnSpPr>
          <p:cNvPr id="49165" name="AutoShape 24"/>
          <p:cNvCxnSpPr>
            <a:cxnSpLocks noChangeShapeType="1"/>
            <a:stCxn id="49160" idx="3"/>
            <a:endCxn id="49161" idx="1"/>
          </p:cNvCxnSpPr>
          <p:nvPr/>
        </p:nvCxnSpPr>
        <p:spPr bwMode="auto">
          <a:xfrm flipV="1">
            <a:off x="6159501" y="2663825"/>
            <a:ext cx="2292351" cy="18415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cxnSp>
        <p:nvCxnSpPr>
          <p:cNvPr id="49166" name="AutoShape 28"/>
          <p:cNvCxnSpPr>
            <a:cxnSpLocks noChangeShapeType="1"/>
            <a:stCxn id="49160" idx="2"/>
            <a:endCxn id="49159" idx="0"/>
          </p:cNvCxnSpPr>
          <p:nvPr/>
        </p:nvCxnSpPr>
        <p:spPr bwMode="auto">
          <a:xfrm rot="16200000" flipH="1">
            <a:off x="3872178" y="3333486"/>
            <a:ext cx="246062" cy="2116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sp>
        <p:nvSpPr>
          <p:cNvPr id="49167" name="Rectangle 33"/>
          <p:cNvSpPr>
            <a:spLocks noChangeArrowheads="1"/>
          </p:cNvSpPr>
          <p:nvPr/>
        </p:nvSpPr>
        <p:spPr bwMode="auto">
          <a:xfrm>
            <a:off x="1452034" y="4433888"/>
            <a:ext cx="10545233" cy="114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75000"/>
              </a:spcBef>
            </a:pPr>
            <a:r>
              <a:rPr lang="en-US" sz="2000" b="1">
                <a:solidFill>
                  <a:srgbClr val="4F81BD"/>
                </a:solidFill>
                <a:cs typeface="Arial" charset="0"/>
              </a:rPr>
              <a:t>Gender and age differences</a:t>
            </a:r>
            <a:r>
              <a:rPr lang="en-US" sz="2000" b="1">
                <a:solidFill>
                  <a:srgbClr val="1F497D"/>
                </a:solidFill>
                <a:cs typeface="Arial" charset="0"/>
              </a:rPr>
              <a:t> </a:t>
            </a:r>
          </a:p>
          <a:p>
            <a:pPr marL="261938" lvl="1" indent="-260350">
              <a:spcBef>
                <a:spcPct val="35000"/>
              </a:spcBef>
              <a:buClr>
                <a:srgbClr val="65D7DD"/>
              </a:buClr>
              <a:buFont typeface="Times" charset="0"/>
              <a:buChar char="•"/>
            </a:pPr>
            <a:r>
              <a:rPr lang="en-US" b="1">
                <a:solidFill>
                  <a:srgbClr val="000000"/>
                </a:solidFill>
                <a:cs typeface="Arial" charset="0"/>
              </a:rPr>
              <a:t>This condition affects women 10 times more frequently than men</a:t>
            </a:r>
          </a:p>
          <a:p>
            <a:pPr marL="261938" lvl="1" indent="-260350">
              <a:spcBef>
                <a:spcPct val="35000"/>
              </a:spcBef>
              <a:buClr>
                <a:srgbClr val="65D7DD"/>
              </a:buClr>
              <a:buFont typeface="Times" charset="0"/>
              <a:buChar char="•"/>
            </a:pPr>
            <a:r>
              <a:rPr lang="en-US" b="1">
                <a:solidFill>
                  <a:srgbClr val="000000"/>
                </a:solidFill>
                <a:cs typeface="Arial" charset="0"/>
              </a:rPr>
              <a:t>Majority of patients are aged 35–60 years (working age)</a:t>
            </a:r>
          </a:p>
        </p:txBody>
      </p:sp>
      <p:sp>
        <p:nvSpPr>
          <p:cNvPr id="49168" name="Rectangle 34"/>
          <p:cNvSpPr>
            <a:spLocks noChangeArrowheads="1"/>
          </p:cNvSpPr>
          <p:nvPr/>
        </p:nvSpPr>
        <p:spPr bwMode="auto">
          <a:xfrm>
            <a:off x="1830918" y="1360489"/>
            <a:ext cx="10170583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4F81BD"/>
                </a:solidFill>
                <a:cs typeface="Arial" charset="0"/>
              </a:rPr>
              <a:t>Fibromyalgia is the most common chronic widespread pain condition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71149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Classificazione</a:t>
            </a:r>
            <a:endParaRPr lang="it-IT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81538" y="1271588"/>
            <a:ext cx="11166475" cy="45974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it-IT" sz="2800" dirty="0" err="1" smtClean="0"/>
              <a:t>Fibromialgia</a:t>
            </a:r>
            <a:r>
              <a:rPr lang="it-IT" sz="2800" dirty="0" smtClean="0"/>
              <a:t> primitiva (60%)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it-IT" sz="2800" dirty="0" err="1" smtClean="0"/>
              <a:t>Fibromialgia</a:t>
            </a:r>
            <a:r>
              <a:rPr lang="it-IT" sz="2800" dirty="0" smtClean="0"/>
              <a:t> associata (40%)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it-IT" sz="2800" dirty="0" smtClean="0"/>
              <a:t>	- ad altre malattie reumatiche (artrite reumatoide, connettiviti sistemiche, osteoartrosi)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it-IT" sz="2800" dirty="0" smtClean="0"/>
              <a:t>	- ad altre condizioni morbose (malattie infettive, malattie endocrine)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Patogenesi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7998" y="1590440"/>
            <a:ext cx="11476405" cy="4114800"/>
          </a:xfrm>
        </p:spPr>
        <p:txBody>
          <a:bodyPr/>
          <a:lstStyle/>
          <a:p>
            <a:r>
              <a:rPr lang="en-US" sz="2800" dirty="0" err="1"/>
              <a:t>Ridotta</a:t>
            </a:r>
            <a:r>
              <a:rPr lang="en-US" sz="2800" dirty="0"/>
              <a:t> </a:t>
            </a:r>
            <a:r>
              <a:rPr lang="en-US" sz="2800" dirty="0" err="1"/>
              <a:t>soglia</a:t>
            </a:r>
            <a:r>
              <a:rPr lang="en-US" sz="2800" dirty="0"/>
              <a:t> </a:t>
            </a:r>
            <a:r>
              <a:rPr lang="en-US" sz="2800" dirty="0" err="1"/>
              <a:t>di</a:t>
            </a:r>
            <a:r>
              <a:rPr lang="en-US" sz="2800" dirty="0"/>
              <a:t> </a:t>
            </a:r>
            <a:r>
              <a:rPr lang="en-US" sz="2800" dirty="0" err="1"/>
              <a:t>attivazione</a:t>
            </a:r>
            <a:r>
              <a:rPr lang="en-US" sz="2800" dirty="0"/>
              <a:t> </a:t>
            </a:r>
            <a:r>
              <a:rPr lang="en-US" sz="2800" dirty="0" err="1"/>
              <a:t>dei</a:t>
            </a:r>
            <a:r>
              <a:rPr lang="en-US" sz="2800" dirty="0"/>
              <a:t> </a:t>
            </a:r>
            <a:r>
              <a:rPr lang="en-US" sz="2800" dirty="0" err="1"/>
              <a:t>recettori</a:t>
            </a:r>
            <a:r>
              <a:rPr lang="en-US" sz="2800" dirty="0"/>
              <a:t> </a:t>
            </a:r>
            <a:r>
              <a:rPr lang="en-US" sz="2800" dirty="0" err="1"/>
              <a:t>algogeni</a:t>
            </a:r>
            <a:endParaRPr lang="en-US" sz="2800" dirty="0"/>
          </a:p>
          <a:p>
            <a:r>
              <a:rPr lang="en-US" sz="2800" dirty="0" err="1"/>
              <a:t>Ipereccitabilità</a:t>
            </a:r>
            <a:r>
              <a:rPr lang="en-US" sz="2800" dirty="0"/>
              <a:t> </a:t>
            </a:r>
            <a:r>
              <a:rPr lang="en-US" sz="2800" dirty="0" err="1"/>
              <a:t>dei</a:t>
            </a:r>
            <a:r>
              <a:rPr lang="en-US" sz="2800" dirty="0"/>
              <a:t> </a:t>
            </a:r>
            <a:r>
              <a:rPr lang="en-US" sz="2800" dirty="0" err="1"/>
              <a:t>neuroni</a:t>
            </a:r>
            <a:r>
              <a:rPr lang="en-US" sz="2800" dirty="0"/>
              <a:t> </a:t>
            </a:r>
            <a:r>
              <a:rPr lang="en-US" sz="2800" dirty="0" err="1"/>
              <a:t>afferenti</a:t>
            </a:r>
            <a:r>
              <a:rPr lang="en-US" sz="2800" dirty="0"/>
              <a:t> </a:t>
            </a:r>
            <a:r>
              <a:rPr lang="en-US" sz="2800" dirty="0" err="1"/>
              <a:t>primari</a:t>
            </a:r>
            <a:r>
              <a:rPr lang="en-US" sz="2800" dirty="0"/>
              <a:t> </a:t>
            </a:r>
            <a:r>
              <a:rPr lang="en-US" sz="2800" dirty="0" err="1"/>
              <a:t>e</a:t>
            </a:r>
            <a:r>
              <a:rPr lang="en-US" sz="2800" dirty="0"/>
              <a:t> </a:t>
            </a:r>
            <a:r>
              <a:rPr lang="en-US" sz="2800" dirty="0" err="1"/>
              <a:t>secondari</a:t>
            </a:r>
            <a:endParaRPr lang="en-US" sz="2800" dirty="0"/>
          </a:p>
          <a:p>
            <a:r>
              <a:rPr lang="en-US" sz="2800" dirty="0" err="1"/>
              <a:t>Alterazione</a:t>
            </a:r>
            <a:r>
              <a:rPr lang="en-US" sz="2800" dirty="0"/>
              <a:t> </a:t>
            </a:r>
            <a:r>
              <a:rPr lang="en-US" sz="2800" dirty="0" err="1"/>
              <a:t>della</a:t>
            </a:r>
            <a:r>
              <a:rPr lang="en-US" sz="2800" dirty="0"/>
              <a:t> </a:t>
            </a:r>
            <a:r>
              <a:rPr lang="en-US" sz="2800" dirty="0" err="1"/>
              <a:t>percezione</a:t>
            </a:r>
            <a:r>
              <a:rPr lang="en-US" sz="2800" dirty="0"/>
              <a:t> del </a:t>
            </a:r>
            <a:r>
              <a:rPr lang="en-US" sz="2800" dirty="0" err="1"/>
              <a:t>dolore</a:t>
            </a:r>
            <a:endParaRPr lang="en-US" sz="2800" dirty="0"/>
          </a:p>
          <a:p>
            <a:r>
              <a:rPr lang="en-US" sz="2800" dirty="0" err="1"/>
              <a:t>Perdita</a:t>
            </a:r>
            <a:r>
              <a:rPr lang="en-US" sz="2800" dirty="0"/>
              <a:t> del </a:t>
            </a:r>
            <a:r>
              <a:rPr lang="en-US" sz="2800" dirty="0" err="1"/>
              <a:t>controllo</a:t>
            </a:r>
            <a:r>
              <a:rPr lang="en-US" sz="2800" dirty="0"/>
              <a:t> </a:t>
            </a:r>
            <a:r>
              <a:rPr lang="en-US" sz="2800" dirty="0" err="1"/>
              <a:t>inibitorio</a:t>
            </a:r>
            <a:r>
              <a:rPr lang="en-US" sz="2800" dirty="0"/>
              <a:t> </a:t>
            </a:r>
            <a:r>
              <a:rPr lang="en-US" sz="2800" dirty="0" err="1"/>
              <a:t>discendente</a:t>
            </a:r>
            <a:r>
              <a:rPr lang="en-US" sz="2800" dirty="0"/>
              <a:t> </a:t>
            </a:r>
            <a:r>
              <a:rPr lang="en-US" sz="2800" dirty="0" err="1"/>
              <a:t>della</a:t>
            </a:r>
            <a:r>
              <a:rPr lang="en-US" sz="2800" dirty="0"/>
              <a:t> </a:t>
            </a:r>
            <a:r>
              <a:rPr lang="en-US" sz="2800" dirty="0" err="1"/>
              <a:t>nocicezione</a:t>
            </a:r>
            <a:r>
              <a:rPr lang="en-US" sz="2800" dirty="0"/>
              <a:t> </a:t>
            </a:r>
            <a:r>
              <a:rPr lang="en-US" sz="2800" dirty="0" err="1"/>
              <a:t>afferente</a:t>
            </a:r>
            <a:endParaRPr lang="it-IT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it-IT" sz="2400" b="1" dirty="0">
                <a:solidFill>
                  <a:schemeClr val="tx1"/>
                </a:solidFill>
              </a:rPr>
              <a:t>Sintomi muscolo-scheletrici</a:t>
            </a:r>
          </a:p>
          <a:p>
            <a:pPr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it-IT" sz="2400" dirty="0">
                <a:solidFill>
                  <a:schemeClr val="tx1"/>
                </a:solidFill>
              </a:rPr>
              <a:t>	- dolore diffuso muscolo-scheletrico riferito in </a:t>
            </a:r>
          </a:p>
          <a:p>
            <a:pPr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it-IT" sz="2400" dirty="0">
                <a:solidFill>
                  <a:schemeClr val="tx1"/>
                </a:solidFill>
              </a:rPr>
              <a:t>      molteplici  aree</a:t>
            </a:r>
          </a:p>
          <a:p>
            <a:pPr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it-IT" sz="2400" dirty="0">
                <a:solidFill>
                  <a:schemeClr val="tx1"/>
                </a:solidFill>
              </a:rPr>
              <a:t>	- rigidità </a:t>
            </a:r>
            <a:endParaRPr lang="it-IT" sz="24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it-IT" sz="2400" b="1" dirty="0" smtClean="0"/>
              <a:t>Sindromi </a:t>
            </a:r>
            <a:r>
              <a:rPr lang="it-IT" sz="2400" b="1" dirty="0"/>
              <a:t>dolorose associate</a:t>
            </a:r>
          </a:p>
          <a:p>
            <a:pPr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it-IT" sz="2400" dirty="0"/>
              <a:t>	- cefalea muscolo-tensiva</a:t>
            </a:r>
          </a:p>
          <a:p>
            <a:pPr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it-IT" sz="2400" dirty="0"/>
              <a:t>	- emicrania</a:t>
            </a:r>
          </a:p>
          <a:p>
            <a:pPr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it-IT" sz="2400" dirty="0"/>
              <a:t>	- colon irritabile</a:t>
            </a:r>
          </a:p>
          <a:p>
            <a:pPr eaLnBrk="1" hangingPunct="1">
              <a:lnSpc>
                <a:spcPct val="90000"/>
              </a:lnSpc>
              <a:buFont typeface="Wingdings" pitchFamily="-108" charset="2"/>
              <a:buNone/>
            </a:pPr>
            <a:r>
              <a:rPr lang="it-IT" sz="2400" dirty="0"/>
              <a:t>	- dismenorrea</a:t>
            </a:r>
          </a:p>
          <a:p>
            <a:pPr eaLnBrk="1" hangingPunct="1">
              <a:lnSpc>
                <a:spcPct val="90000"/>
              </a:lnSpc>
            </a:pPr>
            <a:endParaRPr lang="it-IT" sz="2400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Quadro clinico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ttivo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etrospettiv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a="http://schemas.openxmlformats.org/drawingml/2006/main" xmlns=""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845</TotalTime>
  <Words>1398</Words>
  <Application>Microsoft Macintosh PowerPoint</Application>
  <PresentationFormat>Personalizzato</PresentationFormat>
  <Paragraphs>157</Paragraphs>
  <Slides>21</Slides>
  <Notes>10</Notes>
  <HiddenSlides>0</HiddenSlides>
  <MMClips>0</MMClips>
  <ScaleCrop>false</ScaleCrop>
  <HeadingPairs>
    <vt:vector size="4" baseType="variant">
      <vt:variant>
        <vt:lpstr>Modello struttura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Retrospettivo</vt:lpstr>
      <vt:lpstr>I reumatismi extra-articolari  </vt:lpstr>
      <vt:lpstr>Definizione</vt:lpstr>
      <vt:lpstr>Classificazione</vt:lpstr>
      <vt:lpstr>Sindrome fibromialgica</vt:lpstr>
      <vt:lpstr>Sindrome fibromialgica</vt:lpstr>
      <vt:lpstr>Epidemiology of Fibromyalgia</vt:lpstr>
      <vt:lpstr>Classificazione</vt:lpstr>
      <vt:lpstr>Patogenesi</vt:lpstr>
      <vt:lpstr>Quadro clinico</vt:lpstr>
      <vt:lpstr>Fattori modulati la sintomatologia dolorosa</vt:lpstr>
      <vt:lpstr>Quadro clinico</vt:lpstr>
      <vt:lpstr>EO: TENDER POINTS</vt:lpstr>
      <vt:lpstr>18 Aree dolorose</vt:lpstr>
      <vt:lpstr>ESAMI DI LABORATORIO E STRUMENTALI  </vt:lpstr>
      <vt:lpstr>CRITERI A.C.R. ( 1990)  </vt:lpstr>
      <vt:lpstr>Diapositiva 16</vt:lpstr>
      <vt:lpstr>Diapositiva 17</vt:lpstr>
      <vt:lpstr>Strategia di valutazione del pz con dolore muscolo scheletrico diffuso</vt:lpstr>
      <vt:lpstr>Approccio al paziente fibromialgico</vt:lpstr>
      <vt:lpstr>Approccio integrato alla fibromialgia</vt:lpstr>
      <vt:lpstr>Mialgie diffuse: diagnosi differenziale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Carlo Scirè</dc:creator>
  <cp:lastModifiedBy>a b</cp:lastModifiedBy>
  <cp:revision>32</cp:revision>
  <dcterms:created xsi:type="dcterms:W3CDTF">2017-11-27T19:37:57Z</dcterms:created>
  <dcterms:modified xsi:type="dcterms:W3CDTF">2017-11-27T20:35:21Z</dcterms:modified>
</cp:coreProperties>
</file>