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5"/>
  </p:notesMasterIdLst>
  <p:sldIdLst>
    <p:sldId id="256" r:id="rId2"/>
    <p:sldId id="275" r:id="rId3"/>
    <p:sldId id="276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329" r:id="rId18"/>
    <p:sldId id="290" r:id="rId19"/>
    <p:sldId id="291" r:id="rId20"/>
    <p:sldId id="292" r:id="rId21"/>
    <p:sldId id="293" r:id="rId22"/>
    <p:sldId id="294" r:id="rId23"/>
    <p:sldId id="295" r:id="rId24"/>
    <p:sldId id="296" r:id="rId25"/>
    <p:sldId id="297" r:id="rId26"/>
    <p:sldId id="298" r:id="rId27"/>
    <p:sldId id="299" r:id="rId28"/>
    <p:sldId id="300" r:id="rId29"/>
    <p:sldId id="301" r:id="rId30"/>
    <p:sldId id="302" r:id="rId31"/>
    <p:sldId id="304" r:id="rId32"/>
    <p:sldId id="305" r:id="rId33"/>
    <p:sldId id="306" r:id="rId34"/>
    <p:sldId id="308" r:id="rId35"/>
    <p:sldId id="310" r:id="rId36"/>
    <p:sldId id="311" r:id="rId37"/>
    <p:sldId id="312" r:id="rId38"/>
    <p:sldId id="313" r:id="rId39"/>
    <p:sldId id="314" r:id="rId40"/>
    <p:sldId id="315" r:id="rId41"/>
    <p:sldId id="316" r:id="rId42"/>
    <p:sldId id="317" r:id="rId43"/>
    <p:sldId id="318" r:id="rId44"/>
    <p:sldId id="319" r:id="rId45"/>
    <p:sldId id="320" r:id="rId46"/>
    <p:sldId id="321" r:id="rId47"/>
    <p:sldId id="322" r:id="rId48"/>
    <p:sldId id="323" r:id="rId49"/>
    <p:sldId id="324" r:id="rId50"/>
    <p:sldId id="325" r:id="rId51"/>
    <p:sldId id="326" r:id="rId52"/>
    <p:sldId id="327" r:id="rId53"/>
    <p:sldId id="328" r:id="rId5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Stile medio 3 - Color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6" y="49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F59779-F1C3-4F3E-A34F-E0B4FC307424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D0A8557F-D84F-4870-ADCF-F017D453C5B4}">
      <dgm:prSet phldrT="[Testo]"/>
      <dgm:spPr/>
      <dgm:t>
        <a:bodyPr/>
        <a:lstStyle/>
        <a:p>
          <a:r>
            <a:rPr lang="it-IT" dirty="0"/>
            <a:t>ANA +</a:t>
          </a:r>
        </a:p>
      </dgm:t>
    </dgm:pt>
    <dgm:pt modelId="{AD4F9313-E735-4384-9913-2EDDC22F6908}" type="parTrans" cxnId="{3EBC5913-3053-4E0D-BCC5-3744551E0000}">
      <dgm:prSet/>
      <dgm:spPr/>
      <dgm:t>
        <a:bodyPr/>
        <a:lstStyle/>
        <a:p>
          <a:endParaRPr lang="it-IT"/>
        </a:p>
      </dgm:t>
    </dgm:pt>
    <dgm:pt modelId="{D3AD75AA-9C8E-4045-A1AD-12AA03F5DA8A}" type="sibTrans" cxnId="{3EBC5913-3053-4E0D-BCC5-3744551E0000}">
      <dgm:prSet/>
      <dgm:spPr/>
      <dgm:t>
        <a:bodyPr/>
        <a:lstStyle/>
        <a:p>
          <a:endParaRPr lang="it-IT"/>
        </a:p>
      </dgm:t>
    </dgm:pt>
    <dgm:pt modelId="{96C47581-D088-4518-A909-3CC9A435D00B}">
      <dgm:prSet phldrT="[Testo]" custT="1"/>
      <dgm:spPr/>
      <dgm:t>
        <a:bodyPr/>
        <a:lstStyle/>
        <a:p>
          <a:r>
            <a:rPr lang="it-IT" altLang="it-IT" sz="2400" dirty="0"/>
            <a:t>comparsa ex-novo di un fenomeno di </a:t>
          </a:r>
          <a:r>
            <a:rPr lang="it-IT" altLang="it-IT" sz="2400" dirty="0" err="1"/>
            <a:t>Raynaud</a:t>
          </a:r>
          <a:endParaRPr lang="it-IT" sz="2400" dirty="0"/>
        </a:p>
      </dgm:t>
    </dgm:pt>
    <dgm:pt modelId="{10795AD8-4B8C-4E49-B7CC-2FD143DC8A68}" type="parTrans" cxnId="{17163C03-1582-475D-93CF-F8CBA04E524E}">
      <dgm:prSet/>
      <dgm:spPr/>
      <dgm:t>
        <a:bodyPr/>
        <a:lstStyle/>
        <a:p>
          <a:endParaRPr lang="it-IT"/>
        </a:p>
      </dgm:t>
    </dgm:pt>
    <dgm:pt modelId="{7AFEE8B0-8145-424F-98C5-D48C694CB4D3}" type="sibTrans" cxnId="{17163C03-1582-475D-93CF-F8CBA04E524E}">
      <dgm:prSet/>
      <dgm:spPr/>
      <dgm:t>
        <a:bodyPr/>
        <a:lstStyle/>
        <a:p>
          <a:endParaRPr lang="it-IT"/>
        </a:p>
      </dgm:t>
    </dgm:pt>
    <dgm:pt modelId="{3A9C6030-4395-4A37-B90A-830A9545DFE2}">
      <dgm:prSet custT="1"/>
      <dgm:spPr/>
      <dgm:t>
        <a:bodyPr/>
        <a:lstStyle/>
        <a:p>
          <a:r>
            <a:rPr lang="it-IT" altLang="it-IT" sz="2000" dirty="0"/>
            <a:t>sintomatologia </a:t>
          </a:r>
          <a:r>
            <a:rPr lang="it-IT" altLang="it-IT" sz="2000" dirty="0" err="1"/>
            <a:t>poliartromialgica</a:t>
          </a:r>
          <a:r>
            <a:rPr lang="it-IT" altLang="it-IT" sz="2000" dirty="0"/>
            <a:t> aspecifica associata alla presenza di febbricola, astenia, s. </a:t>
          </a:r>
          <a:r>
            <a:rPr lang="it-IT" altLang="it-IT" sz="2000" dirty="0" err="1"/>
            <a:t>sicca</a:t>
          </a:r>
          <a:r>
            <a:rPr lang="it-IT" altLang="it-IT" sz="2000" dirty="0"/>
            <a:t>, f. di </a:t>
          </a:r>
          <a:r>
            <a:rPr lang="it-IT" altLang="it-IT" sz="2000" dirty="0" err="1"/>
            <a:t>Raynaud</a:t>
          </a:r>
          <a:r>
            <a:rPr lang="it-IT" altLang="it-IT" sz="2000" dirty="0"/>
            <a:t>, </a:t>
          </a:r>
          <a:r>
            <a:rPr lang="it-IT" altLang="it-IT" sz="2000" dirty="0" err="1"/>
            <a:t>sierosite</a:t>
          </a:r>
          <a:r>
            <a:rPr lang="it-IT" altLang="it-IT" sz="2000" dirty="0"/>
            <a:t>, manifestazioni cutanee (es. </a:t>
          </a:r>
          <a:r>
            <a:rPr lang="it-IT" altLang="it-IT" sz="2000" dirty="0" err="1"/>
            <a:t>rash</a:t>
          </a:r>
          <a:r>
            <a:rPr lang="it-IT" altLang="it-IT" sz="2000" dirty="0"/>
            <a:t> o fotosensibilità)</a:t>
          </a:r>
        </a:p>
      </dgm:t>
    </dgm:pt>
    <dgm:pt modelId="{8A62CDF3-109E-4AE5-A594-ED1C84EB05E7}" type="parTrans" cxnId="{C89C3A72-9FB1-4B56-8D9B-F6E7F7729B29}">
      <dgm:prSet/>
      <dgm:spPr/>
      <dgm:t>
        <a:bodyPr/>
        <a:lstStyle/>
        <a:p>
          <a:endParaRPr lang="it-IT"/>
        </a:p>
      </dgm:t>
    </dgm:pt>
    <dgm:pt modelId="{C39A97AD-8FF3-4ACD-99A8-D043F1EE3777}" type="sibTrans" cxnId="{C89C3A72-9FB1-4B56-8D9B-F6E7F7729B29}">
      <dgm:prSet/>
      <dgm:spPr/>
      <dgm:t>
        <a:bodyPr/>
        <a:lstStyle/>
        <a:p>
          <a:endParaRPr lang="it-IT"/>
        </a:p>
      </dgm:t>
    </dgm:pt>
    <dgm:pt modelId="{3C72A0C8-DEFA-401E-B5E0-FA08108B02FB}">
      <dgm:prSet/>
      <dgm:spPr/>
      <dgm:t>
        <a:bodyPr/>
        <a:lstStyle/>
        <a:p>
          <a:r>
            <a:rPr lang="it-IT" altLang="it-IT" dirty="0"/>
            <a:t>quadri di poliartrite sieronegativa, non erosiva </a:t>
          </a:r>
        </a:p>
      </dgm:t>
    </dgm:pt>
    <dgm:pt modelId="{54296981-7761-4A43-AB50-57A4F641107C}" type="parTrans" cxnId="{C993C08D-A1E7-45CD-897E-A36CD2D6CD05}">
      <dgm:prSet/>
      <dgm:spPr/>
      <dgm:t>
        <a:bodyPr/>
        <a:lstStyle/>
        <a:p>
          <a:endParaRPr lang="it-IT"/>
        </a:p>
      </dgm:t>
    </dgm:pt>
    <dgm:pt modelId="{90A5C407-4B43-41E1-9BF1-CC87B554A323}" type="sibTrans" cxnId="{C993C08D-A1E7-45CD-897E-A36CD2D6CD05}">
      <dgm:prSet/>
      <dgm:spPr/>
      <dgm:t>
        <a:bodyPr/>
        <a:lstStyle/>
        <a:p>
          <a:endParaRPr lang="it-IT"/>
        </a:p>
      </dgm:t>
    </dgm:pt>
    <dgm:pt modelId="{85ECA397-E81B-42D7-8A70-20E68C9CB86C}">
      <dgm:prSet/>
      <dgm:spPr/>
      <dgm:t>
        <a:bodyPr/>
        <a:lstStyle/>
        <a:p>
          <a:r>
            <a:rPr lang="it-IT" altLang="it-IT" dirty="0"/>
            <a:t>Più raramente, con manifestazioni d’organo come interstiziopatia, nefropatia, </a:t>
          </a:r>
          <a:r>
            <a:rPr lang="it-IT" altLang="it-IT" dirty="0" err="1"/>
            <a:t>sierositi</a:t>
          </a:r>
          <a:r>
            <a:rPr lang="it-IT" altLang="it-IT" dirty="0"/>
            <a:t> di incerto inquadramento</a:t>
          </a:r>
        </a:p>
      </dgm:t>
    </dgm:pt>
    <dgm:pt modelId="{DCDC4FEA-56D9-457E-B4CA-F47D2A1CDD9D}" type="parTrans" cxnId="{130FB66B-57F2-4CF9-8D68-0E2425851E28}">
      <dgm:prSet/>
      <dgm:spPr/>
      <dgm:t>
        <a:bodyPr/>
        <a:lstStyle/>
        <a:p>
          <a:endParaRPr lang="it-IT"/>
        </a:p>
      </dgm:t>
    </dgm:pt>
    <dgm:pt modelId="{7B14E0DF-FD62-4D59-ACF8-27FAAAD7AEE9}" type="sibTrans" cxnId="{130FB66B-57F2-4CF9-8D68-0E2425851E28}">
      <dgm:prSet/>
      <dgm:spPr/>
      <dgm:t>
        <a:bodyPr/>
        <a:lstStyle/>
        <a:p>
          <a:endParaRPr lang="it-IT"/>
        </a:p>
      </dgm:t>
    </dgm:pt>
    <dgm:pt modelId="{6DD2A14E-1BBB-4EA2-B69C-6C3A7E479D5D}" type="pres">
      <dgm:prSet presAssocID="{92F59779-F1C3-4F3E-A34F-E0B4FC307424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49245BF0-17A2-4AC3-BAC7-2CD7175D2F65}" type="pres">
      <dgm:prSet presAssocID="{D0A8557F-D84F-4870-ADCF-F017D453C5B4}" presName="root1" presStyleCnt="0"/>
      <dgm:spPr/>
    </dgm:pt>
    <dgm:pt modelId="{8412A515-2A23-43B8-8F55-267FBDCDFBE5}" type="pres">
      <dgm:prSet presAssocID="{D0A8557F-D84F-4870-ADCF-F017D453C5B4}" presName="LevelOneTextNode" presStyleLbl="node0" presStyleIdx="0" presStyleCnt="1" custScaleX="97342">
        <dgm:presLayoutVars>
          <dgm:chPref val="3"/>
        </dgm:presLayoutVars>
      </dgm:prSet>
      <dgm:spPr/>
    </dgm:pt>
    <dgm:pt modelId="{8D3B8411-99E7-44A9-A2DB-FCE807080E6B}" type="pres">
      <dgm:prSet presAssocID="{D0A8557F-D84F-4870-ADCF-F017D453C5B4}" presName="level2hierChild" presStyleCnt="0"/>
      <dgm:spPr/>
    </dgm:pt>
    <dgm:pt modelId="{2A91719F-53EB-4E23-80DE-E1D6EECFDC8A}" type="pres">
      <dgm:prSet presAssocID="{10795AD8-4B8C-4E49-B7CC-2FD143DC8A68}" presName="conn2-1" presStyleLbl="parChTrans1D2" presStyleIdx="0" presStyleCnt="4"/>
      <dgm:spPr/>
    </dgm:pt>
    <dgm:pt modelId="{54A12041-30A6-47CC-AB5D-8BBD1F438C61}" type="pres">
      <dgm:prSet presAssocID="{10795AD8-4B8C-4E49-B7CC-2FD143DC8A68}" presName="connTx" presStyleLbl="parChTrans1D2" presStyleIdx="0" presStyleCnt="4"/>
      <dgm:spPr/>
    </dgm:pt>
    <dgm:pt modelId="{49CD285D-0FA1-4733-A200-46F7BCC556DA}" type="pres">
      <dgm:prSet presAssocID="{96C47581-D088-4518-A909-3CC9A435D00B}" presName="root2" presStyleCnt="0"/>
      <dgm:spPr/>
    </dgm:pt>
    <dgm:pt modelId="{5B61889D-1EDB-4ED3-9D4B-250830BEF0BE}" type="pres">
      <dgm:prSet presAssocID="{96C47581-D088-4518-A909-3CC9A435D00B}" presName="LevelTwoTextNode" presStyleLbl="node2" presStyleIdx="0" presStyleCnt="4" custScaleX="306207">
        <dgm:presLayoutVars>
          <dgm:chPref val="3"/>
        </dgm:presLayoutVars>
      </dgm:prSet>
      <dgm:spPr/>
    </dgm:pt>
    <dgm:pt modelId="{E443FFED-B15E-46F8-8B55-49F18B424FD5}" type="pres">
      <dgm:prSet presAssocID="{96C47581-D088-4518-A909-3CC9A435D00B}" presName="level3hierChild" presStyleCnt="0"/>
      <dgm:spPr/>
    </dgm:pt>
    <dgm:pt modelId="{A1C944A8-F403-4E46-BB61-B7EF3F6479DF}" type="pres">
      <dgm:prSet presAssocID="{8A62CDF3-109E-4AE5-A594-ED1C84EB05E7}" presName="conn2-1" presStyleLbl="parChTrans1D2" presStyleIdx="1" presStyleCnt="4"/>
      <dgm:spPr/>
    </dgm:pt>
    <dgm:pt modelId="{D625B47B-8817-447E-80CC-6DB7C892EF70}" type="pres">
      <dgm:prSet presAssocID="{8A62CDF3-109E-4AE5-A594-ED1C84EB05E7}" presName="connTx" presStyleLbl="parChTrans1D2" presStyleIdx="1" presStyleCnt="4"/>
      <dgm:spPr/>
    </dgm:pt>
    <dgm:pt modelId="{D67C19D8-5C10-471C-8B94-86D75538BC06}" type="pres">
      <dgm:prSet presAssocID="{3A9C6030-4395-4A37-B90A-830A9545DFE2}" presName="root2" presStyleCnt="0"/>
      <dgm:spPr/>
    </dgm:pt>
    <dgm:pt modelId="{2AE5CDCF-12B4-4103-95C0-BA3FE0312881}" type="pres">
      <dgm:prSet presAssocID="{3A9C6030-4395-4A37-B90A-830A9545DFE2}" presName="LevelTwoTextNode" presStyleLbl="node2" presStyleIdx="1" presStyleCnt="4" custScaleX="305356" custScaleY="133843">
        <dgm:presLayoutVars>
          <dgm:chPref val="3"/>
        </dgm:presLayoutVars>
      </dgm:prSet>
      <dgm:spPr/>
    </dgm:pt>
    <dgm:pt modelId="{219018BF-086E-436A-BE48-8DFB620BBB6D}" type="pres">
      <dgm:prSet presAssocID="{3A9C6030-4395-4A37-B90A-830A9545DFE2}" presName="level3hierChild" presStyleCnt="0"/>
      <dgm:spPr/>
    </dgm:pt>
    <dgm:pt modelId="{59671A88-AD86-4213-92D3-0B91ACBFB339}" type="pres">
      <dgm:prSet presAssocID="{54296981-7761-4A43-AB50-57A4F641107C}" presName="conn2-1" presStyleLbl="parChTrans1D2" presStyleIdx="2" presStyleCnt="4"/>
      <dgm:spPr/>
    </dgm:pt>
    <dgm:pt modelId="{591E4238-299C-4298-8C03-E9541F4A8F02}" type="pres">
      <dgm:prSet presAssocID="{54296981-7761-4A43-AB50-57A4F641107C}" presName="connTx" presStyleLbl="parChTrans1D2" presStyleIdx="2" presStyleCnt="4"/>
      <dgm:spPr/>
    </dgm:pt>
    <dgm:pt modelId="{AD95C5E5-B96B-4C11-802A-FEB908B76338}" type="pres">
      <dgm:prSet presAssocID="{3C72A0C8-DEFA-401E-B5E0-FA08108B02FB}" presName="root2" presStyleCnt="0"/>
      <dgm:spPr/>
    </dgm:pt>
    <dgm:pt modelId="{2DA40EC2-D64A-4801-8937-AB857466DB4D}" type="pres">
      <dgm:prSet presAssocID="{3C72A0C8-DEFA-401E-B5E0-FA08108B02FB}" presName="LevelTwoTextNode" presStyleLbl="node2" presStyleIdx="2" presStyleCnt="4" custScaleX="304505">
        <dgm:presLayoutVars>
          <dgm:chPref val="3"/>
        </dgm:presLayoutVars>
      </dgm:prSet>
      <dgm:spPr/>
    </dgm:pt>
    <dgm:pt modelId="{D77064E0-D145-4373-B2A1-B3CA78D35384}" type="pres">
      <dgm:prSet presAssocID="{3C72A0C8-DEFA-401E-B5E0-FA08108B02FB}" presName="level3hierChild" presStyleCnt="0"/>
      <dgm:spPr/>
    </dgm:pt>
    <dgm:pt modelId="{81E61409-E1FB-45A4-83BF-76C4E64B0E6D}" type="pres">
      <dgm:prSet presAssocID="{DCDC4FEA-56D9-457E-B4CA-F47D2A1CDD9D}" presName="conn2-1" presStyleLbl="parChTrans1D2" presStyleIdx="3" presStyleCnt="4"/>
      <dgm:spPr/>
    </dgm:pt>
    <dgm:pt modelId="{BE175FB7-1011-44A2-8270-95550E815B4D}" type="pres">
      <dgm:prSet presAssocID="{DCDC4FEA-56D9-457E-B4CA-F47D2A1CDD9D}" presName="connTx" presStyleLbl="parChTrans1D2" presStyleIdx="3" presStyleCnt="4"/>
      <dgm:spPr/>
    </dgm:pt>
    <dgm:pt modelId="{5CFE4489-BFB4-408B-B8FE-85BE92D47632}" type="pres">
      <dgm:prSet presAssocID="{85ECA397-E81B-42D7-8A70-20E68C9CB86C}" presName="root2" presStyleCnt="0"/>
      <dgm:spPr/>
    </dgm:pt>
    <dgm:pt modelId="{6B7AFEF0-961A-459F-800E-60E59A8C1492}" type="pres">
      <dgm:prSet presAssocID="{85ECA397-E81B-42D7-8A70-20E68C9CB86C}" presName="LevelTwoTextNode" presStyleLbl="node2" presStyleIdx="3" presStyleCnt="4" custScaleX="306207">
        <dgm:presLayoutVars>
          <dgm:chPref val="3"/>
        </dgm:presLayoutVars>
      </dgm:prSet>
      <dgm:spPr/>
    </dgm:pt>
    <dgm:pt modelId="{71707C9F-39A2-4818-90FD-DAFE53C9C584}" type="pres">
      <dgm:prSet presAssocID="{85ECA397-E81B-42D7-8A70-20E68C9CB86C}" presName="level3hierChild" presStyleCnt="0"/>
      <dgm:spPr/>
    </dgm:pt>
  </dgm:ptLst>
  <dgm:cxnLst>
    <dgm:cxn modelId="{17163C03-1582-475D-93CF-F8CBA04E524E}" srcId="{D0A8557F-D84F-4870-ADCF-F017D453C5B4}" destId="{96C47581-D088-4518-A909-3CC9A435D00B}" srcOrd="0" destOrd="0" parTransId="{10795AD8-4B8C-4E49-B7CC-2FD143DC8A68}" sibTransId="{7AFEE8B0-8145-424F-98C5-D48C694CB4D3}"/>
    <dgm:cxn modelId="{3EBC5913-3053-4E0D-BCC5-3744551E0000}" srcId="{92F59779-F1C3-4F3E-A34F-E0B4FC307424}" destId="{D0A8557F-D84F-4870-ADCF-F017D453C5B4}" srcOrd="0" destOrd="0" parTransId="{AD4F9313-E735-4384-9913-2EDDC22F6908}" sibTransId="{D3AD75AA-9C8E-4045-A1AD-12AA03F5DA8A}"/>
    <dgm:cxn modelId="{B299C721-4C02-4A18-86D0-C50338A47021}" type="presOf" srcId="{8A62CDF3-109E-4AE5-A594-ED1C84EB05E7}" destId="{D625B47B-8817-447E-80CC-6DB7C892EF70}" srcOrd="1" destOrd="0" presId="urn:microsoft.com/office/officeart/2008/layout/HorizontalMultiLevelHierarchy"/>
    <dgm:cxn modelId="{C688DF36-95B0-4B1D-ABCB-B2416513AB17}" type="presOf" srcId="{92F59779-F1C3-4F3E-A34F-E0B4FC307424}" destId="{6DD2A14E-1BBB-4EA2-B69C-6C3A7E479D5D}" srcOrd="0" destOrd="0" presId="urn:microsoft.com/office/officeart/2008/layout/HorizontalMultiLevelHierarchy"/>
    <dgm:cxn modelId="{31803E5E-906B-47C1-92E9-26F6CF2B224E}" type="presOf" srcId="{3A9C6030-4395-4A37-B90A-830A9545DFE2}" destId="{2AE5CDCF-12B4-4103-95C0-BA3FE0312881}" srcOrd="0" destOrd="0" presId="urn:microsoft.com/office/officeart/2008/layout/HorizontalMultiLevelHierarchy"/>
    <dgm:cxn modelId="{130FB66B-57F2-4CF9-8D68-0E2425851E28}" srcId="{D0A8557F-D84F-4870-ADCF-F017D453C5B4}" destId="{85ECA397-E81B-42D7-8A70-20E68C9CB86C}" srcOrd="3" destOrd="0" parTransId="{DCDC4FEA-56D9-457E-B4CA-F47D2A1CDD9D}" sibTransId="{7B14E0DF-FD62-4D59-ACF8-27FAAAD7AEE9}"/>
    <dgm:cxn modelId="{FF31926C-5A9C-40AA-AAB3-14B205025ED3}" type="presOf" srcId="{DCDC4FEA-56D9-457E-B4CA-F47D2A1CDD9D}" destId="{BE175FB7-1011-44A2-8270-95550E815B4D}" srcOrd="1" destOrd="0" presId="urn:microsoft.com/office/officeart/2008/layout/HorizontalMultiLevelHierarchy"/>
    <dgm:cxn modelId="{A0FCA84D-3EE4-44E9-96E1-6F9EB123E5FB}" type="presOf" srcId="{85ECA397-E81B-42D7-8A70-20E68C9CB86C}" destId="{6B7AFEF0-961A-459F-800E-60E59A8C1492}" srcOrd="0" destOrd="0" presId="urn:microsoft.com/office/officeart/2008/layout/HorizontalMultiLevelHierarchy"/>
    <dgm:cxn modelId="{C89C3A72-9FB1-4B56-8D9B-F6E7F7729B29}" srcId="{D0A8557F-D84F-4870-ADCF-F017D453C5B4}" destId="{3A9C6030-4395-4A37-B90A-830A9545DFE2}" srcOrd="1" destOrd="0" parTransId="{8A62CDF3-109E-4AE5-A594-ED1C84EB05E7}" sibTransId="{C39A97AD-8FF3-4ACD-99A8-D043F1EE3777}"/>
    <dgm:cxn modelId="{DC52C356-FD0A-4DB1-A9FB-1B11E04673BC}" type="presOf" srcId="{DCDC4FEA-56D9-457E-B4CA-F47D2A1CDD9D}" destId="{81E61409-E1FB-45A4-83BF-76C4E64B0E6D}" srcOrd="0" destOrd="0" presId="urn:microsoft.com/office/officeart/2008/layout/HorizontalMultiLevelHierarchy"/>
    <dgm:cxn modelId="{2A6ECF79-B17A-46C4-8857-BB8AF8DBFCAC}" type="presOf" srcId="{54296981-7761-4A43-AB50-57A4F641107C}" destId="{591E4238-299C-4298-8C03-E9541F4A8F02}" srcOrd="1" destOrd="0" presId="urn:microsoft.com/office/officeart/2008/layout/HorizontalMultiLevelHierarchy"/>
    <dgm:cxn modelId="{E2E9EF5A-B6A4-43AD-8DEE-C68D405D3990}" type="presOf" srcId="{3C72A0C8-DEFA-401E-B5E0-FA08108B02FB}" destId="{2DA40EC2-D64A-4801-8937-AB857466DB4D}" srcOrd="0" destOrd="0" presId="urn:microsoft.com/office/officeart/2008/layout/HorizontalMultiLevelHierarchy"/>
    <dgm:cxn modelId="{C993C08D-A1E7-45CD-897E-A36CD2D6CD05}" srcId="{D0A8557F-D84F-4870-ADCF-F017D453C5B4}" destId="{3C72A0C8-DEFA-401E-B5E0-FA08108B02FB}" srcOrd="2" destOrd="0" parTransId="{54296981-7761-4A43-AB50-57A4F641107C}" sibTransId="{90A5C407-4B43-41E1-9BF1-CC87B554A323}"/>
    <dgm:cxn modelId="{EDD71F8E-BED4-4B4A-A3D0-24DBB38F7707}" type="presOf" srcId="{10795AD8-4B8C-4E49-B7CC-2FD143DC8A68}" destId="{2A91719F-53EB-4E23-80DE-E1D6EECFDC8A}" srcOrd="0" destOrd="0" presId="urn:microsoft.com/office/officeart/2008/layout/HorizontalMultiLevelHierarchy"/>
    <dgm:cxn modelId="{5368F1B3-6492-40C5-8BF1-71A291BAED48}" type="presOf" srcId="{96C47581-D088-4518-A909-3CC9A435D00B}" destId="{5B61889D-1EDB-4ED3-9D4B-250830BEF0BE}" srcOrd="0" destOrd="0" presId="urn:microsoft.com/office/officeart/2008/layout/HorizontalMultiLevelHierarchy"/>
    <dgm:cxn modelId="{0298D0B5-4A8F-46A1-AE6B-0D26B61B309D}" type="presOf" srcId="{10795AD8-4B8C-4E49-B7CC-2FD143DC8A68}" destId="{54A12041-30A6-47CC-AB5D-8BBD1F438C61}" srcOrd="1" destOrd="0" presId="urn:microsoft.com/office/officeart/2008/layout/HorizontalMultiLevelHierarchy"/>
    <dgm:cxn modelId="{3F28C5B7-0C33-44E2-BF1D-4E8F550FE6F0}" type="presOf" srcId="{8A62CDF3-109E-4AE5-A594-ED1C84EB05E7}" destId="{A1C944A8-F403-4E46-BB61-B7EF3F6479DF}" srcOrd="0" destOrd="0" presId="urn:microsoft.com/office/officeart/2008/layout/HorizontalMultiLevelHierarchy"/>
    <dgm:cxn modelId="{0820BCC3-DC0F-4383-A006-B039ACD67162}" type="presOf" srcId="{D0A8557F-D84F-4870-ADCF-F017D453C5B4}" destId="{8412A515-2A23-43B8-8F55-267FBDCDFBE5}" srcOrd="0" destOrd="0" presId="urn:microsoft.com/office/officeart/2008/layout/HorizontalMultiLevelHierarchy"/>
    <dgm:cxn modelId="{DB50D1FA-38E6-4DA6-BDF5-5B004AFDB11D}" type="presOf" srcId="{54296981-7761-4A43-AB50-57A4F641107C}" destId="{59671A88-AD86-4213-92D3-0B91ACBFB339}" srcOrd="0" destOrd="0" presId="urn:microsoft.com/office/officeart/2008/layout/HorizontalMultiLevelHierarchy"/>
    <dgm:cxn modelId="{C7CD5E17-01C7-4FF6-95D8-F0DAF1F71D34}" type="presParOf" srcId="{6DD2A14E-1BBB-4EA2-B69C-6C3A7E479D5D}" destId="{49245BF0-17A2-4AC3-BAC7-2CD7175D2F65}" srcOrd="0" destOrd="0" presId="urn:microsoft.com/office/officeart/2008/layout/HorizontalMultiLevelHierarchy"/>
    <dgm:cxn modelId="{D87B5923-0564-4EDD-B557-6EC2DFFA4E1C}" type="presParOf" srcId="{49245BF0-17A2-4AC3-BAC7-2CD7175D2F65}" destId="{8412A515-2A23-43B8-8F55-267FBDCDFBE5}" srcOrd="0" destOrd="0" presId="urn:microsoft.com/office/officeart/2008/layout/HorizontalMultiLevelHierarchy"/>
    <dgm:cxn modelId="{FAB9ADEB-A5CA-4D43-9290-FAE00B850C7C}" type="presParOf" srcId="{49245BF0-17A2-4AC3-BAC7-2CD7175D2F65}" destId="{8D3B8411-99E7-44A9-A2DB-FCE807080E6B}" srcOrd="1" destOrd="0" presId="urn:microsoft.com/office/officeart/2008/layout/HorizontalMultiLevelHierarchy"/>
    <dgm:cxn modelId="{5CA2E0B2-02D0-4196-BEB3-E6293BCE58D7}" type="presParOf" srcId="{8D3B8411-99E7-44A9-A2DB-FCE807080E6B}" destId="{2A91719F-53EB-4E23-80DE-E1D6EECFDC8A}" srcOrd="0" destOrd="0" presId="urn:microsoft.com/office/officeart/2008/layout/HorizontalMultiLevelHierarchy"/>
    <dgm:cxn modelId="{A9E940D4-0D01-4180-BF1D-619FBAB20301}" type="presParOf" srcId="{2A91719F-53EB-4E23-80DE-E1D6EECFDC8A}" destId="{54A12041-30A6-47CC-AB5D-8BBD1F438C61}" srcOrd="0" destOrd="0" presId="urn:microsoft.com/office/officeart/2008/layout/HorizontalMultiLevelHierarchy"/>
    <dgm:cxn modelId="{38427C38-D701-4F3C-9515-099F583E621B}" type="presParOf" srcId="{8D3B8411-99E7-44A9-A2DB-FCE807080E6B}" destId="{49CD285D-0FA1-4733-A200-46F7BCC556DA}" srcOrd="1" destOrd="0" presId="urn:microsoft.com/office/officeart/2008/layout/HorizontalMultiLevelHierarchy"/>
    <dgm:cxn modelId="{19148DD1-B1AC-4FF6-AF5C-3FE4CD796EE4}" type="presParOf" srcId="{49CD285D-0FA1-4733-A200-46F7BCC556DA}" destId="{5B61889D-1EDB-4ED3-9D4B-250830BEF0BE}" srcOrd="0" destOrd="0" presId="urn:microsoft.com/office/officeart/2008/layout/HorizontalMultiLevelHierarchy"/>
    <dgm:cxn modelId="{A6213D02-50EB-4D31-A1B4-AFDC3A77FD0A}" type="presParOf" srcId="{49CD285D-0FA1-4733-A200-46F7BCC556DA}" destId="{E443FFED-B15E-46F8-8B55-49F18B424FD5}" srcOrd="1" destOrd="0" presId="urn:microsoft.com/office/officeart/2008/layout/HorizontalMultiLevelHierarchy"/>
    <dgm:cxn modelId="{CB1B4B48-E6FC-46C4-8AEE-796626BE109C}" type="presParOf" srcId="{8D3B8411-99E7-44A9-A2DB-FCE807080E6B}" destId="{A1C944A8-F403-4E46-BB61-B7EF3F6479DF}" srcOrd="2" destOrd="0" presId="urn:microsoft.com/office/officeart/2008/layout/HorizontalMultiLevelHierarchy"/>
    <dgm:cxn modelId="{6A1691FB-2B79-42DD-908D-9BE2285989C4}" type="presParOf" srcId="{A1C944A8-F403-4E46-BB61-B7EF3F6479DF}" destId="{D625B47B-8817-447E-80CC-6DB7C892EF70}" srcOrd="0" destOrd="0" presId="urn:microsoft.com/office/officeart/2008/layout/HorizontalMultiLevelHierarchy"/>
    <dgm:cxn modelId="{DE1F79C0-C11E-4254-9877-B5A81DA396E4}" type="presParOf" srcId="{8D3B8411-99E7-44A9-A2DB-FCE807080E6B}" destId="{D67C19D8-5C10-471C-8B94-86D75538BC06}" srcOrd="3" destOrd="0" presId="urn:microsoft.com/office/officeart/2008/layout/HorizontalMultiLevelHierarchy"/>
    <dgm:cxn modelId="{30104345-9F35-492E-B7E1-A1A25A057F0A}" type="presParOf" srcId="{D67C19D8-5C10-471C-8B94-86D75538BC06}" destId="{2AE5CDCF-12B4-4103-95C0-BA3FE0312881}" srcOrd="0" destOrd="0" presId="urn:microsoft.com/office/officeart/2008/layout/HorizontalMultiLevelHierarchy"/>
    <dgm:cxn modelId="{D88C82B0-7945-48A4-9C7A-74042E07ABC7}" type="presParOf" srcId="{D67C19D8-5C10-471C-8B94-86D75538BC06}" destId="{219018BF-086E-436A-BE48-8DFB620BBB6D}" srcOrd="1" destOrd="0" presId="urn:microsoft.com/office/officeart/2008/layout/HorizontalMultiLevelHierarchy"/>
    <dgm:cxn modelId="{805911A9-67F6-46AB-8D3C-084C78E79924}" type="presParOf" srcId="{8D3B8411-99E7-44A9-A2DB-FCE807080E6B}" destId="{59671A88-AD86-4213-92D3-0B91ACBFB339}" srcOrd="4" destOrd="0" presId="urn:microsoft.com/office/officeart/2008/layout/HorizontalMultiLevelHierarchy"/>
    <dgm:cxn modelId="{29ED8723-FD68-4D3A-8532-D7972357CF86}" type="presParOf" srcId="{59671A88-AD86-4213-92D3-0B91ACBFB339}" destId="{591E4238-299C-4298-8C03-E9541F4A8F02}" srcOrd="0" destOrd="0" presId="urn:microsoft.com/office/officeart/2008/layout/HorizontalMultiLevelHierarchy"/>
    <dgm:cxn modelId="{4D7291CB-50DE-46E8-8EB9-E623F237F649}" type="presParOf" srcId="{8D3B8411-99E7-44A9-A2DB-FCE807080E6B}" destId="{AD95C5E5-B96B-4C11-802A-FEB908B76338}" srcOrd="5" destOrd="0" presId="urn:microsoft.com/office/officeart/2008/layout/HorizontalMultiLevelHierarchy"/>
    <dgm:cxn modelId="{C39EC1E6-D68D-4F37-9BB1-2DAC1B89ADE9}" type="presParOf" srcId="{AD95C5E5-B96B-4C11-802A-FEB908B76338}" destId="{2DA40EC2-D64A-4801-8937-AB857466DB4D}" srcOrd="0" destOrd="0" presId="urn:microsoft.com/office/officeart/2008/layout/HorizontalMultiLevelHierarchy"/>
    <dgm:cxn modelId="{65B73695-6CBC-42D9-842F-4BC253ED2069}" type="presParOf" srcId="{AD95C5E5-B96B-4C11-802A-FEB908B76338}" destId="{D77064E0-D145-4373-B2A1-B3CA78D35384}" srcOrd="1" destOrd="0" presId="urn:microsoft.com/office/officeart/2008/layout/HorizontalMultiLevelHierarchy"/>
    <dgm:cxn modelId="{E1F371BF-0828-4F9C-9123-79335B00A29A}" type="presParOf" srcId="{8D3B8411-99E7-44A9-A2DB-FCE807080E6B}" destId="{81E61409-E1FB-45A4-83BF-76C4E64B0E6D}" srcOrd="6" destOrd="0" presId="urn:microsoft.com/office/officeart/2008/layout/HorizontalMultiLevelHierarchy"/>
    <dgm:cxn modelId="{51B9F291-2DDC-4CF0-A672-375727AF3789}" type="presParOf" srcId="{81E61409-E1FB-45A4-83BF-76C4E64B0E6D}" destId="{BE175FB7-1011-44A2-8270-95550E815B4D}" srcOrd="0" destOrd="0" presId="urn:microsoft.com/office/officeart/2008/layout/HorizontalMultiLevelHierarchy"/>
    <dgm:cxn modelId="{099B87D5-C191-424E-B0D3-4D2C57D5EA3C}" type="presParOf" srcId="{8D3B8411-99E7-44A9-A2DB-FCE807080E6B}" destId="{5CFE4489-BFB4-408B-B8FE-85BE92D47632}" srcOrd="7" destOrd="0" presId="urn:microsoft.com/office/officeart/2008/layout/HorizontalMultiLevelHierarchy"/>
    <dgm:cxn modelId="{8EF42EE2-43A1-4686-B52F-51DCECE85B52}" type="presParOf" srcId="{5CFE4489-BFB4-408B-B8FE-85BE92D47632}" destId="{6B7AFEF0-961A-459F-800E-60E59A8C1492}" srcOrd="0" destOrd="0" presId="urn:microsoft.com/office/officeart/2008/layout/HorizontalMultiLevelHierarchy"/>
    <dgm:cxn modelId="{3D02B62F-3FA1-47F6-8C7E-F412AC752E9D}" type="presParOf" srcId="{5CFE4489-BFB4-408B-B8FE-85BE92D47632}" destId="{71707C9F-39A2-4818-90FD-DAFE53C9C584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FA44A5-08C8-4D7E-89D2-5B50F21C5ECC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A24BA934-530A-488E-9EE5-D0A98E87B45D}">
      <dgm:prSet phldrT="[Testo]"/>
      <dgm:spPr/>
      <dgm:t>
        <a:bodyPr/>
        <a:lstStyle/>
        <a:p>
          <a:r>
            <a:rPr lang="it-IT" dirty="0"/>
            <a:t>considerare comunque la possibilità di una CTD</a:t>
          </a:r>
        </a:p>
      </dgm:t>
    </dgm:pt>
    <dgm:pt modelId="{AFABB0ED-31BE-4D5B-A2E6-4DE225D8A4E3}" type="parTrans" cxnId="{C268F594-2984-4DE0-941A-E71E85757553}">
      <dgm:prSet/>
      <dgm:spPr/>
      <dgm:t>
        <a:bodyPr/>
        <a:lstStyle/>
        <a:p>
          <a:endParaRPr lang="it-IT"/>
        </a:p>
      </dgm:t>
    </dgm:pt>
    <dgm:pt modelId="{C6E72686-6A16-4569-B0B5-93E685D28470}" type="sibTrans" cxnId="{C268F594-2984-4DE0-941A-E71E85757553}">
      <dgm:prSet/>
      <dgm:spPr/>
      <dgm:t>
        <a:bodyPr/>
        <a:lstStyle/>
        <a:p>
          <a:endParaRPr lang="it-IT"/>
        </a:p>
      </dgm:t>
    </dgm:pt>
    <dgm:pt modelId="{92FF4A71-7F33-483F-B14F-B02AF1FA8ECC}">
      <dgm:prSet/>
      <dgm:spPr/>
      <dgm:t>
        <a:bodyPr/>
        <a:lstStyle/>
        <a:p>
          <a:r>
            <a:rPr lang="it-IT"/>
            <a:t>monitorare il quadro clinico</a:t>
          </a:r>
          <a:endParaRPr lang="it-IT" dirty="0"/>
        </a:p>
      </dgm:t>
    </dgm:pt>
    <dgm:pt modelId="{8A3F437F-011C-47B3-926B-425370869116}" type="parTrans" cxnId="{72A2CA59-5009-470C-938B-483AA30C62AE}">
      <dgm:prSet/>
      <dgm:spPr/>
      <dgm:t>
        <a:bodyPr/>
        <a:lstStyle/>
        <a:p>
          <a:endParaRPr lang="it-IT"/>
        </a:p>
      </dgm:t>
    </dgm:pt>
    <dgm:pt modelId="{965933CB-8CF5-44AE-9E1F-178FE115DCCB}" type="sibTrans" cxnId="{72A2CA59-5009-470C-938B-483AA30C62AE}">
      <dgm:prSet/>
      <dgm:spPr/>
      <dgm:t>
        <a:bodyPr/>
        <a:lstStyle/>
        <a:p>
          <a:endParaRPr lang="it-IT"/>
        </a:p>
      </dgm:t>
    </dgm:pt>
    <dgm:pt modelId="{191A9664-EE98-4BEC-B725-28E45CE9409B}">
      <dgm:prSet/>
      <dgm:spPr/>
      <dgm:t>
        <a:bodyPr/>
        <a:lstStyle/>
        <a:p>
          <a:r>
            <a:rPr lang="it-IT"/>
            <a:t>ricontrollare il dato a distanza di 3-6 mesi </a:t>
          </a:r>
          <a:endParaRPr lang="it-IT" dirty="0"/>
        </a:p>
      </dgm:t>
    </dgm:pt>
    <dgm:pt modelId="{4E4A224C-DAF3-4F48-B1D1-B1A6BC33B3B0}" type="parTrans" cxnId="{42030E1A-2666-4C8A-B36F-B5F5DC134572}">
      <dgm:prSet/>
      <dgm:spPr/>
      <dgm:t>
        <a:bodyPr/>
        <a:lstStyle/>
        <a:p>
          <a:endParaRPr lang="it-IT"/>
        </a:p>
      </dgm:t>
    </dgm:pt>
    <dgm:pt modelId="{307031C4-19D6-4DE5-A215-9301F10355F9}" type="sibTrans" cxnId="{42030E1A-2666-4C8A-B36F-B5F5DC134572}">
      <dgm:prSet/>
      <dgm:spPr/>
      <dgm:t>
        <a:bodyPr/>
        <a:lstStyle/>
        <a:p>
          <a:endParaRPr lang="it-IT"/>
        </a:p>
      </dgm:t>
    </dgm:pt>
    <dgm:pt modelId="{C68BB828-70CB-4DF2-8B2A-7F5B9BDCB3F4}">
      <dgm:prSet/>
      <dgm:spPr/>
      <dgm:t>
        <a:bodyPr/>
        <a:lstStyle/>
        <a:p>
          <a:r>
            <a:rPr lang="it-IT" dirty="0"/>
            <a:t>considerare anche ipotesi alternative</a:t>
          </a:r>
        </a:p>
      </dgm:t>
    </dgm:pt>
    <dgm:pt modelId="{BFE60FED-DC6C-49F3-9EBB-6BE54D60E135}" type="parTrans" cxnId="{18925122-AC8A-4D3B-B43B-DF8F337F333F}">
      <dgm:prSet/>
      <dgm:spPr/>
      <dgm:t>
        <a:bodyPr/>
        <a:lstStyle/>
        <a:p>
          <a:endParaRPr lang="it-IT"/>
        </a:p>
      </dgm:t>
    </dgm:pt>
    <dgm:pt modelId="{B4F21B7F-5062-4A8E-AE3D-5A9C1C906C4C}" type="sibTrans" cxnId="{18925122-AC8A-4D3B-B43B-DF8F337F333F}">
      <dgm:prSet/>
      <dgm:spPr/>
      <dgm:t>
        <a:bodyPr/>
        <a:lstStyle/>
        <a:p>
          <a:endParaRPr lang="it-IT"/>
        </a:p>
      </dgm:t>
    </dgm:pt>
    <dgm:pt modelId="{8D3914A1-C699-4278-A82A-FB5E1D19DC76}" type="pres">
      <dgm:prSet presAssocID="{9FFA44A5-08C8-4D7E-89D2-5B50F21C5ECC}" presName="linear" presStyleCnt="0">
        <dgm:presLayoutVars>
          <dgm:dir/>
          <dgm:animLvl val="lvl"/>
          <dgm:resizeHandles val="exact"/>
        </dgm:presLayoutVars>
      </dgm:prSet>
      <dgm:spPr/>
    </dgm:pt>
    <dgm:pt modelId="{069198A0-CAD7-43D1-932C-7C744D6EE88B}" type="pres">
      <dgm:prSet presAssocID="{A24BA934-530A-488E-9EE5-D0A98E87B45D}" presName="parentLin" presStyleCnt="0"/>
      <dgm:spPr/>
    </dgm:pt>
    <dgm:pt modelId="{00C1A9B7-774F-4DCA-8CCB-7D7F13C46CAE}" type="pres">
      <dgm:prSet presAssocID="{A24BA934-530A-488E-9EE5-D0A98E87B45D}" presName="parentLeftMargin" presStyleLbl="node1" presStyleIdx="0" presStyleCnt="4"/>
      <dgm:spPr/>
    </dgm:pt>
    <dgm:pt modelId="{B53320C6-61AF-4EB5-A3BE-8AC0FBA485AF}" type="pres">
      <dgm:prSet presAssocID="{A24BA934-530A-488E-9EE5-D0A98E87B45D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36200373-6163-4701-BECC-9F59065D7EB8}" type="pres">
      <dgm:prSet presAssocID="{A24BA934-530A-488E-9EE5-D0A98E87B45D}" presName="negativeSpace" presStyleCnt="0"/>
      <dgm:spPr/>
    </dgm:pt>
    <dgm:pt modelId="{8FFCE5BE-0387-4F58-88B8-6D965066930C}" type="pres">
      <dgm:prSet presAssocID="{A24BA934-530A-488E-9EE5-D0A98E87B45D}" presName="childText" presStyleLbl="conFgAcc1" presStyleIdx="0" presStyleCnt="4">
        <dgm:presLayoutVars>
          <dgm:bulletEnabled val="1"/>
        </dgm:presLayoutVars>
      </dgm:prSet>
      <dgm:spPr/>
    </dgm:pt>
    <dgm:pt modelId="{6D96F117-9CA2-46D1-B746-E496A5628B8F}" type="pres">
      <dgm:prSet presAssocID="{C6E72686-6A16-4569-B0B5-93E685D28470}" presName="spaceBetweenRectangles" presStyleCnt="0"/>
      <dgm:spPr/>
    </dgm:pt>
    <dgm:pt modelId="{6457895F-D5C3-4BCE-9136-2D4C420B1440}" type="pres">
      <dgm:prSet presAssocID="{92FF4A71-7F33-483F-B14F-B02AF1FA8ECC}" presName="parentLin" presStyleCnt="0"/>
      <dgm:spPr/>
    </dgm:pt>
    <dgm:pt modelId="{6B020D9F-34BD-4925-8FBF-57CD225BB6E4}" type="pres">
      <dgm:prSet presAssocID="{92FF4A71-7F33-483F-B14F-B02AF1FA8ECC}" presName="parentLeftMargin" presStyleLbl="node1" presStyleIdx="0" presStyleCnt="4"/>
      <dgm:spPr/>
    </dgm:pt>
    <dgm:pt modelId="{36D6596A-A8D4-48B5-AC3D-D40B3FA3C2AA}" type="pres">
      <dgm:prSet presAssocID="{92FF4A71-7F33-483F-B14F-B02AF1FA8ECC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2F8F8875-584C-4E05-89C2-21E6C51221E5}" type="pres">
      <dgm:prSet presAssocID="{92FF4A71-7F33-483F-B14F-B02AF1FA8ECC}" presName="negativeSpace" presStyleCnt="0"/>
      <dgm:spPr/>
    </dgm:pt>
    <dgm:pt modelId="{B9406BAA-5D78-42AD-BDA6-896712423440}" type="pres">
      <dgm:prSet presAssocID="{92FF4A71-7F33-483F-B14F-B02AF1FA8ECC}" presName="childText" presStyleLbl="conFgAcc1" presStyleIdx="1" presStyleCnt="4">
        <dgm:presLayoutVars>
          <dgm:bulletEnabled val="1"/>
        </dgm:presLayoutVars>
      </dgm:prSet>
      <dgm:spPr/>
    </dgm:pt>
    <dgm:pt modelId="{4ACEEAE6-DD82-4393-98AD-69D711692F08}" type="pres">
      <dgm:prSet presAssocID="{965933CB-8CF5-44AE-9E1F-178FE115DCCB}" presName="spaceBetweenRectangles" presStyleCnt="0"/>
      <dgm:spPr/>
    </dgm:pt>
    <dgm:pt modelId="{B28BF66E-DF91-4161-A2A4-6E424E400F3B}" type="pres">
      <dgm:prSet presAssocID="{191A9664-EE98-4BEC-B725-28E45CE9409B}" presName="parentLin" presStyleCnt="0"/>
      <dgm:spPr/>
    </dgm:pt>
    <dgm:pt modelId="{AF93AB24-BE0C-4475-A8BC-9A0C5C019830}" type="pres">
      <dgm:prSet presAssocID="{191A9664-EE98-4BEC-B725-28E45CE9409B}" presName="parentLeftMargin" presStyleLbl="node1" presStyleIdx="1" presStyleCnt="4"/>
      <dgm:spPr/>
    </dgm:pt>
    <dgm:pt modelId="{56EBE292-567A-44A1-82A2-98CEAE70A32D}" type="pres">
      <dgm:prSet presAssocID="{191A9664-EE98-4BEC-B725-28E45CE9409B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D8B6EDFD-BF03-4507-8233-2CFF65194556}" type="pres">
      <dgm:prSet presAssocID="{191A9664-EE98-4BEC-B725-28E45CE9409B}" presName="negativeSpace" presStyleCnt="0"/>
      <dgm:spPr/>
    </dgm:pt>
    <dgm:pt modelId="{40BE22FE-1F1C-4E46-A6EF-FA3A87EECC5C}" type="pres">
      <dgm:prSet presAssocID="{191A9664-EE98-4BEC-B725-28E45CE9409B}" presName="childText" presStyleLbl="conFgAcc1" presStyleIdx="2" presStyleCnt="4">
        <dgm:presLayoutVars>
          <dgm:bulletEnabled val="1"/>
        </dgm:presLayoutVars>
      </dgm:prSet>
      <dgm:spPr/>
    </dgm:pt>
    <dgm:pt modelId="{BBB3D178-91B0-42F5-936B-A95893396EF7}" type="pres">
      <dgm:prSet presAssocID="{307031C4-19D6-4DE5-A215-9301F10355F9}" presName="spaceBetweenRectangles" presStyleCnt="0"/>
      <dgm:spPr/>
    </dgm:pt>
    <dgm:pt modelId="{78467BD7-3083-4A84-B87D-2551069BBC5D}" type="pres">
      <dgm:prSet presAssocID="{C68BB828-70CB-4DF2-8B2A-7F5B9BDCB3F4}" presName="parentLin" presStyleCnt="0"/>
      <dgm:spPr/>
    </dgm:pt>
    <dgm:pt modelId="{8219AB57-8057-40D5-B0E4-0FB0E7FD8749}" type="pres">
      <dgm:prSet presAssocID="{C68BB828-70CB-4DF2-8B2A-7F5B9BDCB3F4}" presName="parentLeftMargin" presStyleLbl="node1" presStyleIdx="2" presStyleCnt="4"/>
      <dgm:spPr/>
    </dgm:pt>
    <dgm:pt modelId="{97254E7B-6450-4E71-AC76-EE0887E4E3D5}" type="pres">
      <dgm:prSet presAssocID="{C68BB828-70CB-4DF2-8B2A-7F5B9BDCB3F4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4A042115-A38A-4E69-B4A5-1B4EC1D6C1F1}" type="pres">
      <dgm:prSet presAssocID="{C68BB828-70CB-4DF2-8B2A-7F5B9BDCB3F4}" presName="negativeSpace" presStyleCnt="0"/>
      <dgm:spPr/>
    </dgm:pt>
    <dgm:pt modelId="{9C2B002A-0984-41DD-AF2D-39DDA3291250}" type="pres">
      <dgm:prSet presAssocID="{C68BB828-70CB-4DF2-8B2A-7F5B9BDCB3F4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A86C1002-981E-45EB-9D42-E75B9CA43751}" type="presOf" srcId="{191A9664-EE98-4BEC-B725-28E45CE9409B}" destId="{56EBE292-567A-44A1-82A2-98CEAE70A32D}" srcOrd="1" destOrd="0" presId="urn:microsoft.com/office/officeart/2005/8/layout/list1"/>
    <dgm:cxn modelId="{42030E1A-2666-4C8A-B36F-B5F5DC134572}" srcId="{9FFA44A5-08C8-4D7E-89D2-5B50F21C5ECC}" destId="{191A9664-EE98-4BEC-B725-28E45CE9409B}" srcOrd="2" destOrd="0" parTransId="{4E4A224C-DAF3-4F48-B1D1-B1A6BC33B3B0}" sibTransId="{307031C4-19D6-4DE5-A215-9301F10355F9}"/>
    <dgm:cxn modelId="{18925122-AC8A-4D3B-B43B-DF8F337F333F}" srcId="{9FFA44A5-08C8-4D7E-89D2-5B50F21C5ECC}" destId="{C68BB828-70CB-4DF2-8B2A-7F5B9BDCB3F4}" srcOrd="3" destOrd="0" parTransId="{BFE60FED-DC6C-49F3-9EBB-6BE54D60E135}" sibTransId="{B4F21B7F-5062-4A8E-AE3D-5A9C1C906C4C}"/>
    <dgm:cxn modelId="{DD70F769-E9AC-439C-9B55-E433C64BB818}" type="presOf" srcId="{A24BA934-530A-488E-9EE5-D0A98E87B45D}" destId="{00C1A9B7-774F-4DCA-8CCB-7D7F13C46CAE}" srcOrd="0" destOrd="0" presId="urn:microsoft.com/office/officeart/2005/8/layout/list1"/>
    <dgm:cxn modelId="{47954D6F-85F9-439E-88A1-506EC263E8D9}" type="presOf" srcId="{C68BB828-70CB-4DF2-8B2A-7F5B9BDCB3F4}" destId="{8219AB57-8057-40D5-B0E4-0FB0E7FD8749}" srcOrd="0" destOrd="0" presId="urn:microsoft.com/office/officeart/2005/8/layout/list1"/>
    <dgm:cxn modelId="{CD3C1855-0100-417E-85FA-DF315A7C2505}" type="presOf" srcId="{191A9664-EE98-4BEC-B725-28E45CE9409B}" destId="{AF93AB24-BE0C-4475-A8BC-9A0C5C019830}" srcOrd="0" destOrd="0" presId="urn:microsoft.com/office/officeart/2005/8/layout/list1"/>
    <dgm:cxn modelId="{72A2CA59-5009-470C-938B-483AA30C62AE}" srcId="{9FFA44A5-08C8-4D7E-89D2-5B50F21C5ECC}" destId="{92FF4A71-7F33-483F-B14F-B02AF1FA8ECC}" srcOrd="1" destOrd="0" parTransId="{8A3F437F-011C-47B3-926B-425370869116}" sibTransId="{965933CB-8CF5-44AE-9E1F-178FE115DCCB}"/>
    <dgm:cxn modelId="{463BB886-8CCD-475A-B587-9287B610F004}" type="presOf" srcId="{92FF4A71-7F33-483F-B14F-B02AF1FA8ECC}" destId="{6B020D9F-34BD-4925-8FBF-57CD225BB6E4}" srcOrd="0" destOrd="0" presId="urn:microsoft.com/office/officeart/2005/8/layout/list1"/>
    <dgm:cxn modelId="{C268F594-2984-4DE0-941A-E71E85757553}" srcId="{9FFA44A5-08C8-4D7E-89D2-5B50F21C5ECC}" destId="{A24BA934-530A-488E-9EE5-D0A98E87B45D}" srcOrd="0" destOrd="0" parTransId="{AFABB0ED-31BE-4D5B-A2E6-4DE225D8A4E3}" sibTransId="{C6E72686-6A16-4569-B0B5-93E685D28470}"/>
    <dgm:cxn modelId="{CD7B71B4-173C-4A53-8C07-EB2655A01D8A}" type="presOf" srcId="{C68BB828-70CB-4DF2-8B2A-7F5B9BDCB3F4}" destId="{97254E7B-6450-4E71-AC76-EE0887E4E3D5}" srcOrd="1" destOrd="0" presId="urn:microsoft.com/office/officeart/2005/8/layout/list1"/>
    <dgm:cxn modelId="{75BDD3BA-D08C-428C-BE0D-35A4192C247E}" type="presOf" srcId="{92FF4A71-7F33-483F-B14F-B02AF1FA8ECC}" destId="{36D6596A-A8D4-48B5-AC3D-D40B3FA3C2AA}" srcOrd="1" destOrd="0" presId="urn:microsoft.com/office/officeart/2005/8/layout/list1"/>
    <dgm:cxn modelId="{223225C8-EA39-4259-8962-15700ACB8368}" type="presOf" srcId="{9FFA44A5-08C8-4D7E-89D2-5B50F21C5ECC}" destId="{8D3914A1-C699-4278-A82A-FB5E1D19DC76}" srcOrd="0" destOrd="0" presId="urn:microsoft.com/office/officeart/2005/8/layout/list1"/>
    <dgm:cxn modelId="{49E9EAC8-CE78-4719-BF10-E2EBD7FFA79C}" type="presOf" srcId="{A24BA934-530A-488E-9EE5-D0A98E87B45D}" destId="{B53320C6-61AF-4EB5-A3BE-8AC0FBA485AF}" srcOrd="1" destOrd="0" presId="urn:microsoft.com/office/officeart/2005/8/layout/list1"/>
    <dgm:cxn modelId="{6A97342A-F1CE-47E0-86FC-DFD4B4FC1B0E}" type="presParOf" srcId="{8D3914A1-C699-4278-A82A-FB5E1D19DC76}" destId="{069198A0-CAD7-43D1-932C-7C744D6EE88B}" srcOrd="0" destOrd="0" presId="urn:microsoft.com/office/officeart/2005/8/layout/list1"/>
    <dgm:cxn modelId="{312DED5C-628C-449A-94B0-F016C7C38433}" type="presParOf" srcId="{069198A0-CAD7-43D1-932C-7C744D6EE88B}" destId="{00C1A9B7-774F-4DCA-8CCB-7D7F13C46CAE}" srcOrd="0" destOrd="0" presId="urn:microsoft.com/office/officeart/2005/8/layout/list1"/>
    <dgm:cxn modelId="{4B4BD428-10F2-4C27-8FD5-DFCB04461F87}" type="presParOf" srcId="{069198A0-CAD7-43D1-932C-7C744D6EE88B}" destId="{B53320C6-61AF-4EB5-A3BE-8AC0FBA485AF}" srcOrd="1" destOrd="0" presId="urn:microsoft.com/office/officeart/2005/8/layout/list1"/>
    <dgm:cxn modelId="{39725450-882C-41B3-BE54-235A40778022}" type="presParOf" srcId="{8D3914A1-C699-4278-A82A-FB5E1D19DC76}" destId="{36200373-6163-4701-BECC-9F59065D7EB8}" srcOrd="1" destOrd="0" presId="urn:microsoft.com/office/officeart/2005/8/layout/list1"/>
    <dgm:cxn modelId="{DF25AD0A-1C88-470F-8099-1975A330C5C3}" type="presParOf" srcId="{8D3914A1-C699-4278-A82A-FB5E1D19DC76}" destId="{8FFCE5BE-0387-4F58-88B8-6D965066930C}" srcOrd="2" destOrd="0" presId="urn:microsoft.com/office/officeart/2005/8/layout/list1"/>
    <dgm:cxn modelId="{D6B6EA5E-6828-4CB1-9036-72CAAC16BF83}" type="presParOf" srcId="{8D3914A1-C699-4278-A82A-FB5E1D19DC76}" destId="{6D96F117-9CA2-46D1-B746-E496A5628B8F}" srcOrd="3" destOrd="0" presId="urn:microsoft.com/office/officeart/2005/8/layout/list1"/>
    <dgm:cxn modelId="{B86E3A7A-30A9-4CC3-94AB-A97832AD307C}" type="presParOf" srcId="{8D3914A1-C699-4278-A82A-FB5E1D19DC76}" destId="{6457895F-D5C3-4BCE-9136-2D4C420B1440}" srcOrd="4" destOrd="0" presId="urn:microsoft.com/office/officeart/2005/8/layout/list1"/>
    <dgm:cxn modelId="{9704549B-27A3-4690-83EB-1225FFA96D16}" type="presParOf" srcId="{6457895F-D5C3-4BCE-9136-2D4C420B1440}" destId="{6B020D9F-34BD-4925-8FBF-57CD225BB6E4}" srcOrd="0" destOrd="0" presId="urn:microsoft.com/office/officeart/2005/8/layout/list1"/>
    <dgm:cxn modelId="{73A26529-8F19-42C9-B973-A458ADDA5CF4}" type="presParOf" srcId="{6457895F-D5C3-4BCE-9136-2D4C420B1440}" destId="{36D6596A-A8D4-48B5-AC3D-D40B3FA3C2AA}" srcOrd="1" destOrd="0" presId="urn:microsoft.com/office/officeart/2005/8/layout/list1"/>
    <dgm:cxn modelId="{7FC765A5-1111-460E-ABD4-6CDE96AAA341}" type="presParOf" srcId="{8D3914A1-C699-4278-A82A-FB5E1D19DC76}" destId="{2F8F8875-584C-4E05-89C2-21E6C51221E5}" srcOrd="5" destOrd="0" presId="urn:microsoft.com/office/officeart/2005/8/layout/list1"/>
    <dgm:cxn modelId="{63C84114-B8AA-4572-8704-9B0547266438}" type="presParOf" srcId="{8D3914A1-C699-4278-A82A-FB5E1D19DC76}" destId="{B9406BAA-5D78-42AD-BDA6-896712423440}" srcOrd="6" destOrd="0" presId="urn:microsoft.com/office/officeart/2005/8/layout/list1"/>
    <dgm:cxn modelId="{243B258C-7C1F-4A28-B31F-2E3FBDD23A81}" type="presParOf" srcId="{8D3914A1-C699-4278-A82A-FB5E1D19DC76}" destId="{4ACEEAE6-DD82-4393-98AD-69D711692F08}" srcOrd="7" destOrd="0" presId="urn:microsoft.com/office/officeart/2005/8/layout/list1"/>
    <dgm:cxn modelId="{49F2C0AD-5215-4F74-A6F7-B9DC56AFCC7B}" type="presParOf" srcId="{8D3914A1-C699-4278-A82A-FB5E1D19DC76}" destId="{B28BF66E-DF91-4161-A2A4-6E424E400F3B}" srcOrd="8" destOrd="0" presId="urn:microsoft.com/office/officeart/2005/8/layout/list1"/>
    <dgm:cxn modelId="{2149CF8F-0CF9-4F40-8F79-D5FCC2BC97BB}" type="presParOf" srcId="{B28BF66E-DF91-4161-A2A4-6E424E400F3B}" destId="{AF93AB24-BE0C-4475-A8BC-9A0C5C019830}" srcOrd="0" destOrd="0" presId="urn:microsoft.com/office/officeart/2005/8/layout/list1"/>
    <dgm:cxn modelId="{B5CE37C4-1C57-4EE9-A894-5ACFCE6F7645}" type="presParOf" srcId="{B28BF66E-DF91-4161-A2A4-6E424E400F3B}" destId="{56EBE292-567A-44A1-82A2-98CEAE70A32D}" srcOrd="1" destOrd="0" presId="urn:microsoft.com/office/officeart/2005/8/layout/list1"/>
    <dgm:cxn modelId="{45FFD8A3-7A3B-4DCF-B0DB-BB20EC111886}" type="presParOf" srcId="{8D3914A1-C699-4278-A82A-FB5E1D19DC76}" destId="{D8B6EDFD-BF03-4507-8233-2CFF65194556}" srcOrd="9" destOrd="0" presId="urn:microsoft.com/office/officeart/2005/8/layout/list1"/>
    <dgm:cxn modelId="{FCBCBDC0-E388-419B-BD13-28BD5557EEF5}" type="presParOf" srcId="{8D3914A1-C699-4278-A82A-FB5E1D19DC76}" destId="{40BE22FE-1F1C-4E46-A6EF-FA3A87EECC5C}" srcOrd="10" destOrd="0" presId="urn:microsoft.com/office/officeart/2005/8/layout/list1"/>
    <dgm:cxn modelId="{2E11A8FD-CF69-44AC-970F-C1E58ED6E3BC}" type="presParOf" srcId="{8D3914A1-C699-4278-A82A-FB5E1D19DC76}" destId="{BBB3D178-91B0-42F5-936B-A95893396EF7}" srcOrd="11" destOrd="0" presId="urn:microsoft.com/office/officeart/2005/8/layout/list1"/>
    <dgm:cxn modelId="{1E4DD7F6-F583-4AAD-BC49-041DB213BA76}" type="presParOf" srcId="{8D3914A1-C699-4278-A82A-FB5E1D19DC76}" destId="{78467BD7-3083-4A84-B87D-2551069BBC5D}" srcOrd="12" destOrd="0" presId="urn:microsoft.com/office/officeart/2005/8/layout/list1"/>
    <dgm:cxn modelId="{958D8AAF-410C-4A8B-B67B-329192A0DBBE}" type="presParOf" srcId="{78467BD7-3083-4A84-B87D-2551069BBC5D}" destId="{8219AB57-8057-40D5-B0E4-0FB0E7FD8749}" srcOrd="0" destOrd="0" presId="urn:microsoft.com/office/officeart/2005/8/layout/list1"/>
    <dgm:cxn modelId="{55641470-9D64-4C4B-80F2-15D878A32B41}" type="presParOf" srcId="{78467BD7-3083-4A84-B87D-2551069BBC5D}" destId="{97254E7B-6450-4E71-AC76-EE0887E4E3D5}" srcOrd="1" destOrd="0" presId="urn:microsoft.com/office/officeart/2005/8/layout/list1"/>
    <dgm:cxn modelId="{35E8614F-02C6-4C8B-A3D6-7FDF8182CD0F}" type="presParOf" srcId="{8D3914A1-C699-4278-A82A-FB5E1D19DC76}" destId="{4A042115-A38A-4E69-B4A5-1B4EC1D6C1F1}" srcOrd="13" destOrd="0" presId="urn:microsoft.com/office/officeart/2005/8/layout/list1"/>
    <dgm:cxn modelId="{7960C44C-51C7-4F30-B18E-7A66EB20F075}" type="presParOf" srcId="{8D3914A1-C699-4278-A82A-FB5E1D19DC76}" destId="{9C2B002A-0984-41DD-AF2D-39DDA3291250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630D15C-9E6A-4AB8-8939-F1644EF212EB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B85455B7-4DF8-42BF-9547-BEC762C8C1D2}">
      <dgm:prSet phldrT="[Testo]"/>
      <dgm:spPr/>
      <dgm:t>
        <a:bodyPr/>
        <a:lstStyle/>
        <a:p>
          <a:r>
            <a:rPr lang="it-IT" altLang="it-IT" dirty="0">
              <a:solidFill>
                <a:schemeClr val="bg1"/>
              </a:solidFill>
              <a:latin typeface="Calibri" pitchFamily="34" charset="0"/>
            </a:rPr>
            <a:t>ricerca </a:t>
          </a:r>
          <a:r>
            <a:rPr lang="it-IT" altLang="it-IT" dirty="0" err="1">
              <a:solidFill>
                <a:schemeClr val="bg1"/>
              </a:solidFill>
              <a:latin typeface="Calibri" pitchFamily="34" charset="0"/>
            </a:rPr>
            <a:t>ac</a:t>
          </a:r>
          <a:r>
            <a:rPr lang="it-IT" altLang="it-IT" dirty="0">
              <a:solidFill>
                <a:schemeClr val="bg1"/>
              </a:solidFill>
              <a:latin typeface="Calibri" pitchFamily="34" charset="0"/>
            </a:rPr>
            <a:t>. </a:t>
          </a:r>
          <a:r>
            <a:rPr lang="it-IT" altLang="it-IT" b="1" dirty="0" err="1">
              <a:solidFill>
                <a:schemeClr val="bg1"/>
              </a:solidFill>
              <a:latin typeface="Calibri" pitchFamily="34" charset="0"/>
            </a:rPr>
            <a:t>anti-ENA</a:t>
          </a:r>
          <a:endParaRPr lang="it-IT" dirty="0">
            <a:solidFill>
              <a:schemeClr val="bg1"/>
            </a:solidFill>
          </a:endParaRPr>
        </a:p>
      </dgm:t>
    </dgm:pt>
    <dgm:pt modelId="{05048DCB-E745-4E6F-9A04-1414B076D93E}" type="parTrans" cxnId="{0BE8ACD1-0C98-46AC-A30D-C58772E71B99}">
      <dgm:prSet/>
      <dgm:spPr/>
      <dgm:t>
        <a:bodyPr/>
        <a:lstStyle/>
        <a:p>
          <a:endParaRPr lang="it-IT"/>
        </a:p>
      </dgm:t>
    </dgm:pt>
    <dgm:pt modelId="{F8E243CB-1F68-489C-9CAA-E7BA21C3CE11}" type="sibTrans" cxnId="{0BE8ACD1-0C98-46AC-A30D-C58772E71B99}">
      <dgm:prSet/>
      <dgm:spPr/>
      <dgm:t>
        <a:bodyPr/>
        <a:lstStyle/>
        <a:p>
          <a:endParaRPr lang="it-IT"/>
        </a:p>
      </dgm:t>
    </dgm:pt>
    <dgm:pt modelId="{4D2DFB39-FBB3-4544-A266-F0DAB81C737B}">
      <dgm:prSet/>
      <dgm:spPr/>
      <dgm:t>
        <a:bodyPr/>
        <a:lstStyle/>
        <a:p>
          <a:r>
            <a:rPr lang="it-IT" altLang="it-IT" dirty="0">
              <a:solidFill>
                <a:schemeClr val="bg1"/>
              </a:solidFill>
              <a:latin typeface="Calibri" pitchFamily="34" charset="0"/>
            </a:rPr>
            <a:t>ricerca </a:t>
          </a:r>
          <a:r>
            <a:rPr lang="it-IT" altLang="it-IT" dirty="0" err="1">
              <a:solidFill>
                <a:schemeClr val="bg1"/>
              </a:solidFill>
              <a:latin typeface="Calibri" pitchFamily="34" charset="0"/>
            </a:rPr>
            <a:t>ac</a:t>
          </a:r>
          <a:r>
            <a:rPr lang="it-IT" altLang="it-IT" dirty="0">
              <a:solidFill>
                <a:schemeClr val="bg1"/>
              </a:solidFill>
              <a:latin typeface="Calibri" pitchFamily="34" charset="0"/>
            </a:rPr>
            <a:t>. </a:t>
          </a:r>
          <a:r>
            <a:rPr lang="it-IT" altLang="it-IT" b="1" dirty="0">
              <a:solidFill>
                <a:schemeClr val="bg1"/>
              </a:solidFill>
              <a:latin typeface="Calibri" pitchFamily="34" charset="0"/>
            </a:rPr>
            <a:t>anti-</a:t>
          </a:r>
          <a:r>
            <a:rPr lang="it-IT" altLang="it-IT" b="1" dirty="0" err="1">
              <a:solidFill>
                <a:schemeClr val="bg1"/>
              </a:solidFill>
              <a:latin typeface="Calibri" pitchFamily="34" charset="0"/>
            </a:rPr>
            <a:t>dsDNA</a:t>
          </a:r>
          <a:endParaRPr lang="it-IT" altLang="it-IT" b="1" dirty="0">
            <a:solidFill>
              <a:schemeClr val="bg1"/>
            </a:solidFill>
            <a:latin typeface="Calibri" pitchFamily="34" charset="0"/>
          </a:endParaRPr>
        </a:p>
      </dgm:t>
    </dgm:pt>
    <dgm:pt modelId="{BB960206-5C1C-41E2-8E3B-A0F331959290}" type="parTrans" cxnId="{BE0D350F-2C3E-44CE-B26B-B81F279EC805}">
      <dgm:prSet/>
      <dgm:spPr/>
      <dgm:t>
        <a:bodyPr/>
        <a:lstStyle/>
        <a:p>
          <a:endParaRPr lang="it-IT"/>
        </a:p>
      </dgm:t>
    </dgm:pt>
    <dgm:pt modelId="{928AC716-E447-441E-8CF2-87A146E264C8}" type="sibTrans" cxnId="{BE0D350F-2C3E-44CE-B26B-B81F279EC805}">
      <dgm:prSet/>
      <dgm:spPr/>
      <dgm:t>
        <a:bodyPr/>
        <a:lstStyle/>
        <a:p>
          <a:endParaRPr lang="it-IT"/>
        </a:p>
      </dgm:t>
    </dgm:pt>
    <dgm:pt modelId="{F07C435F-B5E9-41E3-B155-723E3CDC7535}" type="pres">
      <dgm:prSet presAssocID="{6630D15C-9E6A-4AB8-8939-F1644EF212EB}" presName="Name0" presStyleCnt="0">
        <dgm:presLayoutVars>
          <dgm:dir/>
          <dgm:animLvl val="lvl"/>
          <dgm:resizeHandles val="exact"/>
        </dgm:presLayoutVars>
      </dgm:prSet>
      <dgm:spPr/>
    </dgm:pt>
    <dgm:pt modelId="{2CD5A0D0-4E0B-442E-BA78-860B11F001E0}" type="pres">
      <dgm:prSet presAssocID="{6630D15C-9E6A-4AB8-8939-F1644EF212EB}" presName="dummy" presStyleCnt="0"/>
      <dgm:spPr/>
    </dgm:pt>
    <dgm:pt modelId="{03D1B186-84E4-47E7-BA99-2C0621DF438A}" type="pres">
      <dgm:prSet presAssocID="{6630D15C-9E6A-4AB8-8939-F1644EF212EB}" presName="linH" presStyleCnt="0"/>
      <dgm:spPr/>
    </dgm:pt>
    <dgm:pt modelId="{4D3D83F7-6245-42A8-A177-08C67DE3BE37}" type="pres">
      <dgm:prSet presAssocID="{6630D15C-9E6A-4AB8-8939-F1644EF212EB}" presName="padding1" presStyleCnt="0"/>
      <dgm:spPr/>
    </dgm:pt>
    <dgm:pt modelId="{DC6F7597-7391-4944-BC8C-E6ADF2ACE54B}" type="pres">
      <dgm:prSet presAssocID="{B85455B7-4DF8-42BF-9547-BEC762C8C1D2}" presName="linV" presStyleCnt="0"/>
      <dgm:spPr/>
    </dgm:pt>
    <dgm:pt modelId="{172D66B3-67E2-478E-B160-D99AA4AD8FE3}" type="pres">
      <dgm:prSet presAssocID="{B85455B7-4DF8-42BF-9547-BEC762C8C1D2}" presName="spVertical1" presStyleCnt="0"/>
      <dgm:spPr/>
    </dgm:pt>
    <dgm:pt modelId="{4BF16B45-212A-427B-A75B-F371D12D4999}" type="pres">
      <dgm:prSet presAssocID="{B85455B7-4DF8-42BF-9547-BEC762C8C1D2}" presName="parTx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9ED39EFA-405B-4D29-9A15-4E048890B7EC}" type="pres">
      <dgm:prSet presAssocID="{B85455B7-4DF8-42BF-9547-BEC762C8C1D2}" presName="spVertical2" presStyleCnt="0"/>
      <dgm:spPr/>
    </dgm:pt>
    <dgm:pt modelId="{3B068824-56B3-4BAB-9F5D-B80C75100224}" type="pres">
      <dgm:prSet presAssocID="{B85455B7-4DF8-42BF-9547-BEC762C8C1D2}" presName="spVertical3" presStyleCnt="0"/>
      <dgm:spPr/>
    </dgm:pt>
    <dgm:pt modelId="{C24E60B9-B755-4506-9C17-51CA72C275AF}" type="pres">
      <dgm:prSet presAssocID="{F8E243CB-1F68-489C-9CAA-E7BA21C3CE11}" presName="space" presStyleCnt="0"/>
      <dgm:spPr/>
    </dgm:pt>
    <dgm:pt modelId="{08DCCADC-0CFC-4DF6-94A2-146A4D33F9B6}" type="pres">
      <dgm:prSet presAssocID="{4D2DFB39-FBB3-4544-A266-F0DAB81C737B}" presName="linV" presStyleCnt="0"/>
      <dgm:spPr/>
    </dgm:pt>
    <dgm:pt modelId="{CBB2B4EC-7A9C-40A9-A10A-0564067336D4}" type="pres">
      <dgm:prSet presAssocID="{4D2DFB39-FBB3-4544-A266-F0DAB81C737B}" presName="spVertical1" presStyleCnt="0"/>
      <dgm:spPr/>
    </dgm:pt>
    <dgm:pt modelId="{2AC5FE78-DB87-4D5E-BDB6-1656418F0674}" type="pres">
      <dgm:prSet presAssocID="{4D2DFB39-FBB3-4544-A266-F0DAB81C737B}" presName="parTx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A2968892-FB20-47D8-8DEA-2E4031F571D8}" type="pres">
      <dgm:prSet presAssocID="{4D2DFB39-FBB3-4544-A266-F0DAB81C737B}" presName="spVertical2" presStyleCnt="0"/>
      <dgm:spPr/>
    </dgm:pt>
    <dgm:pt modelId="{808F943F-831A-4024-8C11-9E301D305D66}" type="pres">
      <dgm:prSet presAssocID="{4D2DFB39-FBB3-4544-A266-F0DAB81C737B}" presName="spVertical3" presStyleCnt="0"/>
      <dgm:spPr/>
    </dgm:pt>
    <dgm:pt modelId="{04DD4C27-53A4-4251-A7C5-0BAF4CC28BDB}" type="pres">
      <dgm:prSet presAssocID="{6630D15C-9E6A-4AB8-8939-F1644EF212EB}" presName="padding2" presStyleCnt="0"/>
      <dgm:spPr/>
    </dgm:pt>
    <dgm:pt modelId="{1325C7EE-F78D-4FB6-9E6F-54D1131F11EC}" type="pres">
      <dgm:prSet presAssocID="{6630D15C-9E6A-4AB8-8939-F1644EF212EB}" presName="negArrow" presStyleCnt="0"/>
      <dgm:spPr/>
    </dgm:pt>
    <dgm:pt modelId="{83051EBF-71C2-4E8B-ABB7-551564FF597F}" type="pres">
      <dgm:prSet presAssocID="{6630D15C-9E6A-4AB8-8939-F1644EF212EB}" presName="backgroundArrow" presStyleLbl="node1" presStyleIdx="0" presStyleCnt="1"/>
      <dgm:spPr/>
    </dgm:pt>
  </dgm:ptLst>
  <dgm:cxnLst>
    <dgm:cxn modelId="{BE0D350F-2C3E-44CE-B26B-B81F279EC805}" srcId="{6630D15C-9E6A-4AB8-8939-F1644EF212EB}" destId="{4D2DFB39-FBB3-4544-A266-F0DAB81C737B}" srcOrd="1" destOrd="0" parTransId="{BB960206-5C1C-41E2-8E3B-A0F331959290}" sibTransId="{928AC716-E447-441E-8CF2-87A146E264C8}"/>
    <dgm:cxn modelId="{6BD86230-E948-4B53-9AB3-220C37E44E7C}" type="presOf" srcId="{6630D15C-9E6A-4AB8-8939-F1644EF212EB}" destId="{F07C435F-B5E9-41E3-B155-723E3CDC7535}" srcOrd="0" destOrd="0" presId="urn:microsoft.com/office/officeart/2005/8/layout/hProcess3"/>
    <dgm:cxn modelId="{263F73AE-4936-4DE7-8878-6C25F1659950}" type="presOf" srcId="{B85455B7-4DF8-42BF-9547-BEC762C8C1D2}" destId="{4BF16B45-212A-427B-A75B-F371D12D4999}" srcOrd="0" destOrd="0" presId="urn:microsoft.com/office/officeart/2005/8/layout/hProcess3"/>
    <dgm:cxn modelId="{DAE18DCC-817A-42FF-B75F-CBD39912938B}" type="presOf" srcId="{4D2DFB39-FBB3-4544-A266-F0DAB81C737B}" destId="{2AC5FE78-DB87-4D5E-BDB6-1656418F0674}" srcOrd="0" destOrd="0" presId="urn:microsoft.com/office/officeart/2005/8/layout/hProcess3"/>
    <dgm:cxn modelId="{0BE8ACD1-0C98-46AC-A30D-C58772E71B99}" srcId="{6630D15C-9E6A-4AB8-8939-F1644EF212EB}" destId="{B85455B7-4DF8-42BF-9547-BEC762C8C1D2}" srcOrd="0" destOrd="0" parTransId="{05048DCB-E745-4E6F-9A04-1414B076D93E}" sibTransId="{F8E243CB-1F68-489C-9CAA-E7BA21C3CE11}"/>
    <dgm:cxn modelId="{9AA354CA-6A0B-472B-9D25-1041D7568961}" type="presParOf" srcId="{F07C435F-B5E9-41E3-B155-723E3CDC7535}" destId="{2CD5A0D0-4E0B-442E-BA78-860B11F001E0}" srcOrd="0" destOrd="0" presId="urn:microsoft.com/office/officeart/2005/8/layout/hProcess3"/>
    <dgm:cxn modelId="{4257BAF6-6F8C-4E2D-8E07-4FCB4256F65E}" type="presParOf" srcId="{F07C435F-B5E9-41E3-B155-723E3CDC7535}" destId="{03D1B186-84E4-47E7-BA99-2C0621DF438A}" srcOrd="1" destOrd="0" presId="urn:microsoft.com/office/officeart/2005/8/layout/hProcess3"/>
    <dgm:cxn modelId="{C413FD85-E942-4A9A-A42F-4B2A3B58F1F0}" type="presParOf" srcId="{03D1B186-84E4-47E7-BA99-2C0621DF438A}" destId="{4D3D83F7-6245-42A8-A177-08C67DE3BE37}" srcOrd="0" destOrd="0" presId="urn:microsoft.com/office/officeart/2005/8/layout/hProcess3"/>
    <dgm:cxn modelId="{DA8F9FCD-D758-4C86-947E-96127ABA80D0}" type="presParOf" srcId="{03D1B186-84E4-47E7-BA99-2C0621DF438A}" destId="{DC6F7597-7391-4944-BC8C-E6ADF2ACE54B}" srcOrd="1" destOrd="0" presId="urn:microsoft.com/office/officeart/2005/8/layout/hProcess3"/>
    <dgm:cxn modelId="{DDCA1FA4-D8CC-4465-96D9-6A1C094BC69B}" type="presParOf" srcId="{DC6F7597-7391-4944-BC8C-E6ADF2ACE54B}" destId="{172D66B3-67E2-478E-B160-D99AA4AD8FE3}" srcOrd="0" destOrd="0" presId="urn:microsoft.com/office/officeart/2005/8/layout/hProcess3"/>
    <dgm:cxn modelId="{0FBED6A6-D680-4093-9C24-6FD7BAF2E3C5}" type="presParOf" srcId="{DC6F7597-7391-4944-BC8C-E6ADF2ACE54B}" destId="{4BF16B45-212A-427B-A75B-F371D12D4999}" srcOrd="1" destOrd="0" presId="urn:microsoft.com/office/officeart/2005/8/layout/hProcess3"/>
    <dgm:cxn modelId="{0F3E164D-4336-4324-AE26-C096A22BC5AD}" type="presParOf" srcId="{DC6F7597-7391-4944-BC8C-E6ADF2ACE54B}" destId="{9ED39EFA-405B-4D29-9A15-4E048890B7EC}" srcOrd="2" destOrd="0" presId="urn:microsoft.com/office/officeart/2005/8/layout/hProcess3"/>
    <dgm:cxn modelId="{D5432BC6-41AF-40A4-B202-654DEF702BC6}" type="presParOf" srcId="{DC6F7597-7391-4944-BC8C-E6ADF2ACE54B}" destId="{3B068824-56B3-4BAB-9F5D-B80C75100224}" srcOrd="3" destOrd="0" presId="urn:microsoft.com/office/officeart/2005/8/layout/hProcess3"/>
    <dgm:cxn modelId="{EC28E000-1863-4F69-B3D9-E9DC7AFB41B9}" type="presParOf" srcId="{03D1B186-84E4-47E7-BA99-2C0621DF438A}" destId="{C24E60B9-B755-4506-9C17-51CA72C275AF}" srcOrd="2" destOrd="0" presId="urn:microsoft.com/office/officeart/2005/8/layout/hProcess3"/>
    <dgm:cxn modelId="{C589186C-3BFA-4F83-99A6-246BBAB2387D}" type="presParOf" srcId="{03D1B186-84E4-47E7-BA99-2C0621DF438A}" destId="{08DCCADC-0CFC-4DF6-94A2-146A4D33F9B6}" srcOrd="3" destOrd="0" presId="urn:microsoft.com/office/officeart/2005/8/layout/hProcess3"/>
    <dgm:cxn modelId="{DBBE3547-8E54-49F3-AA94-8489D84E343C}" type="presParOf" srcId="{08DCCADC-0CFC-4DF6-94A2-146A4D33F9B6}" destId="{CBB2B4EC-7A9C-40A9-A10A-0564067336D4}" srcOrd="0" destOrd="0" presId="urn:microsoft.com/office/officeart/2005/8/layout/hProcess3"/>
    <dgm:cxn modelId="{FFB3CC8F-E725-46AF-8C4B-4FCFE765AB7C}" type="presParOf" srcId="{08DCCADC-0CFC-4DF6-94A2-146A4D33F9B6}" destId="{2AC5FE78-DB87-4D5E-BDB6-1656418F0674}" srcOrd="1" destOrd="0" presId="urn:microsoft.com/office/officeart/2005/8/layout/hProcess3"/>
    <dgm:cxn modelId="{AB312D72-75D0-45D7-8B02-6ECF5892F37D}" type="presParOf" srcId="{08DCCADC-0CFC-4DF6-94A2-146A4D33F9B6}" destId="{A2968892-FB20-47D8-8DEA-2E4031F571D8}" srcOrd="2" destOrd="0" presId="urn:microsoft.com/office/officeart/2005/8/layout/hProcess3"/>
    <dgm:cxn modelId="{893AEDC6-ADAE-4322-9D02-640894E7E59C}" type="presParOf" srcId="{08DCCADC-0CFC-4DF6-94A2-146A4D33F9B6}" destId="{808F943F-831A-4024-8C11-9E301D305D66}" srcOrd="3" destOrd="0" presId="urn:microsoft.com/office/officeart/2005/8/layout/hProcess3"/>
    <dgm:cxn modelId="{913F2467-1C8E-405F-A939-A5FFD2710FEC}" type="presParOf" srcId="{03D1B186-84E4-47E7-BA99-2C0621DF438A}" destId="{04DD4C27-53A4-4251-A7C5-0BAF4CC28BDB}" srcOrd="4" destOrd="0" presId="urn:microsoft.com/office/officeart/2005/8/layout/hProcess3"/>
    <dgm:cxn modelId="{7AFB412D-8EE5-4A64-BDCD-0C78B6749CDD}" type="presParOf" srcId="{03D1B186-84E4-47E7-BA99-2C0621DF438A}" destId="{1325C7EE-F78D-4FB6-9E6F-54D1131F11EC}" srcOrd="5" destOrd="0" presId="urn:microsoft.com/office/officeart/2005/8/layout/hProcess3"/>
    <dgm:cxn modelId="{D2706B19-866A-4E57-A059-D360F01D1814}" type="presParOf" srcId="{03D1B186-84E4-47E7-BA99-2C0621DF438A}" destId="{83051EBF-71C2-4E8B-ABB7-551564FF597F}" srcOrd="6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E61409-E1FB-45A4-83BF-76C4E64B0E6D}">
      <dsp:nvSpPr>
        <dsp:cNvPr id="0" name=""/>
        <dsp:cNvSpPr/>
      </dsp:nvSpPr>
      <dsp:spPr>
        <a:xfrm>
          <a:off x="1343215" y="2298700"/>
          <a:ext cx="571901" cy="17821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5950" y="0"/>
              </a:lnTo>
              <a:lnTo>
                <a:pt x="285950" y="1782148"/>
              </a:lnTo>
              <a:lnTo>
                <a:pt x="571901" y="1782148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600" kern="1200"/>
        </a:p>
      </dsp:txBody>
      <dsp:txXfrm>
        <a:off x="1582374" y="3142982"/>
        <a:ext cx="93583" cy="93583"/>
      </dsp:txXfrm>
    </dsp:sp>
    <dsp:sp modelId="{59671A88-AD86-4213-92D3-0B91ACBFB339}">
      <dsp:nvSpPr>
        <dsp:cNvPr id="0" name=""/>
        <dsp:cNvSpPr/>
      </dsp:nvSpPr>
      <dsp:spPr>
        <a:xfrm>
          <a:off x="1343215" y="2298700"/>
          <a:ext cx="571901" cy="6923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5950" y="0"/>
              </a:lnTo>
              <a:lnTo>
                <a:pt x="285950" y="692397"/>
              </a:lnTo>
              <a:lnTo>
                <a:pt x="571901" y="692397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1606714" y="2622447"/>
        <a:ext cx="44902" cy="44902"/>
      </dsp:txXfrm>
    </dsp:sp>
    <dsp:sp modelId="{A1C944A8-F403-4E46-BB61-B7EF3F6479DF}">
      <dsp:nvSpPr>
        <dsp:cNvPr id="0" name=""/>
        <dsp:cNvSpPr/>
      </dsp:nvSpPr>
      <dsp:spPr>
        <a:xfrm>
          <a:off x="1343215" y="1753824"/>
          <a:ext cx="571901" cy="544875"/>
        </a:xfrm>
        <a:custGeom>
          <a:avLst/>
          <a:gdLst/>
          <a:ahLst/>
          <a:cxnLst/>
          <a:rect l="0" t="0" r="0" b="0"/>
          <a:pathLst>
            <a:path>
              <a:moveTo>
                <a:pt x="0" y="544875"/>
              </a:moveTo>
              <a:lnTo>
                <a:pt x="285950" y="544875"/>
              </a:lnTo>
              <a:lnTo>
                <a:pt x="285950" y="0"/>
              </a:lnTo>
              <a:lnTo>
                <a:pt x="571901" y="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1609418" y="2006514"/>
        <a:ext cx="39495" cy="39495"/>
      </dsp:txXfrm>
    </dsp:sp>
    <dsp:sp modelId="{2A91719F-53EB-4E23-80DE-E1D6EECFDC8A}">
      <dsp:nvSpPr>
        <dsp:cNvPr id="0" name=""/>
        <dsp:cNvSpPr/>
      </dsp:nvSpPr>
      <dsp:spPr>
        <a:xfrm>
          <a:off x="1343215" y="516551"/>
          <a:ext cx="571901" cy="1782148"/>
        </a:xfrm>
        <a:custGeom>
          <a:avLst/>
          <a:gdLst/>
          <a:ahLst/>
          <a:cxnLst/>
          <a:rect l="0" t="0" r="0" b="0"/>
          <a:pathLst>
            <a:path>
              <a:moveTo>
                <a:pt x="0" y="1782148"/>
              </a:moveTo>
              <a:lnTo>
                <a:pt x="285950" y="1782148"/>
              </a:lnTo>
              <a:lnTo>
                <a:pt x="285950" y="0"/>
              </a:lnTo>
              <a:lnTo>
                <a:pt x="571901" y="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600" kern="1200"/>
        </a:p>
      </dsp:txBody>
      <dsp:txXfrm>
        <a:off x="1582374" y="1360834"/>
        <a:ext cx="93583" cy="93583"/>
      </dsp:txXfrm>
    </dsp:sp>
    <dsp:sp modelId="{8412A515-2A23-43B8-8F55-267FBDCDFBE5}">
      <dsp:nvSpPr>
        <dsp:cNvPr id="0" name=""/>
        <dsp:cNvSpPr/>
      </dsp:nvSpPr>
      <dsp:spPr>
        <a:xfrm rot="16200000">
          <a:off x="-1375311" y="1874385"/>
          <a:ext cx="4588425" cy="8486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925" tIns="34925" rIns="34925" bIns="34925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5500" kern="1200" dirty="0"/>
            <a:t>ANA +</a:t>
          </a:r>
        </a:p>
      </dsp:txBody>
      <dsp:txXfrm>
        <a:off x="-1375311" y="1874385"/>
        <a:ext cx="4588425" cy="848628"/>
      </dsp:txXfrm>
    </dsp:sp>
    <dsp:sp modelId="{5B61889D-1EDB-4ED3-9D4B-250830BEF0BE}">
      <dsp:nvSpPr>
        <dsp:cNvPr id="0" name=""/>
        <dsp:cNvSpPr/>
      </dsp:nvSpPr>
      <dsp:spPr>
        <a:xfrm>
          <a:off x="1915116" y="80651"/>
          <a:ext cx="8756009" cy="871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altLang="it-IT" sz="2400" kern="1200" dirty="0"/>
            <a:t>comparsa ex-novo di un fenomeno di </a:t>
          </a:r>
          <a:r>
            <a:rPr lang="it-IT" altLang="it-IT" sz="2400" kern="1200" dirty="0" err="1"/>
            <a:t>Raynaud</a:t>
          </a:r>
          <a:endParaRPr lang="it-IT" sz="2400" kern="1200" dirty="0"/>
        </a:p>
      </dsp:txBody>
      <dsp:txXfrm>
        <a:off x="1915116" y="80651"/>
        <a:ext cx="8756009" cy="871800"/>
      </dsp:txXfrm>
    </dsp:sp>
    <dsp:sp modelId="{2AE5CDCF-12B4-4103-95C0-BA3FE0312881}">
      <dsp:nvSpPr>
        <dsp:cNvPr id="0" name=""/>
        <dsp:cNvSpPr/>
      </dsp:nvSpPr>
      <dsp:spPr>
        <a:xfrm>
          <a:off x="1915116" y="1170402"/>
          <a:ext cx="8731674" cy="11668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altLang="it-IT" sz="2000" kern="1200" dirty="0"/>
            <a:t>sintomatologia </a:t>
          </a:r>
          <a:r>
            <a:rPr lang="it-IT" altLang="it-IT" sz="2000" kern="1200" dirty="0" err="1"/>
            <a:t>poliartromialgica</a:t>
          </a:r>
          <a:r>
            <a:rPr lang="it-IT" altLang="it-IT" sz="2000" kern="1200" dirty="0"/>
            <a:t> aspecifica associata alla presenza di febbricola, astenia, s. </a:t>
          </a:r>
          <a:r>
            <a:rPr lang="it-IT" altLang="it-IT" sz="2000" kern="1200" dirty="0" err="1"/>
            <a:t>sicca</a:t>
          </a:r>
          <a:r>
            <a:rPr lang="it-IT" altLang="it-IT" sz="2000" kern="1200" dirty="0"/>
            <a:t>, f. di </a:t>
          </a:r>
          <a:r>
            <a:rPr lang="it-IT" altLang="it-IT" sz="2000" kern="1200" dirty="0" err="1"/>
            <a:t>Raynaud</a:t>
          </a:r>
          <a:r>
            <a:rPr lang="it-IT" altLang="it-IT" sz="2000" kern="1200" dirty="0"/>
            <a:t>, </a:t>
          </a:r>
          <a:r>
            <a:rPr lang="it-IT" altLang="it-IT" sz="2000" kern="1200" dirty="0" err="1"/>
            <a:t>sierosite</a:t>
          </a:r>
          <a:r>
            <a:rPr lang="it-IT" altLang="it-IT" sz="2000" kern="1200" dirty="0"/>
            <a:t>, manifestazioni cutanee (es. </a:t>
          </a:r>
          <a:r>
            <a:rPr lang="it-IT" altLang="it-IT" sz="2000" kern="1200" dirty="0" err="1"/>
            <a:t>rash</a:t>
          </a:r>
          <a:r>
            <a:rPr lang="it-IT" altLang="it-IT" sz="2000" kern="1200" dirty="0"/>
            <a:t> o fotosensibilità)</a:t>
          </a:r>
        </a:p>
      </dsp:txBody>
      <dsp:txXfrm>
        <a:off x="1915116" y="1170402"/>
        <a:ext cx="8731674" cy="1166844"/>
      </dsp:txXfrm>
    </dsp:sp>
    <dsp:sp modelId="{2DA40EC2-D64A-4801-8937-AB857466DB4D}">
      <dsp:nvSpPr>
        <dsp:cNvPr id="0" name=""/>
        <dsp:cNvSpPr/>
      </dsp:nvSpPr>
      <dsp:spPr>
        <a:xfrm>
          <a:off x="1915116" y="2555196"/>
          <a:ext cx="8707340" cy="871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altLang="it-IT" sz="2200" kern="1200" dirty="0"/>
            <a:t>quadri di poliartrite sieronegativa, non erosiva </a:t>
          </a:r>
        </a:p>
      </dsp:txBody>
      <dsp:txXfrm>
        <a:off x="1915116" y="2555196"/>
        <a:ext cx="8707340" cy="871800"/>
      </dsp:txXfrm>
    </dsp:sp>
    <dsp:sp modelId="{6B7AFEF0-961A-459F-800E-60E59A8C1492}">
      <dsp:nvSpPr>
        <dsp:cNvPr id="0" name=""/>
        <dsp:cNvSpPr/>
      </dsp:nvSpPr>
      <dsp:spPr>
        <a:xfrm>
          <a:off x="1915116" y="3644947"/>
          <a:ext cx="8756009" cy="871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altLang="it-IT" sz="2200" kern="1200" dirty="0"/>
            <a:t>Più raramente, con manifestazioni d’organo come interstiziopatia, nefropatia, </a:t>
          </a:r>
          <a:r>
            <a:rPr lang="it-IT" altLang="it-IT" sz="2200" kern="1200" dirty="0" err="1"/>
            <a:t>sierositi</a:t>
          </a:r>
          <a:r>
            <a:rPr lang="it-IT" altLang="it-IT" sz="2200" kern="1200" dirty="0"/>
            <a:t> di incerto inquadramento</a:t>
          </a:r>
        </a:p>
      </dsp:txBody>
      <dsp:txXfrm>
        <a:off x="1915116" y="3644947"/>
        <a:ext cx="8756009" cy="8718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FCE5BE-0387-4F58-88B8-6D965066930C}">
      <dsp:nvSpPr>
        <dsp:cNvPr id="0" name=""/>
        <dsp:cNvSpPr/>
      </dsp:nvSpPr>
      <dsp:spPr>
        <a:xfrm>
          <a:off x="0" y="434097"/>
          <a:ext cx="10473817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3320C6-61AF-4EB5-A3BE-8AC0FBA485AF}">
      <dsp:nvSpPr>
        <dsp:cNvPr id="0" name=""/>
        <dsp:cNvSpPr/>
      </dsp:nvSpPr>
      <dsp:spPr>
        <a:xfrm>
          <a:off x="523690" y="79857"/>
          <a:ext cx="7331671" cy="708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7120" tIns="0" rIns="27712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considerare comunque la possibilità di una CTD</a:t>
          </a:r>
        </a:p>
      </dsp:txBody>
      <dsp:txXfrm>
        <a:off x="558275" y="114442"/>
        <a:ext cx="7262501" cy="639310"/>
      </dsp:txXfrm>
    </dsp:sp>
    <dsp:sp modelId="{B9406BAA-5D78-42AD-BDA6-896712423440}">
      <dsp:nvSpPr>
        <dsp:cNvPr id="0" name=""/>
        <dsp:cNvSpPr/>
      </dsp:nvSpPr>
      <dsp:spPr>
        <a:xfrm>
          <a:off x="0" y="1522737"/>
          <a:ext cx="10473817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D6596A-A8D4-48B5-AC3D-D40B3FA3C2AA}">
      <dsp:nvSpPr>
        <dsp:cNvPr id="0" name=""/>
        <dsp:cNvSpPr/>
      </dsp:nvSpPr>
      <dsp:spPr>
        <a:xfrm>
          <a:off x="523690" y="1168497"/>
          <a:ext cx="7331671" cy="708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7120" tIns="0" rIns="27712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/>
            <a:t>monitorare il quadro clinico</a:t>
          </a:r>
          <a:endParaRPr lang="it-IT" sz="2400" kern="1200" dirty="0"/>
        </a:p>
      </dsp:txBody>
      <dsp:txXfrm>
        <a:off x="558275" y="1203082"/>
        <a:ext cx="7262501" cy="639310"/>
      </dsp:txXfrm>
    </dsp:sp>
    <dsp:sp modelId="{40BE22FE-1F1C-4E46-A6EF-FA3A87EECC5C}">
      <dsp:nvSpPr>
        <dsp:cNvPr id="0" name=""/>
        <dsp:cNvSpPr/>
      </dsp:nvSpPr>
      <dsp:spPr>
        <a:xfrm>
          <a:off x="0" y="2611377"/>
          <a:ext cx="10473817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EBE292-567A-44A1-82A2-98CEAE70A32D}">
      <dsp:nvSpPr>
        <dsp:cNvPr id="0" name=""/>
        <dsp:cNvSpPr/>
      </dsp:nvSpPr>
      <dsp:spPr>
        <a:xfrm>
          <a:off x="523690" y="2257137"/>
          <a:ext cx="7331671" cy="708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7120" tIns="0" rIns="27712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/>
            <a:t>ricontrollare il dato a distanza di 3-6 mesi </a:t>
          </a:r>
          <a:endParaRPr lang="it-IT" sz="2400" kern="1200" dirty="0"/>
        </a:p>
      </dsp:txBody>
      <dsp:txXfrm>
        <a:off x="558275" y="2291722"/>
        <a:ext cx="7262501" cy="639310"/>
      </dsp:txXfrm>
    </dsp:sp>
    <dsp:sp modelId="{9C2B002A-0984-41DD-AF2D-39DDA3291250}">
      <dsp:nvSpPr>
        <dsp:cNvPr id="0" name=""/>
        <dsp:cNvSpPr/>
      </dsp:nvSpPr>
      <dsp:spPr>
        <a:xfrm>
          <a:off x="0" y="3700017"/>
          <a:ext cx="10473817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254E7B-6450-4E71-AC76-EE0887E4E3D5}">
      <dsp:nvSpPr>
        <dsp:cNvPr id="0" name=""/>
        <dsp:cNvSpPr/>
      </dsp:nvSpPr>
      <dsp:spPr>
        <a:xfrm>
          <a:off x="523690" y="3345777"/>
          <a:ext cx="7331671" cy="708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7120" tIns="0" rIns="27712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considerare anche ipotesi alternative</a:t>
          </a:r>
        </a:p>
      </dsp:txBody>
      <dsp:txXfrm>
        <a:off x="558275" y="3380362"/>
        <a:ext cx="7262501" cy="6393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051EBF-71C2-4E8B-ABB7-551564FF597F}">
      <dsp:nvSpPr>
        <dsp:cNvPr id="0" name=""/>
        <dsp:cNvSpPr/>
      </dsp:nvSpPr>
      <dsp:spPr>
        <a:xfrm>
          <a:off x="0" y="65404"/>
          <a:ext cx="11166475" cy="4466590"/>
        </a:xfrm>
        <a:prstGeom prst="right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C5FE78-DB87-4D5E-BDB6-1656418F0674}">
      <dsp:nvSpPr>
        <dsp:cNvPr id="0" name=""/>
        <dsp:cNvSpPr/>
      </dsp:nvSpPr>
      <dsp:spPr>
        <a:xfrm>
          <a:off x="5889661" y="1182052"/>
          <a:ext cx="4160166" cy="22332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67360" rIns="0" bIns="46736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altLang="it-IT" sz="4600" kern="1200" dirty="0">
              <a:solidFill>
                <a:schemeClr val="bg1"/>
              </a:solidFill>
              <a:latin typeface="Calibri" pitchFamily="34" charset="0"/>
            </a:rPr>
            <a:t>ricerca </a:t>
          </a:r>
          <a:r>
            <a:rPr lang="it-IT" altLang="it-IT" sz="4600" kern="1200" dirty="0" err="1">
              <a:solidFill>
                <a:schemeClr val="bg1"/>
              </a:solidFill>
              <a:latin typeface="Calibri" pitchFamily="34" charset="0"/>
            </a:rPr>
            <a:t>ac</a:t>
          </a:r>
          <a:r>
            <a:rPr lang="it-IT" altLang="it-IT" sz="4600" kern="1200" dirty="0">
              <a:solidFill>
                <a:schemeClr val="bg1"/>
              </a:solidFill>
              <a:latin typeface="Calibri" pitchFamily="34" charset="0"/>
            </a:rPr>
            <a:t>. </a:t>
          </a:r>
          <a:r>
            <a:rPr lang="it-IT" altLang="it-IT" sz="4600" b="1" kern="1200" dirty="0">
              <a:solidFill>
                <a:schemeClr val="bg1"/>
              </a:solidFill>
              <a:latin typeface="Calibri" pitchFamily="34" charset="0"/>
            </a:rPr>
            <a:t>anti-</a:t>
          </a:r>
          <a:r>
            <a:rPr lang="it-IT" altLang="it-IT" sz="4600" b="1" kern="1200" dirty="0" err="1">
              <a:solidFill>
                <a:schemeClr val="bg1"/>
              </a:solidFill>
              <a:latin typeface="Calibri" pitchFamily="34" charset="0"/>
            </a:rPr>
            <a:t>dsDNA</a:t>
          </a:r>
          <a:endParaRPr lang="it-IT" altLang="it-IT" sz="4600" b="1" kern="1200" dirty="0">
            <a:solidFill>
              <a:schemeClr val="bg1"/>
            </a:solidFill>
            <a:latin typeface="Calibri" pitchFamily="34" charset="0"/>
          </a:endParaRPr>
        </a:p>
      </dsp:txBody>
      <dsp:txXfrm>
        <a:off x="5889661" y="1182052"/>
        <a:ext cx="4160166" cy="2233295"/>
      </dsp:txXfrm>
    </dsp:sp>
    <dsp:sp modelId="{4BF16B45-212A-427B-A75B-F371D12D4999}">
      <dsp:nvSpPr>
        <dsp:cNvPr id="0" name=""/>
        <dsp:cNvSpPr/>
      </dsp:nvSpPr>
      <dsp:spPr>
        <a:xfrm>
          <a:off x="897461" y="1182052"/>
          <a:ext cx="4160166" cy="22332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67360" rIns="0" bIns="46736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altLang="it-IT" sz="4600" kern="1200" dirty="0">
              <a:solidFill>
                <a:schemeClr val="bg1"/>
              </a:solidFill>
              <a:latin typeface="Calibri" pitchFamily="34" charset="0"/>
            </a:rPr>
            <a:t>ricerca </a:t>
          </a:r>
          <a:r>
            <a:rPr lang="it-IT" altLang="it-IT" sz="4600" kern="1200" dirty="0" err="1">
              <a:solidFill>
                <a:schemeClr val="bg1"/>
              </a:solidFill>
              <a:latin typeface="Calibri" pitchFamily="34" charset="0"/>
            </a:rPr>
            <a:t>ac</a:t>
          </a:r>
          <a:r>
            <a:rPr lang="it-IT" altLang="it-IT" sz="4600" kern="1200" dirty="0">
              <a:solidFill>
                <a:schemeClr val="bg1"/>
              </a:solidFill>
              <a:latin typeface="Calibri" pitchFamily="34" charset="0"/>
            </a:rPr>
            <a:t>. </a:t>
          </a:r>
          <a:r>
            <a:rPr lang="it-IT" altLang="it-IT" sz="4600" b="1" kern="1200" dirty="0" err="1">
              <a:solidFill>
                <a:schemeClr val="bg1"/>
              </a:solidFill>
              <a:latin typeface="Calibri" pitchFamily="34" charset="0"/>
            </a:rPr>
            <a:t>anti-ENA</a:t>
          </a:r>
          <a:endParaRPr lang="it-IT" sz="4600" kern="1200" dirty="0">
            <a:solidFill>
              <a:schemeClr val="bg1"/>
            </a:solidFill>
          </a:endParaRPr>
        </a:p>
      </dsp:txBody>
      <dsp:txXfrm>
        <a:off x="897461" y="1182052"/>
        <a:ext cx="4160166" cy="22332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2415FA-93A9-4652-AC9A-13D7007F4D67}" type="datetimeFigureOut">
              <a:rPr lang="it-IT" smtClean="0"/>
              <a:t>06/11/2017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4A9174-20BD-4762-A201-741B85D522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9333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>
            <a:extLst>
              <a:ext uri="{FF2B5EF4-FFF2-40B4-BE49-F238E27FC236}">
                <a16:creationId xmlns:a16="http://schemas.microsoft.com/office/drawing/2014/main" id="{55962B85-7014-4875-870E-7E4A67B1D1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5B1D4DC-100E-4C01-A525-E77552C1C16C}" type="slidenum">
              <a:rPr lang="it-IT" altLang="it-IT"/>
              <a:pPr>
                <a:spcBef>
                  <a:spcPct val="0"/>
                </a:spcBef>
              </a:pPr>
              <a:t>8</a:t>
            </a:fld>
            <a:endParaRPr lang="it-IT" altLang="it-IT"/>
          </a:p>
        </p:txBody>
      </p:sp>
      <p:sp>
        <p:nvSpPr>
          <p:cNvPr id="60419" name="Rectangle 2">
            <a:extLst>
              <a:ext uri="{FF2B5EF4-FFF2-40B4-BE49-F238E27FC236}">
                <a16:creationId xmlns:a16="http://schemas.microsoft.com/office/drawing/2014/main" id="{AA8354A2-D5A7-4CF6-92A7-BF11CEF606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>
            <a:extLst>
              <a:ext uri="{FF2B5EF4-FFF2-40B4-BE49-F238E27FC236}">
                <a16:creationId xmlns:a16="http://schemas.microsoft.com/office/drawing/2014/main" id="{3DA00971-EFB4-4798-B275-3F46DF8745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522170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egnaposto immagine diapositiva 1">
            <a:extLst>
              <a:ext uri="{FF2B5EF4-FFF2-40B4-BE49-F238E27FC236}">
                <a16:creationId xmlns:a16="http://schemas.microsoft.com/office/drawing/2014/main" id="{282B810D-5A77-4242-BD96-7C183D33BFE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Segnaposto note 2">
            <a:extLst>
              <a:ext uri="{FF2B5EF4-FFF2-40B4-BE49-F238E27FC236}">
                <a16:creationId xmlns:a16="http://schemas.microsoft.com/office/drawing/2014/main" id="{3B8CBA0C-F6FE-4541-A672-07E6CBE3E5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69636" name="Segnaposto numero diapositiva 3">
            <a:extLst>
              <a:ext uri="{FF2B5EF4-FFF2-40B4-BE49-F238E27FC236}">
                <a16:creationId xmlns:a16="http://schemas.microsoft.com/office/drawing/2014/main" id="{AEB51B40-83D0-4C07-B0F5-50E178108A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658C5E3-484D-4472-A8D4-7F775DB8F841}" type="slidenum">
              <a:rPr lang="it-IT" altLang="it-IT"/>
              <a:pPr>
                <a:spcBef>
                  <a:spcPct val="0"/>
                </a:spcBef>
              </a:pPr>
              <a:t>23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617252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>
            <a:extLst>
              <a:ext uri="{FF2B5EF4-FFF2-40B4-BE49-F238E27FC236}">
                <a16:creationId xmlns:a16="http://schemas.microsoft.com/office/drawing/2014/main" id="{5C4A0CEE-5A40-4810-A800-A2C1AD8324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A0F572B-4EE1-4483-929C-51217907D311}" type="slidenum">
              <a:rPr lang="it-IT" altLang="it-IT"/>
              <a:pPr>
                <a:spcBef>
                  <a:spcPct val="0"/>
                </a:spcBef>
              </a:pPr>
              <a:t>28</a:t>
            </a:fld>
            <a:endParaRPr lang="it-IT" altLang="it-IT"/>
          </a:p>
        </p:txBody>
      </p:sp>
      <p:sp>
        <p:nvSpPr>
          <p:cNvPr id="70659" name="Rectangle 2">
            <a:extLst>
              <a:ext uri="{FF2B5EF4-FFF2-40B4-BE49-F238E27FC236}">
                <a16:creationId xmlns:a16="http://schemas.microsoft.com/office/drawing/2014/main" id="{9D896B6C-ADD9-4DB8-9877-BF03CC7184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>
            <a:extLst>
              <a:ext uri="{FF2B5EF4-FFF2-40B4-BE49-F238E27FC236}">
                <a16:creationId xmlns:a16="http://schemas.microsoft.com/office/drawing/2014/main" id="{AB21B03C-6849-44A2-A9CA-121089B9F6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837619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9C2D636B-BA1E-4491-96F0-0B34367D33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5ACEE14-4BA6-4AF2-A958-D675C83FCF5D}" type="slidenum">
              <a:rPr lang="it-IT" altLang="it-IT"/>
              <a:pPr>
                <a:spcBef>
                  <a:spcPct val="0"/>
                </a:spcBef>
              </a:pPr>
              <a:t>36</a:t>
            </a:fld>
            <a:endParaRPr lang="it-IT" altLang="it-IT"/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B1584D64-8E9D-47C6-9B31-FD12B76C19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A14DF4C6-133E-4F34-ABFA-DC733CFEB1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683224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>
            <a:extLst>
              <a:ext uri="{FF2B5EF4-FFF2-40B4-BE49-F238E27FC236}">
                <a16:creationId xmlns:a16="http://schemas.microsoft.com/office/drawing/2014/main" id="{5C4B7143-7B6A-43F7-842A-94227E16E9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7C875CE-EBBC-450B-B58E-B964F63A9C3C}" type="slidenum">
              <a:rPr lang="it-IT" altLang="it-IT"/>
              <a:pPr>
                <a:spcBef>
                  <a:spcPct val="0"/>
                </a:spcBef>
              </a:pPr>
              <a:t>53</a:t>
            </a:fld>
            <a:endParaRPr lang="it-IT" altLang="it-IT"/>
          </a:p>
        </p:txBody>
      </p:sp>
      <p:sp>
        <p:nvSpPr>
          <p:cNvPr id="74755" name="Rectangle 2">
            <a:extLst>
              <a:ext uri="{FF2B5EF4-FFF2-40B4-BE49-F238E27FC236}">
                <a16:creationId xmlns:a16="http://schemas.microsoft.com/office/drawing/2014/main" id="{298BC106-A017-4679-BA9B-8D788A1B29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>
            <a:extLst>
              <a:ext uri="{FF2B5EF4-FFF2-40B4-BE49-F238E27FC236}">
                <a16:creationId xmlns:a16="http://schemas.microsoft.com/office/drawing/2014/main" id="{B7CA9886-2DF6-45F0-BB90-1CFA65FB95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27809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>
            <a:extLst>
              <a:ext uri="{FF2B5EF4-FFF2-40B4-BE49-F238E27FC236}">
                <a16:creationId xmlns:a16="http://schemas.microsoft.com/office/drawing/2014/main" id="{3ABE1A75-EF3A-4724-87A5-74F779762D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D872D52-F460-45CD-AACE-98F91F2A862A}" type="slidenum">
              <a:rPr lang="it-IT" altLang="it-IT"/>
              <a:pPr>
                <a:spcBef>
                  <a:spcPct val="0"/>
                </a:spcBef>
              </a:pPr>
              <a:t>9</a:t>
            </a:fld>
            <a:endParaRPr lang="it-IT" altLang="it-IT"/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245C8934-0E4F-4DB0-ACB0-5167077756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8BB4204E-B3CC-474C-8CCC-1B01ED1543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27381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>
            <a:extLst>
              <a:ext uri="{FF2B5EF4-FFF2-40B4-BE49-F238E27FC236}">
                <a16:creationId xmlns:a16="http://schemas.microsoft.com/office/drawing/2014/main" id="{B31074B4-46DD-4803-9F1D-E6EE565604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CC08F13-7185-4BD6-A9EC-B82FF483A77F}" type="slidenum">
              <a:rPr lang="it-IT" altLang="it-IT"/>
              <a:pPr>
                <a:spcBef>
                  <a:spcPct val="0"/>
                </a:spcBef>
              </a:pPr>
              <a:t>10</a:t>
            </a:fld>
            <a:endParaRPr lang="it-IT" altLang="it-IT"/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05E71CD2-1281-4DFB-9F4C-BB8F0BBEE6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E60757D1-E701-4921-822B-260C7EEEBF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612596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E5BA16D5-B063-4926-943F-10E15AE86D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D0708A7-C2DC-4A4F-BA19-968D11A33BE0}" type="slidenum">
              <a:rPr lang="it-IT" altLang="it-IT"/>
              <a:pPr>
                <a:spcBef>
                  <a:spcPct val="0"/>
                </a:spcBef>
              </a:pPr>
              <a:t>11</a:t>
            </a:fld>
            <a:endParaRPr lang="it-IT" altLang="it-IT"/>
          </a:p>
        </p:txBody>
      </p:sp>
      <p:sp>
        <p:nvSpPr>
          <p:cNvPr id="63491" name="Rectangle 1026">
            <a:extLst>
              <a:ext uri="{FF2B5EF4-FFF2-40B4-BE49-F238E27FC236}">
                <a16:creationId xmlns:a16="http://schemas.microsoft.com/office/drawing/2014/main" id="{EA4CEA4C-13AE-4913-9277-50A984FC66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1027">
            <a:extLst>
              <a:ext uri="{FF2B5EF4-FFF2-40B4-BE49-F238E27FC236}">
                <a16:creationId xmlns:a16="http://schemas.microsoft.com/office/drawing/2014/main" id="{17B5FBBE-4EB5-4125-81D6-7A322FD7DF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35402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>
            <a:extLst>
              <a:ext uri="{FF2B5EF4-FFF2-40B4-BE49-F238E27FC236}">
                <a16:creationId xmlns:a16="http://schemas.microsoft.com/office/drawing/2014/main" id="{C7D29762-EB13-4A6E-9135-AEBBB15484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4B793C0-5533-4082-9390-3226C27828E2}" type="slidenum">
              <a:rPr lang="it-IT" altLang="it-IT"/>
              <a:pPr>
                <a:spcBef>
                  <a:spcPct val="0"/>
                </a:spcBef>
              </a:pPr>
              <a:t>13</a:t>
            </a:fld>
            <a:endParaRPr lang="it-IT" altLang="it-IT"/>
          </a:p>
        </p:txBody>
      </p:sp>
      <p:sp>
        <p:nvSpPr>
          <p:cNvPr id="64515" name="Rectangle 2">
            <a:extLst>
              <a:ext uri="{FF2B5EF4-FFF2-40B4-BE49-F238E27FC236}">
                <a16:creationId xmlns:a16="http://schemas.microsoft.com/office/drawing/2014/main" id="{A6841357-FDF3-4F97-A1BA-045766A21E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>
            <a:extLst>
              <a:ext uri="{FF2B5EF4-FFF2-40B4-BE49-F238E27FC236}">
                <a16:creationId xmlns:a16="http://schemas.microsoft.com/office/drawing/2014/main" id="{387977C4-6AC2-42EA-930C-9E20426D72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488045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>
            <a:extLst>
              <a:ext uri="{FF2B5EF4-FFF2-40B4-BE49-F238E27FC236}">
                <a16:creationId xmlns:a16="http://schemas.microsoft.com/office/drawing/2014/main" id="{C78BE4B5-1CE1-4B12-90A2-3DF445B7E9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18E658D-21EF-46EE-9A9B-65FA6C8F1EF9}" type="slidenum">
              <a:rPr lang="it-IT" altLang="it-IT"/>
              <a:pPr>
                <a:spcBef>
                  <a:spcPct val="0"/>
                </a:spcBef>
              </a:pPr>
              <a:t>14</a:t>
            </a:fld>
            <a:endParaRPr lang="it-IT" altLang="it-IT"/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9A48BBF8-1305-41FB-9224-5022CDB3BC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953ED8B6-2819-4ED3-A2DC-64871631FE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986830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>
            <a:extLst>
              <a:ext uri="{FF2B5EF4-FFF2-40B4-BE49-F238E27FC236}">
                <a16:creationId xmlns:a16="http://schemas.microsoft.com/office/drawing/2014/main" id="{7655CDF1-2A4C-41E0-8B4B-292294A660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326C4E2-3985-4742-B123-DF2088F58299}" type="slidenum">
              <a:rPr lang="it-IT" altLang="it-IT"/>
              <a:pPr>
                <a:spcBef>
                  <a:spcPct val="0"/>
                </a:spcBef>
              </a:pPr>
              <a:t>16</a:t>
            </a:fld>
            <a:endParaRPr lang="it-IT" altLang="it-IT"/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8FE7005B-2BD8-4EB0-91B1-60D502E778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>
            <a:extLst>
              <a:ext uri="{FF2B5EF4-FFF2-40B4-BE49-F238E27FC236}">
                <a16:creationId xmlns:a16="http://schemas.microsoft.com/office/drawing/2014/main" id="{96789176-634E-4A9D-B5A8-D349F62AC6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844769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egnaposto immagine diapositiva 1">
            <a:extLst>
              <a:ext uri="{FF2B5EF4-FFF2-40B4-BE49-F238E27FC236}">
                <a16:creationId xmlns:a16="http://schemas.microsoft.com/office/drawing/2014/main" id="{6FBA446F-2295-42E0-9759-EA800E086A2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Segnaposto note 2">
            <a:extLst>
              <a:ext uri="{FF2B5EF4-FFF2-40B4-BE49-F238E27FC236}">
                <a16:creationId xmlns:a16="http://schemas.microsoft.com/office/drawing/2014/main" id="{8F4282B3-D890-4192-B0F3-D3AFB36DB3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67588" name="Segnaposto numero diapositiva 3">
            <a:extLst>
              <a:ext uri="{FF2B5EF4-FFF2-40B4-BE49-F238E27FC236}">
                <a16:creationId xmlns:a16="http://schemas.microsoft.com/office/drawing/2014/main" id="{B791AD80-2155-49C8-8433-6FA8A38D98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DFC25E5-8031-47BB-9BC8-68B9B094525B}" type="slidenum">
              <a:rPr lang="it-IT" altLang="it-IT"/>
              <a:pPr>
                <a:spcBef>
                  <a:spcPct val="0"/>
                </a:spcBef>
              </a:pPr>
              <a:t>20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670733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>
            <a:extLst>
              <a:ext uri="{FF2B5EF4-FFF2-40B4-BE49-F238E27FC236}">
                <a16:creationId xmlns:a16="http://schemas.microsoft.com/office/drawing/2014/main" id="{E33A9EDD-0920-4A50-AD7C-BBE88AD0AE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D21D6E3-18A1-46FC-971B-83260BDE6B87}" type="slidenum">
              <a:rPr lang="it-IT" altLang="it-IT"/>
              <a:pPr>
                <a:spcBef>
                  <a:spcPct val="0"/>
                </a:spcBef>
              </a:pPr>
              <a:t>21</a:t>
            </a:fld>
            <a:endParaRPr lang="it-IT" altLang="it-IT"/>
          </a:p>
        </p:txBody>
      </p:sp>
      <p:sp>
        <p:nvSpPr>
          <p:cNvPr id="68611" name="Rectangle 2">
            <a:extLst>
              <a:ext uri="{FF2B5EF4-FFF2-40B4-BE49-F238E27FC236}">
                <a16:creationId xmlns:a16="http://schemas.microsoft.com/office/drawing/2014/main" id="{554E2845-BEBA-43F0-9B98-DB41EC8F75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>
            <a:extLst>
              <a:ext uri="{FF2B5EF4-FFF2-40B4-BE49-F238E27FC236}">
                <a16:creationId xmlns:a16="http://schemas.microsoft.com/office/drawing/2014/main" id="{F2897533-9C38-4089-A1C8-55455D55DB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93938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22348" y="6459785"/>
            <a:ext cx="654539" cy="365125"/>
          </a:xfrm>
          <a:prstGeom prst="rect">
            <a:avLst/>
          </a:prstGeom>
        </p:spPr>
        <p:txBody>
          <a:bodyPr/>
          <a:lstStyle/>
          <a:p>
            <a:fld id="{F6739447-8AC7-4639-8DD6-3A048017A368}" type="slidenum">
              <a:rPr lang="it-IT" smtClean="0"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Risultati immagini per unife">
            <a:extLst>
              <a:ext uri="{FF2B5EF4-FFF2-40B4-BE49-F238E27FC236}">
                <a16:creationId xmlns:a16="http://schemas.microsoft.com/office/drawing/2014/main" id="{2A4F1E3D-5E6C-4FE7-8C19-2FD30815C8A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21" y="6467296"/>
            <a:ext cx="1270254" cy="32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Risultati immagini per unife">
            <a:extLst>
              <a:ext uri="{FF2B5EF4-FFF2-40B4-BE49-F238E27FC236}">
                <a16:creationId xmlns:a16="http://schemas.microsoft.com/office/drawing/2014/main" id="{C2C411D3-6BEE-44F8-B71E-657ECD7DFFA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24" b="2329"/>
          <a:stretch/>
        </p:blipFill>
        <p:spPr bwMode="auto">
          <a:xfrm>
            <a:off x="27433" y="6387047"/>
            <a:ext cx="416794" cy="41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A4DA03E-AC05-47E0-AC52-54B59FBD0757}"/>
              </a:ext>
            </a:extLst>
          </p:cNvPr>
          <p:cNvSpPr txBox="1"/>
          <p:nvPr userDrawn="1"/>
        </p:nvSpPr>
        <p:spPr>
          <a:xfrm>
            <a:off x="2359152" y="6497390"/>
            <a:ext cx="8385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100" dirty="0">
                <a:solidFill>
                  <a:schemeClr val="bg2">
                    <a:lumMod val="50000"/>
                  </a:schemeClr>
                </a:solidFill>
              </a:rPr>
              <a:t>FACOLTA’ di MEDICINA E CHIRURGIA - CORSO DI REUMATOLOGIA –  PROF. M. GOVONI – LEZIONE [9]– [CONNETTIVITI SISTEMICHE]</a:t>
            </a:r>
          </a:p>
        </p:txBody>
      </p:sp>
    </p:spTree>
    <p:extLst>
      <p:ext uri="{BB962C8B-B14F-4D97-AF65-F5344CB8AC3E}">
        <p14:creationId xmlns:p14="http://schemas.microsoft.com/office/powerpoint/2010/main" val="4052184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22348" y="6459785"/>
            <a:ext cx="654539" cy="365125"/>
          </a:xfrm>
          <a:prstGeom prst="rect">
            <a:avLst/>
          </a:prstGeom>
        </p:spPr>
        <p:txBody>
          <a:bodyPr/>
          <a:lstStyle/>
          <a:p>
            <a:fld id="{F6739447-8AC7-4639-8DD6-3A048017A3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2220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22348" y="6459785"/>
            <a:ext cx="654539" cy="365125"/>
          </a:xfrm>
          <a:prstGeom prst="rect">
            <a:avLst/>
          </a:prstGeom>
        </p:spPr>
        <p:txBody>
          <a:bodyPr/>
          <a:lstStyle/>
          <a:p>
            <a:fld id="{F6739447-8AC7-4639-8DD6-3A048017A368}" type="slidenum">
              <a:rPr lang="it-IT" smtClean="0"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Risultati immagini per unife">
            <a:extLst>
              <a:ext uri="{FF2B5EF4-FFF2-40B4-BE49-F238E27FC236}">
                <a16:creationId xmlns:a16="http://schemas.microsoft.com/office/drawing/2014/main" id="{9CE44146-814C-4686-B66C-DE8D57C73A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21" y="6467296"/>
            <a:ext cx="1270254" cy="32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Risultati immagini per unife">
            <a:extLst>
              <a:ext uri="{FF2B5EF4-FFF2-40B4-BE49-F238E27FC236}">
                <a16:creationId xmlns:a16="http://schemas.microsoft.com/office/drawing/2014/main" id="{05302580-64C2-4047-BB6A-8FB92A02B92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24" b="2329"/>
          <a:stretch/>
        </p:blipFill>
        <p:spPr bwMode="auto">
          <a:xfrm>
            <a:off x="27433" y="6387047"/>
            <a:ext cx="416794" cy="41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9BBD32B-617E-4136-8809-D82E9D2E250D}"/>
              </a:ext>
            </a:extLst>
          </p:cNvPr>
          <p:cNvSpPr txBox="1"/>
          <p:nvPr userDrawn="1"/>
        </p:nvSpPr>
        <p:spPr>
          <a:xfrm>
            <a:off x="2359152" y="6497390"/>
            <a:ext cx="8385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100" dirty="0">
                <a:solidFill>
                  <a:schemeClr val="bg2">
                    <a:lumMod val="50000"/>
                  </a:schemeClr>
                </a:solidFill>
              </a:rPr>
              <a:t>FACOLTA’ di MEDICINA E CHIRURGIA - CORSO DI REUMATOLOGIA –  PROF. M. GOVONI – LEZIONE [9]– [CONNETTIVITI SISTEMICHE]</a:t>
            </a:r>
          </a:p>
        </p:txBody>
      </p:sp>
    </p:spTree>
    <p:extLst>
      <p:ext uri="{BB962C8B-B14F-4D97-AF65-F5344CB8AC3E}">
        <p14:creationId xmlns:p14="http://schemas.microsoft.com/office/powerpoint/2010/main" val="1233091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12063" y="259171"/>
            <a:ext cx="11164823" cy="828965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64" y="1371600"/>
            <a:ext cx="5522974" cy="4497494"/>
          </a:xfrm>
        </p:spPr>
        <p:txBody>
          <a:bodyPr/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371600"/>
            <a:ext cx="5458967" cy="449749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022348" y="6459785"/>
            <a:ext cx="654539" cy="365125"/>
          </a:xfrm>
          <a:prstGeom prst="rect">
            <a:avLst/>
          </a:prstGeom>
        </p:spPr>
        <p:txBody>
          <a:bodyPr/>
          <a:lstStyle/>
          <a:p>
            <a:fld id="{F6739447-8AC7-4639-8DD6-3A048017A3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883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585216" y="286603"/>
            <a:ext cx="11091670" cy="828965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5216" y="1345765"/>
            <a:ext cx="5449824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5216" y="2082047"/>
            <a:ext cx="5449824" cy="3878487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345765"/>
            <a:ext cx="5458967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082047"/>
            <a:ext cx="5458966" cy="3878487"/>
          </a:xfrm>
        </p:spPr>
        <p:txBody>
          <a:bodyPr/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022348" y="6459785"/>
            <a:ext cx="654539" cy="365125"/>
          </a:xfrm>
          <a:prstGeom prst="rect">
            <a:avLst/>
          </a:prstGeom>
        </p:spPr>
        <p:txBody>
          <a:bodyPr/>
          <a:lstStyle/>
          <a:p>
            <a:fld id="{F6739447-8AC7-4639-8DD6-3A048017A3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8026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022348" y="6459785"/>
            <a:ext cx="654539" cy="365125"/>
          </a:xfrm>
          <a:prstGeom prst="rect">
            <a:avLst/>
          </a:prstGeom>
        </p:spPr>
        <p:txBody>
          <a:bodyPr/>
          <a:lstStyle/>
          <a:p>
            <a:fld id="{F6739447-8AC7-4639-8DD6-3A048017A3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7998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022348" y="6459785"/>
            <a:ext cx="654539" cy="365125"/>
          </a:xfrm>
          <a:prstGeom prst="rect">
            <a:avLst/>
          </a:prstGeom>
        </p:spPr>
        <p:txBody>
          <a:bodyPr/>
          <a:lstStyle/>
          <a:p>
            <a:fld id="{F6739447-8AC7-4639-8DD6-3A048017A368}" type="slidenum">
              <a:rPr lang="it-IT" smtClean="0"/>
              <a:t>‹N›</a:t>
            </a:fld>
            <a:endParaRPr lang="it-IT"/>
          </a:p>
        </p:txBody>
      </p:sp>
      <p:pic>
        <p:nvPicPr>
          <p:cNvPr id="10" name="Picture 2" descr="Risultati immagini per unife">
            <a:extLst>
              <a:ext uri="{FF2B5EF4-FFF2-40B4-BE49-F238E27FC236}">
                <a16:creationId xmlns:a16="http://schemas.microsoft.com/office/drawing/2014/main" id="{10E906EA-3D43-41CD-BA7B-42B50766215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21" y="6467296"/>
            <a:ext cx="1270254" cy="32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Risultati immagini per unife">
            <a:extLst>
              <a:ext uri="{FF2B5EF4-FFF2-40B4-BE49-F238E27FC236}">
                <a16:creationId xmlns:a16="http://schemas.microsoft.com/office/drawing/2014/main" id="{99B48F9F-5F08-40D8-A1AC-FCD74818166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24" b="2329"/>
          <a:stretch/>
        </p:blipFill>
        <p:spPr bwMode="auto">
          <a:xfrm>
            <a:off x="27433" y="6387047"/>
            <a:ext cx="416794" cy="41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49008A3-D64E-42C5-AD25-6AB68470F024}"/>
              </a:ext>
            </a:extLst>
          </p:cNvPr>
          <p:cNvSpPr txBox="1"/>
          <p:nvPr userDrawn="1"/>
        </p:nvSpPr>
        <p:spPr>
          <a:xfrm>
            <a:off x="2359152" y="6497390"/>
            <a:ext cx="8385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100" dirty="0">
                <a:solidFill>
                  <a:schemeClr val="bg2">
                    <a:lumMod val="50000"/>
                  </a:schemeClr>
                </a:solidFill>
              </a:rPr>
              <a:t>FACOLTA’ di MEDICINA E CHIRURGIA - CORSO DI REUMATOLOGIA –  PROF. M. </a:t>
            </a:r>
            <a:r>
              <a:rPr lang="it-IT" sz="1100">
                <a:solidFill>
                  <a:schemeClr val="bg2">
                    <a:lumMod val="50000"/>
                  </a:schemeClr>
                </a:solidFill>
              </a:rPr>
              <a:t>GOVONI – LEZIONE [9]– [CONNETTIVITI SISTEMICHE]</a:t>
            </a:r>
            <a:endParaRPr lang="it-IT" sz="11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318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0621" y="286603"/>
            <a:ext cx="11166267" cy="8015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0621" y="1271016"/>
            <a:ext cx="11166267" cy="459807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22348" y="6459785"/>
            <a:ext cx="6545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F6739447-8AC7-4639-8DD6-3A048017A368}" type="slidenum">
              <a:rPr lang="it-IT" smtClean="0"/>
              <a:pPr/>
              <a:t>‹N›</a:t>
            </a:fld>
            <a:endParaRPr lang="it-IT" dirty="0"/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510621" y="1106909"/>
            <a:ext cx="1116626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Risultati immagini per unife">
            <a:extLst>
              <a:ext uri="{FF2B5EF4-FFF2-40B4-BE49-F238E27FC236}">
                <a16:creationId xmlns:a16="http://schemas.microsoft.com/office/drawing/2014/main" id="{6FA51658-06CD-4809-A687-B482149651D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21" y="6467296"/>
            <a:ext cx="1270254" cy="32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sultati immagini per unife">
            <a:extLst>
              <a:ext uri="{FF2B5EF4-FFF2-40B4-BE49-F238E27FC236}">
                <a16:creationId xmlns:a16="http://schemas.microsoft.com/office/drawing/2014/main" id="{B9620098-B957-41CE-B0AF-27D61A3CD74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0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24" b="2329"/>
          <a:stretch/>
        </p:blipFill>
        <p:spPr bwMode="auto">
          <a:xfrm>
            <a:off x="27433" y="6387047"/>
            <a:ext cx="416794" cy="41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8499237-D03C-4E6C-921C-FAB33039F8E4}"/>
              </a:ext>
            </a:extLst>
          </p:cNvPr>
          <p:cNvSpPr txBox="1"/>
          <p:nvPr userDrawn="1"/>
        </p:nvSpPr>
        <p:spPr>
          <a:xfrm>
            <a:off x="2359152" y="6497390"/>
            <a:ext cx="8385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100" dirty="0">
                <a:solidFill>
                  <a:schemeClr val="bg2">
                    <a:lumMod val="50000"/>
                  </a:schemeClr>
                </a:solidFill>
              </a:rPr>
              <a:t>FACOLTA’ di MEDICINA E CHIRURGIA - CORSO DI REUMATOLOGIA –  PROF. M. GOVONI – LEZIONE [9]– [CONNETTIVITI SISTEMICHE]</a:t>
            </a:r>
          </a:p>
        </p:txBody>
      </p:sp>
    </p:spTree>
    <p:extLst>
      <p:ext uri="{BB962C8B-B14F-4D97-AF65-F5344CB8AC3E}">
        <p14:creationId xmlns:p14="http://schemas.microsoft.com/office/powerpoint/2010/main" val="2404553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marcello.govoni@unife.it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emf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4.jpeg"/><Relationship Id="rId7" Type="http://schemas.openxmlformats.org/officeDocument/2006/relationships/image" Target="../media/image1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sclero.org/isn/policies/copyright.html" TargetMode="Externa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7.jpeg"/><Relationship Id="rId4" Type="http://schemas.openxmlformats.org/officeDocument/2006/relationships/hyperlink" Target="http://www.sclero.org/isn/policies/copyright.html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jpeg"/><Relationship Id="rId7" Type="http://schemas.openxmlformats.org/officeDocument/2006/relationships/image" Target="../media/image23.jpeg"/><Relationship Id="rId2" Type="http://schemas.openxmlformats.org/officeDocument/2006/relationships/hyperlink" Target="https://www.google.it/imgres?imgurl=http://static.doccheck.com/pictures.doccheck.com/images/d4c/ae3/d4cae3c3eda24d571c900425f11291e1/47839/m_1407849982.jpg&amp;imgrefurl=http://pictures.doccheck.com/it/photo/19940-fenomeno-di-raynaud&amp;docid=gui9InGlf8MwrM&amp;tbnid=wLLSn2px5KWd-M:&amp;w=600&amp;h=400&amp;ei=RSmxVeKjLs6V7AaHsL-gCA&amp;ved=0CAIQxiAwAGoVChMIotqSoOjxxgIVzgrbCh0H2A-E&amp;iact=c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it/imgres?imgurl=http://www.capillaroscopia.it/public/\cutolo-figura-1.jpg&amp;imgrefurl=http://www.capillaroscopia.it/html/testimonianze/it/semplice_sensibilita_freddo_o_fenomeno_raynaud.asp&amp;docid=e632Pk3fDcLMjM&amp;tbnid=ah_1Ym8YT3u-HM:&amp;w=400&amp;h=301&amp;ei=PyqxVe-VNsGR7AbQlpagAQ&amp;ved=0CAIQxiAwAGoVChMIr7G1l-nxxgIVwQjbCh1QiwUU&amp;iact=c" TargetMode="External"/><Relationship Id="rId5" Type="http://schemas.openxmlformats.org/officeDocument/2006/relationships/image" Target="../media/image22.jpeg"/><Relationship Id="rId4" Type="http://schemas.openxmlformats.org/officeDocument/2006/relationships/hyperlink" Target="https://www.google.it/imgres?imgurl=http://empills.com/wp-content/uploads/blogger/-5WW13mkg4o8/UOQ_PcBxllI/AAAAAAAAGBA/rlauy9OkzFI/s1600/raynaud4.png&amp;imgrefurl=http://empills.com/2013/01/02/mi-formicola-una-mano/&amp;docid=hU2Dl4_Atmc-fM&amp;tbnid=sRgg9cUP48u2KM:&amp;w=610&amp;h=455&amp;ei=kymxVbWuKaay7QaclL2oCg&amp;ved=0CAIQxiAwAGoVChMI9cOmxejxxgIVJlnbCh0cSg-l&amp;iact=c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www.google.it/imgres?imgurl=http://www.cittadeibimbi.it/wp-content/uploads/2014/06/esame.jpg&amp;imgrefurl=http://www.cittadeibimbi.it/info-utili/29-giugno-giornata-mondiale-della-sclerodermia/&amp;docid=rjtPu2hKvbQ1fM&amp;tbnid=bEnz9T_9RXzkPM:&amp;w=478&amp;h=640&amp;ei=AyqxVfXcG6OR7AbPmKjwDg&amp;ved=0CAIQxiAwAGoVChMIterM-ujxxgIVowjbCh1PDAru&amp;iact=c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hyperlink" Target="https://www.google.it/imgres?imgurl=http://maddi-makeup-nails.sitiwebs.com/attachments/Image/unghia6.jpg&amp;imgrefurl=http://maddi-makeup-nails.sitiwebs.com/page10.php&amp;docid=bjY58V97KQogtM&amp;tbnid=WvxGJnGNbEYAEM:&amp;w=203&amp;h=87&amp;ei=hCqxVeqnN4Xe7AbryKPYDA&amp;ved=0CAIQxiAwAGoVChMI6vmpuOnxxgIVBS_bCh1r5AjL&amp;iact=c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750E9E-954F-4B7A-A2BA-5E3D793856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Le  connettiviti  sistemiche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3331731-A97F-4329-A063-4EDD1BBEC5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565800"/>
          </a:xfrm>
        </p:spPr>
        <p:txBody>
          <a:bodyPr>
            <a:normAutofit fontScale="92500"/>
          </a:bodyPr>
          <a:lstStyle/>
          <a:p>
            <a:pPr algn="ctr"/>
            <a:r>
              <a:rPr lang="it-IT" sz="2000" dirty="0"/>
              <a:t>Prof. Marcello Govoni – </a:t>
            </a:r>
            <a:r>
              <a:rPr lang="it-IT" sz="2000" dirty="0">
                <a:hlinkClick r:id="rId2"/>
              </a:rPr>
              <a:t>marcello.govoni@unife.it</a:t>
            </a:r>
            <a:endParaRPr lang="it-IT" sz="2000" dirty="0"/>
          </a:p>
          <a:p>
            <a:pPr algn="ctr"/>
            <a:r>
              <a:rPr lang="it-IT" sz="1600" i="1" dirty="0"/>
              <a:t>Sezione di reumatologia ed ematologia – scuola di specializzazione in reumatologia </a:t>
            </a:r>
          </a:p>
          <a:p>
            <a:pPr algn="ctr"/>
            <a:r>
              <a:rPr lang="it-IT" sz="1600" dirty="0"/>
              <a:t>Dipartimento di Scienze mediche </a:t>
            </a:r>
          </a:p>
          <a:p>
            <a:pPr algn="ctr"/>
            <a:r>
              <a:rPr lang="it-IT" sz="1600" b="1" dirty="0"/>
              <a:t>Università degli studi di Ferrara</a:t>
            </a:r>
          </a:p>
        </p:txBody>
      </p:sp>
    </p:spTree>
    <p:extLst>
      <p:ext uri="{BB962C8B-B14F-4D97-AF65-F5344CB8AC3E}">
        <p14:creationId xmlns:p14="http://schemas.microsoft.com/office/powerpoint/2010/main" val="32104335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Oval 2">
            <a:extLst>
              <a:ext uri="{FF2B5EF4-FFF2-40B4-BE49-F238E27FC236}">
                <a16:creationId xmlns:a16="http://schemas.microsoft.com/office/drawing/2014/main" id="{7C76F0F3-0272-45AE-B21B-BA2974445C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8150" y="474757"/>
            <a:ext cx="4633912" cy="2133600"/>
          </a:xfrm>
          <a:prstGeom prst="ellipse">
            <a:avLst/>
          </a:prstGeom>
          <a:solidFill>
            <a:srgbClr val="CCE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FF0000"/>
              </a:solidFill>
            </a:endParaRPr>
          </a:p>
        </p:txBody>
      </p:sp>
      <p:sp>
        <p:nvSpPr>
          <p:cNvPr id="11267" name="Text Box 3">
            <a:extLst>
              <a:ext uri="{FF2B5EF4-FFF2-40B4-BE49-F238E27FC236}">
                <a16:creationId xmlns:a16="http://schemas.microsoft.com/office/drawing/2014/main" id="{9E4A31CE-3A25-4E80-9F46-3BEA2AA7BA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8206" y="671607"/>
            <a:ext cx="37338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it-IT" altLang="it-IT" sz="3600" b="1" dirty="0">
                <a:solidFill>
                  <a:srgbClr val="CC3300"/>
                </a:solidFill>
                <a:latin typeface="Arial" panose="020B0604020202020204" pitchFamily="34" charset="0"/>
              </a:rPr>
              <a:t>Ampia eterogeneità clinica </a:t>
            </a:r>
          </a:p>
        </p:txBody>
      </p:sp>
      <p:sp>
        <p:nvSpPr>
          <p:cNvPr id="11268" name="Rectangle 7">
            <a:extLst>
              <a:ext uri="{FF2B5EF4-FFF2-40B4-BE49-F238E27FC236}">
                <a16:creationId xmlns:a16="http://schemas.microsoft.com/office/drawing/2014/main" id="{F2BE51AC-ACF1-41F4-8735-1DCB2C9C78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8" y="2636838"/>
            <a:ext cx="4851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it-IT" altLang="it-IT" sz="2800" b="1" dirty="0">
                <a:solidFill>
                  <a:schemeClr val="bg1"/>
                </a:solidFill>
                <a:latin typeface="Arial" panose="020B0604020202020204" pitchFamily="34" charset="0"/>
              </a:rPr>
              <a:t>Tipologia di presentazione</a:t>
            </a:r>
          </a:p>
          <a:p>
            <a:r>
              <a:rPr lang="it-IT" altLang="it-IT" sz="2800" b="1" dirty="0">
                <a:solidFill>
                  <a:schemeClr val="accent6"/>
                </a:solidFill>
                <a:latin typeface="Arial" panose="020B0604020202020204" pitchFamily="34" charset="0"/>
              </a:rPr>
              <a:t>malattia d’organo</a:t>
            </a:r>
          </a:p>
          <a:p>
            <a:r>
              <a:rPr lang="it-IT" altLang="it-IT" sz="2800" b="1" dirty="0">
                <a:solidFill>
                  <a:schemeClr val="accent6"/>
                </a:solidFill>
                <a:latin typeface="Arial" panose="020B0604020202020204" pitchFamily="34" charset="0"/>
              </a:rPr>
              <a:t>malattia sistemica</a:t>
            </a:r>
          </a:p>
        </p:txBody>
      </p:sp>
      <p:sp>
        <p:nvSpPr>
          <p:cNvPr id="11269" name="Rectangle 8">
            <a:extLst>
              <a:ext uri="{FF2B5EF4-FFF2-40B4-BE49-F238E27FC236}">
                <a16:creationId xmlns:a16="http://schemas.microsoft.com/office/drawing/2014/main" id="{EC07CA70-DEA0-4086-B7AC-67147F9DD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4648295"/>
            <a:ext cx="3886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it-IT" altLang="it-IT" sz="2800" b="1" dirty="0">
                <a:solidFill>
                  <a:schemeClr val="bg1"/>
                </a:solidFill>
                <a:latin typeface="Arial" panose="020B0604020202020204" pitchFamily="34" charset="0"/>
              </a:rPr>
              <a:t>Gravità</a:t>
            </a:r>
          </a:p>
          <a:p>
            <a:r>
              <a:rPr lang="it-IT" altLang="it-IT" sz="2800" b="1" dirty="0">
                <a:solidFill>
                  <a:schemeClr val="accent6"/>
                </a:solidFill>
                <a:latin typeface="Arial" panose="020B0604020202020204" pitchFamily="34" charset="0"/>
              </a:rPr>
              <a:t>forme sub-cliniche</a:t>
            </a:r>
          </a:p>
          <a:p>
            <a:r>
              <a:rPr lang="it-IT" altLang="it-IT" sz="2800" b="1" dirty="0">
                <a:solidFill>
                  <a:schemeClr val="accent6"/>
                </a:solidFill>
                <a:latin typeface="Arial" panose="020B0604020202020204" pitchFamily="34" charset="0"/>
              </a:rPr>
              <a:t>forme severe</a:t>
            </a:r>
          </a:p>
          <a:p>
            <a:pPr>
              <a:buFontTx/>
              <a:buNone/>
            </a:pPr>
            <a:endParaRPr lang="it-IT" altLang="it-IT" sz="2800" b="1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1270" name="Rectangle 8">
            <a:extLst>
              <a:ext uri="{FF2B5EF4-FFF2-40B4-BE49-F238E27FC236}">
                <a16:creationId xmlns:a16="http://schemas.microsoft.com/office/drawing/2014/main" id="{37CF5AC0-4532-4C96-8834-8D314AAC8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0824" y="2636838"/>
            <a:ext cx="4467509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2800" b="1" dirty="0">
                <a:solidFill>
                  <a:schemeClr val="bg1"/>
                </a:solidFill>
                <a:latin typeface="Arial" panose="020B0604020202020204" pitchFamily="34" charset="0"/>
              </a:rPr>
              <a:t>Organi target </a:t>
            </a:r>
            <a:r>
              <a:rPr lang="it-IT" altLang="it-IT" sz="2000" b="1" dirty="0">
                <a:solidFill>
                  <a:schemeClr val="bg1"/>
                </a:solidFill>
                <a:latin typeface="Arial" panose="020B0604020202020204" pitchFamily="34" charset="0"/>
              </a:rPr>
              <a:t>(prevalenti)</a:t>
            </a:r>
          </a:p>
          <a:p>
            <a:pPr eaLnBrk="1" hangingPunct="1">
              <a:spcBef>
                <a:spcPct val="0"/>
              </a:spcBef>
            </a:pPr>
            <a:r>
              <a:rPr lang="it-IT" altLang="it-IT" sz="2800" b="1" dirty="0">
                <a:solidFill>
                  <a:schemeClr val="accent6"/>
                </a:solidFill>
                <a:latin typeface="Arial" panose="020B0604020202020204" pitchFamily="34" charset="0"/>
              </a:rPr>
              <a:t>articolazioni</a:t>
            </a:r>
          </a:p>
          <a:p>
            <a:pPr eaLnBrk="1" hangingPunct="1">
              <a:spcBef>
                <a:spcPct val="0"/>
              </a:spcBef>
            </a:pPr>
            <a:r>
              <a:rPr lang="it-IT" altLang="it-IT" sz="2800" b="1" dirty="0">
                <a:solidFill>
                  <a:schemeClr val="accent6"/>
                </a:solidFill>
                <a:latin typeface="Arial" panose="020B0604020202020204" pitchFamily="34" charset="0"/>
              </a:rPr>
              <a:t>cute, muscoli</a:t>
            </a:r>
          </a:p>
          <a:p>
            <a:pPr eaLnBrk="1" hangingPunct="1">
              <a:spcBef>
                <a:spcPct val="0"/>
              </a:spcBef>
            </a:pPr>
            <a:r>
              <a:rPr lang="it-IT" altLang="it-IT" sz="2800" b="1" dirty="0">
                <a:solidFill>
                  <a:schemeClr val="accent6"/>
                </a:solidFill>
                <a:latin typeface="Arial" panose="020B0604020202020204" pitchFamily="34" charset="0"/>
              </a:rPr>
              <a:t>polmone, reni</a:t>
            </a:r>
          </a:p>
          <a:p>
            <a:pPr eaLnBrk="1" hangingPunct="1">
              <a:spcBef>
                <a:spcPct val="0"/>
              </a:spcBef>
            </a:pPr>
            <a:r>
              <a:rPr lang="it-IT" altLang="it-IT" sz="2800" b="1" dirty="0">
                <a:solidFill>
                  <a:schemeClr val="accent6"/>
                </a:solidFill>
                <a:latin typeface="Arial" panose="020B0604020202020204" pitchFamily="34" charset="0"/>
              </a:rPr>
              <a:t>vasi, SNC … </a:t>
            </a:r>
          </a:p>
        </p:txBody>
      </p:sp>
    </p:spTree>
    <p:extLst>
      <p:ext uri="{BB962C8B-B14F-4D97-AF65-F5344CB8AC3E}">
        <p14:creationId xmlns:p14="http://schemas.microsoft.com/office/powerpoint/2010/main" val="28831701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Oval 3">
            <a:extLst>
              <a:ext uri="{FF2B5EF4-FFF2-40B4-BE49-F238E27FC236}">
                <a16:creationId xmlns:a16="http://schemas.microsoft.com/office/drawing/2014/main" id="{D6AFD9C7-E6CA-43EA-9F80-96D74587E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0036" y="460612"/>
            <a:ext cx="4633912" cy="2133600"/>
          </a:xfrm>
          <a:prstGeom prst="ellipse">
            <a:avLst/>
          </a:prstGeom>
          <a:solidFill>
            <a:srgbClr val="CCE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b="1">
                <a:solidFill>
                  <a:srgbClr val="CC3300"/>
                </a:solidFill>
                <a:latin typeface="Arial" panose="020B0604020202020204" pitchFamily="34" charset="0"/>
              </a:rPr>
              <a:t>Aspetti comuni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b="1">
                <a:solidFill>
                  <a:srgbClr val="CC3300"/>
                </a:solidFill>
                <a:latin typeface="Arial" panose="020B0604020202020204" pitchFamily="34" charset="0"/>
              </a:rPr>
              <a:t>OVERLAPPING</a:t>
            </a:r>
          </a:p>
        </p:txBody>
      </p:sp>
      <p:sp>
        <p:nvSpPr>
          <p:cNvPr id="12291" name="Rectangle 5">
            <a:extLst>
              <a:ext uri="{FF2B5EF4-FFF2-40B4-BE49-F238E27FC236}">
                <a16:creationId xmlns:a16="http://schemas.microsoft.com/office/drawing/2014/main" id="{0196EA1A-8E45-47D9-BE06-539AD83E0F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4212" y="2960427"/>
            <a:ext cx="7315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it-IT" altLang="it-IT" sz="2800" b="1" dirty="0">
                <a:solidFill>
                  <a:schemeClr val="accent6"/>
                </a:solidFill>
                <a:latin typeface="Arial" panose="020B0604020202020204" pitchFamily="34" charset="0"/>
              </a:rPr>
              <a:t>   “Costellazione” di segni e sintomi che possono associarsi :</a:t>
            </a:r>
          </a:p>
          <a:p>
            <a:pPr>
              <a:lnSpc>
                <a:spcPct val="90000"/>
              </a:lnSpc>
              <a:buFontTx/>
              <a:buNone/>
            </a:pPr>
            <a:endParaRPr lang="it-IT" altLang="it-IT" sz="28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lvl="1">
              <a:lnSpc>
                <a:spcPct val="90000"/>
              </a:lnSpc>
            </a:pPr>
            <a:r>
              <a:rPr lang="it-IT" altLang="it-IT" b="1" i="1" dirty="0">
                <a:solidFill>
                  <a:schemeClr val="accent6"/>
                </a:solidFill>
                <a:latin typeface="Arial" panose="020B0604020202020204" pitchFamily="34" charset="0"/>
              </a:rPr>
              <a:t>contemporaneamente all’esordio</a:t>
            </a:r>
          </a:p>
          <a:p>
            <a:pPr lvl="1">
              <a:lnSpc>
                <a:spcPct val="90000"/>
              </a:lnSpc>
              <a:buFontTx/>
              <a:buNone/>
            </a:pPr>
            <a:endParaRPr lang="it-IT" altLang="it-IT" b="1" i="1" dirty="0">
              <a:solidFill>
                <a:schemeClr val="accent6"/>
              </a:solidFill>
              <a:latin typeface="Arial" panose="020B0604020202020204" pitchFamily="34" charset="0"/>
            </a:endParaRPr>
          </a:p>
          <a:p>
            <a:pPr lvl="1">
              <a:lnSpc>
                <a:spcPct val="90000"/>
              </a:lnSpc>
            </a:pPr>
            <a:r>
              <a:rPr lang="it-IT" altLang="it-IT" b="1" i="1" dirty="0">
                <a:solidFill>
                  <a:schemeClr val="accent6"/>
                </a:solidFill>
                <a:latin typeface="Arial" panose="020B0604020202020204" pitchFamily="34" charset="0"/>
              </a:rPr>
              <a:t>in successione cronologica</a:t>
            </a:r>
          </a:p>
        </p:txBody>
      </p:sp>
    </p:spTree>
    <p:extLst>
      <p:ext uri="{BB962C8B-B14F-4D97-AF65-F5344CB8AC3E}">
        <p14:creationId xmlns:p14="http://schemas.microsoft.com/office/powerpoint/2010/main" val="2507131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7413617-0F6A-40A6-B98A-E1FB6F789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914" y="1275353"/>
            <a:ext cx="7464532" cy="4954380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8C6CC365-1146-49DD-A3F7-8C9DFDC88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Connettiviti sistemiche : aspetti clinici e </a:t>
            </a:r>
            <a:r>
              <a:rPr lang="it-IT" dirty="0" err="1"/>
              <a:t>bioumorali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49757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030">
            <a:extLst>
              <a:ext uri="{FF2B5EF4-FFF2-40B4-BE49-F238E27FC236}">
                <a16:creationId xmlns:a16="http://schemas.microsoft.com/office/drawing/2014/main" id="{609A64F7-4D0B-4E11-BD19-72E540FB2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759" y="3443878"/>
            <a:ext cx="3811896" cy="2520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1031">
            <a:extLst>
              <a:ext uri="{FF2B5EF4-FFF2-40B4-BE49-F238E27FC236}">
                <a16:creationId xmlns:a16="http://schemas.microsoft.com/office/drawing/2014/main" id="{A45E2036-8384-48AF-98E3-513326ADB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759" y="1317008"/>
            <a:ext cx="3811896" cy="201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1033" descr="10">
            <a:extLst>
              <a:ext uri="{FF2B5EF4-FFF2-40B4-BE49-F238E27FC236}">
                <a16:creationId xmlns:a16="http://schemas.microsoft.com/office/drawing/2014/main" id="{CD09AD0D-3597-493B-81F0-4A9B3F66C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998" y="1317008"/>
            <a:ext cx="3299219" cy="4604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 Box 1035">
            <a:extLst>
              <a:ext uri="{FF2B5EF4-FFF2-40B4-BE49-F238E27FC236}">
                <a16:creationId xmlns:a16="http://schemas.microsoft.com/office/drawing/2014/main" id="{B43A85D4-E404-4DDD-836D-6620FF392C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184340"/>
            <a:ext cx="1847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3600" dirty="0">
              <a:solidFill>
                <a:schemeClr val="bg1"/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6AAD1DD-9A72-46B3-8DD0-F11A84F09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Lupus eritematoso sistemico (LES)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1C11943-B642-45CB-B09A-4CEF664F396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7099" b="56716"/>
          <a:stretch/>
        </p:blipFill>
        <p:spPr>
          <a:xfrm>
            <a:off x="8879373" y="1319191"/>
            <a:ext cx="1663523" cy="464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3976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gottron">
            <a:extLst>
              <a:ext uri="{FF2B5EF4-FFF2-40B4-BE49-F238E27FC236}">
                <a16:creationId xmlns:a16="http://schemas.microsoft.com/office/drawing/2014/main" id="{69D89F2D-B60D-41AC-884E-8D05A7966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19" y="1995157"/>
            <a:ext cx="3631056" cy="29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 descr="rash eliotropo">
            <a:extLst>
              <a:ext uri="{FF2B5EF4-FFF2-40B4-BE49-F238E27FC236}">
                <a16:creationId xmlns:a16="http://schemas.microsoft.com/office/drawing/2014/main" id="{93445085-7027-4258-8C1B-8A3AB3FCC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677" y="1316274"/>
            <a:ext cx="2820537" cy="2163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DSCN0111">
            <a:extLst>
              <a:ext uri="{FF2B5EF4-FFF2-40B4-BE49-F238E27FC236}">
                <a16:creationId xmlns:a16="http://schemas.microsoft.com/office/drawing/2014/main" id="{9BEB21DC-F676-41C6-AE6B-EF60506B11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1"/>
          <a:stretch/>
        </p:blipFill>
        <p:spPr bwMode="auto">
          <a:xfrm>
            <a:off x="4141676" y="3479351"/>
            <a:ext cx="2820537" cy="2373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9BA3B22C-BA5B-47A2-9988-B7BC0470B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Dermatomiosite</a:t>
            </a: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4521A50-996A-4091-93C8-42FBC6F242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6708" y="1572538"/>
            <a:ext cx="4560180" cy="405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914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>
            <a:extLst>
              <a:ext uri="{FF2B5EF4-FFF2-40B4-BE49-F238E27FC236}">
                <a16:creationId xmlns:a16="http://schemas.microsoft.com/office/drawing/2014/main" id="{1C9A4695-2969-48C5-BB79-082463F1DC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5671" y="3552269"/>
            <a:ext cx="2165401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 dirty="0">
                <a:solidFill>
                  <a:schemeClr val="accent6"/>
                </a:solidFill>
                <a:latin typeface="Calibri" panose="020F0502020204030204" pitchFamily="34" charset="0"/>
              </a:rPr>
              <a:t>C</a:t>
            </a:r>
            <a:r>
              <a:rPr lang="it-IT" altLang="it-IT" sz="2400" i="1" dirty="0">
                <a:solidFill>
                  <a:schemeClr val="accent6"/>
                </a:solidFill>
                <a:latin typeface="Calibri" panose="020F0502020204030204" pitchFamily="34" charset="0"/>
              </a:rPr>
              <a:t>alcinosi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 dirty="0" err="1">
                <a:solidFill>
                  <a:schemeClr val="accent6"/>
                </a:solidFill>
                <a:latin typeface="Calibri" panose="020F0502020204030204" pitchFamily="34" charset="0"/>
              </a:rPr>
              <a:t>R</a:t>
            </a:r>
            <a:r>
              <a:rPr lang="it-IT" altLang="it-IT" sz="2400" i="1" dirty="0" err="1">
                <a:solidFill>
                  <a:schemeClr val="accent6"/>
                </a:solidFill>
                <a:latin typeface="Calibri" panose="020F0502020204030204" pitchFamily="34" charset="0"/>
              </a:rPr>
              <a:t>aynaud</a:t>
            </a:r>
            <a:endParaRPr lang="it-IT" altLang="it-IT" sz="2400" i="1" dirty="0">
              <a:solidFill>
                <a:schemeClr val="accent6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 dirty="0">
                <a:solidFill>
                  <a:schemeClr val="accent6"/>
                </a:solidFill>
                <a:latin typeface="Calibri" panose="020F0502020204030204" pitchFamily="34" charset="0"/>
              </a:rPr>
              <a:t>E</a:t>
            </a:r>
            <a:r>
              <a:rPr lang="it-IT" altLang="it-IT" sz="2400" i="1" dirty="0">
                <a:solidFill>
                  <a:schemeClr val="accent6"/>
                </a:solidFill>
                <a:latin typeface="Calibri" panose="020F0502020204030204" pitchFamily="34" charset="0"/>
              </a:rPr>
              <a:t>sofagopatia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 dirty="0" err="1">
                <a:solidFill>
                  <a:schemeClr val="accent6"/>
                </a:solidFill>
                <a:latin typeface="Calibri" panose="020F0502020204030204" pitchFamily="34" charset="0"/>
              </a:rPr>
              <a:t>S</a:t>
            </a:r>
            <a:r>
              <a:rPr lang="it-IT" altLang="it-IT" sz="2400" i="1" dirty="0" err="1">
                <a:solidFill>
                  <a:schemeClr val="accent6"/>
                </a:solidFill>
                <a:latin typeface="Calibri" panose="020F0502020204030204" pitchFamily="34" charset="0"/>
              </a:rPr>
              <a:t>clerodattilia</a:t>
            </a:r>
            <a:endParaRPr lang="it-IT" altLang="it-IT" sz="2400" i="1" dirty="0">
              <a:solidFill>
                <a:schemeClr val="accent6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 dirty="0" err="1">
                <a:solidFill>
                  <a:schemeClr val="accent6"/>
                </a:solidFill>
                <a:latin typeface="Calibri" panose="020F0502020204030204" pitchFamily="34" charset="0"/>
              </a:rPr>
              <a:t>T</a:t>
            </a:r>
            <a:r>
              <a:rPr lang="it-IT" altLang="it-IT" sz="2400" i="1" dirty="0" err="1">
                <a:solidFill>
                  <a:schemeClr val="accent6"/>
                </a:solidFill>
                <a:latin typeface="Calibri" panose="020F0502020204030204" pitchFamily="34" charset="0"/>
              </a:rPr>
              <a:t>eleangiectasie</a:t>
            </a:r>
            <a:endParaRPr lang="it-IT" altLang="it-IT" sz="2400" i="1" dirty="0">
              <a:solidFill>
                <a:schemeClr val="accent6"/>
              </a:solidFill>
              <a:latin typeface="Calibri" panose="020F0502020204030204" pitchFamily="34" charset="0"/>
            </a:endParaRPr>
          </a:p>
        </p:txBody>
      </p:sp>
      <p:pic>
        <p:nvPicPr>
          <p:cNvPr id="16387" name="Picture 5" descr="F">
            <a:extLst>
              <a:ext uri="{FF2B5EF4-FFF2-40B4-BE49-F238E27FC236}">
                <a16:creationId xmlns:a16="http://schemas.microsoft.com/office/drawing/2014/main" id="{96AFABFC-C0B4-40B2-A293-28C17F870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671" y="1507108"/>
            <a:ext cx="3352800" cy="200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12" descr="ss5">
            <a:extLst>
              <a:ext uri="{FF2B5EF4-FFF2-40B4-BE49-F238E27FC236}">
                <a16:creationId xmlns:a16="http://schemas.microsoft.com/office/drawing/2014/main" id="{3ED96562-627F-4F04-B4CA-3E6BBF7E7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928" y="3622248"/>
            <a:ext cx="3217862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3" descr="ss11">
            <a:extLst>
              <a:ext uri="{FF2B5EF4-FFF2-40B4-BE49-F238E27FC236}">
                <a16:creationId xmlns:a16="http://schemas.microsoft.com/office/drawing/2014/main" id="{F53E6DCE-A695-43AA-B316-D3E23C8CC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193" y="3622249"/>
            <a:ext cx="1589087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4" descr="esofago">
            <a:extLst>
              <a:ext uri="{FF2B5EF4-FFF2-40B4-BE49-F238E27FC236}">
                <a16:creationId xmlns:a16="http://schemas.microsoft.com/office/drawing/2014/main" id="{A775EF8A-6D6A-4F77-AD3C-3CE770EA1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454" y="3622248"/>
            <a:ext cx="1130300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032" descr="ISN Photo Repository: Raynaud's">
            <a:hlinkClick r:id="rId6"/>
            <a:extLst>
              <a:ext uri="{FF2B5EF4-FFF2-40B4-BE49-F238E27FC236}">
                <a16:creationId xmlns:a16="http://schemas.microsoft.com/office/drawing/2014/main" id="{0BAF96BE-B1A4-4A19-959E-D2912C02C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892" y="1507108"/>
            <a:ext cx="3744912" cy="200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12CE6505-E05D-49DF-AB16-CDA9CD1E4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Sclerosi sistemica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1594CB0-C726-4021-A9CA-8B4DE16BE53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1" t="1" r="54106" b="39733"/>
          <a:stretch/>
        </p:blipFill>
        <p:spPr>
          <a:xfrm>
            <a:off x="9024787" y="1910094"/>
            <a:ext cx="2652101" cy="413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7836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026">
            <a:extLst>
              <a:ext uri="{FF2B5EF4-FFF2-40B4-BE49-F238E27FC236}">
                <a16:creationId xmlns:a16="http://schemas.microsoft.com/office/drawing/2014/main" id="{46A02408-F4C7-4980-B764-2445A0FD7F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altLang="it-IT" dirty="0"/>
              <a:t>Quadri di apertura delle connettiviti sistemiche</a:t>
            </a:r>
          </a:p>
        </p:txBody>
      </p:sp>
      <p:sp>
        <p:nvSpPr>
          <p:cNvPr id="17411" name="Rectangle 1027">
            <a:extLst>
              <a:ext uri="{FF2B5EF4-FFF2-40B4-BE49-F238E27FC236}">
                <a16:creationId xmlns:a16="http://schemas.microsoft.com/office/drawing/2014/main" id="{4E320D24-6E66-4544-B7CB-3C4673EBA8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07732" y="1658203"/>
            <a:ext cx="9904108" cy="1740089"/>
          </a:xfrm>
        </p:spPr>
        <p:txBody>
          <a:bodyPr numCol="2">
            <a:noAutofit/>
          </a:bodyPr>
          <a:lstStyle/>
          <a:p>
            <a:pPr marL="361950" indent="-361950">
              <a:buFont typeface="Arial" panose="020B0604020202020204" pitchFamily="34" charset="0"/>
              <a:buChar char="•"/>
            </a:pPr>
            <a:r>
              <a:rPr lang="it-IT" altLang="it-IT" sz="2800" dirty="0" err="1"/>
              <a:t>Artromialgie</a:t>
            </a:r>
            <a:endParaRPr lang="it-IT" altLang="it-IT" sz="2800" dirty="0"/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it-IT" altLang="it-IT" sz="2800" dirty="0"/>
              <a:t>Febbricola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it-IT" altLang="it-IT" sz="2800" dirty="0"/>
              <a:t>Astenia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endParaRPr lang="it-IT" altLang="it-IT" sz="2800" dirty="0"/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it-IT" altLang="it-IT" sz="2800" dirty="0"/>
              <a:t>Fenomeno di </a:t>
            </a:r>
            <a:r>
              <a:rPr lang="it-IT" altLang="it-IT" sz="2800" dirty="0" err="1"/>
              <a:t>Raynaud</a:t>
            </a:r>
            <a:endParaRPr lang="it-IT" altLang="it-IT" sz="2800" dirty="0"/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it-IT" altLang="it-IT" sz="2800" dirty="0"/>
              <a:t>ANA positivi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it-IT" altLang="it-IT" sz="2800" dirty="0" err="1"/>
              <a:t>Puffy</a:t>
            </a:r>
            <a:r>
              <a:rPr lang="it-IT" altLang="it-IT" sz="2800" dirty="0"/>
              <a:t> </a:t>
            </a:r>
            <a:r>
              <a:rPr lang="it-IT" altLang="it-IT" sz="2800" dirty="0" err="1"/>
              <a:t>hand</a:t>
            </a:r>
            <a:endParaRPr lang="it-IT" altLang="it-IT" sz="2800" dirty="0"/>
          </a:p>
          <a:p>
            <a:endParaRPr lang="it-IT" altLang="it-IT" dirty="0"/>
          </a:p>
        </p:txBody>
      </p:sp>
      <p:sp>
        <p:nvSpPr>
          <p:cNvPr id="17412" name="Rectangle 1028">
            <a:extLst>
              <a:ext uri="{FF2B5EF4-FFF2-40B4-BE49-F238E27FC236}">
                <a16:creationId xmlns:a16="http://schemas.microsoft.com/office/drawing/2014/main" id="{FC2FD7EF-3E24-4AB3-801E-C6A0EA14C8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2209800"/>
            <a:ext cx="4876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pic>
        <p:nvPicPr>
          <p:cNvPr id="17413" name="Picture 1033" descr="auto0">
            <a:extLst>
              <a:ext uri="{FF2B5EF4-FFF2-40B4-BE49-F238E27FC236}">
                <a16:creationId xmlns:a16="http://schemas.microsoft.com/office/drawing/2014/main" id="{49764B3B-4F00-4225-90F5-D452E08C0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178" y="3581169"/>
            <a:ext cx="2172301" cy="213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039" descr="ISN Photo Repository: Raynaud's">
            <a:hlinkClick r:id="rId4"/>
            <a:extLst>
              <a:ext uri="{FF2B5EF4-FFF2-40B4-BE49-F238E27FC236}">
                <a16:creationId xmlns:a16="http://schemas.microsoft.com/office/drawing/2014/main" id="{E48B4D75-4EA5-40F7-B0B5-818840033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732" y="3581170"/>
            <a:ext cx="3989626" cy="213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2" descr="Mani edema">
            <a:extLst>
              <a:ext uri="{FF2B5EF4-FFF2-40B4-BE49-F238E27FC236}">
                <a16:creationId xmlns:a16="http://schemas.microsoft.com/office/drawing/2014/main" id="{97862575-4C9E-4448-AC90-7392E010E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299" y="3581168"/>
            <a:ext cx="2744158" cy="2137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74674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71A1F1A6-4DC3-4567-9257-1319EBCEB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fenomeno di </a:t>
            </a:r>
            <a:r>
              <a:rPr lang="it-IT" dirty="0" err="1"/>
              <a:t>Raynaud</a:t>
            </a:r>
            <a:r>
              <a:rPr lang="it-IT" dirty="0"/>
              <a:t> 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C30168F-9F43-4974-8CAF-4E7D91251F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45662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olo 1">
            <a:extLst>
              <a:ext uri="{FF2B5EF4-FFF2-40B4-BE49-F238E27FC236}">
                <a16:creationId xmlns:a16="http://schemas.microsoft.com/office/drawing/2014/main" id="{409E7BB5-488B-4664-B57D-F43E482BD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/>
              <a:t>Fenomeno di </a:t>
            </a:r>
            <a:r>
              <a:rPr lang="it-IT" altLang="it-IT" dirty="0" err="1"/>
              <a:t>Raynaud</a:t>
            </a:r>
            <a:r>
              <a:rPr lang="it-IT" altLang="it-IT" dirty="0"/>
              <a:t> - definizione</a:t>
            </a:r>
          </a:p>
        </p:txBody>
      </p:sp>
      <p:sp>
        <p:nvSpPr>
          <p:cNvPr id="18435" name="Segnaposto contenuto 2">
            <a:extLst>
              <a:ext uri="{FF2B5EF4-FFF2-40B4-BE49-F238E27FC236}">
                <a16:creationId xmlns:a16="http://schemas.microsoft.com/office/drawing/2014/main" id="{D13634F0-F6E6-41AC-93B9-2CD6AA4462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it-IT" sz="2800" dirty="0" err="1"/>
              <a:t>Sindrome</a:t>
            </a:r>
            <a:r>
              <a:rPr lang="en-US" altLang="it-IT" sz="2800" dirty="0"/>
              <a:t> </a:t>
            </a:r>
            <a:r>
              <a:rPr lang="en-US" altLang="it-IT" sz="2800" b="1" dirty="0" err="1">
                <a:solidFill>
                  <a:schemeClr val="accent6"/>
                </a:solidFill>
              </a:rPr>
              <a:t>acroasfittica</a:t>
            </a:r>
            <a:r>
              <a:rPr lang="en-US" altLang="it-IT" sz="2800" b="1" dirty="0">
                <a:solidFill>
                  <a:schemeClr val="accent6"/>
                </a:solidFill>
              </a:rPr>
              <a:t> </a:t>
            </a:r>
            <a:r>
              <a:rPr lang="en-US" altLang="it-IT" sz="2800" dirty="0" err="1"/>
              <a:t>caratterizzata</a:t>
            </a:r>
            <a:r>
              <a:rPr lang="en-US" altLang="it-IT" sz="2800" dirty="0"/>
              <a:t> da </a:t>
            </a:r>
            <a:r>
              <a:rPr lang="en-US" altLang="it-IT" sz="2800" dirty="0" err="1"/>
              <a:t>una</a:t>
            </a:r>
            <a:r>
              <a:rPr lang="en-US" altLang="it-IT" sz="2800" dirty="0"/>
              <a:t> </a:t>
            </a:r>
            <a:r>
              <a:rPr lang="en-US" altLang="it-IT" sz="2800" dirty="0" err="1"/>
              <a:t>esagerata</a:t>
            </a:r>
            <a:r>
              <a:rPr lang="en-US" altLang="it-IT" sz="2800" dirty="0"/>
              <a:t> </a:t>
            </a:r>
            <a:r>
              <a:rPr lang="en-US" altLang="it-IT" sz="2800" dirty="0" err="1"/>
              <a:t>risposta</a:t>
            </a:r>
            <a:r>
              <a:rPr lang="en-US" altLang="it-IT" sz="2800" dirty="0"/>
              <a:t> </a:t>
            </a:r>
            <a:r>
              <a:rPr lang="en-US" altLang="it-IT" sz="2800" dirty="0" err="1"/>
              <a:t>vascolare</a:t>
            </a:r>
            <a:r>
              <a:rPr lang="en-US" altLang="it-IT" sz="2800" dirty="0"/>
              <a:t> </a:t>
            </a:r>
            <a:r>
              <a:rPr lang="en-US" altLang="it-IT" sz="2800" dirty="0" err="1"/>
              <a:t>alle</a:t>
            </a:r>
            <a:r>
              <a:rPr lang="en-US" altLang="it-IT" sz="2800" dirty="0"/>
              <a:t> </a:t>
            </a:r>
            <a:r>
              <a:rPr lang="en-US" altLang="it-IT" sz="2800" dirty="0" err="1"/>
              <a:t>basse</a:t>
            </a:r>
            <a:r>
              <a:rPr lang="en-US" altLang="it-IT" sz="2800" dirty="0"/>
              <a:t> temperature </a:t>
            </a:r>
            <a:r>
              <a:rPr lang="en-US" altLang="it-IT" sz="2800" dirty="0" err="1"/>
              <a:t>ed</a:t>
            </a:r>
            <a:r>
              <a:rPr lang="en-US" altLang="it-IT" sz="2800" dirty="0"/>
              <a:t> a </a:t>
            </a:r>
            <a:r>
              <a:rPr lang="en-US" altLang="it-IT" sz="2800" dirty="0" err="1"/>
              <a:t>stimoli</a:t>
            </a:r>
            <a:r>
              <a:rPr lang="en-US" altLang="it-IT" sz="2800" dirty="0"/>
              <a:t> </a:t>
            </a:r>
            <a:r>
              <a:rPr lang="en-US" altLang="it-IT" sz="2800" dirty="0" err="1"/>
              <a:t>emozionali</a:t>
            </a:r>
            <a:r>
              <a:rPr lang="en-US" altLang="it-IT" sz="2800" dirty="0"/>
              <a:t>, </a:t>
            </a:r>
            <a:r>
              <a:rPr lang="en-US" altLang="it-IT" sz="2800" dirty="0" err="1"/>
              <a:t>che</a:t>
            </a:r>
            <a:r>
              <a:rPr lang="en-US" altLang="it-IT" sz="2800" dirty="0"/>
              <a:t> </a:t>
            </a:r>
            <a:r>
              <a:rPr lang="en-US" altLang="it-IT" sz="2800" dirty="0" err="1"/>
              <a:t>si</a:t>
            </a:r>
            <a:r>
              <a:rPr lang="en-US" altLang="it-IT" sz="2800" dirty="0"/>
              <a:t> </a:t>
            </a:r>
            <a:r>
              <a:rPr lang="en-US" altLang="it-IT" sz="2800" dirty="0" err="1"/>
              <a:t>manifesta</a:t>
            </a:r>
            <a:r>
              <a:rPr lang="en-US" altLang="it-IT" sz="2800" dirty="0"/>
              <a:t> </a:t>
            </a:r>
            <a:r>
              <a:rPr lang="en-US" altLang="it-IT" sz="2800" dirty="0" err="1"/>
              <a:t>clinicamente</a:t>
            </a:r>
            <a:r>
              <a:rPr lang="en-US" altLang="it-IT" sz="2800" dirty="0"/>
              <a:t> con </a:t>
            </a:r>
            <a:r>
              <a:rPr lang="en-US" altLang="it-IT" sz="2800" dirty="0" err="1"/>
              <a:t>una</a:t>
            </a:r>
            <a:r>
              <a:rPr lang="en-US" altLang="it-IT" sz="2800" dirty="0"/>
              <a:t> </a:t>
            </a:r>
            <a:r>
              <a:rPr lang="en-US" altLang="it-IT" sz="2800" dirty="0" err="1"/>
              <a:t>variazione</a:t>
            </a:r>
            <a:r>
              <a:rPr lang="en-US" altLang="it-IT" sz="2800" dirty="0"/>
              <a:t> </a:t>
            </a:r>
            <a:r>
              <a:rPr lang="en-US" altLang="it-IT" sz="2800" dirty="0" err="1"/>
              <a:t>cromatica</a:t>
            </a:r>
            <a:r>
              <a:rPr lang="en-US" altLang="it-IT" sz="2800" dirty="0"/>
              <a:t> molto ben </a:t>
            </a:r>
            <a:r>
              <a:rPr lang="en-US" altLang="it-IT" sz="2800" dirty="0" err="1"/>
              <a:t>demarcata</a:t>
            </a:r>
            <a:r>
              <a:rPr lang="en-US" altLang="it-IT" sz="2800" dirty="0"/>
              <a:t> e </a:t>
            </a:r>
            <a:r>
              <a:rPr lang="en-US" altLang="it-IT" sz="2800" dirty="0" err="1"/>
              <a:t>più</a:t>
            </a:r>
            <a:r>
              <a:rPr lang="en-US" altLang="it-IT" sz="2800" dirty="0"/>
              <a:t> o </a:t>
            </a:r>
            <a:r>
              <a:rPr lang="en-US" altLang="it-IT" sz="2800" dirty="0" err="1"/>
              <a:t>meno</a:t>
            </a:r>
            <a:r>
              <a:rPr lang="en-US" altLang="it-IT" sz="2800" dirty="0"/>
              <a:t> </a:t>
            </a:r>
            <a:r>
              <a:rPr lang="en-US" altLang="it-IT" sz="2800" dirty="0" err="1"/>
              <a:t>estesa</a:t>
            </a:r>
            <a:r>
              <a:rPr lang="en-US" altLang="it-IT" sz="2800" dirty="0"/>
              <a:t> </a:t>
            </a:r>
            <a:r>
              <a:rPr lang="en-US" altLang="it-IT" sz="2800" dirty="0" err="1"/>
              <a:t>della</a:t>
            </a:r>
            <a:r>
              <a:rPr lang="en-US" altLang="it-IT" sz="2800" dirty="0"/>
              <a:t> cute </a:t>
            </a:r>
            <a:r>
              <a:rPr lang="en-US" altLang="it-IT" sz="2800" dirty="0" err="1"/>
              <a:t>delle</a:t>
            </a:r>
            <a:r>
              <a:rPr lang="en-US" altLang="it-IT" sz="2800" dirty="0"/>
              <a:t> </a:t>
            </a:r>
            <a:r>
              <a:rPr lang="en-US" altLang="it-IT" sz="2800" dirty="0" err="1"/>
              <a:t>estremità</a:t>
            </a:r>
            <a:r>
              <a:rPr lang="en-US" altLang="it-IT" sz="2800" dirty="0"/>
              <a:t>.</a:t>
            </a:r>
          </a:p>
          <a:p>
            <a:endParaRPr lang="en-US" altLang="it-IT" sz="2800" dirty="0"/>
          </a:p>
          <a:p>
            <a:r>
              <a:rPr lang="en-US" altLang="it-IT" sz="2800" dirty="0" err="1"/>
              <a:t>Alla</a:t>
            </a:r>
            <a:r>
              <a:rPr lang="en-US" altLang="it-IT" sz="2800" dirty="0"/>
              <a:t> base di </a:t>
            </a:r>
            <a:r>
              <a:rPr lang="en-US" altLang="it-IT" sz="2800" dirty="0" err="1"/>
              <a:t>tali</a:t>
            </a:r>
            <a:r>
              <a:rPr lang="en-US" altLang="it-IT" sz="2800" dirty="0"/>
              <a:t> </a:t>
            </a:r>
            <a:r>
              <a:rPr lang="en-US" altLang="it-IT" sz="2800" dirty="0" err="1"/>
              <a:t>modificazioni</a:t>
            </a:r>
            <a:r>
              <a:rPr lang="en-US" altLang="it-IT" sz="2800" dirty="0"/>
              <a:t> vi è </a:t>
            </a:r>
            <a:r>
              <a:rPr lang="en-US" altLang="it-IT" sz="2800" dirty="0" err="1"/>
              <a:t>una</a:t>
            </a:r>
            <a:r>
              <a:rPr lang="en-US" altLang="it-IT" sz="2800" dirty="0"/>
              <a:t> </a:t>
            </a:r>
            <a:r>
              <a:rPr lang="en-US" altLang="it-IT" sz="2800" dirty="0" err="1"/>
              <a:t>anomala</a:t>
            </a:r>
            <a:r>
              <a:rPr lang="en-US" altLang="it-IT" sz="2800" dirty="0"/>
              <a:t> </a:t>
            </a:r>
            <a:r>
              <a:rPr lang="en-US" altLang="it-IT" sz="2800" dirty="0" err="1"/>
              <a:t>vasocostrizione</a:t>
            </a:r>
            <a:r>
              <a:rPr lang="en-US" altLang="it-IT" sz="2800" dirty="0"/>
              <a:t> </a:t>
            </a:r>
            <a:r>
              <a:rPr lang="en-US" altLang="it-IT" sz="2800" dirty="0" err="1"/>
              <a:t>delle</a:t>
            </a:r>
            <a:r>
              <a:rPr lang="en-US" altLang="it-IT" sz="2800" dirty="0"/>
              <a:t> </a:t>
            </a:r>
            <a:r>
              <a:rPr lang="en-US" altLang="it-IT" sz="2800" dirty="0" err="1"/>
              <a:t>arterie</a:t>
            </a:r>
            <a:r>
              <a:rPr lang="en-US" altLang="it-IT" sz="2800" dirty="0"/>
              <a:t> </a:t>
            </a:r>
            <a:r>
              <a:rPr lang="en-US" altLang="it-IT" sz="2800" dirty="0" err="1"/>
              <a:t>digitali</a:t>
            </a:r>
            <a:r>
              <a:rPr lang="en-US" altLang="it-IT" sz="2800" dirty="0"/>
              <a:t> e </a:t>
            </a:r>
            <a:r>
              <a:rPr lang="en-US" altLang="it-IT" sz="2800" dirty="0" err="1"/>
              <a:t>delle</a:t>
            </a:r>
            <a:r>
              <a:rPr lang="en-US" altLang="it-IT" sz="2800" dirty="0"/>
              <a:t> arteriole </a:t>
            </a:r>
            <a:r>
              <a:rPr lang="en-US" altLang="it-IT" sz="2800" dirty="0" err="1"/>
              <a:t>cutanee</a:t>
            </a:r>
            <a:r>
              <a:rPr lang="en-US" altLang="it-IT" sz="2800" dirty="0"/>
              <a:t>, </a:t>
            </a:r>
            <a:r>
              <a:rPr lang="en-US" altLang="it-IT" sz="2800" dirty="0" err="1"/>
              <a:t>determinata</a:t>
            </a:r>
            <a:r>
              <a:rPr lang="en-US" altLang="it-IT" sz="2800" dirty="0"/>
              <a:t> da un </a:t>
            </a:r>
            <a:r>
              <a:rPr lang="en-US" altLang="it-IT" sz="2800" dirty="0" err="1"/>
              <a:t>difetto</a:t>
            </a:r>
            <a:r>
              <a:rPr lang="en-US" altLang="it-IT" sz="2800" dirty="0"/>
              <a:t> locale </a:t>
            </a:r>
            <a:r>
              <a:rPr lang="en-US" altLang="it-IT" sz="2800" dirty="0" err="1"/>
              <a:t>della</a:t>
            </a:r>
            <a:r>
              <a:rPr lang="en-US" altLang="it-IT" sz="2800" dirty="0"/>
              <a:t> </a:t>
            </a:r>
            <a:r>
              <a:rPr lang="en-US" altLang="it-IT" sz="2800" dirty="0" err="1"/>
              <a:t>normale</a:t>
            </a:r>
            <a:r>
              <a:rPr lang="en-US" altLang="it-IT" sz="2800" dirty="0"/>
              <a:t> </a:t>
            </a:r>
            <a:r>
              <a:rPr lang="en-US" altLang="it-IT" sz="2800" dirty="0" err="1"/>
              <a:t>risposta</a:t>
            </a:r>
            <a:r>
              <a:rPr lang="en-US" altLang="it-IT" sz="2800" dirty="0"/>
              <a:t> </a:t>
            </a:r>
            <a:r>
              <a:rPr lang="en-US" altLang="it-IT" sz="2800" dirty="0" err="1"/>
              <a:t>vascolare</a:t>
            </a:r>
            <a:r>
              <a:rPr lang="en-US" altLang="it-IT" sz="2800" dirty="0"/>
              <a:t>.</a:t>
            </a:r>
            <a:endParaRPr lang="it-IT" altLang="it-IT" sz="2800" dirty="0"/>
          </a:p>
        </p:txBody>
      </p:sp>
    </p:spTree>
    <p:extLst>
      <p:ext uri="{BB962C8B-B14F-4D97-AF65-F5344CB8AC3E}">
        <p14:creationId xmlns:p14="http://schemas.microsoft.com/office/powerpoint/2010/main" val="9367724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olo 1">
            <a:extLst>
              <a:ext uri="{FF2B5EF4-FFF2-40B4-BE49-F238E27FC236}">
                <a16:creationId xmlns:a16="http://schemas.microsoft.com/office/drawing/2014/main" id="{D237E110-FA28-4513-90B1-A7CBA269C9B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3531" y="242095"/>
            <a:ext cx="11512253" cy="1143000"/>
          </a:xfrm>
        </p:spPr>
        <p:txBody>
          <a:bodyPr>
            <a:normAutofit/>
          </a:bodyPr>
          <a:lstStyle/>
          <a:p>
            <a:pPr algn="just"/>
            <a:r>
              <a:rPr lang="en-US" altLang="it-IT" sz="2800" dirty="0">
                <a:solidFill>
                  <a:schemeClr val="tx1"/>
                </a:solidFill>
                <a:latin typeface="Calibri" panose="020F0502020204030204" pitchFamily="34" charset="0"/>
              </a:rPr>
              <a:t>Una </a:t>
            </a:r>
            <a:r>
              <a:rPr lang="en-US" altLang="it-IT" sz="2800" dirty="0" err="1">
                <a:solidFill>
                  <a:schemeClr val="tx1"/>
                </a:solidFill>
                <a:latin typeface="Calibri" panose="020F0502020204030204" pitchFamily="34" charset="0"/>
              </a:rPr>
              <a:t>storia</a:t>
            </a:r>
            <a:r>
              <a:rPr lang="en-US" altLang="it-IT" sz="2800" dirty="0">
                <a:solidFill>
                  <a:schemeClr val="tx1"/>
                </a:solidFill>
                <a:latin typeface="Calibri" panose="020F0502020204030204" pitchFamily="34" charset="0"/>
              </a:rPr>
              <a:t> di </a:t>
            </a:r>
            <a:r>
              <a:rPr lang="en-US" altLang="it-IT" sz="2800" dirty="0" err="1">
                <a:solidFill>
                  <a:schemeClr val="tx1"/>
                </a:solidFill>
                <a:latin typeface="Calibri" panose="020F0502020204030204" pitchFamily="34" charset="0"/>
              </a:rPr>
              <a:t>almeno</a:t>
            </a:r>
            <a:r>
              <a:rPr lang="en-US" altLang="it-IT" sz="2800" dirty="0">
                <a:solidFill>
                  <a:schemeClr val="tx1"/>
                </a:solidFill>
                <a:latin typeface="Calibri" panose="020F0502020204030204" pitchFamily="34" charset="0"/>
              </a:rPr>
              <a:t> 2 </a:t>
            </a:r>
            <a:r>
              <a:rPr lang="en-US" altLang="it-IT" sz="2800" dirty="0" err="1">
                <a:solidFill>
                  <a:schemeClr val="tx1"/>
                </a:solidFill>
                <a:latin typeface="Calibri" panose="020F0502020204030204" pitchFamily="34" charset="0"/>
              </a:rPr>
              <a:t>modificazioni</a:t>
            </a:r>
            <a:r>
              <a:rPr lang="en-US" altLang="it-IT" sz="28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it-IT" sz="2800" dirty="0" err="1">
                <a:solidFill>
                  <a:schemeClr val="tx1"/>
                </a:solidFill>
                <a:latin typeface="Calibri" panose="020F0502020204030204" pitchFamily="34" charset="0"/>
              </a:rPr>
              <a:t>cromatiche</a:t>
            </a:r>
            <a:r>
              <a:rPr lang="en-US" altLang="it-IT" sz="2800" dirty="0">
                <a:solidFill>
                  <a:schemeClr val="tx1"/>
                </a:solidFill>
                <a:latin typeface="Calibri" panose="020F0502020204030204" pitchFamily="34" charset="0"/>
              </a:rPr>
              <a:t> (</a:t>
            </a:r>
            <a:r>
              <a:rPr lang="en-US" altLang="it-IT" sz="2800" dirty="0" err="1">
                <a:solidFill>
                  <a:schemeClr val="tx1"/>
                </a:solidFill>
                <a:latin typeface="Calibri" panose="020F0502020204030204" pitchFamily="34" charset="0"/>
              </a:rPr>
              <a:t>pallore</a:t>
            </a:r>
            <a:r>
              <a:rPr lang="en-US" altLang="it-IT" sz="2800" dirty="0">
                <a:solidFill>
                  <a:schemeClr val="tx1"/>
                </a:solidFill>
                <a:latin typeface="Calibri" panose="020F0502020204030204" pitchFamily="34" charset="0"/>
              </a:rPr>
              <a:t>, </a:t>
            </a:r>
            <a:r>
              <a:rPr lang="en-US" altLang="it-IT" sz="2800" dirty="0" err="1">
                <a:solidFill>
                  <a:schemeClr val="tx1"/>
                </a:solidFill>
                <a:latin typeface="Calibri" panose="020F0502020204030204" pitchFamily="34" charset="0"/>
              </a:rPr>
              <a:t>cianosi</a:t>
            </a:r>
            <a:r>
              <a:rPr lang="en-US" altLang="it-IT" sz="2800" dirty="0">
                <a:solidFill>
                  <a:schemeClr val="tx1"/>
                </a:solidFill>
                <a:latin typeface="Calibri" panose="020F0502020204030204" pitchFamily="34" charset="0"/>
              </a:rPr>
              <a:t>) </a:t>
            </a:r>
            <a:r>
              <a:rPr lang="en-US" altLang="it-IT" sz="2800" dirty="0" err="1">
                <a:solidFill>
                  <a:schemeClr val="tx1"/>
                </a:solidFill>
                <a:latin typeface="Calibri" panose="020F0502020204030204" pitchFamily="34" charset="0"/>
              </a:rPr>
              <a:t>dopo</a:t>
            </a:r>
            <a:r>
              <a:rPr lang="en-US" altLang="it-IT" sz="28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it-IT" sz="2800" dirty="0" err="1">
                <a:solidFill>
                  <a:schemeClr val="tx1"/>
                </a:solidFill>
                <a:latin typeface="Calibri" panose="020F0502020204030204" pitchFamily="34" charset="0"/>
              </a:rPr>
              <a:t>esposizione</a:t>
            </a:r>
            <a:r>
              <a:rPr lang="en-US" altLang="it-IT" sz="2800" dirty="0">
                <a:solidFill>
                  <a:schemeClr val="tx1"/>
                </a:solidFill>
                <a:latin typeface="Calibri" panose="020F0502020204030204" pitchFamily="34" charset="0"/>
              </a:rPr>
              <a:t> a </a:t>
            </a:r>
            <a:r>
              <a:rPr lang="en-US" altLang="it-IT" sz="2800" dirty="0" err="1">
                <a:solidFill>
                  <a:schemeClr val="tx1"/>
                </a:solidFill>
                <a:latin typeface="Calibri" panose="020F0502020204030204" pitchFamily="34" charset="0"/>
              </a:rPr>
              <a:t>basse</a:t>
            </a:r>
            <a:r>
              <a:rPr lang="en-US" altLang="it-IT" sz="2800" dirty="0">
                <a:solidFill>
                  <a:schemeClr val="tx1"/>
                </a:solidFill>
                <a:latin typeface="Calibri" panose="020F0502020204030204" pitchFamily="34" charset="0"/>
              </a:rPr>
              <a:t> temperature è </a:t>
            </a:r>
            <a:r>
              <a:rPr lang="en-US" altLang="it-IT" sz="2800" dirty="0" err="1">
                <a:solidFill>
                  <a:schemeClr val="tx1"/>
                </a:solidFill>
                <a:latin typeface="Calibri" panose="020F0502020204030204" pitchFamily="34" charset="0"/>
              </a:rPr>
              <a:t>necessaria</a:t>
            </a:r>
            <a:r>
              <a:rPr lang="en-US" altLang="it-IT" sz="2800" dirty="0">
                <a:solidFill>
                  <a:schemeClr val="tx1"/>
                </a:solidFill>
                <a:latin typeface="Calibri" panose="020F0502020204030204" pitchFamily="34" charset="0"/>
              </a:rPr>
              <a:t> per </a:t>
            </a:r>
            <a:r>
              <a:rPr lang="en-US" altLang="it-IT" sz="2800" dirty="0" err="1">
                <a:solidFill>
                  <a:schemeClr val="tx1"/>
                </a:solidFill>
                <a:latin typeface="Calibri" panose="020F0502020204030204" pitchFamily="34" charset="0"/>
              </a:rPr>
              <a:t>una</a:t>
            </a:r>
            <a:r>
              <a:rPr lang="en-US" altLang="it-IT" sz="28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it-IT" sz="2800" dirty="0" err="1">
                <a:solidFill>
                  <a:schemeClr val="tx1"/>
                </a:solidFill>
                <a:latin typeface="Calibri" panose="020F0502020204030204" pitchFamily="34" charset="0"/>
              </a:rPr>
              <a:t>diagnosi</a:t>
            </a:r>
            <a:r>
              <a:rPr lang="en-US" altLang="it-IT" sz="28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it-IT" sz="2800" dirty="0" err="1">
                <a:solidFill>
                  <a:schemeClr val="tx1"/>
                </a:solidFill>
                <a:latin typeface="Calibri" panose="020F0502020204030204" pitchFamily="34" charset="0"/>
              </a:rPr>
              <a:t>definita</a:t>
            </a:r>
            <a:r>
              <a:rPr lang="en-US" altLang="it-IT" sz="2800" dirty="0">
                <a:solidFill>
                  <a:schemeClr val="tx1"/>
                </a:solidFill>
                <a:latin typeface="Calibri" panose="020F0502020204030204" pitchFamily="34" charset="0"/>
              </a:rPr>
              <a:t>.</a:t>
            </a:r>
            <a:endParaRPr lang="it-IT" altLang="it-IT" sz="2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9459" name="Picture 2" descr="Immagine correlata">
            <a:hlinkClick r:id="rId2"/>
            <a:extLst>
              <a:ext uri="{FF2B5EF4-FFF2-40B4-BE49-F238E27FC236}">
                <a16:creationId xmlns:a16="http://schemas.microsoft.com/office/drawing/2014/main" id="{986B72E6-5524-42CB-A543-01D796D5A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34" b="18347"/>
          <a:stretch>
            <a:fillRect/>
          </a:stretch>
        </p:blipFill>
        <p:spPr bwMode="auto">
          <a:xfrm>
            <a:off x="2178451" y="1522554"/>
            <a:ext cx="3551237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2" descr="Immagine correlata">
            <a:hlinkClick r:id="rId4"/>
            <a:extLst>
              <a:ext uri="{FF2B5EF4-FFF2-40B4-BE49-F238E27FC236}">
                <a16:creationId xmlns:a16="http://schemas.microsoft.com/office/drawing/2014/main" id="{CACE6D36-5F7E-4FE8-A415-928F3170B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73"/>
          <a:stretch>
            <a:fillRect/>
          </a:stretch>
        </p:blipFill>
        <p:spPr bwMode="auto">
          <a:xfrm>
            <a:off x="6282137" y="1554304"/>
            <a:ext cx="3240088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2" descr="Immagine correlata">
            <a:hlinkClick r:id="rId6"/>
            <a:extLst>
              <a:ext uri="{FF2B5EF4-FFF2-40B4-BE49-F238E27FC236}">
                <a16:creationId xmlns:a16="http://schemas.microsoft.com/office/drawing/2014/main" id="{AEC09130-3F53-4154-8393-F55B0C00E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65" t="5376" r="5026" b="50000"/>
          <a:stretch>
            <a:fillRect/>
          </a:stretch>
        </p:blipFill>
        <p:spPr bwMode="auto">
          <a:xfrm>
            <a:off x="4554938" y="3811729"/>
            <a:ext cx="2900363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7" descr="francia">
            <a:extLst>
              <a:ext uri="{FF2B5EF4-FFF2-40B4-BE49-F238E27FC236}">
                <a16:creationId xmlns:a16="http://schemas.microsoft.com/office/drawing/2014/main" id="{E9B92C57-CE8F-4C1A-8C74-392E829EC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715" y="4616804"/>
            <a:ext cx="1935163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CasellaDiTesto 1">
            <a:extLst>
              <a:ext uri="{FF2B5EF4-FFF2-40B4-BE49-F238E27FC236}">
                <a16:creationId xmlns:a16="http://schemas.microsoft.com/office/drawing/2014/main" id="{8098F506-108C-48B6-8989-F80E53610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900" y="1549541"/>
            <a:ext cx="1035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solidFill>
                  <a:schemeClr val="bg1"/>
                </a:solidFill>
                <a:latin typeface="Calibri" panose="020F0502020204030204" pitchFamily="34" charset="0"/>
              </a:rPr>
              <a:t>bianco</a:t>
            </a:r>
          </a:p>
        </p:txBody>
      </p:sp>
      <p:sp>
        <p:nvSpPr>
          <p:cNvPr id="19464" name="CasellaDiTesto 7">
            <a:extLst>
              <a:ext uri="{FF2B5EF4-FFF2-40B4-BE49-F238E27FC236}">
                <a16:creationId xmlns:a16="http://schemas.microsoft.com/office/drawing/2014/main" id="{13F92E1E-02D4-411C-B104-150F28A7C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3975" y="1549541"/>
            <a:ext cx="5902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blu</a:t>
            </a:r>
          </a:p>
        </p:txBody>
      </p:sp>
      <p:sp>
        <p:nvSpPr>
          <p:cNvPr id="19465" name="CasellaDiTesto 8">
            <a:extLst>
              <a:ext uri="{FF2B5EF4-FFF2-40B4-BE49-F238E27FC236}">
                <a16:creationId xmlns:a16="http://schemas.microsoft.com/office/drawing/2014/main" id="{8A51EF77-18FA-48DA-8D09-96AD4B221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3851" y="3854591"/>
            <a:ext cx="866775" cy="4603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solidFill>
                  <a:schemeClr val="bg1"/>
                </a:solidFill>
                <a:latin typeface="Calibri" panose="020F0502020204030204" pitchFamily="34" charset="0"/>
              </a:rPr>
              <a:t>rosso</a:t>
            </a:r>
          </a:p>
        </p:txBody>
      </p:sp>
    </p:spTree>
    <p:extLst>
      <p:ext uri="{BB962C8B-B14F-4D97-AF65-F5344CB8AC3E}">
        <p14:creationId xmlns:p14="http://schemas.microsoft.com/office/powerpoint/2010/main" val="3797110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E730AF1B-355A-4470-8C72-3D0D1FB4A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Definizione</a:t>
            </a:r>
            <a:endParaRPr lang="it-IT" dirty="0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54C5F25-0EAD-41E5-9844-55CAAA0147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it-IT" altLang="it-IT" sz="2800" b="1" u="sng" dirty="0"/>
              <a:t>Malattie autoimmuni sistemiche </a:t>
            </a:r>
            <a:r>
              <a:rPr lang="it-IT" altLang="it-IT" sz="2800" dirty="0"/>
              <a:t>nelle quali il sistema immunocompetente perde la tolleranza verso il “SELF” e, cronicamente attivato, esplica  </a:t>
            </a:r>
            <a:r>
              <a:rPr lang="it-IT" altLang="it-IT" sz="2800" dirty="0">
                <a:solidFill>
                  <a:schemeClr val="accent6"/>
                </a:solidFill>
              </a:rPr>
              <a:t>un’azione auto-aggressiva non organo-specifica verso l’organismo </a:t>
            </a:r>
          </a:p>
          <a:p>
            <a:r>
              <a:rPr lang="en-US" altLang="it-IT" sz="2800" dirty="0" err="1"/>
              <a:t>Sono</a:t>
            </a:r>
            <a:r>
              <a:rPr lang="en-US" altLang="it-IT" sz="2800" dirty="0"/>
              <a:t> </a:t>
            </a:r>
            <a:r>
              <a:rPr lang="en-US" altLang="it-IT" sz="2800" dirty="0" err="1"/>
              <a:t>caratterizzate</a:t>
            </a:r>
            <a:r>
              <a:rPr lang="en-US" altLang="it-IT" sz="2800" dirty="0"/>
              <a:t> da:</a:t>
            </a:r>
          </a:p>
          <a:p>
            <a:pPr lvl="1"/>
            <a:r>
              <a:rPr lang="en-US" altLang="it-IT" sz="2400" b="1" dirty="0" err="1">
                <a:solidFill>
                  <a:schemeClr val="accent6"/>
                </a:solidFill>
              </a:rPr>
              <a:t>Impegno</a:t>
            </a:r>
            <a:r>
              <a:rPr lang="en-US" altLang="it-IT" sz="2400" b="1" dirty="0">
                <a:solidFill>
                  <a:schemeClr val="accent6"/>
                </a:solidFill>
              </a:rPr>
              <a:t> </a:t>
            </a:r>
            <a:r>
              <a:rPr lang="en-US" altLang="it-IT" sz="2400" b="1" dirty="0" err="1">
                <a:solidFill>
                  <a:schemeClr val="accent6"/>
                </a:solidFill>
              </a:rPr>
              <a:t>pluridistrettuale</a:t>
            </a:r>
            <a:r>
              <a:rPr lang="en-US" altLang="it-IT" sz="2400" b="1" dirty="0">
                <a:solidFill>
                  <a:schemeClr val="accent6"/>
                </a:solidFill>
              </a:rPr>
              <a:t>  </a:t>
            </a:r>
            <a:r>
              <a:rPr lang="en-US" altLang="it-IT" sz="2400" dirty="0"/>
              <a:t>(</a:t>
            </a:r>
            <a:r>
              <a:rPr lang="en-US" altLang="it-IT" sz="2400" dirty="0" err="1"/>
              <a:t>organi</a:t>
            </a:r>
            <a:r>
              <a:rPr lang="en-US" altLang="it-IT" sz="2400" dirty="0"/>
              <a:t> target)</a:t>
            </a:r>
          </a:p>
          <a:p>
            <a:pPr lvl="1"/>
            <a:r>
              <a:rPr lang="en-US" altLang="it-IT" sz="2400" b="1" dirty="0" err="1">
                <a:solidFill>
                  <a:schemeClr val="accent6"/>
                </a:solidFill>
              </a:rPr>
              <a:t>Reazione</a:t>
            </a:r>
            <a:r>
              <a:rPr lang="en-US" altLang="it-IT" sz="2400" b="1" dirty="0">
                <a:solidFill>
                  <a:schemeClr val="accent6"/>
                </a:solidFill>
              </a:rPr>
              <a:t> </a:t>
            </a:r>
            <a:r>
              <a:rPr lang="en-US" altLang="it-IT" sz="2400" b="1" dirty="0" err="1">
                <a:solidFill>
                  <a:schemeClr val="accent6"/>
                </a:solidFill>
              </a:rPr>
              <a:t>biologica</a:t>
            </a:r>
            <a:r>
              <a:rPr lang="en-US" altLang="it-IT" sz="2400" b="1" dirty="0">
                <a:solidFill>
                  <a:schemeClr val="accent6"/>
                </a:solidFill>
              </a:rPr>
              <a:t> autoimmune  </a:t>
            </a:r>
            <a:r>
              <a:rPr lang="en-US" altLang="it-IT" sz="2400" dirty="0"/>
              <a:t>(non-</a:t>
            </a:r>
            <a:r>
              <a:rPr lang="en-US" altLang="it-IT" sz="2400" dirty="0" err="1"/>
              <a:t>organo</a:t>
            </a:r>
            <a:r>
              <a:rPr lang="en-US" altLang="it-IT" sz="2400" dirty="0"/>
              <a:t> </a:t>
            </a:r>
            <a:r>
              <a:rPr lang="en-US" altLang="it-IT" sz="2400" dirty="0" err="1"/>
              <a:t>specifica</a:t>
            </a:r>
            <a:r>
              <a:rPr lang="en-US" altLang="it-IT" sz="2400" dirty="0"/>
              <a:t>)</a:t>
            </a:r>
          </a:p>
          <a:p>
            <a:pPr lvl="1"/>
            <a:endParaRPr lang="en-US" altLang="it-IT" sz="2400" dirty="0"/>
          </a:p>
          <a:p>
            <a:pPr lvl="1"/>
            <a:endParaRPr lang="en-US" altLang="it-IT" sz="2400" dirty="0"/>
          </a:p>
          <a:p>
            <a:pPr lvl="1"/>
            <a:endParaRPr lang="en-US" altLang="it-IT" sz="2400" dirty="0"/>
          </a:p>
          <a:p>
            <a:pPr marL="201168" lvl="1" indent="0" algn="ctr">
              <a:buNone/>
            </a:pPr>
            <a:r>
              <a:rPr lang="en-US" altLang="it-IT" sz="36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accent6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AUTOANTICORPI</a:t>
            </a:r>
          </a:p>
          <a:p>
            <a:pPr marL="201168" lvl="1" indent="0" algn="ctr">
              <a:buNone/>
            </a:pPr>
            <a:r>
              <a:rPr lang="it-IT" altLang="it-IT" sz="2400" i="1" dirty="0" err="1"/>
              <a:t>Patogeneticamente</a:t>
            </a:r>
            <a:r>
              <a:rPr lang="it-IT" altLang="it-IT" sz="2400" i="1" dirty="0"/>
              <a:t> rilevanti o espressione della </a:t>
            </a:r>
            <a:r>
              <a:rPr lang="it-IT" altLang="it-IT" sz="2400" i="1" dirty="0" err="1"/>
              <a:t>disregolazione</a:t>
            </a:r>
            <a:r>
              <a:rPr lang="it-IT" altLang="it-IT" sz="2400" i="1" dirty="0"/>
              <a:t> della risposta immunitaria</a:t>
            </a:r>
            <a:endParaRPr lang="en-US" altLang="it-IT" sz="2400" i="1" dirty="0"/>
          </a:p>
          <a:p>
            <a:endParaRPr lang="it-IT" dirty="0"/>
          </a:p>
        </p:txBody>
      </p:sp>
      <p:sp>
        <p:nvSpPr>
          <p:cNvPr id="2" name="Freccia in giù 1">
            <a:extLst>
              <a:ext uri="{FF2B5EF4-FFF2-40B4-BE49-F238E27FC236}">
                <a16:creationId xmlns:a16="http://schemas.microsoft.com/office/drawing/2014/main" id="{5E9F999A-2BD1-482B-BB42-6B77D8AEEA12}"/>
              </a:ext>
            </a:extLst>
          </p:cNvPr>
          <p:cNvSpPr/>
          <p:nvPr/>
        </p:nvSpPr>
        <p:spPr>
          <a:xfrm>
            <a:off x="5807122" y="4046561"/>
            <a:ext cx="743803" cy="580030"/>
          </a:xfrm>
          <a:prstGeom prst="downArrow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1714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olo 1">
            <a:extLst>
              <a:ext uri="{FF2B5EF4-FFF2-40B4-BE49-F238E27FC236}">
                <a16:creationId xmlns:a16="http://schemas.microsoft.com/office/drawing/2014/main" id="{568E0A55-10F4-4C5C-93AB-BD4173BE5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Epidemiologia</a:t>
            </a:r>
          </a:p>
        </p:txBody>
      </p:sp>
      <p:sp>
        <p:nvSpPr>
          <p:cNvPr id="20483" name="Segnaposto contenuto 2">
            <a:extLst>
              <a:ext uri="{FF2B5EF4-FFF2-40B4-BE49-F238E27FC236}">
                <a16:creationId xmlns:a16="http://schemas.microsoft.com/office/drawing/2014/main" id="{E60F1D05-1F7C-49A3-B092-1A24E11C27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821" y="1311960"/>
            <a:ext cx="11166267" cy="4598078"/>
          </a:xfrm>
        </p:spPr>
        <p:txBody>
          <a:bodyPr/>
          <a:lstStyle/>
          <a:p>
            <a:r>
              <a:rPr lang="it-IT" altLang="it-IT" sz="2800" dirty="0"/>
              <a:t>Prevalenza</a:t>
            </a:r>
          </a:p>
          <a:p>
            <a:pPr lvl="1"/>
            <a:r>
              <a:rPr lang="it-IT" altLang="it-IT" sz="2600" dirty="0"/>
              <a:t>3 - 20 % F</a:t>
            </a:r>
          </a:p>
          <a:p>
            <a:pPr lvl="1"/>
            <a:r>
              <a:rPr lang="it-IT" altLang="it-IT" sz="2600" dirty="0"/>
              <a:t>3 - 14 % M</a:t>
            </a:r>
          </a:p>
          <a:p>
            <a:r>
              <a:rPr lang="it-IT" altLang="it-IT" sz="2800" dirty="0"/>
              <a:t>Incidenza</a:t>
            </a:r>
          </a:p>
          <a:p>
            <a:pPr lvl="1"/>
            <a:r>
              <a:rPr lang="it-IT" altLang="it-IT" sz="2600" dirty="0"/>
              <a:t>0.25 % nella popolazione generale  (Francia) </a:t>
            </a:r>
          </a:p>
          <a:p>
            <a:pPr lvl="1"/>
            <a:r>
              <a:rPr lang="it-IT" altLang="it-IT" sz="2600" dirty="0"/>
              <a:t>2.2 % F; 1.5 % M (USA)</a:t>
            </a:r>
            <a:endParaRPr lang="en-US" altLang="it-IT" sz="2600" dirty="0"/>
          </a:p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2793911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E5B93E07-F5AA-4426-A6AF-582B290481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/>
              <a:t>Prevalenza del F. di </a:t>
            </a:r>
            <a:r>
              <a:rPr lang="it-IT" altLang="it-IT" dirty="0" err="1"/>
              <a:t>Raynaud</a:t>
            </a:r>
            <a:r>
              <a:rPr lang="it-IT" altLang="it-IT" dirty="0"/>
              <a:t> nelle connettiviti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9C607DB7-FFBF-4201-B3FC-F983637980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55520" y="1271016"/>
            <a:ext cx="9421368" cy="4598078"/>
          </a:xfrm>
        </p:spPr>
        <p:txBody>
          <a:bodyPr>
            <a:normAutofit/>
          </a:bodyPr>
          <a:lstStyle/>
          <a:p>
            <a:r>
              <a:rPr lang="it-IT" altLang="it-IT" sz="2800" b="1" dirty="0">
                <a:solidFill>
                  <a:schemeClr val="accent6"/>
                </a:solidFill>
              </a:rPr>
              <a:t>Sclerosi sistemica				&gt; 95 %</a:t>
            </a:r>
          </a:p>
          <a:p>
            <a:r>
              <a:rPr lang="it-IT" altLang="it-IT" sz="2800" b="1" dirty="0">
                <a:solidFill>
                  <a:schemeClr val="accent6"/>
                </a:solidFill>
              </a:rPr>
              <a:t>Connettivite mista			&gt; 90 %</a:t>
            </a:r>
          </a:p>
          <a:p>
            <a:r>
              <a:rPr lang="it-IT" altLang="it-IT" sz="2800" dirty="0"/>
              <a:t>LES					 	40 %</a:t>
            </a:r>
          </a:p>
          <a:p>
            <a:r>
              <a:rPr lang="it-IT" altLang="it-IT" sz="2800" dirty="0"/>
              <a:t>S. </a:t>
            </a:r>
            <a:r>
              <a:rPr lang="it-IT" altLang="it-IT" sz="2800" dirty="0" err="1"/>
              <a:t>Sjögren</a:t>
            </a:r>
            <a:r>
              <a:rPr lang="it-IT" altLang="it-IT" sz="2800" dirty="0"/>
              <a:t>					30 %</a:t>
            </a:r>
          </a:p>
          <a:p>
            <a:r>
              <a:rPr lang="it-IT" altLang="it-IT" sz="2800" dirty="0" err="1"/>
              <a:t>Dermato-polimiosite</a:t>
            </a:r>
            <a:r>
              <a:rPr lang="it-IT" altLang="it-IT" sz="2800" dirty="0"/>
              <a:t>			20 - 30 %</a:t>
            </a:r>
          </a:p>
          <a:p>
            <a:endParaRPr lang="it-IT" altLang="it-IT" sz="2800" dirty="0"/>
          </a:p>
          <a:p>
            <a:r>
              <a:rPr lang="it-IT" altLang="it-IT" sz="2800" dirty="0"/>
              <a:t>Artrite reumatoide			12 %</a:t>
            </a:r>
            <a:endParaRPr lang="it-IT" altLang="it-IT" sz="2400" dirty="0"/>
          </a:p>
        </p:txBody>
      </p:sp>
    </p:spTree>
    <p:extLst>
      <p:ext uri="{BB962C8B-B14F-4D97-AF65-F5344CB8AC3E}">
        <p14:creationId xmlns:p14="http://schemas.microsoft.com/office/powerpoint/2010/main" val="433781659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89C95F-0A69-4F05-94BE-0FE8735CC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Fenomeno di </a:t>
            </a:r>
            <a:r>
              <a:rPr lang="it-IT" dirty="0" err="1"/>
              <a:t>Raynaud</a:t>
            </a:r>
            <a:r>
              <a:rPr lang="it-IT" dirty="0"/>
              <a:t> primario (</a:t>
            </a:r>
            <a:r>
              <a:rPr lang="it-IT" i="1" dirty="0"/>
              <a:t>fenomeno</a:t>
            </a:r>
            <a:r>
              <a:rPr lang="it-IT" dirty="0"/>
              <a:t>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D65C958-4BB1-4C6F-AEBD-3C0C749670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b="1" dirty="0" err="1">
                <a:solidFill>
                  <a:schemeClr val="accent6"/>
                </a:solidFill>
              </a:rPr>
              <a:t>Nel</a:t>
            </a:r>
            <a:r>
              <a:rPr lang="en-US" sz="3200" b="1" dirty="0">
                <a:solidFill>
                  <a:schemeClr val="accent6"/>
                </a:solidFill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</a:rPr>
              <a:t>caso</a:t>
            </a:r>
            <a:r>
              <a:rPr lang="en-US" sz="3200" b="1" dirty="0">
                <a:solidFill>
                  <a:schemeClr val="accent6"/>
                </a:solidFill>
              </a:rPr>
              <a:t> non </a:t>
            </a:r>
            <a:r>
              <a:rPr lang="en-US" sz="3200" b="1" dirty="0" err="1">
                <a:solidFill>
                  <a:schemeClr val="accent6"/>
                </a:solidFill>
              </a:rPr>
              <a:t>sia</a:t>
            </a:r>
            <a:r>
              <a:rPr lang="en-US" sz="3200" b="1" dirty="0">
                <a:solidFill>
                  <a:schemeClr val="accent6"/>
                </a:solidFill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</a:rPr>
              <a:t>identificabile</a:t>
            </a:r>
            <a:r>
              <a:rPr lang="en-US" sz="3200" b="1" dirty="0">
                <a:solidFill>
                  <a:schemeClr val="accent6"/>
                </a:solidFill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</a:rPr>
              <a:t>una</a:t>
            </a:r>
            <a:r>
              <a:rPr lang="en-US" sz="3200" b="1" dirty="0">
                <a:solidFill>
                  <a:schemeClr val="accent6"/>
                </a:solidFill>
              </a:rPr>
              <a:t> causa nota.</a:t>
            </a:r>
          </a:p>
          <a:p>
            <a:pPr lvl="1"/>
            <a:r>
              <a:rPr lang="en-US" sz="2800" dirty="0" err="1"/>
              <a:t>Età</a:t>
            </a:r>
            <a:r>
              <a:rPr lang="en-US" sz="2800" dirty="0"/>
              <a:t> </a:t>
            </a:r>
            <a:r>
              <a:rPr lang="en-US" sz="2800" dirty="0" err="1"/>
              <a:t>esordio</a:t>
            </a:r>
            <a:r>
              <a:rPr lang="en-US" sz="2800" dirty="0"/>
              <a:t> </a:t>
            </a:r>
            <a:r>
              <a:rPr lang="en-US" sz="2800" dirty="0" err="1"/>
              <a:t>tra</a:t>
            </a:r>
            <a:r>
              <a:rPr lang="en-US" sz="2800" dirty="0"/>
              <a:t> 15 – 30 </a:t>
            </a:r>
            <a:r>
              <a:rPr lang="en-US" sz="2800" dirty="0" err="1"/>
              <a:t>anni</a:t>
            </a:r>
            <a:endParaRPr lang="en-US" sz="2800" dirty="0"/>
          </a:p>
          <a:p>
            <a:pPr lvl="1"/>
            <a:r>
              <a:rPr lang="en-US" sz="2800" dirty="0" err="1"/>
              <a:t>Più</a:t>
            </a:r>
            <a:r>
              <a:rPr lang="en-US" sz="2800" dirty="0"/>
              <a:t> </a:t>
            </a:r>
            <a:r>
              <a:rPr lang="en-US" sz="2800" dirty="0" err="1"/>
              <a:t>frequente</a:t>
            </a:r>
            <a:r>
              <a:rPr lang="en-US" sz="2800" dirty="0"/>
              <a:t> </a:t>
            </a:r>
            <a:r>
              <a:rPr lang="en-US" sz="2800" dirty="0" err="1"/>
              <a:t>nelle</a:t>
            </a:r>
            <a:r>
              <a:rPr lang="en-US" sz="2800" dirty="0"/>
              <a:t> F</a:t>
            </a:r>
          </a:p>
          <a:p>
            <a:pPr lvl="1"/>
            <a:r>
              <a:rPr lang="en-US" sz="2800" dirty="0"/>
              <a:t>Vi è </a:t>
            </a:r>
            <a:r>
              <a:rPr lang="en-US" sz="2800" dirty="0" err="1"/>
              <a:t>una</a:t>
            </a:r>
            <a:r>
              <a:rPr lang="en-US" sz="2800" dirty="0"/>
              <a:t> </a:t>
            </a:r>
            <a:r>
              <a:rPr lang="en-US" sz="2800" dirty="0" err="1"/>
              <a:t>certa</a:t>
            </a:r>
            <a:r>
              <a:rPr lang="en-US" sz="2800" dirty="0"/>
              <a:t> </a:t>
            </a:r>
            <a:r>
              <a:rPr lang="en-US" sz="2800" dirty="0" err="1"/>
              <a:t>familiarità</a:t>
            </a:r>
            <a:endParaRPr lang="en-US" sz="2800" dirty="0"/>
          </a:p>
          <a:p>
            <a:pPr lvl="1"/>
            <a:r>
              <a:rPr lang="en-US" sz="2800" dirty="0" err="1"/>
              <a:t>Remissione</a:t>
            </a:r>
            <a:r>
              <a:rPr lang="en-US" sz="2800" dirty="0"/>
              <a:t> </a:t>
            </a:r>
            <a:r>
              <a:rPr lang="en-US" sz="2800" dirty="0" err="1"/>
              <a:t>spontanea</a:t>
            </a:r>
            <a:r>
              <a:rPr lang="en-US" sz="2800" dirty="0"/>
              <a:t> </a:t>
            </a:r>
            <a:r>
              <a:rPr lang="en-US" sz="2800" dirty="0" err="1"/>
              <a:t>frequente</a:t>
            </a:r>
            <a:r>
              <a:rPr lang="en-US" sz="2800" dirty="0"/>
              <a:t>, </a:t>
            </a:r>
            <a:r>
              <a:rPr lang="en-US" sz="2800" dirty="0" err="1"/>
              <a:t>nel</a:t>
            </a:r>
            <a:r>
              <a:rPr lang="en-US" sz="2800" dirty="0"/>
              <a:t> tempo</a:t>
            </a:r>
          </a:p>
          <a:p>
            <a:pPr lvl="1"/>
            <a:r>
              <a:rPr lang="en-US" sz="2800" dirty="0"/>
              <a:t>No </a:t>
            </a:r>
            <a:r>
              <a:rPr lang="en-US" sz="2800" dirty="0" err="1"/>
              <a:t>alterazioni</a:t>
            </a:r>
            <a:r>
              <a:rPr lang="en-US" sz="2800" dirty="0"/>
              <a:t> </a:t>
            </a:r>
            <a:r>
              <a:rPr lang="en-US" sz="2800" dirty="0" err="1"/>
              <a:t>trofiche</a:t>
            </a:r>
            <a:r>
              <a:rPr lang="en-US" sz="2800" dirty="0"/>
              <a:t> </a:t>
            </a:r>
            <a:r>
              <a:rPr lang="en-US" sz="2800" dirty="0" err="1"/>
              <a:t>della</a:t>
            </a:r>
            <a:r>
              <a:rPr lang="en-US" sz="2800" dirty="0"/>
              <a:t> cute</a:t>
            </a:r>
          </a:p>
          <a:p>
            <a:pPr lvl="1"/>
            <a:r>
              <a:rPr lang="en-US" sz="2800" dirty="0" err="1"/>
              <a:t>Capillaroscopia</a:t>
            </a:r>
            <a:r>
              <a:rPr lang="en-US" sz="2800" dirty="0"/>
              <a:t> </a:t>
            </a:r>
            <a:r>
              <a:rPr lang="en-US" sz="2800" dirty="0" err="1"/>
              <a:t>normale</a:t>
            </a:r>
            <a:endParaRPr lang="en-US" sz="2800" dirty="0"/>
          </a:p>
          <a:p>
            <a:pPr lvl="1"/>
            <a:r>
              <a:rPr lang="en-US" sz="2800" dirty="0"/>
              <a:t>ANA </a:t>
            </a:r>
            <a:r>
              <a:rPr lang="en-US" sz="2800" dirty="0" err="1"/>
              <a:t>negativi</a:t>
            </a:r>
            <a:endParaRPr lang="en-US" sz="28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981706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2">
            <a:extLst>
              <a:ext uri="{FF2B5EF4-FFF2-40B4-BE49-F238E27FC236}">
                <a16:creationId xmlns:a16="http://schemas.microsoft.com/office/drawing/2014/main" id="{7A231302-95A2-4D5D-9314-74EEAC4D4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417" y="1788900"/>
            <a:ext cx="2081678" cy="1391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3">
            <a:extLst>
              <a:ext uri="{FF2B5EF4-FFF2-40B4-BE49-F238E27FC236}">
                <a16:creationId xmlns:a16="http://schemas.microsoft.com/office/drawing/2014/main" id="{104342D4-8C7B-47D6-B460-DDB9B2005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417" y="3314037"/>
            <a:ext cx="2092165" cy="1401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8ECB4D6E-15C1-4B12-9777-F890A6C29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Fenomeno di </a:t>
            </a:r>
            <a:r>
              <a:rPr lang="it-IT" dirty="0" err="1"/>
              <a:t>Raynaud</a:t>
            </a:r>
            <a:r>
              <a:rPr lang="it-IT" dirty="0"/>
              <a:t> secondario (</a:t>
            </a:r>
            <a:r>
              <a:rPr lang="it-IT" i="1" dirty="0"/>
              <a:t>sindrome</a:t>
            </a:r>
            <a:r>
              <a:rPr lang="it-IT" dirty="0"/>
              <a:t>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789830F-5448-4D77-85BF-37B9E4264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622" y="1271016"/>
            <a:ext cx="8319480" cy="4598078"/>
          </a:xfrm>
        </p:spPr>
        <p:txBody>
          <a:bodyPr>
            <a:normAutofit/>
          </a:bodyPr>
          <a:lstStyle/>
          <a:p>
            <a:r>
              <a:rPr lang="it-IT" sz="2800" b="1" dirty="0">
                <a:solidFill>
                  <a:schemeClr val="accent6"/>
                </a:solidFill>
              </a:rPr>
              <a:t>Nel caso sia identificabile una causa o una malattia nota per la sua associazione con il fenomeno.</a:t>
            </a:r>
          </a:p>
          <a:p>
            <a:pPr lvl="1"/>
            <a:r>
              <a:rPr lang="it-IT" sz="2400" dirty="0"/>
              <a:t>Esordio più tardivo (&gt; 40 anni)</a:t>
            </a:r>
          </a:p>
          <a:p>
            <a:pPr lvl="1"/>
            <a:r>
              <a:rPr lang="it-IT" sz="2400" dirty="0"/>
              <a:t>Sesso maschile</a:t>
            </a:r>
          </a:p>
          <a:p>
            <a:pPr lvl="1"/>
            <a:r>
              <a:rPr lang="it-IT" sz="2400" dirty="0"/>
              <a:t>Possibili alterazioni trofiche della cute (</a:t>
            </a:r>
            <a:r>
              <a:rPr lang="it-IT" sz="2400" dirty="0" err="1"/>
              <a:t>ulcerazion</a:t>
            </a:r>
            <a:r>
              <a:rPr lang="it-IT" sz="2400" dirty="0"/>
              <a:t>, necrosi)</a:t>
            </a:r>
          </a:p>
          <a:p>
            <a:pPr lvl="1"/>
            <a:r>
              <a:rPr lang="it-IT" sz="2400" dirty="0"/>
              <a:t>Attacchi asimmetrici (anche pollice)</a:t>
            </a:r>
          </a:p>
          <a:p>
            <a:pPr lvl="1"/>
            <a:r>
              <a:rPr lang="it-IT" sz="2400" dirty="0"/>
              <a:t>Presenza di segni o sintomi di altra patologia</a:t>
            </a:r>
          </a:p>
          <a:p>
            <a:pPr lvl="1"/>
            <a:r>
              <a:rPr lang="it-IT" sz="2400" dirty="0"/>
              <a:t>Quadro capillaroscopico anormale</a:t>
            </a:r>
          </a:p>
          <a:p>
            <a:pPr lvl="1"/>
            <a:r>
              <a:rPr lang="it-IT" sz="2400" dirty="0"/>
              <a:t>Parametri di laboratorio (ANA+, </a:t>
            </a:r>
            <a:r>
              <a:rPr lang="it-IT" sz="2400" dirty="0" err="1"/>
              <a:t>criglobuline</a:t>
            </a:r>
            <a:r>
              <a:rPr lang="it-IT" sz="2400" dirty="0"/>
              <a:t>, ecc.)</a:t>
            </a:r>
          </a:p>
          <a:p>
            <a:pPr lvl="1"/>
            <a:r>
              <a:rPr lang="it-IT" sz="2400" dirty="0"/>
              <a:t>Coinvolgimento anche dei piedi o delle aree più prossimali</a:t>
            </a:r>
          </a:p>
          <a:p>
            <a:pPr lvl="1"/>
            <a:r>
              <a:rPr lang="it-IT" sz="2400" dirty="0"/>
              <a:t>Rara la remissione spontanea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649621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00C55CC5-3357-4A92-9049-2E619199C4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6" t="4022" r="58478" b="58210"/>
          <a:stretch/>
        </p:blipFill>
        <p:spPr bwMode="auto">
          <a:xfrm>
            <a:off x="1676933" y="1235122"/>
            <a:ext cx="3044651" cy="4667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2">
            <a:extLst>
              <a:ext uri="{FF2B5EF4-FFF2-40B4-BE49-F238E27FC236}">
                <a16:creationId xmlns:a16="http://schemas.microsoft.com/office/drawing/2014/main" id="{11BFCDC7-4B38-4456-8386-AC4A537838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2" t="41145" r="65997" b="25323"/>
          <a:stretch/>
        </p:blipFill>
        <p:spPr bwMode="auto">
          <a:xfrm>
            <a:off x="4803373" y="1175699"/>
            <a:ext cx="2429942" cy="4181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CasellaDiTesto 1">
            <a:extLst>
              <a:ext uri="{FF2B5EF4-FFF2-40B4-BE49-F238E27FC236}">
                <a16:creationId xmlns:a16="http://schemas.microsoft.com/office/drawing/2014/main" id="{579CBC38-62AB-4182-AD55-49EFAECB48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3315" y="3568889"/>
            <a:ext cx="10304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dirty="0">
                <a:latin typeface="Calibri" panose="020F0502020204030204" pitchFamily="34" charset="0"/>
              </a:rPr>
              <a:t>Beta-</a:t>
            </a:r>
            <a:r>
              <a:rPr lang="it-IT" altLang="it-IT" sz="1200" dirty="0" err="1">
                <a:latin typeface="Calibri" panose="020F0502020204030204" pitchFamily="34" charset="0"/>
              </a:rPr>
              <a:t>blockers</a:t>
            </a:r>
            <a:endParaRPr lang="it-IT" altLang="it-IT" sz="1200" dirty="0">
              <a:latin typeface="Calibri" panose="020F050202020403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B21375E-B0DA-488A-9F1E-584383556A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2" t="74567" r="65997" b="6930"/>
          <a:stretch/>
        </p:blipFill>
        <p:spPr bwMode="auto">
          <a:xfrm>
            <a:off x="7315104" y="1235122"/>
            <a:ext cx="2429942" cy="230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1672A839-4DE4-4FA7-943F-EEF679002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Malattie e fattori associati a RP</a:t>
            </a:r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614FE283-575C-491F-B623-1E13CDB152C1}"/>
              </a:ext>
            </a:extLst>
          </p:cNvPr>
          <p:cNvCxnSpPr/>
          <p:nvPr/>
        </p:nvCxnSpPr>
        <p:spPr>
          <a:xfrm>
            <a:off x="7315104" y="3555824"/>
            <a:ext cx="242994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01671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olo 1">
            <a:extLst>
              <a:ext uri="{FF2B5EF4-FFF2-40B4-BE49-F238E27FC236}">
                <a16:creationId xmlns:a16="http://schemas.microsoft.com/office/drawing/2014/main" id="{697B9647-4CF7-4CC3-93D1-5E3EDD5E2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Evoluzione RP I vs RP II</a:t>
            </a:r>
            <a:endParaRPr lang="it-IT" altLang="it-IT" dirty="0"/>
          </a:p>
        </p:txBody>
      </p:sp>
      <p:sp>
        <p:nvSpPr>
          <p:cNvPr id="25603" name="Segnaposto contenuto 2">
            <a:extLst>
              <a:ext uri="{FF2B5EF4-FFF2-40B4-BE49-F238E27FC236}">
                <a16:creationId xmlns:a16="http://schemas.microsoft.com/office/drawing/2014/main" id="{3CD8095D-EB23-4640-B068-133E0AF129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it-IT" sz="2400" dirty="0" err="1"/>
              <a:t>Molti</a:t>
            </a:r>
            <a:r>
              <a:rPr lang="en-US" altLang="it-IT" sz="2400" dirty="0"/>
              <a:t> </a:t>
            </a:r>
            <a:r>
              <a:rPr lang="en-US" altLang="it-IT" sz="2400" dirty="0" err="1"/>
              <a:t>studi</a:t>
            </a:r>
            <a:r>
              <a:rPr lang="en-US" altLang="it-IT" sz="2400" dirty="0"/>
              <a:t> </a:t>
            </a:r>
            <a:r>
              <a:rPr lang="en-US" altLang="it-IT" sz="2400" dirty="0" err="1"/>
              <a:t>hanno</a:t>
            </a:r>
            <a:r>
              <a:rPr lang="en-US" altLang="it-IT" sz="2400" dirty="0"/>
              <a:t> </a:t>
            </a:r>
            <a:r>
              <a:rPr lang="en-US" altLang="it-IT" sz="2400" dirty="0" err="1"/>
              <a:t>dimostrato</a:t>
            </a:r>
            <a:r>
              <a:rPr lang="en-US" altLang="it-IT" sz="2400" dirty="0"/>
              <a:t> </a:t>
            </a:r>
            <a:r>
              <a:rPr lang="en-US" altLang="it-IT" sz="2400" dirty="0" err="1"/>
              <a:t>che</a:t>
            </a:r>
            <a:r>
              <a:rPr lang="en-US" altLang="it-IT" sz="2400" dirty="0"/>
              <a:t> </a:t>
            </a:r>
            <a:r>
              <a:rPr lang="en-US" altLang="it-IT" sz="2400" dirty="0" err="1"/>
              <a:t>un’</a:t>
            </a:r>
            <a:r>
              <a:rPr lang="en-US" altLang="it-IT" sz="2400" b="1" dirty="0" err="1">
                <a:solidFill>
                  <a:schemeClr val="accent6"/>
                </a:solidFill>
              </a:rPr>
              <a:t>evoluzione</a:t>
            </a:r>
            <a:r>
              <a:rPr lang="en-US" altLang="it-IT" sz="2400" b="1" dirty="0">
                <a:solidFill>
                  <a:schemeClr val="accent6"/>
                </a:solidFill>
              </a:rPr>
              <a:t> </a:t>
            </a:r>
            <a:r>
              <a:rPr lang="en-US" altLang="it-IT" sz="2400" dirty="0"/>
              <a:t>verso </a:t>
            </a:r>
            <a:r>
              <a:rPr lang="en-US" altLang="it-IT" sz="2400" dirty="0" err="1"/>
              <a:t>una</a:t>
            </a:r>
            <a:r>
              <a:rPr lang="en-US" altLang="it-IT" sz="2400" dirty="0"/>
              <a:t> </a:t>
            </a:r>
            <a:r>
              <a:rPr lang="en-US" altLang="it-IT" sz="2400" dirty="0" err="1"/>
              <a:t>definita</a:t>
            </a:r>
            <a:r>
              <a:rPr lang="en-US" altLang="it-IT" sz="2400" dirty="0"/>
              <a:t> </a:t>
            </a:r>
            <a:r>
              <a:rPr lang="en-US" altLang="it-IT" sz="2400" dirty="0" err="1"/>
              <a:t>patologia</a:t>
            </a:r>
            <a:r>
              <a:rPr lang="en-US" altLang="it-IT" sz="2400" dirty="0"/>
              <a:t> </a:t>
            </a:r>
            <a:r>
              <a:rPr lang="en-US" altLang="it-IT" sz="2400" dirty="0" err="1"/>
              <a:t>reumatica</a:t>
            </a:r>
            <a:r>
              <a:rPr lang="en-US" altLang="it-IT" sz="2400" dirty="0"/>
              <a:t> autoimmune di </a:t>
            </a:r>
            <a:r>
              <a:rPr lang="en-US" altLang="it-IT" sz="2400" dirty="0" err="1"/>
              <a:t>solito</a:t>
            </a:r>
            <a:r>
              <a:rPr lang="en-US" altLang="it-IT" sz="2400" dirty="0"/>
              <a:t> </a:t>
            </a:r>
            <a:r>
              <a:rPr lang="en-US" altLang="it-IT" sz="2400" dirty="0" err="1"/>
              <a:t>si</a:t>
            </a:r>
            <a:r>
              <a:rPr lang="en-US" altLang="it-IT" sz="2400" dirty="0"/>
              <a:t> </a:t>
            </a:r>
            <a:r>
              <a:rPr lang="en-US" altLang="it-IT" sz="2400" dirty="0" err="1"/>
              <a:t>verifica</a:t>
            </a:r>
            <a:r>
              <a:rPr lang="en-US" altLang="it-IT" sz="2400" dirty="0"/>
              <a:t> </a:t>
            </a:r>
            <a:r>
              <a:rPr lang="en-US" altLang="it-IT" sz="2400" b="1" dirty="0" err="1">
                <a:solidFill>
                  <a:schemeClr val="accent6"/>
                </a:solidFill>
              </a:rPr>
              <a:t>entro</a:t>
            </a:r>
            <a:r>
              <a:rPr lang="en-US" altLang="it-IT" sz="2400" b="1" dirty="0">
                <a:solidFill>
                  <a:schemeClr val="accent6"/>
                </a:solidFill>
              </a:rPr>
              <a:t> 2-3 </a:t>
            </a:r>
            <a:r>
              <a:rPr lang="en-US" altLang="it-IT" sz="2400" b="1" dirty="0" err="1">
                <a:solidFill>
                  <a:schemeClr val="accent6"/>
                </a:solidFill>
              </a:rPr>
              <a:t>anni</a:t>
            </a:r>
            <a:r>
              <a:rPr lang="en-US" altLang="it-IT" sz="2400" b="1" dirty="0">
                <a:solidFill>
                  <a:schemeClr val="accent6"/>
                </a:solidFill>
              </a:rPr>
              <a:t> </a:t>
            </a:r>
            <a:r>
              <a:rPr lang="en-US" altLang="it-IT" sz="2400" b="1" dirty="0" err="1">
                <a:solidFill>
                  <a:schemeClr val="accent6"/>
                </a:solidFill>
              </a:rPr>
              <a:t>dall’esordio</a:t>
            </a:r>
            <a:r>
              <a:rPr lang="en-US" altLang="it-IT" sz="2400" dirty="0"/>
              <a:t> del RP</a:t>
            </a:r>
          </a:p>
          <a:p>
            <a:endParaRPr lang="en-US" altLang="it-IT" sz="2400" dirty="0"/>
          </a:p>
          <a:p>
            <a:r>
              <a:rPr lang="en-US" altLang="it-IT" sz="2400" dirty="0"/>
              <a:t>Una </a:t>
            </a:r>
            <a:r>
              <a:rPr lang="en-US" altLang="it-IT" sz="2400" dirty="0" err="1"/>
              <a:t>piccola</a:t>
            </a:r>
            <a:r>
              <a:rPr lang="en-US" altLang="it-IT" sz="2400" dirty="0"/>
              <a:t> </a:t>
            </a:r>
            <a:r>
              <a:rPr lang="en-US" altLang="it-IT" sz="2400" dirty="0" err="1"/>
              <a:t>percentuale</a:t>
            </a:r>
            <a:r>
              <a:rPr lang="en-US" altLang="it-IT" sz="2400" dirty="0"/>
              <a:t> di </a:t>
            </a:r>
            <a:r>
              <a:rPr lang="en-US" altLang="it-IT" sz="2400" dirty="0" err="1"/>
              <a:t>pazienti</a:t>
            </a:r>
            <a:r>
              <a:rPr lang="en-US" altLang="it-IT" sz="2400" dirty="0"/>
              <a:t> (</a:t>
            </a:r>
            <a:r>
              <a:rPr lang="en-US" altLang="it-IT" sz="2400" b="1" dirty="0">
                <a:solidFill>
                  <a:schemeClr val="accent6"/>
                </a:solidFill>
              </a:rPr>
              <a:t>1-2% per anno</a:t>
            </a:r>
            <a:r>
              <a:rPr lang="en-US" altLang="it-IT" sz="2400" dirty="0"/>
              <a:t>) con RP con </a:t>
            </a:r>
            <a:r>
              <a:rPr lang="en-US" altLang="it-IT" sz="2400" dirty="0" err="1"/>
              <a:t>caratteristiche</a:t>
            </a:r>
            <a:r>
              <a:rPr lang="en-US" altLang="it-IT" sz="2400" dirty="0"/>
              <a:t> di </a:t>
            </a:r>
            <a:r>
              <a:rPr lang="en-US" altLang="it-IT" sz="2400" dirty="0" err="1"/>
              <a:t>tipo</a:t>
            </a:r>
            <a:r>
              <a:rPr lang="en-US" altLang="it-IT" sz="2400" dirty="0"/>
              <a:t> </a:t>
            </a:r>
            <a:r>
              <a:rPr lang="en-US" altLang="it-IT" sz="2400" dirty="0" err="1"/>
              <a:t>primario</a:t>
            </a:r>
            <a:r>
              <a:rPr lang="en-US" altLang="it-IT" sz="2400" dirty="0"/>
              <a:t> </a:t>
            </a:r>
            <a:r>
              <a:rPr lang="en-US" altLang="it-IT" sz="2400" dirty="0" err="1"/>
              <a:t>progredisce</a:t>
            </a:r>
            <a:r>
              <a:rPr lang="en-US" altLang="it-IT" sz="2400" dirty="0"/>
              <a:t> verso un </a:t>
            </a:r>
            <a:r>
              <a:rPr lang="en-US" altLang="it-IT" sz="2400" dirty="0" err="1"/>
              <a:t>disordine</a:t>
            </a:r>
            <a:r>
              <a:rPr lang="en-US" altLang="it-IT" sz="2400" dirty="0"/>
              <a:t> </a:t>
            </a:r>
            <a:r>
              <a:rPr lang="en-US" altLang="it-IT" sz="2400" dirty="0" err="1"/>
              <a:t>dello</a:t>
            </a:r>
            <a:r>
              <a:rPr lang="en-US" altLang="it-IT" sz="2400" dirty="0"/>
              <a:t> </a:t>
            </a:r>
            <a:r>
              <a:rPr lang="en-US" altLang="it-IT" sz="2400" dirty="0" err="1"/>
              <a:t>spettro</a:t>
            </a:r>
            <a:r>
              <a:rPr lang="en-US" altLang="it-IT" sz="2400" dirty="0"/>
              <a:t> </a:t>
            </a:r>
            <a:r>
              <a:rPr lang="en-US" altLang="it-IT" sz="2400" dirty="0" err="1"/>
              <a:t>sclerodermico</a:t>
            </a:r>
            <a:r>
              <a:rPr lang="en-US" altLang="it-IT" sz="2400" dirty="0"/>
              <a:t> o </a:t>
            </a:r>
            <a:r>
              <a:rPr lang="en-US" altLang="it-IT" sz="2400" dirty="0" err="1"/>
              <a:t>oltre</a:t>
            </a:r>
            <a:r>
              <a:rPr lang="en-US" altLang="it-IT" sz="2400" dirty="0"/>
              <a:t> </a:t>
            </a:r>
            <a:r>
              <a:rPr lang="en-US" altLang="it-IT" sz="2400" dirty="0" err="1"/>
              <a:t>patologie</a:t>
            </a:r>
            <a:endParaRPr lang="en-US" altLang="it-IT" sz="2400" dirty="0"/>
          </a:p>
          <a:p>
            <a:endParaRPr lang="en-US" altLang="it-IT" sz="2400" dirty="0"/>
          </a:p>
          <a:p>
            <a:r>
              <a:rPr lang="en-US" altLang="it-IT" sz="2400" dirty="0"/>
              <a:t>La </a:t>
            </a:r>
            <a:r>
              <a:rPr lang="en-US" altLang="it-IT" sz="2400" dirty="0" err="1"/>
              <a:t>combinazione</a:t>
            </a:r>
            <a:r>
              <a:rPr lang="en-US" altLang="it-IT" sz="2400" dirty="0"/>
              <a:t> di </a:t>
            </a:r>
            <a:r>
              <a:rPr lang="en-US" altLang="it-IT" sz="2400" b="1" dirty="0">
                <a:solidFill>
                  <a:schemeClr val="accent6"/>
                </a:solidFill>
              </a:rPr>
              <a:t>ANA+ e </a:t>
            </a:r>
            <a:r>
              <a:rPr lang="en-US" altLang="it-IT" sz="2400" b="1" dirty="0" err="1">
                <a:solidFill>
                  <a:schemeClr val="accent6"/>
                </a:solidFill>
              </a:rPr>
              <a:t>anomalie</a:t>
            </a:r>
            <a:r>
              <a:rPr lang="en-US" altLang="it-IT" sz="2400" b="1" dirty="0">
                <a:solidFill>
                  <a:schemeClr val="accent6"/>
                </a:solidFill>
              </a:rPr>
              <a:t> </a:t>
            </a:r>
            <a:r>
              <a:rPr lang="en-US" altLang="it-IT" sz="2400" b="1" dirty="0" err="1">
                <a:solidFill>
                  <a:schemeClr val="accent6"/>
                </a:solidFill>
              </a:rPr>
              <a:t>capillaroscopiche</a:t>
            </a:r>
            <a:r>
              <a:rPr lang="en-US" altLang="it-IT" sz="2400" b="1" dirty="0">
                <a:solidFill>
                  <a:schemeClr val="accent6"/>
                </a:solidFill>
              </a:rPr>
              <a:t> </a:t>
            </a:r>
            <a:r>
              <a:rPr lang="en-US" altLang="it-IT" sz="2400" dirty="0"/>
              <a:t>è </a:t>
            </a:r>
            <a:r>
              <a:rPr lang="en-US" altLang="it-IT" sz="2400" dirty="0" err="1"/>
              <a:t>maggiormente</a:t>
            </a:r>
            <a:r>
              <a:rPr lang="en-US" altLang="it-IT" sz="2400" dirty="0"/>
              <a:t> </a:t>
            </a:r>
            <a:r>
              <a:rPr lang="en-US" altLang="it-IT" sz="2400" dirty="0" err="1"/>
              <a:t>predittiva</a:t>
            </a:r>
            <a:r>
              <a:rPr lang="en-US" altLang="it-IT" sz="2400" dirty="0"/>
              <a:t> </a:t>
            </a:r>
            <a:r>
              <a:rPr lang="en-US" altLang="it-IT" sz="2400" dirty="0" err="1"/>
              <a:t>rispetto</a:t>
            </a:r>
            <a:r>
              <a:rPr lang="en-US" altLang="it-IT" sz="2400" dirty="0"/>
              <a:t> </a:t>
            </a:r>
            <a:r>
              <a:rPr lang="en-US" altLang="it-IT" sz="2400" dirty="0" err="1"/>
              <a:t>ai</a:t>
            </a:r>
            <a:r>
              <a:rPr lang="en-US" altLang="it-IT" sz="2400" dirty="0"/>
              <a:t> </a:t>
            </a:r>
            <a:r>
              <a:rPr lang="en-US" altLang="it-IT" sz="2400" dirty="0" err="1"/>
              <a:t>singoli</a:t>
            </a:r>
            <a:r>
              <a:rPr lang="en-US" altLang="it-IT" sz="2400" dirty="0"/>
              <a:t> tests</a:t>
            </a:r>
            <a:endParaRPr lang="it-IT" altLang="it-IT" sz="2400" dirty="0"/>
          </a:p>
        </p:txBody>
      </p:sp>
    </p:spTree>
    <p:extLst>
      <p:ext uri="{BB962C8B-B14F-4D97-AF65-F5344CB8AC3E}">
        <p14:creationId xmlns:p14="http://schemas.microsoft.com/office/powerpoint/2010/main" val="2694965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ttangolo 3">
            <a:extLst>
              <a:ext uri="{FF2B5EF4-FFF2-40B4-BE49-F238E27FC236}">
                <a16:creationId xmlns:a16="http://schemas.microsoft.com/office/drawing/2014/main" id="{66EC9554-5575-4C97-8165-D1FF1D6271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102" y="1646307"/>
            <a:ext cx="4572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 dirty="0">
                <a:solidFill>
                  <a:schemeClr val="accent6"/>
                </a:solidFill>
                <a:latin typeface="Calibri" panose="020F0502020204030204" pitchFamily="34" charset="0"/>
              </a:rPr>
              <a:t>586 </a:t>
            </a:r>
            <a:r>
              <a:rPr lang="en-US" altLang="it-IT" sz="2400" dirty="0" err="1">
                <a:solidFill>
                  <a:schemeClr val="accent6"/>
                </a:solidFill>
                <a:latin typeface="Calibri" panose="020F0502020204030204" pitchFamily="34" charset="0"/>
              </a:rPr>
              <a:t>pazienti</a:t>
            </a:r>
            <a:r>
              <a:rPr lang="en-US" altLang="it-IT" sz="2400" dirty="0">
                <a:solidFill>
                  <a:schemeClr val="accent6"/>
                </a:solidFill>
                <a:latin typeface="Calibri" panose="020F0502020204030204" pitchFamily="34" charset="0"/>
              </a:rPr>
              <a:t> con  RP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 dirty="0">
                <a:solidFill>
                  <a:schemeClr val="accent6"/>
                </a:solidFill>
                <a:latin typeface="Calibri" panose="020F0502020204030204" pitchFamily="34" charset="0"/>
              </a:rPr>
              <a:t>(3,197 </a:t>
            </a:r>
            <a:r>
              <a:rPr lang="en-US" altLang="it-IT" sz="2400" dirty="0" err="1">
                <a:solidFill>
                  <a:schemeClr val="accent6"/>
                </a:solidFill>
                <a:latin typeface="Calibri" panose="020F0502020204030204" pitchFamily="34" charset="0"/>
              </a:rPr>
              <a:t>pz</a:t>
            </a:r>
            <a:r>
              <a:rPr lang="en-US" altLang="it-IT" sz="2400" dirty="0">
                <a:solidFill>
                  <a:schemeClr val="accent6"/>
                </a:solidFill>
                <a:latin typeface="Calibri" panose="020F0502020204030204" pitchFamily="34" charset="0"/>
              </a:rPr>
              <a:t>/anno)</a:t>
            </a:r>
          </a:p>
        </p:txBody>
      </p:sp>
      <p:graphicFrame>
        <p:nvGraphicFramePr>
          <p:cNvPr id="5" name="Tabella 4">
            <a:extLst>
              <a:ext uri="{FF2B5EF4-FFF2-40B4-BE49-F238E27FC236}">
                <a16:creationId xmlns:a16="http://schemas.microsoft.com/office/drawing/2014/main" id="{2E2BC008-765B-402E-A0CB-553374D24D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4020088"/>
              </p:ext>
            </p:extLst>
          </p:nvPr>
        </p:nvGraphicFramePr>
        <p:xfrm>
          <a:off x="557102" y="3097704"/>
          <a:ext cx="10972799" cy="2468621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31079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90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87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587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582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22765">
                <a:tc>
                  <a:txBody>
                    <a:bodyPr/>
                    <a:lstStyle/>
                    <a:p>
                      <a:pPr algn="l"/>
                      <a:r>
                        <a:rPr lang="it-IT" sz="2400" dirty="0" err="1"/>
                        <a:t>Capillaroscopia</a:t>
                      </a:r>
                      <a:endParaRPr lang="it-IT" sz="2400" dirty="0">
                        <a:solidFill>
                          <a:schemeClr val="accent6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47" marR="91447" marT="45704" marB="45704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Normale</a:t>
                      </a:r>
                      <a:endParaRPr lang="it-IT" sz="2400" dirty="0">
                        <a:solidFill>
                          <a:schemeClr val="accent6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47" marR="91447" marT="45704" marB="457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Anormale</a:t>
                      </a:r>
                      <a:endParaRPr lang="it-IT" sz="2400" dirty="0">
                        <a:solidFill>
                          <a:schemeClr val="accent6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47" marR="91447" marT="45704" marB="457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Normale</a:t>
                      </a:r>
                    </a:p>
                  </a:txBody>
                  <a:tcPr marL="91447" marR="91447" marT="45704" marB="457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Anormale</a:t>
                      </a:r>
                      <a:endParaRPr lang="it-IT" sz="2400" dirty="0">
                        <a:solidFill>
                          <a:schemeClr val="accent6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47" marR="91447" marT="45704" marB="457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2899">
                <a:tc>
                  <a:txBody>
                    <a:bodyPr/>
                    <a:lstStyle/>
                    <a:p>
                      <a:pPr algn="l"/>
                      <a:r>
                        <a:rPr lang="it-IT" sz="2400" dirty="0"/>
                        <a:t>Auto-Ab </a:t>
                      </a:r>
                    </a:p>
                    <a:p>
                      <a:pPr algn="l"/>
                      <a:r>
                        <a:rPr lang="it-IT" sz="2400" dirty="0" err="1"/>
                        <a:t>SSc</a:t>
                      </a:r>
                      <a:r>
                        <a:rPr lang="it-IT" sz="2400" dirty="0"/>
                        <a:t>-specifici</a:t>
                      </a:r>
                      <a:endParaRPr lang="it-IT" sz="2400" b="1" dirty="0">
                        <a:solidFill>
                          <a:schemeClr val="accent6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47" marR="91447" marT="45704" marB="45704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Negativi</a:t>
                      </a:r>
                      <a:endParaRPr lang="it-IT" sz="2400" b="1" dirty="0">
                        <a:solidFill>
                          <a:schemeClr val="accent6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47" marR="91447" marT="45704" marB="457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Negativi</a:t>
                      </a:r>
                      <a:endParaRPr lang="it-IT" sz="2400" b="1" dirty="0">
                        <a:solidFill>
                          <a:schemeClr val="accent6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47" marR="91447" marT="45704" marB="457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Positivi</a:t>
                      </a:r>
                      <a:endParaRPr lang="it-IT" sz="2400" b="1" dirty="0">
                        <a:solidFill>
                          <a:schemeClr val="accent6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47" marR="91447" marT="45704" marB="457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Positivi</a:t>
                      </a:r>
                      <a:endParaRPr lang="it-IT" sz="2400" b="1" dirty="0">
                        <a:solidFill>
                          <a:schemeClr val="accent6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47" marR="91447" marT="45704" marB="457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2899">
                <a:tc>
                  <a:txBody>
                    <a:bodyPr/>
                    <a:lstStyle/>
                    <a:p>
                      <a:pPr algn="l"/>
                      <a:r>
                        <a:rPr lang="it-IT" sz="2400" dirty="0"/>
                        <a:t>Probabilità</a:t>
                      </a:r>
                      <a:r>
                        <a:rPr lang="it-IT" sz="2400" baseline="0" dirty="0"/>
                        <a:t> di sviluppare </a:t>
                      </a:r>
                      <a:r>
                        <a:rPr lang="it-IT" sz="2400" dirty="0" err="1"/>
                        <a:t>SSc</a:t>
                      </a:r>
                      <a:endParaRPr lang="it-IT" sz="2400" b="1" dirty="0">
                        <a:solidFill>
                          <a:schemeClr val="accent6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47" marR="91447" marT="45704" marB="45704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1.8 %</a:t>
                      </a:r>
                      <a:endParaRPr lang="it-IT" sz="2400" b="1" dirty="0">
                        <a:solidFill>
                          <a:schemeClr val="accent6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47" marR="91447" marT="45704" marB="457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25.8 %</a:t>
                      </a:r>
                      <a:endParaRPr lang="it-IT" sz="2400" b="1" dirty="0">
                        <a:solidFill>
                          <a:schemeClr val="accent6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47" marR="91447" marT="45704" marB="457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35.4 %</a:t>
                      </a:r>
                      <a:endParaRPr lang="it-IT" sz="2400" b="1" dirty="0">
                        <a:solidFill>
                          <a:schemeClr val="accent6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47" marR="91447" marT="45704" marB="457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79.5 %</a:t>
                      </a:r>
                      <a:endParaRPr lang="it-IT" sz="2400" b="1" dirty="0">
                        <a:solidFill>
                          <a:schemeClr val="accent6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47" marR="91447" marT="45704" marB="457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6653" name="Rettangolo 5">
            <a:extLst>
              <a:ext uri="{FF2B5EF4-FFF2-40B4-BE49-F238E27FC236}">
                <a16:creationId xmlns:a16="http://schemas.microsoft.com/office/drawing/2014/main" id="{0CC6B0E1-0B72-4D21-BDEF-B76BDAA18D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822" y="5973570"/>
            <a:ext cx="35274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600" dirty="0">
                <a:solidFill>
                  <a:schemeClr val="accent6"/>
                </a:solidFill>
                <a:latin typeface="Calibri" panose="020F0502020204030204" pitchFamily="34" charset="0"/>
              </a:rPr>
              <a:t>Koenig, M. et al. </a:t>
            </a:r>
            <a:r>
              <a:rPr lang="it-IT" altLang="it-IT" sz="1600" dirty="0" err="1">
                <a:solidFill>
                  <a:schemeClr val="accent6"/>
                </a:solidFill>
                <a:latin typeface="Calibri" panose="020F0502020204030204" pitchFamily="34" charset="0"/>
              </a:rPr>
              <a:t>Arthritis</a:t>
            </a:r>
            <a:r>
              <a:rPr lang="it-IT" altLang="it-IT" sz="1600" dirty="0">
                <a:solidFill>
                  <a:schemeClr val="accent6"/>
                </a:solidFill>
                <a:latin typeface="Calibri" panose="020F0502020204030204" pitchFamily="34" charset="0"/>
              </a:rPr>
              <a:t> </a:t>
            </a:r>
            <a:r>
              <a:rPr lang="it-IT" altLang="it-IT" sz="1600" dirty="0" err="1">
                <a:solidFill>
                  <a:schemeClr val="accent6"/>
                </a:solidFill>
                <a:latin typeface="Calibri" panose="020F0502020204030204" pitchFamily="34" charset="0"/>
              </a:rPr>
              <a:t>Rheum</a:t>
            </a:r>
            <a:r>
              <a:rPr lang="it-IT" altLang="it-IT" sz="1600" dirty="0">
                <a:solidFill>
                  <a:schemeClr val="accent6"/>
                </a:solidFill>
                <a:latin typeface="Calibri" panose="020F0502020204030204" pitchFamily="34" charset="0"/>
              </a:rPr>
              <a:t>. 2008</a:t>
            </a: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30E5DC90-387A-442A-BE7F-ACB6EBBD8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Predittività</a:t>
            </a:r>
            <a:r>
              <a:rPr lang="it-IT" dirty="0"/>
              <a:t> ANA </a:t>
            </a:r>
            <a:r>
              <a:rPr lang="it-IT" dirty="0" err="1"/>
              <a:t>SSc</a:t>
            </a:r>
            <a:r>
              <a:rPr lang="it-IT" dirty="0"/>
              <a:t> &amp; </a:t>
            </a:r>
            <a:r>
              <a:rPr lang="it-IT" dirty="0" err="1"/>
              <a:t>Capillaroscopia</a:t>
            </a:r>
            <a:r>
              <a:rPr lang="it-IT" dirty="0"/>
              <a:t> </a:t>
            </a:r>
          </a:p>
        </p:txBody>
      </p:sp>
      <p:sp>
        <p:nvSpPr>
          <p:cNvPr id="26654" name="Segnaposto contenuto 2">
            <a:extLst>
              <a:ext uri="{FF2B5EF4-FFF2-40B4-BE49-F238E27FC236}">
                <a16:creationId xmlns:a16="http://schemas.microsoft.com/office/drawing/2014/main" id="{2AEFD60B-FCB9-406C-A5FA-5D292F7F9C4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437076" y="1458722"/>
            <a:ext cx="6092825" cy="1528763"/>
          </a:xfrm>
        </p:spPr>
        <p:txBody>
          <a:bodyPr numCol="2">
            <a:normAutofit fontScale="92500" lnSpcReduction="10000"/>
          </a:bodyPr>
          <a:lstStyle/>
          <a:p>
            <a:pPr>
              <a:spcBef>
                <a:spcPct val="0"/>
              </a:spcBef>
            </a:pPr>
            <a:r>
              <a:rPr lang="it-IT" altLang="it-IT" sz="2800" dirty="0">
                <a:solidFill>
                  <a:schemeClr val="accent6"/>
                </a:solidFill>
                <a:latin typeface="Calibri" panose="020F0502020204030204" pitchFamily="34" charset="0"/>
              </a:rPr>
              <a:t>ANA </a:t>
            </a:r>
            <a:r>
              <a:rPr lang="it-IT" altLang="it-IT" sz="2800" dirty="0" err="1">
                <a:solidFill>
                  <a:schemeClr val="accent6"/>
                </a:solidFill>
                <a:latin typeface="Calibri" panose="020F0502020204030204" pitchFamily="34" charset="0"/>
              </a:rPr>
              <a:t>SSc</a:t>
            </a:r>
            <a:r>
              <a:rPr lang="it-IT" altLang="it-IT" sz="2800" dirty="0">
                <a:solidFill>
                  <a:schemeClr val="accent6"/>
                </a:solidFill>
                <a:latin typeface="Calibri" panose="020F0502020204030204" pitchFamily="34" charset="0"/>
              </a:rPr>
              <a:t>-specifici</a:t>
            </a:r>
            <a:endParaRPr lang="it-IT" altLang="it-IT" sz="2600" dirty="0">
              <a:solidFill>
                <a:schemeClr val="accent6"/>
              </a:solidFill>
              <a:latin typeface="Calibri" panose="020F0502020204030204" pitchFamily="34" charset="0"/>
            </a:endParaRPr>
          </a:p>
          <a:p>
            <a:pPr lvl="1">
              <a:spcBef>
                <a:spcPct val="0"/>
              </a:spcBef>
            </a:pPr>
            <a:r>
              <a:rPr lang="it-IT" altLang="it-IT" sz="2600" dirty="0">
                <a:solidFill>
                  <a:schemeClr val="accent6"/>
                </a:solidFill>
                <a:latin typeface="Calibri" panose="020F0502020204030204" pitchFamily="34" charset="0"/>
              </a:rPr>
              <a:t>Anti-Scl70</a:t>
            </a:r>
          </a:p>
          <a:p>
            <a:pPr lvl="1">
              <a:spcBef>
                <a:spcPct val="0"/>
              </a:spcBef>
            </a:pPr>
            <a:r>
              <a:rPr lang="it-IT" altLang="it-IT" sz="2600" dirty="0">
                <a:solidFill>
                  <a:schemeClr val="accent6"/>
                </a:solidFill>
                <a:latin typeface="Calibri" panose="020F0502020204030204" pitchFamily="34" charset="0"/>
              </a:rPr>
              <a:t>Anti-centromero</a:t>
            </a:r>
          </a:p>
          <a:p>
            <a:pPr lvl="1">
              <a:spcBef>
                <a:spcPct val="0"/>
              </a:spcBef>
            </a:pPr>
            <a:endParaRPr lang="it-IT" altLang="it-IT" sz="2600" dirty="0">
              <a:solidFill>
                <a:schemeClr val="accent6"/>
              </a:solidFill>
              <a:latin typeface="Calibri" panose="020F0502020204030204" pitchFamily="34" charset="0"/>
            </a:endParaRPr>
          </a:p>
          <a:p>
            <a:pPr lvl="1">
              <a:spcBef>
                <a:spcPct val="0"/>
              </a:spcBef>
            </a:pPr>
            <a:endParaRPr lang="it-IT" altLang="it-IT" sz="2600" dirty="0">
              <a:solidFill>
                <a:schemeClr val="accent6"/>
              </a:solidFill>
              <a:latin typeface="Calibri" panose="020F0502020204030204" pitchFamily="34" charset="0"/>
            </a:endParaRPr>
          </a:p>
          <a:p>
            <a:pPr lvl="1">
              <a:spcBef>
                <a:spcPct val="0"/>
              </a:spcBef>
            </a:pPr>
            <a:r>
              <a:rPr lang="it-IT" altLang="it-IT" sz="2600" dirty="0">
                <a:solidFill>
                  <a:schemeClr val="accent6"/>
                </a:solidFill>
                <a:latin typeface="Calibri" panose="020F0502020204030204" pitchFamily="34" charset="0"/>
              </a:rPr>
              <a:t>Anti-</a:t>
            </a:r>
            <a:r>
              <a:rPr lang="it-IT" altLang="it-IT" sz="2600" dirty="0" err="1">
                <a:solidFill>
                  <a:schemeClr val="accent6"/>
                </a:solidFill>
                <a:latin typeface="Calibri" panose="020F0502020204030204" pitchFamily="34" charset="0"/>
              </a:rPr>
              <a:t>fibrillarina</a:t>
            </a:r>
            <a:endParaRPr lang="it-IT" altLang="it-IT" sz="2600" dirty="0">
              <a:solidFill>
                <a:schemeClr val="accent6"/>
              </a:solidFill>
              <a:latin typeface="Calibri" panose="020F0502020204030204" pitchFamily="34" charset="0"/>
            </a:endParaRPr>
          </a:p>
          <a:p>
            <a:pPr lvl="1">
              <a:spcBef>
                <a:spcPct val="0"/>
              </a:spcBef>
            </a:pPr>
            <a:r>
              <a:rPr lang="it-IT" altLang="it-IT" sz="2600" dirty="0">
                <a:solidFill>
                  <a:schemeClr val="accent6"/>
                </a:solidFill>
                <a:latin typeface="Calibri" panose="020F0502020204030204" pitchFamily="34" charset="0"/>
              </a:rPr>
              <a:t>Anti-</a:t>
            </a:r>
            <a:r>
              <a:rPr lang="it-IT" altLang="it-IT" sz="2600" dirty="0" err="1">
                <a:solidFill>
                  <a:schemeClr val="accent6"/>
                </a:solidFill>
                <a:latin typeface="Calibri" panose="020F0502020204030204" pitchFamily="34" charset="0"/>
              </a:rPr>
              <a:t>RNApol</a:t>
            </a:r>
            <a:r>
              <a:rPr lang="it-IT" altLang="it-IT" sz="2600" dirty="0">
                <a:solidFill>
                  <a:schemeClr val="accent6"/>
                </a:solidFill>
                <a:latin typeface="Calibri" panose="020F0502020204030204" pitchFamily="34" charset="0"/>
              </a:rPr>
              <a:t>. I, II, III</a:t>
            </a:r>
          </a:p>
        </p:txBody>
      </p:sp>
    </p:spTree>
    <p:extLst>
      <p:ext uri="{BB962C8B-B14F-4D97-AF65-F5344CB8AC3E}">
        <p14:creationId xmlns:p14="http://schemas.microsoft.com/office/powerpoint/2010/main" val="36748906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C3CF3BD3-4471-4F85-9622-47C3EFB676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 err="1"/>
              <a:t>Capillaroscopia</a:t>
            </a:r>
            <a:r>
              <a:rPr lang="it-IT" altLang="it-IT" dirty="0"/>
              <a:t> 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D6111276-44B0-48E2-A914-73EB5BCF0A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 anchor="ctr">
            <a:normAutofit/>
          </a:bodyPr>
          <a:lstStyle/>
          <a:p>
            <a:r>
              <a:rPr lang="it-IT" altLang="it-IT" sz="3200" dirty="0"/>
              <a:t>metodica semplice</a:t>
            </a:r>
          </a:p>
          <a:p>
            <a:r>
              <a:rPr lang="it-IT" altLang="it-IT" sz="3200" dirty="0"/>
              <a:t>non-invasiva</a:t>
            </a:r>
          </a:p>
          <a:p>
            <a:r>
              <a:rPr lang="it-IT" altLang="it-IT" sz="3200" dirty="0"/>
              <a:t>ripetibile</a:t>
            </a:r>
          </a:p>
          <a:p>
            <a:r>
              <a:rPr lang="it-IT" altLang="it-IT" sz="3200" dirty="0"/>
              <a:t>costo contenuto</a:t>
            </a:r>
          </a:p>
        </p:txBody>
      </p:sp>
      <p:pic>
        <p:nvPicPr>
          <p:cNvPr id="6" name="Picture 2" descr="Immagine correlata">
            <a:hlinkClick r:id="rId2"/>
            <a:extLst>
              <a:ext uri="{FF2B5EF4-FFF2-40B4-BE49-F238E27FC236}">
                <a16:creationId xmlns:a16="http://schemas.microsoft.com/office/drawing/2014/main" id="{C536F69B-1C3C-4207-9B10-EABCB81AB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153" y="1826904"/>
            <a:ext cx="2433638" cy="325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Immagine correlata">
            <a:hlinkClick r:id="rId4"/>
            <a:extLst>
              <a:ext uri="{FF2B5EF4-FFF2-40B4-BE49-F238E27FC236}">
                <a16:creationId xmlns:a16="http://schemas.microsoft.com/office/drawing/2014/main" id="{F4871A58-F186-4BFE-B6C7-544920572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154" y="1825318"/>
            <a:ext cx="1389063" cy="3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una 7">
            <a:extLst>
              <a:ext uri="{FF2B5EF4-FFF2-40B4-BE49-F238E27FC236}">
                <a16:creationId xmlns:a16="http://schemas.microsoft.com/office/drawing/2014/main" id="{8AC3A827-798F-4C49-B063-D73EB9D46DED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7042317" y="3127068"/>
            <a:ext cx="631825" cy="809625"/>
          </a:xfrm>
          <a:prstGeom prst="moon">
            <a:avLst>
              <a:gd name="adj" fmla="val 50000"/>
            </a:avLst>
          </a:prstGeom>
          <a:solidFill>
            <a:srgbClr val="FFFF00"/>
          </a:solidFill>
          <a:ln w="38100" algn="ctr">
            <a:solidFill>
              <a:srgbClr val="C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</p:spTree>
    <p:extLst>
      <p:ext uri="{BB962C8B-B14F-4D97-AF65-F5344CB8AC3E}">
        <p14:creationId xmlns:p14="http://schemas.microsoft.com/office/powerpoint/2010/main" val="42110853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29307DCC-A613-45BC-ACC0-9013A4567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Capillaroscopia</a:t>
            </a:r>
            <a:endParaRPr lang="it-IT" dirty="0"/>
          </a:p>
        </p:txBody>
      </p:sp>
      <p:pic>
        <p:nvPicPr>
          <p:cNvPr id="726020" name="Picture 1028" descr="74031">
            <a:extLst>
              <a:ext uri="{FF2B5EF4-FFF2-40B4-BE49-F238E27FC236}">
                <a16:creationId xmlns:a16="http://schemas.microsoft.com/office/drawing/2014/main" id="{A876947E-BB75-4D73-A126-8C2CF48A8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35" y="2128839"/>
            <a:ext cx="4038600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6022" name="Picture 1030" descr="02">
            <a:extLst>
              <a:ext uri="{FF2B5EF4-FFF2-40B4-BE49-F238E27FC236}">
                <a16:creationId xmlns:a16="http://schemas.microsoft.com/office/drawing/2014/main" id="{7E69D94C-B067-4280-A71D-10D5A0C0C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748" y="2128839"/>
            <a:ext cx="4891926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6023" name="Picture 1031" descr="04">
            <a:extLst>
              <a:ext uri="{FF2B5EF4-FFF2-40B4-BE49-F238E27FC236}">
                <a16:creationId xmlns:a16="http://schemas.microsoft.com/office/drawing/2014/main" id="{C0721460-5928-4A29-8A35-32276125D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434" y="2128838"/>
            <a:ext cx="5579698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6242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260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60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260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260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260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260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26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26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260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260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260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260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F18F82ED-7C84-4C84-9108-B45583E89B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Capillaroscopia nelle connettiviti</a:t>
            </a:r>
            <a:endParaRPr lang="it-IT" dirty="0"/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5F18E1B8-23AB-4888-B297-A01F4C1352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363805" y="1453896"/>
            <a:ext cx="6828963" cy="4598078"/>
          </a:xfrm>
        </p:spPr>
        <p:txBody>
          <a:bodyPr/>
          <a:lstStyle/>
          <a:p>
            <a:r>
              <a:rPr lang="it-IT" altLang="it-IT" dirty="0"/>
              <a:t> 				 </a:t>
            </a:r>
            <a:r>
              <a:rPr lang="it-IT" altLang="it-IT" b="1" i="1" dirty="0"/>
              <a:t>Valore diagnostico relativo</a:t>
            </a:r>
          </a:p>
          <a:p>
            <a:r>
              <a:rPr lang="it-IT" altLang="it-IT" sz="2400" b="1" dirty="0">
                <a:solidFill>
                  <a:schemeClr val="accent6"/>
                </a:solidFill>
              </a:rPr>
              <a:t>Sclerosi sistemica 			+++++</a:t>
            </a:r>
          </a:p>
          <a:p>
            <a:r>
              <a:rPr lang="it-IT" altLang="it-IT" sz="2400" b="1" dirty="0">
                <a:solidFill>
                  <a:schemeClr val="accent6"/>
                </a:solidFill>
              </a:rPr>
              <a:t>DM/PM				+++</a:t>
            </a:r>
          </a:p>
          <a:p>
            <a:r>
              <a:rPr lang="it-IT" altLang="it-IT" sz="2400" b="1" dirty="0">
                <a:solidFill>
                  <a:schemeClr val="accent6"/>
                </a:solidFill>
              </a:rPr>
              <a:t>MCTD					+++</a:t>
            </a:r>
          </a:p>
          <a:p>
            <a:r>
              <a:rPr lang="it-IT" altLang="it-IT" sz="2400" dirty="0"/>
              <a:t>LES					+/-</a:t>
            </a:r>
          </a:p>
          <a:p>
            <a:r>
              <a:rPr lang="it-IT" altLang="it-IT" sz="2400" dirty="0"/>
              <a:t>S. </a:t>
            </a:r>
            <a:r>
              <a:rPr lang="it-IT" altLang="it-IT" sz="2400" dirty="0" err="1"/>
              <a:t>Sjögren</a:t>
            </a:r>
            <a:r>
              <a:rPr lang="it-IT" altLang="it-IT" sz="2400" dirty="0"/>
              <a:t>				+/-</a:t>
            </a:r>
          </a:p>
          <a:p>
            <a:r>
              <a:rPr lang="it-IT" altLang="it-IT" sz="2400" dirty="0" err="1"/>
              <a:t>Crioglobulinemia</a:t>
            </a:r>
            <a:r>
              <a:rPr lang="it-IT" altLang="it-IT" sz="2400" dirty="0"/>
              <a:t>			+/-</a:t>
            </a:r>
          </a:p>
          <a:p>
            <a:r>
              <a:rPr lang="it-IT" altLang="it-IT" sz="2400" dirty="0" err="1"/>
              <a:t>Fascite</a:t>
            </a:r>
            <a:r>
              <a:rPr lang="it-IT" altLang="it-IT" sz="2400" dirty="0"/>
              <a:t> eosinofila			+/-</a:t>
            </a:r>
          </a:p>
          <a:p>
            <a:endParaRPr lang="it-IT" altLang="it-IT" dirty="0"/>
          </a:p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85299961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DFBB65-A148-4ED8-B7FE-C15168FEC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Ezio-patogenesi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09288FF-074E-4972-BC04-34022A02C2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2063" y="1371600"/>
            <a:ext cx="5438361" cy="4497494"/>
          </a:xfrm>
        </p:spPr>
        <p:txBody>
          <a:bodyPr anchor="ctr"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it-IT" altLang="it-IT" sz="2400" i="1" dirty="0"/>
              <a:t>Si tratta di malattie a </a:t>
            </a:r>
            <a:r>
              <a:rPr lang="it-IT" altLang="it-IT" sz="2400" b="1" i="1" dirty="0">
                <a:solidFill>
                  <a:schemeClr val="accent6"/>
                </a:solidFill>
              </a:rPr>
              <a:t>genesi multifattoriale </a:t>
            </a:r>
            <a:r>
              <a:rPr lang="it-IT" altLang="it-IT" sz="2400" i="1" dirty="0"/>
              <a:t>la cui insorgenza è determinata da una alterata regolazione del sistema immunitario derivante dall’interazione tra fattori intrinseci predisponenti, comprendenti la costituzione genetica e l’assetto ormonale, e fattori estrinseci o ambientali di tipo chimico, fisico e biologico.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E3BFAF75-80CC-4224-8500-860F72F4D853}"/>
              </a:ext>
            </a:extLst>
          </p:cNvPr>
          <p:cNvGrpSpPr/>
          <p:nvPr/>
        </p:nvGrpSpPr>
        <p:grpSpPr>
          <a:xfrm>
            <a:off x="6094474" y="1371600"/>
            <a:ext cx="5651482" cy="4292453"/>
            <a:chOff x="6339381" y="1352415"/>
            <a:chExt cx="5651482" cy="4292453"/>
          </a:xfrm>
        </p:grpSpPr>
        <p:sp>
          <p:nvSpPr>
            <p:cNvPr id="11" name="Ovale 10">
              <a:extLst>
                <a:ext uri="{FF2B5EF4-FFF2-40B4-BE49-F238E27FC236}">
                  <a16:creationId xmlns:a16="http://schemas.microsoft.com/office/drawing/2014/main" id="{CBA9D91D-BD59-4FBE-AB8E-1B1C4BFF85BE}"/>
                </a:ext>
              </a:extLst>
            </p:cNvPr>
            <p:cNvSpPr/>
            <p:nvPr/>
          </p:nvSpPr>
          <p:spPr>
            <a:xfrm>
              <a:off x="6447427" y="4393291"/>
              <a:ext cx="2259841" cy="1251577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Fattori ambientali</a:t>
              </a:r>
            </a:p>
          </p:txBody>
        </p:sp>
        <p:sp>
          <p:nvSpPr>
            <p:cNvPr id="12" name="Ovale 11">
              <a:extLst>
                <a:ext uri="{FF2B5EF4-FFF2-40B4-BE49-F238E27FC236}">
                  <a16:creationId xmlns:a16="http://schemas.microsoft.com/office/drawing/2014/main" id="{B802517A-521C-4C19-8C62-2E415E93093E}"/>
                </a:ext>
              </a:extLst>
            </p:cNvPr>
            <p:cNvSpPr/>
            <p:nvPr/>
          </p:nvSpPr>
          <p:spPr>
            <a:xfrm>
              <a:off x="9754273" y="4384127"/>
              <a:ext cx="2236590" cy="1251577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Fattori ormonali</a:t>
              </a:r>
            </a:p>
          </p:txBody>
        </p:sp>
        <p:sp>
          <p:nvSpPr>
            <p:cNvPr id="13" name="Ovale 12">
              <a:extLst>
                <a:ext uri="{FF2B5EF4-FFF2-40B4-BE49-F238E27FC236}">
                  <a16:creationId xmlns:a16="http://schemas.microsoft.com/office/drawing/2014/main" id="{7E3EFC73-5364-44A4-8315-BCC53204114C}"/>
                </a:ext>
              </a:extLst>
            </p:cNvPr>
            <p:cNvSpPr/>
            <p:nvPr/>
          </p:nvSpPr>
          <p:spPr>
            <a:xfrm>
              <a:off x="6339381" y="1352415"/>
              <a:ext cx="2224585" cy="125157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Background genetico</a:t>
              </a:r>
            </a:p>
          </p:txBody>
        </p:sp>
        <p:sp>
          <p:nvSpPr>
            <p:cNvPr id="14" name="Ovale 13">
              <a:extLst>
                <a:ext uri="{FF2B5EF4-FFF2-40B4-BE49-F238E27FC236}">
                  <a16:creationId xmlns:a16="http://schemas.microsoft.com/office/drawing/2014/main" id="{27B2F1F5-3CC7-4F59-93E3-18F4CDB77C90}"/>
                </a:ext>
              </a:extLst>
            </p:cNvPr>
            <p:cNvSpPr/>
            <p:nvPr/>
          </p:nvSpPr>
          <p:spPr>
            <a:xfrm>
              <a:off x="9677713" y="1360714"/>
              <a:ext cx="2220035" cy="125157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 err="1"/>
                <a:t>Disregolazione</a:t>
              </a:r>
              <a:r>
                <a:rPr lang="it-IT" dirty="0"/>
                <a:t> immunologica</a:t>
              </a:r>
            </a:p>
          </p:txBody>
        </p:sp>
        <p:sp>
          <p:nvSpPr>
            <p:cNvPr id="15" name="Ovale 14">
              <a:extLst>
                <a:ext uri="{FF2B5EF4-FFF2-40B4-BE49-F238E27FC236}">
                  <a16:creationId xmlns:a16="http://schemas.microsoft.com/office/drawing/2014/main" id="{1A1340EF-2712-4642-A299-F6F1AD73CBB8}"/>
                </a:ext>
              </a:extLst>
            </p:cNvPr>
            <p:cNvSpPr/>
            <p:nvPr/>
          </p:nvSpPr>
          <p:spPr>
            <a:xfrm>
              <a:off x="8140888" y="2868271"/>
              <a:ext cx="2115402" cy="12799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Connettiviti</a:t>
              </a:r>
            </a:p>
          </p:txBody>
        </p:sp>
        <p:sp>
          <p:nvSpPr>
            <p:cNvPr id="6" name="Freccia a destra 5">
              <a:extLst>
                <a:ext uri="{FF2B5EF4-FFF2-40B4-BE49-F238E27FC236}">
                  <a16:creationId xmlns:a16="http://schemas.microsoft.com/office/drawing/2014/main" id="{0518FF50-9E54-482D-B9C7-0F9E32716412}"/>
                </a:ext>
              </a:extLst>
            </p:cNvPr>
            <p:cNvSpPr/>
            <p:nvPr/>
          </p:nvSpPr>
          <p:spPr>
            <a:xfrm rot="18511370">
              <a:off x="8217344" y="4075082"/>
              <a:ext cx="382137" cy="382138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Freccia a destra 15">
              <a:extLst>
                <a:ext uri="{FF2B5EF4-FFF2-40B4-BE49-F238E27FC236}">
                  <a16:creationId xmlns:a16="http://schemas.microsoft.com/office/drawing/2014/main" id="{B2B55885-E703-4FF5-B6B0-571B19FA7148}"/>
                </a:ext>
              </a:extLst>
            </p:cNvPr>
            <p:cNvSpPr/>
            <p:nvPr/>
          </p:nvSpPr>
          <p:spPr>
            <a:xfrm rot="14093733">
              <a:off x="9829396" y="4072786"/>
              <a:ext cx="382137" cy="382138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Freccia a destra 16">
              <a:extLst>
                <a:ext uri="{FF2B5EF4-FFF2-40B4-BE49-F238E27FC236}">
                  <a16:creationId xmlns:a16="http://schemas.microsoft.com/office/drawing/2014/main" id="{D8532CB3-28FA-4AB1-A5FD-AA9449BE2B89}"/>
                </a:ext>
              </a:extLst>
            </p:cNvPr>
            <p:cNvSpPr/>
            <p:nvPr/>
          </p:nvSpPr>
          <p:spPr>
            <a:xfrm rot="3317930">
              <a:off x="8122222" y="2600222"/>
              <a:ext cx="382137" cy="382138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Freccia a destra 17">
              <a:extLst>
                <a:ext uri="{FF2B5EF4-FFF2-40B4-BE49-F238E27FC236}">
                  <a16:creationId xmlns:a16="http://schemas.microsoft.com/office/drawing/2014/main" id="{AC1672DF-6C97-4A4A-AFF2-2AB69BD33DC8}"/>
                </a:ext>
              </a:extLst>
            </p:cNvPr>
            <p:cNvSpPr/>
            <p:nvPr/>
          </p:nvSpPr>
          <p:spPr>
            <a:xfrm rot="7298508">
              <a:off x="9832687" y="2612148"/>
              <a:ext cx="382137" cy="382138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5489812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BC6D8D69-D45A-4C4D-A354-A75A5F7F5D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Scleroderma pattern capillaroscopico</a:t>
            </a:r>
            <a:endParaRPr lang="it-IT" altLang="it-IT" dirty="0"/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BE098CF1-EE6A-4625-A99A-22C692FE70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10621" y="1271016"/>
            <a:ext cx="5016793" cy="4598078"/>
          </a:xfrm>
        </p:spPr>
        <p:txBody>
          <a:bodyPr anchor="ctr">
            <a:norm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it-IT" altLang="it-IT" sz="2400" dirty="0"/>
              <a:t> pettine capillare sovvertito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it-IT" altLang="it-IT" sz="2400" dirty="0"/>
              <a:t> </a:t>
            </a:r>
            <a:r>
              <a:rPr lang="it-IT" altLang="it-IT" sz="2400" dirty="0" err="1"/>
              <a:t>megacapillari</a:t>
            </a:r>
            <a:endParaRPr lang="it-IT" altLang="it-IT" sz="2400" dirty="0"/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it-IT" altLang="it-IT" sz="2400" dirty="0"/>
              <a:t> ectasie irregolari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it-IT" altLang="it-IT" sz="2400" dirty="0"/>
              <a:t> anse arborescenti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it-IT" altLang="it-IT" sz="2400" dirty="0"/>
              <a:t> aree </a:t>
            </a:r>
            <a:r>
              <a:rPr lang="it-IT" altLang="it-IT" sz="2400" dirty="0" err="1"/>
              <a:t>avascolari</a:t>
            </a:r>
            <a:endParaRPr lang="it-IT" altLang="it-IT" sz="2400" dirty="0"/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it-IT" altLang="it-IT" sz="2400" dirty="0"/>
              <a:t> emorragie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it-IT" altLang="it-IT" sz="2400" dirty="0"/>
              <a:t> effetto flou</a:t>
            </a:r>
          </a:p>
        </p:txBody>
      </p:sp>
      <p:pic>
        <p:nvPicPr>
          <p:cNvPr id="6" name="Segnaposto contenuto 10">
            <a:extLst>
              <a:ext uri="{FF2B5EF4-FFF2-40B4-BE49-F238E27FC236}">
                <a16:creationId xmlns:a16="http://schemas.microsoft.com/office/drawing/2014/main" id="{9714983A-5127-452C-ACB5-B544958F0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7414" y="1271694"/>
            <a:ext cx="6149474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382685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olo 1">
            <a:extLst>
              <a:ext uri="{FF2B5EF4-FFF2-40B4-BE49-F238E27FC236}">
                <a16:creationId xmlns:a16="http://schemas.microsoft.com/office/drawing/2014/main" id="{38849E93-11FB-4F8C-B284-FE031A374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/>
              <a:t>Patogenesi del Fenomeno di </a:t>
            </a:r>
            <a:r>
              <a:rPr lang="it-IT" altLang="it-IT" dirty="0" err="1"/>
              <a:t>Raynaud</a:t>
            </a:r>
            <a:endParaRPr lang="it-IT" altLang="it-IT" dirty="0"/>
          </a:p>
        </p:txBody>
      </p:sp>
      <p:sp>
        <p:nvSpPr>
          <p:cNvPr id="4" name="Rettangolo arrotondato 3">
            <a:extLst>
              <a:ext uri="{FF2B5EF4-FFF2-40B4-BE49-F238E27FC236}">
                <a16:creationId xmlns:a16="http://schemas.microsoft.com/office/drawing/2014/main" id="{E4F34039-EF28-42A3-983C-F1954149380F}"/>
              </a:ext>
            </a:extLst>
          </p:cNvPr>
          <p:cNvSpPr/>
          <p:nvPr/>
        </p:nvSpPr>
        <p:spPr bwMode="auto">
          <a:xfrm>
            <a:off x="2135189" y="1628775"/>
            <a:ext cx="3946525" cy="216058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it-IT" b="1" dirty="0" err="1">
                <a:solidFill>
                  <a:srgbClr val="C00000"/>
                </a:solidFill>
                <a:latin typeface="Calibri" panose="020F0502020204030204" pitchFamily="34" charset="0"/>
              </a:rPr>
              <a:t>Vascular</a:t>
            </a:r>
            <a:r>
              <a:rPr lang="it-IT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it-IT" b="1" dirty="0" err="1">
                <a:solidFill>
                  <a:srgbClr val="C00000"/>
                </a:solidFill>
                <a:latin typeface="Calibri" panose="020F0502020204030204" pitchFamily="34" charset="0"/>
              </a:rPr>
              <a:t>abnormalities</a:t>
            </a:r>
            <a:endParaRPr lang="it-IT" b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marL="285750" indent="-285750" eaLnBrk="0" hangingPunct="0">
              <a:buFont typeface="Wingdings" panose="05000000000000000000" pitchFamily="2" charset="2"/>
              <a:buChar char="§"/>
              <a:defRPr/>
            </a:pPr>
            <a:r>
              <a:rPr lang="it-IT" sz="1600" b="1" dirty="0">
                <a:latin typeface="Calibri" panose="020F0502020204030204" pitchFamily="34" charset="0"/>
              </a:rPr>
              <a:t>Difettosa vasodilatazione</a:t>
            </a:r>
            <a:r>
              <a:rPr lang="it-IT" sz="1600" dirty="0">
                <a:latin typeface="Calibri" panose="020F0502020204030204" pitchFamily="34" charset="0"/>
              </a:rPr>
              <a:t>                           (</a:t>
            </a:r>
            <a:r>
              <a:rPr lang="it-IT" sz="1600" b="1" dirty="0">
                <a:latin typeface="Calibri" panose="020F0502020204030204" pitchFamily="34" charset="0"/>
              </a:rPr>
              <a:t>NO, PGI2)</a:t>
            </a:r>
          </a:p>
          <a:p>
            <a:pPr marL="285750" indent="-285750" eaLnBrk="0" hangingPunct="0">
              <a:buFont typeface="Wingdings" panose="05000000000000000000" pitchFamily="2" charset="2"/>
              <a:buChar char="§"/>
              <a:defRPr/>
            </a:pPr>
            <a:r>
              <a:rPr lang="it-IT" sz="1600" b="1" dirty="0">
                <a:latin typeface="Calibri" panose="020F0502020204030204" pitchFamily="34" charset="0"/>
              </a:rPr>
              <a:t>Aumentata vasocostrizione                 </a:t>
            </a:r>
            <a:r>
              <a:rPr lang="it-IT" sz="1600" dirty="0">
                <a:latin typeface="Calibri" panose="020F0502020204030204" pitchFamily="34" charset="0"/>
              </a:rPr>
              <a:t>(ET-I e AT-II)</a:t>
            </a:r>
          </a:p>
          <a:p>
            <a:pPr marL="285750" indent="-285750" eaLnBrk="0" hangingPunct="0">
              <a:buFont typeface="Wingdings" panose="05000000000000000000" pitchFamily="2" charset="2"/>
              <a:buChar char="§"/>
              <a:defRPr/>
            </a:pPr>
            <a:r>
              <a:rPr lang="it-IT" sz="1600" b="1" dirty="0">
                <a:latin typeface="Calibri" panose="020F0502020204030204" pitchFamily="34" charset="0"/>
              </a:rPr>
              <a:t>Anomalie strutturali</a:t>
            </a:r>
            <a:r>
              <a:rPr lang="it-IT" sz="1600" dirty="0">
                <a:latin typeface="Calibri" panose="020F0502020204030204" pitchFamily="34" charset="0"/>
              </a:rPr>
              <a:t>                              (</a:t>
            </a:r>
            <a:r>
              <a:rPr lang="it-IT" sz="1600" dirty="0" err="1">
                <a:latin typeface="Calibri" panose="020F0502020204030204" pitchFamily="34" charset="0"/>
              </a:rPr>
              <a:t>intimal</a:t>
            </a:r>
            <a:r>
              <a:rPr lang="it-IT" sz="1600" dirty="0">
                <a:latin typeface="Calibri" panose="020F0502020204030204" pitchFamily="34" charset="0"/>
              </a:rPr>
              <a:t> </a:t>
            </a:r>
            <a:r>
              <a:rPr lang="it-IT" sz="1600" dirty="0" err="1">
                <a:latin typeface="Calibri" panose="020F0502020204030204" pitchFamily="34" charset="0"/>
              </a:rPr>
              <a:t>hyperplasia</a:t>
            </a:r>
            <a:r>
              <a:rPr lang="it-IT" sz="1600" dirty="0">
                <a:latin typeface="Calibri" panose="020F0502020204030204" pitchFamily="34" charset="0"/>
              </a:rPr>
              <a:t>, </a:t>
            </a:r>
            <a:r>
              <a:rPr lang="it-IT" sz="1600" dirty="0" err="1">
                <a:latin typeface="Calibri" panose="020F0502020204030204" pitchFamily="34" charset="0"/>
              </a:rPr>
              <a:t>microangiopathy</a:t>
            </a:r>
            <a:r>
              <a:rPr lang="it-IT" sz="1600" dirty="0">
                <a:latin typeface="Calibri" panose="020F0502020204030204" pitchFamily="34" charset="0"/>
              </a:rPr>
              <a:t>) </a:t>
            </a:r>
          </a:p>
        </p:txBody>
      </p:sp>
      <p:sp>
        <p:nvSpPr>
          <p:cNvPr id="5" name="Rettangolo arrotondato 4">
            <a:extLst>
              <a:ext uri="{FF2B5EF4-FFF2-40B4-BE49-F238E27FC236}">
                <a16:creationId xmlns:a16="http://schemas.microsoft.com/office/drawing/2014/main" id="{994D82FA-64B8-4899-B9D1-D710DC477F00}"/>
              </a:ext>
            </a:extLst>
          </p:cNvPr>
          <p:cNvSpPr/>
          <p:nvPr/>
        </p:nvSpPr>
        <p:spPr bwMode="auto">
          <a:xfrm>
            <a:off x="6218239" y="1628775"/>
            <a:ext cx="3889375" cy="216058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it-IT" b="1" dirty="0" err="1">
                <a:solidFill>
                  <a:srgbClr val="C00000"/>
                </a:solidFill>
                <a:latin typeface="Calibri" panose="020F0502020204030204" pitchFamily="34" charset="0"/>
              </a:rPr>
              <a:t>Neural</a:t>
            </a:r>
            <a:r>
              <a:rPr lang="it-IT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it-IT" b="1" dirty="0" err="1">
                <a:solidFill>
                  <a:srgbClr val="C00000"/>
                </a:solidFill>
                <a:latin typeface="Calibri" panose="020F0502020204030204" pitchFamily="34" charset="0"/>
              </a:rPr>
              <a:t>abnormalities</a:t>
            </a:r>
            <a:endParaRPr lang="it-IT" b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marL="285750" indent="-285750" eaLnBrk="0" hangingPunct="0">
              <a:buFont typeface="Wingdings" panose="05000000000000000000" pitchFamily="2" charset="2"/>
              <a:buChar char="§"/>
              <a:defRPr/>
            </a:pPr>
            <a:r>
              <a:rPr lang="it-IT" sz="1600" b="1" dirty="0">
                <a:latin typeface="Calibri" panose="020F0502020204030204" pitchFamily="34" charset="0"/>
              </a:rPr>
              <a:t>Difettosa vasodilatazione      </a:t>
            </a:r>
            <a:r>
              <a:rPr lang="it-IT" sz="1600" dirty="0">
                <a:latin typeface="Calibri" panose="020F0502020204030204" pitchFamily="34" charset="0"/>
              </a:rPr>
              <a:t>          (CGRP, </a:t>
            </a:r>
            <a:r>
              <a:rPr lang="it-IT" sz="1600" dirty="0" err="1">
                <a:latin typeface="Calibri" panose="020F0502020204030204" pitchFamily="34" charset="0"/>
              </a:rPr>
              <a:t>sost</a:t>
            </a:r>
            <a:r>
              <a:rPr lang="it-IT" sz="1600" dirty="0">
                <a:latin typeface="Calibri" panose="020F0502020204030204" pitchFamily="34" charset="0"/>
              </a:rPr>
              <a:t>. P, </a:t>
            </a:r>
            <a:r>
              <a:rPr lang="it-IT" sz="1600" dirty="0" err="1">
                <a:latin typeface="Calibri" panose="020F0502020204030204" pitchFamily="34" charset="0"/>
              </a:rPr>
              <a:t>neurochinina</a:t>
            </a:r>
            <a:r>
              <a:rPr lang="it-IT" sz="1600" dirty="0">
                <a:latin typeface="Calibri" panose="020F0502020204030204" pitchFamily="34" charset="0"/>
              </a:rPr>
              <a:t> A)</a:t>
            </a:r>
          </a:p>
          <a:p>
            <a:pPr marL="285750" indent="-285750" eaLnBrk="0" hangingPunct="0">
              <a:buFont typeface="Wingdings" panose="05000000000000000000" pitchFamily="2" charset="2"/>
              <a:buChar char="§"/>
              <a:defRPr/>
            </a:pPr>
            <a:r>
              <a:rPr lang="it-IT" sz="1600" b="1" dirty="0">
                <a:latin typeface="Calibri" panose="020F0502020204030204" pitchFamily="34" charset="0"/>
              </a:rPr>
              <a:t>Aumentata vasocostrizione </a:t>
            </a:r>
            <a:r>
              <a:rPr lang="it-IT" sz="1600" dirty="0">
                <a:latin typeface="Calibri" panose="020F0502020204030204" pitchFamily="34" charset="0"/>
              </a:rPr>
              <a:t>(</a:t>
            </a:r>
            <a:r>
              <a:rPr lang="it-IT" sz="1600" dirty="0" err="1">
                <a:latin typeface="Calibri" panose="020F0502020204030204" pitchFamily="34" charset="0"/>
              </a:rPr>
              <a:t>increased</a:t>
            </a:r>
            <a:r>
              <a:rPr lang="it-IT" sz="1600" dirty="0">
                <a:latin typeface="Calibri" panose="020F0502020204030204" pitchFamily="34" charset="0"/>
              </a:rPr>
              <a:t> </a:t>
            </a:r>
            <a:r>
              <a:rPr lang="it-IT" sz="1600" dirty="0">
                <a:latin typeface="Symbol" panose="05050102010706020507" pitchFamily="18" charset="2"/>
              </a:rPr>
              <a:t>a</a:t>
            </a:r>
            <a:r>
              <a:rPr lang="it-IT" sz="1600" dirty="0">
                <a:latin typeface="Calibri" panose="020F0502020204030204" pitchFamily="34" charset="0"/>
              </a:rPr>
              <a:t>2-adrenergic </a:t>
            </a:r>
            <a:r>
              <a:rPr lang="it-IT" sz="1600" dirty="0" err="1">
                <a:latin typeface="Calibri" panose="020F0502020204030204" pitchFamily="34" charset="0"/>
              </a:rPr>
              <a:t>receptor</a:t>
            </a:r>
            <a:r>
              <a:rPr lang="it-IT" sz="1600" dirty="0">
                <a:latin typeface="Calibri" panose="020F0502020204030204" pitchFamily="34" charset="0"/>
              </a:rPr>
              <a:t> </a:t>
            </a:r>
            <a:r>
              <a:rPr lang="it-IT" sz="1600" dirty="0" err="1">
                <a:latin typeface="Calibri" panose="020F0502020204030204" pitchFamily="34" charset="0"/>
              </a:rPr>
              <a:t>response</a:t>
            </a:r>
            <a:r>
              <a:rPr lang="it-IT" sz="1600" dirty="0">
                <a:latin typeface="Calibri" panose="020F0502020204030204" pitchFamily="34" charset="0"/>
              </a:rPr>
              <a:t>, </a:t>
            </a:r>
            <a:r>
              <a:rPr lang="it-IT" sz="1600" dirty="0" err="1">
                <a:latin typeface="Calibri" panose="020F0502020204030204" pitchFamily="34" charset="0"/>
              </a:rPr>
              <a:t>tyrosin</a:t>
            </a:r>
            <a:r>
              <a:rPr lang="it-IT" sz="1600" dirty="0">
                <a:latin typeface="Calibri" panose="020F0502020204030204" pitchFamily="34" charset="0"/>
              </a:rPr>
              <a:t> </a:t>
            </a:r>
            <a:r>
              <a:rPr lang="it-IT" sz="1600" dirty="0" err="1">
                <a:latin typeface="Calibri" panose="020F0502020204030204" pitchFamily="34" charset="0"/>
              </a:rPr>
              <a:t>kinasi</a:t>
            </a:r>
            <a:r>
              <a:rPr lang="it-IT" sz="1600" dirty="0">
                <a:latin typeface="Calibri" panose="020F0502020204030204" pitchFamily="34" charset="0"/>
              </a:rPr>
              <a:t>, NP-Y)</a:t>
            </a:r>
          </a:p>
          <a:p>
            <a:pPr marL="285750" indent="-285750" eaLnBrk="0" hangingPunct="0">
              <a:buFont typeface="Wingdings" panose="05000000000000000000" pitchFamily="2" charset="2"/>
              <a:buChar char="§"/>
              <a:defRPr/>
            </a:pPr>
            <a:r>
              <a:rPr lang="it-IT" sz="1600" b="1" dirty="0">
                <a:latin typeface="Calibri" panose="020F0502020204030204" pitchFamily="34" charset="0"/>
              </a:rPr>
              <a:t>Meccanismo centrale ?</a:t>
            </a:r>
          </a:p>
          <a:p>
            <a:pPr marL="285750" indent="-285750" eaLnBrk="0" hangingPunct="0">
              <a:buFont typeface="Wingdings" panose="05000000000000000000" pitchFamily="2" charset="2"/>
              <a:buChar char="§"/>
              <a:defRPr/>
            </a:pPr>
            <a:endParaRPr lang="it-IT" sz="1600" dirty="0">
              <a:latin typeface="Calibri" panose="020F0502020204030204" pitchFamily="34" charset="0"/>
            </a:endParaRPr>
          </a:p>
        </p:txBody>
      </p:sp>
      <p:sp>
        <p:nvSpPr>
          <p:cNvPr id="6" name="Rettangolo arrotondato 5">
            <a:extLst>
              <a:ext uri="{FF2B5EF4-FFF2-40B4-BE49-F238E27FC236}">
                <a16:creationId xmlns:a16="http://schemas.microsoft.com/office/drawing/2014/main" id="{591965AE-CF2E-4187-ACE3-03D68DD09C1C}"/>
              </a:ext>
            </a:extLst>
          </p:cNvPr>
          <p:cNvSpPr/>
          <p:nvPr/>
        </p:nvSpPr>
        <p:spPr bwMode="auto">
          <a:xfrm>
            <a:off x="2135189" y="3903664"/>
            <a:ext cx="3946525" cy="19446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it-IT" b="1" dirty="0" err="1">
                <a:solidFill>
                  <a:srgbClr val="C00000"/>
                </a:solidFill>
                <a:latin typeface="Calibri" panose="020F0502020204030204" pitchFamily="34" charset="0"/>
              </a:rPr>
              <a:t>Intravascular</a:t>
            </a:r>
            <a:r>
              <a:rPr lang="it-IT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it-IT" b="1" dirty="0" err="1">
                <a:solidFill>
                  <a:srgbClr val="C00000"/>
                </a:solidFill>
                <a:latin typeface="Calibri" panose="020F0502020204030204" pitchFamily="34" charset="0"/>
              </a:rPr>
              <a:t>abnormalities</a:t>
            </a:r>
            <a:endParaRPr lang="it-IT" b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marL="285750" indent="-285750" eaLnBrk="0" hangingPunct="0">
              <a:buFont typeface="Wingdings" panose="05000000000000000000" pitchFamily="2" charset="2"/>
              <a:buChar char="§"/>
              <a:defRPr/>
            </a:pPr>
            <a:r>
              <a:rPr lang="it-IT" sz="1600" b="1" dirty="0" err="1">
                <a:latin typeface="Calibri" panose="020F0502020204030204" pitchFamily="34" charset="0"/>
              </a:rPr>
              <a:t>Iperviscosità</a:t>
            </a:r>
            <a:endParaRPr lang="it-IT" sz="1600" b="1" dirty="0">
              <a:latin typeface="Calibri" panose="020F0502020204030204" pitchFamily="34" charset="0"/>
            </a:endParaRPr>
          </a:p>
          <a:p>
            <a:pPr marL="285750" indent="-285750" eaLnBrk="0" hangingPunct="0">
              <a:buFont typeface="Wingdings" panose="05000000000000000000" pitchFamily="2" charset="2"/>
              <a:buChar char="§"/>
              <a:defRPr/>
            </a:pPr>
            <a:r>
              <a:rPr lang="it-IT" sz="1600" b="1" dirty="0">
                <a:latin typeface="Calibri" panose="020F0502020204030204" pitchFamily="34" charset="0"/>
              </a:rPr>
              <a:t>Attivazione piastrinica</a:t>
            </a:r>
          </a:p>
          <a:p>
            <a:pPr marL="285750" indent="-285750" eaLnBrk="0" hangingPunct="0">
              <a:buFont typeface="Wingdings" panose="05000000000000000000" pitchFamily="2" charset="2"/>
              <a:buChar char="§"/>
              <a:defRPr/>
            </a:pPr>
            <a:r>
              <a:rPr lang="it-IT" sz="1600" b="1" dirty="0">
                <a:latin typeface="Calibri" panose="020F0502020204030204" pitchFamily="34" charset="0"/>
              </a:rPr>
              <a:t>Stress ossidativo</a:t>
            </a:r>
          </a:p>
          <a:p>
            <a:pPr marL="285750" indent="-285750" eaLnBrk="0" hangingPunct="0">
              <a:buFont typeface="Wingdings" panose="05000000000000000000" pitchFamily="2" charset="2"/>
              <a:buChar char="§"/>
              <a:defRPr/>
            </a:pPr>
            <a:r>
              <a:rPr lang="it-IT" sz="1600" b="1" dirty="0">
                <a:latin typeface="Calibri" panose="020F0502020204030204" pitchFamily="34" charset="0"/>
              </a:rPr>
              <a:t>Ridotta deformabilità GR</a:t>
            </a:r>
          </a:p>
        </p:txBody>
      </p:sp>
      <p:sp>
        <p:nvSpPr>
          <p:cNvPr id="7" name="Rettangolo arrotondato 6">
            <a:extLst>
              <a:ext uri="{FF2B5EF4-FFF2-40B4-BE49-F238E27FC236}">
                <a16:creationId xmlns:a16="http://schemas.microsoft.com/office/drawing/2014/main" id="{90E7BC49-5BC2-4674-8FFC-FBA7A29B1809}"/>
              </a:ext>
            </a:extLst>
          </p:cNvPr>
          <p:cNvSpPr/>
          <p:nvPr/>
        </p:nvSpPr>
        <p:spPr bwMode="auto">
          <a:xfrm>
            <a:off x="6218239" y="3933825"/>
            <a:ext cx="3889375" cy="19431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it-IT" b="1" dirty="0" err="1">
                <a:solidFill>
                  <a:srgbClr val="C00000"/>
                </a:solidFill>
                <a:latin typeface="Calibri" panose="020F0502020204030204" pitchFamily="34" charset="0"/>
              </a:rPr>
              <a:t>Other</a:t>
            </a:r>
            <a:r>
              <a:rPr lang="it-IT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it-IT" b="1" dirty="0" err="1">
                <a:solidFill>
                  <a:srgbClr val="C00000"/>
                </a:solidFill>
                <a:latin typeface="Calibri" panose="020F0502020204030204" pitchFamily="34" charset="0"/>
              </a:rPr>
              <a:t>factors</a:t>
            </a:r>
            <a:endParaRPr lang="it-IT" b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marL="285750" indent="-285750" eaLnBrk="0" hangingPunct="0">
              <a:buFont typeface="Wingdings" panose="05000000000000000000" pitchFamily="2" charset="2"/>
              <a:buChar char="§"/>
              <a:defRPr/>
            </a:pPr>
            <a:r>
              <a:rPr lang="it-IT" sz="1600" b="1" dirty="0">
                <a:latin typeface="Calibri" panose="020F0502020204030204" pitchFamily="34" charset="0"/>
              </a:rPr>
              <a:t>Genetici</a:t>
            </a:r>
          </a:p>
          <a:p>
            <a:pPr marL="285750" indent="-285750" eaLnBrk="0" hangingPunct="0">
              <a:buFont typeface="Wingdings" panose="05000000000000000000" pitchFamily="2" charset="2"/>
              <a:buChar char="§"/>
              <a:defRPr/>
            </a:pPr>
            <a:r>
              <a:rPr lang="it-IT" sz="1600" b="1" dirty="0">
                <a:latin typeface="Calibri" panose="020F0502020204030204" pitchFamily="34" charset="0"/>
              </a:rPr>
              <a:t>Ormonali</a:t>
            </a:r>
          </a:p>
        </p:txBody>
      </p:sp>
    </p:spTree>
    <p:extLst>
      <p:ext uri="{BB962C8B-B14F-4D97-AF65-F5344CB8AC3E}">
        <p14:creationId xmlns:p14="http://schemas.microsoft.com/office/powerpoint/2010/main" val="7954113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CB7A8D59-1ABF-4CD8-A81F-E81F5518A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930" y="361664"/>
            <a:ext cx="5696524" cy="573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15686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olo 1">
            <a:extLst>
              <a:ext uri="{FF2B5EF4-FFF2-40B4-BE49-F238E27FC236}">
                <a16:creationId xmlns:a16="http://schemas.microsoft.com/office/drawing/2014/main" id="{C46ADCD7-0730-4E36-BFBD-51E27403C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/>
              <a:t>Work-up diagnostico</a:t>
            </a:r>
          </a:p>
        </p:txBody>
      </p:sp>
      <p:sp>
        <p:nvSpPr>
          <p:cNvPr id="34819" name="Segnaposto contenuto 2">
            <a:extLst>
              <a:ext uri="{FF2B5EF4-FFF2-40B4-BE49-F238E27FC236}">
                <a16:creationId xmlns:a16="http://schemas.microsoft.com/office/drawing/2014/main" id="{41DD014E-9813-4D58-B6B4-B732C5E2A3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altLang="it-IT" sz="2800" b="1" dirty="0">
                <a:solidFill>
                  <a:schemeClr val="accent6"/>
                </a:solidFill>
              </a:rPr>
              <a:t>1. Primo livello</a:t>
            </a:r>
          </a:p>
          <a:p>
            <a:pPr lvl="1"/>
            <a:r>
              <a:rPr lang="it-IT" altLang="it-IT" sz="2600" dirty="0"/>
              <a:t>Accurata anamnesi (anche farmacologica)</a:t>
            </a:r>
          </a:p>
          <a:p>
            <a:pPr lvl="1"/>
            <a:r>
              <a:rPr lang="it-IT" altLang="it-IT" sz="2600" dirty="0"/>
              <a:t>Es. obiettivo generale</a:t>
            </a:r>
          </a:p>
          <a:p>
            <a:pPr lvl="1"/>
            <a:r>
              <a:rPr lang="it-IT" altLang="it-IT" sz="2600" dirty="0"/>
              <a:t>Es. obiettivo locale </a:t>
            </a:r>
          </a:p>
          <a:p>
            <a:pPr lvl="2"/>
            <a:r>
              <a:rPr lang="it-IT" altLang="it-IT" sz="2000" dirty="0"/>
              <a:t>ulcere, </a:t>
            </a:r>
            <a:r>
              <a:rPr lang="it-IT" altLang="it-IT" sz="2000" dirty="0" err="1"/>
              <a:t>telengiectasie</a:t>
            </a:r>
            <a:r>
              <a:rPr lang="it-IT" altLang="it-IT" sz="2000" dirty="0"/>
              <a:t>, </a:t>
            </a:r>
            <a:r>
              <a:rPr lang="it-IT" altLang="it-IT" sz="2000" dirty="0" err="1"/>
              <a:t>sclerodattilia</a:t>
            </a:r>
            <a:r>
              <a:rPr lang="it-IT" altLang="it-IT" sz="2000" dirty="0"/>
              <a:t>, cicatrici, polsi periferici</a:t>
            </a:r>
          </a:p>
          <a:p>
            <a:pPr lvl="1"/>
            <a:r>
              <a:rPr lang="it-IT" altLang="it-IT" sz="2600" dirty="0"/>
              <a:t>Escludere cause vascolari (es. outlet toracico, strumenti vibranti, …)</a:t>
            </a:r>
          </a:p>
          <a:p>
            <a:r>
              <a:rPr lang="en-US" altLang="it-IT" sz="2800" b="1" dirty="0">
                <a:solidFill>
                  <a:schemeClr val="accent6"/>
                </a:solidFill>
              </a:rPr>
              <a:t>2. Secondo </a:t>
            </a:r>
            <a:r>
              <a:rPr lang="en-US" altLang="it-IT" sz="2800" b="1" dirty="0" err="1">
                <a:solidFill>
                  <a:schemeClr val="accent6"/>
                </a:solidFill>
              </a:rPr>
              <a:t>livello</a:t>
            </a:r>
            <a:endParaRPr lang="en-US" altLang="it-IT" sz="2800" b="1" dirty="0">
              <a:solidFill>
                <a:schemeClr val="accent6"/>
              </a:solidFill>
            </a:endParaRPr>
          </a:p>
          <a:p>
            <a:pPr lvl="1"/>
            <a:r>
              <a:rPr lang="en-US" altLang="it-IT" sz="2600" dirty="0" err="1"/>
              <a:t>Emocromo</a:t>
            </a:r>
            <a:r>
              <a:rPr lang="en-US" altLang="it-IT" sz="2600" dirty="0"/>
              <a:t>, </a:t>
            </a:r>
            <a:r>
              <a:rPr lang="en-US" altLang="it-IT" sz="2600" dirty="0" err="1"/>
              <a:t>elettroforesi</a:t>
            </a:r>
            <a:r>
              <a:rPr lang="en-US" altLang="it-IT" sz="2600" dirty="0"/>
              <a:t> </a:t>
            </a:r>
            <a:r>
              <a:rPr lang="en-US" altLang="it-IT" sz="2600" dirty="0" err="1"/>
              <a:t>proteine</a:t>
            </a:r>
            <a:r>
              <a:rPr lang="en-US" altLang="it-IT" sz="2600" dirty="0"/>
              <a:t>, ANA,   ac. Anti-</a:t>
            </a:r>
            <a:r>
              <a:rPr lang="en-US" altLang="it-IT" sz="2600" dirty="0" err="1"/>
              <a:t>fosfolipidi</a:t>
            </a:r>
            <a:r>
              <a:rPr lang="en-US" altLang="it-IT" sz="2600" dirty="0"/>
              <a:t>, </a:t>
            </a:r>
            <a:r>
              <a:rPr lang="en-US" altLang="it-IT" sz="2600" dirty="0" err="1"/>
              <a:t>crioglobuline</a:t>
            </a:r>
            <a:r>
              <a:rPr lang="en-US" altLang="it-IT" sz="2600" dirty="0"/>
              <a:t>, TSH …</a:t>
            </a:r>
          </a:p>
          <a:p>
            <a:pPr lvl="1"/>
            <a:r>
              <a:rPr lang="it-IT" altLang="it-IT" sz="2600" dirty="0" err="1"/>
              <a:t>Capillaroscopia</a:t>
            </a:r>
            <a:endParaRPr lang="it-IT" altLang="it-IT" sz="2600" dirty="0"/>
          </a:p>
          <a:p>
            <a:endParaRPr lang="it-IT" altLang="it-IT" sz="2800" dirty="0"/>
          </a:p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743786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0F3A71E1-1A05-4F43-9BD7-280C7C618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/>
              <a:t>Scenari</a:t>
            </a:r>
            <a:endParaRPr lang="it-IT" dirty="0"/>
          </a:p>
        </p:txBody>
      </p:sp>
      <p:sp>
        <p:nvSpPr>
          <p:cNvPr id="36866" name="Rectangle 3">
            <a:extLst>
              <a:ext uri="{FF2B5EF4-FFF2-40B4-BE49-F238E27FC236}">
                <a16:creationId xmlns:a16="http://schemas.microsoft.com/office/drawing/2014/main" id="{FEE8255D-579E-41A2-9691-908671A4A68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025236" y="2355912"/>
            <a:ext cx="3860799" cy="1726555"/>
          </a:xfr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it-IT" altLang="it-IT" sz="1800" i="1" dirty="0">
                <a:solidFill>
                  <a:schemeClr val="accent6"/>
                </a:solidFill>
                <a:latin typeface="Calibri" panose="020F0502020204030204" pitchFamily="34" charset="0"/>
              </a:rPr>
              <a:t>Giovane età &lt; 25-30 anni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it-IT" altLang="it-IT" sz="1800" i="1" dirty="0">
                <a:solidFill>
                  <a:schemeClr val="accent6"/>
                </a:solidFill>
                <a:latin typeface="Calibri" panose="020F0502020204030204" pitchFamily="34" charset="0"/>
              </a:rPr>
              <a:t>Anamnesi familiare negativa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it-IT" altLang="it-IT" sz="1800" i="1" dirty="0">
                <a:solidFill>
                  <a:schemeClr val="accent6"/>
                </a:solidFill>
                <a:latin typeface="Calibri" panose="020F0502020204030204" pitchFamily="34" charset="0"/>
              </a:rPr>
              <a:t>ANA negativi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it-IT" altLang="it-IT" sz="1800" i="1" dirty="0" err="1">
                <a:solidFill>
                  <a:schemeClr val="accent6"/>
                </a:solidFill>
                <a:latin typeface="Calibri" panose="020F0502020204030204" pitchFamily="34" charset="0"/>
              </a:rPr>
              <a:t>Capillaroscopia</a:t>
            </a:r>
            <a:r>
              <a:rPr lang="it-IT" altLang="it-IT" sz="1800" i="1" dirty="0">
                <a:solidFill>
                  <a:schemeClr val="accent6"/>
                </a:solidFill>
                <a:latin typeface="Calibri" panose="020F0502020204030204" pitchFamily="34" charset="0"/>
              </a:rPr>
              <a:t> normale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it-IT" altLang="it-IT" sz="1800" i="1" dirty="0">
                <a:solidFill>
                  <a:schemeClr val="accent6"/>
                </a:solidFill>
                <a:latin typeface="Calibri" panose="020F0502020204030204" pitchFamily="34" charset="0"/>
              </a:rPr>
              <a:t>No cause identificabili</a:t>
            </a:r>
            <a:r>
              <a:rPr lang="it-IT" altLang="it-IT" sz="1800" dirty="0">
                <a:solidFill>
                  <a:schemeClr val="accent6"/>
                </a:solidFill>
                <a:latin typeface="Calibri" panose="020F0502020204030204" pitchFamily="34" charset="0"/>
              </a:rPr>
              <a:t>	     </a:t>
            </a:r>
          </a:p>
        </p:txBody>
      </p:sp>
      <p:sp>
        <p:nvSpPr>
          <p:cNvPr id="36867" name="Line 4">
            <a:extLst>
              <a:ext uri="{FF2B5EF4-FFF2-40B4-BE49-F238E27FC236}">
                <a16:creationId xmlns:a16="http://schemas.microsoft.com/office/drawing/2014/main" id="{95133C28-C1E5-4C0C-B0E4-13A6CC19F42E}"/>
              </a:ext>
            </a:extLst>
          </p:cNvPr>
          <p:cNvSpPr>
            <a:spLocks noChangeShapeType="1"/>
          </p:cNvSpPr>
          <p:nvPr/>
        </p:nvSpPr>
        <p:spPr bwMode="auto">
          <a:xfrm>
            <a:off x="6237288" y="4393329"/>
            <a:ext cx="0" cy="533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>
              <a:solidFill>
                <a:schemeClr val="accent6"/>
              </a:solidFill>
            </a:endParaRPr>
          </a:p>
        </p:txBody>
      </p:sp>
      <p:sp>
        <p:nvSpPr>
          <p:cNvPr id="36869" name="CasellaDiTesto 3">
            <a:extLst>
              <a:ext uri="{FF2B5EF4-FFF2-40B4-BE49-F238E27FC236}">
                <a16:creationId xmlns:a16="http://schemas.microsoft.com/office/drawing/2014/main" id="{7E3218F0-A0C8-4C78-AD2E-F95604034A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2212" y="1263455"/>
            <a:ext cx="2919237" cy="599275"/>
          </a:xfrm>
          <a:prstGeom prst="rect">
            <a:avLst/>
          </a:prstGeom>
          <a:ln w="2857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0" tIns="45720" rIns="0" bIns="45720" rtlCol="0">
            <a:noAutofit/>
          </a:bodyPr>
          <a:lstStyle>
            <a:lvl1pPr marL="91440" indent="-91440" defTabSz="914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Calibri" panose="020F0502020204030204" pitchFamily="34" charset="0"/>
              <a:buChar char=" "/>
              <a:defRPr>
                <a:solidFill>
                  <a:schemeClr val="accent6"/>
                </a:solidFill>
                <a:latin typeface="Calibri" panose="020F0502020204030204" pitchFamily="34" charset="0"/>
              </a:defRPr>
            </a:lvl1pPr>
            <a:lvl2pPr marL="38404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</a:lvl2pPr>
            <a:lvl3pPr marL="56692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/>
            </a:lvl3pPr>
            <a:lvl4pPr marL="74980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/>
            </a:lvl4pPr>
            <a:lvl5pPr marL="93268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/>
            </a:lvl5pPr>
            <a:lvl6pPr marL="11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/>
            </a:lvl6pPr>
            <a:lvl7pPr marL="13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/>
            </a:lvl7pPr>
            <a:lvl8pPr marL="15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/>
            </a:lvl8pPr>
            <a:lvl9pPr marL="17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/>
            </a:lvl9pPr>
          </a:lstStyle>
          <a:p>
            <a:pPr algn="ctr"/>
            <a:r>
              <a:rPr lang="it-IT" altLang="it-IT" sz="2000" dirty="0"/>
              <a:t>Fenomeno di </a:t>
            </a:r>
            <a:r>
              <a:rPr lang="it-IT" altLang="it-IT" sz="2000" dirty="0" err="1"/>
              <a:t>Raynaud</a:t>
            </a:r>
            <a:r>
              <a:rPr lang="it-IT" altLang="it-IT" sz="2000" dirty="0"/>
              <a:t> 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38DC6F8F-B836-4782-A09E-FC7C75168461}"/>
              </a:ext>
            </a:extLst>
          </p:cNvPr>
          <p:cNvSpPr/>
          <p:nvPr/>
        </p:nvSpPr>
        <p:spPr>
          <a:xfrm>
            <a:off x="1025235" y="4727758"/>
            <a:ext cx="3860799" cy="400110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altLang="it-IT" sz="2000" b="1" dirty="0">
                <a:solidFill>
                  <a:schemeClr val="accent6"/>
                </a:solidFill>
                <a:latin typeface="Calibri" panose="020F0502020204030204" pitchFamily="34" charset="0"/>
              </a:rPr>
              <a:t> RP I </a:t>
            </a:r>
            <a:r>
              <a:rPr lang="it-IT" altLang="it-IT" sz="2000" b="1" i="1" dirty="0">
                <a:solidFill>
                  <a:schemeClr val="accent6"/>
                </a:solidFill>
                <a:latin typeface="Calibri" panose="020F0502020204030204" pitchFamily="34" charset="0"/>
              </a:rPr>
              <a:t>o</a:t>
            </a:r>
            <a:r>
              <a:rPr lang="it-IT" altLang="it-IT" sz="2000" b="1" dirty="0">
                <a:solidFill>
                  <a:schemeClr val="accent6"/>
                </a:solidFill>
                <a:latin typeface="Calibri" panose="020F0502020204030204" pitchFamily="34" charset="0"/>
              </a:rPr>
              <a:t> altre cause </a:t>
            </a:r>
            <a:endParaRPr lang="it-IT" sz="2000" b="1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2BF19349-1429-4C57-8B53-DF69A3C5780C}"/>
              </a:ext>
            </a:extLst>
          </p:cNvPr>
          <p:cNvSpPr/>
          <p:nvPr/>
        </p:nvSpPr>
        <p:spPr>
          <a:xfrm>
            <a:off x="6003636" y="2355912"/>
            <a:ext cx="5673252" cy="1323439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r>
              <a:rPr lang="it-IT" altLang="it-IT" sz="2000" i="1" dirty="0">
                <a:solidFill>
                  <a:schemeClr val="accent6"/>
                </a:solidFill>
                <a:latin typeface="Calibri" panose="020F0502020204030204" pitchFamily="34" charset="0"/>
              </a:rPr>
              <a:t>Anomalie capillaroscopiche </a:t>
            </a:r>
          </a:p>
          <a:p>
            <a:pPr>
              <a:buClr>
                <a:schemeClr val="bg1"/>
              </a:buClr>
            </a:pPr>
            <a:r>
              <a:rPr lang="it-IT" altLang="it-IT" sz="2000" i="1" dirty="0">
                <a:solidFill>
                  <a:schemeClr val="accent6"/>
                </a:solidFill>
                <a:latin typeface="Calibri" panose="020F0502020204030204" pitchFamily="34" charset="0"/>
              </a:rPr>
              <a:t>Anamnesi familiare positiva per CTD</a:t>
            </a:r>
          </a:p>
          <a:p>
            <a:pPr>
              <a:buClr>
                <a:schemeClr val="bg1"/>
              </a:buClr>
            </a:pPr>
            <a:r>
              <a:rPr lang="it-IT" altLang="it-IT" sz="2000" i="1" dirty="0">
                <a:solidFill>
                  <a:schemeClr val="accent6"/>
                </a:solidFill>
                <a:latin typeface="Calibri" panose="020F0502020204030204" pitchFamily="34" charset="0"/>
              </a:rPr>
              <a:t>ANA positivi (°no </a:t>
            </a:r>
            <a:r>
              <a:rPr lang="it-IT" altLang="it-IT" sz="2000" i="1" dirty="0" err="1">
                <a:solidFill>
                  <a:schemeClr val="accent6"/>
                </a:solidFill>
                <a:latin typeface="Calibri" panose="020F0502020204030204" pitchFamily="34" charset="0"/>
              </a:rPr>
              <a:t>SSc</a:t>
            </a:r>
            <a:r>
              <a:rPr lang="it-IT" altLang="it-IT" sz="2000" i="1" dirty="0">
                <a:solidFill>
                  <a:schemeClr val="accent6"/>
                </a:solidFill>
                <a:latin typeface="Calibri" panose="020F0502020204030204" pitchFamily="34" charset="0"/>
              </a:rPr>
              <a:t>-specifici) (*si </a:t>
            </a:r>
            <a:r>
              <a:rPr lang="it-IT" altLang="it-IT" sz="2000" i="1" dirty="0" err="1">
                <a:solidFill>
                  <a:schemeClr val="accent6"/>
                </a:solidFill>
                <a:latin typeface="Calibri" panose="020F0502020204030204" pitchFamily="34" charset="0"/>
              </a:rPr>
              <a:t>SSc</a:t>
            </a:r>
            <a:r>
              <a:rPr lang="it-IT" altLang="it-IT" sz="2000" i="1" dirty="0">
                <a:solidFill>
                  <a:schemeClr val="accent6"/>
                </a:solidFill>
                <a:latin typeface="Calibri" panose="020F0502020204030204" pitchFamily="34" charset="0"/>
              </a:rPr>
              <a:t>-specifici)	</a:t>
            </a:r>
          </a:p>
          <a:p>
            <a:pPr>
              <a:buClr>
                <a:schemeClr val="bg1"/>
              </a:buClr>
            </a:pPr>
            <a:r>
              <a:rPr lang="it-IT" altLang="it-IT" sz="2000" i="1" dirty="0">
                <a:solidFill>
                  <a:schemeClr val="accent6"/>
                </a:solidFill>
                <a:latin typeface="Calibri" panose="020F0502020204030204" pitchFamily="34" charset="0"/>
              </a:rPr>
              <a:t>elementi clinico-anamnestici suggestivi per CTD</a:t>
            </a:r>
            <a:r>
              <a:rPr lang="it-IT" altLang="it-IT" sz="2000" dirty="0">
                <a:solidFill>
                  <a:schemeClr val="accent6"/>
                </a:solidFill>
                <a:latin typeface="Calibri" panose="020F0502020204030204" pitchFamily="34" charset="0"/>
              </a:rPr>
              <a:t>	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589DED8B-3ECB-4A84-9366-A9AA86040BAC}"/>
              </a:ext>
            </a:extLst>
          </p:cNvPr>
          <p:cNvSpPr/>
          <p:nvPr/>
        </p:nvSpPr>
        <p:spPr>
          <a:xfrm>
            <a:off x="6003636" y="5200339"/>
            <a:ext cx="1775628" cy="6771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altLang="it-IT" dirty="0">
                <a:solidFill>
                  <a:schemeClr val="accent6"/>
                </a:solidFill>
                <a:latin typeface="Calibri" panose="020F0502020204030204" pitchFamily="34" charset="0"/>
              </a:rPr>
              <a:t>°</a:t>
            </a:r>
            <a:r>
              <a:rPr lang="it-IT" altLang="it-IT" sz="2000" dirty="0">
                <a:solidFill>
                  <a:schemeClr val="accent6"/>
                </a:solidFill>
                <a:latin typeface="Calibri" panose="020F0502020204030204" pitchFamily="34" charset="0"/>
              </a:rPr>
              <a:t>CTD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i="1" dirty="0">
                <a:solidFill>
                  <a:schemeClr val="accent6"/>
                </a:solidFill>
                <a:latin typeface="Calibri" panose="020F0502020204030204" pitchFamily="34" charset="0"/>
              </a:rPr>
              <a:t>(</a:t>
            </a:r>
            <a:r>
              <a:rPr lang="it-IT" altLang="it-IT" i="1" dirty="0" err="1">
                <a:solidFill>
                  <a:schemeClr val="accent6"/>
                </a:solidFill>
                <a:latin typeface="Calibri" panose="020F0502020204030204" pitchFamily="34" charset="0"/>
              </a:rPr>
              <a:t>stadiazione</a:t>
            </a:r>
            <a:r>
              <a:rPr lang="it-IT" altLang="it-IT" i="1" dirty="0">
                <a:solidFill>
                  <a:schemeClr val="accent6"/>
                </a:solidFill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CEC5D001-BA6A-4827-A1DC-845B1EC1F268}"/>
              </a:ext>
            </a:extLst>
          </p:cNvPr>
          <p:cNvSpPr/>
          <p:nvPr/>
        </p:nvSpPr>
        <p:spPr>
          <a:xfrm>
            <a:off x="6003636" y="4255179"/>
            <a:ext cx="5673252" cy="400110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altLang="it-IT" sz="20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RP II : necessario approfondimento diagnostico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9F6B112D-EE87-4913-9B3D-0E4744A22597}"/>
              </a:ext>
            </a:extLst>
          </p:cNvPr>
          <p:cNvSpPr/>
          <p:nvPr/>
        </p:nvSpPr>
        <p:spPr>
          <a:xfrm>
            <a:off x="9927220" y="5200339"/>
            <a:ext cx="1749668" cy="6771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000" dirty="0">
                <a:solidFill>
                  <a:schemeClr val="accent6"/>
                </a:solidFill>
                <a:latin typeface="Calibri" panose="020F0502020204030204" pitchFamily="34" charset="0"/>
              </a:rPr>
              <a:t>*</a:t>
            </a:r>
            <a:r>
              <a:rPr lang="it-IT" altLang="it-IT" sz="2000" dirty="0" err="1">
                <a:solidFill>
                  <a:schemeClr val="accent6"/>
                </a:solidFill>
                <a:latin typeface="Calibri" panose="020F0502020204030204" pitchFamily="34" charset="0"/>
              </a:rPr>
              <a:t>SSc</a:t>
            </a:r>
            <a:endParaRPr lang="it-IT" altLang="it-IT" sz="2000" dirty="0">
              <a:solidFill>
                <a:schemeClr val="accent6"/>
              </a:solidFill>
              <a:latin typeface="Calibri" panose="020F050202020403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i="1" dirty="0">
                <a:solidFill>
                  <a:schemeClr val="accent6"/>
                </a:solidFill>
                <a:latin typeface="Calibri" panose="020F0502020204030204" pitchFamily="34" charset="0"/>
              </a:rPr>
              <a:t>(</a:t>
            </a:r>
            <a:r>
              <a:rPr lang="it-IT" altLang="it-IT" i="1" dirty="0" err="1">
                <a:solidFill>
                  <a:schemeClr val="accent6"/>
                </a:solidFill>
                <a:latin typeface="Calibri" panose="020F0502020204030204" pitchFamily="34" charset="0"/>
              </a:rPr>
              <a:t>stadiazione</a:t>
            </a:r>
            <a:r>
              <a:rPr lang="it-IT" altLang="it-IT" i="1" dirty="0">
                <a:solidFill>
                  <a:schemeClr val="accent6"/>
                </a:solidFill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A405C79B-D2E6-42B6-BA03-0606FBC32B90}"/>
              </a:ext>
            </a:extLst>
          </p:cNvPr>
          <p:cNvSpPr/>
          <p:nvPr/>
        </p:nvSpPr>
        <p:spPr>
          <a:xfrm>
            <a:off x="7996880" y="5200339"/>
            <a:ext cx="1694252" cy="6771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000" dirty="0">
                <a:solidFill>
                  <a:schemeClr val="accent6"/>
                </a:solidFill>
                <a:latin typeface="Calibri" panose="020F0502020204030204" pitchFamily="34" charset="0"/>
              </a:rPr>
              <a:t>°UCTD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i="1" dirty="0">
                <a:solidFill>
                  <a:schemeClr val="accent6"/>
                </a:solidFill>
                <a:latin typeface="Calibri" panose="020F0502020204030204" pitchFamily="34" charset="0"/>
              </a:rPr>
              <a:t>(follow-up</a:t>
            </a:r>
          </a:p>
        </p:txBody>
      </p:sp>
      <p:cxnSp>
        <p:nvCxnSpPr>
          <p:cNvPr id="11" name="Connettore a gomito 10">
            <a:extLst>
              <a:ext uri="{FF2B5EF4-FFF2-40B4-BE49-F238E27FC236}">
                <a16:creationId xmlns:a16="http://schemas.microsoft.com/office/drawing/2014/main" id="{B132CF79-DC25-42D0-8FF6-808C8174A9E8}"/>
              </a:ext>
            </a:extLst>
          </p:cNvPr>
          <p:cNvCxnSpPr>
            <a:cxnSpLocks/>
            <a:stCxn id="36869" idx="1"/>
            <a:endCxn id="36866" idx="0"/>
          </p:cNvCxnSpPr>
          <p:nvPr/>
        </p:nvCxnSpPr>
        <p:spPr>
          <a:xfrm rot="10800000" flipV="1">
            <a:off x="2955636" y="1563092"/>
            <a:ext cx="1016576" cy="792819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a gomito 13">
            <a:extLst>
              <a:ext uri="{FF2B5EF4-FFF2-40B4-BE49-F238E27FC236}">
                <a16:creationId xmlns:a16="http://schemas.microsoft.com/office/drawing/2014/main" id="{150BB62B-A030-449C-BB6B-C546D5371B69}"/>
              </a:ext>
            </a:extLst>
          </p:cNvPr>
          <p:cNvCxnSpPr>
            <a:cxnSpLocks/>
            <a:stCxn id="36869" idx="3"/>
            <a:endCxn id="7" idx="0"/>
          </p:cNvCxnSpPr>
          <p:nvPr/>
        </p:nvCxnSpPr>
        <p:spPr>
          <a:xfrm>
            <a:off x="6891449" y="1563093"/>
            <a:ext cx="1948813" cy="792819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7B0A197D-82A0-4BD9-BE1B-E2A48F2CC5A3}"/>
              </a:ext>
            </a:extLst>
          </p:cNvPr>
          <p:cNvCxnSpPr>
            <a:cxnSpLocks/>
            <a:stCxn id="7" idx="2"/>
            <a:endCxn id="9" idx="0"/>
          </p:cNvCxnSpPr>
          <p:nvPr/>
        </p:nvCxnSpPr>
        <p:spPr>
          <a:xfrm>
            <a:off x="8840262" y="3679351"/>
            <a:ext cx="0" cy="57582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a gomito 21">
            <a:extLst>
              <a:ext uri="{FF2B5EF4-FFF2-40B4-BE49-F238E27FC236}">
                <a16:creationId xmlns:a16="http://schemas.microsoft.com/office/drawing/2014/main" id="{E35471F4-0EAE-4F82-BEE9-F5251C7FB22E}"/>
              </a:ext>
            </a:extLst>
          </p:cNvPr>
          <p:cNvCxnSpPr>
            <a:stCxn id="9" idx="2"/>
            <a:endCxn id="8" idx="0"/>
          </p:cNvCxnSpPr>
          <p:nvPr/>
        </p:nvCxnSpPr>
        <p:spPr>
          <a:xfrm rot="5400000">
            <a:off x="7593331" y="3953408"/>
            <a:ext cx="545050" cy="1948812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99D115A2-B532-4A6C-AD0C-60497C67DAF4}"/>
              </a:ext>
            </a:extLst>
          </p:cNvPr>
          <p:cNvCxnSpPr>
            <a:cxnSpLocks/>
            <a:stCxn id="9" idx="2"/>
            <a:endCxn id="16" idx="0"/>
          </p:cNvCxnSpPr>
          <p:nvPr/>
        </p:nvCxnSpPr>
        <p:spPr>
          <a:xfrm>
            <a:off x="8840262" y="4655289"/>
            <a:ext cx="3744" cy="54505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a gomito 26">
            <a:extLst>
              <a:ext uri="{FF2B5EF4-FFF2-40B4-BE49-F238E27FC236}">
                <a16:creationId xmlns:a16="http://schemas.microsoft.com/office/drawing/2014/main" id="{E5CF546C-8C28-4D98-9C7A-AE4DCBA7C2DD}"/>
              </a:ext>
            </a:extLst>
          </p:cNvPr>
          <p:cNvCxnSpPr>
            <a:stCxn id="9" idx="2"/>
            <a:endCxn id="15" idx="0"/>
          </p:cNvCxnSpPr>
          <p:nvPr/>
        </p:nvCxnSpPr>
        <p:spPr>
          <a:xfrm rot="16200000" flipH="1">
            <a:off x="9548633" y="3946918"/>
            <a:ext cx="545050" cy="1961792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864" name="Connettore 2 36863">
            <a:extLst>
              <a:ext uri="{FF2B5EF4-FFF2-40B4-BE49-F238E27FC236}">
                <a16:creationId xmlns:a16="http://schemas.microsoft.com/office/drawing/2014/main" id="{5604681B-5589-4885-9F95-6B18B947F0B4}"/>
              </a:ext>
            </a:extLst>
          </p:cNvPr>
          <p:cNvCxnSpPr>
            <a:stCxn id="36866" idx="2"/>
            <a:endCxn id="2" idx="0"/>
          </p:cNvCxnSpPr>
          <p:nvPr/>
        </p:nvCxnSpPr>
        <p:spPr>
          <a:xfrm flipH="1">
            <a:off x="2955635" y="4082467"/>
            <a:ext cx="1" cy="64529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17032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 uiExpand="1" build="p" animBg="1"/>
      <p:bldP spid="2" grpId="0" animBg="1"/>
      <p:bldP spid="7" grpId="0" animBg="1"/>
      <p:bldP spid="8" grpId="0" animBg="1"/>
      <p:bldP spid="9" grpId="0" animBg="1"/>
      <p:bldP spid="15" grpId="0" animBg="1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olo 1">
            <a:extLst>
              <a:ext uri="{FF2B5EF4-FFF2-40B4-BE49-F238E27FC236}">
                <a16:creationId xmlns:a16="http://schemas.microsoft.com/office/drawing/2014/main" id="{240044C6-83C8-4D51-9CD2-9A5576AFE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altLang="it-IT" dirty="0"/>
              <a:t>Connettivite indifferenziata</a:t>
            </a:r>
            <a:br>
              <a:rPr lang="it-IT" altLang="it-IT" dirty="0"/>
            </a:br>
            <a:r>
              <a:rPr lang="it-IT" altLang="it-IT" dirty="0"/>
              <a:t>(UCTD)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27E1E5D-96BB-4C1B-A5B1-FFA747DC74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31241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D94C5B43-4E1D-4EB8-97D4-E3EA9C01F2A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19303" y="321468"/>
            <a:ext cx="11362944" cy="1335088"/>
          </a:xfrm>
        </p:spPr>
        <p:txBody>
          <a:bodyPr/>
          <a:lstStyle/>
          <a:p>
            <a:pPr algn="just"/>
            <a:r>
              <a:rPr lang="it-IT" altLang="it-IT" sz="2800" b="1" dirty="0">
                <a:solidFill>
                  <a:schemeClr val="accent6"/>
                </a:solidFill>
                <a:latin typeface="Calibri" panose="020F0502020204030204" pitchFamily="34" charset="0"/>
              </a:rPr>
              <a:t>Talora, i sintomi ed i segni  suggestivi per una possibile CTD possono essere insufficienti o troppo aspecifici per inquadrare il problema in una forma definita di connettivite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B0772238-C82F-4DF4-B7A8-B1C2B07B530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446847" y="3116580"/>
            <a:ext cx="7772400" cy="762000"/>
          </a:xfrm>
          <a:gradFill rotWithShape="0">
            <a:gsLst>
              <a:gs pos="0">
                <a:srgbClr val="666666"/>
              </a:gs>
              <a:gs pos="50000">
                <a:srgbClr val="DDDDDD"/>
              </a:gs>
              <a:gs pos="100000">
                <a:srgbClr val="666666"/>
              </a:gs>
            </a:gsLst>
            <a:lin ang="5400000" scaled="1"/>
          </a:gradFill>
        </p:spPr>
        <p:txBody>
          <a:bodyPr/>
          <a:lstStyle/>
          <a:p>
            <a:pPr algn="ctr">
              <a:buFontTx/>
              <a:buNone/>
            </a:pPr>
            <a:r>
              <a:rPr lang="it-IT" altLang="it-IT" sz="4000" b="1" dirty="0">
                <a:solidFill>
                  <a:schemeClr val="accent6"/>
                </a:solidFill>
                <a:latin typeface="Arial" panose="020B0604020202020204" pitchFamily="34" charset="0"/>
              </a:rPr>
              <a:t>Connettivite indifferenziata</a:t>
            </a:r>
            <a:endParaRPr lang="it-IT" altLang="it-IT" b="1" dirty="0">
              <a:solidFill>
                <a:schemeClr val="accent6"/>
              </a:solidFill>
              <a:latin typeface="Arial" panose="020B0604020202020204" pitchFamily="34" charset="0"/>
            </a:endParaRPr>
          </a:p>
        </p:txBody>
      </p:sp>
      <p:sp>
        <p:nvSpPr>
          <p:cNvPr id="16388" name="AutoShape 4">
            <a:extLst>
              <a:ext uri="{FF2B5EF4-FFF2-40B4-BE49-F238E27FC236}">
                <a16:creationId xmlns:a16="http://schemas.microsoft.com/office/drawing/2014/main" id="{4C99E39E-347A-42BD-A8CF-11B18C831D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7738" y="1706880"/>
            <a:ext cx="1016000" cy="1143000"/>
          </a:xfrm>
          <a:prstGeom prst="downArrow">
            <a:avLst>
              <a:gd name="adj1" fmla="val 50000"/>
              <a:gd name="adj2" fmla="val 28125"/>
            </a:avLst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FFFFCC"/>
            </a:solidFill>
            <a:miter lim="800000"/>
            <a:headEnd/>
            <a:tailEnd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  <a:defRPr/>
            </a:pPr>
            <a:endParaRPr lang="it-IT" altLang="it-IT" sz="2400">
              <a:solidFill>
                <a:schemeClr val="accent6"/>
              </a:solidFill>
            </a:endParaRPr>
          </a:p>
        </p:txBody>
      </p:sp>
      <p:sp>
        <p:nvSpPr>
          <p:cNvPr id="16389" name="AutoShape 5">
            <a:extLst>
              <a:ext uri="{FF2B5EF4-FFF2-40B4-BE49-F238E27FC236}">
                <a16:creationId xmlns:a16="http://schemas.microsoft.com/office/drawing/2014/main" id="{690109F8-6056-4DAA-BCD7-A48821C83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1738" y="1706880"/>
            <a:ext cx="1016000" cy="1143000"/>
          </a:xfrm>
          <a:prstGeom prst="downArrow">
            <a:avLst>
              <a:gd name="adj1" fmla="val 50000"/>
              <a:gd name="adj2" fmla="val 28125"/>
            </a:avLst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FFFFCC"/>
            </a:solidFill>
            <a:miter lim="800000"/>
            <a:headEnd/>
            <a:tailEnd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  <a:defRPr/>
            </a:pPr>
            <a:endParaRPr lang="it-IT" altLang="it-IT" sz="2400">
              <a:solidFill>
                <a:schemeClr val="accent6"/>
              </a:solidFill>
            </a:endParaRPr>
          </a:p>
        </p:txBody>
      </p:sp>
      <p:sp>
        <p:nvSpPr>
          <p:cNvPr id="39942" name="Text Box 6">
            <a:extLst>
              <a:ext uri="{FF2B5EF4-FFF2-40B4-BE49-F238E27FC236}">
                <a16:creationId xmlns:a16="http://schemas.microsoft.com/office/drawing/2014/main" id="{FB59A3A2-4FCC-4DF7-B2F3-7C7FCCCFD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5951" y="5023168"/>
            <a:ext cx="2265363" cy="1200150"/>
          </a:xfrm>
          <a:prstGeom prst="rect">
            <a:avLst/>
          </a:prstGeom>
          <a:gradFill rotWithShape="0">
            <a:gsLst>
              <a:gs pos="0">
                <a:srgbClr val="666666"/>
              </a:gs>
              <a:gs pos="50000">
                <a:srgbClr val="DDDDDD"/>
              </a:gs>
              <a:gs pos="100000">
                <a:srgbClr val="666666"/>
              </a:gs>
            </a:gsLst>
            <a:lin ang="2700000" scaled="1"/>
          </a:gradFill>
          <a:ln w="9525">
            <a:solidFill>
              <a:srgbClr val="FFFF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 b="1">
                <a:solidFill>
                  <a:srgbClr val="000066"/>
                </a:solidFill>
                <a:latin typeface="Arial" panose="020B0604020202020204" pitchFamily="34" charset="0"/>
              </a:rPr>
              <a:t>Connettivite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 b="1">
                <a:solidFill>
                  <a:srgbClr val="000066"/>
                </a:solidFill>
                <a:latin typeface="Arial" panose="020B0604020202020204" pitchFamily="34" charset="0"/>
              </a:rPr>
              <a:t>non classificabile</a:t>
            </a:r>
          </a:p>
        </p:txBody>
      </p:sp>
      <p:sp>
        <p:nvSpPr>
          <p:cNvPr id="39943" name="Text Box 7">
            <a:extLst>
              <a:ext uri="{FF2B5EF4-FFF2-40B4-BE49-F238E27FC236}">
                <a16:creationId xmlns:a16="http://schemas.microsoft.com/office/drawing/2014/main" id="{1B56DD7C-2F49-4C46-802B-09FF0F6DF7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6226" y="5019993"/>
            <a:ext cx="2335213" cy="1200150"/>
          </a:xfrm>
          <a:prstGeom prst="rect">
            <a:avLst/>
          </a:prstGeom>
          <a:gradFill rotWithShape="0">
            <a:gsLst>
              <a:gs pos="0">
                <a:srgbClr val="666666"/>
              </a:gs>
              <a:gs pos="50000">
                <a:srgbClr val="DDDDDD"/>
              </a:gs>
              <a:gs pos="100000">
                <a:srgbClr val="666666"/>
              </a:gs>
            </a:gsLst>
            <a:lin ang="2700000" scaled="1"/>
          </a:gradFill>
          <a:ln w="9525">
            <a:solidFill>
              <a:srgbClr val="FFFF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 b="1">
                <a:solidFill>
                  <a:srgbClr val="000066"/>
                </a:solidFill>
                <a:latin typeface="Arial" panose="020B0604020202020204" pitchFamily="34" charset="0"/>
              </a:rPr>
              <a:t>Fase precoce di una CTD definita</a:t>
            </a:r>
          </a:p>
        </p:txBody>
      </p:sp>
      <p:sp>
        <p:nvSpPr>
          <p:cNvPr id="39944" name="Line 8">
            <a:extLst>
              <a:ext uri="{FF2B5EF4-FFF2-40B4-BE49-F238E27FC236}">
                <a16:creationId xmlns:a16="http://schemas.microsoft.com/office/drawing/2014/main" id="{E61C6B4B-3856-4C77-A2DE-F3987E7516A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51313" y="4145280"/>
            <a:ext cx="1708150" cy="717550"/>
          </a:xfrm>
          <a:prstGeom prst="line">
            <a:avLst/>
          </a:prstGeom>
          <a:noFill/>
          <a:ln w="57150">
            <a:solidFill>
              <a:srgbClr val="FFFF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9945" name="Line 9">
            <a:extLst>
              <a:ext uri="{FF2B5EF4-FFF2-40B4-BE49-F238E27FC236}">
                <a16:creationId xmlns:a16="http://schemas.microsoft.com/office/drawing/2014/main" id="{60A2363D-7E0C-4FD4-AB67-44D999F29392}"/>
              </a:ext>
            </a:extLst>
          </p:cNvPr>
          <p:cNvSpPr>
            <a:spLocks noChangeShapeType="1"/>
          </p:cNvSpPr>
          <p:nvPr/>
        </p:nvSpPr>
        <p:spPr bwMode="auto">
          <a:xfrm>
            <a:off x="6200775" y="4145280"/>
            <a:ext cx="1695450" cy="717550"/>
          </a:xfrm>
          <a:prstGeom prst="line">
            <a:avLst/>
          </a:prstGeom>
          <a:noFill/>
          <a:ln w="57150">
            <a:solidFill>
              <a:srgbClr val="FFFF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9946" name="Text Box 7">
            <a:extLst>
              <a:ext uri="{FF2B5EF4-FFF2-40B4-BE49-F238E27FC236}">
                <a16:creationId xmlns:a16="http://schemas.microsoft.com/office/drawing/2014/main" id="{381E8033-608A-4963-83F3-E3EBC2AF19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3463" y="5000943"/>
            <a:ext cx="2335212" cy="1200150"/>
          </a:xfrm>
          <a:prstGeom prst="rect">
            <a:avLst/>
          </a:prstGeom>
          <a:gradFill rotWithShape="0">
            <a:gsLst>
              <a:gs pos="0">
                <a:srgbClr val="666666"/>
              </a:gs>
              <a:gs pos="50000">
                <a:srgbClr val="DDDDDD"/>
              </a:gs>
              <a:gs pos="100000">
                <a:srgbClr val="666666"/>
              </a:gs>
            </a:gsLst>
            <a:lin ang="2700000" scaled="1"/>
          </a:gradFill>
          <a:ln w="9525">
            <a:solidFill>
              <a:srgbClr val="FFFF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 b="1">
                <a:solidFill>
                  <a:srgbClr val="000066"/>
                </a:solidFill>
                <a:latin typeface="Arial" panose="020B0604020202020204" pitchFamily="34" charset="0"/>
              </a:rPr>
              <a:t>Forme incomplete di CTD</a:t>
            </a:r>
          </a:p>
        </p:txBody>
      </p:sp>
      <p:sp>
        <p:nvSpPr>
          <p:cNvPr id="39947" name="Line 8">
            <a:extLst>
              <a:ext uri="{FF2B5EF4-FFF2-40B4-BE49-F238E27FC236}">
                <a16:creationId xmlns:a16="http://schemas.microsoft.com/office/drawing/2014/main" id="{F4578F7A-9785-4D8F-9B16-C84BDDEE9ED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11863" y="4137344"/>
            <a:ext cx="0" cy="725487"/>
          </a:xfrm>
          <a:prstGeom prst="line">
            <a:avLst/>
          </a:prstGeom>
          <a:noFill/>
          <a:ln w="57150">
            <a:solidFill>
              <a:srgbClr val="FFFF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85772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olo 1">
            <a:extLst>
              <a:ext uri="{FF2B5EF4-FFF2-40B4-BE49-F238E27FC236}">
                <a16:creationId xmlns:a16="http://schemas.microsoft.com/office/drawing/2014/main" id="{4B163465-4DE5-4FA6-8A4F-7E304D3ED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Definizione</a:t>
            </a:r>
          </a:p>
        </p:txBody>
      </p:sp>
      <p:sp>
        <p:nvSpPr>
          <p:cNvPr id="40963" name="Segnaposto contenuto 2">
            <a:extLst>
              <a:ext uri="{FF2B5EF4-FFF2-40B4-BE49-F238E27FC236}">
                <a16:creationId xmlns:a16="http://schemas.microsoft.com/office/drawing/2014/main" id="{172EF9AD-84C6-43A8-A90E-5F8AAD6452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altLang="it-IT" sz="3600" dirty="0"/>
              <a:t>Per “connettivite non-classificabile” o “connettivite indifferenziata” (UCTD: </a:t>
            </a:r>
            <a:r>
              <a:rPr lang="it-IT" altLang="it-IT" sz="3600" dirty="0" err="1"/>
              <a:t>Unclassifiable</a:t>
            </a:r>
            <a:r>
              <a:rPr lang="it-IT" altLang="it-IT" sz="3600" dirty="0"/>
              <a:t> or </a:t>
            </a:r>
            <a:r>
              <a:rPr lang="it-IT" altLang="it-IT" sz="3600" dirty="0" err="1"/>
              <a:t>Undifferentiated</a:t>
            </a:r>
            <a:r>
              <a:rPr lang="it-IT" altLang="it-IT" sz="3600" dirty="0"/>
              <a:t> </a:t>
            </a:r>
            <a:r>
              <a:rPr lang="it-IT" altLang="it-IT" sz="3600" dirty="0" err="1"/>
              <a:t>Connective</a:t>
            </a:r>
            <a:r>
              <a:rPr lang="it-IT" altLang="it-IT" sz="3600" dirty="0"/>
              <a:t> </a:t>
            </a:r>
            <a:r>
              <a:rPr lang="it-IT" altLang="it-IT" sz="3600" dirty="0" err="1"/>
              <a:t>Tissue</a:t>
            </a:r>
            <a:r>
              <a:rPr lang="it-IT" altLang="it-IT" sz="3600" dirty="0"/>
              <a:t> </a:t>
            </a:r>
            <a:r>
              <a:rPr lang="it-IT" altLang="it-IT" sz="3600" dirty="0" err="1"/>
              <a:t>Disease</a:t>
            </a:r>
            <a:r>
              <a:rPr lang="it-IT" altLang="it-IT" sz="3600" dirty="0"/>
              <a:t>) si intende un </a:t>
            </a:r>
            <a:r>
              <a:rPr lang="it-IT" altLang="it-IT" sz="3600" b="1" dirty="0">
                <a:solidFill>
                  <a:schemeClr val="accent6"/>
                </a:solidFill>
              </a:rPr>
              <a:t>disordine autoimmune sistemico</a:t>
            </a:r>
            <a:r>
              <a:rPr lang="it-IT" altLang="it-IT" sz="3600" dirty="0"/>
              <a:t> nel quale la presenza di </a:t>
            </a:r>
            <a:r>
              <a:rPr lang="it-IT" altLang="it-IT" sz="3600" b="1" dirty="0">
                <a:solidFill>
                  <a:schemeClr val="accent6"/>
                </a:solidFill>
              </a:rPr>
              <a:t>segni o sintomi</a:t>
            </a:r>
            <a:r>
              <a:rPr lang="it-IT" altLang="it-IT" sz="3600" dirty="0"/>
              <a:t> comunemente rinvenibili nelle diverse patologie </a:t>
            </a:r>
            <a:r>
              <a:rPr lang="it-IT" altLang="it-IT" sz="3600" dirty="0" err="1"/>
              <a:t>connettivitiche</a:t>
            </a:r>
            <a:r>
              <a:rPr lang="it-IT" altLang="it-IT" sz="3600" dirty="0"/>
              <a:t> ed il loro modo di associarsi </a:t>
            </a:r>
            <a:r>
              <a:rPr lang="it-IT" altLang="it-IT" sz="3600" b="1" dirty="0">
                <a:solidFill>
                  <a:schemeClr val="accent6"/>
                </a:solidFill>
              </a:rPr>
              <a:t>non configura un quadro clinico definito</a:t>
            </a:r>
            <a:r>
              <a:rPr lang="it-IT" altLang="it-IT" sz="3600" dirty="0"/>
              <a:t> tale da soddisfare i criteri classificativi stabiliti per identificare le singole connettiviti maggiori. </a:t>
            </a:r>
          </a:p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9760407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F5D4A15-7442-4105-9C56-08BB38C4A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Criteri classificativi preliminari UCTD</a:t>
            </a:r>
          </a:p>
        </p:txBody>
      </p:sp>
      <p:sp>
        <p:nvSpPr>
          <p:cNvPr id="41987" name="Text Box 3">
            <a:extLst>
              <a:ext uri="{FF2B5EF4-FFF2-40B4-BE49-F238E27FC236}">
                <a16:creationId xmlns:a16="http://schemas.microsoft.com/office/drawing/2014/main" id="{CBA5B621-BE68-40BE-ADDC-0C8FBD3CC3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8294" y="1657742"/>
            <a:ext cx="8656347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2200" i="1" dirty="0">
                <a:solidFill>
                  <a:schemeClr val="accent6"/>
                </a:solidFill>
                <a:latin typeface="Arial" panose="020B0604020202020204" pitchFamily="34" charset="0"/>
              </a:rPr>
              <a:t>Mosca M et al. </a:t>
            </a:r>
            <a:r>
              <a:rPr lang="it-IT" altLang="it-IT" sz="2200" i="1" dirty="0" err="1">
                <a:solidFill>
                  <a:schemeClr val="accent6"/>
                </a:solidFill>
                <a:latin typeface="Arial" panose="020B0604020202020204" pitchFamily="34" charset="0"/>
              </a:rPr>
              <a:t>Clin</a:t>
            </a:r>
            <a:r>
              <a:rPr lang="it-IT" altLang="it-IT" sz="2200" i="1" dirty="0">
                <a:solidFill>
                  <a:schemeClr val="accent6"/>
                </a:solidFill>
                <a:latin typeface="Arial" panose="020B0604020202020204" pitchFamily="34" charset="0"/>
              </a:rPr>
              <a:t> </a:t>
            </a:r>
            <a:r>
              <a:rPr lang="it-IT" altLang="it-IT" sz="2200" i="1" dirty="0" err="1">
                <a:solidFill>
                  <a:schemeClr val="accent6"/>
                </a:solidFill>
                <a:latin typeface="Arial" panose="020B0604020202020204" pitchFamily="34" charset="0"/>
              </a:rPr>
              <a:t>Exp</a:t>
            </a:r>
            <a:r>
              <a:rPr lang="it-IT" altLang="it-IT" sz="2200" i="1" dirty="0">
                <a:solidFill>
                  <a:schemeClr val="accent6"/>
                </a:solidFill>
                <a:latin typeface="Arial" panose="020B0604020202020204" pitchFamily="34" charset="0"/>
              </a:rPr>
              <a:t> </a:t>
            </a:r>
            <a:r>
              <a:rPr lang="it-IT" altLang="it-IT" sz="2200" i="1" dirty="0" err="1">
                <a:solidFill>
                  <a:schemeClr val="accent6"/>
                </a:solidFill>
                <a:latin typeface="Arial" panose="020B0604020202020204" pitchFamily="34" charset="0"/>
              </a:rPr>
              <a:t>Rheumatol</a:t>
            </a:r>
            <a:r>
              <a:rPr lang="it-IT" altLang="it-IT" sz="2200" i="1" dirty="0">
                <a:solidFill>
                  <a:schemeClr val="accent6"/>
                </a:solidFill>
                <a:latin typeface="Arial" panose="020B0604020202020204" pitchFamily="34" charset="0"/>
              </a:rPr>
              <a:t> 17: 615-620, 1999</a:t>
            </a:r>
          </a:p>
        </p:txBody>
      </p:sp>
      <p:sp>
        <p:nvSpPr>
          <p:cNvPr id="41988" name="Text Box 4">
            <a:extLst>
              <a:ext uri="{FF2B5EF4-FFF2-40B4-BE49-F238E27FC236}">
                <a16:creationId xmlns:a16="http://schemas.microsoft.com/office/drawing/2014/main" id="{69D5752B-5473-440B-B40C-D8C9437A7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998" y="2490833"/>
            <a:ext cx="8780940" cy="2012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81000" indent="-3810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buClr>
                <a:srgbClr val="FFCC66"/>
              </a:buClr>
              <a:buFontTx/>
              <a:buChar char="1"/>
            </a:pPr>
            <a:r>
              <a:rPr lang="it-IT" altLang="it-IT" sz="2400" dirty="0">
                <a:solidFill>
                  <a:schemeClr val="accent6"/>
                </a:solidFill>
                <a:latin typeface="Arial" panose="020B0604020202020204" pitchFamily="34" charset="0"/>
              </a:rPr>
              <a:t>Segni e sintomi suggestivi per una connettivite che non soddisfano i criteri esistenti per alcuna delle connettiviti note o definite, per almeno 3 anni</a:t>
            </a:r>
          </a:p>
          <a:p>
            <a:pPr algn="just" eaLnBrk="1" hangingPunct="1">
              <a:buClr>
                <a:srgbClr val="FFCC66"/>
              </a:buClr>
              <a:buFontTx/>
              <a:buChar char="2"/>
            </a:pPr>
            <a:r>
              <a:rPr lang="it-IT" altLang="it-IT" sz="2400" dirty="0">
                <a:solidFill>
                  <a:schemeClr val="accent6"/>
                </a:solidFill>
                <a:latin typeface="Arial" panose="020B0604020202020204" pitchFamily="34" charset="0"/>
              </a:rPr>
              <a:t>Presenza di ANA positivi confermata in almeno due determinazioni</a:t>
            </a:r>
          </a:p>
        </p:txBody>
      </p:sp>
      <p:sp>
        <p:nvSpPr>
          <p:cNvPr id="41989" name="Text Box 5">
            <a:extLst>
              <a:ext uri="{FF2B5EF4-FFF2-40B4-BE49-F238E27FC236}">
                <a16:creationId xmlns:a16="http://schemas.microsoft.com/office/drawing/2014/main" id="{317850CB-7765-4E06-ACB9-D14F0F2DD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621" y="5052322"/>
            <a:ext cx="1116626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buFontTx/>
              <a:buNone/>
            </a:pPr>
            <a:r>
              <a:rPr lang="it-IT" altLang="it-IT" sz="2200" i="1" dirty="0">
                <a:solidFill>
                  <a:schemeClr val="accent6"/>
                </a:solidFill>
                <a:latin typeface="Arial" panose="020B0604020202020204" pitchFamily="34" charset="0"/>
              </a:rPr>
              <a:t>Se la durata dei sintomi è inferiore a 3 anni il paziente può essere considerato come affetto da una connettivite indifferenziata all’esordio o in fase precoce: </a:t>
            </a:r>
            <a:r>
              <a:rPr lang="it-IT" altLang="it-IT" sz="2200" i="1" dirty="0" err="1">
                <a:solidFill>
                  <a:schemeClr val="accent6"/>
                </a:solidFill>
                <a:latin typeface="Arial" panose="020B0604020202020204" pitchFamily="34" charset="0"/>
              </a:rPr>
              <a:t>early</a:t>
            </a:r>
            <a:r>
              <a:rPr lang="it-IT" altLang="it-IT" sz="2200" i="1" dirty="0">
                <a:solidFill>
                  <a:schemeClr val="accent6"/>
                </a:solidFill>
                <a:latin typeface="Arial" panose="020B0604020202020204" pitchFamily="34" charset="0"/>
              </a:rPr>
              <a:t> </a:t>
            </a:r>
            <a:r>
              <a:rPr lang="it-IT" altLang="it-IT" sz="2200" i="1" dirty="0" err="1">
                <a:solidFill>
                  <a:schemeClr val="accent6"/>
                </a:solidFill>
                <a:latin typeface="Arial" panose="020B0604020202020204" pitchFamily="34" charset="0"/>
              </a:rPr>
              <a:t>undifferentiated</a:t>
            </a:r>
            <a:r>
              <a:rPr lang="it-IT" altLang="it-IT" sz="2200" i="1" dirty="0">
                <a:solidFill>
                  <a:schemeClr val="accent6"/>
                </a:solidFill>
                <a:latin typeface="Arial" panose="020B0604020202020204" pitchFamily="34" charset="0"/>
              </a:rPr>
              <a:t>  </a:t>
            </a:r>
            <a:r>
              <a:rPr lang="it-IT" altLang="it-IT" sz="2200" i="1" dirty="0" err="1">
                <a:solidFill>
                  <a:schemeClr val="accent6"/>
                </a:solidFill>
                <a:latin typeface="Arial" panose="020B0604020202020204" pitchFamily="34" charset="0"/>
              </a:rPr>
              <a:t>connective</a:t>
            </a:r>
            <a:r>
              <a:rPr lang="it-IT" altLang="it-IT" sz="2200" i="1" dirty="0">
                <a:solidFill>
                  <a:schemeClr val="accent6"/>
                </a:solidFill>
                <a:latin typeface="Arial" panose="020B0604020202020204" pitchFamily="34" charset="0"/>
              </a:rPr>
              <a:t> </a:t>
            </a:r>
            <a:r>
              <a:rPr lang="it-IT" altLang="it-IT" sz="2200" i="1" dirty="0" err="1">
                <a:solidFill>
                  <a:schemeClr val="accent6"/>
                </a:solidFill>
                <a:latin typeface="Arial" panose="020B0604020202020204" pitchFamily="34" charset="0"/>
              </a:rPr>
              <a:t>tissue</a:t>
            </a:r>
            <a:r>
              <a:rPr lang="it-IT" altLang="it-IT" sz="2200" i="1" dirty="0">
                <a:solidFill>
                  <a:schemeClr val="accent6"/>
                </a:solidFill>
                <a:latin typeface="Arial" panose="020B0604020202020204" pitchFamily="34" charset="0"/>
              </a:rPr>
              <a:t> </a:t>
            </a:r>
            <a:r>
              <a:rPr lang="it-IT" altLang="it-IT" sz="2200" i="1" dirty="0" err="1">
                <a:solidFill>
                  <a:schemeClr val="accent6"/>
                </a:solidFill>
                <a:latin typeface="Arial" panose="020B0604020202020204" pitchFamily="34" charset="0"/>
              </a:rPr>
              <a:t>disease</a:t>
            </a:r>
            <a:r>
              <a:rPr lang="it-IT" altLang="it-IT" sz="2200" i="1" dirty="0">
                <a:solidFill>
                  <a:schemeClr val="accent6"/>
                </a:solidFill>
                <a:latin typeface="Arial" panose="020B0604020202020204" pitchFamily="34" charset="0"/>
              </a:rPr>
              <a:t> (EUCTD)</a:t>
            </a:r>
          </a:p>
        </p:txBody>
      </p:sp>
      <p:sp>
        <p:nvSpPr>
          <p:cNvPr id="41990" name="Line 6">
            <a:extLst>
              <a:ext uri="{FF2B5EF4-FFF2-40B4-BE49-F238E27FC236}">
                <a16:creationId xmlns:a16="http://schemas.microsoft.com/office/drawing/2014/main" id="{3902E0D3-1C3F-4FD6-AFE0-C50C6C255B3B}"/>
              </a:ext>
            </a:extLst>
          </p:cNvPr>
          <p:cNvSpPr>
            <a:spLocks noChangeShapeType="1"/>
          </p:cNvSpPr>
          <p:nvPr/>
        </p:nvSpPr>
        <p:spPr bwMode="auto">
          <a:xfrm>
            <a:off x="1158930" y="4667250"/>
            <a:ext cx="8694683" cy="0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>
              <a:solidFill>
                <a:schemeClr val="accent6"/>
              </a:solidFill>
            </a:endParaRPr>
          </a:p>
        </p:txBody>
      </p:sp>
      <p:sp>
        <p:nvSpPr>
          <p:cNvPr id="41991" name="Line 7">
            <a:extLst>
              <a:ext uri="{FF2B5EF4-FFF2-40B4-BE49-F238E27FC236}">
                <a16:creationId xmlns:a16="http://schemas.microsoft.com/office/drawing/2014/main" id="{E6CFCF42-64F5-4F45-B31E-698F6D683AD1}"/>
              </a:ext>
            </a:extLst>
          </p:cNvPr>
          <p:cNvSpPr>
            <a:spLocks noChangeShapeType="1"/>
          </p:cNvSpPr>
          <p:nvPr/>
        </p:nvSpPr>
        <p:spPr bwMode="auto">
          <a:xfrm>
            <a:off x="1160517" y="2228850"/>
            <a:ext cx="8694683" cy="0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0756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>
            <a:extLst>
              <a:ext uri="{FF2B5EF4-FFF2-40B4-BE49-F238E27FC236}">
                <a16:creationId xmlns:a16="http://schemas.microsoft.com/office/drawing/2014/main" id="{BEB387F9-16C9-439A-8D76-E1CB1E5E4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Prognosi</a:t>
            </a:r>
          </a:p>
        </p:txBody>
      </p:sp>
      <p:sp>
        <p:nvSpPr>
          <p:cNvPr id="43010" name="Segnaposto contenuto 2">
            <a:extLst>
              <a:ext uri="{FF2B5EF4-FFF2-40B4-BE49-F238E27FC236}">
                <a16:creationId xmlns:a16="http://schemas.microsoft.com/office/drawing/2014/main" id="{343DA6FD-E529-48C1-BB1E-35434F2458F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10621" y="1329690"/>
            <a:ext cx="10618787" cy="4632325"/>
          </a:xfrm>
          <a:ln>
            <a:noFill/>
          </a:ln>
        </p:spPr>
        <p:txBody>
          <a:bodyPr anchor="ctr">
            <a:normAutofit lnSpcReduction="10000"/>
          </a:bodyPr>
          <a:lstStyle/>
          <a:p>
            <a:pPr marL="0" indent="0" algn="just">
              <a:buNone/>
            </a:pPr>
            <a:r>
              <a:rPr lang="it-IT" altLang="it-IT" sz="2800" dirty="0">
                <a:solidFill>
                  <a:schemeClr val="accent6"/>
                </a:solidFill>
                <a:latin typeface="Calibri" panose="020F0502020204030204" pitchFamily="34" charset="0"/>
              </a:rPr>
              <a:t>Si tratta in genere condizioni a prognosi benigna, senza grave impegno viscerale d’organo, che tendono a rimanere stabili nel tempo (vere forme di connettivite indifferenziata; in 1/3 dei casi il quadro clinico si risolve spontaneamente)</a:t>
            </a:r>
          </a:p>
          <a:p>
            <a:pPr eaLnBrk="0" hangingPunct="0">
              <a:defRPr/>
            </a:pPr>
            <a:r>
              <a:rPr lang="it-IT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circa il 30 % dei casi può verificarsi una evoluzione verso una connettivite definita. </a:t>
            </a:r>
          </a:p>
          <a:p>
            <a:pPr eaLnBrk="0" hangingPunct="0">
              <a:defRPr/>
            </a:pPr>
            <a:endParaRPr lang="it-IT" sz="2400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0" hangingPunct="0">
              <a:buFontTx/>
              <a:buChar char="-"/>
              <a:defRPr/>
            </a:pPr>
            <a:r>
              <a:rPr lang="it-IT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Profilo </a:t>
            </a:r>
            <a:r>
              <a:rPr lang="it-IT" sz="2400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autoanticorpale</a:t>
            </a:r>
            <a:endParaRPr lang="it-IT" sz="2400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0" hangingPunct="0">
              <a:buFontTx/>
              <a:buChar char="-"/>
              <a:defRPr/>
            </a:pPr>
            <a:r>
              <a:rPr lang="it-IT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Manifestazioni cliniche</a:t>
            </a:r>
          </a:p>
          <a:p>
            <a:pPr marL="800100" lvl="1" indent="-342900" eaLnBrk="0" hangingPunct="0">
              <a:buFont typeface="Wingdings" panose="05000000000000000000" pitchFamily="2" charset="2"/>
              <a:buChar char="§"/>
              <a:defRPr/>
            </a:pPr>
            <a:r>
              <a:rPr lang="it-IT" sz="2400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Sclerodattilia</a:t>
            </a:r>
            <a:r>
              <a:rPr lang="it-IT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			(</a:t>
            </a:r>
            <a:r>
              <a:rPr lang="it-IT" sz="2400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SSc</a:t>
            </a:r>
            <a:r>
              <a:rPr lang="it-IT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 marL="800100" lvl="1" indent="-342900" eaLnBrk="0" hangingPunct="0">
              <a:buFont typeface="Wingdings" panose="05000000000000000000" pitchFamily="2" charset="2"/>
              <a:buChar char="§"/>
              <a:defRPr/>
            </a:pPr>
            <a:r>
              <a:rPr lang="it-IT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s. </a:t>
            </a:r>
            <a:r>
              <a:rPr lang="it-IT" sz="2400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sicca</a:t>
            </a:r>
            <a:r>
              <a:rPr lang="it-IT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				(</a:t>
            </a:r>
            <a:r>
              <a:rPr lang="it-IT" sz="2400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Sjo</a:t>
            </a:r>
            <a:r>
              <a:rPr lang="it-IT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800100" lvl="1" indent="-342900" eaLnBrk="0" hangingPunct="0">
              <a:buFont typeface="Wingdings" panose="05000000000000000000" pitchFamily="2" charset="2"/>
              <a:buChar char="§"/>
              <a:defRPr/>
            </a:pPr>
            <a:r>
              <a:rPr lang="it-IT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fotosensibilità 			(LES) </a:t>
            </a:r>
          </a:p>
          <a:p>
            <a:pPr marL="0" indent="0" algn="just">
              <a:buNone/>
            </a:pPr>
            <a:endParaRPr lang="it-IT" altLang="it-IT" sz="2800" dirty="0">
              <a:solidFill>
                <a:schemeClr val="accent6"/>
              </a:solidFill>
              <a:latin typeface="Calibri" panose="020F0502020204030204" pitchFamily="34" charset="0"/>
            </a:endParaRPr>
          </a:p>
        </p:txBody>
      </p:sp>
      <p:cxnSp>
        <p:nvCxnSpPr>
          <p:cNvPr id="43012" name="Connettore 2 2">
            <a:extLst>
              <a:ext uri="{FF2B5EF4-FFF2-40B4-BE49-F238E27FC236}">
                <a16:creationId xmlns:a16="http://schemas.microsoft.com/office/drawing/2014/main" id="{924A95DC-4075-49E0-AF94-BB9ED44D207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006406" y="4666552"/>
            <a:ext cx="576262" cy="0"/>
          </a:xfrm>
          <a:prstGeom prst="straightConnector1">
            <a:avLst/>
          </a:prstGeom>
          <a:noFill/>
          <a:ln w="9525" algn="ctr">
            <a:solidFill>
              <a:schemeClr val="accent6">
                <a:lumMod val="75000"/>
              </a:schemeClr>
            </a:solidFill>
            <a:round/>
            <a:headEnd/>
            <a:tailEnd type="arrow" w="med" len="med"/>
          </a:ln>
        </p:spPr>
      </p:cxnSp>
      <p:cxnSp>
        <p:nvCxnSpPr>
          <p:cNvPr id="43013" name="Connettore 2 5">
            <a:extLst>
              <a:ext uri="{FF2B5EF4-FFF2-40B4-BE49-F238E27FC236}">
                <a16:creationId xmlns:a16="http://schemas.microsoft.com/office/drawing/2014/main" id="{F3CE8F88-ABAC-40DB-8C88-E67B29D55E5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006406" y="5025327"/>
            <a:ext cx="576262" cy="0"/>
          </a:xfrm>
          <a:prstGeom prst="straightConnector1">
            <a:avLst/>
          </a:prstGeom>
          <a:noFill/>
          <a:ln w="9525" algn="ctr">
            <a:solidFill>
              <a:schemeClr val="accent6">
                <a:lumMod val="75000"/>
              </a:schemeClr>
            </a:solidFill>
            <a:round/>
            <a:headEnd/>
            <a:tailEnd type="arrow" w="med" len="med"/>
          </a:ln>
        </p:spPr>
      </p:cxnSp>
      <p:cxnSp>
        <p:nvCxnSpPr>
          <p:cNvPr id="43014" name="Connettore 2 6">
            <a:extLst>
              <a:ext uri="{FF2B5EF4-FFF2-40B4-BE49-F238E27FC236}">
                <a16:creationId xmlns:a16="http://schemas.microsoft.com/office/drawing/2014/main" id="{6584A862-7539-4625-A6CE-2F7A37EE0A9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006406" y="5385689"/>
            <a:ext cx="576262" cy="0"/>
          </a:xfrm>
          <a:prstGeom prst="straightConnector1">
            <a:avLst/>
          </a:prstGeom>
          <a:noFill/>
          <a:ln w="9525" algn="ctr">
            <a:solidFill>
              <a:schemeClr val="accent6">
                <a:lumMod val="75000"/>
              </a:schemeClr>
            </a:solidFill>
            <a:round/>
            <a:headEnd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2127128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4">
            <a:extLst>
              <a:ext uri="{FF2B5EF4-FFF2-40B4-BE49-F238E27FC236}">
                <a16:creationId xmlns:a16="http://schemas.microsoft.com/office/drawing/2014/main" id="{33EA935E-BEF2-4ED5-8118-3FDD44EB0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7188" y="6373814"/>
            <a:ext cx="63944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it-IT" sz="2000">
                <a:solidFill>
                  <a:schemeClr val="bg1"/>
                </a:solidFill>
              </a:rPr>
              <a:t>Davidson A  &amp; Diamond B, N Engl J Med 345: 34050, 2001</a:t>
            </a:r>
            <a:endParaRPr lang="en-GB" altLang="it-IT" sz="2000">
              <a:solidFill>
                <a:schemeClr val="bg1"/>
              </a:solidFill>
            </a:endParaRP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A70E6344-D6E3-4835-9E2F-10A25739B0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it-IT" sz="2800" b="1" dirty="0"/>
              <a:t>“</a:t>
            </a:r>
            <a:r>
              <a:rPr lang="en-US" altLang="it-IT" sz="2800" b="1" dirty="0" err="1"/>
              <a:t>Diatesi</a:t>
            </a:r>
            <a:r>
              <a:rPr lang="en-US" altLang="it-IT" sz="2800" b="1" dirty="0"/>
              <a:t>” autoimmune</a:t>
            </a:r>
          </a:p>
          <a:p>
            <a:r>
              <a:rPr lang="en-US" altLang="it-IT" sz="2400" dirty="0"/>
              <a:t>La </a:t>
            </a:r>
            <a:r>
              <a:rPr lang="en-US" altLang="it-IT" sz="2400" dirty="0" err="1"/>
              <a:t>maggior</a:t>
            </a:r>
            <a:r>
              <a:rPr lang="en-US" altLang="it-IT" sz="2400" dirty="0"/>
              <a:t> </a:t>
            </a:r>
            <a:r>
              <a:rPr lang="en-US" altLang="it-IT" sz="2400" dirty="0" err="1"/>
              <a:t>parte</a:t>
            </a:r>
            <a:r>
              <a:rPr lang="en-US" altLang="it-IT" sz="2400" dirty="0"/>
              <a:t> </a:t>
            </a:r>
            <a:r>
              <a:rPr lang="en-US" altLang="it-IT" sz="2400" dirty="0" err="1"/>
              <a:t>delle</a:t>
            </a:r>
            <a:r>
              <a:rPr lang="en-US" altLang="it-IT" sz="2400" dirty="0"/>
              <a:t> </a:t>
            </a:r>
            <a:r>
              <a:rPr lang="en-US" altLang="it-IT" sz="2400" dirty="0" err="1"/>
              <a:t>malattie</a:t>
            </a:r>
            <a:r>
              <a:rPr lang="en-US" altLang="it-IT" sz="2400" dirty="0"/>
              <a:t> </a:t>
            </a:r>
            <a:r>
              <a:rPr lang="en-US" altLang="it-IT" sz="2400" dirty="0" err="1"/>
              <a:t>autoimmuni</a:t>
            </a:r>
            <a:r>
              <a:rPr lang="en-US" altLang="it-IT" sz="2400" dirty="0"/>
              <a:t> </a:t>
            </a:r>
            <a:r>
              <a:rPr lang="en-US" altLang="it-IT" sz="2400" dirty="0" err="1"/>
              <a:t>sono</a:t>
            </a:r>
            <a:r>
              <a:rPr lang="en-US" altLang="it-IT" sz="2400" dirty="0"/>
              <a:t> </a:t>
            </a:r>
            <a:r>
              <a:rPr lang="en-US" altLang="it-IT" sz="2400" dirty="0" err="1"/>
              <a:t>multigeniche</a:t>
            </a:r>
            <a:endParaRPr lang="en-US" altLang="it-IT" sz="2400" dirty="0"/>
          </a:p>
          <a:p>
            <a:r>
              <a:rPr lang="en-US" altLang="it-IT" sz="2400" dirty="0" err="1"/>
              <a:t>Sono</a:t>
            </a:r>
            <a:r>
              <a:rPr lang="en-US" altLang="it-IT" sz="2400" dirty="0"/>
              <a:t>  </a:t>
            </a:r>
            <a:r>
              <a:rPr lang="en-US" altLang="it-IT" sz="2400" dirty="0" err="1"/>
              <a:t>coinvolti</a:t>
            </a:r>
            <a:r>
              <a:rPr lang="en-US" altLang="it-IT" sz="2400" dirty="0"/>
              <a:t> </a:t>
            </a:r>
            <a:r>
              <a:rPr lang="en-US" altLang="it-IT" sz="2400" dirty="0" err="1"/>
              <a:t>geni</a:t>
            </a:r>
            <a:r>
              <a:rPr lang="en-US" altLang="it-IT" sz="2400" dirty="0"/>
              <a:t> </a:t>
            </a:r>
            <a:r>
              <a:rPr lang="en-US" altLang="it-IT" sz="2400" dirty="0" err="1"/>
              <a:t>che</a:t>
            </a:r>
            <a:r>
              <a:rPr lang="en-US" altLang="it-IT" sz="2400" dirty="0"/>
              <a:t> </a:t>
            </a:r>
            <a:r>
              <a:rPr lang="en-US" altLang="it-IT" sz="2400" dirty="0" err="1"/>
              <a:t>codificano</a:t>
            </a:r>
            <a:r>
              <a:rPr lang="en-US" altLang="it-IT" sz="2400" dirty="0"/>
              <a:t> per </a:t>
            </a:r>
            <a:r>
              <a:rPr lang="en-US" altLang="it-IT" sz="2400" dirty="0" err="1"/>
              <a:t>molecole</a:t>
            </a:r>
            <a:r>
              <a:rPr lang="en-US" altLang="it-IT" sz="2400" dirty="0"/>
              <a:t> implicate </a:t>
            </a:r>
            <a:r>
              <a:rPr lang="en-US" altLang="it-IT" sz="2400" dirty="0" err="1"/>
              <a:t>nell’immuno</a:t>
            </a:r>
            <a:r>
              <a:rPr lang="en-US" altLang="it-IT" sz="2400" dirty="0"/>
              <a:t> </a:t>
            </a:r>
            <a:r>
              <a:rPr lang="en-US" altLang="it-IT" sz="2400" dirty="0" err="1"/>
              <a:t>regolazione</a:t>
            </a:r>
            <a:r>
              <a:rPr lang="en-US" altLang="it-IT" sz="2400" dirty="0"/>
              <a:t>:</a:t>
            </a:r>
          </a:p>
          <a:p>
            <a:pPr lvl="1"/>
            <a:r>
              <a:rPr lang="en-US" altLang="it-IT" sz="2000" dirty="0" err="1"/>
              <a:t>Molecole</a:t>
            </a:r>
            <a:r>
              <a:rPr lang="en-US" altLang="it-IT" sz="2000" dirty="0"/>
              <a:t> HLA di </a:t>
            </a:r>
            <a:r>
              <a:rPr lang="en-US" altLang="it-IT" sz="2000" dirty="0" err="1"/>
              <a:t>classe</a:t>
            </a:r>
            <a:r>
              <a:rPr lang="en-US" altLang="it-IT" sz="2000" dirty="0"/>
              <a:t> I o II</a:t>
            </a:r>
          </a:p>
          <a:p>
            <a:pPr lvl="1"/>
            <a:r>
              <a:rPr lang="en-US" altLang="it-IT" sz="2000" dirty="0" err="1"/>
              <a:t>Citochine</a:t>
            </a:r>
            <a:endParaRPr lang="en-US" altLang="it-IT" sz="2000" dirty="0"/>
          </a:p>
          <a:p>
            <a:pPr lvl="1"/>
            <a:r>
              <a:rPr lang="en-US" altLang="it-IT" sz="2000" dirty="0" err="1"/>
              <a:t>Corecettori</a:t>
            </a:r>
            <a:r>
              <a:rPr lang="en-US" altLang="it-IT" sz="2000" dirty="0"/>
              <a:t> per </a:t>
            </a:r>
            <a:r>
              <a:rPr lang="en-US" altLang="it-IT" sz="2000" dirty="0" err="1"/>
              <a:t>l’antigene</a:t>
            </a:r>
            <a:endParaRPr lang="en-US" altLang="it-IT" sz="2000" dirty="0"/>
          </a:p>
          <a:p>
            <a:pPr lvl="1"/>
            <a:r>
              <a:rPr lang="en-US" altLang="it-IT" sz="2000" dirty="0" err="1"/>
              <a:t>Molecole</a:t>
            </a:r>
            <a:r>
              <a:rPr lang="en-US" altLang="it-IT" sz="2000" dirty="0"/>
              <a:t> </a:t>
            </a:r>
            <a:r>
              <a:rPr lang="en-US" altLang="it-IT" sz="2000" dirty="0" err="1"/>
              <a:t>coinvolte</a:t>
            </a:r>
            <a:r>
              <a:rPr lang="en-US" altLang="it-IT" sz="2000" dirty="0"/>
              <a:t> </a:t>
            </a:r>
            <a:r>
              <a:rPr lang="en-US" altLang="it-IT" sz="2000" dirty="0" err="1"/>
              <a:t>nella</a:t>
            </a:r>
            <a:r>
              <a:rPr lang="en-US" altLang="it-IT" sz="2000" dirty="0"/>
              <a:t> </a:t>
            </a:r>
            <a:r>
              <a:rPr lang="en-US" altLang="it-IT" sz="2000" dirty="0" err="1"/>
              <a:t>trasmissione</a:t>
            </a:r>
            <a:r>
              <a:rPr lang="en-US" altLang="it-IT" sz="2000" dirty="0"/>
              <a:t> del </a:t>
            </a:r>
            <a:r>
              <a:rPr lang="en-US" altLang="it-IT" sz="2000" dirty="0" err="1"/>
              <a:t>segnale</a:t>
            </a:r>
            <a:r>
              <a:rPr lang="en-US" altLang="it-IT" sz="2000" dirty="0"/>
              <a:t> </a:t>
            </a:r>
            <a:r>
              <a:rPr lang="en-US" altLang="it-IT" sz="2000" dirty="0" err="1"/>
              <a:t>mediato</a:t>
            </a:r>
            <a:r>
              <a:rPr lang="en-US" altLang="it-IT" sz="2000" dirty="0"/>
              <a:t> da </a:t>
            </a:r>
            <a:r>
              <a:rPr lang="en-US" altLang="it-IT" sz="2000" dirty="0" err="1"/>
              <a:t>citochine</a:t>
            </a:r>
            <a:r>
              <a:rPr lang="en-US" altLang="it-IT" sz="2000" dirty="0"/>
              <a:t> o </a:t>
            </a:r>
            <a:r>
              <a:rPr lang="en-US" altLang="it-IT" sz="2000" dirty="0" err="1"/>
              <a:t>dall’antigene</a:t>
            </a:r>
            <a:endParaRPr lang="en-US" altLang="it-IT" sz="2000" dirty="0"/>
          </a:p>
          <a:p>
            <a:pPr lvl="1"/>
            <a:r>
              <a:rPr lang="en-US" altLang="it-IT" sz="2000" dirty="0" err="1"/>
              <a:t>Molecole</a:t>
            </a:r>
            <a:r>
              <a:rPr lang="en-US" altLang="it-IT" sz="2000" dirty="0"/>
              <a:t> di </a:t>
            </a:r>
            <a:r>
              <a:rPr lang="en-US" altLang="it-IT" sz="2000" dirty="0" err="1"/>
              <a:t>costimolazione</a:t>
            </a:r>
            <a:endParaRPr lang="en-US" altLang="it-IT" sz="2000" dirty="0"/>
          </a:p>
          <a:p>
            <a:pPr lvl="1"/>
            <a:r>
              <a:rPr lang="en-US" altLang="it-IT" sz="2000" dirty="0" err="1"/>
              <a:t>Molecole</a:t>
            </a:r>
            <a:r>
              <a:rPr lang="en-US" altLang="it-IT" sz="2000" dirty="0"/>
              <a:t> </a:t>
            </a:r>
            <a:r>
              <a:rPr lang="en-US" altLang="it-IT" sz="2000" dirty="0" err="1"/>
              <a:t>che</a:t>
            </a:r>
            <a:r>
              <a:rPr lang="en-US" altLang="it-IT" sz="2000" dirty="0"/>
              <a:t> </a:t>
            </a:r>
            <a:r>
              <a:rPr lang="en-US" altLang="it-IT" sz="2000" dirty="0" err="1"/>
              <a:t>promuovono</a:t>
            </a:r>
            <a:r>
              <a:rPr lang="en-US" altLang="it-IT" sz="2000" dirty="0"/>
              <a:t> o </a:t>
            </a:r>
            <a:r>
              <a:rPr lang="en-US" altLang="it-IT" sz="2000" dirty="0" err="1"/>
              <a:t>inibiscono</a:t>
            </a:r>
            <a:r>
              <a:rPr lang="en-US" altLang="it-IT" sz="2000" dirty="0"/>
              <a:t> </a:t>
            </a:r>
            <a:r>
              <a:rPr lang="en-US" altLang="it-IT" sz="2000" dirty="0" err="1"/>
              <a:t>l’apoptosi</a:t>
            </a:r>
            <a:endParaRPr lang="en-US" altLang="it-IT" sz="2000" dirty="0"/>
          </a:p>
          <a:p>
            <a:pPr lvl="1"/>
            <a:r>
              <a:rPr lang="en-US" altLang="it-IT" sz="2000" dirty="0" err="1"/>
              <a:t>Molecole</a:t>
            </a:r>
            <a:r>
              <a:rPr lang="en-US" altLang="it-IT" sz="2000" dirty="0"/>
              <a:t> </a:t>
            </a:r>
            <a:r>
              <a:rPr lang="en-US" altLang="it-IT" sz="2000" dirty="0" err="1"/>
              <a:t>che</a:t>
            </a:r>
            <a:r>
              <a:rPr lang="en-US" altLang="it-IT" sz="2000" dirty="0"/>
              <a:t> </a:t>
            </a:r>
            <a:r>
              <a:rPr lang="en-US" altLang="it-IT" sz="2000" dirty="0" err="1"/>
              <a:t>rimuovono</a:t>
            </a:r>
            <a:r>
              <a:rPr lang="en-US" altLang="it-IT" sz="2000" dirty="0"/>
              <a:t> dal </a:t>
            </a:r>
            <a:r>
              <a:rPr lang="en-US" altLang="it-IT" sz="2000" dirty="0" err="1"/>
              <a:t>circolo</a:t>
            </a:r>
            <a:r>
              <a:rPr lang="en-US" altLang="it-IT" sz="2000" dirty="0"/>
              <a:t> </a:t>
            </a:r>
            <a:r>
              <a:rPr lang="en-US" altLang="it-IT" sz="2000" dirty="0" err="1"/>
              <a:t>antigeni</a:t>
            </a:r>
            <a:r>
              <a:rPr lang="en-US" altLang="it-IT" sz="2000" dirty="0"/>
              <a:t> o </a:t>
            </a:r>
            <a:r>
              <a:rPr lang="en-US" altLang="it-IT" sz="2000" dirty="0" err="1"/>
              <a:t>immunocomplessi</a:t>
            </a:r>
            <a:endParaRPr lang="en-GB" altLang="it-IT" sz="2000" dirty="0"/>
          </a:p>
          <a:p>
            <a:endParaRPr lang="it-IT" dirty="0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38ABD51A-8198-4B66-9F7C-815FEDDF2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0847" y="296014"/>
            <a:ext cx="946041" cy="718461"/>
          </a:xfrm>
          <a:prstGeom prst="rect">
            <a:avLst/>
          </a:prstGeom>
        </p:spPr>
      </p:pic>
      <p:sp>
        <p:nvSpPr>
          <p:cNvPr id="16" name="Titolo 9">
            <a:extLst>
              <a:ext uri="{FF2B5EF4-FFF2-40B4-BE49-F238E27FC236}">
                <a16:creationId xmlns:a16="http://schemas.microsoft.com/office/drawing/2014/main" id="{1F0CEC38-E126-42F0-A55A-7B7E724BB923}"/>
              </a:ext>
            </a:extLst>
          </p:cNvPr>
          <p:cNvSpPr txBox="1">
            <a:spLocks/>
          </p:cNvSpPr>
          <p:nvPr/>
        </p:nvSpPr>
        <p:spPr>
          <a:xfrm>
            <a:off x="510621" y="296014"/>
            <a:ext cx="10051017" cy="801533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chemeClr val="bg1"/>
                </a:solidFill>
              </a:rPr>
              <a:t>Background genetico</a:t>
            </a:r>
          </a:p>
        </p:txBody>
      </p:sp>
    </p:spTree>
    <p:extLst>
      <p:ext uri="{BB962C8B-B14F-4D97-AF65-F5344CB8AC3E}">
        <p14:creationId xmlns:p14="http://schemas.microsoft.com/office/powerpoint/2010/main" val="34095574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A3EDEEBB-25A7-4FB2-AFDC-98FF7E617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Tasso di evoluzione UCTD in LES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9820EC4F-24A8-4AF9-AB43-D88298B503CD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865595767"/>
              </p:ext>
            </p:extLst>
          </p:nvPr>
        </p:nvGraphicFramePr>
        <p:xfrm>
          <a:off x="1511808" y="1527620"/>
          <a:ext cx="8496300" cy="39926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24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4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24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240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05791">
                <a:tc>
                  <a:txBody>
                    <a:bodyPr/>
                    <a:lstStyle/>
                    <a:p>
                      <a:pPr algn="ctr"/>
                      <a:r>
                        <a:rPr lang="it-IT" sz="2000" dirty="0">
                          <a:latin typeface="Calibri" panose="020F0502020204030204" pitchFamily="34" charset="0"/>
                        </a:rPr>
                        <a:t>Autore</a:t>
                      </a:r>
                    </a:p>
                  </a:txBody>
                  <a:tcPr marL="91433" marR="91433" marT="45700" marB="4570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>
                          <a:latin typeface="Calibri" panose="020F0502020204030204" pitchFamily="34" charset="0"/>
                        </a:rPr>
                        <a:t>Tasso di evoluzione</a:t>
                      </a:r>
                      <a:r>
                        <a:rPr lang="it-IT" sz="2000" baseline="0" dirty="0">
                          <a:latin typeface="Calibri" panose="020F0502020204030204" pitchFamily="34" charset="0"/>
                        </a:rPr>
                        <a:t> verso il LES</a:t>
                      </a:r>
                      <a:endParaRPr lang="it-IT" sz="2000" dirty="0">
                        <a:latin typeface="Calibri" panose="020F0502020204030204" pitchFamily="34" charset="0"/>
                      </a:endParaRPr>
                    </a:p>
                  </a:txBody>
                  <a:tcPr marL="91433" marR="91433" marT="45700" marB="4570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err="1">
                          <a:latin typeface="Calibri" panose="020F0502020204030204" pitchFamily="34" charset="0"/>
                        </a:rPr>
                        <a:t>Follow</a:t>
                      </a:r>
                      <a:r>
                        <a:rPr lang="it-IT" sz="2000" dirty="0">
                          <a:latin typeface="Calibri" panose="020F050202020403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it-IT" sz="2000" dirty="0">
                          <a:latin typeface="Calibri" panose="020F0502020204030204" pitchFamily="34" charset="0"/>
                        </a:rPr>
                        <a:t>up</a:t>
                      </a:r>
                    </a:p>
                  </a:txBody>
                  <a:tcPr marL="91433" marR="91433" marT="45700" marB="4570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>
                          <a:latin typeface="Calibri" panose="020F0502020204030204" pitchFamily="34" charset="0"/>
                        </a:rPr>
                        <a:t>Numero </a:t>
                      </a:r>
                    </a:p>
                    <a:p>
                      <a:pPr algn="ctr"/>
                      <a:r>
                        <a:rPr lang="it-IT" sz="2000" dirty="0">
                          <a:latin typeface="Calibri" panose="020F0502020204030204" pitchFamily="34" charset="0"/>
                        </a:rPr>
                        <a:t>di casi </a:t>
                      </a:r>
                    </a:p>
                  </a:txBody>
                  <a:tcPr marL="91433" marR="91433" marT="45700" marB="45700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196">
                <a:tc>
                  <a:txBody>
                    <a:bodyPr/>
                    <a:lstStyle/>
                    <a:p>
                      <a:pPr algn="r"/>
                      <a:r>
                        <a:rPr lang="hu-HU" sz="2000" dirty="0">
                          <a:latin typeface="Calibri" panose="020F0502020204030204" pitchFamily="34" charset="0"/>
                        </a:rPr>
                        <a:t>Calvo-Alén (1996)</a:t>
                      </a:r>
                      <a:endParaRPr lang="it-IT" sz="2000" dirty="0">
                        <a:latin typeface="Calibri" panose="020F0502020204030204" pitchFamily="34" charset="0"/>
                      </a:endParaRPr>
                    </a:p>
                  </a:txBody>
                  <a:tcPr marL="91433" marR="91433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>
                          <a:latin typeface="Calibri" panose="020F0502020204030204" pitchFamily="34" charset="0"/>
                        </a:rPr>
                        <a:t>13%</a:t>
                      </a:r>
                    </a:p>
                  </a:txBody>
                  <a:tcPr marL="91433" marR="91433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>
                          <a:latin typeface="Calibri" panose="020F0502020204030204" pitchFamily="34" charset="0"/>
                        </a:rPr>
                        <a:t>5 anni</a:t>
                      </a:r>
                    </a:p>
                  </a:txBody>
                  <a:tcPr marL="91433" marR="91433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>
                          <a:latin typeface="Calibri" panose="020F0502020204030204" pitchFamily="34" charset="0"/>
                        </a:rPr>
                        <a:t>143</a:t>
                      </a:r>
                    </a:p>
                  </a:txBody>
                  <a:tcPr marL="91433" marR="91433" marT="45700" marB="457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196">
                <a:tc>
                  <a:txBody>
                    <a:bodyPr/>
                    <a:lstStyle/>
                    <a:p>
                      <a:pPr algn="r"/>
                      <a:r>
                        <a:rPr lang="pl-PL" sz="2000" dirty="0">
                          <a:latin typeface="Calibri" panose="020F0502020204030204" pitchFamily="34" charset="0"/>
                        </a:rPr>
                        <a:t>Danieli (1999)</a:t>
                      </a:r>
                      <a:endParaRPr lang="it-IT" sz="2000" dirty="0">
                        <a:latin typeface="Calibri" panose="020F0502020204030204" pitchFamily="34" charset="0"/>
                      </a:endParaRPr>
                    </a:p>
                  </a:txBody>
                  <a:tcPr marL="91433" marR="91433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>
                          <a:latin typeface="Calibri" panose="020F0502020204030204" pitchFamily="34" charset="0"/>
                        </a:rPr>
                        <a:t>5%</a:t>
                      </a:r>
                    </a:p>
                  </a:txBody>
                  <a:tcPr marL="91433" marR="91433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>
                          <a:latin typeface="Calibri" panose="020F0502020204030204" pitchFamily="34" charset="0"/>
                        </a:rPr>
                        <a:t>5 anni</a:t>
                      </a:r>
                    </a:p>
                  </a:txBody>
                  <a:tcPr marL="91433" marR="91433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>
                          <a:latin typeface="Calibri" panose="020F0502020204030204" pitchFamily="34" charset="0"/>
                        </a:rPr>
                        <a:t>165</a:t>
                      </a:r>
                    </a:p>
                  </a:txBody>
                  <a:tcPr marL="91433" marR="91433" marT="45700" marB="457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196">
                <a:tc>
                  <a:txBody>
                    <a:bodyPr/>
                    <a:lstStyle/>
                    <a:p>
                      <a:pPr algn="r"/>
                      <a:r>
                        <a:rPr lang="nl-NL" sz="2000" dirty="0">
                          <a:latin typeface="Calibri" panose="020F0502020204030204" pitchFamily="34" charset="0"/>
                        </a:rPr>
                        <a:t>Dijkstra (1999)</a:t>
                      </a:r>
                      <a:endParaRPr lang="it-IT" sz="2000" dirty="0">
                        <a:latin typeface="Calibri" panose="020F0502020204030204" pitchFamily="34" charset="0"/>
                      </a:endParaRPr>
                    </a:p>
                  </a:txBody>
                  <a:tcPr marL="91433" marR="91433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>
                          <a:latin typeface="Calibri" panose="020F0502020204030204" pitchFamily="34" charset="0"/>
                        </a:rPr>
                        <a:t>6%</a:t>
                      </a:r>
                    </a:p>
                  </a:txBody>
                  <a:tcPr marL="91433" marR="91433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>
                          <a:latin typeface="Calibri" panose="020F0502020204030204" pitchFamily="34" charset="0"/>
                        </a:rPr>
                        <a:t>9.3 anni</a:t>
                      </a:r>
                    </a:p>
                  </a:txBody>
                  <a:tcPr marL="91433" marR="91433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>
                          <a:latin typeface="Calibri" panose="020F0502020204030204" pitchFamily="34" charset="0"/>
                        </a:rPr>
                        <a:t>65</a:t>
                      </a:r>
                    </a:p>
                  </a:txBody>
                  <a:tcPr marL="91433" marR="91433" marT="45700" marB="457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196">
                <a:tc>
                  <a:txBody>
                    <a:bodyPr/>
                    <a:lstStyle/>
                    <a:p>
                      <a:pPr algn="r"/>
                      <a:r>
                        <a:rPr lang="it-IT" sz="2000" dirty="0">
                          <a:latin typeface="Calibri" panose="020F0502020204030204" pitchFamily="34" charset="0"/>
                        </a:rPr>
                        <a:t>Mosca (2013)</a:t>
                      </a:r>
                    </a:p>
                  </a:txBody>
                  <a:tcPr marL="91433" marR="91433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>
                          <a:latin typeface="Calibri" panose="020F0502020204030204" pitchFamily="34" charset="0"/>
                        </a:rPr>
                        <a:t>26,5%</a:t>
                      </a:r>
                    </a:p>
                  </a:txBody>
                  <a:tcPr marL="91433" marR="91433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>
                          <a:latin typeface="Calibri" panose="020F0502020204030204" pitchFamily="34" charset="0"/>
                        </a:rPr>
                        <a:t>10 anni</a:t>
                      </a:r>
                    </a:p>
                  </a:txBody>
                  <a:tcPr marL="91433" marR="91433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>
                          <a:latin typeface="Calibri" panose="020F0502020204030204" pitchFamily="34" charset="0"/>
                        </a:rPr>
                        <a:t>83</a:t>
                      </a:r>
                    </a:p>
                  </a:txBody>
                  <a:tcPr marL="91433" marR="91433" marT="45700" marB="457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0994">
                <a:tc>
                  <a:txBody>
                    <a:bodyPr/>
                    <a:lstStyle/>
                    <a:p>
                      <a:pPr algn="r"/>
                      <a:r>
                        <a:rPr lang="it-IT" sz="2000" dirty="0">
                          <a:latin typeface="Calibri" panose="020F0502020204030204" pitchFamily="34" charset="0"/>
                        </a:rPr>
                        <a:t>Ferrara</a:t>
                      </a:r>
                      <a:r>
                        <a:rPr lang="it-IT" sz="2000" baseline="0" dirty="0">
                          <a:latin typeface="Calibri" panose="020F0502020204030204" pitchFamily="34" charset="0"/>
                        </a:rPr>
                        <a:t> (2014)</a:t>
                      </a:r>
                      <a:endParaRPr lang="it-IT" sz="2000" dirty="0">
                        <a:latin typeface="Calibri" panose="020F0502020204030204" pitchFamily="34" charset="0"/>
                      </a:endParaRPr>
                    </a:p>
                  </a:txBody>
                  <a:tcPr marL="91433" marR="91433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>
                          <a:latin typeface="Calibri" panose="020F0502020204030204" pitchFamily="34" charset="0"/>
                        </a:rPr>
                        <a:t>4,4% (ACR)</a:t>
                      </a:r>
                    </a:p>
                    <a:p>
                      <a:pPr algn="ctr"/>
                      <a:r>
                        <a:rPr lang="it-IT" sz="2000" dirty="0">
                          <a:latin typeface="Calibri" panose="020F0502020204030204" pitchFamily="34" charset="0"/>
                        </a:rPr>
                        <a:t>13,6% (SLICC)</a:t>
                      </a:r>
                    </a:p>
                  </a:txBody>
                  <a:tcPr marL="91433" marR="91433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>
                          <a:latin typeface="Calibri" panose="020F0502020204030204" pitchFamily="34" charset="0"/>
                        </a:rPr>
                        <a:t>&gt;5</a:t>
                      </a:r>
                      <a:r>
                        <a:rPr lang="it-IT" sz="2000" baseline="0" dirty="0">
                          <a:latin typeface="Calibri" panose="020F0502020204030204" pitchFamily="34" charset="0"/>
                        </a:rPr>
                        <a:t> anni</a:t>
                      </a:r>
                      <a:endParaRPr lang="it-IT" sz="2000" dirty="0">
                        <a:latin typeface="Calibri" panose="020F0502020204030204" pitchFamily="34" charset="0"/>
                      </a:endParaRPr>
                    </a:p>
                  </a:txBody>
                  <a:tcPr marL="91433" marR="91433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>
                          <a:latin typeface="Calibri" panose="020F0502020204030204" pitchFamily="34" charset="0"/>
                        </a:rPr>
                        <a:t>206</a:t>
                      </a:r>
                      <a:endParaRPr lang="it-IT" sz="2000" b="1" dirty="0">
                        <a:latin typeface="Calibri" panose="020F0502020204030204" pitchFamily="34" charset="0"/>
                      </a:endParaRPr>
                    </a:p>
                  </a:txBody>
                  <a:tcPr marL="91433" marR="91433" marT="45700" marB="4570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0994">
                <a:tc>
                  <a:txBody>
                    <a:bodyPr/>
                    <a:lstStyle/>
                    <a:p>
                      <a:pPr algn="r"/>
                      <a:r>
                        <a:rPr lang="it-IT" sz="2000" dirty="0">
                          <a:latin typeface="Calibri" panose="020F0502020204030204" pitchFamily="34" charset="0"/>
                        </a:rPr>
                        <a:t>Ferrara (2014)</a:t>
                      </a:r>
                    </a:p>
                  </a:txBody>
                  <a:tcPr marL="91433" marR="91433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>
                          <a:latin typeface="Calibri" panose="020F0502020204030204" pitchFamily="34" charset="0"/>
                        </a:rPr>
                        <a:t>8,5% (ACR) </a:t>
                      </a:r>
                    </a:p>
                    <a:p>
                      <a:pPr algn="ctr"/>
                      <a:r>
                        <a:rPr lang="it-IT" sz="2000" dirty="0">
                          <a:latin typeface="Calibri" panose="020F0502020204030204" pitchFamily="34" charset="0"/>
                        </a:rPr>
                        <a:t>24,5% (SLICC) </a:t>
                      </a:r>
                    </a:p>
                  </a:txBody>
                  <a:tcPr marL="91433" marR="91433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>
                          <a:latin typeface="Calibri" panose="020F0502020204030204" pitchFamily="34" charset="0"/>
                        </a:rPr>
                        <a:t>&gt;10</a:t>
                      </a:r>
                      <a:r>
                        <a:rPr lang="it-IT" sz="2000" baseline="0" dirty="0">
                          <a:latin typeface="Calibri" panose="020F0502020204030204" pitchFamily="34" charset="0"/>
                        </a:rPr>
                        <a:t> anni</a:t>
                      </a:r>
                      <a:endParaRPr lang="it-IT" sz="2000" dirty="0">
                        <a:latin typeface="Calibri" panose="020F0502020204030204" pitchFamily="34" charset="0"/>
                      </a:endParaRPr>
                    </a:p>
                  </a:txBody>
                  <a:tcPr marL="91433" marR="91433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>
                          <a:latin typeface="Calibri" panose="020F0502020204030204" pitchFamily="34" charset="0"/>
                        </a:rPr>
                        <a:t>94</a:t>
                      </a:r>
                      <a:endParaRPr lang="it-IT" sz="2000" b="1" dirty="0">
                        <a:latin typeface="Calibri" panose="020F0502020204030204" pitchFamily="34" charset="0"/>
                      </a:endParaRPr>
                    </a:p>
                  </a:txBody>
                  <a:tcPr marL="91433" marR="91433" marT="45700" marB="4570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80756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F9B768B4-C9C5-48BE-B999-99DB0313B497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664524961"/>
              </p:ext>
            </p:extLst>
          </p:nvPr>
        </p:nvGraphicFramePr>
        <p:xfrm>
          <a:off x="426720" y="744728"/>
          <a:ext cx="11131296" cy="4937748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4675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562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9970">
                <a:tc>
                  <a:txBody>
                    <a:bodyPr/>
                    <a:lstStyle/>
                    <a:p>
                      <a:r>
                        <a:rPr lang="it-IT" sz="3200" dirty="0"/>
                        <a:t>Autore</a:t>
                      </a:r>
                      <a:endParaRPr lang="it-IT" sz="32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3" marR="91433" marT="45719" marB="45719"/>
                </a:tc>
                <a:tc>
                  <a:txBody>
                    <a:bodyPr/>
                    <a:lstStyle/>
                    <a:p>
                      <a:r>
                        <a:rPr lang="it-IT" sz="3200" dirty="0"/>
                        <a:t>Fattori predittivi l’evoluzione in LES</a:t>
                      </a:r>
                      <a:endParaRPr lang="it-IT" sz="32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3" marR="91433" marT="45719" marB="4571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9970">
                <a:tc>
                  <a:txBody>
                    <a:bodyPr/>
                    <a:lstStyle/>
                    <a:p>
                      <a:r>
                        <a:rPr lang="it-IT" sz="3200" dirty="0" err="1"/>
                        <a:t>Smeenk</a:t>
                      </a:r>
                      <a:r>
                        <a:rPr lang="it-IT" sz="3200" dirty="0"/>
                        <a:t>, 1985</a:t>
                      </a:r>
                      <a:endParaRPr lang="it-IT" sz="32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3" marR="91433" marT="45719" marB="45719"/>
                </a:tc>
                <a:tc>
                  <a:txBody>
                    <a:bodyPr/>
                    <a:lstStyle/>
                    <a:p>
                      <a:r>
                        <a:rPr lang="it-IT" sz="3200" dirty="0"/>
                        <a:t>Anti-</a:t>
                      </a:r>
                      <a:r>
                        <a:rPr lang="it-IT" sz="3200" dirty="0" err="1"/>
                        <a:t>dsDNA</a:t>
                      </a:r>
                      <a:endParaRPr lang="it-IT" sz="32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3" marR="91433" marT="45719" marB="4571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9948">
                <a:tc>
                  <a:txBody>
                    <a:bodyPr/>
                    <a:lstStyle/>
                    <a:p>
                      <a:r>
                        <a:rPr lang="it-IT" sz="3200" dirty="0"/>
                        <a:t>Calvo</a:t>
                      </a:r>
                      <a:r>
                        <a:rPr lang="it-IT" sz="3200" baseline="0" dirty="0"/>
                        <a:t>-</a:t>
                      </a:r>
                      <a:r>
                        <a:rPr lang="it-IT" sz="3200" dirty="0" err="1"/>
                        <a:t>Alén</a:t>
                      </a:r>
                      <a:r>
                        <a:rPr lang="it-IT" sz="3200" dirty="0"/>
                        <a:t>, 1996</a:t>
                      </a:r>
                      <a:endParaRPr lang="it-IT" sz="32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3" marR="91433" marT="45719" marB="45719"/>
                </a:tc>
                <a:tc>
                  <a:txBody>
                    <a:bodyPr/>
                    <a:lstStyle/>
                    <a:p>
                      <a:r>
                        <a:rPr lang="it-IT" sz="3200" dirty="0"/>
                        <a:t>Alopecia, </a:t>
                      </a:r>
                      <a:r>
                        <a:rPr lang="it-IT" sz="3200" dirty="0" err="1"/>
                        <a:t>sierosite</a:t>
                      </a:r>
                      <a:r>
                        <a:rPr lang="it-IT" sz="3200" dirty="0"/>
                        <a:t>, test di </a:t>
                      </a:r>
                      <a:r>
                        <a:rPr lang="it-IT" sz="3200" dirty="0" err="1"/>
                        <a:t>Coomb’s</a:t>
                      </a:r>
                      <a:r>
                        <a:rPr lang="it-IT" sz="3200" dirty="0"/>
                        <a:t>, anti-</a:t>
                      </a:r>
                      <a:r>
                        <a:rPr lang="it-IT" sz="3200" dirty="0" err="1"/>
                        <a:t>dsDNA</a:t>
                      </a:r>
                      <a:r>
                        <a:rPr lang="it-IT" sz="3200" dirty="0"/>
                        <a:t>, anti-Sm, ANA</a:t>
                      </a:r>
                      <a:endParaRPr lang="it-IT" sz="32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3" marR="91433" marT="45719" marB="4571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9970">
                <a:tc>
                  <a:txBody>
                    <a:bodyPr/>
                    <a:lstStyle/>
                    <a:p>
                      <a:r>
                        <a:rPr lang="it-IT" sz="3200" dirty="0"/>
                        <a:t>Danieli, 1998</a:t>
                      </a:r>
                      <a:endParaRPr lang="it-IT" sz="32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3" marR="91433" marT="45719" marB="45719"/>
                </a:tc>
                <a:tc>
                  <a:txBody>
                    <a:bodyPr/>
                    <a:lstStyle/>
                    <a:p>
                      <a:r>
                        <a:rPr lang="it-IT" sz="3200" dirty="0"/>
                        <a:t>Anti-</a:t>
                      </a:r>
                      <a:r>
                        <a:rPr lang="it-IT" sz="3200" dirty="0" err="1"/>
                        <a:t>dsDNA</a:t>
                      </a:r>
                      <a:r>
                        <a:rPr lang="it-IT" sz="3200" dirty="0"/>
                        <a:t>, anti-</a:t>
                      </a:r>
                      <a:r>
                        <a:rPr lang="it-IT" sz="3200" dirty="0" err="1"/>
                        <a:t>cardiolipina</a:t>
                      </a:r>
                      <a:endParaRPr lang="it-IT" sz="32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3" marR="91433" marT="45719" marB="4571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9970">
                <a:tc>
                  <a:txBody>
                    <a:bodyPr/>
                    <a:lstStyle/>
                    <a:p>
                      <a:r>
                        <a:rPr lang="it-IT" sz="3200" dirty="0"/>
                        <a:t>Mosca, 2008</a:t>
                      </a:r>
                      <a:endParaRPr lang="it-IT" sz="32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3" marR="91433" marT="45719" marB="45719"/>
                </a:tc>
                <a:tc>
                  <a:txBody>
                    <a:bodyPr/>
                    <a:lstStyle/>
                    <a:p>
                      <a:r>
                        <a:rPr lang="it-IT" sz="3200" dirty="0"/>
                        <a:t>Anticorpi </a:t>
                      </a:r>
                      <a:r>
                        <a:rPr lang="it-IT" sz="3200" dirty="0" err="1"/>
                        <a:t>antifosfolipidi</a:t>
                      </a:r>
                      <a:endParaRPr lang="it-IT" sz="32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3" marR="91433" marT="45719" marB="45719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29925">
                <a:tc>
                  <a:txBody>
                    <a:bodyPr/>
                    <a:lstStyle/>
                    <a:p>
                      <a:r>
                        <a:rPr lang="it-IT" sz="3200" dirty="0"/>
                        <a:t>Ferrara 2014</a:t>
                      </a:r>
                      <a:endParaRPr lang="it-IT" sz="32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3" marR="91433" marT="45719" marB="45719"/>
                </a:tc>
                <a:tc>
                  <a:txBody>
                    <a:bodyPr/>
                    <a:lstStyle/>
                    <a:p>
                      <a:r>
                        <a:rPr lang="it-IT" sz="3200" dirty="0"/>
                        <a:t>Anticorpi </a:t>
                      </a:r>
                      <a:r>
                        <a:rPr lang="it-IT" sz="3200" dirty="0" err="1"/>
                        <a:t>antifosfolipidi</a:t>
                      </a:r>
                      <a:r>
                        <a:rPr lang="it-IT" sz="3200" dirty="0"/>
                        <a:t>, </a:t>
                      </a:r>
                      <a:r>
                        <a:rPr lang="it-IT" sz="3200" dirty="0" err="1"/>
                        <a:t>sierosite</a:t>
                      </a:r>
                      <a:r>
                        <a:rPr lang="it-IT" sz="3200" dirty="0"/>
                        <a:t>, manifestazioni di lupus cutaneo acuto/subacuto</a:t>
                      </a:r>
                      <a:endParaRPr lang="it-IT" sz="32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3" marR="91433" marT="45719" marB="45719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44974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olo 1">
            <a:extLst>
              <a:ext uri="{FF2B5EF4-FFF2-40B4-BE49-F238E27FC236}">
                <a16:creationId xmlns:a16="http://schemas.microsoft.com/office/drawing/2014/main" id="{9AA8E353-C6AF-409A-9C09-EA1DC81C0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Aspetti clinici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D870062-6A85-44B6-B90F-D04A0F120A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621" y="1271016"/>
            <a:ext cx="11166267" cy="4873752"/>
          </a:xfrm>
        </p:spPr>
        <p:txBody>
          <a:bodyPr>
            <a:normAutofit lnSpcReduction="10000"/>
          </a:bodyPr>
          <a:lstStyle/>
          <a:p>
            <a:r>
              <a:rPr lang="it-IT" sz="2800" dirty="0"/>
              <a:t>I sintomi più comuni sono:</a:t>
            </a:r>
          </a:p>
          <a:p>
            <a:pPr lvl="1"/>
            <a:r>
              <a:rPr lang="it-IT" sz="2400" dirty="0"/>
              <a:t>artrite non erosiva, </a:t>
            </a:r>
            <a:r>
              <a:rPr lang="it-IT" sz="2400" dirty="0" err="1"/>
              <a:t>poliartralgie</a:t>
            </a:r>
            <a:r>
              <a:rPr lang="it-IT" sz="2400" dirty="0"/>
              <a:t> e mialgie, spesso fugaci e ad andamento migrante, frequenti fenomeni </a:t>
            </a:r>
            <a:r>
              <a:rPr lang="it-IT" sz="2400" dirty="0" err="1"/>
              <a:t>tenosinovitici</a:t>
            </a:r>
            <a:r>
              <a:rPr lang="it-IT" sz="2400" dirty="0"/>
              <a:t>  </a:t>
            </a:r>
          </a:p>
          <a:p>
            <a:pPr lvl="1"/>
            <a:r>
              <a:rPr lang="it-IT" sz="2400" dirty="0"/>
              <a:t>febbricola persistente</a:t>
            </a:r>
          </a:p>
          <a:p>
            <a:pPr lvl="1"/>
            <a:r>
              <a:rPr lang="it-IT" sz="2400" dirty="0"/>
              <a:t>astenia </a:t>
            </a:r>
          </a:p>
          <a:p>
            <a:pPr lvl="1"/>
            <a:r>
              <a:rPr lang="it-IT" sz="2400" dirty="0"/>
              <a:t>sindrome </a:t>
            </a:r>
            <a:r>
              <a:rPr lang="it-IT" sz="2400" dirty="0" err="1"/>
              <a:t>sicca</a:t>
            </a:r>
            <a:r>
              <a:rPr lang="it-IT" sz="2400" dirty="0"/>
              <a:t> (xerostomia, xeroftalmia) </a:t>
            </a:r>
          </a:p>
          <a:p>
            <a:pPr lvl="1"/>
            <a:r>
              <a:rPr lang="it-IT" sz="2400" dirty="0"/>
              <a:t>fenomeno di </a:t>
            </a:r>
            <a:r>
              <a:rPr lang="it-IT" sz="2400" dirty="0" err="1"/>
              <a:t>Raynaud</a:t>
            </a:r>
            <a:r>
              <a:rPr lang="it-IT" sz="2400" dirty="0"/>
              <a:t> </a:t>
            </a:r>
          </a:p>
          <a:p>
            <a:r>
              <a:rPr lang="it-IT" sz="2800" dirty="0"/>
              <a:t>Laboratorio</a:t>
            </a:r>
          </a:p>
          <a:p>
            <a:pPr lvl="1"/>
            <a:r>
              <a:rPr lang="it-IT" sz="2400" dirty="0"/>
              <a:t>modica leucopenia o piastrinopenia </a:t>
            </a:r>
          </a:p>
          <a:p>
            <a:pPr lvl="1"/>
            <a:r>
              <a:rPr lang="it-IT" sz="2400" dirty="0"/>
              <a:t>VES alterata</a:t>
            </a:r>
          </a:p>
          <a:p>
            <a:pPr lvl="1"/>
            <a:r>
              <a:rPr lang="it-IT" sz="2400" dirty="0"/>
              <a:t>moderato consumo di C3 o C4</a:t>
            </a:r>
          </a:p>
          <a:p>
            <a:pPr lvl="1"/>
            <a:r>
              <a:rPr lang="it-IT" sz="2400" dirty="0"/>
              <a:t>lieve </a:t>
            </a:r>
            <a:r>
              <a:rPr lang="it-IT" sz="2400" dirty="0" err="1"/>
              <a:t>ipergammaglobulinemia</a:t>
            </a:r>
            <a:endParaRPr lang="it-IT" sz="2400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812215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20EE6F-592D-47C1-B0EF-F0A1E789A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Pattern di presentazione clinica </a:t>
            </a:r>
          </a:p>
        </p:txBody>
      </p:sp>
      <p:graphicFrame>
        <p:nvGraphicFramePr>
          <p:cNvPr id="5" name="Segnaposto contenuto 4">
            <a:extLst>
              <a:ext uri="{FF2B5EF4-FFF2-40B4-BE49-F238E27FC236}">
                <a16:creationId xmlns:a16="http://schemas.microsoft.com/office/drawing/2014/main" id="{276F48A1-3035-40EC-9831-CEC3359C1A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1266095"/>
              </p:ext>
            </p:extLst>
          </p:nvPr>
        </p:nvGraphicFramePr>
        <p:xfrm>
          <a:off x="511175" y="1271588"/>
          <a:ext cx="11165713" cy="459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379667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005AB0CC-89B5-4196-9E58-E44887A3C1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Il laboratorio nelle connettiviti sistemiche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64BDBBB-6D76-440E-B248-9048CF4AD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622" y="1052515"/>
            <a:ext cx="11166266" cy="4970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None/>
              <a:defRPr/>
            </a:pPr>
            <a:r>
              <a:rPr lang="it-IT" altLang="it-IT" b="1" kern="0" dirty="0">
                <a:solidFill>
                  <a:schemeClr val="accent6"/>
                </a:solidFill>
              </a:rPr>
              <a:t>1</a:t>
            </a:r>
            <a:r>
              <a:rPr lang="it-IT" altLang="it-IT" b="1" kern="0" baseline="30000" dirty="0">
                <a:solidFill>
                  <a:schemeClr val="accent6"/>
                </a:solidFill>
              </a:rPr>
              <a:t>st</a:t>
            </a:r>
            <a:r>
              <a:rPr lang="it-IT" altLang="it-IT" b="1" kern="0" dirty="0">
                <a:solidFill>
                  <a:schemeClr val="accent6"/>
                </a:solidFill>
              </a:rPr>
              <a:t> </a:t>
            </a:r>
            <a:r>
              <a:rPr lang="it-IT" altLang="it-IT" b="1" kern="0" dirty="0" err="1">
                <a:solidFill>
                  <a:schemeClr val="accent6"/>
                </a:solidFill>
              </a:rPr>
              <a:t>level</a:t>
            </a:r>
            <a:endParaRPr lang="it-IT" altLang="it-IT" b="1" kern="0" dirty="0">
              <a:solidFill>
                <a:schemeClr val="accent6"/>
              </a:solidFill>
            </a:endParaRPr>
          </a:p>
          <a:p>
            <a:pPr lvl="1">
              <a:defRPr/>
            </a:pPr>
            <a:r>
              <a:rPr lang="it-IT" altLang="it-IT" kern="0" dirty="0"/>
              <a:t>Orientamento diagnostico iniziale </a:t>
            </a:r>
            <a:r>
              <a:rPr lang="it-IT" altLang="it-IT" sz="2400" kern="0" dirty="0"/>
              <a:t>(ANA)</a:t>
            </a:r>
          </a:p>
          <a:p>
            <a:pPr>
              <a:buFontTx/>
              <a:buNone/>
              <a:defRPr/>
            </a:pPr>
            <a:r>
              <a:rPr lang="it-IT" altLang="it-IT" b="1" kern="0" dirty="0">
                <a:solidFill>
                  <a:schemeClr val="accent6"/>
                </a:solidFill>
              </a:rPr>
              <a:t>2</a:t>
            </a:r>
            <a:r>
              <a:rPr lang="it-IT" altLang="it-IT" b="1" kern="0" baseline="30000" dirty="0">
                <a:solidFill>
                  <a:schemeClr val="accent6"/>
                </a:solidFill>
              </a:rPr>
              <a:t>nd</a:t>
            </a:r>
            <a:r>
              <a:rPr lang="it-IT" altLang="it-IT" b="1" kern="0" dirty="0">
                <a:solidFill>
                  <a:schemeClr val="accent6"/>
                </a:solidFill>
              </a:rPr>
              <a:t> </a:t>
            </a:r>
            <a:r>
              <a:rPr lang="it-IT" altLang="it-IT" b="1" kern="0" dirty="0" err="1">
                <a:solidFill>
                  <a:schemeClr val="accent6"/>
                </a:solidFill>
              </a:rPr>
              <a:t>level</a:t>
            </a:r>
            <a:endParaRPr lang="it-IT" altLang="it-IT" b="1" kern="0" dirty="0">
              <a:solidFill>
                <a:schemeClr val="accent6"/>
              </a:solidFill>
            </a:endParaRPr>
          </a:p>
          <a:p>
            <a:pPr lvl="1">
              <a:defRPr/>
            </a:pPr>
            <a:r>
              <a:rPr lang="it-IT" altLang="it-IT" kern="0" dirty="0"/>
              <a:t>Precisazione e conferma diagnostica </a:t>
            </a:r>
            <a:r>
              <a:rPr lang="it-IT" altLang="it-IT" sz="2400" kern="0" dirty="0"/>
              <a:t>(ENA, </a:t>
            </a:r>
            <a:r>
              <a:rPr lang="it-IT" altLang="it-IT" sz="2400" kern="0" dirty="0" err="1"/>
              <a:t>aDNA</a:t>
            </a:r>
            <a:r>
              <a:rPr lang="it-IT" altLang="it-IT" sz="2400" kern="0" dirty="0"/>
              <a:t>)</a:t>
            </a:r>
          </a:p>
          <a:p>
            <a:pPr>
              <a:buFontTx/>
              <a:buNone/>
              <a:defRPr/>
            </a:pPr>
            <a:r>
              <a:rPr lang="it-IT" altLang="it-IT" b="1" kern="0" dirty="0">
                <a:solidFill>
                  <a:schemeClr val="accent6"/>
                </a:solidFill>
              </a:rPr>
              <a:t>3</a:t>
            </a:r>
            <a:r>
              <a:rPr lang="it-IT" altLang="it-IT" b="1" kern="0" baseline="30000" dirty="0">
                <a:solidFill>
                  <a:schemeClr val="accent6"/>
                </a:solidFill>
              </a:rPr>
              <a:t>rd</a:t>
            </a:r>
            <a:r>
              <a:rPr lang="it-IT" altLang="it-IT" b="1" kern="0" dirty="0">
                <a:solidFill>
                  <a:schemeClr val="accent6"/>
                </a:solidFill>
              </a:rPr>
              <a:t> </a:t>
            </a:r>
            <a:r>
              <a:rPr lang="it-IT" altLang="it-IT" b="1" kern="0" dirty="0" err="1">
                <a:solidFill>
                  <a:schemeClr val="accent6"/>
                </a:solidFill>
              </a:rPr>
              <a:t>level</a:t>
            </a:r>
            <a:endParaRPr lang="it-IT" altLang="it-IT" b="1" kern="0" dirty="0">
              <a:solidFill>
                <a:schemeClr val="accent6"/>
              </a:solidFill>
            </a:endParaRPr>
          </a:p>
          <a:p>
            <a:pPr lvl="1">
              <a:defRPr/>
            </a:pPr>
            <a:r>
              <a:rPr lang="it-IT" altLang="it-IT" kern="0" dirty="0"/>
              <a:t>Definizione di particolari </a:t>
            </a:r>
            <a:r>
              <a:rPr lang="it-IT" altLang="it-IT" kern="0" dirty="0" err="1"/>
              <a:t>subsets</a:t>
            </a:r>
            <a:r>
              <a:rPr lang="it-IT" altLang="it-IT" kern="0" dirty="0"/>
              <a:t> di malattia </a:t>
            </a:r>
            <a:r>
              <a:rPr lang="it-IT" altLang="it-IT" sz="2400" kern="0" dirty="0"/>
              <a:t>(es. </a:t>
            </a:r>
            <a:r>
              <a:rPr lang="it-IT" altLang="it-IT" sz="2400" kern="0" dirty="0" err="1"/>
              <a:t>ac.miosite</a:t>
            </a:r>
            <a:r>
              <a:rPr lang="it-IT" altLang="it-IT" sz="2400" kern="0" dirty="0"/>
              <a:t> specifici/associati)</a:t>
            </a:r>
          </a:p>
          <a:p>
            <a:pPr>
              <a:defRPr/>
            </a:pPr>
            <a:r>
              <a:rPr lang="it-IT" altLang="it-IT" b="1" kern="0" dirty="0" err="1">
                <a:solidFill>
                  <a:schemeClr val="accent6"/>
                </a:solidFill>
              </a:rPr>
              <a:t>Stadiazione</a:t>
            </a:r>
            <a:r>
              <a:rPr lang="it-IT" altLang="it-IT" b="1" kern="0" dirty="0">
                <a:solidFill>
                  <a:schemeClr val="accent6"/>
                </a:solidFill>
              </a:rPr>
              <a:t> e valutazione prognostica</a:t>
            </a:r>
          </a:p>
          <a:p>
            <a:pPr>
              <a:defRPr/>
            </a:pPr>
            <a:r>
              <a:rPr lang="it-IT" altLang="it-IT" b="1" kern="0" dirty="0">
                <a:solidFill>
                  <a:schemeClr val="accent6"/>
                </a:solidFill>
              </a:rPr>
              <a:t>Monitoraggio della malattia e della terapia</a:t>
            </a:r>
          </a:p>
          <a:p>
            <a:pPr>
              <a:defRPr/>
            </a:pPr>
            <a:endParaRPr lang="it-IT" altLang="it-IT" kern="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75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9C0E03CC-D1F2-4653-BCB9-2D0CB195BE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In caso di ANA negativi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02F10F6-4DA8-4562-8B2E-0519F5FF8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621" y="1557338"/>
            <a:ext cx="11166268" cy="4684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FontTx/>
              <a:buNone/>
              <a:defRPr/>
            </a:pPr>
            <a:r>
              <a:rPr lang="it-IT" altLang="it-IT" kern="0" dirty="0">
                <a:solidFill>
                  <a:schemeClr val="accent6"/>
                </a:solidFill>
                <a:latin typeface="Calibri" pitchFamily="34" charset="0"/>
              </a:rPr>
              <a:t>	</a:t>
            </a:r>
            <a:r>
              <a:rPr lang="it-IT" altLang="it-IT" sz="4000" kern="0" dirty="0">
                <a:solidFill>
                  <a:schemeClr val="accent6"/>
                </a:solidFill>
                <a:latin typeface="Calibri" pitchFamily="34" charset="0"/>
              </a:rPr>
              <a:t>Non escludere a priori la possibilità di una connettivite</a:t>
            </a:r>
            <a:endParaRPr lang="it-IT" altLang="it-IT" kern="0" dirty="0">
              <a:solidFill>
                <a:schemeClr val="accent6"/>
              </a:solidFill>
              <a:latin typeface="Calibri" pitchFamily="34" charset="0"/>
            </a:endParaRPr>
          </a:p>
          <a:p>
            <a:pPr algn="ctr">
              <a:buFontTx/>
              <a:buNone/>
              <a:defRPr/>
            </a:pPr>
            <a:endParaRPr lang="it-IT" altLang="it-IT" kern="0" dirty="0">
              <a:solidFill>
                <a:schemeClr val="accent6"/>
              </a:solidFill>
              <a:latin typeface="Calibri" pitchFamily="34" charset="0"/>
            </a:endParaRPr>
          </a:p>
          <a:p>
            <a:pPr algn="ctr">
              <a:buFontTx/>
              <a:buNone/>
              <a:defRPr/>
            </a:pPr>
            <a:endParaRPr lang="it-IT" altLang="it-IT" kern="0" dirty="0">
              <a:solidFill>
                <a:schemeClr val="accent6"/>
              </a:solidFill>
              <a:latin typeface="Calibri" pitchFamily="34" charset="0"/>
            </a:endParaRPr>
          </a:p>
          <a:p>
            <a:pPr lvl="1" algn="ctr">
              <a:defRPr/>
            </a:pPr>
            <a:r>
              <a:rPr lang="it-IT" altLang="it-IT" sz="3600" b="1" kern="0" dirty="0">
                <a:solidFill>
                  <a:schemeClr val="accent6"/>
                </a:solidFill>
                <a:latin typeface="Calibri" pitchFamily="34" charset="0"/>
                <a:cs typeface="Arial" charset="0"/>
              </a:rPr>
              <a:t>DM-PM</a:t>
            </a:r>
          </a:p>
          <a:p>
            <a:pPr lvl="1" algn="ctr">
              <a:defRPr/>
            </a:pPr>
            <a:r>
              <a:rPr lang="it-IT" altLang="it-IT" sz="3600" b="1" kern="0" dirty="0">
                <a:solidFill>
                  <a:schemeClr val="accent6"/>
                </a:solidFill>
                <a:latin typeface="Calibri" pitchFamily="34" charset="0"/>
                <a:cs typeface="Arial" charset="0"/>
              </a:rPr>
              <a:t>S. da </a:t>
            </a:r>
            <a:r>
              <a:rPr lang="it-IT" altLang="it-IT" sz="3600" b="1" kern="0" dirty="0" err="1">
                <a:solidFill>
                  <a:schemeClr val="accent6"/>
                </a:solidFill>
                <a:latin typeface="Calibri" pitchFamily="34" charset="0"/>
                <a:cs typeface="Arial" charset="0"/>
              </a:rPr>
              <a:t>Ac</a:t>
            </a:r>
            <a:r>
              <a:rPr lang="it-IT" altLang="it-IT" sz="3600" b="1" kern="0" dirty="0">
                <a:solidFill>
                  <a:schemeClr val="accent6"/>
                </a:solidFill>
                <a:latin typeface="Calibri" pitchFamily="34" charset="0"/>
                <a:cs typeface="Arial" charset="0"/>
              </a:rPr>
              <a:t>. anti-fosfolipidi</a:t>
            </a:r>
          </a:p>
          <a:p>
            <a:pPr lvl="1" algn="ctr">
              <a:defRPr/>
            </a:pPr>
            <a:r>
              <a:rPr lang="it-IT" altLang="it-IT" sz="3600" b="1" kern="0" dirty="0" err="1">
                <a:solidFill>
                  <a:schemeClr val="accent6"/>
                </a:solidFill>
                <a:latin typeface="Calibri" pitchFamily="34" charset="0"/>
                <a:cs typeface="Arial" charset="0"/>
              </a:rPr>
              <a:t>vasculiti</a:t>
            </a:r>
            <a:endParaRPr lang="it-IT" altLang="it-IT" sz="3600" b="1" kern="0" dirty="0">
              <a:solidFill>
                <a:schemeClr val="accent6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4" name="Freccia in giù 3">
            <a:extLst>
              <a:ext uri="{FF2B5EF4-FFF2-40B4-BE49-F238E27FC236}">
                <a16:creationId xmlns:a16="http://schemas.microsoft.com/office/drawing/2014/main" id="{204FB610-8508-42BD-8043-D67F9143CFFB}"/>
              </a:ext>
            </a:extLst>
          </p:cNvPr>
          <p:cNvSpPr/>
          <p:nvPr/>
        </p:nvSpPr>
        <p:spPr>
          <a:xfrm>
            <a:off x="6093754" y="2962656"/>
            <a:ext cx="670560" cy="1085088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12099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0882E53-9765-4E45-9D6F-E4E5CC29778A}"/>
              </a:ext>
            </a:extLst>
          </p:cNvPr>
          <p:cNvSpPr txBox="1">
            <a:spLocks noChangeArrowheads="1"/>
          </p:cNvSpPr>
          <p:nvPr/>
        </p:nvSpPr>
        <p:spPr>
          <a:xfrm>
            <a:off x="2209800" y="434975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endParaRPr lang="it-IT" altLang="it-IT" b="1" kern="0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839391BF-D15C-4F43-93F5-E0C7C2B7C0DB}"/>
              </a:ext>
            </a:extLst>
          </p:cNvPr>
          <p:cNvSpPr txBox="1">
            <a:spLocks noChangeArrowheads="1"/>
          </p:cNvSpPr>
          <p:nvPr/>
        </p:nvSpPr>
        <p:spPr>
          <a:xfrm>
            <a:off x="553784" y="1727326"/>
            <a:ext cx="10736008" cy="401510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None/>
              <a:defRPr/>
            </a:pPr>
            <a:r>
              <a:rPr lang="it-IT" altLang="it-IT" i="1" kern="0" dirty="0">
                <a:solidFill>
                  <a:schemeClr val="bg1"/>
                </a:solidFill>
                <a:latin typeface="Calibri" pitchFamily="34" charset="0"/>
              </a:rPr>
              <a:t>(tiroiditi AI, epatiti AI, infezioni virali, positività aspecifiche …)</a:t>
            </a: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DBA87443-D56A-405D-BE35-CAE494FAA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altLang="it-IT" dirty="0"/>
              <a:t>In caso di ANA borderline (titoli tra 1:80 - 1: 160)</a:t>
            </a:r>
            <a:endParaRPr lang="it-IT" dirty="0"/>
          </a:p>
        </p:txBody>
      </p:sp>
      <p:graphicFrame>
        <p:nvGraphicFramePr>
          <p:cNvPr id="8" name="Segnaposto contenuto 7">
            <a:extLst>
              <a:ext uri="{FF2B5EF4-FFF2-40B4-BE49-F238E27FC236}">
                <a16:creationId xmlns:a16="http://schemas.microsoft.com/office/drawing/2014/main" id="{13C60425-C945-43AE-8AC6-E23BD72F68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2457615"/>
              </p:ext>
            </p:extLst>
          </p:nvPr>
        </p:nvGraphicFramePr>
        <p:xfrm>
          <a:off x="815975" y="1577975"/>
          <a:ext cx="10473817" cy="4384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8012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A1CBF1B4-D6A6-4E50-82C0-15550A97D445}"/>
              </a:ext>
            </a:extLst>
          </p:cNvPr>
          <p:cNvSpPr txBox="1">
            <a:spLocks noChangeArrowheads="1"/>
          </p:cNvSpPr>
          <p:nvPr/>
        </p:nvSpPr>
        <p:spPr>
          <a:xfrm>
            <a:off x="2209800" y="1143000"/>
            <a:ext cx="7772400" cy="73183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endParaRPr lang="it-IT" altLang="it-IT" sz="4000" b="1" kern="0" dirty="0">
              <a:solidFill>
                <a:schemeClr val="accent6"/>
              </a:solidFill>
              <a:latin typeface="Calibri" pitchFamily="34" charset="0"/>
            </a:endParaRP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61BFF51F-4657-4072-8547-728FA0420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In caso di ANA positivi</a:t>
            </a:r>
            <a:endParaRPr lang="it-IT" dirty="0"/>
          </a:p>
        </p:txBody>
      </p:sp>
      <p:graphicFrame>
        <p:nvGraphicFramePr>
          <p:cNvPr id="6" name="Segnaposto contenuto 5">
            <a:extLst>
              <a:ext uri="{FF2B5EF4-FFF2-40B4-BE49-F238E27FC236}">
                <a16:creationId xmlns:a16="http://schemas.microsoft.com/office/drawing/2014/main" id="{1B41F2E0-149B-496A-BE69-2612D3A1FA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0319012"/>
              </p:ext>
            </p:extLst>
          </p:nvPr>
        </p:nvGraphicFramePr>
        <p:xfrm>
          <a:off x="511175" y="1271588"/>
          <a:ext cx="11166475" cy="459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79706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7">
            <a:extLst>
              <a:ext uri="{FF2B5EF4-FFF2-40B4-BE49-F238E27FC236}">
                <a16:creationId xmlns:a16="http://schemas.microsoft.com/office/drawing/2014/main" id="{A106EEA9-1DEE-418C-8FE5-120B4CC274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0" y="1920876"/>
            <a:ext cx="8135938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it-IT" altLang="it-IT" sz="2800" b="1" dirty="0">
                <a:solidFill>
                  <a:schemeClr val="accent6"/>
                </a:solidFill>
                <a:latin typeface="Calibri" panose="020F0502020204030204" pitchFamily="34" charset="0"/>
              </a:rPr>
              <a:t>ENA </a:t>
            </a:r>
          </a:p>
          <a:p>
            <a:pPr lvl="1" eaLnBrk="1" hangingPunct="1">
              <a:lnSpc>
                <a:spcPct val="90000"/>
              </a:lnSpc>
            </a:pPr>
            <a:r>
              <a:rPr lang="it-IT" altLang="it-IT" dirty="0">
                <a:solidFill>
                  <a:srgbClr val="00B050"/>
                </a:solidFill>
                <a:latin typeface="Calibri" panose="020F0502020204030204" pitchFamily="34" charset="0"/>
              </a:rPr>
              <a:t>anti-Ro/SSA</a:t>
            </a:r>
          </a:p>
          <a:p>
            <a:pPr lvl="1" eaLnBrk="1" hangingPunct="1">
              <a:lnSpc>
                <a:spcPct val="90000"/>
              </a:lnSpc>
            </a:pPr>
            <a:r>
              <a:rPr lang="it-IT" altLang="it-IT" dirty="0" err="1">
                <a:solidFill>
                  <a:srgbClr val="00B050"/>
                </a:solidFill>
                <a:latin typeface="Calibri" panose="020F0502020204030204" pitchFamily="34" charset="0"/>
              </a:rPr>
              <a:t>antiLa</a:t>
            </a:r>
            <a:r>
              <a:rPr lang="it-IT" altLang="it-IT" dirty="0">
                <a:solidFill>
                  <a:srgbClr val="00B050"/>
                </a:solidFill>
                <a:latin typeface="Calibri" panose="020F0502020204030204" pitchFamily="34" charset="0"/>
              </a:rPr>
              <a:t>/SSB</a:t>
            </a:r>
          </a:p>
          <a:p>
            <a:pPr lvl="1" eaLnBrk="1" hangingPunct="1">
              <a:lnSpc>
                <a:spcPct val="90000"/>
              </a:lnSpc>
            </a:pPr>
            <a:r>
              <a:rPr lang="it-IT" altLang="it-IT" dirty="0">
                <a:solidFill>
                  <a:srgbClr val="FFC000"/>
                </a:solidFill>
                <a:latin typeface="Calibri" panose="020F0502020204030204" pitchFamily="34" charset="0"/>
              </a:rPr>
              <a:t>anti-Scl70</a:t>
            </a:r>
          </a:p>
          <a:p>
            <a:pPr lvl="1" eaLnBrk="1" hangingPunct="1">
              <a:lnSpc>
                <a:spcPct val="90000"/>
              </a:lnSpc>
            </a:pPr>
            <a:r>
              <a:rPr lang="it-IT" altLang="it-IT" dirty="0">
                <a:solidFill>
                  <a:srgbClr val="FF0000"/>
                </a:solidFill>
                <a:latin typeface="Calibri" panose="020F0502020204030204" pitchFamily="34" charset="0"/>
              </a:rPr>
              <a:t>anti-Sm</a:t>
            </a:r>
          </a:p>
          <a:p>
            <a:pPr lvl="1" eaLnBrk="1" hangingPunct="1">
              <a:lnSpc>
                <a:spcPct val="90000"/>
              </a:lnSpc>
            </a:pPr>
            <a:r>
              <a:rPr lang="it-IT" altLang="it-IT" dirty="0">
                <a:solidFill>
                  <a:schemeClr val="accent1"/>
                </a:solidFill>
                <a:latin typeface="Calibri" panose="020F0502020204030204" pitchFamily="34" charset="0"/>
              </a:rPr>
              <a:t>anti-U1RNP</a:t>
            </a:r>
          </a:p>
          <a:p>
            <a:pPr lvl="1" eaLnBrk="1" hangingPunct="1">
              <a:lnSpc>
                <a:spcPct val="90000"/>
              </a:lnSpc>
            </a:pPr>
            <a:r>
              <a:rPr lang="it-IT" altLang="it-IT" dirty="0">
                <a:solidFill>
                  <a:srgbClr val="00B050"/>
                </a:solidFill>
                <a:latin typeface="Calibri" panose="020F0502020204030204" pitchFamily="34" charset="0"/>
              </a:rPr>
              <a:t>anti-Jo1</a:t>
            </a:r>
          </a:p>
          <a:p>
            <a:pPr eaLnBrk="1" hangingPunct="1">
              <a:lnSpc>
                <a:spcPct val="90000"/>
              </a:lnSpc>
            </a:pPr>
            <a:endParaRPr lang="it-IT" altLang="it-IT" sz="1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it-IT" altLang="it-IT" sz="2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Ac</a:t>
            </a:r>
            <a:r>
              <a:rPr lang="it-IT" altLang="it-IT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. Anti-</a:t>
            </a:r>
            <a:r>
              <a:rPr lang="it-IT" altLang="it-IT" sz="2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dsDNA</a:t>
            </a:r>
            <a:r>
              <a:rPr lang="it-IT" altLang="it-IT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endParaRPr lang="it-IT" altLang="it-IT" sz="24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4" name="Group 20">
            <a:extLst>
              <a:ext uri="{FF2B5EF4-FFF2-40B4-BE49-F238E27FC236}">
                <a16:creationId xmlns:a16="http://schemas.microsoft.com/office/drawing/2014/main" id="{83EA8DD4-EF15-41AB-8616-841EC68F8C43}"/>
              </a:ext>
            </a:extLst>
          </p:cNvPr>
          <p:cNvGrpSpPr>
            <a:grpSpLocks/>
          </p:cNvGrpSpPr>
          <p:nvPr/>
        </p:nvGrpSpPr>
        <p:grpSpPr bwMode="auto">
          <a:xfrm>
            <a:off x="2424114" y="1793875"/>
            <a:ext cx="4319587" cy="1512888"/>
            <a:chOff x="567" y="1445"/>
            <a:chExt cx="2721" cy="953"/>
          </a:xfrm>
        </p:grpSpPr>
        <p:sp>
          <p:nvSpPr>
            <p:cNvPr id="52245" name="Rectangle 11">
              <a:extLst>
                <a:ext uri="{FF2B5EF4-FFF2-40B4-BE49-F238E27FC236}">
                  <a16:creationId xmlns:a16="http://schemas.microsoft.com/office/drawing/2014/main" id="{520FB039-9942-40F6-82A0-0B3CB9C563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" y="1808"/>
              <a:ext cx="1633" cy="590"/>
            </a:xfrm>
            <a:prstGeom prst="rect">
              <a:avLst/>
            </a:prstGeom>
            <a:noFill/>
            <a:ln w="9525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>
                <a:latin typeface="Calibri" panose="020F0502020204030204" pitchFamily="34" charset="0"/>
              </a:endParaRPr>
            </a:p>
          </p:txBody>
        </p:sp>
        <p:sp>
          <p:nvSpPr>
            <p:cNvPr id="52246" name="AutoShape 12">
              <a:extLst>
                <a:ext uri="{FF2B5EF4-FFF2-40B4-BE49-F238E27FC236}">
                  <a16:creationId xmlns:a16="http://schemas.microsoft.com/office/drawing/2014/main" id="{4D99790A-71DE-42D1-9F73-9803C80F91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8" y="1445"/>
              <a:ext cx="1110" cy="318"/>
            </a:xfrm>
            <a:prstGeom prst="wedgeRectCallout">
              <a:avLst>
                <a:gd name="adj1" fmla="val -44593"/>
                <a:gd name="adj2" fmla="val 70125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 b="1">
                  <a:latin typeface="Calibri" panose="020F0502020204030204" pitchFamily="34" charset="0"/>
                </a:rPr>
                <a:t>S. Sjogren</a:t>
              </a:r>
            </a:p>
          </p:txBody>
        </p:sp>
      </p:grpSp>
      <p:grpSp>
        <p:nvGrpSpPr>
          <p:cNvPr id="7" name="Group 21">
            <a:extLst>
              <a:ext uri="{FF2B5EF4-FFF2-40B4-BE49-F238E27FC236}">
                <a16:creationId xmlns:a16="http://schemas.microsoft.com/office/drawing/2014/main" id="{D3DF51E2-B3E8-49A9-AE41-D57F5F3AE2B8}"/>
              </a:ext>
            </a:extLst>
          </p:cNvPr>
          <p:cNvGrpSpPr>
            <a:grpSpLocks/>
          </p:cNvGrpSpPr>
          <p:nvPr/>
        </p:nvGrpSpPr>
        <p:grpSpPr bwMode="auto">
          <a:xfrm>
            <a:off x="2424114" y="2786063"/>
            <a:ext cx="5184775" cy="939800"/>
            <a:chOff x="567" y="2070"/>
            <a:chExt cx="3266" cy="592"/>
          </a:xfrm>
        </p:grpSpPr>
        <p:sp>
          <p:nvSpPr>
            <p:cNvPr id="52243" name="Rectangle 15">
              <a:extLst>
                <a:ext uri="{FF2B5EF4-FFF2-40B4-BE49-F238E27FC236}">
                  <a16:creationId xmlns:a16="http://schemas.microsoft.com/office/drawing/2014/main" id="{A2025293-5C17-4C15-80FC-ABBD47C88C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" y="2436"/>
              <a:ext cx="1633" cy="226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>
                <a:latin typeface="Calibri" panose="020F0502020204030204" pitchFamily="34" charset="0"/>
              </a:endParaRPr>
            </a:p>
          </p:txBody>
        </p:sp>
        <p:sp>
          <p:nvSpPr>
            <p:cNvPr id="52244" name="AutoShape 16">
              <a:extLst>
                <a:ext uri="{FF2B5EF4-FFF2-40B4-BE49-F238E27FC236}">
                  <a16:creationId xmlns:a16="http://schemas.microsoft.com/office/drawing/2014/main" id="{A2B319E6-CE18-486F-A0C6-36F1B3744F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4" y="2070"/>
              <a:ext cx="1679" cy="362"/>
            </a:xfrm>
            <a:prstGeom prst="wedgeEllipseCallout">
              <a:avLst>
                <a:gd name="adj1" fmla="val -46426"/>
                <a:gd name="adj2" fmla="val 69889"/>
              </a:avLst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 b="1">
                  <a:latin typeface="Calibri" panose="020F0502020204030204" pitchFamily="34" charset="0"/>
                </a:rPr>
                <a:t>Sclerodermia</a:t>
              </a:r>
            </a:p>
          </p:txBody>
        </p:sp>
      </p:grpSp>
      <p:grpSp>
        <p:nvGrpSpPr>
          <p:cNvPr id="10" name="Group 30">
            <a:extLst>
              <a:ext uri="{FF2B5EF4-FFF2-40B4-BE49-F238E27FC236}">
                <a16:creationId xmlns:a16="http://schemas.microsoft.com/office/drawing/2014/main" id="{774FA120-7996-40A4-BDDD-F6F4793E67A4}"/>
              </a:ext>
            </a:extLst>
          </p:cNvPr>
          <p:cNvGrpSpPr>
            <a:grpSpLocks/>
          </p:cNvGrpSpPr>
          <p:nvPr/>
        </p:nvGrpSpPr>
        <p:grpSpPr bwMode="auto">
          <a:xfrm>
            <a:off x="2424113" y="3433764"/>
            <a:ext cx="4171950" cy="2566987"/>
            <a:chOff x="567" y="2478"/>
            <a:chExt cx="2628" cy="1617"/>
          </a:xfrm>
        </p:grpSpPr>
        <p:grpSp>
          <p:nvGrpSpPr>
            <p:cNvPr id="52237" name="Group 28">
              <a:extLst>
                <a:ext uri="{FF2B5EF4-FFF2-40B4-BE49-F238E27FC236}">
                  <a16:creationId xmlns:a16="http://schemas.microsoft.com/office/drawing/2014/main" id="{7C5EF66C-71D7-44FF-AEE0-91A8C9182E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7" y="2478"/>
              <a:ext cx="2540" cy="1542"/>
              <a:chOff x="567" y="2478"/>
              <a:chExt cx="2540" cy="1542"/>
            </a:xfrm>
          </p:grpSpPr>
          <p:grpSp>
            <p:nvGrpSpPr>
              <p:cNvPr id="52239" name="Group 22">
                <a:extLst>
                  <a:ext uri="{FF2B5EF4-FFF2-40B4-BE49-F238E27FC236}">
                    <a16:creationId xmlns:a16="http://schemas.microsoft.com/office/drawing/2014/main" id="{AFE46FFA-05F6-4F5E-976C-5A024E349F6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7" y="2478"/>
                <a:ext cx="2540" cy="510"/>
                <a:chOff x="567" y="2478"/>
                <a:chExt cx="2540" cy="510"/>
              </a:xfrm>
            </p:grpSpPr>
            <p:sp>
              <p:nvSpPr>
                <p:cNvPr id="52241" name="AutoShape 13">
                  <a:extLst>
                    <a:ext uri="{FF2B5EF4-FFF2-40B4-BE49-F238E27FC236}">
                      <a16:creationId xmlns:a16="http://schemas.microsoft.com/office/drawing/2014/main" id="{90A8C403-6F9A-4485-9E07-99671967A5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00" y="2478"/>
                  <a:ext cx="907" cy="362"/>
                </a:xfrm>
                <a:prstGeom prst="wedgeRoundRectCallout">
                  <a:avLst>
                    <a:gd name="adj1" fmla="val -43750"/>
                    <a:gd name="adj2" fmla="val 70000"/>
                    <a:gd name="adj3" fmla="val 16667"/>
                  </a:avLst>
                </a:prstGeom>
                <a:solidFill>
                  <a:srgbClr val="CC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it-IT" altLang="it-IT" sz="2400" b="1">
                      <a:solidFill>
                        <a:schemeClr val="bg1"/>
                      </a:solidFill>
                      <a:latin typeface="Calibri" panose="020F0502020204030204" pitchFamily="34" charset="0"/>
                    </a:rPr>
                    <a:t>LES</a:t>
                  </a:r>
                </a:p>
              </p:txBody>
            </p:sp>
            <p:sp>
              <p:nvSpPr>
                <p:cNvPr id="52242" name="Rectangle 14">
                  <a:extLst>
                    <a:ext uri="{FF2B5EF4-FFF2-40B4-BE49-F238E27FC236}">
                      <a16:creationId xmlns:a16="http://schemas.microsoft.com/office/drawing/2014/main" id="{0FE0465D-0D1B-481C-B250-9E504A2337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7" y="2716"/>
                  <a:ext cx="1633" cy="272"/>
                </a:xfrm>
                <a:prstGeom prst="rect">
                  <a:avLst/>
                </a:prstGeom>
                <a:noFill/>
                <a:ln w="9525">
                  <a:solidFill>
                    <a:srgbClr val="00FF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2400"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52240" name="Rectangle 27">
                <a:extLst>
                  <a:ext uri="{FF2B5EF4-FFF2-40B4-BE49-F238E27FC236}">
                    <a16:creationId xmlns:a16="http://schemas.microsoft.com/office/drawing/2014/main" id="{C00ED9F3-1EA7-4FDD-B0C1-53DD5D96C2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" y="3702"/>
                <a:ext cx="1633" cy="318"/>
              </a:xfrm>
              <a:prstGeom prst="rect">
                <a:avLst/>
              </a:prstGeom>
              <a:noFill/>
              <a:ln w="9525">
                <a:solidFill>
                  <a:srgbClr val="00FF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52238" name="AutoShape 29">
              <a:extLst>
                <a:ext uri="{FF2B5EF4-FFF2-40B4-BE49-F238E27FC236}">
                  <a16:creationId xmlns:a16="http://schemas.microsoft.com/office/drawing/2014/main" id="{D17066E0-FA75-4AFA-827D-6FC7F3392D1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>
              <a:off x="2288" y="3795"/>
              <a:ext cx="907" cy="300"/>
            </a:xfrm>
            <a:prstGeom prst="wedgeRoundRectCallout">
              <a:avLst>
                <a:gd name="adj1" fmla="val -55736"/>
                <a:gd name="adj2" fmla="val 34000"/>
                <a:gd name="adj3" fmla="val 16667"/>
              </a:avLst>
            </a:prstGeom>
            <a:solidFill>
              <a:srgbClr val="CC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 b="1">
                  <a:solidFill>
                    <a:schemeClr val="bg1"/>
                  </a:solidFill>
                  <a:latin typeface="Calibri" panose="020F0502020204030204" pitchFamily="34" charset="0"/>
                </a:rPr>
                <a:t>LES</a:t>
              </a:r>
            </a:p>
          </p:txBody>
        </p:sp>
      </p:grpSp>
      <p:grpSp>
        <p:nvGrpSpPr>
          <p:cNvPr id="17" name="Group 31">
            <a:extLst>
              <a:ext uri="{FF2B5EF4-FFF2-40B4-BE49-F238E27FC236}">
                <a16:creationId xmlns:a16="http://schemas.microsoft.com/office/drawing/2014/main" id="{9AF2544B-B687-4FEE-9C2D-D4477C9AF2FE}"/>
              </a:ext>
            </a:extLst>
          </p:cNvPr>
          <p:cNvGrpSpPr>
            <a:grpSpLocks/>
          </p:cNvGrpSpPr>
          <p:nvPr/>
        </p:nvGrpSpPr>
        <p:grpSpPr bwMode="auto">
          <a:xfrm>
            <a:off x="2424114" y="4008439"/>
            <a:ext cx="3959225" cy="663575"/>
            <a:chOff x="567" y="2840"/>
            <a:chExt cx="2494" cy="418"/>
          </a:xfrm>
        </p:grpSpPr>
        <p:sp>
          <p:nvSpPr>
            <p:cNvPr id="52235" name="Rectangle 32">
              <a:extLst>
                <a:ext uri="{FF2B5EF4-FFF2-40B4-BE49-F238E27FC236}">
                  <a16:creationId xmlns:a16="http://schemas.microsoft.com/office/drawing/2014/main" id="{E705A7CB-A1DB-4A7C-8FB1-41BB2A5C8B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" y="3032"/>
              <a:ext cx="1633" cy="226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>
                <a:latin typeface="Calibri" panose="020F0502020204030204" pitchFamily="34" charset="0"/>
              </a:endParaRPr>
            </a:p>
          </p:txBody>
        </p:sp>
        <p:sp>
          <p:nvSpPr>
            <p:cNvPr id="52236" name="AutoShape 33">
              <a:extLst>
                <a:ext uri="{FF2B5EF4-FFF2-40B4-BE49-F238E27FC236}">
                  <a16:creationId xmlns:a16="http://schemas.microsoft.com/office/drawing/2014/main" id="{2ACFDD64-0543-4E07-BB14-4ACC94E41C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9" y="2840"/>
              <a:ext cx="952" cy="318"/>
            </a:xfrm>
            <a:prstGeom prst="wedgeRectCallout">
              <a:avLst>
                <a:gd name="adj1" fmla="val -43750"/>
                <a:gd name="adj2" fmla="val 7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 b="1">
                  <a:solidFill>
                    <a:schemeClr val="bg1"/>
                  </a:solidFill>
                  <a:latin typeface="Calibri" panose="020F0502020204030204" pitchFamily="34" charset="0"/>
                </a:rPr>
                <a:t>MCTD</a:t>
              </a:r>
            </a:p>
          </p:txBody>
        </p:sp>
      </p:grpSp>
      <p:grpSp>
        <p:nvGrpSpPr>
          <p:cNvPr id="20" name="Group 34">
            <a:extLst>
              <a:ext uri="{FF2B5EF4-FFF2-40B4-BE49-F238E27FC236}">
                <a16:creationId xmlns:a16="http://schemas.microsoft.com/office/drawing/2014/main" id="{BD9E64C7-25C0-44A6-B511-62053D80CF9D}"/>
              </a:ext>
            </a:extLst>
          </p:cNvPr>
          <p:cNvGrpSpPr>
            <a:grpSpLocks/>
          </p:cNvGrpSpPr>
          <p:nvPr/>
        </p:nvGrpSpPr>
        <p:grpSpPr bwMode="auto">
          <a:xfrm>
            <a:off x="2424113" y="4513263"/>
            <a:ext cx="5688012" cy="658812"/>
            <a:chOff x="567" y="3158"/>
            <a:chExt cx="3583" cy="415"/>
          </a:xfrm>
        </p:grpSpPr>
        <p:sp>
          <p:nvSpPr>
            <p:cNvPr id="52233" name="Rectangle 35">
              <a:extLst>
                <a:ext uri="{FF2B5EF4-FFF2-40B4-BE49-F238E27FC236}">
                  <a16:creationId xmlns:a16="http://schemas.microsoft.com/office/drawing/2014/main" id="{FB4954C8-2E62-4BB0-A503-521D712C7C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" y="3300"/>
              <a:ext cx="1633" cy="273"/>
            </a:xfrm>
            <a:prstGeom prst="rect">
              <a:avLst/>
            </a:prstGeom>
            <a:noFill/>
            <a:ln w="9525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>
                <a:latin typeface="Calibri" panose="020F0502020204030204" pitchFamily="34" charset="0"/>
              </a:endParaRPr>
            </a:p>
          </p:txBody>
        </p:sp>
        <p:sp>
          <p:nvSpPr>
            <p:cNvPr id="52234" name="AutoShape 36">
              <a:extLst>
                <a:ext uri="{FF2B5EF4-FFF2-40B4-BE49-F238E27FC236}">
                  <a16:creationId xmlns:a16="http://schemas.microsoft.com/office/drawing/2014/main" id="{49A37E5A-681D-40CE-85C6-B6971EB135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3158"/>
              <a:ext cx="2086" cy="317"/>
            </a:xfrm>
            <a:prstGeom prst="wedgeRoundRectCallout">
              <a:avLst>
                <a:gd name="adj1" fmla="val -43750"/>
                <a:gd name="adj2" fmla="val 70000"/>
                <a:gd name="adj3" fmla="val 16667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 b="1">
                  <a:solidFill>
                    <a:schemeClr val="bg1"/>
                  </a:solidFill>
                  <a:latin typeface="Calibri" panose="020F0502020204030204" pitchFamily="34" charset="0"/>
                </a:rPr>
                <a:t>S. anti-sintetasi</a:t>
              </a:r>
            </a:p>
          </p:txBody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FC9C533C-5B2F-4AC2-8233-38C78040A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2nd </a:t>
            </a:r>
            <a:r>
              <a:rPr lang="it-IT" dirty="0" err="1"/>
              <a:t>level</a:t>
            </a:r>
            <a:r>
              <a:rPr lang="it-IT" dirty="0"/>
              <a:t> : Conferma e Precisazione diagnostica</a:t>
            </a:r>
          </a:p>
        </p:txBody>
      </p:sp>
    </p:spTree>
    <p:extLst>
      <p:ext uri="{BB962C8B-B14F-4D97-AF65-F5344CB8AC3E}">
        <p14:creationId xmlns:p14="http://schemas.microsoft.com/office/powerpoint/2010/main" val="3853075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6">
            <a:extLst>
              <a:ext uri="{FF2B5EF4-FFF2-40B4-BE49-F238E27FC236}">
                <a16:creationId xmlns:a16="http://schemas.microsoft.com/office/drawing/2014/main" id="{9B1D69CC-D2A7-41D5-9712-690F6C10D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866" y="1260475"/>
            <a:ext cx="7343775" cy="245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3252" name="Group 8">
            <a:extLst>
              <a:ext uri="{FF2B5EF4-FFF2-40B4-BE49-F238E27FC236}">
                <a16:creationId xmlns:a16="http://schemas.microsoft.com/office/drawing/2014/main" id="{A0251C53-6F7D-4C0B-85EE-3BBD4B189ECD}"/>
              </a:ext>
            </a:extLst>
          </p:cNvPr>
          <p:cNvGrpSpPr>
            <a:grpSpLocks/>
          </p:cNvGrpSpPr>
          <p:nvPr/>
        </p:nvGrpSpPr>
        <p:grpSpPr bwMode="auto">
          <a:xfrm>
            <a:off x="1638301" y="3693986"/>
            <a:ext cx="8994775" cy="2462212"/>
            <a:chOff x="72" y="2469"/>
            <a:chExt cx="5666" cy="1551"/>
          </a:xfrm>
        </p:grpSpPr>
        <p:pic>
          <p:nvPicPr>
            <p:cNvPr id="53260" name="Picture 4">
              <a:extLst>
                <a:ext uri="{FF2B5EF4-FFF2-40B4-BE49-F238E27FC236}">
                  <a16:creationId xmlns:a16="http://schemas.microsoft.com/office/drawing/2014/main" id="{D21601E7-1D10-40CA-A68A-21AF2F3CF3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86"/>
            <a:stretch>
              <a:fillRect/>
            </a:stretch>
          </p:blipFill>
          <p:spPr bwMode="auto">
            <a:xfrm>
              <a:off x="1720" y="2469"/>
              <a:ext cx="4018" cy="1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61" name="Picture 7">
              <a:extLst>
                <a:ext uri="{FF2B5EF4-FFF2-40B4-BE49-F238E27FC236}">
                  <a16:creationId xmlns:a16="http://schemas.microsoft.com/office/drawing/2014/main" id="{9540C48D-467B-4101-9AFE-5A57365726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089"/>
            <a:stretch>
              <a:fillRect/>
            </a:stretch>
          </p:blipFill>
          <p:spPr bwMode="auto">
            <a:xfrm>
              <a:off x="72" y="2469"/>
              <a:ext cx="1633" cy="1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3253" name="Rectangle 10">
            <a:extLst>
              <a:ext uri="{FF2B5EF4-FFF2-40B4-BE49-F238E27FC236}">
                <a16:creationId xmlns:a16="http://schemas.microsoft.com/office/drawing/2014/main" id="{FD49B285-6F29-46A5-BDB0-DF9C667F0C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9900" y="4397248"/>
            <a:ext cx="1512888" cy="287338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53254" name="Rectangle 11">
            <a:extLst>
              <a:ext uri="{FF2B5EF4-FFF2-40B4-BE49-F238E27FC236}">
                <a16:creationId xmlns:a16="http://schemas.microsoft.com/office/drawing/2014/main" id="{D4A96B7D-852E-4767-AABC-7361EE2396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5776" y="5037012"/>
            <a:ext cx="1152525" cy="287337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53255" name="Line 12">
            <a:extLst>
              <a:ext uri="{FF2B5EF4-FFF2-40B4-BE49-F238E27FC236}">
                <a16:creationId xmlns:a16="http://schemas.microsoft.com/office/drawing/2014/main" id="{D4BDA959-ABB7-4FEF-92C6-CEFFB9DFE2B1}"/>
              </a:ext>
            </a:extLst>
          </p:cNvPr>
          <p:cNvSpPr>
            <a:spLocks noChangeShapeType="1"/>
          </p:cNvSpPr>
          <p:nvPr/>
        </p:nvSpPr>
        <p:spPr bwMode="auto">
          <a:xfrm>
            <a:off x="7264400" y="5332286"/>
            <a:ext cx="1296988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3256" name="Rectangle 13">
            <a:extLst>
              <a:ext uri="{FF2B5EF4-FFF2-40B4-BE49-F238E27FC236}">
                <a16:creationId xmlns:a16="http://schemas.microsoft.com/office/drawing/2014/main" id="{B504A9D9-FE39-4562-A329-FFD9436125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9900" y="5379912"/>
            <a:ext cx="1295400" cy="288925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53257" name="Line 14">
            <a:extLst>
              <a:ext uri="{FF2B5EF4-FFF2-40B4-BE49-F238E27FC236}">
                <a16:creationId xmlns:a16="http://schemas.microsoft.com/office/drawing/2014/main" id="{376413EB-C3C0-481B-977F-CEFD1DBB807A}"/>
              </a:ext>
            </a:extLst>
          </p:cNvPr>
          <p:cNvSpPr>
            <a:spLocks noChangeShapeType="1"/>
          </p:cNvSpPr>
          <p:nvPr/>
        </p:nvSpPr>
        <p:spPr bwMode="auto">
          <a:xfrm>
            <a:off x="9191625" y="5652961"/>
            <a:ext cx="1225550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3258" name="Line 15">
            <a:extLst>
              <a:ext uri="{FF2B5EF4-FFF2-40B4-BE49-F238E27FC236}">
                <a16:creationId xmlns:a16="http://schemas.microsoft.com/office/drawing/2014/main" id="{C522DA6D-24B0-4600-852C-58722FC4C806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8314" y="5975223"/>
            <a:ext cx="504825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3259" name="Line 16">
            <a:extLst>
              <a:ext uri="{FF2B5EF4-FFF2-40B4-BE49-F238E27FC236}">
                <a16:creationId xmlns:a16="http://schemas.microsoft.com/office/drawing/2014/main" id="{670C45DD-7B34-4690-A895-8DDAFF21D5F8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8300" y="5005261"/>
            <a:ext cx="1943100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0961731-2BC6-4EF0-B5CC-F9B27699D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3rd </a:t>
            </a:r>
            <a:r>
              <a:rPr lang="it-IT" dirty="0" err="1"/>
              <a:t>level</a:t>
            </a:r>
            <a:r>
              <a:rPr lang="it-IT" dirty="0"/>
              <a:t> : definizione di particolari </a:t>
            </a:r>
            <a:r>
              <a:rPr lang="it-IT" dirty="0" err="1"/>
              <a:t>subsets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80167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E8248AAC-C829-4C6A-81AE-CBF5F3B5E099}"/>
              </a:ext>
            </a:extLst>
          </p:cNvPr>
          <p:cNvGrpSpPr/>
          <p:nvPr/>
        </p:nvGrpSpPr>
        <p:grpSpPr>
          <a:xfrm>
            <a:off x="1745590" y="1747464"/>
            <a:ext cx="8696325" cy="4376583"/>
            <a:chOff x="1758643" y="1911238"/>
            <a:chExt cx="8696325" cy="4376583"/>
          </a:xfrm>
        </p:grpSpPr>
        <p:sp>
          <p:nvSpPr>
            <p:cNvPr id="6147" name="Text Box 3">
              <a:extLst>
                <a:ext uri="{FF2B5EF4-FFF2-40B4-BE49-F238E27FC236}">
                  <a16:creationId xmlns:a16="http://schemas.microsoft.com/office/drawing/2014/main" id="{372561F4-68AD-499C-9646-1AFA31593F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84044" y="1911238"/>
              <a:ext cx="8645524" cy="4376583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xtLst/>
          </p:spPr>
          <p:txBody>
            <a:bodyPr wrap="square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tabLst>
                  <a:tab pos="3524250" algn="ctr"/>
                  <a:tab pos="4572000" algn="ctr"/>
                  <a:tab pos="5651500" algn="ctr"/>
                  <a:tab pos="6731000" algn="ctr"/>
                  <a:tab pos="7720013" algn="ctr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tabLst>
                  <a:tab pos="3524250" algn="ctr"/>
                  <a:tab pos="4572000" algn="ctr"/>
                  <a:tab pos="5651500" algn="ctr"/>
                  <a:tab pos="6731000" algn="ctr"/>
                  <a:tab pos="7720013" algn="ctr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tabLst>
                  <a:tab pos="3524250" algn="ctr"/>
                  <a:tab pos="4572000" algn="ctr"/>
                  <a:tab pos="5651500" algn="ctr"/>
                  <a:tab pos="6731000" algn="ctr"/>
                  <a:tab pos="7720013" algn="ctr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tabLst>
                  <a:tab pos="3524250" algn="ctr"/>
                  <a:tab pos="4572000" algn="ctr"/>
                  <a:tab pos="5651500" algn="ctr"/>
                  <a:tab pos="6731000" algn="ctr"/>
                  <a:tab pos="7720013" algn="ctr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tabLst>
                  <a:tab pos="3524250" algn="ctr"/>
                  <a:tab pos="4572000" algn="ctr"/>
                  <a:tab pos="5651500" algn="ctr"/>
                  <a:tab pos="6731000" algn="ctr"/>
                  <a:tab pos="7720013" algn="ctr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524250" algn="ctr"/>
                  <a:tab pos="4572000" algn="ctr"/>
                  <a:tab pos="5651500" algn="ctr"/>
                  <a:tab pos="6731000" algn="ctr"/>
                  <a:tab pos="7720013" algn="ctr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524250" algn="ctr"/>
                  <a:tab pos="4572000" algn="ctr"/>
                  <a:tab pos="5651500" algn="ctr"/>
                  <a:tab pos="6731000" algn="ctr"/>
                  <a:tab pos="7720013" algn="ctr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524250" algn="ctr"/>
                  <a:tab pos="4572000" algn="ctr"/>
                  <a:tab pos="5651500" algn="ctr"/>
                  <a:tab pos="6731000" algn="ctr"/>
                  <a:tab pos="7720013" algn="ctr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524250" algn="ctr"/>
                  <a:tab pos="4572000" algn="ctr"/>
                  <a:tab pos="5651500" algn="ctr"/>
                  <a:tab pos="6731000" algn="ctr"/>
                  <a:tab pos="7720013" algn="ctr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it-IT" altLang="it-IT" sz="16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Malattie	</a:t>
              </a:r>
              <a:r>
                <a:rPr lang="it-IT" altLang="it-IT" sz="1600" b="1" dirty="0">
                  <a:solidFill>
                    <a:srgbClr val="00FF00"/>
                  </a:solidFill>
                  <a:latin typeface="Arial Narrow" panose="020B0606020202030204" pitchFamily="34" charset="0"/>
                </a:rPr>
                <a:t>HLA-B8</a:t>
              </a:r>
              <a:r>
                <a:rPr lang="it-IT" altLang="it-IT" sz="16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	HLA-DR2	</a:t>
              </a:r>
              <a:r>
                <a:rPr lang="it-IT" altLang="it-IT" sz="1600" b="1" dirty="0">
                  <a:solidFill>
                    <a:srgbClr val="00FF00"/>
                  </a:solidFill>
                  <a:latin typeface="Arial Narrow" panose="020B0606020202030204" pitchFamily="34" charset="0"/>
                </a:rPr>
                <a:t>HLA-DR3</a:t>
              </a:r>
              <a:r>
                <a:rPr lang="it-IT" altLang="it-IT" sz="16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	HLA-DR4	HLA-DR5</a:t>
              </a:r>
            </a:p>
            <a:p>
              <a:pPr eaLnBrk="1" hangingPunct="1">
                <a:spcBef>
                  <a:spcPct val="100000"/>
                </a:spcBef>
                <a:buFontTx/>
                <a:buNone/>
              </a:pPr>
              <a:r>
                <a:rPr lang="it-IT" altLang="it-IT" sz="16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LES	</a:t>
              </a:r>
              <a:r>
                <a:rPr lang="it-IT" altLang="it-IT" sz="1600" b="1" dirty="0">
                  <a:solidFill>
                    <a:srgbClr val="00FF00"/>
                  </a:solidFill>
                  <a:latin typeface="Arial" panose="020B0604020202020204" pitchFamily="34" charset="0"/>
                </a:rPr>
                <a:t>X</a:t>
              </a:r>
              <a:r>
                <a:rPr lang="it-IT" altLang="it-IT" sz="16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	X	</a:t>
              </a:r>
              <a:r>
                <a:rPr lang="it-IT" altLang="it-IT" sz="1600" b="1" dirty="0">
                  <a:solidFill>
                    <a:srgbClr val="00FF00"/>
                  </a:solidFill>
                  <a:latin typeface="Arial" panose="020B0604020202020204" pitchFamily="34" charset="0"/>
                </a:rPr>
                <a:t>X</a:t>
              </a:r>
            </a:p>
            <a:p>
              <a:pPr eaLnBrk="1" hangingPunct="1">
                <a:buFontTx/>
                <a:buNone/>
              </a:pPr>
              <a:r>
                <a:rPr lang="it-IT" altLang="it-IT" sz="16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Sindrome di </a:t>
              </a:r>
              <a:r>
                <a:rPr lang="it-IT" altLang="it-IT" sz="16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Sjögren</a:t>
              </a:r>
              <a:r>
                <a:rPr lang="it-IT" altLang="it-IT" sz="16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	</a:t>
              </a:r>
              <a:r>
                <a:rPr lang="it-IT" altLang="it-IT" sz="1600" b="1" dirty="0">
                  <a:solidFill>
                    <a:srgbClr val="00FF00"/>
                  </a:solidFill>
                  <a:latin typeface="Arial" panose="020B0604020202020204" pitchFamily="34" charset="0"/>
                </a:rPr>
                <a:t>X</a:t>
              </a:r>
              <a:r>
                <a:rPr lang="it-IT" altLang="it-IT" sz="16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	X	</a:t>
              </a:r>
              <a:r>
                <a:rPr lang="it-IT" altLang="it-IT" sz="1600" b="1" dirty="0">
                  <a:solidFill>
                    <a:srgbClr val="00FF00"/>
                  </a:solidFill>
                  <a:latin typeface="Arial" panose="020B0604020202020204" pitchFamily="34" charset="0"/>
                </a:rPr>
                <a:t>X</a:t>
              </a:r>
              <a:r>
                <a:rPr lang="it-IT" altLang="it-IT" sz="16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	</a:t>
              </a:r>
            </a:p>
            <a:p>
              <a:pPr eaLnBrk="1" hangingPunct="1">
                <a:buFontTx/>
                <a:buNone/>
              </a:pPr>
              <a:r>
                <a:rPr lang="it-IT" altLang="it-IT" sz="16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Polimiosite</a:t>
              </a:r>
              <a:r>
                <a:rPr lang="it-IT" altLang="it-IT" sz="16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			</a:t>
              </a:r>
              <a:r>
                <a:rPr lang="it-IT" altLang="it-IT" sz="1600" b="1" dirty="0">
                  <a:solidFill>
                    <a:srgbClr val="00FF00"/>
                  </a:solidFill>
                  <a:latin typeface="Arial" panose="020B0604020202020204" pitchFamily="34" charset="0"/>
                </a:rPr>
                <a:t>X</a:t>
              </a:r>
              <a:r>
                <a:rPr lang="it-IT" altLang="it-IT" sz="16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		X</a:t>
              </a:r>
            </a:p>
            <a:p>
              <a:pPr eaLnBrk="1" hangingPunct="1">
                <a:buFontTx/>
                <a:buNone/>
              </a:pPr>
              <a:r>
                <a:rPr lang="it-IT" altLang="it-IT" sz="16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Sclerosi sistemica				X	X</a:t>
              </a:r>
            </a:p>
            <a:p>
              <a:pPr eaLnBrk="1" hangingPunct="1">
                <a:buFontTx/>
                <a:buNone/>
              </a:pPr>
              <a:r>
                <a:rPr lang="it-IT" altLang="it-IT" sz="16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Artrite reumatoide	</a:t>
              </a:r>
              <a:r>
                <a:rPr lang="it-IT" altLang="it-IT" sz="1600" b="1" dirty="0">
                  <a:solidFill>
                    <a:srgbClr val="00FF00"/>
                  </a:solidFill>
                  <a:latin typeface="Arial" panose="020B0604020202020204" pitchFamily="34" charset="0"/>
                </a:rPr>
                <a:t>X</a:t>
              </a:r>
              <a:r>
                <a:rPr lang="it-IT" altLang="it-IT" sz="16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	X	</a:t>
              </a:r>
              <a:r>
                <a:rPr lang="it-IT" altLang="it-IT" sz="1600" b="1" dirty="0">
                  <a:solidFill>
                    <a:srgbClr val="00FF00"/>
                  </a:solidFill>
                  <a:latin typeface="Arial" panose="020B0604020202020204" pitchFamily="34" charset="0"/>
                </a:rPr>
                <a:t>X</a:t>
              </a:r>
              <a:r>
                <a:rPr lang="it-IT" altLang="it-IT" sz="16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	X</a:t>
              </a:r>
            </a:p>
            <a:p>
              <a:pPr eaLnBrk="1" hangingPunct="1">
                <a:buFontTx/>
                <a:buNone/>
              </a:pPr>
              <a:r>
                <a:rPr lang="it-IT" altLang="it-IT" sz="16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Morbo celiaco	</a:t>
              </a:r>
              <a:r>
                <a:rPr lang="it-IT" altLang="it-IT" sz="1600" b="1" dirty="0">
                  <a:solidFill>
                    <a:srgbClr val="00FF00"/>
                  </a:solidFill>
                  <a:latin typeface="Arial" panose="020B0604020202020204" pitchFamily="34" charset="0"/>
                </a:rPr>
                <a:t>X</a:t>
              </a:r>
              <a:r>
                <a:rPr lang="it-IT" altLang="it-IT" sz="16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		</a:t>
              </a:r>
              <a:r>
                <a:rPr lang="it-IT" altLang="it-IT" sz="1600" b="1" dirty="0">
                  <a:solidFill>
                    <a:srgbClr val="00FF00"/>
                  </a:solidFill>
                  <a:latin typeface="Arial" panose="020B0604020202020204" pitchFamily="34" charset="0"/>
                </a:rPr>
                <a:t>X</a:t>
              </a:r>
            </a:p>
            <a:p>
              <a:pPr eaLnBrk="1" hangingPunct="1">
                <a:buFontTx/>
                <a:buNone/>
              </a:pPr>
              <a:r>
                <a:rPr lang="it-IT" altLang="it-IT" sz="16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Sclerosi multipla	</a:t>
              </a:r>
              <a:r>
                <a:rPr lang="it-IT" altLang="it-IT" sz="1600" b="1" dirty="0">
                  <a:solidFill>
                    <a:srgbClr val="00FF00"/>
                  </a:solidFill>
                  <a:latin typeface="Arial" panose="020B0604020202020204" pitchFamily="34" charset="0"/>
                </a:rPr>
                <a:t>X</a:t>
              </a:r>
              <a:r>
                <a:rPr lang="it-IT" altLang="it-IT" sz="16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	X	</a:t>
              </a:r>
              <a:r>
                <a:rPr lang="it-IT" altLang="it-IT" sz="1600" b="1" dirty="0">
                  <a:solidFill>
                    <a:srgbClr val="00FF00"/>
                  </a:solidFill>
                  <a:latin typeface="Arial" panose="020B0604020202020204" pitchFamily="34" charset="0"/>
                </a:rPr>
                <a:t>X</a:t>
              </a:r>
            </a:p>
            <a:p>
              <a:pPr eaLnBrk="1" hangingPunct="1">
                <a:buFontTx/>
                <a:buNone/>
              </a:pPr>
              <a:r>
                <a:rPr lang="it-IT" altLang="it-IT" sz="16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Miastenia </a:t>
              </a:r>
              <a:r>
                <a:rPr lang="it-IT" altLang="it-IT" sz="16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gravis</a:t>
              </a:r>
              <a:r>
                <a:rPr lang="it-IT" altLang="it-IT" sz="16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	</a:t>
              </a:r>
              <a:r>
                <a:rPr lang="it-IT" altLang="it-IT" sz="1600" b="1" dirty="0">
                  <a:solidFill>
                    <a:srgbClr val="00FF00"/>
                  </a:solidFill>
                  <a:latin typeface="Arial" panose="020B0604020202020204" pitchFamily="34" charset="0"/>
                </a:rPr>
                <a:t>X</a:t>
              </a:r>
              <a:r>
                <a:rPr lang="it-IT" altLang="it-IT" sz="16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		</a:t>
              </a:r>
              <a:r>
                <a:rPr lang="it-IT" altLang="it-IT" sz="1600" b="1" dirty="0">
                  <a:solidFill>
                    <a:srgbClr val="00FF00"/>
                  </a:solidFill>
                  <a:latin typeface="Arial" panose="020B0604020202020204" pitchFamily="34" charset="0"/>
                </a:rPr>
                <a:t>X</a:t>
              </a:r>
            </a:p>
            <a:p>
              <a:pPr eaLnBrk="1" hangingPunct="1">
                <a:buFontTx/>
                <a:buNone/>
              </a:pPr>
              <a:r>
                <a:rPr lang="it-IT" altLang="it-IT" sz="16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Diabete mellito (I.D.)	</a:t>
              </a:r>
              <a:r>
                <a:rPr lang="it-IT" altLang="it-IT" sz="1600" b="1" dirty="0">
                  <a:solidFill>
                    <a:srgbClr val="00FF00"/>
                  </a:solidFill>
                  <a:latin typeface="Arial" panose="020B0604020202020204" pitchFamily="34" charset="0"/>
                </a:rPr>
                <a:t>X</a:t>
              </a:r>
              <a:r>
                <a:rPr lang="it-IT" altLang="it-IT" sz="16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		</a:t>
              </a:r>
              <a:r>
                <a:rPr lang="it-IT" altLang="it-IT" sz="1600" b="1" dirty="0">
                  <a:solidFill>
                    <a:srgbClr val="00FF00"/>
                  </a:solidFill>
                  <a:latin typeface="Arial" panose="020B0604020202020204" pitchFamily="34" charset="0"/>
                </a:rPr>
                <a:t>X</a:t>
              </a:r>
            </a:p>
            <a:p>
              <a:pPr eaLnBrk="1" hangingPunct="1">
                <a:buFontTx/>
                <a:buNone/>
              </a:pPr>
              <a:r>
                <a:rPr lang="it-IT" altLang="it-IT" sz="16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Malattia Graves 	</a:t>
              </a:r>
              <a:r>
                <a:rPr lang="it-IT" altLang="it-IT" sz="1600" b="1" dirty="0">
                  <a:solidFill>
                    <a:srgbClr val="00FF00"/>
                  </a:solidFill>
                  <a:latin typeface="Arial" panose="020B0604020202020204" pitchFamily="34" charset="0"/>
                </a:rPr>
                <a:t>X</a:t>
              </a:r>
              <a:r>
                <a:rPr lang="it-IT" altLang="it-IT" sz="16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		</a:t>
              </a:r>
              <a:r>
                <a:rPr lang="it-IT" altLang="it-IT" sz="1600" b="1" dirty="0">
                  <a:solidFill>
                    <a:srgbClr val="00FF00"/>
                  </a:solidFill>
                  <a:latin typeface="Arial" panose="020B0604020202020204" pitchFamily="34" charset="0"/>
                </a:rPr>
                <a:t>X</a:t>
              </a:r>
            </a:p>
            <a:p>
              <a:pPr eaLnBrk="1" hangingPunct="1">
                <a:buFontTx/>
                <a:buNone/>
              </a:pPr>
              <a:r>
                <a:rPr lang="it-IT" altLang="it-IT" sz="16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Sindrome di </a:t>
              </a:r>
              <a:r>
                <a:rPr lang="it-IT" altLang="it-IT" sz="16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Goodpasture</a:t>
              </a:r>
              <a:r>
                <a:rPr lang="it-IT" altLang="it-IT" sz="16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		X	</a:t>
              </a:r>
            </a:p>
            <a:p>
              <a:pPr eaLnBrk="1" hangingPunct="1">
                <a:buFontTx/>
                <a:buNone/>
              </a:pPr>
              <a:r>
                <a:rPr lang="it-IT" altLang="it-IT" sz="16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Pemphigus</a:t>
              </a:r>
              <a:r>
                <a:rPr lang="it-IT" altLang="it-IT" sz="16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it-IT" altLang="it-IT" sz="16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vulgaris</a:t>
              </a:r>
              <a:r>
                <a:rPr lang="it-IT" altLang="it-IT" sz="16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				X</a:t>
              </a:r>
            </a:p>
            <a:p>
              <a:pPr eaLnBrk="1" hangingPunct="1">
                <a:buFontTx/>
                <a:buNone/>
              </a:pPr>
              <a:r>
                <a:rPr lang="it-IT" altLang="it-IT" sz="16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Tiroidite AI	</a:t>
              </a:r>
              <a:r>
                <a:rPr lang="it-IT" altLang="it-IT" sz="1600" b="1" dirty="0">
                  <a:solidFill>
                    <a:srgbClr val="00FF00"/>
                  </a:solidFill>
                  <a:latin typeface="Arial" panose="020B0604020202020204" pitchFamily="34" charset="0"/>
                </a:rPr>
                <a:t>X</a:t>
              </a:r>
              <a:r>
                <a:rPr lang="it-IT" altLang="it-IT" sz="16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		</a:t>
              </a:r>
              <a:r>
                <a:rPr lang="it-IT" altLang="it-IT" sz="1600" b="1" dirty="0">
                  <a:solidFill>
                    <a:srgbClr val="00FF00"/>
                  </a:solidFill>
                  <a:latin typeface="Arial" panose="020B0604020202020204" pitchFamily="34" charset="0"/>
                </a:rPr>
                <a:t>X</a:t>
              </a:r>
            </a:p>
          </p:txBody>
        </p:sp>
        <p:sp>
          <p:nvSpPr>
            <p:cNvPr id="6148" name="Line 4">
              <a:extLst>
                <a:ext uri="{FF2B5EF4-FFF2-40B4-BE49-F238E27FC236}">
                  <a16:creationId xmlns:a16="http://schemas.microsoft.com/office/drawing/2014/main" id="{E85E7090-3628-4BD2-AAC3-431F598CE7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84043" y="2328816"/>
              <a:ext cx="8670925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150" name="Line 6">
              <a:extLst>
                <a:ext uri="{FF2B5EF4-FFF2-40B4-BE49-F238E27FC236}">
                  <a16:creationId xmlns:a16="http://schemas.microsoft.com/office/drawing/2014/main" id="{B2AA3992-ECA0-4940-B518-8F4B2D803A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58643" y="6252179"/>
              <a:ext cx="8670925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151" name="Line 7">
              <a:extLst>
                <a:ext uri="{FF2B5EF4-FFF2-40B4-BE49-F238E27FC236}">
                  <a16:creationId xmlns:a16="http://schemas.microsoft.com/office/drawing/2014/main" id="{ECAAC7FF-C501-4931-A984-3EE87168BD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84042" y="3620970"/>
              <a:ext cx="8670925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pic>
        <p:nvPicPr>
          <p:cNvPr id="8" name="Immagine 7">
            <a:extLst>
              <a:ext uri="{FF2B5EF4-FFF2-40B4-BE49-F238E27FC236}">
                <a16:creationId xmlns:a16="http://schemas.microsoft.com/office/drawing/2014/main" id="{EBE24929-16B0-4C29-B414-721F56481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0846" y="296014"/>
            <a:ext cx="946041" cy="718461"/>
          </a:xfrm>
          <a:prstGeom prst="rect">
            <a:avLst/>
          </a:prstGeo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42460EDF-0226-4CCA-A166-D61F04D0E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174" y="286603"/>
            <a:ext cx="5357916" cy="801533"/>
          </a:xfrm>
        </p:spPr>
        <p:txBody>
          <a:bodyPr>
            <a:noAutofit/>
          </a:bodyPr>
          <a:lstStyle/>
          <a:p>
            <a:endParaRPr lang="it-IT" sz="320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8FC466CC-B3D6-4EEC-92F7-620DBB9A76AC}"/>
              </a:ext>
            </a:extLst>
          </p:cNvPr>
          <p:cNvSpPr/>
          <p:nvPr/>
        </p:nvSpPr>
        <p:spPr>
          <a:xfrm>
            <a:off x="510620" y="1150137"/>
            <a:ext cx="111662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i="1" dirty="0"/>
              <a:t>Caratteristiche immunogenetiche di connettiviti sistemiche e altre malattie autoimmuni</a:t>
            </a:r>
          </a:p>
        </p:txBody>
      </p:sp>
      <p:sp>
        <p:nvSpPr>
          <p:cNvPr id="11" name="Titolo 9">
            <a:extLst>
              <a:ext uri="{FF2B5EF4-FFF2-40B4-BE49-F238E27FC236}">
                <a16:creationId xmlns:a16="http://schemas.microsoft.com/office/drawing/2014/main" id="{20794C3D-91DF-4C68-9033-C2034C20B873}"/>
              </a:ext>
            </a:extLst>
          </p:cNvPr>
          <p:cNvSpPr txBox="1">
            <a:spLocks/>
          </p:cNvSpPr>
          <p:nvPr/>
        </p:nvSpPr>
        <p:spPr>
          <a:xfrm>
            <a:off x="510620" y="296014"/>
            <a:ext cx="10023268" cy="801533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chemeClr val="bg1"/>
                </a:solidFill>
              </a:rPr>
              <a:t>Background genetico</a:t>
            </a:r>
          </a:p>
        </p:txBody>
      </p:sp>
    </p:spTree>
    <p:extLst>
      <p:ext uri="{BB962C8B-B14F-4D97-AF65-F5344CB8AC3E}">
        <p14:creationId xmlns:p14="http://schemas.microsoft.com/office/powerpoint/2010/main" val="9240135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81" name="CasellaDiTesto 8">
            <a:extLst>
              <a:ext uri="{FF2B5EF4-FFF2-40B4-BE49-F238E27FC236}">
                <a16:creationId xmlns:a16="http://schemas.microsoft.com/office/drawing/2014/main" id="{17DC7362-22AC-4452-BDF7-D84B515AEB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208" y="1502663"/>
            <a:ext cx="11028680" cy="435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3600" dirty="0">
                <a:latin typeface="Calibri" panose="020F0502020204030204" pitchFamily="34" charset="0"/>
              </a:rPr>
              <a:t>Profilo ematochimico generale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050" dirty="0">
                <a:latin typeface="Calibri" panose="020F0502020204030204" pitchFamily="34" charset="0"/>
              </a:rPr>
              <a:t>               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3600" dirty="0">
                <a:latin typeface="Calibri" panose="020F0502020204030204" pitchFamily="34" charset="0"/>
              </a:rPr>
              <a:t>                           +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it-IT" altLang="it-IT" sz="3600" kern="0" dirty="0">
                <a:latin typeface="Calibri" pitchFamily="34" charset="0"/>
              </a:rPr>
              <a:t>Anti-</a:t>
            </a:r>
            <a:r>
              <a:rPr lang="it-IT" altLang="it-IT" sz="3600" kern="0" dirty="0" err="1">
                <a:latin typeface="Calibri" pitchFamily="34" charset="0"/>
              </a:rPr>
              <a:t>dsDNA</a:t>
            </a:r>
            <a:r>
              <a:rPr lang="it-IT" altLang="it-IT" sz="3600" kern="0" dirty="0">
                <a:latin typeface="Calibri" pitchFamily="34" charset="0"/>
              </a:rPr>
              <a:t>, C3, C4		      				</a:t>
            </a:r>
            <a:r>
              <a:rPr lang="it-IT" altLang="it-IT" sz="3600" b="1" kern="0" dirty="0">
                <a:latin typeface="Calibri" pitchFamily="34" charset="0"/>
              </a:rPr>
              <a:t>LES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it-IT" altLang="it-IT" sz="3600" kern="0" dirty="0">
                <a:latin typeface="Calibri" pitchFamily="34" charset="0"/>
              </a:rPr>
              <a:t>CPK					       							</a:t>
            </a:r>
            <a:r>
              <a:rPr lang="it-IT" altLang="it-IT" sz="3600" b="1" kern="0" dirty="0">
                <a:latin typeface="Calibri" pitchFamily="34" charset="0"/>
              </a:rPr>
              <a:t>DM-PM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it-IT" altLang="it-IT" sz="3600" kern="0" dirty="0">
                <a:latin typeface="Calibri" pitchFamily="34" charset="0"/>
              </a:rPr>
              <a:t>ANCA					       						</a:t>
            </a:r>
            <a:r>
              <a:rPr lang="it-IT" altLang="it-IT" sz="3600" b="1" kern="0" dirty="0" err="1">
                <a:latin typeface="Calibri" pitchFamily="34" charset="0"/>
              </a:rPr>
              <a:t>Vasculiti</a:t>
            </a:r>
            <a:r>
              <a:rPr lang="it-IT" altLang="it-IT" sz="3600" b="1" kern="0" dirty="0">
                <a:latin typeface="Calibri" pitchFamily="34" charset="0"/>
              </a:rPr>
              <a:t> </a:t>
            </a:r>
            <a:r>
              <a:rPr lang="it-IT" altLang="it-IT" b="1" kern="0" dirty="0">
                <a:latin typeface="Calibri" pitchFamily="34" charset="0"/>
              </a:rPr>
              <a:t>ANCA-associate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it-IT" altLang="it-IT" sz="3600" kern="0" dirty="0">
                <a:latin typeface="Symbol" pitchFamily="18" charset="2"/>
              </a:rPr>
              <a:t>b</a:t>
            </a:r>
            <a:r>
              <a:rPr lang="it-IT" altLang="it-IT" sz="3600" kern="0" dirty="0">
                <a:latin typeface="Calibri" pitchFamily="34" charset="0"/>
              </a:rPr>
              <a:t>2m, </a:t>
            </a:r>
            <a:r>
              <a:rPr lang="it-IT" altLang="it-IT" sz="3600" kern="0" dirty="0">
                <a:latin typeface="Symbol" pitchFamily="18" charset="2"/>
              </a:rPr>
              <a:t>g</a:t>
            </a:r>
            <a:r>
              <a:rPr lang="it-IT" altLang="it-IT" sz="3600" kern="0" dirty="0">
                <a:latin typeface="Calibri" pitchFamily="34" charset="0"/>
              </a:rPr>
              <a:t>-globuline, C3, C4		       		</a:t>
            </a:r>
            <a:r>
              <a:rPr lang="it-IT" altLang="it-IT" sz="3600" b="1" kern="0" dirty="0">
                <a:latin typeface="Calibri" pitchFamily="34" charset="0"/>
              </a:rPr>
              <a:t>S. </a:t>
            </a:r>
            <a:r>
              <a:rPr lang="it-IT" altLang="it-IT" sz="3600" b="1" kern="0" dirty="0" err="1">
                <a:latin typeface="Calibri" pitchFamily="34" charset="0"/>
              </a:rPr>
              <a:t>Sjögren</a:t>
            </a:r>
            <a:r>
              <a:rPr lang="it-IT" altLang="it-IT" sz="3600" b="1" kern="0" dirty="0">
                <a:latin typeface="Calibri" pitchFamily="34" charset="0"/>
              </a:rPr>
              <a:t>	</a:t>
            </a:r>
            <a:r>
              <a:rPr lang="it-IT" altLang="it-IT" sz="3600" kern="0" dirty="0">
                <a:latin typeface="Calibri" pitchFamily="34" charset="0"/>
              </a:rPr>
              <a:t>	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36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05DC3708-9C11-48FE-A73D-1D9BF456438E}"/>
              </a:ext>
            </a:extLst>
          </p:cNvPr>
          <p:cNvSpPr txBox="1">
            <a:spLocks noChangeArrowheads="1"/>
          </p:cNvSpPr>
          <p:nvPr/>
        </p:nvSpPr>
        <p:spPr>
          <a:xfrm>
            <a:off x="1703388" y="3925889"/>
            <a:ext cx="8858250" cy="195103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90000"/>
              </a:lnSpc>
              <a:buNone/>
              <a:defRPr/>
            </a:pPr>
            <a:r>
              <a:rPr lang="it-IT" altLang="it-IT" sz="2800" kern="0" dirty="0">
                <a:solidFill>
                  <a:srgbClr val="FF0000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5" name="Freccia a destra 4">
            <a:extLst>
              <a:ext uri="{FF2B5EF4-FFF2-40B4-BE49-F238E27FC236}">
                <a16:creationId xmlns:a16="http://schemas.microsoft.com/office/drawing/2014/main" id="{2CC9E895-29AE-4B47-AC64-F8D7547A082C}"/>
              </a:ext>
            </a:extLst>
          </p:cNvPr>
          <p:cNvSpPr/>
          <p:nvPr/>
        </p:nvSpPr>
        <p:spPr bwMode="auto">
          <a:xfrm>
            <a:off x="5912486" y="2960054"/>
            <a:ext cx="785813" cy="428625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it-IT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6" name="Freccia a destra 5">
            <a:extLst>
              <a:ext uri="{FF2B5EF4-FFF2-40B4-BE49-F238E27FC236}">
                <a16:creationId xmlns:a16="http://schemas.microsoft.com/office/drawing/2014/main" id="{6DAAC4FC-1DD5-4D0C-9951-225590DB5B83}"/>
              </a:ext>
            </a:extLst>
          </p:cNvPr>
          <p:cNvSpPr/>
          <p:nvPr/>
        </p:nvSpPr>
        <p:spPr bwMode="auto">
          <a:xfrm>
            <a:off x="5912486" y="3554541"/>
            <a:ext cx="785813" cy="428625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it-IT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7" name="Freccia a destra 6">
            <a:extLst>
              <a:ext uri="{FF2B5EF4-FFF2-40B4-BE49-F238E27FC236}">
                <a16:creationId xmlns:a16="http://schemas.microsoft.com/office/drawing/2014/main" id="{FC3405D8-9941-4AD6-AB41-15216A874749}"/>
              </a:ext>
            </a:extLst>
          </p:cNvPr>
          <p:cNvSpPr/>
          <p:nvPr/>
        </p:nvSpPr>
        <p:spPr bwMode="auto">
          <a:xfrm>
            <a:off x="5912486" y="4156965"/>
            <a:ext cx="785813" cy="428625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it-IT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8" name="Freccia a destra 7">
            <a:extLst>
              <a:ext uri="{FF2B5EF4-FFF2-40B4-BE49-F238E27FC236}">
                <a16:creationId xmlns:a16="http://schemas.microsoft.com/office/drawing/2014/main" id="{E4B529B7-E1FD-4628-9E48-5A7D206178A2}"/>
              </a:ext>
            </a:extLst>
          </p:cNvPr>
          <p:cNvSpPr/>
          <p:nvPr/>
        </p:nvSpPr>
        <p:spPr bwMode="auto">
          <a:xfrm>
            <a:off x="5912486" y="4754564"/>
            <a:ext cx="785813" cy="428625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it-IT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340E7DD5-9914-4A4C-A6EC-451F3A15A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Monitoraggio della malattia</a:t>
            </a:r>
          </a:p>
        </p:txBody>
      </p:sp>
    </p:spTree>
    <p:extLst>
      <p:ext uri="{BB962C8B-B14F-4D97-AF65-F5344CB8AC3E}">
        <p14:creationId xmlns:p14="http://schemas.microsoft.com/office/powerpoint/2010/main" val="29408923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4">
            <a:extLst>
              <a:ext uri="{FF2B5EF4-FFF2-40B4-BE49-F238E27FC236}">
                <a16:creationId xmlns:a16="http://schemas.microsoft.com/office/drawing/2014/main" id="{620C0B01-C737-42C9-A0CD-43B9C9B2E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Monitoraggio 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224DC07-CF8E-4494-A93E-21C0D89D5E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it-IT" altLang="it-IT" sz="2800" b="1" dirty="0">
                <a:solidFill>
                  <a:schemeClr val="bg1"/>
                </a:solidFill>
              </a:rPr>
              <a:t>interessamento d’organo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EBAD2583-8F0F-402E-AC4D-7A1A64081EA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354013" indent="-354013">
              <a:buFont typeface="Arial" panose="020B0604020202020204" pitchFamily="34" charset="0"/>
              <a:buChar char="•"/>
            </a:pPr>
            <a:r>
              <a:rPr lang="it-IT" altLang="it-IT" sz="2800" dirty="0"/>
              <a:t>Creatinina</a:t>
            </a:r>
          </a:p>
          <a:p>
            <a:pPr marL="354013" indent="-354013">
              <a:buFont typeface="Arial" panose="020B0604020202020204" pitchFamily="34" charset="0"/>
              <a:buChar char="•"/>
            </a:pPr>
            <a:r>
              <a:rPr lang="it-IT" altLang="it-IT" sz="2800" dirty="0"/>
              <a:t>sedimento urinario</a:t>
            </a:r>
          </a:p>
          <a:p>
            <a:pPr marL="354013" indent="-354013">
              <a:buFont typeface="Arial" panose="020B0604020202020204" pitchFamily="34" charset="0"/>
              <a:buChar char="•"/>
            </a:pPr>
            <a:r>
              <a:rPr lang="it-IT" altLang="it-IT" sz="2800" dirty="0"/>
              <a:t>Emocromo</a:t>
            </a:r>
          </a:p>
          <a:p>
            <a:pPr marL="354013" indent="-354013">
              <a:buFont typeface="Arial" panose="020B0604020202020204" pitchFamily="34" charset="0"/>
              <a:buChar char="•"/>
            </a:pPr>
            <a:r>
              <a:rPr lang="it-IT" altLang="it-IT" sz="2800" dirty="0"/>
              <a:t>test di Coombs, aptoglobina</a:t>
            </a:r>
          </a:p>
          <a:p>
            <a:pPr marL="354013" indent="-354013">
              <a:buFont typeface="Arial" panose="020B0604020202020204" pitchFamily="34" charset="0"/>
              <a:buChar char="•"/>
            </a:pPr>
            <a:r>
              <a:rPr lang="it-IT" altLang="it-IT" sz="2800" dirty="0"/>
              <a:t>profilo epatico</a:t>
            </a:r>
          </a:p>
          <a:p>
            <a:pPr marL="354013" indent="-354013">
              <a:buFont typeface="Arial" panose="020B0604020202020204" pitchFamily="34" charset="0"/>
              <a:buChar char="•"/>
            </a:pPr>
            <a:r>
              <a:rPr lang="it-IT" altLang="it-IT" sz="2800" dirty="0"/>
              <a:t>enzimi muscolari</a:t>
            </a:r>
          </a:p>
          <a:p>
            <a:pPr marL="354013" indent="-354013">
              <a:buFont typeface="Arial" panose="020B0604020202020204" pitchFamily="34" charset="0"/>
              <a:buChar char="•"/>
            </a:pPr>
            <a:r>
              <a:rPr lang="it-IT" sz="2800" dirty="0"/>
              <a:t>…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FDA2066C-DDFB-4573-B42F-C423290526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it-IT" sz="2800" b="1" dirty="0">
                <a:solidFill>
                  <a:schemeClr val="bg1"/>
                </a:solidFill>
              </a:rPr>
              <a:t>terapia</a:t>
            </a:r>
          </a:p>
        </p:txBody>
      </p:sp>
      <p:sp>
        <p:nvSpPr>
          <p:cNvPr id="10" name="Segnaposto contenuto 9">
            <a:extLst>
              <a:ext uri="{FF2B5EF4-FFF2-40B4-BE49-F238E27FC236}">
                <a16:creationId xmlns:a16="http://schemas.microsoft.com/office/drawing/2014/main" id="{8C19293D-17E9-47AA-BAFD-F93D6800E04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268288" indent="-268288">
              <a:buFont typeface="Arial" panose="020B0604020202020204" pitchFamily="34" charset="0"/>
              <a:buChar char="•"/>
            </a:pPr>
            <a:r>
              <a:rPr lang="it-IT" sz="2800" dirty="0"/>
              <a:t>emocromo</a:t>
            </a:r>
          </a:p>
          <a:p>
            <a:pPr marL="268288" indent="-268288">
              <a:buFont typeface="Arial" panose="020B0604020202020204" pitchFamily="34" charset="0"/>
              <a:buChar char="•"/>
            </a:pPr>
            <a:r>
              <a:rPr lang="it-IT" sz="2800" dirty="0"/>
              <a:t>glicemia</a:t>
            </a:r>
          </a:p>
          <a:p>
            <a:pPr marL="268288" indent="-268288">
              <a:buFont typeface="Arial" panose="020B0604020202020204" pitchFamily="34" charset="0"/>
              <a:buChar char="•"/>
            </a:pPr>
            <a:r>
              <a:rPr lang="it-IT" sz="2800" dirty="0"/>
              <a:t>assetto lipidico</a:t>
            </a:r>
          </a:p>
          <a:p>
            <a:pPr marL="268288" indent="-268288">
              <a:buFont typeface="Arial" panose="020B0604020202020204" pitchFamily="34" charset="0"/>
              <a:buChar char="•"/>
            </a:pPr>
            <a:r>
              <a:rPr lang="it-IT" sz="2800" dirty="0"/>
              <a:t>profilo epatico </a:t>
            </a:r>
          </a:p>
          <a:p>
            <a:pPr marL="268288" indent="-268288">
              <a:buFont typeface="Arial" panose="020B0604020202020204" pitchFamily="34" charset="0"/>
              <a:buChar char="•"/>
            </a:pPr>
            <a:r>
              <a:rPr lang="it-IT" sz="2800" dirty="0"/>
              <a:t>profilo renale</a:t>
            </a:r>
          </a:p>
          <a:p>
            <a:pPr marL="268288" indent="-268288">
              <a:buFont typeface="Arial" panose="020B0604020202020204" pitchFamily="34" charset="0"/>
              <a:buChar char="•"/>
            </a:pPr>
            <a:r>
              <a:rPr lang="it-IT" sz="2800" dirty="0"/>
              <a:t>es. urine</a:t>
            </a:r>
          </a:p>
          <a:p>
            <a:endParaRPr lang="it-IT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D4E21E2E-2E10-400D-91CD-43DAC3769907}"/>
              </a:ext>
            </a:extLst>
          </p:cNvPr>
          <p:cNvSpPr txBox="1">
            <a:spLocks noChangeArrowheads="1"/>
          </p:cNvSpPr>
          <p:nvPr/>
        </p:nvSpPr>
        <p:spPr>
          <a:xfrm>
            <a:off x="1943100" y="3236913"/>
            <a:ext cx="3652838" cy="295116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endParaRPr lang="it-IT" altLang="it-IT" sz="2400" kern="0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195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C2D2F926-0043-48F0-B6A2-67381D0955AB}"/>
              </a:ext>
            </a:extLst>
          </p:cNvPr>
          <p:cNvSpPr txBox="1">
            <a:spLocks noChangeArrowheads="1"/>
          </p:cNvSpPr>
          <p:nvPr/>
        </p:nvSpPr>
        <p:spPr>
          <a:xfrm>
            <a:off x="670560" y="630238"/>
            <a:ext cx="10838688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it-IT" altLang="it-IT" b="1" i="1" kern="0" dirty="0">
                <a:solidFill>
                  <a:schemeClr val="tx1"/>
                </a:solidFill>
                <a:latin typeface="Calibri" pitchFamily="34" charset="0"/>
              </a:rPr>
              <a:t>Esami che non è necessario ripetere una volta accertata la diagnosi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D4546187-F780-4136-89C5-D5A8FA52F803}"/>
              </a:ext>
            </a:extLst>
          </p:cNvPr>
          <p:cNvSpPr txBox="1">
            <a:spLocks noChangeArrowheads="1"/>
          </p:cNvSpPr>
          <p:nvPr/>
        </p:nvSpPr>
        <p:spPr>
          <a:xfrm>
            <a:off x="2194560" y="2815590"/>
            <a:ext cx="8010144" cy="184308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it-IT" altLang="it-IT" sz="3600" b="1" kern="0" dirty="0">
                <a:solidFill>
                  <a:schemeClr val="accent6"/>
                </a:solidFill>
                <a:latin typeface="Calibri" pitchFamily="34" charset="0"/>
              </a:rPr>
              <a:t>ANA</a:t>
            </a:r>
          </a:p>
          <a:p>
            <a:pPr>
              <a:defRPr/>
            </a:pPr>
            <a:r>
              <a:rPr lang="it-IT" altLang="it-IT" sz="3600" b="1" kern="0" dirty="0">
                <a:solidFill>
                  <a:schemeClr val="accent6"/>
                </a:solidFill>
                <a:latin typeface="Calibri" pitchFamily="34" charset="0"/>
              </a:rPr>
              <a:t>ENA</a:t>
            </a:r>
          </a:p>
          <a:p>
            <a:pPr>
              <a:defRPr/>
            </a:pPr>
            <a:r>
              <a:rPr lang="it-IT" altLang="it-IT" sz="3600" b="1" kern="0" dirty="0" err="1">
                <a:solidFill>
                  <a:schemeClr val="accent6"/>
                </a:solidFill>
                <a:latin typeface="Calibri" pitchFamily="34" charset="0"/>
              </a:rPr>
              <a:t>Ac</a:t>
            </a:r>
            <a:r>
              <a:rPr lang="it-IT" altLang="it-IT" sz="3600" b="1" kern="0" dirty="0">
                <a:solidFill>
                  <a:schemeClr val="accent6"/>
                </a:solidFill>
                <a:latin typeface="Calibri" pitchFamily="34" charset="0"/>
              </a:rPr>
              <a:t>. anti-fosfolipidi e LAC</a:t>
            </a:r>
            <a:endParaRPr lang="it-IT" altLang="it-IT" b="1" kern="0" dirty="0">
              <a:solidFill>
                <a:schemeClr val="accent6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6421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431EC021-EEE6-47CA-899A-CD2608D94DED}"/>
              </a:ext>
            </a:extLst>
          </p:cNvPr>
          <p:cNvGrpSpPr>
            <a:grpSpLocks/>
          </p:cNvGrpSpPr>
          <p:nvPr/>
        </p:nvGrpSpPr>
        <p:grpSpPr bwMode="auto">
          <a:xfrm>
            <a:off x="2119313" y="4956176"/>
            <a:ext cx="4633912" cy="1063625"/>
            <a:chOff x="401" y="2850"/>
            <a:chExt cx="3283" cy="670"/>
          </a:xfrm>
        </p:grpSpPr>
        <p:sp>
          <p:nvSpPr>
            <p:cNvPr id="57365" name="Text Box 4">
              <a:extLst>
                <a:ext uri="{FF2B5EF4-FFF2-40B4-BE49-F238E27FC236}">
                  <a16:creationId xmlns:a16="http://schemas.microsoft.com/office/drawing/2014/main" id="{EB4E2267-790D-453B-906B-E57E5D86C1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06" y="3048"/>
              <a:ext cx="762" cy="269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it-IT" altLang="it-IT" sz="2200">
                  <a:solidFill>
                    <a:schemeClr val="accent6"/>
                  </a:solidFill>
                  <a:latin typeface="Arial" panose="020B0604020202020204" pitchFamily="34" charset="0"/>
                </a:rPr>
                <a:t>ANA + </a:t>
              </a:r>
            </a:p>
          </p:txBody>
        </p:sp>
        <p:grpSp>
          <p:nvGrpSpPr>
            <p:cNvPr id="57366" name="Group 5">
              <a:extLst>
                <a:ext uri="{FF2B5EF4-FFF2-40B4-BE49-F238E27FC236}">
                  <a16:creationId xmlns:a16="http://schemas.microsoft.com/office/drawing/2014/main" id="{893D2336-56C1-4C28-B053-467D68C738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1" y="2850"/>
              <a:ext cx="3283" cy="670"/>
              <a:chOff x="497" y="3418"/>
              <a:chExt cx="3283" cy="670"/>
            </a:xfrm>
          </p:grpSpPr>
          <p:sp>
            <p:nvSpPr>
              <p:cNvPr id="57367" name="Line 6">
                <a:extLst>
                  <a:ext uri="{FF2B5EF4-FFF2-40B4-BE49-F238E27FC236}">
                    <a16:creationId xmlns:a16="http://schemas.microsoft.com/office/drawing/2014/main" id="{4B65B3DC-F016-47D8-ABB5-9E03BE7523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17" y="3418"/>
                <a:ext cx="2431" cy="4"/>
              </a:xfrm>
              <a:prstGeom prst="line">
                <a:avLst/>
              </a:prstGeom>
              <a:noFill/>
              <a:ln w="38100">
                <a:solidFill>
                  <a:schemeClr val="accent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>
                  <a:solidFill>
                    <a:schemeClr val="accent6"/>
                  </a:solidFill>
                </a:endParaRPr>
              </a:p>
            </p:txBody>
          </p:sp>
          <p:sp>
            <p:nvSpPr>
              <p:cNvPr id="57368" name="Line 7">
                <a:extLst>
                  <a:ext uri="{FF2B5EF4-FFF2-40B4-BE49-F238E27FC236}">
                    <a16:creationId xmlns:a16="http://schemas.microsoft.com/office/drawing/2014/main" id="{D5221F84-C63F-4B19-9E1D-E2C72C4F47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97" y="3418"/>
                <a:ext cx="426" cy="670"/>
              </a:xfrm>
              <a:prstGeom prst="line">
                <a:avLst/>
              </a:prstGeom>
              <a:noFill/>
              <a:ln w="38100">
                <a:solidFill>
                  <a:schemeClr val="accent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>
                  <a:solidFill>
                    <a:schemeClr val="accent6"/>
                  </a:solidFill>
                </a:endParaRPr>
              </a:p>
            </p:txBody>
          </p:sp>
          <p:sp>
            <p:nvSpPr>
              <p:cNvPr id="57369" name="Line 8">
                <a:extLst>
                  <a:ext uri="{FF2B5EF4-FFF2-40B4-BE49-F238E27FC236}">
                    <a16:creationId xmlns:a16="http://schemas.microsoft.com/office/drawing/2014/main" id="{CC9C84FA-E48A-4ADF-B5C5-F9E3D3D414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7" y="4080"/>
                <a:ext cx="3283" cy="0"/>
              </a:xfrm>
              <a:prstGeom prst="line">
                <a:avLst/>
              </a:prstGeom>
              <a:noFill/>
              <a:ln w="38100">
                <a:solidFill>
                  <a:schemeClr val="accent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>
                  <a:solidFill>
                    <a:schemeClr val="accent6"/>
                  </a:solidFill>
                </a:endParaRPr>
              </a:p>
            </p:txBody>
          </p:sp>
          <p:sp>
            <p:nvSpPr>
              <p:cNvPr id="57370" name="Line 9">
                <a:extLst>
                  <a:ext uri="{FF2B5EF4-FFF2-40B4-BE49-F238E27FC236}">
                    <a16:creationId xmlns:a16="http://schemas.microsoft.com/office/drawing/2014/main" id="{C9A0CE01-DF09-46FA-80F3-604524B7B6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40" y="3424"/>
                <a:ext cx="440" cy="660"/>
              </a:xfrm>
              <a:prstGeom prst="line">
                <a:avLst/>
              </a:prstGeom>
              <a:noFill/>
              <a:ln w="38100">
                <a:solidFill>
                  <a:schemeClr val="accent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>
                  <a:solidFill>
                    <a:schemeClr val="accent6"/>
                  </a:solidFill>
                </a:endParaRPr>
              </a:p>
            </p:txBody>
          </p:sp>
        </p:grpSp>
      </p:grpSp>
      <p:grpSp>
        <p:nvGrpSpPr>
          <p:cNvPr id="4" name="Group 10">
            <a:extLst>
              <a:ext uri="{FF2B5EF4-FFF2-40B4-BE49-F238E27FC236}">
                <a16:creationId xmlns:a16="http://schemas.microsoft.com/office/drawing/2014/main" id="{72AF6BA2-DB78-4239-8C0D-1EE1D91ECF0E}"/>
              </a:ext>
            </a:extLst>
          </p:cNvPr>
          <p:cNvGrpSpPr>
            <a:grpSpLocks/>
          </p:cNvGrpSpPr>
          <p:nvPr/>
        </p:nvGrpSpPr>
        <p:grpSpPr bwMode="auto">
          <a:xfrm>
            <a:off x="3406776" y="2038350"/>
            <a:ext cx="2049463" cy="1765300"/>
            <a:chOff x="1313" y="1012"/>
            <a:chExt cx="1452" cy="1112"/>
          </a:xfrm>
        </p:grpSpPr>
        <p:sp>
          <p:nvSpPr>
            <p:cNvPr id="57360" name="Text Box 11">
              <a:extLst>
                <a:ext uri="{FF2B5EF4-FFF2-40B4-BE49-F238E27FC236}">
                  <a16:creationId xmlns:a16="http://schemas.microsoft.com/office/drawing/2014/main" id="{7B06753F-2555-4273-9085-CE7CC49A89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80" y="1665"/>
              <a:ext cx="537" cy="269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buFontTx/>
                <a:buNone/>
              </a:pPr>
              <a:r>
                <a:rPr lang="it-IT" altLang="it-IT" sz="2200">
                  <a:solidFill>
                    <a:schemeClr val="accent6"/>
                  </a:solidFill>
                  <a:latin typeface="Arial" panose="020B0604020202020204" pitchFamily="34" charset="0"/>
                </a:rPr>
                <a:t>CTD</a:t>
              </a:r>
            </a:p>
          </p:txBody>
        </p:sp>
        <p:grpSp>
          <p:nvGrpSpPr>
            <p:cNvPr id="57361" name="Group 12">
              <a:extLst>
                <a:ext uri="{FF2B5EF4-FFF2-40B4-BE49-F238E27FC236}">
                  <a16:creationId xmlns:a16="http://schemas.microsoft.com/office/drawing/2014/main" id="{86D10313-CBF4-4862-A8E2-E25E6FDE73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13" y="1012"/>
              <a:ext cx="1452" cy="1112"/>
              <a:chOff x="1384" y="1216"/>
              <a:chExt cx="1452" cy="1112"/>
            </a:xfrm>
          </p:grpSpPr>
          <p:sp>
            <p:nvSpPr>
              <p:cNvPr id="57362" name="Line 13">
                <a:extLst>
                  <a:ext uri="{FF2B5EF4-FFF2-40B4-BE49-F238E27FC236}">
                    <a16:creationId xmlns:a16="http://schemas.microsoft.com/office/drawing/2014/main" id="{8BB081B2-0B75-499F-9863-A9DF743B68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84" y="1216"/>
                <a:ext cx="716" cy="1112"/>
              </a:xfrm>
              <a:prstGeom prst="line">
                <a:avLst/>
              </a:prstGeom>
              <a:noFill/>
              <a:ln w="38100">
                <a:solidFill>
                  <a:schemeClr val="accent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>
                  <a:solidFill>
                    <a:schemeClr val="accent6"/>
                  </a:solidFill>
                </a:endParaRPr>
              </a:p>
            </p:txBody>
          </p:sp>
          <p:sp>
            <p:nvSpPr>
              <p:cNvPr id="57363" name="Line 14">
                <a:extLst>
                  <a:ext uri="{FF2B5EF4-FFF2-40B4-BE49-F238E27FC236}">
                    <a16:creationId xmlns:a16="http://schemas.microsoft.com/office/drawing/2014/main" id="{0DB2017C-EDC6-4F39-A67D-D700C401D7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96" y="1216"/>
                <a:ext cx="740" cy="1112"/>
              </a:xfrm>
              <a:prstGeom prst="line">
                <a:avLst/>
              </a:prstGeom>
              <a:noFill/>
              <a:ln w="38100">
                <a:solidFill>
                  <a:schemeClr val="accent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>
                  <a:solidFill>
                    <a:schemeClr val="accent6"/>
                  </a:solidFill>
                </a:endParaRPr>
              </a:p>
            </p:txBody>
          </p:sp>
          <p:sp>
            <p:nvSpPr>
              <p:cNvPr id="57364" name="Line 15">
                <a:extLst>
                  <a:ext uri="{FF2B5EF4-FFF2-40B4-BE49-F238E27FC236}">
                    <a16:creationId xmlns:a16="http://schemas.microsoft.com/office/drawing/2014/main" id="{F9CECCB3-D2B4-4623-BF54-F6FF0C4F28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8" y="2324"/>
                <a:ext cx="1448" cy="0"/>
              </a:xfrm>
              <a:prstGeom prst="line">
                <a:avLst/>
              </a:prstGeom>
              <a:noFill/>
              <a:ln w="38100">
                <a:solidFill>
                  <a:schemeClr val="accent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>
                  <a:solidFill>
                    <a:schemeClr val="accent6"/>
                  </a:solidFill>
                </a:endParaRPr>
              </a:p>
            </p:txBody>
          </p:sp>
        </p:grpSp>
      </p:grpSp>
      <p:grpSp>
        <p:nvGrpSpPr>
          <p:cNvPr id="6" name="Group 16">
            <a:extLst>
              <a:ext uri="{FF2B5EF4-FFF2-40B4-BE49-F238E27FC236}">
                <a16:creationId xmlns:a16="http://schemas.microsoft.com/office/drawing/2014/main" id="{101F6580-5D6C-40AD-8B7F-D90C558DC78C}"/>
              </a:ext>
            </a:extLst>
          </p:cNvPr>
          <p:cNvGrpSpPr>
            <a:grpSpLocks/>
          </p:cNvGrpSpPr>
          <p:nvPr/>
        </p:nvGrpSpPr>
        <p:grpSpPr bwMode="auto">
          <a:xfrm>
            <a:off x="2720975" y="3797300"/>
            <a:ext cx="3411538" cy="1168400"/>
            <a:chOff x="827" y="2120"/>
            <a:chExt cx="2417" cy="736"/>
          </a:xfrm>
        </p:grpSpPr>
        <p:grpSp>
          <p:nvGrpSpPr>
            <p:cNvPr id="57356" name="Group 17">
              <a:extLst>
                <a:ext uri="{FF2B5EF4-FFF2-40B4-BE49-F238E27FC236}">
                  <a16:creationId xmlns:a16="http://schemas.microsoft.com/office/drawing/2014/main" id="{B7BB7D0F-9EBD-4779-9E32-24D931A7BD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27" y="2120"/>
              <a:ext cx="2417" cy="736"/>
              <a:chOff x="827" y="2120"/>
              <a:chExt cx="2417" cy="736"/>
            </a:xfrm>
          </p:grpSpPr>
          <p:sp>
            <p:nvSpPr>
              <p:cNvPr id="57358" name="Line 18">
                <a:extLst>
                  <a:ext uri="{FF2B5EF4-FFF2-40B4-BE49-F238E27FC236}">
                    <a16:creationId xmlns:a16="http://schemas.microsoft.com/office/drawing/2014/main" id="{9D83E0C4-0DA6-4DE0-86F7-6EC0616CD6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27" y="2120"/>
                <a:ext cx="490" cy="736"/>
              </a:xfrm>
              <a:prstGeom prst="line">
                <a:avLst/>
              </a:prstGeom>
              <a:noFill/>
              <a:ln w="38100">
                <a:solidFill>
                  <a:schemeClr val="accent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>
                  <a:solidFill>
                    <a:schemeClr val="accent6"/>
                  </a:solidFill>
                </a:endParaRPr>
              </a:p>
            </p:txBody>
          </p:sp>
          <p:sp>
            <p:nvSpPr>
              <p:cNvPr id="57359" name="Line 19">
                <a:extLst>
                  <a:ext uri="{FF2B5EF4-FFF2-40B4-BE49-F238E27FC236}">
                    <a16:creationId xmlns:a16="http://schemas.microsoft.com/office/drawing/2014/main" id="{0CF433E4-E645-4F6B-B7E4-393970958B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5" y="2120"/>
                <a:ext cx="479" cy="734"/>
              </a:xfrm>
              <a:prstGeom prst="line">
                <a:avLst/>
              </a:prstGeom>
              <a:noFill/>
              <a:ln w="38100">
                <a:solidFill>
                  <a:schemeClr val="accent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>
                  <a:solidFill>
                    <a:schemeClr val="accent6"/>
                  </a:solidFill>
                </a:endParaRPr>
              </a:p>
            </p:txBody>
          </p:sp>
        </p:grpSp>
        <p:sp>
          <p:nvSpPr>
            <p:cNvPr id="57357" name="Text Box 20">
              <a:extLst>
                <a:ext uri="{FF2B5EF4-FFF2-40B4-BE49-F238E27FC236}">
                  <a16:creationId xmlns:a16="http://schemas.microsoft.com/office/drawing/2014/main" id="{A0DA0928-2643-4ED7-8644-C785901DC3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01" y="2359"/>
              <a:ext cx="680" cy="269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it-IT" altLang="it-IT" sz="2200">
                  <a:solidFill>
                    <a:schemeClr val="accent6"/>
                  </a:solidFill>
                  <a:latin typeface="Arial" panose="020B0604020202020204" pitchFamily="34" charset="0"/>
                </a:rPr>
                <a:t>UCTD</a:t>
              </a:r>
            </a:p>
          </p:txBody>
        </p:sp>
      </p:grpSp>
      <p:grpSp>
        <p:nvGrpSpPr>
          <p:cNvPr id="8" name="Group 21">
            <a:extLst>
              <a:ext uri="{FF2B5EF4-FFF2-40B4-BE49-F238E27FC236}">
                <a16:creationId xmlns:a16="http://schemas.microsoft.com/office/drawing/2014/main" id="{09CEA4CA-2BDE-412E-BD2F-A2091947B467}"/>
              </a:ext>
            </a:extLst>
          </p:cNvPr>
          <p:cNvGrpSpPr>
            <a:grpSpLocks/>
          </p:cNvGrpSpPr>
          <p:nvPr/>
        </p:nvGrpSpPr>
        <p:grpSpPr bwMode="auto">
          <a:xfrm>
            <a:off x="5738814" y="3625851"/>
            <a:ext cx="4014787" cy="396875"/>
            <a:chOff x="2965" y="2012"/>
            <a:chExt cx="2845" cy="250"/>
          </a:xfrm>
        </p:grpSpPr>
        <p:sp>
          <p:nvSpPr>
            <p:cNvPr id="57354" name="Text Box 22">
              <a:extLst>
                <a:ext uri="{FF2B5EF4-FFF2-40B4-BE49-F238E27FC236}">
                  <a16:creationId xmlns:a16="http://schemas.microsoft.com/office/drawing/2014/main" id="{11814CCD-6E18-4829-A963-E1DE6036E0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8" y="2012"/>
              <a:ext cx="2162" cy="2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buFontTx/>
                <a:buNone/>
              </a:pPr>
              <a:r>
                <a:rPr lang="it-IT" altLang="it-IT" sz="2000">
                  <a:solidFill>
                    <a:schemeClr val="accent6"/>
                  </a:solidFill>
                  <a:latin typeface="Arial" panose="020B0604020202020204" pitchFamily="34" charset="0"/>
                </a:rPr>
                <a:t>CTD classification criteria</a:t>
              </a:r>
              <a:endParaRPr lang="en-GB" altLang="it-IT" sz="2000">
                <a:solidFill>
                  <a:schemeClr val="accent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7355" name="Line 23">
              <a:extLst>
                <a:ext uri="{FF2B5EF4-FFF2-40B4-BE49-F238E27FC236}">
                  <a16:creationId xmlns:a16="http://schemas.microsoft.com/office/drawing/2014/main" id="{B88009E0-3B3D-47BA-A302-8F82058462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65" y="2137"/>
              <a:ext cx="739" cy="0"/>
            </a:xfrm>
            <a:prstGeom prst="line">
              <a:avLst/>
            </a:prstGeom>
            <a:noFill/>
            <a:ln w="19050">
              <a:noFill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chemeClr val="accent6"/>
                </a:solidFill>
              </a:endParaRPr>
            </a:p>
          </p:txBody>
        </p:sp>
      </p:grpSp>
      <p:grpSp>
        <p:nvGrpSpPr>
          <p:cNvPr id="24" name="Group 21">
            <a:extLst>
              <a:ext uri="{FF2B5EF4-FFF2-40B4-BE49-F238E27FC236}">
                <a16:creationId xmlns:a16="http://schemas.microsoft.com/office/drawing/2014/main" id="{0351EDF8-EF06-4C2C-BF96-26F8AD3B6594}"/>
              </a:ext>
            </a:extLst>
          </p:cNvPr>
          <p:cNvGrpSpPr>
            <a:grpSpLocks/>
          </p:cNvGrpSpPr>
          <p:nvPr/>
        </p:nvGrpSpPr>
        <p:grpSpPr bwMode="auto">
          <a:xfrm>
            <a:off x="6257925" y="4730750"/>
            <a:ext cx="4292600" cy="769938"/>
            <a:chOff x="2965" y="2012"/>
            <a:chExt cx="3042" cy="485"/>
          </a:xfrm>
        </p:grpSpPr>
        <p:sp>
          <p:nvSpPr>
            <p:cNvPr id="57352" name="Text Box 22">
              <a:extLst>
                <a:ext uri="{FF2B5EF4-FFF2-40B4-BE49-F238E27FC236}">
                  <a16:creationId xmlns:a16="http://schemas.microsoft.com/office/drawing/2014/main" id="{E7C930BA-A665-412C-9FD9-B263CB35B1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1" y="2012"/>
              <a:ext cx="2916" cy="48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buFontTx/>
                <a:buNone/>
              </a:pPr>
              <a:r>
                <a:rPr lang="it-IT" altLang="it-IT" sz="2000" dirty="0">
                  <a:solidFill>
                    <a:schemeClr val="accent6"/>
                  </a:solidFill>
                  <a:latin typeface="Arial" panose="020B0604020202020204" pitchFamily="34" charset="0"/>
                </a:rPr>
                <a:t>     CTD </a:t>
              </a:r>
              <a:r>
                <a:rPr lang="it-IT" altLang="it-IT" sz="2000" dirty="0" err="1">
                  <a:solidFill>
                    <a:schemeClr val="accent6"/>
                  </a:solidFill>
                  <a:latin typeface="Arial" panose="020B0604020202020204" pitchFamily="34" charset="0"/>
                </a:rPr>
                <a:t>clinical</a:t>
              </a:r>
              <a:r>
                <a:rPr lang="it-IT" altLang="it-IT" sz="2000" dirty="0">
                  <a:solidFill>
                    <a:schemeClr val="accent6"/>
                  </a:solidFill>
                  <a:latin typeface="Arial" panose="020B0604020202020204" pitchFamily="34" charset="0"/>
                </a:rPr>
                <a:t> </a:t>
              </a:r>
              <a:r>
                <a:rPr lang="it-IT" altLang="it-IT" sz="2000" dirty="0" err="1">
                  <a:solidFill>
                    <a:schemeClr val="accent6"/>
                  </a:solidFill>
                  <a:latin typeface="Arial" panose="020B0604020202020204" pitchFamily="34" charset="0"/>
                </a:rPr>
                <a:t>signs</a:t>
              </a:r>
              <a:r>
                <a:rPr lang="it-IT" altLang="it-IT" sz="2000" dirty="0">
                  <a:solidFill>
                    <a:schemeClr val="accent6"/>
                  </a:solidFill>
                  <a:latin typeface="Arial" panose="020B0604020202020204" pitchFamily="34" charset="0"/>
                </a:rPr>
                <a:t> or </a:t>
              </a:r>
              <a:r>
                <a:rPr lang="it-IT" altLang="it-IT" sz="2000" dirty="0" err="1">
                  <a:solidFill>
                    <a:schemeClr val="accent6"/>
                  </a:solidFill>
                  <a:latin typeface="Arial" panose="020B0604020202020204" pitchFamily="34" charset="0"/>
                </a:rPr>
                <a:t>symptoms</a:t>
              </a:r>
              <a:endParaRPr lang="it-IT" altLang="it-IT" sz="2000" dirty="0">
                <a:solidFill>
                  <a:schemeClr val="accent6"/>
                </a:solidFill>
                <a:latin typeface="Arial" panose="020B0604020202020204" pitchFamily="34" charset="0"/>
              </a:endParaRPr>
            </a:p>
            <a:p>
              <a:pPr algn="ctr">
                <a:buFontTx/>
                <a:buNone/>
              </a:pPr>
              <a:r>
                <a:rPr lang="it-IT" altLang="it-IT" sz="2000" dirty="0">
                  <a:solidFill>
                    <a:schemeClr val="accent6"/>
                  </a:solidFill>
                  <a:latin typeface="Arial" panose="020B0604020202020204" pitchFamily="34" charset="0"/>
                </a:rPr>
                <a:t>(</a:t>
              </a:r>
              <a:r>
                <a:rPr lang="it-IT" altLang="it-IT" sz="2000" dirty="0" err="1">
                  <a:solidFill>
                    <a:schemeClr val="accent6"/>
                  </a:solidFill>
                  <a:latin typeface="Arial" panose="020B0604020202020204" pitchFamily="34" charset="0"/>
                </a:rPr>
                <a:t>Classification</a:t>
              </a:r>
              <a:r>
                <a:rPr lang="it-IT" altLang="it-IT" sz="2000" dirty="0">
                  <a:solidFill>
                    <a:schemeClr val="accent6"/>
                  </a:solidFill>
                  <a:latin typeface="Arial" panose="020B0604020202020204" pitchFamily="34" charset="0"/>
                </a:rPr>
                <a:t> </a:t>
              </a:r>
              <a:r>
                <a:rPr lang="it-IT" altLang="it-IT" sz="2000" dirty="0" err="1">
                  <a:solidFill>
                    <a:schemeClr val="accent6"/>
                  </a:solidFill>
                  <a:latin typeface="Arial" panose="020B0604020202020204" pitchFamily="34" charset="0"/>
                </a:rPr>
                <a:t>criteria</a:t>
              </a:r>
              <a:r>
                <a:rPr lang="it-IT" altLang="it-IT" sz="2000" dirty="0">
                  <a:solidFill>
                    <a:schemeClr val="accent6"/>
                  </a:solidFill>
                  <a:latin typeface="Arial" panose="020B0604020202020204" pitchFamily="34" charset="0"/>
                </a:rPr>
                <a:t> ?)</a:t>
              </a:r>
              <a:endParaRPr lang="en-GB" altLang="it-IT" sz="2000" dirty="0">
                <a:solidFill>
                  <a:schemeClr val="accent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7353" name="Line 23">
              <a:extLst>
                <a:ext uri="{FF2B5EF4-FFF2-40B4-BE49-F238E27FC236}">
                  <a16:creationId xmlns:a16="http://schemas.microsoft.com/office/drawing/2014/main" id="{0DFE5697-B710-482D-B62A-73FD8A3AA2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65" y="2137"/>
              <a:ext cx="371" cy="0"/>
            </a:xfrm>
            <a:prstGeom prst="line">
              <a:avLst/>
            </a:prstGeom>
            <a:noFill/>
            <a:ln w="19050">
              <a:noFill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chemeClr val="accent6"/>
                </a:solidFill>
              </a:endParaRPr>
            </a:p>
          </p:txBody>
        </p:sp>
      </p:grpSp>
      <p:sp>
        <p:nvSpPr>
          <p:cNvPr id="3" name="Titolo 2">
            <a:extLst>
              <a:ext uri="{FF2B5EF4-FFF2-40B4-BE49-F238E27FC236}">
                <a16:creationId xmlns:a16="http://schemas.microsoft.com/office/drawing/2014/main" id="{1DF2F1AD-FA0C-4D94-AE43-1170C1788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Connective tissue diseases: The tip of the iceberg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7772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A819E889-7CA9-4F0D-902E-0F90DD24D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2678" y="4294652"/>
            <a:ext cx="8893175" cy="830263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it-IT" sz="2400" b="1" dirty="0">
                <a:solidFill>
                  <a:schemeClr val="bg1"/>
                </a:solidFill>
                <a:latin typeface="Arial" panose="020B0604020202020204" pitchFamily="34" charset="0"/>
              </a:rPr>
              <a:t>+  ALTERAZIONI DEL NETWORK CITOCHINICO e </a:t>
            </a:r>
            <a:r>
              <a:rPr lang="en-US" altLang="it-IT" sz="2400" b="1" dirty="0" err="1">
                <a:solidFill>
                  <a:schemeClr val="bg1"/>
                </a:solidFill>
                <a:latin typeface="Arial" panose="020B0604020202020204" pitchFamily="34" charset="0"/>
              </a:rPr>
              <a:t>dei</a:t>
            </a:r>
            <a:r>
              <a:rPr lang="en-US" altLang="it-IT" sz="24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it-IT" sz="2400" b="1" dirty="0" err="1">
                <a:solidFill>
                  <a:schemeClr val="bg1"/>
                </a:solidFill>
                <a:latin typeface="Arial" panose="020B0604020202020204" pitchFamily="34" charset="0"/>
              </a:rPr>
              <a:t>sistemi</a:t>
            </a:r>
            <a:r>
              <a:rPr lang="en-US" altLang="it-IT" sz="2400" b="1" dirty="0">
                <a:solidFill>
                  <a:schemeClr val="bg1"/>
                </a:solidFill>
                <a:latin typeface="Arial" panose="020B0604020202020204" pitchFamily="34" charset="0"/>
              </a:rPr>
              <a:t> di </a:t>
            </a:r>
            <a:r>
              <a:rPr lang="en-US" altLang="it-IT" sz="2400" b="1" dirty="0" err="1">
                <a:solidFill>
                  <a:schemeClr val="bg1"/>
                </a:solidFill>
                <a:latin typeface="Arial" panose="020B0604020202020204" pitchFamily="34" charset="0"/>
              </a:rPr>
              <a:t>modulazione</a:t>
            </a:r>
            <a:r>
              <a:rPr lang="en-US" altLang="it-IT" sz="2400" b="1" dirty="0">
                <a:solidFill>
                  <a:schemeClr val="bg1"/>
                </a:solidFill>
                <a:latin typeface="Arial" panose="020B0604020202020204" pitchFamily="34" charset="0"/>
              </a:rPr>
              <a:t> (T-</a:t>
            </a:r>
            <a:r>
              <a:rPr lang="en-US" altLang="it-IT" sz="2400" b="1" dirty="0" err="1">
                <a:solidFill>
                  <a:schemeClr val="bg1"/>
                </a:solidFill>
                <a:latin typeface="Arial" panose="020B0604020202020204" pitchFamily="34" charset="0"/>
              </a:rPr>
              <a:t>reg</a:t>
            </a:r>
            <a:r>
              <a:rPr lang="en-US" altLang="it-IT" sz="2400" b="1" dirty="0">
                <a:solidFill>
                  <a:schemeClr val="bg1"/>
                </a:solidFill>
                <a:latin typeface="Arial" panose="020B0604020202020204" pitchFamily="34" charset="0"/>
              </a:rPr>
              <a:t>) </a:t>
            </a:r>
            <a:r>
              <a:rPr lang="en-US" altLang="it-IT" sz="2400" b="1" dirty="0" err="1">
                <a:solidFill>
                  <a:schemeClr val="bg1"/>
                </a:solidFill>
                <a:latin typeface="Arial" panose="020B0604020202020204" pitchFamily="34" charset="0"/>
              </a:rPr>
              <a:t>della</a:t>
            </a:r>
            <a:r>
              <a:rPr lang="en-US" altLang="it-IT" sz="24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it-IT" sz="2400" b="1" dirty="0" err="1">
                <a:solidFill>
                  <a:schemeClr val="bg1"/>
                </a:solidFill>
                <a:latin typeface="Arial" panose="020B0604020202020204" pitchFamily="34" charset="0"/>
              </a:rPr>
              <a:t>risposta</a:t>
            </a:r>
            <a:r>
              <a:rPr lang="en-US" altLang="it-IT" sz="24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it-IT" sz="2400" b="1" dirty="0" err="1">
                <a:solidFill>
                  <a:schemeClr val="bg1"/>
                </a:solidFill>
                <a:latin typeface="Arial" panose="020B0604020202020204" pitchFamily="34" charset="0"/>
              </a:rPr>
              <a:t>imunitaria</a:t>
            </a:r>
            <a:endParaRPr lang="it-IT" altLang="it-IT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grpSp>
        <p:nvGrpSpPr>
          <p:cNvPr id="4" name="Group 8">
            <a:extLst>
              <a:ext uri="{FF2B5EF4-FFF2-40B4-BE49-F238E27FC236}">
                <a16:creationId xmlns:a16="http://schemas.microsoft.com/office/drawing/2014/main" id="{C806737C-E4C1-4492-97CF-7443D126AD12}"/>
              </a:ext>
            </a:extLst>
          </p:cNvPr>
          <p:cNvGrpSpPr>
            <a:grpSpLocks/>
          </p:cNvGrpSpPr>
          <p:nvPr/>
        </p:nvGrpSpPr>
        <p:grpSpPr bwMode="auto">
          <a:xfrm>
            <a:off x="1752601" y="1237458"/>
            <a:ext cx="8139113" cy="1717675"/>
            <a:chOff x="158" y="1042"/>
            <a:chExt cx="5127" cy="1082"/>
          </a:xfrm>
        </p:grpSpPr>
        <p:sp>
          <p:nvSpPr>
            <p:cNvPr id="7180" name="Text Box 3">
              <a:extLst>
                <a:ext uri="{FF2B5EF4-FFF2-40B4-BE49-F238E27FC236}">
                  <a16:creationId xmlns:a16="http://schemas.microsoft.com/office/drawing/2014/main" id="{0CAD70F2-F14D-4915-B4F4-A59D2FD281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" y="1042"/>
              <a:ext cx="2767" cy="108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marL="360363" indent="-360363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FFFF00"/>
                </a:buClr>
              </a:pPr>
              <a:r>
                <a:rPr lang="it-IT" altLang="it-IT" sz="2400" dirty="0">
                  <a:latin typeface="Arial" panose="020B0604020202020204" pitchFamily="34" charset="0"/>
                </a:rPr>
                <a:t>Linfociti B</a:t>
              </a:r>
              <a:endParaRPr lang="it-IT" altLang="it-IT" sz="1800" dirty="0">
                <a:latin typeface="Arial" panose="020B0604020202020204" pitchFamily="34" charset="0"/>
              </a:endParaRPr>
            </a:p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FFFF00"/>
                </a:buClr>
              </a:pPr>
              <a:r>
                <a:rPr lang="it-IT" altLang="it-IT" sz="2400" dirty="0">
                  <a:latin typeface="Arial" panose="020B0604020202020204" pitchFamily="34" charset="0"/>
                </a:rPr>
                <a:t>Linfociti T </a:t>
              </a:r>
              <a:r>
                <a:rPr lang="it-IT" altLang="it-IT" sz="2400" dirty="0" err="1">
                  <a:latin typeface="Arial" panose="020B0604020202020204" pitchFamily="34" charset="0"/>
                </a:rPr>
                <a:t>autoreattivi</a:t>
              </a:r>
              <a:endParaRPr lang="it-IT" altLang="it-IT" sz="2400" dirty="0">
                <a:latin typeface="Arial" panose="020B0604020202020204" pitchFamily="34" charset="0"/>
              </a:endParaRPr>
            </a:p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FFFF00"/>
                </a:buClr>
              </a:pPr>
              <a:r>
                <a:rPr lang="it-IT" altLang="it-IT" sz="2400" dirty="0">
                  <a:latin typeface="Arial" panose="020B0604020202020204" pitchFamily="34" charset="0"/>
                </a:rPr>
                <a:t>Linfociti T regolatori</a:t>
              </a:r>
            </a:p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FFFF00"/>
                </a:buClr>
              </a:pPr>
              <a:r>
                <a:rPr lang="it-IT" altLang="it-IT" sz="2400" dirty="0">
                  <a:latin typeface="Arial" panose="020B0604020202020204" pitchFamily="34" charset="0"/>
                </a:rPr>
                <a:t>APC</a:t>
              </a:r>
            </a:p>
          </p:txBody>
        </p:sp>
        <p:sp>
          <p:nvSpPr>
            <p:cNvPr id="7181" name="Text Box 6">
              <a:extLst>
                <a:ext uri="{FF2B5EF4-FFF2-40B4-BE49-F238E27FC236}">
                  <a16:creationId xmlns:a16="http://schemas.microsoft.com/office/drawing/2014/main" id="{EF890CF2-4FE5-4FF4-AD29-02BBAC44DD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6" y="1388"/>
              <a:ext cx="1919" cy="28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 b="1">
                  <a:solidFill>
                    <a:schemeClr val="bg1"/>
                  </a:solidFill>
                  <a:latin typeface="Arial" panose="020B0604020202020204" pitchFamily="34" charset="0"/>
                </a:rPr>
                <a:t>Immunità adattativa</a:t>
              </a:r>
            </a:p>
          </p:txBody>
        </p:sp>
      </p:grpSp>
      <p:grpSp>
        <p:nvGrpSpPr>
          <p:cNvPr id="7" name="Group 9">
            <a:extLst>
              <a:ext uri="{FF2B5EF4-FFF2-40B4-BE49-F238E27FC236}">
                <a16:creationId xmlns:a16="http://schemas.microsoft.com/office/drawing/2014/main" id="{D18F9321-CB1B-4677-AA57-BF8F8F8A6B9B}"/>
              </a:ext>
            </a:extLst>
          </p:cNvPr>
          <p:cNvGrpSpPr>
            <a:grpSpLocks/>
          </p:cNvGrpSpPr>
          <p:nvPr/>
        </p:nvGrpSpPr>
        <p:grpSpPr bwMode="auto">
          <a:xfrm>
            <a:off x="1752601" y="2935287"/>
            <a:ext cx="8139113" cy="1279525"/>
            <a:chOff x="144" y="2378"/>
            <a:chExt cx="5127" cy="806"/>
          </a:xfrm>
        </p:grpSpPr>
        <p:sp>
          <p:nvSpPr>
            <p:cNvPr id="7178" name="Text Box 5">
              <a:extLst>
                <a:ext uri="{FF2B5EF4-FFF2-40B4-BE49-F238E27FC236}">
                  <a16:creationId xmlns:a16="http://schemas.microsoft.com/office/drawing/2014/main" id="{6C225E17-FFA9-4B62-91DC-5CAAB446C6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" y="2378"/>
              <a:ext cx="2767" cy="806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marL="360363" indent="-360363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FFFF00"/>
                </a:buClr>
              </a:pPr>
              <a:r>
                <a:rPr lang="it-IT" altLang="it-IT" sz="2400" dirty="0">
                  <a:latin typeface="Arial" panose="020B0604020202020204" pitchFamily="34" charset="0"/>
                </a:rPr>
                <a:t>Linfociti NK</a:t>
              </a:r>
            </a:p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FFFF00"/>
                </a:buClr>
              </a:pPr>
              <a:r>
                <a:rPr lang="it-IT" altLang="it-IT" sz="2400" dirty="0">
                  <a:latin typeface="Arial" panose="020B0604020202020204" pitchFamily="34" charset="0"/>
                </a:rPr>
                <a:t>Monociti/macrofagi</a:t>
              </a:r>
            </a:p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FFFF00"/>
                </a:buClr>
              </a:pPr>
              <a:r>
                <a:rPr lang="it-IT" altLang="it-IT" sz="2400" dirty="0" err="1">
                  <a:latin typeface="Arial" panose="020B0604020202020204" pitchFamily="34" charset="0"/>
                </a:rPr>
                <a:t>Toll</a:t>
              </a:r>
              <a:r>
                <a:rPr lang="it-IT" altLang="it-IT" sz="2400" dirty="0">
                  <a:latin typeface="Arial" panose="020B0604020202020204" pitchFamily="34" charset="0"/>
                </a:rPr>
                <a:t> Like </a:t>
              </a:r>
              <a:r>
                <a:rPr lang="it-IT" altLang="it-IT" sz="2400" dirty="0" err="1">
                  <a:latin typeface="Arial" panose="020B0604020202020204" pitchFamily="34" charset="0"/>
                </a:rPr>
                <a:t>Receptors</a:t>
              </a:r>
              <a:endParaRPr lang="it-IT" altLang="it-IT" sz="2400" dirty="0">
                <a:latin typeface="Arial" panose="020B0604020202020204" pitchFamily="34" charset="0"/>
              </a:endParaRPr>
            </a:p>
          </p:txBody>
        </p:sp>
        <p:sp>
          <p:nvSpPr>
            <p:cNvPr id="7179" name="Text Box 7">
              <a:extLst>
                <a:ext uri="{FF2B5EF4-FFF2-40B4-BE49-F238E27FC236}">
                  <a16:creationId xmlns:a16="http://schemas.microsoft.com/office/drawing/2014/main" id="{05739A04-E5D1-42B6-8D65-1DF5F4A630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6" y="2637"/>
              <a:ext cx="1905" cy="28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 b="1">
                  <a:solidFill>
                    <a:schemeClr val="bg1"/>
                  </a:solidFill>
                  <a:latin typeface="Arial" panose="020B0604020202020204" pitchFamily="34" charset="0"/>
                </a:rPr>
                <a:t>Immunità innata</a:t>
              </a:r>
            </a:p>
          </p:txBody>
        </p:sp>
      </p:grpSp>
      <p:grpSp>
        <p:nvGrpSpPr>
          <p:cNvPr id="10" name="Gruppo 12">
            <a:extLst>
              <a:ext uri="{FF2B5EF4-FFF2-40B4-BE49-F238E27FC236}">
                <a16:creationId xmlns:a16="http://schemas.microsoft.com/office/drawing/2014/main" id="{3531B173-0714-495D-835E-B8E41547FFF7}"/>
              </a:ext>
            </a:extLst>
          </p:cNvPr>
          <p:cNvGrpSpPr>
            <a:grpSpLocks/>
          </p:cNvGrpSpPr>
          <p:nvPr/>
        </p:nvGrpSpPr>
        <p:grpSpPr bwMode="auto">
          <a:xfrm>
            <a:off x="2237735" y="5143169"/>
            <a:ext cx="7226315" cy="1200150"/>
            <a:chOff x="938007" y="5419429"/>
            <a:chExt cx="7226365" cy="1200329"/>
          </a:xfrm>
        </p:grpSpPr>
        <p:sp>
          <p:nvSpPr>
            <p:cNvPr id="7175" name="CasellaDiTesto 9">
              <a:extLst>
                <a:ext uri="{FF2B5EF4-FFF2-40B4-BE49-F238E27FC236}">
                  <a16:creationId xmlns:a16="http://schemas.microsoft.com/office/drawing/2014/main" id="{71658AF8-542D-402D-914F-A874AE5784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3114" y="5419429"/>
              <a:ext cx="3191258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 b="1" dirty="0">
                  <a:latin typeface="Calibri" panose="020F0502020204030204" pitchFamily="34" charset="0"/>
                </a:rPr>
                <a:t>anticorpo (C) - mediata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 b="1" dirty="0" err="1">
                  <a:latin typeface="Calibri" panose="020F0502020204030204" pitchFamily="34" charset="0"/>
                </a:rPr>
                <a:t>cellulo</a:t>
              </a:r>
              <a:r>
                <a:rPr lang="it-IT" altLang="it-IT" sz="2400" b="1" dirty="0">
                  <a:latin typeface="Calibri" panose="020F0502020204030204" pitchFamily="34" charset="0"/>
                </a:rPr>
                <a:t> - mediata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 b="1" dirty="0" err="1">
                  <a:latin typeface="Calibri" panose="020F0502020204030204" pitchFamily="34" charset="0"/>
                </a:rPr>
                <a:t>citochino</a:t>
              </a:r>
              <a:r>
                <a:rPr lang="it-IT" altLang="it-IT" sz="2400" b="1" dirty="0">
                  <a:latin typeface="Calibri" panose="020F0502020204030204" pitchFamily="34" charset="0"/>
                </a:rPr>
                <a:t> - mediata</a:t>
              </a:r>
            </a:p>
          </p:txBody>
        </p:sp>
        <p:sp>
          <p:nvSpPr>
            <p:cNvPr id="7176" name="Rettangolo 10">
              <a:extLst>
                <a:ext uri="{FF2B5EF4-FFF2-40B4-BE49-F238E27FC236}">
                  <a16:creationId xmlns:a16="http://schemas.microsoft.com/office/drawing/2014/main" id="{779D7BA9-7AF7-4BE3-B565-0A49396136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8007" y="5779695"/>
              <a:ext cx="257176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 b="1" dirty="0">
                  <a:solidFill>
                    <a:schemeClr val="accent6"/>
                  </a:solidFill>
                  <a:latin typeface="Calibri" panose="020F0502020204030204" pitchFamily="34" charset="0"/>
                </a:rPr>
                <a:t>IMMUNOFLOGOSI </a:t>
              </a:r>
              <a:endParaRPr lang="it-IT" altLang="it-IT" sz="2400" dirty="0">
                <a:solidFill>
                  <a:schemeClr val="accent6"/>
                </a:solidFill>
              </a:endParaRPr>
            </a:p>
          </p:txBody>
        </p:sp>
        <p:sp>
          <p:nvSpPr>
            <p:cNvPr id="13" name="Freccia a destra 12">
              <a:extLst>
                <a:ext uri="{FF2B5EF4-FFF2-40B4-BE49-F238E27FC236}">
                  <a16:creationId xmlns:a16="http://schemas.microsoft.com/office/drawing/2014/main" id="{84847B8D-F1F1-4B6A-9081-E686C054D90D}"/>
                </a:ext>
              </a:extLst>
            </p:cNvPr>
            <p:cNvSpPr/>
            <p:nvPr/>
          </p:nvSpPr>
          <p:spPr bwMode="auto">
            <a:xfrm>
              <a:off x="3923747" y="5565777"/>
              <a:ext cx="785817" cy="855791"/>
            </a:xfrm>
            <a:prstGeom prst="rightArrow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>
                <a:cs typeface="Arial" charset="0"/>
              </a:endParaRPr>
            </a:p>
          </p:txBody>
        </p:sp>
      </p:grpSp>
      <p:pic>
        <p:nvPicPr>
          <p:cNvPr id="14" name="Immagine 13">
            <a:extLst>
              <a:ext uri="{FF2B5EF4-FFF2-40B4-BE49-F238E27FC236}">
                <a16:creationId xmlns:a16="http://schemas.microsoft.com/office/drawing/2014/main" id="{08919C99-102B-408B-B691-7DF2B35EC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1282" y="337150"/>
            <a:ext cx="947687" cy="719711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CDC08CF-3AFD-49D8-B743-963F5279E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7" y="296240"/>
            <a:ext cx="9465906" cy="801533"/>
          </a:xfrm>
          <a:solidFill>
            <a:schemeClr val="accent6"/>
          </a:solidFill>
        </p:spPr>
        <p:txBody>
          <a:bodyPr>
            <a:normAutofit/>
          </a:bodyPr>
          <a:lstStyle/>
          <a:p>
            <a:r>
              <a:rPr lang="it-IT" altLang="it-IT" dirty="0">
                <a:solidFill>
                  <a:schemeClr val="bg1"/>
                </a:solidFill>
              </a:rPr>
              <a:t>Alterazioni immunologiche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4166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8DC28A4-6E29-405E-BB54-CC055669DA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5216" y="1345765"/>
            <a:ext cx="4948951" cy="736282"/>
          </a:xfrm>
          <a:solidFill>
            <a:schemeClr val="accent6">
              <a:lumMod val="50000"/>
            </a:schemeClr>
          </a:solidFill>
        </p:spPr>
        <p:txBody>
          <a:bodyPr/>
          <a:lstStyle/>
          <a:p>
            <a:pPr algn="ctr"/>
            <a:r>
              <a:rPr lang="it-IT" sz="2400" b="1">
                <a:solidFill>
                  <a:schemeClr val="bg1"/>
                </a:solidFill>
                <a:latin typeface="Calibri" panose="020F0502020204030204" pitchFamily="34" charset="0"/>
              </a:rPr>
              <a:t>FATTORI AMBIENTALI</a:t>
            </a:r>
            <a:endParaRPr lang="it-IT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6E15A08F-A2F8-45E1-986B-E60ACA908F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5216" y="2082048"/>
            <a:ext cx="5449824" cy="3878486"/>
          </a:xfrm>
        </p:spPr>
        <p:txBody>
          <a:bodyPr>
            <a:normAutofit/>
          </a:bodyPr>
          <a:lstStyle/>
          <a:p>
            <a:pPr algn="ctr"/>
            <a:r>
              <a:rPr lang="it-IT" sz="2800" dirty="0"/>
              <a:t>Raggi ultravioletti</a:t>
            </a:r>
          </a:p>
          <a:p>
            <a:pPr algn="ctr"/>
            <a:r>
              <a:rPr lang="it-IT" sz="2800" dirty="0"/>
              <a:t>Fumo</a:t>
            </a:r>
          </a:p>
          <a:p>
            <a:pPr algn="ctr"/>
            <a:r>
              <a:rPr lang="it-IT" sz="2800" dirty="0"/>
              <a:t>Farmaci</a:t>
            </a:r>
          </a:p>
          <a:p>
            <a:pPr algn="ctr"/>
            <a:r>
              <a:rPr lang="it-IT" sz="2800" dirty="0"/>
              <a:t>Esposizione a tossici</a:t>
            </a:r>
          </a:p>
          <a:p>
            <a:pPr algn="ctr"/>
            <a:r>
              <a:rPr lang="it-IT" sz="2800" dirty="0"/>
              <a:t>Agenti infettivi</a:t>
            </a:r>
          </a:p>
          <a:p>
            <a:pPr algn="ctr"/>
            <a:r>
              <a:rPr lang="it-IT" sz="2800" dirty="0"/>
              <a:t>...</a:t>
            </a: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FF9B248-BEFB-46A0-A38B-0953F79EE4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05516" y="1345765"/>
            <a:ext cx="5071371" cy="736282"/>
          </a:xfrm>
          <a:solidFill>
            <a:srgbClr val="7030A0"/>
          </a:solidFill>
        </p:spPr>
        <p:txBody>
          <a:bodyPr>
            <a:normAutofit/>
          </a:bodyPr>
          <a:lstStyle/>
          <a:p>
            <a:pPr algn="ctr"/>
            <a:r>
              <a:rPr lang="it-IT" altLang="it-IT" sz="2400" b="1">
                <a:solidFill>
                  <a:schemeClr val="bg1"/>
                </a:solidFill>
                <a:latin typeface="Calibri" panose="020F0502020204030204" pitchFamily="34" charset="0"/>
              </a:rPr>
              <a:t>FATTORI  ORMONALI</a:t>
            </a:r>
            <a:endParaRPr lang="it-IT" sz="2400" dirty="0">
              <a:solidFill>
                <a:schemeClr val="bg1"/>
              </a:solidFill>
            </a:endParaRP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86A429B5-4EF3-4809-977C-2ECB923968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7920" y="2082048"/>
            <a:ext cx="5458966" cy="3977558"/>
          </a:xfrm>
        </p:spPr>
        <p:txBody>
          <a:bodyPr/>
          <a:lstStyle/>
          <a:p>
            <a:pPr algn="ctr"/>
            <a:r>
              <a:rPr lang="it-IT" sz="2800" dirty="0"/>
              <a:t>F &gt; M</a:t>
            </a:r>
          </a:p>
          <a:p>
            <a:pPr algn="ctr"/>
            <a:r>
              <a:rPr lang="it-IT" sz="2800" dirty="0"/>
              <a:t>Estrogeni</a:t>
            </a:r>
          </a:p>
          <a:p>
            <a:pPr algn="ctr"/>
            <a:r>
              <a:rPr lang="it-IT" sz="2800" dirty="0"/>
              <a:t>Prolattina</a:t>
            </a:r>
          </a:p>
          <a:p>
            <a:pPr algn="ctr"/>
            <a:r>
              <a:rPr lang="it-IT" sz="2800" dirty="0"/>
              <a:t>Gravidanza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68D68D44-4C8F-4494-B184-7A096CFDA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1532" y="1373442"/>
            <a:ext cx="896619" cy="68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9714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6AD0652D-4515-4306-B88B-A7D7E6F7BA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916" y="609600"/>
            <a:ext cx="1097962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it-IT" altLang="it-IT" sz="3600" dirty="0">
              <a:solidFill>
                <a:schemeClr val="accent6"/>
              </a:solidFill>
              <a:latin typeface="Calibri" panose="020F0502020204030204" pitchFamily="34" charset="0"/>
            </a:endParaRP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F5D16D9A-B7AE-40E8-BB48-602F8B63B0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0134" y="1602430"/>
            <a:ext cx="745497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it-IT" altLang="it-IT" sz="2800" dirty="0">
                <a:latin typeface="Calibri" panose="020F0502020204030204" pitchFamily="34" charset="0"/>
              </a:rPr>
              <a:t>Artrosi                                70%       3.900.000</a:t>
            </a:r>
          </a:p>
          <a:p>
            <a:r>
              <a:rPr lang="it-IT" altLang="it-IT" sz="2800" dirty="0" err="1">
                <a:latin typeface="Calibri" panose="020F0502020204030204" pitchFamily="34" charset="0"/>
              </a:rPr>
              <a:t>Reum</a:t>
            </a:r>
            <a:r>
              <a:rPr lang="it-IT" altLang="it-IT" sz="2800" dirty="0">
                <a:latin typeface="Calibri" panose="020F0502020204030204" pitchFamily="34" charset="0"/>
              </a:rPr>
              <a:t>. extra-articolari     13%           700.000</a:t>
            </a:r>
          </a:p>
          <a:p>
            <a:r>
              <a:rPr lang="it-IT" altLang="it-IT" sz="2800" dirty="0" err="1">
                <a:latin typeface="Calibri" panose="020F0502020204030204" pitchFamily="34" charset="0"/>
              </a:rPr>
              <a:t>Reum</a:t>
            </a:r>
            <a:r>
              <a:rPr lang="it-IT" altLang="it-IT" sz="2800" dirty="0">
                <a:latin typeface="Calibri" panose="020F0502020204030204" pitchFamily="34" charset="0"/>
              </a:rPr>
              <a:t>. </a:t>
            </a:r>
            <a:r>
              <a:rPr lang="it-IT" altLang="it-IT" sz="2800" dirty="0" err="1">
                <a:latin typeface="Calibri" panose="020F0502020204030204" pitchFamily="34" charset="0"/>
              </a:rPr>
              <a:t>infiamm.cronici</a:t>
            </a:r>
            <a:r>
              <a:rPr lang="it-IT" altLang="it-IT" sz="2800" dirty="0">
                <a:latin typeface="Calibri" panose="020F0502020204030204" pitchFamily="34" charset="0"/>
              </a:rPr>
              <a:t>   12%            600.000</a:t>
            </a:r>
          </a:p>
          <a:p>
            <a:r>
              <a:rPr lang="it-IT" altLang="it-IT" sz="2800" dirty="0">
                <a:latin typeface="Calibri" panose="020F0502020204030204" pitchFamily="34" charset="0"/>
              </a:rPr>
              <a:t>Artriti microcristalline      2%            100.000</a:t>
            </a:r>
          </a:p>
          <a:p>
            <a:r>
              <a:rPr lang="it-IT" altLang="it-IT" sz="2800" b="1" dirty="0">
                <a:solidFill>
                  <a:schemeClr val="accent6"/>
                </a:solidFill>
                <a:latin typeface="Calibri" panose="020F0502020204030204" pitchFamily="34" charset="0"/>
              </a:rPr>
              <a:t>Connettiviti                    0.5%              30.000</a:t>
            </a:r>
          </a:p>
          <a:p>
            <a:r>
              <a:rPr lang="it-IT" altLang="it-IT" sz="2800" dirty="0">
                <a:latin typeface="Calibri" panose="020F0502020204030204" pitchFamily="34" charset="0"/>
              </a:rPr>
              <a:t>Altre malattie                  2.5%           130.000</a:t>
            </a:r>
          </a:p>
          <a:p>
            <a:endParaRPr lang="it-IT" altLang="it-IT" sz="2800" dirty="0">
              <a:latin typeface="Calibri" panose="020F0502020204030204" pitchFamily="34" charset="0"/>
            </a:endParaRPr>
          </a:p>
          <a:p>
            <a:r>
              <a:rPr lang="it-IT" altLang="it-IT" sz="2800" dirty="0">
                <a:latin typeface="Calibri" panose="020F0502020204030204" pitchFamily="34" charset="0"/>
              </a:rPr>
              <a:t>Totale                                             &gt; 5.000.000 </a:t>
            </a:r>
          </a:p>
          <a:p>
            <a:pPr>
              <a:buFontTx/>
              <a:buNone/>
            </a:pPr>
            <a:endParaRPr lang="it-IT" altLang="it-IT" sz="2800" dirty="0">
              <a:solidFill>
                <a:schemeClr val="accent6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23101DA-5A4E-4559-B420-534268014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Epidemiologia (Italia: dati ISTAT)</a:t>
            </a:r>
          </a:p>
        </p:txBody>
      </p:sp>
    </p:spTree>
    <p:extLst>
      <p:ext uri="{BB962C8B-B14F-4D97-AF65-F5344CB8AC3E}">
        <p14:creationId xmlns:p14="http://schemas.microsoft.com/office/powerpoint/2010/main" val="2597694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F0504B78-B48B-4BEB-81C0-DD5FF27FAE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/>
              <a:t>Connettiviti: classificazione S.I.R. 1999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503E5664-181A-4A08-9E17-FA2ADB0E7D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645408" y="1271016"/>
            <a:ext cx="4315968" cy="4598078"/>
          </a:xfrm>
        </p:spPr>
        <p:txBody>
          <a:bodyPr>
            <a:normAutofit/>
          </a:bodyPr>
          <a:lstStyle/>
          <a:p>
            <a:r>
              <a:rPr lang="it-IT" altLang="it-IT" b="1" dirty="0">
                <a:solidFill>
                  <a:schemeClr val="accent6"/>
                </a:solidFill>
              </a:rPr>
              <a:t>Lupus eritematoso</a:t>
            </a:r>
          </a:p>
          <a:p>
            <a:r>
              <a:rPr lang="it-IT" altLang="it-IT" b="1" dirty="0">
                <a:solidFill>
                  <a:schemeClr val="accent6"/>
                </a:solidFill>
              </a:rPr>
              <a:t>Sindromi sclerodermiche</a:t>
            </a:r>
          </a:p>
          <a:p>
            <a:r>
              <a:rPr lang="it-IT" altLang="it-IT" b="1" dirty="0" err="1">
                <a:solidFill>
                  <a:schemeClr val="accent6"/>
                </a:solidFill>
              </a:rPr>
              <a:t>Vasculiti</a:t>
            </a:r>
            <a:r>
              <a:rPr lang="it-IT" altLang="it-IT" b="1" dirty="0">
                <a:solidFill>
                  <a:schemeClr val="accent6"/>
                </a:solidFill>
              </a:rPr>
              <a:t> sistemiche</a:t>
            </a:r>
          </a:p>
          <a:p>
            <a:r>
              <a:rPr lang="it-IT" altLang="it-IT" b="1" dirty="0">
                <a:solidFill>
                  <a:schemeClr val="accent6"/>
                </a:solidFill>
              </a:rPr>
              <a:t>Sindrome di </a:t>
            </a:r>
            <a:r>
              <a:rPr lang="it-IT" altLang="it-IT" b="1" dirty="0" err="1">
                <a:solidFill>
                  <a:schemeClr val="accent6"/>
                </a:solidFill>
              </a:rPr>
              <a:t>Sjögren</a:t>
            </a:r>
            <a:r>
              <a:rPr lang="it-IT" altLang="it-IT" b="1" dirty="0">
                <a:solidFill>
                  <a:schemeClr val="accent6"/>
                </a:solidFill>
              </a:rPr>
              <a:t> </a:t>
            </a:r>
          </a:p>
          <a:p>
            <a:r>
              <a:rPr lang="it-IT" altLang="it-IT" b="1" dirty="0">
                <a:solidFill>
                  <a:schemeClr val="accent6"/>
                </a:solidFill>
              </a:rPr>
              <a:t>Connettiviti indifferenziate</a:t>
            </a:r>
          </a:p>
          <a:p>
            <a:r>
              <a:rPr lang="it-IT" altLang="it-IT" b="1" dirty="0">
                <a:solidFill>
                  <a:schemeClr val="accent6"/>
                </a:solidFill>
              </a:rPr>
              <a:t>Miositi</a:t>
            </a:r>
          </a:p>
          <a:p>
            <a:r>
              <a:rPr lang="it-IT" altLang="it-IT" dirty="0"/>
              <a:t>Sindromi da sovrapposizione (</a:t>
            </a:r>
            <a:r>
              <a:rPr lang="it-IT" altLang="it-IT" dirty="0" err="1"/>
              <a:t>overlap</a:t>
            </a:r>
            <a:r>
              <a:rPr lang="it-IT" altLang="it-IT" dirty="0"/>
              <a:t>)</a:t>
            </a:r>
          </a:p>
          <a:p>
            <a:r>
              <a:rPr lang="it-IT" altLang="it-IT" dirty="0"/>
              <a:t>Sindrome da anticorpi </a:t>
            </a:r>
            <a:r>
              <a:rPr lang="it-IT" altLang="it-IT" dirty="0" err="1"/>
              <a:t>antifosfolipidi</a:t>
            </a:r>
            <a:endParaRPr lang="it-IT" altLang="it-IT" dirty="0"/>
          </a:p>
          <a:p>
            <a:r>
              <a:rPr lang="it-IT" altLang="it-IT" dirty="0" err="1"/>
              <a:t>Panniculiti</a:t>
            </a:r>
            <a:endParaRPr lang="it-IT" altLang="it-IT" dirty="0"/>
          </a:p>
          <a:p>
            <a:r>
              <a:rPr lang="it-IT" altLang="it-IT" dirty="0" err="1"/>
              <a:t>Policondriti</a:t>
            </a:r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16892644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ttivo">
  <a:themeElements>
    <a:clrScheme name="Blu verde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Retrospettiv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ttiv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385</TotalTime>
  <Words>1900</Words>
  <Application>Microsoft Office PowerPoint</Application>
  <PresentationFormat>Widescreen</PresentationFormat>
  <Paragraphs>461</Paragraphs>
  <Slides>53</Slides>
  <Notes>13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53</vt:i4>
      </vt:variant>
    </vt:vector>
  </HeadingPairs>
  <TitlesOfParts>
    <vt:vector size="61" baseType="lpstr">
      <vt:lpstr>Arial</vt:lpstr>
      <vt:lpstr>Arial Narrow</vt:lpstr>
      <vt:lpstr>Calibri</vt:lpstr>
      <vt:lpstr>Calibri Light</vt:lpstr>
      <vt:lpstr>Symbol</vt:lpstr>
      <vt:lpstr>Times New Roman</vt:lpstr>
      <vt:lpstr>Wingdings</vt:lpstr>
      <vt:lpstr>Retrospettivo</vt:lpstr>
      <vt:lpstr>Le  connettiviti  sistemiche</vt:lpstr>
      <vt:lpstr>Definizione</vt:lpstr>
      <vt:lpstr>Ezio-patogenesi</vt:lpstr>
      <vt:lpstr>Presentazione standard di PowerPoint</vt:lpstr>
      <vt:lpstr>Presentazione standard di PowerPoint</vt:lpstr>
      <vt:lpstr>Alterazioni immunologiche</vt:lpstr>
      <vt:lpstr>Presentazione standard di PowerPoint</vt:lpstr>
      <vt:lpstr>Epidemiologia (Italia: dati ISTAT)</vt:lpstr>
      <vt:lpstr>Connettiviti: classificazione S.I.R. 1999</vt:lpstr>
      <vt:lpstr>Presentazione standard di PowerPoint</vt:lpstr>
      <vt:lpstr>Presentazione standard di PowerPoint</vt:lpstr>
      <vt:lpstr>Connettiviti sistemiche : aspetti clinici e bioumorali</vt:lpstr>
      <vt:lpstr>Lupus eritematoso sistemico (LES)</vt:lpstr>
      <vt:lpstr>Dermatomiosite</vt:lpstr>
      <vt:lpstr>Sclerosi sistemica</vt:lpstr>
      <vt:lpstr>Quadri di apertura delle connettiviti sistemiche</vt:lpstr>
      <vt:lpstr>Il fenomeno di Raynaud </vt:lpstr>
      <vt:lpstr>Fenomeno di Raynaud - definizione</vt:lpstr>
      <vt:lpstr>Una storia di almeno 2 modificazioni cromatiche (pallore, cianosi) dopo esposizione a basse temperature è necessaria per una diagnosi definita.</vt:lpstr>
      <vt:lpstr>Epidemiologia</vt:lpstr>
      <vt:lpstr>Prevalenza del F. di Raynaud nelle connettiviti</vt:lpstr>
      <vt:lpstr>Fenomeno di Raynaud primario (fenomeno)</vt:lpstr>
      <vt:lpstr>Fenomeno di Raynaud secondario (sindrome)</vt:lpstr>
      <vt:lpstr>Malattie e fattori associati a RP</vt:lpstr>
      <vt:lpstr>Evoluzione RP I vs RP II</vt:lpstr>
      <vt:lpstr>Predittività ANA SSc &amp; Capillaroscopia </vt:lpstr>
      <vt:lpstr>Capillaroscopia </vt:lpstr>
      <vt:lpstr>Capillaroscopia</vt:lpstr>
      <vt:lpstr>Capillaroscopia nelle connettiviti</vt:lpstr>
      <vt:lpstr>Scleroderma pattern capillaroscopico</vt:lpstr>
      <vt:lpstr>Patogenesi del Fenomeno di Raynaud</vt:lpstr>
      <vt:lpstr>Presentazione standard di PowerPoint</vt:lpstr>
      <vt:lpstr>Work-up diagnostico</vt:lpstr>
      <vt:lpstr>Scenari</vt:lpstr>
      <vt:lpstr>Connettivite indifferenziata (UCTD)</vt:lpstr>
      <vt:lpstr>Talora, i sintomi ed i segni  suggestivi per una possibile CTD possono essere insufficienti o troppo aspecifici per inquadrare il problema in una forma definita di connettivite</vt:lpstr>
      <vt:lpstr>Definizione</vt:lpstr>
      <vt:lpstr>Criteri classificativi preliminari UCTD</vt:lpstr>
      <vt:lpstr>Prognosi</vt:lpstr>
      <vt:lpstr>Tasso di evoluzione UCTD in LES</vt:lpstr>
      <vt:lpstr>Presentazione standard di PowerPoint</vt:lpstr>
      <vt:lpstr>Aspetti clinici</vt:lpstr>
      <vt:lpstr>Pattern di presentazione clinica </vt:lpstr>
      <vt:lpstr>Il laboratorio nelle connettiviti sistemiche</vt:lpstr>
      <vt:lpstr>In caso di ANA negativi</vt:lpstr>
      <vt:lpstr>In caso di ANA borderline (titoli tra 1:80 - 1: 160)</vt:lpstr>
      <vt:lpstr>In caso di ANA positivi</vt:lpstr>
      <vt:lpstr>2nd level : Conferma e Precisazione diagnostica</vt:lpstr>
      <vt:lpstr>3rd level : definizione di particolari subsets</vt:lpstr>
      <vt:lpstr>Monitoraggio della malattia</vt:lpstr>
      <vt:lpstr>Monitoraggio </vt:lpstr>
      <vt:lpstr>Presentazione standard di PowerPoint</vt:lpstr>
      <vt:lpstr>Connective tissue diseases: The tip of the iceberg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Carlo Scirè</dc:creator>
  <cp:lastModifiedBy>Carlo Scirè</cp:lastModifiedBy>
  <cp:revision>43</cp:revision>
  <dcterms:created xsi:type="dcterms:W3CDTF">2017-09-13T17:59:48Z</dcterms:created>
  <dcterms:modified xsi:type="dcterms:W3CDTF">2017-11-06T19:55:53Z</dcterms:modified>
</cp:coreProperties>
</file>