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85"/>
  </p:notesMasterIdLst>
  <p:sldIdLst>
    <p:sldId id="256" r:id="rId2"/>
    <p:sldId id="275" r:id="rId3"/>
    <p:sldId id="276" r:id="rId4"/>
    <p:sldId id="277" r:id="rId5"/>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93" r:id="rId21"/>
    <p:sldId id="294" r:id="rId22"/>
    <p:sldId id="295" r:id="rId23"/>
    <p:sldId id="296" r:id="rId24"/>
    <p:sldId id="297" r:id="rId25"/>
    <p:sldId id="298" r:id="rId26"/>
    <p:sldId id="336" r:id="rId27"/>
    <p:sldId id="343" r:id="rId28"/>
    <p:sldId id="360" r:id="rId29"/>
    <p:sldId id="361" r:id="rId30"/>
    <p:sldId id="362" r:id="rId31"/>
    <p:sldId id="363" r:id="rId32"/>
    <p:sldId id="364" r:id="rId33"/>
    <p:sldId id="365" r:id="rId34"/>
    <p:sldId id="366" r:id="rId35"/>
    <p:sldId id="367" r:id="rId36"/>
    <p:sldId id="368" r:id="rId37"/>
    <p:sldId id="369" r:id="rId38"/>
    <p:sldId id="370" r:id="rId39"/>
    <p:sldId id="371" r:id="rId40"/>
    <p:sldId id="372" r:id="rId41"/>
    <p:sldId id="373" r:id="rId42"/>
    <p:sldId id="374" r:id="rId43"/>
    <p:sldId id="375" r:id="rId44"/>
    <p:sldId id="376" r:id="rId45"/>
    <p:sldId id="377" r:id="rId46"/>
    <p:sldId id="378" r:id="rId47"/>
    <p:sldId id="379" r:id="rId48"/>
    <p:sldId id="380" r:id="rId49"/>
    <p:sldId id="382" r:id="rId50"/>
    <p:sldId id="385"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86" r:id="rId74"/>
    <p:sldId id="321" r:id="rId75"/>
    <p:sldId id="322" r:id="rId76"/>
    <p:sldId id="323" r:id="rId77"/>
    <p:sldId id="324" r:id="rId78"/>
    <p:sldId id="325" r:id="rId79"/>
    <p:sldId id="326" r:id="rId80"/>
    <p:sldId id="327" r:id="rId81"/>
    <p:sldId id="331" r:id="rId82"/>
    <p:sldId id="332" r:id="rId83"/>
    <p:sldId id="333" r:id="rId8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1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microsoft.com/office/2015/10/relationships/revisionInfo" Target="revisionInfo.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D53659-8E72-45A6-99BE-520664E3DA50}"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it-IT"/>
        </a:p>
      </dgm:t>
    </dgm:pt>
    <dgm:pt modelId="{C918C738-3023-4846-834D-3B14BF654257}">
      <dgm:prSet phldrT="[Testo]" custT="1"/>
      <dgm:spPr/>
      <dgm:t>
        <a:bodyPr/>
        <a:lstStyle/>
        <a:p>
          <a:r>
            <a:rPr lang="it-IT" altLang="it-IT" sz="4000" dirty="0"/>
            <a:t>Quantità</a:t>
          </a:r>
          <a:endParaRPr lang="it-IT" sz="4000" dirty="0"/>
        </a:p>
      </dgm:t>
    </dgm:pt>
    <dgm:pt modelId="{6420E80A-A35E-4BB1-9511-8CA03ACF5B32}" type="parTrans" cxnId="{67E7D5F5-3B98-43E5-B318-273C20E9A8D4}">
      <dgm:prSet/>
      <dgm:spPr/>
      <dgm:t>
        <a:bodyPr/>
        <a:lstStyle/>
        <a:p>
          <a:endParaRPr lang="it-IT"/>
        </a:p>
      </dgm:t>
    </dgm:pt>
    <dgm:pt modelId="{1DF8711B-9F8D-44C8-906D-70478B7AA710}" type="sibTrans" cxnId="{67E7D5F5-3B98-43E5-B318-273C20E9A8D4}">
      <dgm:prSet/>
      <dgm:spPr/>
      <dgm:t>
        <a:bodyPr/>
        <a:lstStyle/>
        <a:p>
          <a:endParaRPr lang="it-IT"/>
        </a:p>
      </dgm:t>
    </dgm:pt>
    <dgm:pt modelId="{4DD048F6-C3AE-4BAF-B102-6B78EF4D21AC}">
      <dgm:prSet custT="1"/>
      <dgm:spPr/>
      <dgm:t>
        <a:bodyPr/>
        <a:lstStyle/>
        <a:p>
          <a:r>
            <a:rPr lang="it-IT" altLang="it-IT" sz="4000" dirty="0"/>
            <a:t>Aspetto</a:t>
          </a:r>
        </a:p>
      </dgm:t>
    </dgm:pt>
    <dgm:pt modelId="{1AEE4BA4-0B15-4402-8916-C9DD15B0C679}" type="parTrans" cxnId="{2ACF5EAD-7AC7-4FFE-A9A2-6D8ABA92F858}">
      <dgm:prSet/>
      <dgm:spPr/>
      <dgm:t>
        <a:bodyPr/>
        <a:lstStyle/>
        <a:p>
          <a:endParaRPr lang="it-IT"/>
        </a:p>
      </dgm:t>
    </dgm:pt>
    <dgm:pt modelId="{B9C995C5-E15E-409C-BD18-060BA9619C83}" type="sibTrans" cxnId="{2ACF5EAD-7AC7-4FFE-A9A2-6D8ABA92F858}">
      <dgm:prSet/>
      <dgm:spPr/>
      <dgm:t>
        <a:bodyPr/>
        <a:lstStyle/>
        <a:p>
          <a:endParaRPr lang="it-IT"/>
        </a:p>
      </dgm:t>
    </dgm:pt>
    <dgm:pt modelId="{DE58AA29-2CD7-4D06-A971-A389ED87C45C}">
      <dgm:prSet custT="1"/>
      <dgm:spPr/>
      <dgm:t>
        <a:bodyPr/>
        <a:lstStyle/>
        <a:p>
          <a:r>
            <a:rPr lang="it-IT" altLang="it-IT" sz="4000" dirty="0"/>
            <a:t>Viscosità</a:t>
          </a:r>
        </a:p>
      </dgm:t>
    </dgm:pt>
    <dgm:pt modelId="{D8884BA5-D2EE-4418-9F1A-65F4608873AE}" type="parTrans" cxnId="{7544CD0D-0D6E-496E-9B68-A29E8DDCBD65}">
      <dgm:prSet/>
      <dgm:spPr/>
      <dgm:t>
        <a:bodyPr/>
        <a:lstStyle/>
        <a:p>
          <a:endParaRPr lang="it-IT"/>
        </a:p>
      </dgm:t>
    </dgm:pt>
    <dgm:pt modelId="{2F47AD5A-3761-46BF-870B-AF42B0DD034A}" type="sibTrans" cxnId="{7544CD0D-0D6E-496E-9B68-A29E8DDCBD65}">
      <dgm:prSet/>
      <dgm:spPr/>
      <dgm:t>
        <a:bodyPr/>
        <a:lstStyle/>
        <a:p>
          <a:endParaRPr lang="it-IT"/>
        </a:p>
      </dgm:t>
    </dgm:pt>
    <dgm:pt modelId="{3D90BAAF-6156-4412-B3C3-6DA3C131C67A}">
      <dgm:prSet custT="1"/>
      <dgm:spPr/>
      <dgm:t>
        <a:bodyPr/>
        <a:lstStyle/>
        <a:p>
          <a:r>
            <a:rPr lang="it-IT" altLang="it-IT" sz="4000" dirty="0"/>
            <a:t>Colore</a:t>
          </a:r>
        </a:p>
      </dgm:t>
    </dgm:pt>
    <dgm:pt modelId="{ED302B61-0E36-4461-8C1B-9BB03789B57E}" type="parTrans" cxnId="{1F85B00F-EDD3-4FA2-A56A-A5E538B5F466}">
      <dgm:prSet/>
      <dgm:spPr/>
      <dgm:t>
        <a:bodyPr/>
        <a:lstStyle/>
        <a:p>
          <a:endParaRPr lang="it-IT"/>
        </a:p>
      </dgm:t>
    </dgm:pt>
    <dgm:pt modelId="{5F848163-94E1-4B4F-934B-854C742DD3DF}" type="sibTrans" cxnId="{1F85B00F-EDD3-4FA2-A56A-A5E538B5F466}">
      <dgm:prSet/>
      <dgm:spPr/>
      <dgm:t>
        <a:bodyPr/>
        <a:lstStyle/>
        <a:p>
          <a:endParaRPr lang="it-IT"/>
        </a:p>
      </dgm:t>
    </dgm:pt>
    <dgm:pt modelId="{9F6B6CCF-BE8A-468E-96D9-89575235B0D3}" type="pres">
      <dgm:prSet presAssocID="{46D53659-8E72-45A6-99BE-520664E3DA50}" presName="linear" presStyleCnt="0">
        <dgm:presLayoutVars>
          <dgm:dir/>
          <dgm:animLvl val="lvl"/>
          <dgm:resizeHandles val="exact"/>
        </dgm:presLayoutVars>
      </dgm:prSet>
      <dgm:spPr/>
    </dgm:pt>
    <dgm:pt modelId="{AE01E22A-6289-4E51-B8F3-AE065CA4AE8E}" type="pres">
      <dgm:prSet presAssocID="{C918C738-3023-4846-834D-3B14BF654257}" presName="parentLin" presStyleCnt="0"/>
      <dgm:spPr/>
    </dgm:pt>
    <dgm:pt modelId="{41B1ED3B-7D18-43FB-99FD-D04D3F8955BC}" type="pres">
      <dgm:prSet presAssocID="{C918C738-3023-4846-834D-3B14BF654257}" presName="parentLeftMargin" presStyleLbl="node1" presStyleIdx="0" presStyleCnt="4"/>
      <dgm:spPr/>
    </dgm:pt>
    <dgm:pt modelId="{8E98A57F-8932-49AB-AC0B-BA2B84338CC2}" type="pres">
      <dgm:prSet presAssocID="{C918C738-3023-4846-834D-3B14BF654257}" presName="parentText" presStyleLbl="node1" presStyleIdx="0" presStyleCnt="4">
        <dgm:presLayoutVars>
          <dgm:chMax val="0"/>
          <dgm:bulletEnabled val="1"/>
        </dgm:presLayoutVars>
      </dgm:prSet>
      <dgm:spPr/>
    </dgm:pt>
    <dgm:pt modelId="{193AF101-AA5D-4432-B4C2-BE63025B31CE}" type="pres">
      <dgm:prSet presAssocID="{C918C738-3023-4846-834D-3B14BF654257}" presName="negativeSpace" presStyleCnt="0"/>
      <dgm:spPr/>
    </dgm:pt>
    <dgm:pt modelId="{91ED6695-1B24-4BCE-BCBF-143450F492B7}" type="pres">
      <dgm:prSet presAssocID="{C918C738-3023-4846-834D-3B14BF654257}" presName="childText" presStyleLbl="conFgAcc1" presStyleIdx="0" presStyleCnt="4">
        <dgm:presLayoutVars>
          <dgm:bulletEnabled val="1"/>
        </dgm:presLayoutVars>
      </dgm:prSet>
      <dgm:spPr/>
    </dgm:pt>
    <dgm:pt modelId="{900AD8D4-9EDC-4520-9043-DDC1A135554F}" type="pres">
      <dgm:prSet presAssocID="{1DF8711B-9F8D-44C8-906D-70478B7AA710}" presName="spaceBetweenRectangles" presStyleCnt="0"/>
      <dgm:spPr/>
    </dgm:pt>
    <dgm:pt modelId="{995CAE50-F184-45EA-AEB5-E629E0A1FFBD}" type="pres">
      <dgm:prSet presAssocID="{4DD048F6-C3AE-4BAF-B102-6B78EF4D21AC}" presName="parentLin" presStyleCnt="0"/>
      <dgm:spPr/>
    </dgm:pt>
    <dgm:pt modelId="{1EA3DBC0-ACB9-4470-9039-DA6041515076}" type="pres">
      <dgm:prSet presAssocID="{4DD048F6-C3AE-4BAF-B102-6B78EF4D21AC}" presName="parentLeftMargin" presStyleLbl="node1" presStyleIdx="0" presStyleCnt="4"/>
      <dgm:spPr/>
    </dgm:pt>
    <dgm:pt modelId="{ECAA40CD-B75B-4036-9746-D5F82785633C}" type="pres">
      <dgm:prSet presAssocID="{4DD048F6-C3AE-4BAF-B102-6B78EF4D21AC}" presName="parentText" presStyleLbl="node1" presStyleIdx="1" presStyleCnt="4">
        <dgm:presLayoutVars>
          <dgm:chMax val="0"/>
          <dgm:bulletEnabled val="1"/>
        </dgm:presLayoutVars>
      </dgm:prSet>
      <dgm:spPr/>
    </dgm:pt>
    <dgm:pt modelId="{D93BF5FF-60C7-4EC8-90D3-F00EF0127012}" type="pres">
      <dgm:prSet presAssocID="{4DD048F6-C3AE-4BAF-B102-6B78EF4D21AC}" presName="negativeSpace" presStyleCnt="0"/>
      <dgm:spPr/>
    </dgm:pt>
    <dgm:pt modelId="{E70569C6-7597-472C-A9ED-8C167B6DB5C3}" type="pres">
      <dgm:prSet presAssocID="{4DD048F6-C3AE-4BAF-B102-6B78EF4D21AC}" presName="childText" presStyleLbl="conFgAcc1" presStyleIdx="1" presStyleCnt="4">
        <dgm:presLayoutVars>
          <dgm:bulletEnabled val="1"/>
        </dgm:presLayoutVars>
      </dgm:prSet>
      <dgm:spPr/>
    </dgm:pt>
    <dgm:pt modelId="{7B045C3D-51CC-4A8A-ACDC-807D63C47B7F}" type="pres">
      <dgm:prSet presAssocID="{B9C995C5-E15E-409C-BD18-060BA9619C83}" presName="spaceBetweenRectangles" presStyleCnt="0"/>
      <dgm:spPr/>
    </dgm:pt>
    <dgm:pt modelId="{E86FBB10-EB3C-42AD-A18F-1D812827ABC6}" type="pres">
      <dgm:prSet presAssocID="{DE58AA29-2CD7-4D06-A971-A389ED87C45C}" presName="parentLin" presStyleCnt="0"/>
      <dgm:spPr/>
    </dgm:pt>
    <dgm:pt modelId="{745463AA-C2B8-4F4E-A906-CD5DDEDB2D14}" type="pres">
      <dgm:prSet presAssocID="{DE58AA29-2CD7-4D06-A971-A389ED87C45C}" presName="parentLeftMargin" presStyleLbl="node1" presStyleIdx="1" presStyleCnt="4"/>
      <dgm:spPr/>
    </dgm:pt>
    <dgm:pt modelId="{0C7E04D0-DF17-467B-BB51-094902C5D192}" type="pres">
      <dgm:prSet presAssocID="{DE58AA29-2CD7-4D06-A971-A389ED87C45C}" presName="parentText" presStyleLbl="node1" presStyleIdx="2" presStyleCnt="4">
        <dgm:presLayoutVars>
          <dgm:chMax val="0"/>
          <dgm:bulletEnabled val="1"/>
        </dgm:presLayoutVars>
      </dgm:prSet>
      <dgm:spPr/>
    </dgm:pt>
    <dgm:pt modelId="{86436946-EBE4-4136-B554-0965F513CA6D}" type="pres">
      <dgm:prSet presAssocID="{DE58AA29-2CD7-4D06-A971-A389ED87C45C}" presName="negativeSpace" presStyleCnt="0"/>
      <dgm:spPr/>
    </dgm:pt>
    <dgm:pt modelId="{1C9E2B59-6602-41FF-9334-B3690539C705}" type="pres">
      <dgm:prSet presAssocID="{DE58AA29-2CD7-4D06-A971-A389ED87C45C}" presName="childText" presStyleLbl="conFgAcc1" presStyleIdx="2" presStyleCnt="4">
        <dgm:presLayoutVars>
          <dgm:bulletEnabled val="1"/>
        </dgm:presLayoutVars>
      </dgm:prSet>
      <dgm:spPr/>
    </dgm:pt>
    <dgm:pt modelId="{95080982-6992-4F2E-AEAA-09B17F3B9540}" type="pres">
      <dgm:prSet presAssocID="{2F47AD5A-3761-46BF-870B-AF42B0DD034A}" presName="spaceBetweenRectangles" presStyleCnt="0"/>
      <dgm:spPr/>
    </dgm:pt>
    <dgm:pt modelId="{49A3A685-25F9-49F2-B1D7-3A9505EB90C4}" type="pres">
      <dgm:prSet presAssocID="{3D90BAAF-6156-4412-B3C3-6DA3C131C67A}" presName="parentLin" presStyleCnt="0"/>
      <dgm:spPr/>
    </dgm:pt>
    <dgm:pt modelId="{964EC887-7D97-458A-B80B-B3D7504DBE1F}" type="pres">
      <dgm:prSet presAssocID="{3D90BAAF-6156-4412-B3C3-6DA3C131C67A}" presName="parentLeftMargin" presStyleLbl="node1" presStyleIdx="2" presStyleCnt="4"/>
      <dgm:spPr/>
    </dgm:pt>
    <dgm:pt modelId="{3716AFE4-F15F-453C-9B14-40FD38C9C97B}" type="pres">
      <dgm:prSet presAssocID="{3D90BAAF-6156-4412-B3C3-6DA3C131C67A}" presName="parentText" presStyleLbl="node1" presStyleIdx="3" presStyleCnt="4">
        <dgm:presLayoutVars>
          <dgm:chMax val="0"/>
          <dgm:bulletEnabled val="1"/>
        </dgm:presLayoutVars>
      </dgm:prSet>
      <dgm:spPr/>
    </dgm:pt>
    <dgm:pt modelId="{6FD7FBFA-CCF3-4977-BAEE-7D3290CB93A8}" type="pres">
      <dgm:prSet presAssocID="{3D90BAAF-6156-4412-B3C3-6DA3C131C67A}" presName="negativeSpace" presStyleCnt="0"/>
      <dgm:spPr/>
    </dgm:pt>
    <dgm:pt modelId="{F0F65FF5-7017-4092-97C4-E63B875395D5}" type="pres">
      <dgm:prSet presAssocID="{3D90BAAF-6156-4412-B3C3-6DA3C131C67A}" presName="childText" presStyleLbl="conFgAcc1" presStyleIdx="3" presStyleCnt="4">
        <dgm:presLayoutVars>
          <dgm:bulletEnabled val="1"/>
        </dgm:presLayoutVars>
      </dgm:prSet>
      <dgm:spPr/>
    </dgm:pt>
  </dgm:ptLst>
  <dgm:cxnLst>
    <dgm:cxn modelId="{7544CD0D-0D6E-496E-9B68-A29E8DDCBD65}" srcId="{46D53659-8E72-45A6-99BE-520664E3DA50}" destId="{DE58AA29-2CD7-4D06-A971-A389ED87C45C}" srcOrd="2" destOrd="0" parTransId="{D8884BA5-D2EE-4418-9F1A-65F4608873AE}" sibTransId="{2F47AD5A-3761-46BF-870B-AF42B0DD034A}"/>
    <dgm:cxn modelId="{1F85B00F-EDD3-4FA2-A56A-A5E538B5F466}" srcId="{46D53659-8E72-45A6-99BE-520664E3DA50}" destId="{3D90BAAF-6156-4412-B3C3-6DA3C131C67A}" srcOrd="3" destOrd="0" parTransId="{ED302B61-0E36-4461-8C1B-9BB03789B57E}" sibTransId="{5F848163-94E1-4B4F-934B-854C742DD3DF}"/>
    <dgm:cxn modelId="{F1144016-BAF6-4D55-AB66-B74E6DB6D857}" type="presOf" srcId="{DE58AA29-2CD7-4D06-A971-A389ED87C45C}" destId="{745463AA-C2B8-4F4E-A906-CD5DDEDB2D14}" srcOrd="0" destOrd="0" presId="urn:microsoft.com/office/officeart/2005/8/layout/list1"/>
    <dgm:cxn modelId="{BCB74473-FC51-4561-A8F7-55A9BB07187A}" type="presOf" srcId="{3D90BAAF-6156-4412-B3C3-6DA3C131C67A}" destId="{964EC887-7D97-458A-B80B-B3D7504DBE1F}" srcOrd="0" destOrd="0" presId="urn:microsoft.com/office/officeart/2005/8/layout/list1"/>
    <dgm:cxn modelId="{5F75C982-6662-4DB7-8DA0-7645029AE5DA}" type="presOf" srcId="{C918C738-3023-4846-834D-3B14BF654257}" destId="{8E98A57F-8932-49AB-AC0B-BA2B84338CC2}" srcOrd="1" destOrd="0" presId="urn:microsoft.com/office/officeart/2005/8/layout/list1"/>
    <dgm:cxn modelId="{CEE26096-C920-4D98-8BEF-8CB6D3B3AA94}" type="presOf" srcId="{4DD048F6-C3AE-4BAF-B102-6B78EF4D21AC}" destId="{1EA3DBC0-ACB9-4470-9039-DA6041515076}" srcOrd="0" destOrd="0" presId="urn:microsoft.com/office/officeart/2005/8/layout/list1"/>
    <dgm:cxn modelId="{2ACF5EAD-7AC7-4FFE-A9A2-6D8ABA92F858}" srcId="{46D53659-8E72-45A6-99BE-520664E3DA50}" destId="{4DD048F6-C3AE-4BAF-B102-6B78EF4D21AC}" srcOrd="1" destOrd="0" parTransId="{1AEE4BA4-0B15-4402-8916-C9DD15B0C679}" sibTransId="{B9C995C5-E15E-409C-BD18-060BA9619C83}"/>
    <dgm:cxn modelId="{137AC3CA-9966-46E0-80C4-6F8CA89547BE}" type="presOf" srcId="{DE58AA29-2CD7-4D06-A971-A389ED87C45C}" destId="{0C7E04D0-DF17-467B-BB51-094902C5D192}" srcOrd="1" destOrd="0" presId="urn:microsoft.com/office/officeart/2005/8/layout/list1"/>
    <dgm:cxn modelId="{C8FDB6D7-38BD-4DBE-9E92-2A11E7AC40CE}" type="presOf" srcId="{C918C738-3023-4846-834D-3B14BF654257}" destId="{41B1ED3B-7D18-43FB-99FD-D04D3F8955BC}" srcOrd="0" destOrd="0" presId="urn:microsoft.com/office/officeart/2005/8/layout/list1"/>
    <dgm:cxn modelId="{E48FB6E5-E60D-4C4F-AA0A-E3A41A2EEEE9}" type="presOf" srcId="{4DD048F6-C3AE-4BAF-B102-6B78EF4D21AC}" destId="{ECAA40CD-B75B-4036-9746-D5F82785633C}" srcOrd="1" destOrd="0" presId="urn:microsoft.com/office/officeart/2005/8/layout/list1"/>
    <dgm:cxn modelId="{5C4BFFE6-C56D-4380-9319-6E4B4C3A2918}" type="presOf" srcId="{3D90BAAF-6156-4412-B3C3-6DA3C131C67A}" destId="{3716AFE4-F15F-453C-9B14-40FD38C9C97B}" srcOrd="1" destOrd="0" presId="urn:microsoft.com/office/officeart/2005/8/layout/list1"/>
    <dgm:cxn modelId="{67E7D5F5-3B98-43E5-B318-273C20E9A8D4}" srcId="{46D53659-8E72-45A6-99BE-520664E3DA50}" destId="{C918C738-3023-4846-834D-3B14BF654257}" srcOrd="0" destOrd="0" parTransId="{6420E80A-A35E-4BB1-9511-8CA03ACF5B32}" sibTransId="{1DF8711B-9F8D-44C8-906D-70478B7AA710}"/>
    <dgm:cxn modelId="{7FAF9DFD-42BF-4C06-9475-3AEA7C57EAF1}" type="presOf" srcId="{46D53659-8E72-45A6-99BE-520664E3DA50}" destId="{9F6B6CCF-BE8A-468E-96D9-89575235B0D3}" srcOrd="0" destOrd="0" presId="urn:microsoft.com/office/officeart/2005/8/layout/list1"/>
    <dgm:cxn modelId="{5F79DFBC-324C-4E30-9A6D-2A17DA683519}" type="presParOf" srcId="{9F6B6CCF-BE8A-468E-96D9-89575235B0D3}" destId="{AE01E22A-6289-4E51-B8F3-AE065CA4AE8E}" srcOrd="0" destOrd="0" presId="urn:microsoft.com/office/officeart/2005/8/layout/list1"/>
    <dgm:cxn modelId="{8496CDC7-3E94-48C7-9776-9345E962FEBC}" type="presParOf" srcId="{AE01E22A-6289-4E51-B8F3-AE065CA4AE8E}" destId="{41B1ED3B-7D18-43FB-99FD-D04D3F8955BC}" srcOrd="0" destOrd="0" presId="urn:microsoft.com/office/officeart/2005/8/layout/list1"/>
    <dgm:cxn modelId="{D0B71AFA-3CA8-45F1-952A-C95D940EA6ED}" type="presParOf" srcId="{AE01E22A-6289-4E51-B8F3-AE065CA4AE8E}" destId="{8E98A57F-8932-49AB-AC0B-BA2B84338CC2}" srcOrd="1" destOrd="0" presId="urn:microsoft.com/office/officeart/2005/8/layout/list1"/>
    <dgm:cxn modelId="{F26B6D46-AAE9-4C7A-867C-DE763CDCE05D}" type="presParOf" srcId="{9F6B6CCF-BE8A-468E-96D9-89575235B0D3}" destId="{193AF101-AA5D-4432-B4C2-BE63025B31CE}" srcOrd="1" destOrd="0" presId="urn:microsoft.com/office/officeart/2005/8/layout/list1"/>
    <dgm:cxn modelId="{81D98255-6ACA-40D3-8D54-0E9B17C048C2}" type="presParOf" srcId="{9F6B6CCF-BE8A-468E-96D9-89575235B0D3}" destId="{91ED6695-1B24-4BCE-BCBF-143450F492B7}" srcOrd="2" destOrd="0" presId="urn:microsoft.com/office/officeart/2005/8/layout/list1"/>
    <dgm:cxn modelId="{23C2E4FD-9708-4F12-AAF8-0735184650DB}" type="presParOf" srcId="{9F6B6CCF-BE8A-468E-96D9-89575235B0D3}" destId="{900AD8D4-9EDC-4520-9043-DDC1A135554F}" srcOrd="3" destOrd="0" presId="urn:microsoft.com/office/officeart/2005/8/layout/list1"/>
    <dgm:cxn modelId="{2FA1E168-FF81-4B5F-8A35-F147D15334E2}" type="presParOf" srcId="{9F6B6CCF-BE8A-468E-96D9-89575235B0D3}" destId="{995CAE50-F184-45EA-AEB5-E629E0A1FFBD}" srcOrd="4" destOrd="0" presId="urn:microsoft.com/office/officeart/2005/8/layout/list1"/>
    <dgm:cxn modelId="{0273DDFE-957F-4AEE-B09B-C86D01630FDF}" type="presParOf" srcId="{995CAE50-F184-45EA-AEB5-E629E0A1FFBD}" destId="{1EA3DBC0-ACB9-4470-9039-DA6041515076}" srcOrd="0" destOrd="0" presId="urn:microsoft.com/office/officeart/2005/8/layout/list1"/>
    <dgm:cxn modelId="{257C7DA0-875D-4CA1-85AC-3C53A921AAD1}" type="presParOf" srcId="{995CAE50-F184-45EA-AEB5-E629E0A1FFBD}" destId="{ECAA40CD-B75B-4036-9746-D5F82785633C}" srcOrd="1" destOrd="0" presId="urn:microsoft.com/office/officeart/2005/8/layout/list1"/>
    <dgm:cxn modelId="{E1437C2B-6DE3-4309-8A52-A95A336C18CE}" type="presParOf" srcId="{9F6B6CCF-BE8A-468E-96D9-89575235B0D3}" destId="{D93BF5FF-60C7-4EC8-90D3-F00EF0127012}" srcOrd="5" destOrd="0" presId="urn:microsoft.com/office/officeart/2005/8/layout/list1"/>
    <dgm:cxn modelId="{3C6F7BFE-85D3-44DA-B79E-BEF565B8ECD3}" type="presParOf" srcId="{9F6B6CCF-BE8A-468E-96D9-89575235B0D3}" destId="{E70569C6-7597-472C-A9ED-8C167B6DB5C3}" srcOrd="6" destOrd="0" presId="urn:microsoft.com/office/officeart/2005/8/layout/list1"/>
    <dgm:cxn modelId="{88F48043-D372-453F-881C-A4D9BDF45C38}" type="presParOf" srcId="{9F6B6CCF-BE8A-468E-96D9-89575235B0D3}" destId="{7B045C3D-51CC-4A8A-ACDC-807D63C47B7F}" srcOrd="7" destOrd="0" presId="urn:microsoft.com/office/officeart/2005/8/layout/list1"/>
    <dgm:cxn modelId="{58D042E9-BCDB-47CD-A327-109FF9CF5BE9}" type="presParOf" srcId="{9F6B6CCF-BE8A-468E-96D9-89575235B0D3}" destId="{E86FBB10-EB3C-42AD-A18F-1D812827ABC6}" srcOrd="8" destOrd="0" presId="urn:microsoft.com/office/officeart/2005/8/layout/list1"/>
    <dgm:cxn modelId="{C3CFCA7C-1A15-41F8-8FF9-F6E62B9EC046}" type="presParOf" srcId="{E86FBB10-EB3C-42AD-A18F-1D812827ABC6}" destId="{745463AA-C2B8-4F4E-A906-CD5DDEDB2D14}" srcOrd="0" destOrd="0" presId="urn:microsoft.com/office/officeart/2005/8/layout/list1"/>
    <dgm:cxn modelId="{A3D8B9E8-2985-4C0E-BE85-AB0B4C446976}" type="presParOf" srcId="{E86FBB10-EB3C-42AD-A18F-1D812827ABC6}" destId="{0C7E04D0-DF17-467B-BB51-094902C5D192}" srcOrd="1" destOrd="0" presId="urn:microsoft.com/office/officeart/2005/8/layout/list1"/>
    <dgm:cxn modelId="{B6CB79F8-6345-4274-84C7-46037E801672}" type="presParOf" srcId="{9F6B6CCF-BE8A-468E-96D9-89575235B0D3}" destId="{86436946-EBE4-4136-B554-0965F513CA6D}" srcOrd="9" destOrd="0" presId="urn:microsoft.com/office/officeart/2005/8/layout/list1"/>
    <dgm:cxn modelId="{4CBBF8F9-0BA9-4CBA-A03B-653B52DF1971}" type="presParOf" srcId="{9F6B6CCF-BE8A-468E-96D9-89575235B0D3}" destId="{1C9E2B59-6602-41FF-9334-B3690539C705}" srcOrd="10" destOrd="0" presId="urn:microsoft.com/office/officeart/2005/8/layout/list1"/>
    <dgm:cxn modelId="{913B8043-5F46-4F18-A990-750E4EA9C33B}" type="presParOf" srcId="{9F6B6CCF-BE8A-468E-96D9-89575235B0D3}" destId="{95080982-6992-4F2E-AEAA-09B17F3B9540}" srcOrd="11" destOrd="0" presId="urn:microsoft.com/office/officeart/2005/8/layout/list1"/>
    <dgm:cxn modelId="{DCEE88A8-F307-4B54-A738-C50D26F09D7D}" type="presParOf" srcId="{9F6B6CCF-BE8A-468E-96D9-89575235B0D3}" destId="{49A3A685-25F9-49F2-B1D7-3A9505EB90C4}" srcOrd="12" destOrd="0" presId="urn:microsoft.com/office/officeart/2005/8/layout/list1"/>
    <dgm:cxn modelId="{F956AED5-D7F1-4654-9107-6D231D9FC538}" type="presParOf" srcId="{49A3A685-25F9-49F2-B1D7-3A9505EB90C4}" destId="{964EC887-7D97-458A-B80B-B3D7504DBE1F}" srcOrd="0" destOrd="0" presId="urn:microsoft.com/office/officeart/2005/8/layout/list1"/>
    <dgm:cxn modelId="{BADAAFF3-1913-4C0D-AEE7-11B58FA753C4}" type="presParOf" srcId="{49A3A685-25F9-49F2-B1D7-3A9505EB90C4}" destId="{3716AFE4-F15F-453C-9B14-40FD38C9C97B}" srcOrd="1" destOrd="0" presId="urn:microsoft.com/office/officeart/2005/8/layout/list1"/>
    <dgm:cxn modelId="{F5A78C48-1E6D-427E-A559-50F1B8C5EDD7}" type="presParOf" srcId="{9F6B6CCF-BE8A-468E-96D9-89575235B0D3}" destId="{6FD7FBFA-CCF3-4977-BAEE-7D3290CB93A8}" srcOrd="13" destOrd="0" presId="urn:microsoft.com/office/officeart/2005/8/layout/list1"/>
    <dgm:cxn modelId="{72050B7F-24C0-4E50-9615-4BBB0242CBC8}" type="presParOf" srcId="{9F6B6CCF-BE8A-468E-96D9-89575235B0D3}" destId="{F0F65FF5-7017-4092-97C4-E63B875395D5}"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ED6695-1B24-4BCE-BCBF-143450F492B7}">
      <dsp:nvSpPr>
        <dsp:cNvPr id="0" name=""/>
        <dsp:cNvSpPr/>
      </dsp:nvSpPr>
      <dsp:spPr>
        <a:xfrm>
          <a:off x="0" y="411931"/>
          <a:ext cx="8128000" cy="6552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98A57F-8932-49AB-AC0B-BA2B84338CC2}">
      <dsp:nvSpPr>
        <dsp:cNvPr id="0" name=""/>
        <dsp:cNvSpPr/>
      </dsp:nvSpPr>
      <dsp:spPr>
        <a:xfrm>
          <a:off x="406400" y="28171"/>
          <a:ext cx="5689600" cy="76752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778000">
            <a:lnSpc>
              <a:spcPct val="90000"/>
            </a:lnSpc>
            <a:spcBef>
              <a:spcPct val="0"/>
            </a:spcBef>
            <a:spcAft>
              <a:spcPct val="35000"/>
            </a:spcAft>
            <a:buNone/>
          </a:pPr>
          <a:r>
            <a:rPr lang="it-IT" altLang="it-IT" sz="4000" kern="1200" dirty="0"/>
            <a:t>Quantità</a:t>
          </a:r>
          <a:endParaRPr lang="it-IT" sz="4000" kern="1200" dirty="0"/>
        </a:p>
      </dsp:txBody>
      <dsp:txXfrm>
        <a:off x="443867" y="65638"/>
        <a:ext cx="5614666" cy="692586"/>
      </dsp:txXfrm>
    </dsp:sp>
    <dsp:sp modelId="{E70569C6-7597-472C-A9ED-8C167B6DB5C3}">
      <dsp:nvSpPr>
        <dsp:cNvPr id="0" name=""/>
        <dsp:cNvSpPr/>
      </dsp:nvSpPr>
      <dsp:spPr>
        <a:xfrm>
          <a:off x="0" y="1591291"/>
          <a:ext cx="8128000" cy="655200"/>
        </a:xfrm>
        <a:prstGeom prst="rect">
          <a:avLst/>
        </a:prstGeom>
        <a:solidFill>
          <a:schemeClr val="lt1">
            <a:alpha val="90000"/>
            <a:hueOff val="0"/>
            <a:satOff val="0"/>
            <a:lumOff val="0"/>
            <a:alphaOff val="0"/>
          </a:schemeClr>
        </a:solidFill>
        <a:ln w="15875" cap="flat" cmpd="sng" algn="ctr">
          <a:solidFill>
            <a:schemeClr val="accent2">
              <a:hueOff val="-482067"/>
              <a:satOff val="-3308"/>
              <a:lumOff val="1699"/>
              <a:alphaOff val="0"/>
            </a:schemeClr>
          </a:solidFill>
          <a:prstDash val="solid"/>
        </a:ln>
        <a:effectLst/>
      </dsp:spPr>
      <dsp:style>
        <a:lnRef idx="2">
          <a:scrgbClr r="0" g="0" b="0"/>
        </a:lnRef>
        <a:fillRef idx="1">
          <a:scrgbClr r="0" g="0" b="0"/>
        </a:fillRef>
        <a:effectRef idx="0">
          <a:scrgbClr r="0" g="0" b="0"/>
        </a:effectRef>
        <a:fontRef idx="minor"/>
      </dsp:style>
    </dsp:sp>
    <dsp:sp modelId="{ECAA40CD-B75B-4036-9746-D5F82785633C}">
      <dsp:nvSpPr>
        <dsp:cNvPr id="0" name=""/>
        <dsp:cNvSpPr/>
      </dsp:nvSpPr>
      <dsp:spPr>
        <a:xfrm>
          <a:off x="406400" y="1207531"/>
          <a:ext cx="5689600" cy="767520"/>
        </a:xfrm>
        <a:prstGeom prst="roundRect">
          <a:avLst/>
        </a:prstGeom>
        <a:solidFill>
          <a:schemeClr val="accent2">
            <a:hueOff val="-482067"/>
            <a:satOff val="-3308"/>
            <a:lumOff val="169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778000">
            <a:lnSpc>
              <a:spcPct val="90000"/>
            </a:lnSpc>
            <a:spcBef>
              <a:spcPct val="0"/>
            </a:spcBef>
            <a:spcAft>
              <a:spcPct val="35000"/>
            </a:spcAft>
            <a:buNone/>
          </a:pPr>
          <a:r>
            <a:rPr lang="it-IT" altLang="it-IT" sz="4000" kern="1200" dirty="0"/>
            <a:t>Aspetto</a:t>
          </a:r>
        </a:p>
      </dsp:txBody>
      <dsp:txXfrm>
        <a:off x="443867" y="1244998"/>
        <a:ext cx="5614666" cy="692586"/>
      </dsp:txXfrm>
    </dsp:sp>
    <dsp:sp modelId="{1C9E2B59-6602-41FF-9334-B3690539C705}">
      <dsp:nvSpPr>
        <dsp:cNvPr id="0" name=""/>
        <dsp:cNvSpPr/>
      </dsp:nvSpPr>
      <dsp:spPr>
        <a:xfrm>
          <a:off x="0" y="2770651"/>
          <a:ext cx="8128000" cy="655200"/>
        </a:xfrm>
        <a:prstGeom prst="rect">
          <a:avLst/>
        </a:prstGeom>
        <a:solidFill>
          <a:schemeClr val="lt1">
            <a:alpha val="90000"/>
            <a:hueOff val="0"/>
            <a:satOff val="0"/>
            <a:lumOff val="0"/>
            <a:alphaOff val="0"/>
          </a:schemeClr>
        </a:solidFill>
        <a:ln w="15875" cap="flat" cmpd="sng" algn="ctr">
          <a:solidFill>
            <a:schemeClr val="accent2">
              <a:hueOff val="-964133"/>
              <a:satOff val="-6616"/>
              <a:lumOff val="3399"/>
              <a:alphaOff val="0"/>
            </a:schemeClr>
          </a:solidFill>
          <a:prstDash val="solid"/>
        </a:ln>
        <a:effectLst/>
      </dsp:spPr>
      <dsp:style>
        <a:lnRef idx="2">
          <a:scrgbClr r="0" g="0" b="0"/>
        </a:lnRef>
        <a:fillRef idx="1">
          <a:scrgbClr r="0" g="0" b="0"/>
        </a:fillRef>
        <a:effectRef idx="0">
          <a:scrgbClr r="0" g="0" b="0"/>
        </a:effectRef>
        <a:fontRef idx="minor"/>
      </dsp:style>
    </dsp:sp>
    <dsp:sp modelId="{0C7E04D0-DF17-467B-BB51-094902C5D192}">
      <dsp:nvSpPr>
        <dsp:cNvPr id="0" name=""/>
        <dsp:cNvSpPr/>
      </dsp:nvSpPr>
      <dsp:spPr>
        <a:xfrm>
          <a:off x="406400" y="2386891"/>
          <a:ext cx="5689600" cy="767520"/>
        </a:xfrm>
        <a:prstGeom prst="roundRect">
          <a:avLst/>
        </a:prstGeom>
        <a:solidFill>
          <a:schemeClr val="accent2">
            <a:hueOff val="-964133"/>
            <a:satOff val="-6616"/>
            <a:lumOff val="339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778000">
            <a:lnSpc>
              <a:spcPct val="90000"/>
            </a:lnSpc>
            <a:spcBef>
              <a:spcPct val="0"/>
            </a:spcBef>
            <a:spcAft>
              <a:spcPct val="35000"/>
            </a:spcAft>
            <a:buNone/>
          </a:pPr>
          <a:r>
            <a:rPr lang="it-IT" altLang="it-IT" sz="4000" kern="1200" dirty="0"/>
            <a:t>Viscosità</a:t>
          </a:r>
        </a:p>
      </dsp:txBody>
      <dsp:txXfrm>
        <a:off x="443867" y="2424358"/>
        <a:ext cx="5614666" cy="692586"/>
      </dsp:txXfrm>
    </dsp:sp>
    <dsp:sp modelId="{F0F65FF5-7017-4092-97C4-E63B875395D5}">
      <dsp:nvSpPr>
        <dsp:cNvPr id="0" name=""/>
        <dsp:cNvSpPr/>
      </dsp:nvSpPr>
      <dsp:spPr>
        <a:xfrm>
          <a:off x="0" y="3950011"/>
          <a:ext cx="8128000" cy="655200"/>
        </a:xfrm>
        <a:prstGeom prst="rect">
          <a:avLst/>
        </a:prstGeom>
        <a:solidFill>
          <a:schemeClr val="lt1">
            <a:alpha val="90000"/>
            <a:hueOff val="0"/>
            <a:satOff val="0"/>
            <a:lumOff val="0"/>
            <a:alphaOff val="0"/>
          </a:schemeClr>
        </a:solidFill>
        <a:ln w="15875" cap="flat" cmpd="sng" algn="ctr">
          <a:solidFill>
            <a:schemeClr val="accent2">
              <a:hueOff val="-1446200"/>
              <a:satOff val="-9924"/>
              <a:lumOff val="5098"/>
              <a:alphaOff val="0"/>
            </a:schemeClr>
          </a:solidFill>
          <a:prstDash val="solid"/>
        </a:ln>
        <a:effectLst/>
      </dsp:spPr>
      <dsp:style>
        <a:lnRef idx="2">
          <a:scrgbClr r="0" g="0" b="0"/>
        </a:lnRef>
        <a:fillRef idx="1">
          <a:scrgbClr r="0" g="0" b="0"/>
        </a:fillRef>
        <a:effectRef idx="0">
          <a:scrgbClr r="0" g="0" b="0"/>
        </a:effectRef>
        <a:fontRef idx="minor"/>
      </dsp:style>
    </dsp:sp>
    <dsp:sp modelId="{3716AFE4-F15F-453C-9B14-40FD38C9C97B}">
      <dsp:nvSpPr>
        <dsp:cNvPr id="0" name=""/>
        <dsp:cNvSpPr/>
      </dsp:nvSpPr>
      <dsp:spPr>
        <a:xfrm>
          <a:off x="406400" y="3566251"/>
          <a:ext cx="5689600" cy="767520"/>
        </a:xfrm>
        <a:prstGeom prst="roundRect">
          <a:avLst/>
        </a:prstGeom>
        <a:solidFill>
          <a:schemeClr val="accent2">
            <a:hueOff val="-1446200"/>
            <a:satOff val="-9924"/>
            <a:lumOff val="50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778000">
            <a:lnSpc>
              <a:spcPct val="90000"/>
            </a:lnSpc>
            <a:spcBef>
              <a:spcPct val="0"/>
            </a:spcBef>
            <a:spcAft>
              <a:spcPct val="35000"/>
            </a:spcAft>
            <a:buNone/>
          </a:pPr>
          <a:r>
            <a:rPr lang="it-IT" altLang="it-IT" sz="4000" kern="1200" dirty="0"/>
            <a:t>Colore</a:t>
          </a:r>
        </a:p>
      </dsp:txBody>
      <dsp:txXfrm>
        <a:off x="443867" y="3603718"/>
        <a:ext cx="5614666" cy="69258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6B1FAB-A678-416A-BD07-B9071EFCEB0C}" type="datetimeFigureOut">
              <a:rPr lang="it-IT" smtClean="0"/>
              <a:t>24/10/2017</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DE5B33-526C-4A59-BF6E-63CDA9EA939A}" type="slidenum">
              <a:rPr lang="it-IT" smtClean="0"/>
              <a:t>‹N›</a:t>
            </a:fld>
            <a:endParaRPr lang="it-IT"/>
          </a:p>
        </p:txBody>
      </p:sp>
    </p:spTree>
    <p:extLst>
      <p:ext uri="{BB962C8B-B14F-4D97-AF65-F5344CB8AC3E}">
        <p14:creationId xmlns:p14="http://schemas.microsoft.com/office/powerpoint/2010/main" val="437806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charset="0"/>
              </a:defRPr>
            </a:lvl1pPr>
            <a:lvl2pPr marL="775937" indent="-298437">
              <a:defRPr sz="2100">
                <a:solidFill>
                  <a:schemeClr val="tx1"/>
                </a:solidFill>
                <a:latin typeface="Arial" charset="0"/>
              </a:defRPr>
            </a:lvl2pPr>
            <a:lvl3pPr marL="1193749" indent="-238750">
              <a:defRPr sz="2100">
                <a:solidFill>
                  <a:schemeClr val="tx1"/>
                </a:solidFill>
                <a:latin typeface="Arial" charset="0"/>
              </a:defRPr>
            </a:lvl3pPr>
            <a:lvl4pPr marL="1671249" indent="-238750">
              <a:defRPr sz="2100">
                <a:solidFill>
                  <a:schemeClr val="tx1"/>
                </a:solidFill>
                <a:latin typeface="Arial" charset="0"/>
              </a:defRPr>
            </a:lvl4pPr>
            <a:lvl5pPr marL="2148749" indent="-238750">
              <a:defRPr sz="2100">
                <a:solidFill>
                  <a:schemeClr val="tx1"/>
                </a:solidFill>
                <a:latin typeface="Arial" charset="0"/>
              </a:defRPr>
            </a:lvl5pPr>
            <a:lvl6pPr marL="2626248" indent="-238750" algn="ctr" eaLnBrk="0" fontAlgn="base" hangingPunct="0">
              <a:spcBef>
                <a:spcPct val="0"/>
              </a:spcBef>
              <a:spcAft>
                <a:spcPct val="0"/>
              </a:spcAft>
              <a:defRPr sz="2100">
                <a:solidFill>
                  <a:schemeClr val="tx1"/>
                </a:solidFill>
                <a:latin typeface="Arial" charset="0"/>
              </a:defRPr>
            </a:lvl6pPr>
            <a:lvl7pPr marL="3103748" indent="-238750" algn="ctr" eaLnBrk="0" fontAlgn="base" hangingPunct="0">
              <a:spcBef>
                <a:spcPct val="0"/>
              </a:spcBef>
              <a:spcAft>
                <a:spcPct val="0"/>
              </a:spcAft>
              <a:defRPr sz="2100">
                <a:solidFill>
                  <a:schemeClr val="tx1"/>
                </a:solidFill>
                <a:latin typeface="Arial" charset="0"/>
              </a:defRPr>
            </a:lvl7pPr>
            <a:lvl8pPr marL="3581248" indent="-238750" algn="ctr" eaLnBrk="0" fontAlgn="base" hangingPunct="0">
              <a:spcBef>
                <a:spcPct val="0"/>
              </a:spcBef>
              <a:spcAft>
                <a:spcPct val="0"/>
              </a:spcAft>
              <a:defRPr sz="2100">
                <a:solidFill>
                  <a:schemeClr val="tx1"/>
                </a:solidFill>
                <a:latin typeface="Arial" charset="0"/>
              </a:defRPr>
            </a:lvl8pPr>
            <a:lvl9pPr marL="4058747" indent="-238750" algn="ctr" eaLnBrk="0" fontAlgn="base" hangingPunct="0">
              <a:spcBef>
                <a:spcPct val="0"/>
              </a:spcBef>
              <a:spcAft>
                <a:spcPct val="0"/>
              </a:spcAft>
              <a:defRPr sz="2100">
                <a:solidFill>
                  <a:schemeClr val="tx1"/>
                </a:solidFill>
                <a:latin typeface="Arial" charset="0"/>
              </a:defRPr>
            </a:lvl9pPr>
          </a:lstStyle>
          <a:p>
            <a:fld id="{9152A940-26D5-42BD-B7A1-6D79A3327426}" type="slidenum">
              <a:rPr lang="en-US" altLang="it-IT" sz="1300"/>
              <a:pPr/>
              <a:t>18</a:t>
            </a:fld>
            <a:endParaRPr lang="en-US" altLang="it-IT" sz="1300"/>
          </a:p>
        </p:txBody>
      </p:sp>
      <p:sp>
        <p:nvSpPr>
          <p:cNvPr id="75779" name="Rectangle 2"/>
          <p:cNvSpPr>
            <a:spLocks noGrp="1" noRot="1" noChangeAspect="1" noChangeArrowheads="1" noTextEdit="1"/>
          </p:cNvSpPr>
          <p:nvPr>
            <p:ph type="sldImg"/>
          </p:nvPr>
        </p:nvSpPr>
        <p:spPr>
          <a:xfrm>
            <a:off x="141288" y="768350"/>
            <a:ext cx="6819900" cy="3836988"/>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3288374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A9B943E8-B38F-4DD4-AA82-5ECF4A7EE8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FABD88EA-2BE3-4D4C-9522-BF2445D8E25B}" type="slidenum">
              <a:rPr lang="it-IT" altLang="it-IT" sz="1200"/>
              <a:pPr eaLnBrk="1" hangingPunct="1"/>
              <a:t>36</a:t>
            </a:fld>
            <a:endParaRPr lang="it-IT" altLang="it-IT" sz="1200"/>
          </a:p>
        </p:txBody>
      </p:sp>
      <p:sp>
        <p:nvSpPr>
          <p:cNvPr id="134147" name="Rectangle 2">
            <a:extLst>
              <a:ext uri="{FF2B5EF4-FFF2-40B4-BE49-F238E27FC236}">
                <a16:creationId xmlns:a16="http://schemas.microsoft.com/office/drawing/2014/main" id="{A2ABF88D-E224-4D77-849F-F84238DA5D85}"/>
              </a:ext>
            </a:extLst>
          </p:cNvPr>
          <p:cNvSpPr>
            <a:spLocks noGrp="1" noRot="1" noChangeAspect="1" noChangeArrowheads="1" noTextEdit="1"/>
          </p:cNvSpPr>
          <p:nvPr>
            <p:ph type="sldImg"/>
          </p:nvPr>
        </p:nvSpPr>
        <p:spPr>
          <a:ln/>
        </p:spPr>
      </p:sp>
      <p:sp>
        <p:nvSpPr>
          <p:cNvPr id="134148" name="Rectangle 3">
            <a:extLst>
              <a:ext uri="{FF2B5EF4-FFF2-40B4-BE49-F238E27FC236}">
                <a16:creationId xmlns:a16="http://schemas.microsoft.com/office/drawing/2014/main" id="{5F11B3D3-DFFD-4762-BDC1-10D856D1BB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1656490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79A00AC1-5D3B-47FA-8C75-537DC0CCD4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4792489-4AD6-488F-9EDE-1E5DD7C40D8B}" type="slidenum">
              <a:rPr lang="it-IT" altLang="it-IT" sz="1200"/>
              <a:pPr eaLnBrk="1" hangingPunct="1"/>
              <a:t>37</a:t>
            </a:fld>
            <a:endParaRPr lang="it-IT" altLang="it-IT" sz="1200"/>
          </a:p>
        </p:txBody>
      </p:sp>
      <p:sp>
        <p:nvSpPr>
          <p:cNvPr id="135171" name="Rectangle 2">
            <a:extLst>
              <a:ext uri="{FF2B5EF4-FFF2-40B4-BE49-F238E27FC236}">
                <a16:creationId xmlns:a16="http://schemas.microsoft.com/office/drawing/2014/main" id="{DD13F191-DE33-4296-B44E-075425820AA6}"/>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7F960C4A-C3C3-40C8-8DB6-D6F3AE5557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1993165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229BFA1C-24D3-4C6A-940E-E46409998A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FB206F32-DA09-4FC6-BC90-A5EB9129D2D0}" type="slidenum">
              <a:rPr lang="it-IT" altLang="it-IT" sz="1200"/>
              <a:pPr eaLnBrk="1" hangingPunct="1"/>
              <a:t>38</a:t>
            </a:fld>
            <a:endParaRPr lang="it-IT" altLang="it-IT" sz="1200"/>
          </a:p>
        </p:txBody>
      </p:sp>
      <p:sp>
        <p:nvSpPr>
          <p:cNvPr id="136195" name="Rectangle 2">
            <a:extLst>
              <a:ext uri="{FF2B5EF4-FFF2-40B4-BE49-F238E27FC236}">
                <a16:creationId xmlns:a16="http://schemas.microsoft.com/office/drawing/2014/main" id="{141BD367-F54C-4AF5-9728-4925B8294C72}"/>
              </a:ext>
            </a:extLst>
          </p:cNvPr>
          <p:cNvSpPr>
            <a:spLocks noGrp="1" noRot="1" noChangeAspect="1" noChangeArrowheads="1" noTextEdit="1"/>
          </p:cNvSpPr>
          <p:nvPr>
            <p:ph type="sldImg"/>
          </p:nvPr>
        </p:nvSpPr>
        <p:spPr>
          <a:ln/>
        </p:spPr>
      </p:sp>
      <p:sp>
        <p:nvSpPr>
          <p:cNvPr id="136196" name="Rectangle 3">
            <a:extLst>
              <a:ext uri="{FF2B5EF4-FFF2-40B4-BE49-F238E27FC236}">
                <a16:creationId xmlns:a16="http://schemas.microsoft.com/office/drawing/2014/main" id="{0D464A6E-C6B3-4C85-9967-80D825481E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544963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04F32794-2254-493E-BA2C-3DFBC49632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FA29DA2B-7321-42F5-95F5-B25887D938B3}" type="slidenum">
              <a:rPr lang="it-IT" altLang="it-IT" sz="1200"/>
              <a:pPr eaLnBrk="1" hangingPunct="1"/>
              <a:t>39</a:t>
            </a:fld>
            <a:endParaRPr lang="it-IT" altLang="it-IT" sz="1200"/>
          </a:p>
        </p:txBody>
      </p:sp>
      <p:sp>
        <p:nvSpPr>
          <p:cNvPr id="137219" name="Rectangle 2">
            <a:extLst>
              <a:ext uri="{FF2B5EF4-FFF2-40B4-BE49-F238E27FC236}">
                <a16:creationId xmlns:a16="http://schemas.microsoft.com/office/drawing/2014/main" id="{C538001E-5456-46C4-A26D-4D56495C0AD5}"/>
              </a:ext>
            </a:extLst>
          </p:cNvPr>
          <p:cNvSpPr>
            <a:spLocks noGrp="1" noRot="1" noChangeAspect="1" noChangeArrowheads="1" noTextEdit="1"/>
          </p:cNvSpPr>
          <p:nvPr>
            <p:ph type="sldImg"/>
          </p:nvPr>
        </p:nvSpPr>
        <p:spPr>
          <a:ln/>
        </p:spPr>
      </p:sp>
      <p:sp>
        <p:nvSpPr>
          <p:cNvPr id="137220" name="Rectangle 3">
            <a:extLst>
              <a:ext uri="{FF2B5EF4-FFF2-40B4-BE49-F238E27FC236}">
                <a16:creationId xmlns:a16="http://schemas.microsoft.com/office/drawing/2014/main" id="{56B2F194-91DD-4110-A820-578A51BF83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1378018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B2530CE6-49E7-4535-9567-CD16675BD6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5B3907D4-0BDF-4EB2-A19A-C868A5F15D58}" type="slidenum">
              <a:rPr lang="it-IT" altLang="it-IT" sz="1200"/>
              <a:pPr eaLnBrk="1" hangingPunct="1"/>
              <a:t>40</a:t>
            </a:fld>
            <a:endParaRPr lang="it-IT" altLang="it-IT" sz="1200"/>
          </a:p>
        </p:txBody>
      </p:sp>
      <p:sp>
        <p:nvSpPr>
          <p:cNvPr id="138243" name="Rectangle 2">
            <a:extLst>
              <a:ext uri="{FF2B5EF4-FFF2-40B4-BE49-F238E27FC236}">
                <a16:creationId xmlns:a16="http://schemas.microsoft.com/office/drawing/2014/main" id="{96CC3ECE-3F75-4B62-84EC-5584CBA826AD}"/>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565CD45D-9551-4421-AD65-A2C046AF61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2180466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1C508A4A-0349-4282-B051-E91503F025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5F918565-9CF4-4EB3-A066-6FC27207846E}" type="slidenum">
              <a:rPr lang="it-IT" altLang="it-IT" sz="1200"/>
              <a:pPr eaLnBrk="1" hangingPunct="1"/>
              <a:t>41</a:t>
            </a:fld>
            <a:endParaRPr lang="it-IT" altLang="it-IT" sz="1200"/>
          </a:p>
        </p:txBody>
      </p:sp>
      <p:sp>
        <p:nvSpPr>
          <p:cNvPr id="139267" name="Rectangle 2">
            <a:extLst>
              <a:ext uri="{FF2B5EF4-FFF2-40B4-BE49-F238E27FC236}">
                <a16:creationId xmlns:a16="http://schemas.microsoft.com/office/drawing/2014/main" id="{200635E9-CE01-4538-A135-00D4ED390701}"/>
              </a:ext>
            </a:extLst>
          </p:cNvPr>
          <p:cNvSpPr>
            <a:spLocks noGrp="1" noRot="1" noChangeAspect="1" noChangeArrowheads="1" noTextEdit="1"/>
          </p:cNvSpPr>
          <p:nvPr>
            <p:ph type="sldImg"/>
          </p:nvPr>
        </p:nvSpPr>
        <p:spPr>
          <a:ln/>
        </p:spPr>
      </p:sp>
      <p:sp>
        <p:nvSpPr>
          <p:cNvPr id="139268" name="Rectangle 3">
            <a:extLst>
              <a:ext uri="{FF2B5EF4-FFF2-40B4-BE49-F238E27FC236}">
                <a16:creationId xmlns:a16="http://schemas.microsoft.com/office/drawing/2014/main" id="{8CF9CB35-9A7E-435D-AEE0-88A86B42BD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820277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551811CA-1FFC-4734-A94B-A9BB30693D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1C067255-1CE8-46EC-AABC-15772D80BCD2}" type="slidenum">
              <a:rPr lang="it-IT" altLang="it-IT" sz="1200"/>
              <a:pPr eaLnBrk="1" hangingPunct="1"/>
              <a:t>42</a:t>
            </a:fld>
            <a:endParaRPr lang="it-IT" altLang="it-IT" sz="1200"/>
          </a:p>
        </p:txBody>
      </p:sp>
      <p:sp>
        <p:nvSpPr>
          <p:cNvPr id="140291" name="Rectangle 2">
            <a:extLst>
              <a:ext uri="{FF2B5EF4-FFF2-40B4-BE49-F238E27FC236}">
                <a16:creationId xmlns:a16="http://schemas.microsoft.com/office/drawing/2014/main" id="{6BA059B8-326B-4CE3-A1A2-ADC7A9C5E50B}"/>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89D7A234-874E-438F-9602-035AB7B69B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75928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CFC2B2FA-9312-4498-8766-BB4C47125F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A8683D91-70FE-49E7-83C1-05266057099E}" type="slidenum">
              <a:rPr lang="it-IT" altLang="it-IT" sz="1200"/>
              <a:pPr eaLnBrk="1" hangingPunct="1"/>
              <a:t>43</a:t>
            </a:fld>
            <a:endParaRPr lang="it-IT" altLang="it-IT" sz="1200"/>
          </a:p>
        </p:txBody>
      </p:sp>
      <p:sp>
        <p:nvSpPr>
          <p:cNvPr id="141315" name="Rectangle 2">
            <a:extLst>
              <a:ext uri="{FF2B5EF4-FFF2-40B4-BE49-F238E27FC236}">
                <a16:creationId xmlns:a16="http://schemas.microsoft.com/office/drawing/2014/main" id="{73836682-A0F5-4DB5-9713-5D3D0E2DB5CD}"/>
              </a:ext>
            </a:extLst>
          </p:cNvPr>
          <p:cNvSpPr>
            <a:spLocks noGrp="1" noRot="1" noChangeAspect="1" noChangeArrowheads="1" noTextEdit="1"/>
          </p:cNvSpPr>
          <p:nvPr>
            <p:ph type="sldImg"/>
          </p:nvPr>
        </p:nvSpPr>
        <p:spPr>
          <a:ln/>
        </p:spPr>
      </p:sp>
      <p:sp>
        <p:nvSpPr>
          <p:cNvPr id="141316" name="Rectangle 3">
            <a:extLst>
              <a:ext uri="{FF2B5EF4-FFF2-40B4-BE49-F238E27FC236}">
                <a16:creationId xmlns:a16="http://schemas.microsoft.com/office/drawing/2014/main" id="{F0112F53-891D-4660-86CF-64BD0583C6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1872685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C790ED5B-54AE-4929-829D-BDEA1A6E48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AB5679D0-48F0-4615-865F-7AC42326A6EA}" type="slidenum">
              <a:rPr lang="it-IT" altLang="it-IT" sz="1200"/>
              <a:pPr eaLnBrk="1" hangingPunct="1"/>
              <a:t>44</a:t>
            </a:fld>
            <a:endParaRPr lang="it-IT" altLang="it-IT" sz="1200"/>
          </a:p>
        </p:txBody>
      </p:sp>
      <p:sp>
        <p:nvSpPr>
          <p:cNvPr id="142339" name="Rectangle 2">
            <a:extLst>
              <a:ext uri="{FF2B5EF4-FFF2-40B4-BE49-F238E27FC236}">
                <a16:creationId xmlns:a16="http://schemas.microsoft.com/office/drawing/2014/main" id="{ADB66D80-739C-4723-BD38-FC1327DB2202}"/>
              </a:ext>
            </a:extLst>
          </p:cNvPr>
          <p:cNvSpPr>
            <a:spLocks noGrp="1" noRot="1" noChangeAspect="1" noChangeArrowheads="1" noTextEdit="1"/>
          </p:cNvSpPr>
          <p:nvPr>
            <p:ph type="sldImg"/>
          </p:nvPr>
        </p:nvSpPr>
        <p:spPr>
          <a:ln/>
        </p:spPr>
      </p:sp>
      <p:sp>
        <p:nvSpPr>
          <p:cNvPr id="142340" name="Rectangle 3">
            <a:extLst>
              <a:ext uri="{FF2B5EF4-FFF2-40B4-BE49-F238E27FC236}">
                <a16:creationId xmlns:a16="http://schemas.microsoft.com/office/drawing/2014/main" id="{F5A13846-C633-443F-B6C6-BE09211E8F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915015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EED3851C-D6AC-4A42-9A8E-6DE67D8AD3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48DCA3F-047B-4AE7-ACAF-C1835FCCC769}" type="slidenum">
              <a:rPr lang="it-IT" altLang="it-IT" sz="1200"/>
              <a:pPr eaLnBrk="1" hangingPunct="1"/>
              <a:t>45</a:t>
            </a:fld>
            <a:endParaRPr lang="it-IT" altLang="it-IT" sz="1200"/>
          </a:p>
        </p:txBody>
      </p:sp>
      <p:sp>
        <p:nvSpPr>
          <p:cNvPr id="143363" name="Rectangle 2">
            <a:extLst>
              <a:ext uri="{FF2B5EF4-FFF2-40B4-BE49-F238E27FC236}">
                <a16:creationId xmlns:a16="http://schemas.microsoft.com/office/drawing/2014/main" id="{60062D68-043F-4AB2-AA31-5BC3F1A638F9}"/>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F267D75F-4AFA-4E5C-99B1-20331F5A04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705525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1FC97E92-CA6C-4FAD-AF66-0102BF9A9B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7E49C9CA-73B1-4499-9402-41D917F41B18}" type="slidenum">
              <a:rPr lang="it-IT" altLang="it-IT"/>
              <a:pPr eaLnBrk="1" hangingPunct="1">
                <a:spcBef>
                  <a:spcPct val="0"/>
                </a:spcBef>
              </a:pPr>
              <a:t>28</a:t>
            </a:fld>
            <a:endParaRPr lang="it-IT" altLang="it-IT"/>
          </a:p>
        </p:txBody>
      </p:sp>
      <p:sp>
        <p:nvSpPr>
          <p:cNvPr id="120835" name="Rectangle 2">
            <a:extLst>
              <a:ext uri="{FF2B5EF4-FFF2-40B4-BE49-F238E27FC236}">
                <a16:creationId xmlns:a16="http://schemas.microsoft.com/office/drawing/2014/main" id="{1D124804-6EB4-42ED-A741-8761DFA4EBBC}"/>
              </a:ext>
            </a:extLst>
          </p:cNvPr>
          <p:cNvSpPr>
            <a:spLocks noGrp="1" noRot="1" noChangeAspect="1" noChangeArrowheads="1" noTextEdit="1"/>
          </p:cNvSpPr>
          <p:nvPr>
            <p:ph type="sldImg"/>
          </p:nvPr>
        </p:nvSpPr>
        <p:spPr>
          <a:ln/>
        </p:spPr>
      </p:sp>
      <p:sp>
        <p:nvSpPr>
          <p:cNvPr id="120836" name="Rectangle 3">
            <a:extLst>
              <a:ext uri="{FF2B5EF4-FFF2-40B4-BE49-F238E27FC236}">
                <a16:creationId xmlns:a16="http://schemas.microsoft.com/office/drawing/2014/main" id="{A336CB75-E227-400A-90E3-A71832F80B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726975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99A8733A-6397-448E-939D-807D5AF9DD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6B5F258-B8B4-452E-8642-AC53CB16AF71}" type="slidenum">
              <a:rPr lang="it-IT" altLang="it-IT" sz="1200"/>
              <a:pPr eaLnBrk="1" hangingPunct="1"/>
              <a:t>46</a:t>
            </a:fld>
            <a:endParaRPr lang="it-IT" altLang="it-IT" sz="1200"/>
          </a:p>
        </p:txBody>
      </p:sp>
      <p:sp>
        <p:nvSpPr>
          <p:cNvPr id="144387" name="Rectangle 2">
            <a:extLst>
              <a:ext uri="{FF2B5EF4-FFF2-40B4-BE49-F238E27FC236}">
                <a16:creationId xmlns:a16="http://schemas.microsoft.com/office/drawing/2014/main" id="{5FB69E2E-66BF-43F8-9B02-65C196B91670}"/>
              </a:ext>
            </a:extLst>
          </p:cNvPr>
          <p:cNvSpPr>
            <a:spLocks noGrp="1" noRot="1" noChangeAspect="1" noChangeArrowheads="1" noTextEdit="1"/>
          </p:cNvSpPr>
          <p:nvPr>
            <p:ph type="sldImg"/>
          </p:nvPr>
        </p:nvSpPr>
        <p:spPr>
          <a:ln/>
        </p:spPr>
      </p:sp>
      <p:sp>
        <p:nvSpPr>
          <p:cNvPr id="144388" name="Rectangle 3">
            <a:extLst>
              <a:ext uri="{FF2B5EF4-FFF2-40B4-BE49-F238E27FC236}">
                <a16:creationId xmlns:a16="http://schemas.microsoft.com/office/drawing/2014/main" id="{57A6E586-F979-4944-A4E5-CF4F81B0B2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1669077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F545D232-0F54-4403-80B9-265E593743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F7DA663-EB91-4628-9FA8-3AB97C6904FE}" type="slidenum">
              <a:rPr lang="it-IT" altLang="it-IT" sz="1200"/>
              <a:pPr eaLnBrk="1" hangingPunct="1"/>
              <a:t>47</a:t>
            </a:fld>
            <a:endParaRPr lang="it-IT" altLang="it-IT" sz="1200"/>
          </a:p>
        </p:txBody>
      </p:sp>
      <p:sp>
        <p:nvSpPr>
          <p:cNvPr id="145411" name="Rectangle 2">
            <a:extLst>
              <a:ext uri="{FF2B5EF4-FFF2-40B4-BE49-F238E27FC236}">
                <a16:creationId xmlns:a16="http://schemas.microsoft.com/office/drawing/2014/main" id="{F2D61C60-425D-411D-BECB-113681AE75C7}"/>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7DC6EB91-4A73-4E38-9997-DFD3B561BE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2015201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268AEB97-BC18-4712-8617-4D8351AEC0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85D31BD-5AF9-4189-B079-F2AE6A9A04F0}" type="slidenum">
              <a:rPr lang="it-IT" altLang="it-IT" sz="1200"/>
              <a:pPr eaLnBrk="1" hangingPunct="1"/>
              <a:t>48</a:t>
            </a:fld>
            <a:endParaRPr lang="it-IT" altLang="it-IT" sz="1200"/>
          </a:p>
        </p:txBody>
      </p:sp>
      <p:sp>
        <p:nvSpPr>
          <p:cNvPr id="146435" name="Rectangle 2">
            <a:extLst>
              <a:ext uri="{FF2B5EF4-FFF2-40B4-BE49-F238E27FC236}">
                <a16:creationId xmlns:a16="http://schemas.microsoft.com/office/drawing/2014/main" id="{2E68C33F-58CA-49B7-B582-2674CF2134E5}"/>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F91171E2-EAD7-40B1-9D98-D5AA6D84C0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4149466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2BBF9783-443D-4EF4-BB04-09B6F4D87D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E4C1F37-F8E2-4495-ACD0-5CB97020073B}" type="slidenum">
              <a:rPr lang="it-IT" altLang="it-IT" sz="1200"/>
              <a:pPr eaLnBrk="1" hangingPunct="1"/>
              <a:t>49</a:t>
            </a:fld>
            <a:endParaRPr lang="it-IT" altLang="it-IT" sz="1200"/>
          </a:p>
        </p:txBody>
      </p:sp>
      <p:sp>
        <p:nvSpPr>
          <p:cNvPr id="156675" name="Rectangle 2">
            <a:extLst>
              <a:ext uri="{FF2B5EF4-FFF2-40B4-BE49-F238E27FC236}">
                <a16:creationId xmlns:a16="http://schemas.microsoft.com/office/drawing/2014/main" id="{EE6E2F11-48C3-4A8F-8537-76D68CE0352D}"/>
              </a:ext>
            </a:extLst>
          </p:cNvPr>
          <p:cNvSpPr>
            <a:spLocks noGrp="1" noRot="1" noChangeAspect="1" noChangeArrowheads="1" noTextEdit="1"/>
          </p:cNvSpPr>
          <p:nvPr>
            <p:ph type="sldImg"/>
          </p:nvPr>
        </p:nvSpPr>
        <p:spPr>
          <a:ln/>
        </p:spPr>
      </p:sp>
      <p:sp>
        <p:nvSpPr>
          <p:cNvPr id="156676" name="Rectangle 3">
            <a:extLst>
              <a:ext uri="{FF2B5EF4-FFF2-40B4-BE49-F238E27FC236}">
                <a16:creationId xmlns:a16="http://schemas.microsoft.com/office/drawing/2014/main" id="{846A4505-D660-428C-8004-3A2076C1DB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2322263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charset="0"/>
              </a:defRPr>
            </a:lvl1pPr>
            <a:lvl2pPr marL="775937" indent="-298437">
              <a:defRPr sz="2100">
                <a:solidFill>
                  <a:schemeClr val="tx1"/>
                </a:solidFill>
                <a:latin typeface="Arial" charset="0"/>
              </a:defRPr>
            </a:lvl2pPr>
            <a:lvl3pPr marL="1193749" indent="-238750">
              <a:defRPr sz="2100">
                <a:solidFill>
                  <a:schemeClr val="tx1"/>
                </a:solidFill>
                <a:latin typeface="Arial" charset="0"/>
              </a:defRPr>
            </a:lvl3pPr>
            <a:lvl4pPr marL="1671249" indent="-238750">
              <a:defRPr sz="2100">
                <a:solidFill>
                  <a:schemeClr val="tx1"/>
                </a:solidFill>
                <a:latin typeface="Arial" charset="0"/>
              </a:defRPr>
            </a:lvl4pPr>
            <a:lvl5pPr marL="2148749" indent="-238750">
              <a:defRPr sz="2100">
                <a:solidFill>
                  <a:schemeClr val="tx1"/>
                </a:solidFill>
                <a:latin typeface="Arial" charset="0"/>
              </a:defRPr>
            </a:lvl5pPr>
            <a:lvl6pPr marL="2626248" indent="-238750" algn="ctr" eaLnBrk="0" fontAlgn="base" hangingPunct="0">
              <a:spcBef>
                <a:spcPct val="0"/>
              </a:spcBef>
              <a:spcAft>
                <a:spcPct val="0"/>
              </a:spcAft>
              <a:defRPr sz="2100">
                <a:solidFill>
                  <a:schemeClr val="tx1"/>
                </a:solidFill>
                <a:latin typeface="Arial" charset="0"/>
              </a:defRPr>
            </a:lvl6pPr>
            <a:lvl7pPr marL="3103748" indent="-238750" algn="ctr" eaLnBrk="0" fontAlgn="base" hangingPunct="0">
              <a:spcBef>
                <a:spcPct val="0"/>
              </a:spcBef>
              <a:spcAft>
                <a:spcPct val="0"/>
              </a:spcAft>
              <a:defRPr sz="2100">
                <a:solidFill>
                  <a:schemeClr val="tx1"/>
                </a:solidFill>
                <a:latin typeface="Arial" charset="0"/>
              </a:defRPr>
            </a:lvl7pPr>
            <a:lvl8pPr marL="3581248" indent="-238750" algn="ctr" eaLnBrk="0" fontAlgn="base" hangingPunct="0">
              <a:spcBef>
                <a:spcPct val="0"/>
              </a:spcBef>
              <a:spcAft>
                <a:spcPct val="0"/>
              </a:spcAft>
              <a:defRPr sz="2100">
                <a:solidFill>
                  <a:schemeClr val="tx1"/>
                </a:solidFill>
                <a:latin typeface="Arial" charset="0"/>
              </a:defRPr>
            </a:lvl8pPr>
            <a:lvl9pPr marL="4058747" indent="-238750" algn="ctr" eaLnBrk="0" fontAlgn="base" hangingPunct="0">
              <a:spcBef>
                <a:spcPct val="0"/>
              </a:spcBef>
              <a:spcAft>
                <a:spcPct val="0"/>
              </a:spcAft>
              <a:defRPr sz="2100">
                <a:solidFill>
                  <a:schemeClr val="tx1"/>
                </a:solidFill>
                <a:latin typeface="Arial" charset="0"/>
              </a:defRPr>
            </a:lvl9pPr>
          </a:lstStyle>
          <a:p>
            <a:fld id="{F4E2269A-715D-4A30-BAE6-FD800BB8AAEC}" type="slidenum">
              <a:rPr lang="en-US" altLang="it-IT" sz="1300"/>
              <a:pPr/>
              <a:t>52</a:t>
            </a:fld>
            <a:endParaRPr lang="en-US" altLang="it-IT" sz="1300"/>
          </a:p>
        </p:txBody>
      </p:sp>
      <p:sp>
        <p:nvSpPr>
          <p:cNvPr id="96259" name="Rectangle 2"/>
          <p:cNvSpPr>
            <a:spLocks noGrp="1" noRot="1" noChangeAspect="1" noChangeArrowheads="1" noTextEdit="1"/>
          </p:cNvSpPr>
          <p:nvPr>
            <p:ph type="sldImg"/>
          </p:nvPr>
        </p:nvSpPr>
        <p:spPr>
          <a:xfrm>
            <a:off x="141288" y="768350"/>
            <a:ext cx="6819900" cy="3836988"/>
          </a:xfrm>
          <a:solidFill>
            <a:srgbClr val="FFFFFF"/>
          </a:solidFill>
          <a:ln/>
        </p:spPr>
      </p:sp>
      <p:sp>
        <p:nvSpPr>
          <p:cNvPr id="96260" name="Rectangle 3"/>
          <p:cNvSpPr>
            <a:spLocks noGrp="1" noChangeArrowheads="1"/>
          </p:cNvSpPr>
          <p:nvPr>
            <p:ph type="body" idx="1"/>
          </p:nvPr>
        </p:nvSpPr>
        <p:spPr>
          <a:xfrm>
            <a:off x="946230" y="4862275"/>
            <a:ext cx="5210018" cy="4605575"/>
          </a:xfrm>
          <a:solidFill>
            <a:srgbClr val="FFFFFF"/>
          </a:solidFill>
          <a:ln>
            <a:solidFill>
              <a:srgbClr val="000000"/>
            </a:solidFill>
          </a:ln>
        </p:spPr>
        <p:txBody>
          <a:bodyPr/>
          <a:lstStyle/>
          <a:p>
            <a:r>
              <a:rPr lang="en-US" altLang="it-IT" sz="700">
                <a:solidFill>
                  <a:schemeClr val="bg1"/>
                </a:solidFill>
              </a:rPr>
              <a:t>(ordinary, polarized, and compensated polarized light microscopy)</a:t>
            </a:r>
          </a:p>
          <a:p>
            <a:endParaRPr lang="en-US" altLang="it-IT" sz="700">
              <a:solidFill>
                <a:schemeClr val="bg1"/>
              </a:solidFill>
            </a:endParaRPr>
          </a:p>
          <a:p>
            <a:r>
              <a:rPr lang="en-US" altLang="it-IT" sz="700">
                <a:solidFill>
                  <a:schemeClr val="bg1"/>
                </a:solidFill>
              </a:rPr>
              <a:t>This calcium pyrophosphate dihydrate crystal from synovial fluid is being engulfed by a leukocyte. The crystal is shown with regular light microscopy in the upper left view and with the addition of polarized lenses in the upper right panel. In the two lower panels, compensated polarized light microscopy is used with the crystal parallel to the plane of the compensator (arrow) on the left and perpendicular on the right. The crystal has weakly positive birefringence. </a:t>
            </a:r>
          </a:p>
          <a:p>
            <a:endParaRPr lang="en-US" altLang="it-IT" sz="700">
              <a:solidFill>
                <a:schemeClr val="bg1"/>
              </a:solidFill>
            </a:endParaRPr>
          </a:p>
          <a:p>
            <a:r>
              <a:rPr lang="en-US" altLang="it-IT" sz="700">
                <a:solidFill>
                  <a:schemeClr val="bg1"/>
                </a:solidFill>
              </a:rPr>
              <a:t>Self Learning Series. Philadelphia, Pa: American College of Physicians; 1978.</a:t>
            </a:r>
          </a:p>
        </p:txBody>
      </p:sp>
    </p:spTree>
    <p:extLst>
      <p:ext uri="{BB962C8B-B14F-4D97-AF65-F5344CB8AC3E}">
        <p14:creationId xmlns:p14="http://schemas.microsoft.com/office/powerpoint/2010/main" val="13256634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xfrm>
            <a:off x="141288" y="768350"/>
            <a:ext cx="6819900" cy="3836988"/>
          </a:xfrm>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7605948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charset="0"/>
              </a:defRPr>
            </a:lvl1pPr>
            <a:lvl2pPr marL="775937" indent="-298437">
              <a:defRPr sz="2100">
                <a:solidFill>
                  <a:schemeClr val="tx1"/>
                </a:solidFill>
                <a:latin typeface="Arial" charset="0"/>
              </a:defRPr>
            </a:lvl2pPr>
            <a:lvl3pPr marL="1193749" indent="-238750">
              <a:defRPr sz="2100">
                <a:solidFill>
                  <a:schemeClr val="tx1"/>
                </a:solidFill>
                <a:latin typeface="Arial" charset="0"/>
              </a:defRPr>
            </a:lvl3pPr>
            <a:lvl4pPr marL="1671249" indent="-238750">
              <a:defRPr sz="2100">
                <a:solidFill>
                  <a:schemeClr val="tx1"/>
                </a:solidFill>
                <a:latin typeface="Arial" charset="0"/>
              </a:defRPr>
            </a:lvl4pPr>
            <a:lvl5pPr marL="2148749" indent="-238750">
              <a:defRPr sz="2100">
                <a:solidFill>
                  <a:schemeClr val="tx1"/>
                </a:solidFill>
                <a:latin typeface="Arial" charset="0"/>
              </a:defRPr>
            </a:lvl5pPr>
            <a:lvl6pPr marL="2626248" indent="-238750" algn="ctr" eaLnBrk="0" fontAlgn="base" hangingPunct="0">
              <a:spcBef>
                <a:spcPct val="0"/>
              </a:spcBef>
              <a:spcAft>
                <a:spcPct val="0"/>
              </a:spcAft>
              <a:defRPr sz="2100">
                <a:solidFill>
                  <a:schemeClr val="tx1"/>
                </a:solidFill>
                <a:latin typeface="Arial" charset="0"/>
              </a:defRPr>
            </a:lvl6pPr>
            <a:lvl7pPr marL="3103748" indent="-238750" algn="ctr" eaLnBrk="0" fontAlgn="base" hangingPunct="0">
              <a:spcBef>
                <a:spcPct val="0"/>
              </a:spcBef>
              <a:spcAft>
                <a:spcPct val="0"/>
              </a:spcAft>
              <a:defRPr sz="2100">
                <a:solidFill>
                  <a:schemeClr val="tx1"/>
                </a:solidFill>
                <a:latin typeface="Arial" charset="0"/>
              </a:defRPr>
            </a:lvl7pPr>
            <a:lvl8pPr marL="3581248" indent="-238750" algn="ctr" eaLnBrk="0" fontAlgn="base" hangingPunct="0">
              <a:spcBef>
                <a:spcPct val="0"/>
              </a:spcBef>
              <a:spcAft>
                <a:spcPct val="0"/>
              </a:spcAft>
              <a:defRPr sz="2100">
                <a:solidFill>
                  <a:schemeClr val="tx1"/>
                </a:solidFill>
                <a:latin typeface="Arial" charset="0"/>
              </a:defRPr>
            </a:lvl8pPr>
            <a:lvl9pPr marL="4058747" indent="-238750" algn="ctr" eaLnBrk="0" fontAlgn="base" hangingPunct="0">
              <a:spcBef>
                <a:spcPct val="0"/>
              </a:spcBef>
              <a:spcAft>
                <a:spcPct val="0"/>
              </a:spcAft>
              <a:defRPr sz="2100">
                <a:solidFill>
                  <a:schemeClr val="tx1"/>
                </a:solidFill>
                <a:latin typeface="Arial" charset="0"/>
              </a:defRPr>
            </a:lvl9pPr>
          </a:lstStyle>
          <a:p>
            <a:fld id="{6E5CB2DA-6254-41D9-BCF9-E1587F07D70D}" type="slidenum">
              <a:rPr lang="en-US" altLang="it-IT" sz="1300"/>
              <a:pPr/>
              <a:t>57</a:t>
            </a:fld>
            <a:endParaRPr lang="en-US" altLang="it-IT" sz="1300"/>
          </a:p>
        </p:txBody>
      </p:sp>
      <p:sp>
        <p:nvSpPr>
          <p:cNvPr id="93187" name="Rectangle 2"/>
          <p:cNvSpPr>
            <a:spLocks noGrp="1" noRot="1" noChangeAspect="1" noChangeArrowheads="1" noTextEdit="1"/>
          </p:cNvSpPr>
          <p:nvPr>
            <p:ph type="sldImg"/>
          </p:nvPr>
        </p:nvSpPr>
        <p:spPr>
          <a:xfrm>
            <a:off x="141288" y="768350"/>
            <a:ext cx="6819900" cy="3836988"/>
          </a:xfrm>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2293020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charset="0"/>
              </a:defRPr>
            </a:lvl1pPr>
            <a:lvl2pPr marL="775937" indent="-298437">
              <a:defRPr sz="2100">
                <a:solidFill>
                  <a:schemeClr val="tx1"/>
                </a:solidFill>
                <a:latin typeface="Arial" charset="0"/>
              </a:defRPr>
            </a:lvl2pPr>
            <a:lvl3pPr marL="1193749" indent="-238750">
              <a:defRPr sz="2100">
                <a:solidFill>
                  <a:schemeClr val="tx1"/>
                </a:solidFill>
                <a:latin typeface="Arial" charset="0"/>
              </a:defRPr>
            </a:lvl3pPr>
            <a:lvl4pPr marL="1671249" indent="-238750">
              <a:defRPr sz="2100">
                <a:solidFill>
                  <a:schemeClr val="tx1"/>
                </a:solidFill>
                <a:latin typeface="Arial" charset="0"/>
              </a:defRPr>
            </a:lvl4pPr>
            <a:lvl5pPr marL="2148749" indent="-238750">
              <a:defRPr sz="2100">
                <a:solidFill>
                  <a:schemeClr val="tx1"/>
                </a:solidFill>
                <a:latin typeface="Arial" charset="0"/>
              </a:defRPr>
            </a:lvl5pPr>
            <a:lvl6pPr marL="2626248" indent="-238750" algn="ctr" eaLnBrk="0" fontAlgn="base" hangingPunct="0">
              <a:spcBef>
                <a:spcPct val="0"/>
              </a:spcBef>
              <a:spcAft>
                <a:spcPct val="0"/>
              </a:spcAft>
              <a:defRPr sz="2100">
                <a:solidFill>
                  <a:schemeClr val="tx1"/>
                </a:solidFill>
                <a:latin typeface="Arial" charset="0"/>
              </a:defRPr>
            </a:lvl6pPr>
            <a:lvl7pPr marL="3103748" indent="-238750" algn="ctr" eaLnBrk="0" fontAlgn="base" hangingPunct="0">
              <a:spcBef>
                <a:spcPct val="0"/>
              </a:spcBef>
              <a:spcAft>
                <a:spcPct val="0"/>
              </a:spcAft>
              <a:defRPr sz="2100">
                <a:solidFill>
                  <a:schemeClr val="tx1"/>
                </a:solidFill>
                <a:latin typeface="Arial" charset="0"/>
              </a:defRPr>
            </a:lvl7pPr>
            <a:lvl8pPr marL="3581248" indent="-238750" algn="ctr" eaLnBrk="0" fontAlgn="base" hangingPunct="0">
              <a:spcBef>
                <a:spcPct val="0"/>
              </a:spcBef>
              <a:spcAft>
                <a:spcPct val="0"/>
              </a:spcAft>
              <a:defRPr sz="2100">
                <a:solidFill>
                  <a:schemeClr val="tx1"/>
                </a:solidFill>
                <a:latin typeface="Arial" charset="0"/>
              </a:defRPr>
            </a:lvl8pPr>
            <a:lvl9pPr marL="4058747" indent="-238750" algn="ctr" eaLnBrk="0" fontAlgn="base" hangingPunct="0">
              <a:spcBef>
                <a:spcPct val="0"/>
              </a:spcBef>
              <a:spcAft>
                <a:spcPct val="0"/>
              </a:spcAft>
              <a:defRPr sz="2100">
                <a:solidFill>
                  <a:schemeClr val="tx1"/>
                </a:solidFill>
                <a:latin typeface="Arial" charset="0"/>
              </a:defRPr>
            </a:lvl9pPr>
          </a:lstStyle>
          <a:p>
            <a:fld id="{C6E7A030-58C8-4D45-A580-53269CFD932B}" type="slidenum">
              <a:rPr lang="en-US" altLang="it-IT" sz="1300"/>
              <a:pPr/>
              <a:t>58</a:t>
            </a:fld>
            <a:endParaRPr lang="en-US" altLang="it-IT" sz="1300"/>
          </a:p>
        </p:txBody>
      </p:sp>
      <p:sp>
        <p:nvSpPr>
          <p:cNvPr id="107523" name="Rectangle 2"/>
          <p:cNvSpPr>
            <a:spLocks noGrp="1" noRot="1" noChangeAspect="1" noChangeArrowheads="1" noTextEdit="1"/>
          </p:cNvSpPr>
          <p:nvPr>
            <p:ph type="sldImg"/>
          </p:nvPr>
        </p:nvSpPr>
        <p:spPr>
          <a:xfrm>
            <a:off x="141288" y="768350"/>
            <a:ext cx="6819900" cy="3836988"/>
          </a:xfrm>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1970059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charset="0"/>
              </a:defRPr>
            </a:lvl1pPr>
            <a:lvl2pPr marL="775937" indent="-298437">
              <a:defRPr sz="2100">
                <a:solidFill>
                  <a:schemeClr val="tx1"/>
                </a:solidFill>
                <a:latin typeface="Arial" charset="0"/>
              </a:defRPr>
            </a:lvl2pPr>
            <a:lvl3pPr marL="1193749" indent="-238750">
              <a:defRPr sz="2100">
                <a:solidFill>
                  <a:schemeClr val="tx1"/>
                </a:solidFill>
                <a:latin typeface="Arial" charset="0"/>
              </a:defRPr>
            </a:lvl3pPr>
            <a:lvl4pPr marL="1671249" indent="-238750">
              <a:defRPr sz="2100">
                <a:solidFill>
                  <a:schemeClr val="tx1"/>
                </a:solidFill>
                <a:latin typeface="Arial" charset="0"/>
              </a:defRPr>
            </a:lvl4pPr>
            <a:lvl5pPr marL="2148749" indent="-238750">
              <a:defRPr sz="2100">
                <a:solidFill>
                  <a:schemeClr val="tx1"/>
                </a:solidFill>
                <a:latin typeface="Arial" charset="0"/>
              </a:defRPr>
            </a:lvl5pPr>
            <a:lvl6pPr marL="2626248" indent="-238750" algn="ctr" eaLnBrk="0" fontAlgn="base" hangingPunct="0">
              <a:spcBef>
                <a:spcPct val="0"/>
              </a:spcBef>
              <a:spcAft>
                <a:spcPct val="0"/>
              </a:spcAft>
              <a:defRPr sz="2100">
                <a:solidFill>
                  <a:schemeClr val="tx1"/>
                </a:solidFill>
                <a:latin typeface="Arial" charset="0"/>
              </a:defRPr>
            </a:lvl6pPr>
            <a:lvl7pPr marL="3103748" indent="-238750" algn="ctr" eaLnBrk="0" fontAlgn="base" hangingPunct="0">
              <a:spcBef>
                <a:spcPct val="0"/>
              </a:spcBef>
              <a:spcAft>
                <a:spcPct val="0"/>
              </a:spcAft>
              <a:defRPr sz="2100">
                <a:solidFill>
                  <a:schemeClr val="tx1"/>
                </a:solidFill>
                <a:latin typeface="Arial" charset="0"/>
              </a:defRPr>
            </a:lvl7pPr>
            <a:lvl8pPr marL="3581248" indent="-238750" algn="ctr" eaLnBrk="0" fontAlgn="base" hangingPunct="0">
              <a:spcBef>
                <a:spcPct val="0"/>
              </a:spcBef>
              <a:spcAft>
                <a:spcPct val="0"/>
              </a:spcAft>
              <a:defRPr sz="2100">
                <a:solidFill>
                  <a:schemeClr val="tx1"/>
                </a:solidFill>
                <a:latin typeface="Arial" charset="0"/>
              </a:defRPr>
            </a:lvl8pPr>
            <a:lvl9pPr marL="4058747" indent="-238750" algn="ctr" eaLnBrk="0" fontAlgn="base" hangingPunct="0">
              <a:spcBef>
                <a:spcPct val="0"/>
              </a:spcBef>
              <a:spcAft>
                <a:spcPct val="0"/>
              </a:spcAft>
              <a:defRPr sz="2100">
                <a:solidFill>
                  <a:schemeClr val="tx1"/>
                </a:solidFill>
                <a:latin typeface="Arial" charset="0"/>
              </a:defRPr>
            </a:lvl9pPr>
          </a:lstStyle>
          <a:p>
            <a:fld id="{BD96C7AF-F638-47B8-AAD9-090C4CD87FF3}" type="slidenum">
              <a:rPr lang="en-US" altLang="it-IT" sz="1300"/>
              <a:pPr/>
              <a:t>59</a:t>
            </a:fld>
            <a:endParaRPr lang="en-US" altLang="it-IT" sz="1300"/>
          </a:p>
        </p:txBody>
      </p:sp>
      <p:sp>
        <p:nvSpPr>
          <p:cNvPr id="106499" name="Rectangle 2"/>
          <p:cNvSpPr>
            <a:spLocks noGrp="1" noRot="1" noChangeAspect="1" noChangeArrowheads="1" noTextEdit="1"/>
          </p:cNvSpPr>
          <p:nvPr>
            <p:ph type="sldImg"/>
          </p:nvPr>
        </p:nvSpPr>
        <p:spPr>
          <a:xfrm>
            <a:off x="141288" y="768350"/>
            <a:ext cx="6819900" cy="3836988"/>
          </a:xfrm>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1355139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charset="0"/>
              </a:defRPr>
            </a:lvl1pPr>
            <a:lvl2pPr marL="775937" indent="-298437">
              <a:defRPr sz="2100">
                <a:solidFill>
                  <a:schemeClr val="tx1"/>
                </a:solidFill>
                <a:latin typeface="Arial" charset="0"/>
              </a:defRPr>
            </a:lvl2pPr>
            <a:lvl3pPr marL="1193749" indent="-238750">
              <a:defRPr sz="2100">
                <a:solidFill>
                  <a:schemeClr val="tx1"/>
                </a:solidFill>
                <a:latin typeface="Arial" charset="0"/>
              </a:defRPr>
            </a:lvl3pPr>
            <a:lvl4pPr marL="1671249" indent="-238750">
              <a:defRPr sz="2100">
                <a:solidFill>
                  <a:schemeClr val="tx1"/>
                </a:solidFill>
                <a:latin typeface="Arial" charset="0"/>
              </a:defRPr>
            </a:lvl4pPr>
            <a:lvl5pPr marL="2148749" indent="-238750">
              <a:defRPr sz="2100">
                <a:solidFill>
                  <a:schemeClr val="tx1"/>
                </a:solidFill>
                <a:latin typeface="Arial" charset="0"/>
              </a:defRPr>
            </a:lvl5pPr>
            <a:lvl6pPr marL="2626248" indent="-238750" algn="ctr" eaLnBrk="0" fontAlgn="base" hangingPunct="0">
              <a:spcBef>
                <a:spcPct val="0"/>
              </a:spcBef>
              <a:spcAft>
                <a:spcPct val="0"/>
              </a:spcAft>
              <a:defRPr sz="2100">
                <a:solidFill>
                  <a:schemeClr val="tx1"/>
                </a:solidFill>
                <a:latin typeface="Arial" charset="0"/>
              </a:defRPr>
            </a:lvl6pPr>
            <a:lvl7pPr marL="3103748" indent="-238750" algn="ctr" eaLnBrk="0" fontAlgn="base" hangingPunct="0">
              <a:spcBef>
                <a:spcPct val="0"/>
              </a:spcBef>
              <a:spcAft>
                <a:spcPct val="0"/>
              </a:spcAft>
              <a:defRPr sz="2100">
                <a:solidFill>
                  <a:schemeClr val="tx1"/>
                </a:solidFill>
                <a:latin typeface="Arial" charset="0"/>
              </a:defRPr>
            </a:lvl7pPr>
            <a:lvl8pPr marL="3581248" indent="-238750" algn="ctr" eaLnBrk="0" fontAlgn="base" hangingPunct="0">
              <a:spcBef>
                <a:spcPct val="0"/>
              </a:spcBef>
              <a:spcAft>
                <a:spcPct val="0"/>
              </a:spcAft>
              <a:defRPr sz="2100">
                <a:solidFill>
                  <a:schemeClr val="tx1"/>
                </a:solidFill>
                <a:latin typeface="Arial" charset="0"/>
              </a:defRPr>
            </a:lvl8pPr>
            <a:lvl9pPr marL="4058747" indent="-238750" algn="ctr" eaLnBrk="0" fontAlgn="base" hangingPunct="0">
              <a:spcBef>
                <a:spcPct val="0"/>
              </a:spcBef>
              <a:spcAft>
                <a:spcPct val="0"/>
              </a:spcAft>
              <a:defRPr sz="2100">
                <a:solidFill>
                  <a:schemeClr val="tx1"/>
                </a:solidFill>
                <a:latin typeface="Arial" charset="0"/>
              </a:defRPr>
            </a:lvl9pPr>
          </a:lstStyle>
          <a:p>
            <a:fld id="{3806040E-0195-4DA3-BCC9-5EE70865AEEE}" type="slidenum">
              <a:rPr lang="en-US" altLang="it-IT" sz="1300"/>
              <a:pPr/>
              <a:t>60</a:t>
            </a:fld>
            <a:endParaRPr lang="en-US" altLang="it-IT" sz="1300"/>
          </a:p>
        </p:txBody>
      </p:sp>
      <p:sp>
        <p:nvSpPr>
          <p:cNvPr id="108547" name="Rectangle 2"/>
          <p:cNvSpPr>
            <a:spLocks noGrp="1" noRot="1" noChangeAspect="1" noChangeArrowheads="1" noTextEdit="1"/>
          </p:cNvSpPr>
          <p:nvPr>
            <p:ph type="sldImg"/>
          </p:nvPr>
        </p:nvSpPr>
        <p:spPr>
          <a:xfrm>
            <a:off x="141288" y="768350"/>
            <a:ext cx="6819900" cy="3836988"/>
          </a:xfrm>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275282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F3747954-21B4-47D7-A6C7-25DA44C02F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1D39A97-E088-45B7-9402-819777FC2414}" type="slidenum">
              <a:rPr lang="it-IT" altLang="it-IT" sz="1200"/>
              <a:pPr eaLnBrk="1" hangingPunct="1"/>
              <a:t>29</a:t>
            </a:fld>
            <a:endParaRPr lang="it-IT" altLang="it-IT" sz="1200"/>
          </a:p>
        </p:txBody>
      </p:sp>
      <p:sp>
        <p:nvSpPr>
          <p:cNvPr id="122883" name="Rectangle 2">
            <a:extLst>
              <a:ext uri="{FF2B5EF4-FFF2-40B4-BE49-F238E27FC236}">
                <a16:creationId xmlns:a16="http://schemas.microsoft.com/office/drawing/2014/main" id="{D54DC32C-D178-4834-B257-F66F893FFDA9}"/>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EFD2CB8B-7447-4229-89C0-2197B7CEDC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10592891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charset="0"/>
              </a:defRPr>
            </a:lvl1pPr>
            <a:lvl2pPr marL="775937" indent="-298437">
              <a:defRPr sz="2100">
                <a:solidFill>
                  <a:schemeClr val="tx1"/>
                </a:solidFill>
                <a:latin typeface="Arial" charset="0"/>
              </a:defRPr>
            </a:lvl2pPr>
            <a:lvl3pPr marL="1193749" indent="-238750">
              <a:defRPr sz="2100">
                <a:solidFill>
                  <a:schemeClr val="tx1"/>
                </a:solidFill>
                <a:latin typeface="Arial" charset="0"/>
              </a:defRPr>
            </a:lvl3pPr>
            <a:lvl4pPr marL="1671249" indent="-238750">
              <a:defRPr sz="2100">
                <a:solidFill>
                  <a:schemeClr val="tx1"/>
                </a:solidFill>
                <a:latin typeface="Arial" charset="0"/>
              </a:defRPr>
            </a:lvl4pPr>
            <a:lvl5pPr marL="2148749" indent="-238750">
              <a:defRPr sz="2100">
                <a:solidFill>
                  <a:schemeClr val="tx1"/>
                </a:solidFill>
                <a:latin typeface="Arial" charset="0"/>
              </a:defRPr>
            </a:lvl5pPr>
            <a:lvl6pPr marL="2626248" indent="-238750" algn="ctr" eaLnBrk="0" fontAlgn="base" hangingPunct="0">
              <a:spcBef>
                <a:spcPct val="0"/>
              </a:spcBef>
              <a:spcAft>
                <a:spcPct val="0"/>
              </a:spcAft>
              <a:defRPr sz="2100">
                <a:solidFill>
                  <a:schemeClr val="tx1"/>
                </a:solidFill>
                <a:latin typeface="Arial" charset="0"/>
              </a:defRPr>
            </a:lvl6pPr>
            <a:lvl7pPr marL="3103748" indent="-238750" algn="ctr" eaLnBrk="0" fontAlgn="base" hangingPunct="0">
              <a:spcBef>
                <a:spcPct val="0"/>
              </a:spcBef>
              <a:spcAft>
                <a:spcPct val="0"/>
              </a:spcAft>
              <a:defRPr sz="2100">
                <a:solidFill>
                  <a:schemeClr val="tx1"/>
                </a:solidFill>
                <a:latin typeface="Arial" charset="0"/>
              </a:defRPr>
            </a:lvl7pPr>
            <a:lvl8pPr marL="3581248" indent="-238750" algn="ctr" eaLnBrk="0" fontAlgn="base" hangingPunct="0">
              <a:spcBef>
                <a:spcPct val="0"/>
              </a:spcBef>
              <a:spcAft>
                <a:spcPct val="0"/>
              </a:spcAft>
              <a:defRPr sz="2100">
                <a:solidFill>
                  <a:schemeClr val="tx1"/>
                </a:solidFill>
                <a:latin typeface="Arial" charset="0"/>
              </a:defRPr>
            </a:lvl8pPr>
            <a:lvl9pPr marL="4058747" indent="-238750" algn="ctr" eaLnBrk="0" fontAlgn="base" hangingPunct="0">
              <a:spcBef>
                <a:spcPct val="0"/>
              </a:spcBef>
              <a:spcAft>
                <a:spcPct val="0"/>
              </a:spcAft>
              <a:defRPr sz="2100">
                <a:solidFill>
                  <a:schemeClr val="tx1"/>
                </a:solidFill>
                <a:latin typeface="Arial" charset="0"/>
              </a:defRPr>
            </a:lvl9pPr>
          </a:lstStyle>
          <a:p>
            <a:fld id="{3806040E-0195-4DA3-BCC9-5EE70865AEEE}" type="slidenum">
              <a:rPr lang="en-US" altLang="it-IT" sz="1300"/>
              <a:pPr/>
              <a:t>61</a:t>
            </a:fld>
            <a:endParaRPr lang="en-US" altLang="it-IT" sz="1300"/>
          </a:p>
        </p:txBody>
      </p:sp>
      <p:sp>
        <p:nvSpPr>
          <p:cNvPr id="108547" name="Rectangle 2"/>
          <p:cNvSpPr>
            <a:spLocks noGrp="1" noRot="1" noChangeAspect="1" noChangeArrowheads="1" noTextEdit="1"/>
          </p:cNvSpPr>
          <p:nvPr>
            <p:ph type="sldImg"/>
          </p:nvPr>
        </p:nvSpPr>
        <p:spPr>
          <a:xfrm>
            <a:off x="141288" y="768350"/>
            <a:ext cx="6819900" cy="3836988"/>
          </a:xfrm>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3571497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charset="0"/>
              </a:defRPr>
            </a:lvl1pPr>
            <a:lvl2pPr marL="775937" indent="-298437">
              <a:defRPr sz="2100">
                <a:solidFill>
                  <a:schemeClr val="tx1"/>
                </a:solidFill>
                <a:latin typeface="Arial" charset="0"/>
              </a:defRPr>
            </a:lvl2pPr>
            <a:lvl3pPr marL="1193749" indent="-238750">
              <a:defRPr sz="2100">
                <a:solidFill>
                  <a:schemeClr val="tx1"/>
                </a:solidFill>
                <a:latin typeface="Arial" charset="0"/>
              </a:defRPr>
            </a:lvl3pPr>
            <a:lvl4pPr marL="1671249" indent="-238750">
              <a:defRPr sz="2100">
                <a:solidFill>
                  <a:schemeClr val="tx1"/>
                </a:solidFill>
                <a:latin typeface="Arial" charset="0"/>
              </a:defRPr>
            </a:lvl4pPr>
            <a:lvl5pPr marL="2148749" indent="-238750">
              <a:defRPr sz="2100">
                <a:solidFill>
                  <a:schemeClr val="tx1"/>
                </a:solidFill>
                <a:latin typeface="Arial" charset="0"/>
              </a:defRPr>
            </a:lvl5pPr>
            <a:lvl6pPr marL="2626248" indent="-238750" algn="ctr" eaLnBrk="0" fontAlgn="base" hangingPunct="0">
              <a:spcBef>
                <a:spcPct val="0"/>
              </a:spcBef>
              <a:spcAft>
                <a:spcPct val="0"/>
              </a:spcAft>
              <a:defRPr sz="2100">
                <a:solidFill>
                  <a:schemeClr val="tx1"/>
                </a:solidFill>
                <a:latin typeface="Arial" charset="0"/>
              </a:defRPr>
            </a:lvl6pPr>
            <a:lvl7pPr marL="3103748" indent="-238750" algn="ctr" eaLnBrk="0" fontAlgn="base" hangingPunct="0">
              <a:spcBef>
                <a:spcPct val="0"/>
              </a:spcBef>
              <a:spcAft>
                <a:spcPct val="0"/>
              </a:spcAft>
              <a:defRPr sz="2100">
                <a:solidFill>
                  <a:schemeClr val="tx1"/>
                </a:solidFill>
                <a:latin typeface="Arial" charset="0"/>
              </a:defRPr>
            </a:lvl7pPr>
            <a:lvl8pPr marL="3581248" indent="-238750" algn="ctr" eaLnBrk="0" fontAlgn="base" hangingPunct="0">
              <a:spcBef>
                <a:spcPct val="0"/>
              </a:spcBef>
              <a:spcAft>
                <a:spcPct val="0"/>
              </a:spcAft>
              <a:defRPr sz="2100">
                <a:solidFill>
                  <a:schemeClr val="tx1"/>
                </a:solidFill>
                <a:latin typeface="Arial" charset="0"/>
              </a:defRPr>
            </a:lvl8pPr>
            <a:lvl9pPr marL="4058747" indent="-238750" algn="ctr" eaLnBrk="0" fontAlgn="base" hangingPunct="0">
              <a:spcBef>
                <a:spcPct val="0"/>
              </a:spcBef>
              <a:spcAft>
                <a:spcPct val="0"/>
              </a:spcAft>
              <a:defRPr sz="2100">
                <a:solidFill>
                  <a:schemeClr val="tx1"/>
                </a:solidFill>
                <a:latin typeface="Arial" charset="0"/>
              </a:defRPr>
            </a:lvl9pPr>
          </a:lstStyle>
          <a:p>
            <a:fld id="{D9EFA90F-471E-4C2F-98F1-F900B0B6DC3F}" type="slidenum">
              <a:rPr lang="en-US" altLang="it-IT" sz="1300"/>
              <a:pPr/>
              <a:t>63</a:t>
            </a:fld>
            <a:endParaRPr lang="en-US" altLang="it-IT" sz="1300"/>
          </a:p>
        </p:txBody>
      </p:sp>
      <p:sp>
        <p:nvSpPr>
          <p:cNvPr id="101379" name="Rectangle 2"/>
          <p:cNvSpPr>
            <a:spLocks noGrp="1" noRot="1" noChangeAspect="1" noChangeArrowheads="1" noTextEdit="1"/>
          </p:cNvSpPr>
          <p:nvPr>
            <p:ph type="sldImg"/>
          </p:nvPr>
        </p:nvSpPr>
        <p:spPr>
          <a:xfrm>
            <a:off x="141288" y="768350"/>
            <a:ext cx="6819900" cy="3836988"/>
          </a:xfrm>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32361229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300">
                <a:solidFill>
                  <a:schemeClr val="tx1"/>
                </a:solidFill>
                <a:latin typeface="Arial" charset="0"/>
              </a:defRPr>
            </a:lvl1pPr>
            <a:lvl2pPr marL="804912" indent="-309582" algn="l" eaLnBrk="0" hangingPunct="0">
              <a:spcBef>
                <a:spcPct val="30000"/>
              </a:spcBef>
              <a:defRPr sz="1300">
                <a:solidFill>
                  <a:schemeClr val="tx1"/>
                </a:solidFill>
                <a:latin typeface="Arial" charset="0"/>
              </a:defRPr>
            </a:lvl2pPr>
            <a:lvl3pPr marL="1238326" indent="-247665" algn="l" eaLnBrk="0" hangingPunct="0">
              <a:spcBef>
                <a:spcPct val="30000"/>
              </a:spcBef>
              <a:defRPr sz="1300">
                <a:solidFill>
                  <a:schemeClr val="tx1"/>
                </a:solidFill>
                <a:latin typeface="Arial" charset="0"/>
              </a:defRPr>
            </a:lvl3pPr>
            <a:lvl4pPr marL="1733657" indent="-247665" algn="l" eaLnBrk="0" hangingPunct="0">
              <a:spcBef>
                <a:spcPct val="30000"/>
              </a:spcBef>
              <a:defRPr sz="1300">
                <a:solidFill>
                  <a:schemeClr val="tx1"/>
                </a:solidFill>
                <a:latin typeface="Arial" charset="0"/>
              </a:defRPr>
            </a:lvl4pPr>
            <a:lvl5pPr marL="2228987" indent="-247665" algn="l" eaLnBrk="0" hangingPunct="0">
              <a:spcBef>
                <a:spcPct val="30000"/>
              </a:spcBef>
              <a:defRPr sz="1300">
                <a:solidFill>
                  <a:schemeClr val="tx1"/>
                </a:solidFill>
                <a:latin typeface="Arial" charset="0"/>
              </a:defRPr>
            </a:lvl5pPr>
            <a:lvl6pPr marL="2724318" indent="-247665" eaLnBrk="0" fontAlgn="base" hangingPunct="0">
              <a:spcBef>
                <a:spcPct val="30000"/>
              </a:spcBef>
              <a:spcAft>
                <a:spcPct val="0"/>
              </a:spcAft>
              <a:defRPr sz="1300">
                <a:solidFill>
                  <a:schemeClr val="tx1"/>
                </a:solidFill>
                <a:latin typeface="Arial" charset="0"/>
              </a:defRPr>
            </a:lvl6pPr>
            <a:lvl7pPr marL="3219648" indent="-247665" eaLnBrk="0" fontAlgn="base" hangingPunct="0">
              <a:spcBef>
                <a:spcPct val="30000"/>
              </a:spcBef>
              <a:spcAft>
                <a:spcPct val="0"/>
              </a:spcAft>
              <a:defRPr sz="1300">
                <a:solidFill>
                  <a:schemeClr val="tx1"/>
                </a:solidFill>
                <a:latin typeface="Arial" charset="0"/>
              </a:defRPr>
            </a:lvl7pPr>
            <a:lvl8pPr marL="3714979" indent="-247665" eaLnBrk="0" fontAlgn="base" hangingPunct="0">
              <a:spcBef>
                <a:spcPct val="30000"/>
              </a:spcBef>
              <a:spcAft>
                <a:spcPct val="0"/>
              </a:spcAft>
              <a:defRPr sz="1300">
                <a:solidFill>
                  <a:schemeClr val="tx1"/>
                </a:solidFill>
                <a:latin typeface="Arial" charset="0"/>
              </a:defRPr>
            </a:lvl8pPr>
            <a:lvl9pPr marL="4210309" indent="-247665" eaLnBrk="0" fontAlgn="base" hangingPunct="0">
              <a:spcBef>
                <a:spcPct val="30000"/>
              </a:spcBef>
              <a:spcAft>
                <a:spcPct val="0"/>
              </a:spcAft>
              <a:defRPr sz="1300">
                <a:solidFill>
                  <a:schemeClr val="tx1"/>
                </a:solidFill>
                <a:latin typeface="Arial" charset="0"/>
              </a:defRPr>
            </a:lvl9pPr>
          </a:lstStyle>
          <a:p>
            <a:pPr algn="r" eaLnBrk="1" hangingPunct="1">
              <a:spcBef>
                <a:spcPct val="0"/>
              </a:spcBef>
            </a:pPr>
            <a:fld id="{823EB1C6-7B52-4F1B-A9B6-BC8074512B73}" type="slidenum">
              <a:rPr lang="it-IT" altLang="it-IT" smtClean="0"/>
              <a:pPr algn="r" eaLnBrk="1" hangingPunct="1">
                <a:spcBef>
                  <a:spcPct val="0"/>
                </a:spcBef>
              </a:pPr>
              <a:t>72</a:t>
            </a:fld>
            <a:endParaRPr lang="it-IT" altLang="it-IT"/>
          </a:p>
        </p:txBody>
      </p:sp>
      <p:sp>
        <p:nvSpPr>
          <p:cNvPr id="58371" name="Rectangle 2"/>
          <p:cNvSpPr>
            <a:spLocks noGrp="1" noRot="1" noChangeAspect="1" noChangeArrowheads="1" noTextEdit="1"/>
          </p:cNvSpPr>
          <p:nvPr>
            <p:ph type="sldImg"/>
          </p:nvPr>
        </p:nvSpPr>
        <p:spPr>
          <a:xfrm>
            <a:off x="141288" y="768350"/>
            <a:ext cx="6819900" cy="3836988"/>
          </a:xfrm>
          <a:ln/>
        </p:spPr>
      </p:sp>
      <p:sp>
        <p:nvSpPr>
          <p:cNvPr id="583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p>
        </p:txBody>
      </p:sp>
    </p:spTree>
    <p:extLst>
      <p:ext uri="{BB962C8B-B14F-4D97-AF65-F5344CB8AC3E}">
        <p14:creationId xmlns:p14="http://schemas.microsoft.com/office/powerpoint/2010/main" val="2256035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53250" name="Segnaposto note 2"/>
          <p:cNvSpPr>
            <a:spLocks noGrp="1"/>
          </p:cNvSpPr>
          <p:nvPr>
            <p:ph type="body" idx="1"/>
          </p:nvPr>
        </p:nvSpPr>
        <p:spPr bwMode="auto">
          <a:noFill/>
        </p:spPr>
        <p:txBody>
          <a:bodyPr wrap="square" numCol="1" anchor="t" anchorCtr="0" compatLnSpc="1">
            <a:prstTxWarp prst="textNoShape">
              <a:avLst/>
            </a:prstTxWarp>
          </a:bodyPr>
          <a:lstStyle/>
          <a:p>
            <a:r>
              <a:rPr lang="en-US"/>
              <a:t>Choi HK, Curhan G. Arthritis Rheum. 2004 Dec 15;51(6):1023-9.</a:t>
            </a:r>
            <a:endParaRPr lang="it-IT"/>
          </a:p>
          <a:p>
            <a:r>
              <a:rPr lang="en-US"/>
              <a:t>Choi JW, Ford ES, Gao X</a:t>
            </a:r>
            <a:r>
              <a:rPr lang="it-IT"/>
              <a:t>, Choi HK. Arthritis Rheum. 2008 Jan 15;59(1):109-16</a:t>
            </a:r>
          </a:p>
          <a:p>
            <a:r>
              <a:rPr lang="en-US"/>
              <a:t>Choi HK, Curhan G. Arthritis Rheum. 2007 Jun 15;57(5):816-21</a:t>
            </a:r>
            <a:endParaRPr lang="it-IT"/>
          </a:p>
          <a:p>
            <a:r>
              <a:rPr lang="en-US"/>
              <a:t>Choi HK, Liu S, Curhan G. Arthritis Rheum. 2005 Jan;52(1):283-9</a:t>
            </a:r>
            <a:endParaRPr lang="it-IT"/>
          </a:p>
          <a:p>
            <a:r>
              <a:rPr lang="de-DE"/>
              <a:t>Juraschek SP, Miller ER 3rd, Gelber AC. </a:t>
            </a:r>
            <a:r>
              <a:rPr lang="en-US"/>
              <a:t>Arthritis Care Res (Hoboken). 2011 Sep;63(9):1295-306.</a:t>
            </a:r>
            <a:endParaRPr lang="it-IT"/>
          </a:p>
        </p:txBody>
      </p:sp>
      <p:sp>
        <p:nvSpPr>
          <p:cNvPr id="4" name="Segnaposto numero diapositiva 3"/>
          <p:cNvSpPr>
            <a:spLocks noGrp="1"/>
          </p:cNvSpPr>
          <p:nvPr>
            <p:ph type="sldNum" sz="quarter" idx="5"/>
          </p:nvPr>
        </p:nvSpPr>
        <p:spPr/>
        <p:txBody>
          <a:bodyPr/>
          <a:lstStyle/>
          <a:p>
            <a:pPr>
              <a:defRPr/>
            </a:pPr>
            <a:fld id="{67B5165E-96CF-4CB3-AF77-E688E43D25CC}" type="slidenum">
              <a:rPr lang="it-IT" smtClean="0"/>
              <a:pPr>
                <a:defRPr/>
              </a:pPr>
              <a:t>77</a:t>
            </a:fld>
            <a:endParaRPr lang="it-IT"/>
          </a:p>
        </p:txBody>
      </p:sp>
    </p:spTree>
    <p:extLst>
      <p:ext uri="{BB962C8B-B14F-4D97-AF65-F5344CB8AC3E}">
        <p14:creationId xmlns:p14="http://schemas.microsoft.com/office/powerpoint/2010/main" val="20261369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3200">
                <a:solidFill>
                  <a:schemeClr val="tx1"/>
                </a:solidFill>
                <a:latin typeface="Arial" panose="020B0604020202020204" pitchFamily="34" charset="0"/>
              </a:defRPr>
            </a:lvl9pPr>
          </a:lstStyle>
          <a:p>
            <a:pPr eaLnBrk="1" hangingPunct="1"/>
            <a:fld id="{31F55E6A-C298-493E-A321-2BA1D1363639}" type="slidenum">
              <a:rPr lang="it-IT" altLang="it-IT" sz="1200"/>
              <a:pPr eaLnBrk="1" hangingPunct="1"/>
              <a:t>83</a:t>
            </a:fld>
            <a:endParaRPr lang="it-IT" altLang="it-IT" sz="120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latin typeface="Arial" panose="020B0604020202020204" pitchFamily="34" charset="0"/>
            </a:endParaRPr>
          </a:p>
        </p:txBody>
      </p:sp>
    </p:spTree>
    <p:extLst>
      <p:ext uri="{BB962C8B-B14F-4D97-AF65-F5344CB8AC3E}">
        <p14:creationId xmlns:p14="http://schemas.microsoft.com/office/powerpoint/2010/main" val="2640535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E4698B9E-9CA9-4A9F-B244-ACA6147B52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5084CAF-764C-431D-9CDA-3767C297D4FB}" type="slidenum">
              <a:rPr lang="it-IT" altLang="it-IT" sz="1200"/>
              <a:pPr eaLnBrk="1" hangingPunct="1"/>
              <a:t>30</a:t>
            </a:fld>
            <a:endParaRPr lang="it-IT" altLang="it-IT" sz="1200"/>
          </a:p>
        </p:txBody>
      </p:sp>
      <p:sp>
        <p:nvSpPr>
          <p:cNvPr id="123907" name="Rectangle 2">
            <a:extLst>
              <a:ext uri="{FF2B5EF4-FFF2-40B4-BE49-F238E27FC236}">
                <a16:creationId xmlns:a16="http://schemas.microsoft.com/office/drawing/2014/main" id="{04679FA5-D58E-4230-9F4E-D6C1D554F7CF}"/>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6CB87F44-46E9-4100-9DB7-129939A035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2653115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066E5E78-0C7A-44AB-8D54-7AF2A01963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150D3895-6D93-4EFE-9460-A75A6EEF64E5}" type="slidenum">
              <a:rPr lang="it-IT" altLang="it-IT" sz="1200"/>
              <a:pPr eaLnBrk="1" hangingPunct="1"/>
              <a:t>31</a:t>
            </a:fld>
            <a:endParaRPr lang="it-IT" altLang="it-IT" sz="1200"/>
          </a:p>
        </p:txBody>
      </p:sp>
      <p:sp>
        <p:nvSpPr>
          <p:cNvPr id="124931" name="Rectangle 2">
            <a:extLst>
              <a:ext uri="{FF2B5EF4-FFF2-40B4-BE49-F238E27FC236}">
                <a16:creationId xmlns:a16="http://schemas.microsoft.com/office/drawing/2014/main" id="{22AA9533-78CD-4B66-9BB9-B36619A1281C}"/>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42457180-5D35-42BD-ADCC-08597607F9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006562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9B9EB8C4-7127-4EB9-94BE-88E74DB289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FA2A7B13-4728-47C2-B44D-F66FA7A259E4}" type="slidenum">
              <a:rPr lang="it-IT" altLang="it-IT" sz="1200"/>
              <a:pPr eaLnBrk="1" hangingPunct="1"/>
              <a:t>32</a:t>
            </a:fld>
            <a:endParaRPr lang="it-IT" altLang="it-IT" sz="1200"/>
          </a:p>
        </p:txBody>
      </p:sp>
      <p:sp>
        <p:nvSpPr>
          <p:cNvPr id="128003" name="Rectangle 2">
            <a:extLst>
              <a:ext uri="{FF2B5EF4-FFF2-40B4-BE49-F238E27FC236}">
                <a16:creationId xmlns:a16="http://schemas.microsoft.com/office/drawing/2014/main" id="{1A89E350-5E9F-45A7-8777-EE70DFE97DF2}"/>
              </a:ext>
            </a:extLst>
          </p:cNvPr>
          <p:cNvSpPr>
            <a:spLocks noGrp="1" noRot="1" noChangeAspect="1" noChangeArrowheads="1" noTextEdit="1"/>
          </p:cNvSpPr>
          <p:nvPr>
            <p:ph type="sldImg"/>
          </p:nvPr>
        </p:nvSpPr>
        <p:spPr>
          <a:ln/>
        </p:spPr>
      </p:sp>
      <p:sp>
        <p:nvSpPr>
          <p:cNvPr id="128004" name="Rectangle 3">
            <a:extLst>
              <a:ext uri="{FF2B5EF4-FFF2-40B4-BE49-F238E27FC236}">
                <a16:creationId xmlns:a16="http://schemas.microsoft.com/office/drawing/2014/main" id="{2C0F501C-74FD-4598-AEF4-A55259D668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dirty="0"/>
          </a:p>
        </p:txBody>
      </p:sp>
    </p:spTree>
    <p:extLst>
      <p:ext uri="{BB962C8B-B14F-4D97-AF65-F5344CB8AC3E}">
        <p14:creationId xmlns:p14="http://schemas.microsoft.com/office/powerpoint/2010/main" val="1847918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79BA0D47-B64C-40D6-A4A7-EBED5D472E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0549C53-DA58-46BA-95DD-95FD1D8801B6}" type="slidenum">
              <a:rPr lang="it-IT" altLang="it-IT" sz="1200"/>
              <a:pPr eaLnBrk="1" hangingPunct="1"/>
              <a:t>33</a:t>
            </a:fld>
            <a:endParaRPr lang="it-IT" altLang="it-IT" sz="1200"/>
          </a:p>
        </p:txBody>
      </p:sp>
      <p:sp>
        <p:nvSpPr>
          <p:cNvPr id="131075" name="Rectangle 2">
            <a:extLst>
              <a:ext uri="{FF2B5EF4-FFF2-40B4-BE49-F238E27FC236}">
                <a16:creationId xmlns:a16="http://schemas.microsoft.com/office/drawing/2014/main" id="{D8840B78-4642-44D8-9982-AD39B5D28351}"/>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0FF4FC87-01C8-492C-A173-437867FC19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dirty="0"/>
          </a:p>
        </p:txBody>
      </p:sp>
    </p:spTree>
    <p:extLst>
      <p:ext uri="{BB962C8B-B14F-4D97-AF65-F5344CB8AC3E}">
        <p14:creationId xmlns:p14="http://schemas.microsoft.com/office/powerpoint/2010/main" val="2931826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658119D3-AB11-46B9-9BA9-22D6475525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07C3959-5564-4A14-8E22-2CC79D1F1EEE}" type="slidenum">
              <a:rPr lang="it-IT" altLang="it-IT" sz="1200"/>
              <a:pPr eaLnBrk="1" hangingPunct="1"/>
              <a:t>34</a:t>
            </a:fld>
            <a:endParaRPr lang="it-IT" altLang="it-IT" sz="1200"/>
          </a:p>
        </p:txBody>
      </p:sp>
      <p:sp>
        <p:nvSpPr>
          <p:cNvPr id="132099" name="Rectangle 2">
            <a:extLst>
              <a:ext uri="{FF2B5EF4-FFF2-40B4-BE49-F238E27FC236}">
                <a16:creationId xmlns:a16="http://schemas.microsoft.com/office/drawing/2014/main" id="{A999756C-BA10-4701-B48F-A0C4F6145519}"/>
              </a:ext>
            </a:extLst>
          </p:cNvPr>
          <p:cNvSpPr>
            <a:spLocks noGrp="1" noRot="1" noChangeAspect="1" noChangeArrowheads="1" noTextEdit="1"/>
          </p:cNvSpPr>
          <p:nvPr>
            <p:ph type="sldImg"/>
          </p:nvPr>
        </p:nvSpPr>
        <p:spPr>
          <a:ln/>
        </p:spPr>
      </p:sp>
      <p:sp>
        <p:nvSpPr>
          <p:cNvPr id="132100" name="Rectangle 3">
            <a:extLst>
              <a:ext uri="{FF2B5EF4-FFF2-40B4-BE49-F238E27FC236}">
                <a16:creationId xmlns:a16="http://schemas.microsoft.com/office/drawing/2014/main" id="{24E3FD00-78E3-44DD-815B-4874655EF5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4265665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7BE7E8E8-0479-473A-8A73-B050670EC3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C5460BF-2643-4088-AA66-2CE574DB47C7}" type="slidenum">
              <a:rPr lang="it-IT" altLang="it-IT" sz="1200"/>
              <a:pPr eaLnBrk="1" hangingPunct="1"/>
              <a:t>35</a:t>
            </a:fld>
            <a:endParaRPr lang="it-IT" altLang="it-IT" sz="1200"/>
          </a:p>
        </p:txBody>
      </p:sp>
      <p:sp>
        <p:nvSpPr>
          <p:cNvPr id="133123" name="Rectangle 2">
            <a:extLst>
              <a:ext uri="{FF2B5EF4-FFF2-40B4-BE49-F238E27FC236}">
                <a16:creationId xmlns:a16="http://schemas.microsoft.com/office/drawing/2014/main" id="{A823F701-291D-4417-A029-EC11DF8CD015}"/>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D51836B2-E629-4B15-9EEC-F444AFF566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3487240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it-IT"/>
              <a:t>Fare clic per modificare lo stile del titolo</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6" name="Slide Number Placeholder 5"/>
          <p:cNvSpPr>
            <a:spLocks noGrp="1"/>
          </p:cNvSpPr>
          <p:nvPr>
            <p:ph type="sldNum" sz="quarter" idx="12"/>
          </p:nvPr>
        </p:nvSpPr>
        <p:spPr>
          <a:xfrm>
            <a:off x="11022348" y="6459785"/>
            <a:ext cx="654539" cy="365125"/>
          </a:xfrm>
          <a:prstGeom prst="rect">
            <a:avLst/>
          </a:prstGeom>
        </p:spPr>
        <p:txBody>
          <a:bodyPr/>
          <a:lstStyle/>
          <a:p>
            <a:fld id="{F6739447-8AC7-4639-8DD6-3A048017A368}" type="slidenum">
              <a:rPr lang="it-IT" smtClean="0"/>
              <a:t>‹N›</a:t>
            </a:fld>
            <a:endParaRPr lang="it-IT"/>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2" descr="Risultati immagini per unife">
            <a:extLst>
              <a:ext uri="{FF2B5EF4-FFF2-40B4-BE49-F238E27FC236}">
                <a16:creationId xmlns:a16="http://schemas.microsoft.com/office/drawing/2014/main" id="{2A4F1E3D-5E6C-4FE7-8C19-2FD30815C8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0621" y="6467296"/>
            <a:ext cx="1270254" cy="3217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isultati immagini per unife">
            <a:extLst>
              <a:ext uri="{FF2B5EF4-FFF2-40B4-BE49-F238E27FC236}">
                <a16:creationId xmlns:a16="http://schemas.microsoft.com/office/drawing/2014/main" id="{C2C411D3-6BEE-44F8-B71E-657ECD7DFFAB}"/>
              </a:ext>
            </a:extLst>
          </p:cNvPr>
          <p:cNvPicPr>
            <a:picLocks noChangeAspect="1" noChangeArrowheads="1"/>
          </p:cNvPicPr>
          <p:nvPr userDrawn="1"/>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r="57724" b="2329"/>
          <a:stretch/>
        </p:blipFill>
        <p:spPr bwMode="auto">
          <a:xfrm>
            <a:off x="27433" y="6387047"/>
            <a:ext cx="416794" cy="412824"/>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4A4DA03E-AC05-47E0-AC52-54B59FBD0757}"/>
              </a:ext>
            </a:extLst>
          </p:cNvPr>
          <p:cNvSpPr txBox="1"/>
          <p:nvPr userDrawn="1"/>
        </p:nvSpPr>
        <p:spPr>
          <a:xfrm>
            <a:off x="2359152" y="6497390"/>
            <a:ext cx="838504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100" dirty="0">
                <a:solidFill>
                  <a:schemeClr val="bg2">
                    <a:lumMod val="50000"/>
                  </a:schemeClr>
                </a:solidFill>
              </a:rPr>
              <a:t>FACOLTA’ di MEDICINA E CHIRURGIA - CORSO DI REUMATOLOGIA –  PROF. C.A. SCIRE’ – LEZIONE [8]– [MICROCRISTALLINE]</a:t>
            </a:r>
          </a:p>
        </p:txBody>
      </p:sp>
    </p:spTree>
    <p:extLst>
      <p:ext uri="{BB962C8B-B14F-4D97-AF65-F5344CB8AC3E}">
        <p14:creationId xmlns:p14="http://schemas.microsoft.com/office/powerpoint/2010/main" val="4052184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Slide Number Placeholder 5"/>
          <p:cNvSpPr>
            <a:spLocks noGrp="1"/>
          </p:cNvSpPr>
          <p:nvPr>
            <p:ph type="sldNum" sz="quarter" idx="12"/>
          </p:nvPr>
        </p:nvSpPr>
        <p:spPr>
          <a:xfrm>
            <a:off x="11022348" y="6459785"/>
            <a:ext cx="654539" cy="365125"/>
          </a:xfrm>
          <a:prstGeom prst="rect">
            <a:avLst/>
          </a:prstGeom>
        </p:spPr>
        <p:txBody>
          <a:bodyPr/>
          <a:lstStyle/>
          <a:p>
            <a:fld id="{F6739447-8AC7-4639-8DD6-3A048017A368}" type="slidenum">
              <a:rPr lang="it-IT" smtClean="0"/>
              <a:t>‹N›</a:t>
            </a:fld>
            <a:endParaRPr lang="it-IT"/>
          </a:p>
        </p:txBody>
      </p:sp>
    </p:spTree>
    <p:extLst>
      <p:ext uri="{BB962C8B-B14F-4D97-AF65-F5344CB8AC3E}">
        <p14:creationId xmlns:p14="http://schemas.microsoft.com/office/powerpoint/2010/main" val="3292220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it-IT"/>
              <a:t>Fare clic per modificare lo stile del titolo</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6" name="Slide Number Placeholder 5"/>
          <p:cNvSpPr>
            <a:spLocks noGrp="1"/>
          </p:cNvSpPr>
          <p:nvPr>
            <p:ph type="sldNum" sz="quarter" idx="12"/>
          </p:nvPr>
        </p:nvSpPr>
        <p:spPr>
          <a:xfrm>
            <a:off x="11022348" y="6459785"/>
            <a:ext cx="654539" cy="365125"/>
          </a:xfrm>
          <a:prstGeom prst="rect">
            <a:avLst/>
          </a:prstGeom>
        </p:spPr>
        <p:txBody>
          <a:bodyPr/>
          <a:lstStyle/>
          <a:p>
            <a:fld id="{F6739447-8AC7-4639-8DD6-3A048017A368}" type="slidenum">
              <a:rPr lang="it-IT" smtClean="0"/>
              <a:t>‹N›</a:t>
            </a:fld>
            <a:endParaRPr lang="it-IT"/>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2" descr="Risultati immagini per unife">
            <a:extLst>
              <a:ext uri="{FF2B5EF4-FFF2-40B4-BE49-F238E27FC236}">
                <a16:creationId xmlns:a16="http://schemas.microsoft.com/office/drawing/2014/main" id="{9CE44146-814C-4686-B66C-DE8D57C73A9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0621" y="6467296"/>
            <a:ext cx="1270254" cy="3217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isultati immagini per unife">
            <a:extLst>
              <a:ext uri="{FF2B5EF4-FFF2-40B4-BE49-F238E27FC236}">
                <a16:creationId xmlns:a16="http://schemas.microsoft.com/office/drawing/2014/main" id="{05302580-64C2-4047-BB6A-8FB92A02B929}"/>
              </a:ext>
            </a:extLst>
          </p:cNvPr>
          <p:cNvPicPr>
            <a:picLocks noChangeAspect="1" noChangeArrowheads="1"/>
          </p:cNvPicPr>
          <p:nvPr userDrawn="1"/>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r="57724" b="2329"/>
          <a:stretch/>
        </p:blipFill>
        <p:spPr bwMode="auto">
          <a:xfrm>
            <a:off x="27433" y="6387047"/>
            <a:ext cx="416794" cy="412824"/>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59BBD32B-617E-4136-8809-D82E9D2E250D}"/>
              </a:ext>
            </a:extLst>
          </p:cNvPr>
          <p:cNvSpPr txBox="1"/>
          <p:nvPr userDrawn="1"/>
        </p:nvSpPr>
        <p:spPr>
          <a:xfrm>
            <a:off x="2359152" y="6497390"/>
            <a:ext cx="838504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100" dirty="0">
                <a:solidFill>
                  <a:schemeClr val="bg2">
                    <a:lumMod val="50000"/>
                  </a:schemeClr>
                </a:solidFill>
              </a:rPr>
              <a:t>FACOLTA’ di MEDICINA E CHIRURGIA - CORSO DI REUMATOLOGIA –  PROF. C.A. SCIRE’ – LEZIONE [8]– [MICROCRISTALLINE]</a:t>
            </a:r>
          </a:p>
        </p:txBody>
      </p:sp>
    </p:spTree>
    <p:extLst>
      <p:ext uri="{BB962C8B-B14F-4D97-AF65-F5344CB8AC3E}">
        <p14:creationId xmlns:p14="http://schemas.microsoft.com/office/powerpoint/2010/main" val="1233091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a:xfrm>
            <a:off x="512063" y="259171"/>
            <a:ext cx="11164823" cy="828965"/>
          </a:xfrm>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512064" y="1371600"/>
            <a:ext cx="5522974" cy="4497494"/>
          </a:xfrm>
        </p:spPr>
        <p:txBody>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Content Placeholder 3"/>
          <p:cNvSpPr>
            <a:spLocks noGrp="1"/>
          </p:cNvSpPr>
          <p:nvPr>
            <p:ph sz="half" idx="2"/>
          </p:nvPr>
        </p:nvSpPr>
        <p:spPr>
          <a:xfrm>
            <a:off x="6217920" y="1371600"/>
            <a:ext cx="5458967" cy="449749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Slide Number Placeholder 6"/>
          <p:cNvSpPr>
            <a:spLocks noGrp="1"/>
          </p:cNvSpPr>
          <p:nvPr>
            <p:ph type="sldNum" sz="quarter" idx="12"/>
          </p:nvPr>
        </p:nvSpPr>
        <p:spPr>
          <a:xfrm>
            <a:off x="11022348" y="6459785"/>
            <a:ext cx="654539" cy="365125"/>
          </a:xfrm>
          <a:prstGeom prst="rect">
            <a:avLst/>
          </a:prstGeom>
        </p:spPr>
        <p:txBody>
          <a:bodyPr/>
          <a:lstStyle/>
          <a:p>
            <a:fld id="{F6739447-8AC7-4639-8DD6-3A048017A368}" type="slidenum">
              <a:rPr lang="it-IT" smtClean="0"/>
              <a:t>‹N›</a:t>
            </a:fld>
            <a:endParaRPr lang="it-IT"/>
          </a:p>
        </p:txBody>
      </p:sp>
    </p:spTree>
    <p:extLst>
      <p:ext uri="{BB962C8B-B14F-4D97-AF65-F5344CB8AC3E}">
        <p14:creationId xmlns:p14="http://schemas.microsoft.com/office/powerpoint/2010/main" val="143883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585216" y="286603"/>
            <a:ext cx="11091670" cy="828965"/>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585216" y="1345765"/>
            <a:ext cx="5449824"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585216" y="2082047"/>
            <a:ext cx="5449824" cy="387848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217920" y="1345765"/>
            <a:ext cx="5458967"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217920" y="2082047"/>
            <a:ext cx="5458966" cy="3878487"/>
          </a:xfrm>
        </p:spPr>
        <p:txBody>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9" name="Slide Number Placeholder 8"/>
          <p:cNvSpPr>
            <a:spLocks noGrp="1"/>
          </p:cNvSpPr>
          <p:nvPr>
            <p:ph type="sldNum" sz="quarter" idx="12"/>
          </p:nvPr>
        </p:nvSpPr>
        <p:spPr>
          <a:xfrm>
            <a:off x="11022348" y="6459785"/>
            <a:ext cx="654539" cy="365125"/>
          </a:xfrm>
          <a:prstGeom prst="rect">
            <a:avLst/>
          </a:prstGeom>
        </p:spPr>
        <p:txBody>
          <a:bodyPr/>
          <a:lstStyle/>
          <a:p>
            <a:fld id="{F6739447-8AC7-4639-8DD6-3A048017A368}" type="slidenum">
              <a:rPr lang="it-IT" smtClean="0"/>
              <a:t>‹N›</a:t>
            </a:fld>
            <a:endParaRPr lang="it-IT"/>
          </a:p>
        </p:txBody>
      </p:sp>
    </p:spTree>
    <p:extLst>
      <p:ext uri="{BB962C8B-B14F-4D97-AF65-F5344CB8AC3E}">
        <p14:creationId xmlns:p14="http://schemas.microsoft.com/office/powerpoint/2010/main" val="3778026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5" name="Slide Number Placeholder 4"/>
          <p:cNvSpPr>
            <a:spLocks noGrp="1"/>
          </p:cNvSpPr>
          <p:nvPr>
            <p:ph type="sldNum" sz="quarter" idx="12"/>
          </p:nvPr>
        </p:nvSpPr>
        <p:spPr>
          <a:xfrm>
            <a:off x="11022348" y="6459785"/>
            <a:ext cx="654539" cy="365125"/>
          </a:xfrm>
          <a:prstGeom prst="rect">
            <a:avLst/>
          </a:prstGeom>
        </p:spPr>
        <p:txBody>
          <a:bodyPr/>
          <a:lstStyle/>
          <a:p>
            <a:fld id="{F6739447-8AC7-4639-8DD6-3A048017A368}" type="slidenum">
              <a:rPr lang="it-IT" smtClean="0"/>
              <a:t>‹N›</a:t>
            </a:fld>
            <a:endParaRPr lang="it-IT"/>
          </a:p>
        </p:txBody>
      </p:sp>
    </p:spTree>
    <p:extLst>
      <p:ext uri="{BB962C8B-B14F-4D97-AF65-F5344CB8AC3E}">
        <p14:creationId xmlns:p14="http://schemas.microsoft.com/office/powerpoint/2010/main" val="1387998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Slide Number Placeholder 8"/>
          <p:cNvSpPr>
            <a:spLocks noGrp="1"/>
          </p:cNvSpPr>
          <p:nvPr>
            <p:ph type="sldNum" sz="quarter" idx="12"/>
          </p:nvPr>
        </p:nvSpPr>
        <p:spPr>
          <a:xfrm>
            <a:off x="11022348" y="6459785"/>
            <a:ext cx="654539" cy="365125"/>
          </a:xfrm>
          <a:prstGeom prst="rect">
            <a:avLst/>
          </a:prstGeom>
        </p:spPr>
        <p:txBody>
          <a:bodyPr/>
          <a:lstStyle/>
          <a:p>
            <a:fld id="{F6739447-8AC7-4639-8DD6-3A048017A368}" type="slidenum">
              <a:rPr lang="it-IT" smtClean="0"/>
              <a:t>‹N›</a:t>
            </a:fld>
            <a:endParaRPr lang="it-IT"/>
          </a:p>
        </p:txBody>
      </p:sp>
      <p:pic>
        <p:nvPicPr>
          <p:cNvPr id="10" name="Picture 2" descr="Risultati immagini per unife">
            <a:extLst>
              <a:ext uri="{FF2B5EF4-FFF2-40B4-BE49-F238E27FC236}">
                <a16:creationId xmlns:a16="http://schemas.microsoft.com/office/drawing/2014/main" id="{10E906EA-3D43-41CD-BA7B-42B50766215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0621" y="6467296"/>
            <a:ext cx="1270254" cy="3217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isultati immagini per unife">
            <a:extLst>
              <a:ext uri="{FF2B5EF4-FFF2-40B4-BE49-F238E27FC236}">
                <a16:creationId xmlns:a16="http://schemas.microsoft.com/office/drawing/2014/main" id="{99B48F9F-5F08-40D8-A1AC-FCD748181664}"/>
              </a:ext>
            </a:extLst>
          </p:cNvPr>
          <p:cNvPicPr>
            <a:picLocks noChangeAspect="1" noChangeArrowheads="1"/>
          </p:cNvPicPr>
          <p:nvPr userDrawn="1"/>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r="57724" b="2329"/>
          <a:stretch/>
        </p:blipFill>
        <p:spPr bwMode="auto">
          <a:xfrm>
            <a:off x="27433" y="6387047"/>
            <a:ext cx="416794" cy="412824"/>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E49008A3-D64E-42C5-AD25-6AB68470F024}"/>
              </a:ext>
            </a:extLst>
          </p:cNvPr>
          <p:cNvSpPr txBox="1"/>
          <p:nvPr userDrawn="1"/>
        </p:nvSpPr>
        <p:spPr>
          <a:xfrm>
            <a:off x="2359152" y="6497390"/>
            <a:ext cx="838504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100" dirty="0">
                <a:solidFill>
                  <a:schemeClr val="bg2">
                    <a:lumMod val="50000"/>
                  </a:schemeClr>
                </a:solidFill>
              </a:rPr>
              <a:t>FACOLTA’ di MEDICINA E CHIRURGIA - CORSO DI REUMATOLOGIA –  PROF. C.A. SCIRE’ – LEZIONE [8]– [MICROCRISTALLINE]</a:t>
            </a:r>
          </a:p>
        </p:txBody>
      </p:sp>
    </p:spTree>
    <p:extLst>
      <p:ext uri="{BB962C8B-B14F-4D97-AF65-F5344CB8AC3E}">
        <p14:creationId xmlns:p14="http://schemas.microsoft.com/office/powerpoint/2010/main" val="2944318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Diapositiva titolo">
    <p:spTree>
      <p:nvGrpSpPr>
        <p:cNvPr id="1" name=""/>
        <p:cNvGrpSpPr/>
        <p:nvPr/>
      </p:nvGrpSpPr>
      <p:grpSpPr>
        <a:xfrm>
          <a:off x="0" y="0"/>
          <a:ext cx="0" cy="0"/>
          <a:chOff x="0" y="0"/>
          <a:chExt cx="0" cy="0"/>
        </a:xfrm>
      </p:grpSpPr>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621" y="275873"/>
            <a:ext cx="11166266" cy="1307211"/>
          </a:xfrm>
        </p:spPr>
        <p:txBody>
          <a:bodyPr anchor="b">
            <a:noAutofit/>
          </a:bodyPr>
          <a:lstStyle>
            <a:lvl1pPr algn="l">
              <a:lnSpc>
                <a:spcPct val="85000"/>
              </a:lnSpc>
              <a:defRPr sz="4400" spc="-50" baseline="0">
                <a:solidFill>
                  <a:schemeClr val="tx1">
                    <a:lumMod val="85000"/>
                    <a:lumOff val="15000"/>
                  </a:schemeClr>
                </a:solidFill>
              </a:defRPr>
            </a:lvl1pPr>
          </a:lstStyle>
          <a:p>
            <a:r>
              <a:rPr lang="it-IT" dirty="0"/>
              <a:t>Fare clic per modificare lo stile del titolo</a:t>
            </a:r>
            <a:endParaRPr lang="en-US" dirty="0"/>
          </a:p>
        </p:txBody>
      </p:sp>
      <p:sp>
        <p:nvSpPr>
          <p:cNvPr id="6" name="Slide Number Placeholder 5"/>
          <p:cNvSpPr>
            <a:spLocks noGrp="1"/>
          </p:cNvSpPr>
          <p:nvPr>
            <p:ph type="sldNum" sz="quarter" idx="12"/>
          </p:nvPr>
        </p:nvSpPr>
        <p:spPr>
          <a:xfrm>
            <a:off x="11022348" y="6459785"/>
            <a:ext cx="654539" cy="365125"/>
          </a:xfrm>
          <a:prstGeom prst="rect">
            <a:avLst/>
          </a:prstGeom>
        </p:spPr>
        <p:txBody>
          <a:bodyPr/>
          <a:lstStyle/>
          <a:p>
            <a:fld id="{97E556B1-413A-4F76-8E91-882CF6E3D790}" type="slidenum">
              <a:rPr lang="it-IT" smtClean="0"/>
              <a:pPr/>
              <a:t>‹N›</a:t>
            </a:fld>
            <a:endParaRPr lang="it-IT" dirty="0"/>
          </a:p>
        </p:txBody>
      </p:sp>
      <p:cxnSp>
        <p:nvCxnSpPr>
          <p:cNvPr id="9" name="Straight Connector 8"/>
          <p:cNvCxnSpPr>
            <a:cxnSpLocks/>
          </p:cNvCxnSpPr>
          <p:nvPr/>
        </p:nvCxnSpPr>
        <p:spPr>
          <a:xfrm>
            <a:off x="510621" y="1591573"/>
            <a:ext cx="1116626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2" descr="Risultati immagini per unife">
            <a:extLst>
              <a:ext uri="{FF2B5EF4-FFF2-40B4-BE49-F238E27FC236}">
                <a16:creationId xmlns:a16="http://schemas.microsoft.com/office/drawing/2014/main" id="{2A4F1E3D-5E6C-4FE7-8C19-2FD30815C8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0621" y="6467296"/>
            <a:ext cx="1270254" cy="3217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isultati immagini per unife">
            <a:extLst>
              <a:ext uri="{FF2B5EF4-FFF2-40B4-BE49-F238E27FC236}">
                <a16:creationId xmlns:a16="http://schemas.microsoft.com/office/drawing/2014/main" id="{C2C411D3-6BEE-44F8-B71E-657ECD7DFFAB}"/>
              </a:ext>
            </a:extLst>
          </p:cNvPr>
          <p:cNvPicPr>
            <a:picLocks noChangeAspect="1" noChangeArrowheads="1"/>
          </p:cNvPicPr>
          <p:nvPr userDrawn="1"/>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r="57724" b="2329"/>
          <a:stretch/>
        </p:blipFill>
        <p:spPr bwMode="auto">
          <a:xfrm>
            <a:off x="27433" y="6387047"/>
            <a:ext cx="416794" cy="412824"/>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4A4DA03E-AC05-47E0-AC52-54B59FBD0757}"/>
              </a:ext>
            </a:extLst>
          </p:cNvPr>
          <p:cNvSpPr txBox="1"/>
          <p:nvPr userDrawn="1"/>
        </p:nvSpPr>
        <p:spPr>
          <a:xfrm>
            <a:off x="2359152" y="6497390"/>
            <a:ext cx="838504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100" dirty="0">
                <a:solidFill>
                  <a:schemeClr val="bg2">
                    <a:lumMod val="50000"/>
                  </a:schemeClr>
                </a:solidFill>
              </a:rPr>
              <a:t>FACOLTA’ di MEDICINA E CHIRURGIA - CORSO DI REUMATOLOGIA –  PROF. M. GOVONI – LEZIONE [3]– [LABORATORIO]</a:t>
            </a:r>
          </a:p>
        </p:txBody>
      </p:sp>
      <p:sp>
        <p:nvSpPr>
          <p:cNvPr id="13" name="Content Placeholder 2">
            <a:extLst>
              <a:ext uri="{FF2B5EF4-FFF2-40B4-BE49-F238E27FC236}">
                <a16:creationId xmlns:a16="http://schemas.microsoft.com/office/drawing/2014/main" id="{67DEAA06-99D5-4FEA-B9DE-F4ED93A79E85}"/>
              </a:ext>
            </a:extLst>
          </p:cNvPr>
          <p:cNvSpPr>
            <a:spLocks noGrp="1"/>
          </p:cNvSpPr>
          <p:nvPr>
            <p:ph idx="1"/>
          </p:nvPr>
        </p:nvSpPr>
        <p:spPr>
          <a:xfrm>
            <a:off x="510621" y="1682150"/>
            <a:ext cx="11166267" cy="418694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extLst>
      <p:ext uri="{BB962C8B-B14F-4D97-AF65-F5344CB8AC3E}">
        <p14:creationId xmlns:p14="http://schemas.microsoft.com/office/powerpoint/2010/main" val="1123369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10621" y="286603"/>
            <a:ext cx="11166267" cy="801533"/>
          </a:xfrm>
          <a:prstGeom prst="rect">
            <a:avLst/>
          </a:prstGeom>
        </p:spPr>
        <p:txBody>
          <a:bodyPr vert="horz" lIns="91440" tIns="45720" rIns="91440" bIns="45720" rtlCol="0" anchor="b">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510621" y="1271016"/>
            <a:ext cx="11166267" cy="4598078"/>
          </a:xfrm>
          <a:prstGeom prst="rect">
            <a:avLst/>
          </a:prstGeom>
        </p:spPr>
        <p:txBody>
          <a:bodyPr vert="horz" lIns="0" tIns="45720" rIns="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Slide Number Placeholder 5"/>
          <p:cNvSpPr>
            <a:spLocks noGrp="1"/>
          </p:cNvSpPr>
          <p:nvPr>
            <p:ph type="sldNum" sz="quarter" idx="4"/>
          </p:nvPr>
        </p:nvSpPr>
        <p:spPr>
          <a:xfrm>
            <a:off x="11022348" y="6459785"/>
            <a:ext cx="654539" cy="365125"/>
          </a:xfrm>
          <a:prstGeom prst="rect">
            <a:avLst/>
          </a:prstGeom>
        </p:spPr>
        <p:txBody>
          <a:bodyPr vert="horz" lIns="91440" tIns="45720" rIns="91440" bIns="45720" rtlCol="0" anchor="ctr"/>
          <a:lstStyle>
            <a:lvl1pPr algn="r">
              <a:defRPr sz="1050">
                <a:solidFill>
                  <a:schemeClr val="bg2">
                    <a:lumMod val="50000"/>
                  </a:schemeClr>
                </a:solidFill>
              </a:defRPr>
            </a:lvl1pPr>
          </a:lstStyle>
          <a:p>
            <a:fld id="{F6739447-8AC7-4639-8DD6-3A048017A368}" type="slidenum">
              <a:rPr lang="it-IT" smtClean="0"/>
              <a:pPr/>
              <a:t>‹N›</a:t>
            </a:fld>
            <a:endParaRPr lang="it-IT" dirty="0"/>
          </a:p>
        </p:txBody>
      </p:sp>
      <p:cxnSp>
        <p:nvCxnSpPr>
          <p:cNvPr id="10" name="Straight Connector 9"/>
          <p:cNvCxnSpPr>
            <a:cxnSpLocks/>
          </p:cNvCxnSpPr>
          <p:nvPr/>
        </p:nvCxnSpPr>
        <p:spPr>
          <a:xfrm>
            <a:off x="510621" y="1106909"/>
            <a:ext cx="1116626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Risultati immagini per unife">
            <a:extLst>
              <a:ext uri="{FF2B5EF4-FFF2-40B4-BE49-F238E27FC236}">
                <a16:creationId xmlns:a16="http://schemas.microsoft.com/office/drawing/2014/main" id="{6FA51658-06CD-4809-A687-B482149651D1}"/>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510621" y="6467296"/>
            <a:ext cx="1270254" cy="3217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sultati immagini per unife">
            <a:extLst>
              <a:ext uri="{FF2B5EF4-FFF2-40B4-BE49-F238E27FC236}">
                <a16:creationId xmlns:a16="http://schemas.microsoft.com/office/drawing/2014/main" id="{B9620098-B957-41CE-B0AF-27D61A3CD743}"/>
              </a:ext>
            </a:extLst>
          </p:cNvPr>
          <p:cNvPicPr>
            <a:picLocks noChangeAspect="1" noChangeArrowheads="1"/>
          </p:cNvPicPr>
          <p:nvPr userDrawn="1"/>
        </p:nvPicPr>
        <p:blipFill rotWithShape="1">
          <a:blip r:embed="rId11">
            <a:duotone>
              <a:schemeClr val="accent6">
                <a:shade val="45000"/>
                <a:satMod val="135000"/>
              </a:schemeClr>
              <a:prstClr val="white"/>
            </a:duotone>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r="57724" b="2329"/>
          <a:stretch/>
        </p:blipFill>
        <p:spPr bwMode="auto">
          <a:xfrm>
            <a:off x="27433" y="6387047"/>
            <a:ext cx="416794" cy="412824"/>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58499237-D03C-4E6C-921C-FAB33039F8E4}"/>
              </a:ext>
            </a:extLst>
          </p:cNvPr>
          <p:cNvSpPr txBox="1"/>
          <p:nvPr userDrawn="1"/>
        </p:nvSpPr>
        <p:spPr>
          <a:xfrm>
            <a:off x="2359152" y="6497390"/>
            <a:ext cx="838504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100" dirty="0">
                <a:solidFill>
                  <a:schemeClr val="bg2">
                    <a:lumMod val="50000"/>
                  </a:schemeClr>
                </a:solidFill>
              </a:rPr>
              <a:t>FACOLTA’ di MEDICINA E CHIRURGIA - CORSO DI REUMATOLOGIA –  PROF. C.A. SCIRE’ – LEZIONE [8]– [MICROCRISTALLINE]</a:t>
            </a:r>
          </a:p>
        </p:txBody>
      </p:sp>
    </p:spTree>
    <p:extLst>
      <p:ext uri="{BB962C8B-B14F-4D97-AF65-F5344CB8AC3E}">
        <p14:creationId xmlns:p14="http://schemas.microsoft.com/office/powerpoint/2010/main" val="24045532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carloalberto.scire@unife.i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28.jpeg"/></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57.png"/><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5.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7.xml"/><Relationship Id="rId5" Type="http://schemas.openxmlformats.org/officeDocument/2006/relationships/image" Target="../media/image92.jpg"/><Relationship Id="rId4" Type="http://schemas.openxmlformats.org/officeDocument/2006/relationships/image" Target="../media/image91.gif"/></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 Id="rId4" Type="http://schemas.openxmlformats.org/officeDocument/2006/relationships/image" Target="../media/image95.pn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10" Type="http://schemas.openxmlformats.org/officeDocument/2006/relationships/image" Target="../media/image105.jpeg"/><Relationship Id="rId4" Type="http://schemas.openxmlformats.org/officeDocument/2006/relationships/image" Target="../media/image99.jpeg"/><Relationship Id="rId9" Type="http://schemas.openxmlformats.org/officeDocument/2006/relationships/image" Target="../media/image104.jpeg"/></Relationships>
</file>

<file path=ppt/slides/_rels/slide73.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image" Target="../media/image113.tiff"/><Relationship Id="rId5" Type="http://schemas.openxmlformats.org/officeDocument/2006/relationships/image" Target="../media/image112.png"/><Relationship Id="rId4" Type="http://schemas.openxmlformats.org/officeDocument/2006/relationships/image" Target="../media/image111.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5.png"/><Relationship Id="rId7" Type="http://schemas.openxmlformats.org/officeDocument/2006/relationships/image" Target="../media/image19.pn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10" Type="http://schemas.openxmlformats.org/officeDocument/2006/relationships/image" Target="../media/image58.emf"/><Relationship Id="rId4" Type="http://schemas.openxmlformats.org/officeDocument/2006/relationships/image" Target="../media/image81.png"/><Relationship Id="rId9" Type="http://schemas.openxmlformats.org/officeDocument/2006/relationships/image" Target="../media/image24.png"/></Relationships>
</file>

<file path=ppt/slides/_rels/slide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100.jpeg"/><Relationship Id="rId4" Type="http://schemas.openxmlformats.org/officeDocument/2006/relationships/image" Target="../media/image17.png"/></Relationships>
</file>

<file path=ppt/slides/_rels/slide83.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15.jpeg"/><Relationship Id="rId7" Type="http://schemas.openxmlformats.org/officeDocument/2006/relationships/image" Target="../media/image103.jpe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116.jpeg"/><Relationship Id="rId5" Type="http://schemas.openxmlformats.org/officeDocument/2006/relationships/image" Target="../media/image115.png"/><Relationship Id="rId10" Type="http://schemas.openxmlformats.org/officeDocument/2006/relationships/image" Target="../media/image117.png"/><Relationship Id="rId4" Type="http://schemas.openxmlformats.org/officeDocument/2006/relationships/image" Target="../media/image63.png"/><Relationship Id="rId9" Type="http://schemas.openxmlformats.org/officeDocument/2006/relationships/image" Target="../media/image10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750E9E-954F-4B7A-A2BA-5E3D7938564D}"/>
              </a:ext>
            </a:extLst>
          </p:cNvPr>
          <p:cNvSpPr>
            <a:spLocks noGrp="1"/>
          </p:cNvSpPr>
          <p:nvPr>
            <p:ph type="ctrTitle"/>
          </p:nvPr>
        </p:nvSpPr>
        <p:spPr/>
        <p:txBody>
          <a:bodyPr/>
          <a:lstStyle/>
          <a:p>
            <a:r>
              <a:rPr lang="it-IT" dirty="0"/>
              <a:t>Artropatie microcristalline</a:t>
            </a:r>
          </a:p>
        </p:txBody>
      </p:sp>
      <p:sp>
        <p:nvSpPr>
          <p:cNvPr id="3" name="Sottotitolo 2">
            <a:extLst>
              <a:ext uri="{FF2B5EF4-FFF2-40B4-BE49-F238E27FC236}">
                <a16:creationId xmlns:a16="http://schemas.microsoft.com/office/drawing/2014/main" id="{53331731-A97F-4329-A063-4EDD1BBEC5C8}"/>
              </a:ext>
            </a:extLst>
          </p:cNvPr>
          <p:cNvSpPr>
            <a:spLocks noGrp="1"/>
          </p:cNvSpPr>
          <p:nvPr>
            <p:ph type="subTitle" idx="1"/>
          </p:nvPr>
        </p:nvSpPr>
        <p:spPr>
          <a:xfrm>
            <a:off x="1100051" y="4455621"/>
            <a:ext cx="10058400" cy="1565800"/>
          </a:xfrm>
        </p:spPr>
        <p:txBody>
          <a:bodyPr>
            <a:normAutofit/>
          </a:bodyPr>
          <a:lstStyle/>
          <a:p>
            <a:pPr algn="ctr"/>
            <a:r>
              <a:rPr lang="it-IT" sz="1700" dirty="0"/>
              <a:t>Prof. Carlo Alberto Scire’ – </a:t>
            </a:r>
            <a:r>
              <a:rPr lang="it-IT" sz="1700" dirty="0">
                <a:hlinkClick r:id="rId2"/>
              </a:rPr>
              <a:t>carloalberto.scire@unife.it</a:t>
            </a:r>
            <a:r>
              <a:rPr lang="it-IT" sz="1700" dirty="0"/>
              <a:t> </a:t>
            </a:r>
          </a:p>
          <a:p>
            <a:pPr algn="ctr"/>
            <a:r>
              <a:rPr lang="it-IT" sz="1200" i="1" dirty="0"/>
              <a:t>Sezione di reumatologia ed ematologia – scuola di specializzazione in reumatologia</a:t>
            </a:r>
          </a:p>
          <a:p>
            <a:pPr algn="ctr"/>
            <a:r>
              <a:rPr lang="it-IT" sz="1200" dirty="0"/>
              <a:t>Dipartimento di Scienze mediche </a:t>
            </a:r>
          </a:p>
          <a:p>
            <a:pPr algn="ctr"/>
            <a:r>
              <a:rPr lang="it-IT" sz="1200" b="1" dirty="0"/>
              <a:t>Università degli studi di Ferrara</a:t>
            </a:r>
          </a:p>
        </p:txBody>
      </p:sp>
    </p:spTree>
    <p:extLst>
      <p:ext uri="{BB962C8B-B14F-4D97-AF65-F5344CB8AC3E}">
        <p14:creationId xmlns:p14="http://schemas.microsoft.com/office/powerpoint/2010/main" val="3210433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a:t>Fattori di rischio Gotta</a:t>
            </a:r>
            <a:endParaRPr lang="en-GB" dirty="0"/>
          </a:p>
        </p:txBody>
      </p:sp>
      <p:graphicFrame>
        <p:nvGraphicFramePr>
          <p:cNvPr id="5" name="Segnaposto contenuto 3"/>
          <p:cNvGraphicFramePr>
            <a:graphicFrameLocks noGrp="1"/>
          </p:cNvGraphicFramePr>
          <p:nvPr>
            <p:ph idx="1"/>
            <p:extLst>
              <p:ext uri="{D42A27DB-BD31-4B8C-83A1-F6EECF244321}">
                <p14:modId xmlns:p14="http://schemas.microsoft.com/office/powerpoint/2010/main" val="1660894972"/>
              </p:ext>
            </p:extLst>
          </p:nvPr>
        </p:nvGraphicFramePr>
        <p:xfrm>
          <a:off x="877627" y="1428606"/>
          <a:ext cx="10432253" cy="4432177"/>
        </p:xfrm>
        <a:graphic>
          <a:graphicData uri="http://schemas.openxmlformats.org/drawingml/2006/table">
            <a:tbl>
              <a:tblPr firstRow="1" bandRow="1">
                <a:tableStyleId>{5C22544A-7EE6-4342-B048-85BDC9FD1C3A}</a:tableStyleId>
              </a:tblPr>
              <a:tblGrid>
                <a:gridCol w="3024943">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gridCol w="1253225">
                  <a:extLst>
                    <a:ext uri="{9D8B030D-6E8A-4147-A177-3AD203B41FA5}">
                      <a16:colId xmlns:a16="http://schemas.microsoft.com/office/drawing/2014/main" val="20003"/>
                    </a:ext>
                  </a:extLst>
                </a:gridCol>
                <a:gridCol w="835007">
                  <a:extLst>
                    <a:ext uri="{9D8B030D-6E8A-4147-A177-3AD203B41FA5}">
                      <a16:colId xmlns:a16="http://schemas.microsoft.com/office/drawing/2014/main" val="20004"/>
                    </a:ext>
                  </a:extLst>
                </a:gridCol>
                <a:gridCol w="1999702">
                  <a:extLst>
                    <a:ext uri="{9D8B030D-6E8A-4147-A177-3AD203B41FA5}">
                      <a16:colId xmlns:a16="http://schemas.microsoft.com/office/drawing/2014/main" val="20005"/>
                    </a:ext>
                  </a:extLst>
                </a:gridCol>
                <a:gridCol w="871104">
                  <a:extLst>
                    <a:ext uri="{9D8B030D-6E8A-4147-A177-3AD203B41FA5}">
                      <a16:colId xmlns:a16="http://schemas.microsoft.com/office/drawing/2014/main" val="20006"/>
                    </a:ext>
                  </a:extLst>
                </a:gridCol>
              </a:tblGrid>
              <a:tr h="550669">
                <a:tc>
                  <a:txBody>
                    <a:bodyPr/>
                    <a:lstStyle/>
                    <a:p>
                      <a:pPr algn="ctr"/>
                      <a:endParaRPr lang="it-IT" sz="2400" dirty="0"/>
                    </a:p>
                  </a:txBody>
                  <a:tcPr marL="4806" marR="4806" marT="2403" marB="2403" anchor="ctr"/>
                </a:tc>
                <a:tc>
                  <a:txBody>
                    <a:bodyPr/>
                    <a:lstStyle/>
                    <a:p>
                      <a:pPr algn="ctr" fontAlgn="base"/>
                      <a:r>
                        <a:rPr lang="it-IT" sz="1800" dirty="0">
                          <a:effectLst/>
                        </a:rPr>
                        <a:t>Cases (n) (n=3069)</a:t>
                      </a:r>
                      <a:endParaRPr lang="it-IT" sz="1800" b="1" dirty="0">
                        <a:effectLst/>
                        <a:latin typeface="+mn-lt"/>
                      </a:endParaRPr>
                    </a:p>
                  </a:txBody>
                  <a:tcPr marL="4806" marR="4806" marT="2403" marB="2403" anchor="ctr"/>
                </a:tc>
                <a:tc>
                  <a:txBody>
                    <a:bodyPr/>
                    <a:lstStyle/>
                    <a:p>
                      <a:pPr algn="ctr" fontAlgn="base"/>
                      <a:r>
                        <a:rPr lang="it-IT" sz="1800" dirty="0">
                          <a:effectLst/>
                        </a:rPr>
                        <a:t>%</a:t>
                      </a:r>
                      <a:endParaRPr lang="it-IT" sz="1800" b="1" dirty="0">
                        <a:effectLst/>
                        <a:latin typeface="+mn-lt"/>
                      </a:endParaRPr>
                    </a:p>
                  </a:txBody>
                  <a:tcPr marL="4806" marR="4806" marT="2403" marB="2403" anchor="ctr"/>
                </a:tc>
                <a:tc>
                  <a:txBody>
                    <a:bodyPr/>
                    <a:lstStyle/>
                    <a:p>
                      <a:pPr marL="0" marR="0" indent="0" algn="ctr" defTabSz="914400" rtl="0" eaLnBrk="1" fontAlgn="base" latinLnBrk="0" hangingPunct="1">
                        <a:lnSpc>
                          <a:spcPct val="100000"/>
                        </a:lnSpc>
                        <a:spcBef>
                          <a:spcPts val="0"/>
                        </a:spcBef>
                        <a:spcAft>
                          <a:spcPts val="0"/>
                        </a:spcAft>
                        <a:buClrTx/>
                        <a:buSzTx/>
                        <a:buFontTx/>
                        <a:buNone/>
                        <a:tabLst/>
                        <a:defRPr/>
                      </a:pPr>
                      <a:r>
                        <a:rPr lang="it-IT" sz="1800" dirty="0" err="1">
                          <a:effectLst/>
                        </a:rPr>
                        <a:t>Controls</a:t>
                      </a:r>
                      <a:r>
                        <a:rPr lang="it-IT" sz="1800" dirty="0">
                          <a:effectLst/>
                        </a:rPr>
                        <a:t> (n) (n=9207)</a:t>
                      </a:r>
                    </a:p>
                  </a:txBody>
                  <a:tcPr marL="4806" marR="4806" marT="2403" marB="2403" anchor="ctr"/>
                </a:tc>
                <a:tc>
                  <a:txBody>
                    <a:bodyPr/>
                    <a:lstStyle/>
                    <a:p>
                      <a:pPr marL="0" marR="0" indent="0" algn="ctr" defTabSz="914400" rtl="0" eaLnBrk="1" fontAlgn="base" latinLnBrk="0" hangingPunct="1">
                        <a:lnSpc>
                          <a:spcPct val="100000"/>
                        </a:lnSpc>
                        <a:spcBef>
                          <a:spcPts val="0"/>
                        </a:spcBef>
                        <a:spcAft>
                          <a:spcPts val="0"/>
                        </a:spcAft>
                        <a:buClrTx/>
                        <a:buSzTx/>
                        <a:buFontTx/>
                        <a:buNone/>
                        <a:tabLst/>
                        <a:defRPr/>
                      </a:pPr>
                      <a:r>
                        <a:rPr lang="it-IT" sz="1800" dirty="0">
                          <a:effectLst/>
                        </a:rPr>
                        <a:t>%</a:t>
                      </a:r>
                    </a:p>
                  </a:txBody>
                  <a:tcPr marL="4806" marR="4806" marT="2403" marB="2403" anchor="ctr"/>
                </a:tc>
                <a:tc>
                  <a:txBody>
                    <a:bodyPr/>
                    <a:lstStyle/>
                    <a:p>
                      <a:pPr marL="0" marR="0" indent="0" algn="ctr" defTabSz="914400" rtl="0" eaLnBrk="1" fontAlgn="base" latinLnBrk="0" hangingPunct="1">
                        <a:lnSpc>
                          <a:spcPct val="100000"/>
                        </a:lnSpc>
                        <a:spcBef>
                          <a:spcPts val="0"/>
                        </a:spcBef>
                        <a:spcAft>
                          <a:spcPts val="0"/>
                        </a:spcAft>
                        <a:buClrTx/>
                        <a:buSzTx/>
                        <a:buFontTx/>
                        <a:buNone/>
                        <a:tabLst/>
                        <a:defRPr/>
                      </a:pPr>
                      <a:r>
                        <a:rPr lang="it-IT" sz="1800" dirty="0">
                          <a:effectLst/>
                        </a:rPr>
                        <a:t>OR (95% CI)</a:t>
                      </a:r>
                    </a:p>
                  </a:txBody>
                  <a:tcPr marL="4806" marR="4806" marT="2403" marB="240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800" dirty="0">
                          <a:effectLst/>
                        </a:rPr>
                        <a:t>p Value</a:t>
                      </a:r>
                    </a:p>
                  </a:txBody>
                  <a:tcPr marL="11534" marR="11534" marT="5767" marB="5767" anchor="ctr"/>
                </a:tc>
                <a:extLst>
                  <a:ext uri="{0D108BD9-81ED-4DB2-BD59-A6C34878D82A}">
                    <a16:rowId xmlns:a16="http://schemas.microsoft.com/office/drawing/2014/main" val="10000"/>
                  </a:ext>
                </a:extLst>
              </a:tr>
              <a:tr h="500008">
                <a:tc gridSpan="7">
                  <a:txBody>
                    <a:bodyPr/>
                    <a:lstStyle/>
                    <a:p>
                      <a:pPr algn="ctr" fontAlgn="base"/>
                      <a:r>
                        <a:rPr lang="it-IT" sz="1800" b="1" dirty="0">
                          <a:effectLst/>
                        </a:rPr>
                        <a:t>Body mass </a:t>
                      </a:r>
                      <a:r>
                        <a:rPr lang="it-IT" sz="1800" b="1" dirty="0" err="1">
                          <a:effectLst/>
                        </a:rPr>
                        <a:t>index</a:t>
                      </a:r>
                      <a:endParaRPr lang="it-IT" sz="1800" b="1" dirty="0">
                        <a:effectLst/>
                        <a:latin typeface="+mn-lt"/>
                      </a:endParaRPr>
                    </a:p>
                  </a:txBody>
                  <a:tcPr marL="4806" marR="4806" marT="2403" marB="2403"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1"/>
                  </a:ext>
                </a:extLst>
              </a:tr>
              <a:tr h="356192">
                <a:tc>
                  <a:txBody>
                    <a:bodyPr/>
                    <a:lstStyle/>
                    <a:p>
                      <a:pPr algn="l" fontAlgn="base"/>
                      <a:r>
                        <a:rPr lang="it-IT" sz="1800" dirty="0" err="1">
                          <a:effectLst/>
                        </a:rPr>
                        <a:t>Normal</a:t>
                      </a:r>
                      <a:r>
                        <a:rPr lang="it-IT" sz="1800" dirty="0">
                          <a:effectLst/>
                        </a:rPr>
                        <a:t> </a:t>
                      </a:r>
                      <a:r>
                        <a:rPr lang="it-IT" sz="1800" dirty="0" err="1">
                          <a:effectLst/>
                        </a:rPr>
                        <a:t>weight</a:t>
                      </a:r>
                      <a:r>
                        <a:rPr lang="it-IT" sz="1800" dirty="0">
                          <a:effectLst/>
                        </a:rPr>
                        <a:t> (18.5–24.9)</a:t>
                      </a:r>
                      <a:endParaRPr lang="it-IT" sz="1800" b="0" dirty="0">
                        <a:effectLst/>
                        <a:latin typeface="+mn-lt"/>
                      </a:endParaRPr>
                    </a:p>
                  </a:txBody>
                  <a:tcPr marL="4806" marR="4806" marT="2403" marB="2403" anchor="ctr"/>
                </a:tc>
                <a:tc>
                  <a:txBody>
                    <a:bodyPr/>
                    <a:lstStyle/>
                    <a:p>
                      <a:pPr algn="l" fontAlgn="base"/>
                      <a:r>
                        <a:rPr lang="it-IT" sz="1800" dirty="0">
                          <a:effectLst/>
                        </a:rPr>
                        <a:t>241</a:t>
                      </a:r>
                      <a:endParaRPr lang="it-IT" sz="1800" b="0" dirty="0">
                        <a:effectLst/>
                        <a:latin typeface="+mn-lt"/>
                      </a:endParaRPr>
                    </a:p>
                  </a:txBody>
                  <a:tcPr marL="4806" marR="4806" marT="2403" marB="2403" anchor="ctr"/>
                </a:tc>
                <a:tc>
                  <a:txBody>
                    <a:bodyPr/>
                    <a:lstStyle/>
                    <a:p>
                      <a:pPr algn="ctr" fontAlgn="base"/>
                      <a:r>
                        <a:rPr lang="it-IT" sz="1800" dirty="0">
                          <a:effectLst/>
                        </a:rPr>
                        <a:t>7.9</a:t>
                      </a:r>
                      <a:endParaRPr lang="it-IT" sz="1800" b="0" dirty="0">
                        <a:effectLst/>
                        <a:latin typeface="+mn-lt"/>
                      </a:endParaRPr>
                    </a:p>
                  </a:txBody>
                  <a:tcPr marL="4806" marR="4806" marT="2403" marB="2403" anchor="ctr"/>
                </a:tc>
                <a:tc>
                  <a:txBody>
                    <a:bodyPr/>
                    <a:lstStyle/>
                    <a:p>
                      <a:pPr algn="ctr" fontAlgn="base"/>
                      <a:r>
                        <a:rPr lang="it-IT" sz="1800">
                          <a:effectLst/>
                        </a:rPr>
                        <a:t>947</a:t>
                      </a:r>
                      <a:endParaRPr lang="it-IT" sz="1800" b="0">
                        <a:effectLst/>
                        <a:latin typeface="+mn-lt"/>
                      </a:endParaRPr>
                    </a:p>
                  </a:txBody>
                  <a:tcPr marL="4806" marR="4806" marT="2403" marB="2403" anchor="ctr"/>
                </a:tc>
                <a:tc>
                  <a:txBody>
                    <a:bodyPr/>
                    <a:lstStyle/>
                    <a:p>
                      <a:pPr algn="ctr" fontAlgn="base"/>
                      <a:r>
                        <a:rPr lang="it-IT" sz="1800">
                          <a:effectLst/>
                        </a:rPr>
                        <a:t>10.3</a:t>
                      </a:r>
                      <a:endParaRPr lang="it-IT" sz="1800" b="0">
                        <a:effectLst/>
                        <a:latin typeface="+mn-lt"/>
                      </a:endParaRPr>
                    </a:p>
                  </a:txBody>
                  <a:tcPr marL="4806" marR="4806" marT="2403" marB="2403" anchor="ctr"/>
                </a:tc>
                <a:tc>
                  <a:txBody>
                    <a:bodyPr/>
                    <a:lstStyle/>
                    <a:p>
                      <a:pPr algn="ctr" fontAlgn="base"/>
                      <a:r>
                        <a:rPr lang="it-IT" sz="1800">
                          <a:effectLst/>
                        </a:rPr>
                        <a:t>–</a:t>
                      </a:r>
                      <a:endParaRPr lang="it-IT" sz="1800" b="0">
                        <a:effectLst/>
                        <a:latin typeface="+mn-lt"/>
                      </a:endParaRPr>
                    </a:p>
                  </a:txBody>
                  <a:tcPr marL="4806" marR="4806" marT="2403" marB="2403" anchor="ctr"/>
                </a:tc>
                <a:tc>
                  <a:txBody>
                    <a:bodyPr/>
                    <a:lstStyle/>
                    <a:p>
                      <a:pPr algn="ctr"/>
                      <a:endParaRPr lang="it-IT" sz="2400" dirty="0"/>
                    </a:p>
                  </a:txBody>
                  <a:tcPr marL="4806" marR="4806" marT="2403" marB="2403" anchor="ctr"/>
                </a:tc>
                <a:extLst>
                  <a:ext uri="{0D108BD9-81ED-4DB2-BD59-A6C34878D82A}">
                    <a16:rowId xmlns:a16="http://schemas.microsoft.com/office/drawing/2014/main" val="10002"/>
                  </a:ext>
                </a:extLst>
              </a:tr>
              <a:tr h="356192">
                <a:tc>
                  <a:txBody>
                    <a:bodyPr/>
                    <a:lstStyle/>
                    <a:p>
                      <a:pPr algn="l" fontAlgn="base"/>
                      <a:r>
                        <a:rPr lang="it-IT" sz="1800" dirty="0" err="1">
                          <a:effectLst/>
                        </a:rPr>
                        <a:t>Underweight</a:t>
                      </a:r>
                      <a:r>
                        <a:rPr lang="it-IT" sz="1800" dirty="0">
                          <a:effectLst/>
                        </a:rPr>
                        <a:t> (&lt;18.5)</a:t>
                      </a:r>
                      <a:endParaRPr lang="it-IT" sz="1800" b="0" dirty="0">
                        <a:effectLst/>
                        <a:latin typeface="+mn-lt"/>
                      </a:endParaRPr>
                    </a:p>
                  </a:txBody>
                  <a:tcPr marL="4806" marR="4806" marT="2403" marB="2403" anchor="ctr"/>
                </a:tc>
                <a:tc>
                  <a:txBody>
                    <a:bodyPr/>
                    <a:lstStyle/>
                    <a:p>
                      <a:pPr algn="l" fontAlgn="base"/>
                      <a:r>
                        <a:rPr lang="it-IT" sz="1800" dirty="0">
                          <a:effectLst/>
                        </a:rPr>
                        <a:t>9</a:t>
                      </a:r>
                      <a:endParaRPr lang="it-IT" sz="1800" b="0" dirty="0">
                        <a:effectLst/>
                        <a:latin typeface="+mn-lt"/>
                      </a:endParaRPr>
                    </a:p>
                  </a:txBody>
                  <a:tcPr marL="4806" marR="4806" marT="2403" marB="2403" anchor="ctr"/>
                </a:tc>
                <a:tc>
                  <a:txBody>
                    <a:bodyPr/>
                    <a:lstStyle/>
                    <a:p>
                      <a:pPr algn="ctr" fontAlgn="base"/>
                      <a:r>
                        <a:rPr lang="it-IT" sz="1800" dirty="0">
                          <a:effectLst/>
                        </a:rPr>
                        <a:t>0.3</a:t>
                      </a:r>
                      <a:endParaRPr lang="it-IT" sz="1800" b="0" dirty="0">
                        <a:effectLst/>
                        <a:latin typeface="+mn-lt"/>
                      </a:endParaRPr>
                    </a:p>
                  </a:txBody>
                  <a:tcPr marL="4806" marR="4806" marT="2403" marB="2403" anchor="ctr"/>
                </a:tc>
                <a:tc>
                  <a:txBody>
                    <a:bodyPr/>
                    <a:lstStyle/>
                    <a:p>
                      <a:pPr algn="ctr" fontAlgn="base"/>
                      <a:r>
                        <a:rPr lang="it-IT" sz="1800">
                          <a:effectLst/>
                        </a:rPr>
                        <a:t>29</a:t>
                      </a:r>
                      <a:endParaRPr lang="it-IT" sz="1800" b="0">
                        <a:effectLst/>
                        <a:latin typeface="+mn-lt"/>
                      </a:endParaRPr>
                    </a:p>
                  </a:txBody>
                  <a:tcPr marL="4806" marR="4806" marT="2403" marB="2403" anchor="ctr"/>
                </a:tc>
                <a:tc>
                  <a:txBody>
                    <a:bodyPr/>
                    <a:lstStyle/>
                    <a:p>
                      <a:pPr algn="ctr" fontAlgn="base"/>
                      <a:r>
                        <a:rPr lang="it-IT" sz="1800">
                          <a:effectLst/>
                        </a:rPr>
                        <a:t>0.3</a:t>
                      </a:r>
                      <a:endParaRPr lang="it-IT" sz="1800" b="0">
                        <a:effectLst/>
                        <a:latin typeface="+mn-lt"/>
                      </a:endParaRPr>
                    </a:p>
                  </a:txBody>
                  <a:tcPr marL="4806" marR="4806" marT="2403" marB="2403" anchor="ctr"/>
                </a:tc>
                <a:tc>
                  <a:txBody>
                    <a:bodyPr/>
                    <a:lstStyle/>
                    <a:p>
                      <a:pPr algn="ctr" fontAlgn="base"/>
                      <a:r>
                        <a:rPr lang="it-IT" sz="1800">
                          <a:effectLst/>
                        </a:rPr>
                        <a:t>1.22 (0.57 to 2.61)</a:t>
                      </a:r>
                      <a:endParaRPr lang="it-IT" sz="1800" b="0">
                        <a:effectLst/>
                        <a:latin typeface="+mn-lt"/>
                      </a:endParaRPr>
                    </a:p>
                  </a:txBody>
                  <a:tcPr marL="4806" marR="4806" marT="2403" marB="2403" anchor="ctr"/>
                </a:tc>
                <a:tc>
                  <a:txBody>
                    <a:bodyPr/>
                    <a:lstStyle/>
                    <a:p>
                      <a:pPr algn="ctr" fontAlgn="base"/>
                      <a:r>
                        <a:rPr lang="it-IT" sz="1800" dirty="0">
                          <a:effectLst/>
                        </a:rPr>
                        <a:t>0.609</a:t>
                      </a:r>
                      <a:endParaRPr lang="it-IT" sz="1800" b="0" dirty="0">
                        <a:effectLst/>
                        <a:latin typeface="+mn-lt"/>
                      </a:endParaRPr>
                    </a:p>
                  </a:txBody>
                  <a:tcPr marL="4806" marR="4806" marT="2403" marB="2403" anchor="ctr"/>
                </a:tc>
                <a:extLst>
                  <a:ext uri="{0D108BD9-81ED-4DB2-BD59-A6C34878D82A}">
                    <a16:rowId xmlns:a16="http://schemas.microsoft.com/office/drawing/2014/main" val="10003"/>
                  </a:ext>
                </a:extLst>
              </a:tr>
              <a:tr h="356192">
                <a:tc>
                  <a:txBody>
                    <a:bodyPr/>
                    <a:lstStyle/>
                    <a:p>
                      <a:pPr algn="l" fontAlgn="base"/>
                      <a:r>
                        <a:rPr lang="it-IT" sz="1800">
                          <a:effectLst/>
                        </a:rPr>
                        <a:t>Overweight (25–29.9)</a:t>
                      </a:r>
                      <a:endParaRPr lang="it-IT" sz="1800" b="0">
                        <a:effectLst/>
                        <a:latin typeface="+mn-lt"/>
                      </a:endParaRPr>
                    </a:p>
                  </a:txBody>
                  <a:tcPr marL="4806" marR="4806" marT="2403" marB="2403" anchor="ctr"/>
                </a:tc>
                <a:tc>
                  <a:txBody>
                    <a:bodyPr/>
                    <a:lstStyle/>
                    <a:p>
                      <a:pPr algn="l" fontAlgn="base"/>
                      <a:r>
                        <a:rPr lang="it-IT" sz="1800" dirty="0">
                          <a:effectLst/>
                        </a:rPr>
                        <a:t>462</a:t>
                      </a:r>
                      <a:endParaRPr lang="it-IT" sz="1800" b="0" dirty="0">
                        <a:effectLst/>
                        <a:latin typeface="+mn-lt"/>
                      </a:endParaRPr>
                    </a:p>
                  </a:txBody>
                  <a:tcPr marL="4806" marR="4806" marT="2403" marB="2403" anchor="ctr"/>
                </a:tc>
                <a:tc>
                  <a:txBody>
                    <a:bodyPr/>
                    <a:lstStyle/>
                    <a:p>
                      <a:pPr algn="ctr" fontAlgn="base"/>
                      <a:r>
                        <a:rPr lang="it-IT" sz="1800" dirty="0">
                          <a:effectLst/>
                        </a:rPr>
                        <a:t>15.1</a:t>
                      </a:r>
                      <a:endParaRPr lang="it-IT" sz="1800" b="0" dirty="0">
                        <a:effectLst/>
                        <a:latin typeface="+mn-lt"/>
                      </a:endParaRPr>
                    </a:p>
                  </a:txBody>
                  <a:tcPr marL="4806" marR="4806" marT="2403" marB="2403" anchor="ctr"/>
                </a:tc>
                <a:tc>
                  <a:txBody>
                    <a:bodyPr/>
                    <a:lstStyle/>
                    <a:p>
                      <a:pPr algn="ctr" fontAlgn="base"/>
                      <a:r>
                        <a:rPr lang="it-IT" sz="1800">
                          <a:effectLst/>
                        </a:rPr>
                        <a:t>1191</a:t>
                      </a:r>
                      <a:endParaRPr lang="it-IT" sz="1800" b="0">
                        <a:effectLst/>
                        <a:latin typeface="+mn-lt"/>
                      </a:endParaRPr>
                    </a:p>
                  </a:txBody>
                  <a:tcPr marL="4806" marR="4806" marT="2403" marB="2403" anchor="ctr"/>
                </a:tc>
                <a:tc>
                  <a:txBody>
                    <a:bodyPr/>
                    <a:lstStyle/>
                    <a:p>
                      <a:pPr algn="ctr" fontAlgn="base"/>
                      <a:r>
                        <a:rPr lang="it-IT" sz="1800">
                          <a:effectLst/>
                        </a:rPr>
                        <a:t>12.9</a:t>
                      </a:r>
                      <a:endParaRPr lang="it-IT" sz="1800" b="0">
                        <a:effectLst/>
                        <a:latin typeface="+mn-lt"/>
                      </a:endParaRPr>
                    </a:p>
                  </a:txBody>
                  <a:tcPr marL="4806" marR="4806" marT="2403" marB="2403" anchor="ctr"/>
                </a:tc>
                <a:tc>
                  <a:txBody>
                    <a:bodyPr/>
                    <a:lstStyle/>
                    <a:p>
                      <a:pPr algn="ctr" fontAlgn="base"/>
                      <a:r>
                        <a:rPr lang="it-IT" sz="1800">
                          <a:effectLst/>
                        </a:rPr>
                        <a:t>1.52 (1.28 to 1.82)</a:t>
                      </a:r>
                      <a:endParaRPr lang="it-IT" sz="1800" b="0">
                        <a:effectLst/>
                        <a:latin typeface="+mn-lt"/>
                      </a:endParaRPr>
                    </a:p>
                  </a:txBody>
                  <a:tcPr marL="4806" marR="4806" marT="2403" marB="2403" anchor="ctr"/>
                </a:tc>
                <a:tc>
                  <a:txBody>
                    <a:bodyPr/>
                    <a:lstStyle/>
                    <a:p>
                      <a:pPr algn="ctr" fontAlgn="base"/>
                      <a:r>
                        <a:rPr lang="it-IT" sz="1800" dirty="0">
                          <a:effectLst/>
                        </a:rPr>
                        <a:t>0.000</a:t>
                      </a:r>
                      <a:endParaRPr lang="it-IT" sz="1800" b="0" dirty="0">
                        <a:effectLst/>
                        <a:latin typeface="+mn-lt"/>
                      </a:endParaRPr>
                    </a:p>
                  </a:txBody>
                  <a:tcPr marL="4806" marR="4806" marT="2403" marB="2403" anchor="ctr"/>
                </a:tc>
                <a:extLst>
                  <a:ext uri="{0D108BD9-81ED-4DB2-BD59-A6C34878D82A}">
                    <a16:rowId xmlns:a16="http://schemas.microsoft.com/office/drawing/2014/main" val="10004"/>
                  </a:ext>
                </a:extLst>
              </a:tr>
              <a:tr h="356192">
                <a:tc>
                  <a:txBody>
                    <a:bodyPr/>
                    <a:lstStyle/>
                    <a:p>
                      <a:pPr algn="l" fontAlgn="base"/>
                      <a:r>
                        <a:rPr lang="it-IT" sz="1800" dirty="0">
                          <a:effectLst/>
                        </a:rPr>
                        <a:t>Obese (&gt;30)</a:t>
                      </a:r>
                      <a:endParaRPr lang="it-IT" sz="1800" b="0" dirty="0">
                        <a:effectLst/>
                        <a:latin typeface="+mn-lt"/>
                      </a:endParaRPr>
                    </a:p>
                  </a:txBody>
                  <a:tcPr marL="4806" marR="4806" marT="2403" marB="2403" anchor="ctr"/>
                </a:tc>
                <a:tc>
                  <a:txBody>
                    <a:bodyPr/>
                    <a:lstStyle/>
                    <a:p>
                      <a:pPr algn="l" fontAlgn="base"/>
                      <a:r>
                        <a:rPr lang="it-IT" sz="1800" dirty="0">
                          <a:effectLst/>
                        </a:rPr>
                        <a:t>220</a:t>
                      </a:r>
                      <a:endParaRPr lang="it-IT" sz="1800" b="0" dirty="0">
                        <a:effectLst/>
                        <a:latin typeface="+mn-lt"/>
                      </a:endParaRPr>
                    </a:p>
                  </a:txBody>
                  <a:tcPr marL="4806" marR="4806" marT="2403" marB="2403" anchor="ctr"/>
                </a:tc>
                <a:tc>
                  <a:txBody>
                    <a:bodyPr/>
                    <a:lstStyle/>
                    <a:p>
                      <a:pPr algn="ctr" fontAlgn="base"/>
                      <a:r>
                        <a:rPr lang="it-IT" sz="1800" dirty="0">
                          <a:effectLst/>
                        </a:rPr>
                        <a:t>7.2</a:t>
                      </a:r>
                      <a:endParaRPr lang="it-IT" sz="1800" b="0" dirty="0">
                        <a:effectLst/>
                        <a:latin typeface="+mn-lt"/>
                      </a:endParaRPr>
                    </a:p>
                  </a:txBody>
                  <a:tcPr marL="4806" marR="4806" marT="2403" marB="2403" anchor="ctr"/>
                </a:tc>
                <a:tc>
                  <a:txBody>
                    <a:bodyPr/>
                    <a:lstStyle/>
                    <a:p>
                      <a:pPr algn="ctr" fontAlgn="base"/>
                      <a:r>
                        <a:rPr lang="it-IT" sz="1800" dirty="0">
                          <a:effectLst/>
                        </a:rPr>
                        <a:t>472</a:t>
                      </a:r>
                      <a:endParaRPr lang="it-IT" sz="1800" b="0" dirty="0">
                        <a:effectLst/>
                        <a:latin typeface="+mn-lt"/>
                      </a:endParaRPr>
                    </a:p>
                  </a:txBody>
                  <a:tcPr marL="4806" marR="4806" marT="2403" marB="2403" anchor="ctr"/>
                </a:tc>
                <a:tc>
                  <a:txBody>
                    <a:bodyPr/>
                    <a:lstStyle/>
                    <a:p>
                      <a:pPr algn="ctr" fontAlgn="base"/>
                      <a:r>
                        <a:rPr lang="it-IT" sz="1800">
                          <a:effectLst/>
                        </a:rPr>
                        <a:t>5.1</a:t>
                      </a:r>
                      <a:endParaRPr lang="it-IT" sz="1800" b="0">
                        <a:effectLst/>
                        <a:latin typeface="+mn-lt"/>
                      </a:endParaRPr>
                    </a:p>
                  </a:txBody>
                  <a:tcPr marL="4806" marR="4806" marT="2403" marB="2403" anchor="ctr"/>
                </a:tc>
                <a:tc>
                  <a:txBody>
                    <a:bodyPr/>
                    <a:lstStyle/>
                    <a:p>
                      <a:pPr algn="ctr" fontAlgn="base"/>
                      <a:r>
                        <a:rPr lang="it-IT" sz="1800">
                          <a:effectLst/>
                        </a:rPr>
                        <a:t>1.83 (1.48 to 2.27)</a:t>
                      </a:r>
                      <a:endParaRPr lang="it-IT" sz="1800" b="0">
                        <a:effectLst/>
                        <a:latin typeface="+mn-lt"/>
                      </a:endParaRPr>
                    </a:p>
                  </a:txBody>
                  <a:tcPr marL="4806" marR="4806" marT="2403" marB="2403" anchor="ctr"/>
                </a:tc>
                <a:tc>
                  <a:txBody>
                    <a:bodyPr/>
                    <a:lstStyle/>
                    <a:p>
                      <a:pPr algn="ctr" fontAlgn="base"/>
                      <a:r>
                        <a:rPr lang="it-IT" sz="1800" dirty="0">
                          <a:effectLst/>
                        </a:rPr>
                        <a:t>0.000</a:t>
                      </a:r>
                      <a:endParaRPr lang="it-IT" sz="1800" b="0" dirty="0">
                        <a:effectLst/>
                        <a:latin typeface="+mn-lt"/>
                      </a:endParaRPr>
                    </a:p>
                  </a:txBody>
                  <a:tcPr marL="4806" marR="4806" marT="2403" marB="2403" anchor="ctr"/>
                </a:tc>
                <a:extLst>
                  <a:ext uri="{0D108BD9-81ED-4DB2-BD59-A6C34878D82A}">
                    <a16:rowId xmlns:a16="http://schemas.microsoft.com/office/drawing/2014/main" val="10005"/>
                  </a:ext>
                </a:extLst>
              </a:tr>
              <a:tr h="500439">
                <a:tc gridSpan="7">
                  <a:txBody>
                    <a:bodyPr/>
                    <a:lstStyle/>
                    <a:p>
                      <a:pPr algn="ctr" fontAlgn="base"/>
                      <a:r>
                        <a:rPr lang="it-IT" sz="1800" b="1" dirty="0" err="1">
                          <a:effectLst/>
                        </a:rPr>
                        <a:t>Uricaemia</a:t>
                      </a:r>
                      <a:endParaRPr lang="it-IT" sz="1800" b="1" dirty="0">
                        <a:effectLst/>
                        <a:latin typeface="+mn-lt"/>
                      </a:endParaRPr>
                    </a:p>
                  </a:txBody>
                  <a:tcPr marL="4806" marR="4806" marT="2403" marB="2403"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6"/>
                  </a:ext>
                </a:extLst>
              </a:tr>
              <a:tr h="356192">
                <a:tc>
                  <a:txBody>
                    <a:bodyPr/>
                    <a:lstStyle/>
                    <a:p>
                      <a:pPr algn="l" fontAlgn="base"/>
                      <a:r>
                        <a:rPr lang="it-IT" sz="1800" dirty="0">
                          <a:effectLst/>
                        </a:rPr>
                        <a:t>&lt;6 mg/dl</a:t>
                      </a:r>
                      <a:endParaRPr lang="it-IT" sz="1800" b="0" dirty="0">
                        <a:effectLst/>
                        <a:latin typeface="+mn-lt"/>
                      </a:endParaRPr>
                    </a:p>
                  </a:txBody>
                  <a:tcPr marL="4806" marR="4806" marT="2403" marB="2403" anchor="ctr"/>
                </a:tc>
                <a:tc>
                  <a:txBody>
                    <a:bodyPr/>
                    <a:lstStyle/>
                    <a:p>
                      <a:pPr algn="l" fontAlgn="base"/>
                      <a:r>
                        <a:rPr lang="it-IT" sz="1800">
                          <a:effectLst/>
                        </a:rPr>
                        <a:t>335</a:t>
                      </a:r>
                      <a:endParaRPr lang="it-IT" sz="1800" b="0">
                        <a:effectLst/>
                        <a:latin typeface="+mn-lt"/>
                      </a:endParaRPr>
                    </a:p>
                  </a:txBody>
                  <a:tcPr marL="4806" marR="4806" marT="2403" marB="2403" anchor="ctr"/>
                </a:tc>
                <a:tc>
                  <a:txBody>
                    <a:bodyPr/>
                    <a:lstStyle/>
                    <a:p>
                      <a:pPr algn="ctr" fontAlgn="base"/>
                      <a:r>
                        <a:rPr lang="it-IT" sz="1800" dirty="0">
                          <a:effectLst/>
                        </a:rPr>
                        <a:t>10.9</a:t>
                      </a:r>
                      <a:endParaRPr lang="it-IT" sz="1800" b="0" dirty="0">
                        <a:effectLst/>
                        <a:latin typeface="+mn-lt"/>
                      </a:endParaRPr>
                    </a:p>
                  </a:txBody>
                  <a:tcPr marL="4806" marR="4806" marT="2403" marB="2403" anchor="ctr"/>
                </a:tc>
                <a:tc>
                  <a:txBody>
                    <a:bodyPr/>
                    <a:lstStyle/>
                    <a:p>
                      <a:pPr algn="ctr" fontAlgn="base"/>
                      <a:r>
                        <a:rPr lang="it-IT" sz="1800" dirty="0">
                          <a:effectLst/>
                        </a:rPr>
                        <a:t>1620</a:t>
                      </a:r>
                      <a:endParaRPr lang="it-IT" sz="1800" b="0" dirty="0">
                        <a:effectLst/>
                        <a:latin typeface="+mn-lt"/>
                      </a:endParaRPr>
                    </a:p>
                  </a:txBody>
                  <a:tcPr marL="4806" marR="4806" marT="2403" marB="2403" anchor="ctr"/>
                </a:tc>
                <a:tc>
                  <a:txBody>
                    <a:bodyPr/>
                    <a:lstStyle/>
                    <a:p>
                      <a:pPr algn="ctr" fontAlgn="base"/>
                      <a:r>
                        <a:rPr lang="it-IT" sz="1800" dirty="0">
                          <a:effectLst/>
                        </a:rPr>
                        <a:t>17.6</a:t>
                      </a:r>
                      <a:endParaRPr lang="it-IT" sz="1800" b="0" dirty="0">
                        <a:effectLst/>
                        <a:latin typeface="+mn-lt"/>
                      </a:endParaRPr>
                    </a:p>
                  </a:txBody>
                  <a:tcPr marL="4806" marR="4806" marT="2403" marB="2403" anchor="ctr"/>
                </a:tc>
                <a:tc>
                  <a:txBody>
                    <a:bodyPr/>
                    <a:lstStyle/>
                    <a:p>
                      <a:pPr algn="ctr" fontAlgn="base"/>
                      <a:r>
                        <a:rPr lang="it-IT" sz="1800">
                          <a:effectLst/>
                        </a:rPr>
                        <a:t>–</a:t>
                      </a:r>
                      <a:endParaRPr lang="it-IT" sz="1800" b="0">
                        <a:effectLst/>
                        <a:latin typeface="+mn-lt"/>
                      </a:endParaRPr>
                    </a:p>
                  </a:txBody>
                  <a:tcPr marL="4806" marR="4806" marT="2403" marB="2403" anchor="ctr"/>
                </a:tc>
                <a:tc>
                  <a:txBody>
                    <a:bodyPr/>
                    <a:lstStyle/>
                    <a:p>
                      <a:pPr algn="ctr"/>
                      <a:endParaRPr lang="it-IT" sz="2400"/>
                    </a:p>
                  </a:txBody>
                  <a:tcPr marL="4806" marR="4806" marT="2403" marB="2403" anchor="ctr"/>
                </a:tc>
                <a:extLst>
                  <a:ext uri="{0D108BD9-81ED-4DB2-BD59-A6C34878D82A}">
                    <a16:rowId xmlns:a16="http://schemas.microsoft.com/office/drawing/2014/main" val="10007"/>
                  </a:ext>
                </a:extLst>
              </a:tr>
              <a:tr h="356192">
                <a:tc>
                  <a:txBody>
                    <a:bodyPr/>
                    <a:lstStyle/>
                    <a:p>
                      <a:pPr algn="l" fontAlgn="base"/>
                      <a:r>
                        <a:rPr lang="it-IT" sz="1800" dirty="0">
                          <a:effectLst/>
                        </a:rPr>
                        <a:t>6–7 mg/dl</a:t>
                      </a:r>
                      <a:endParaRPr lang="it-IT" sz="1800" b="0" dirty="0">
                        <a:effectLst/>
                        <a:latin typeface="+mn-lt"/>
                      </a:endParaRPr>
                    </a:p>
                  </a:txBody>
                  <a:tcPr marL="4806" marR="4806" marT="2403" marB="2403" anchor="ctr"/>
                </a:tc>
                <a:tc>
                  <a:txBody>
                    <a:bodyPr/>
                    <a:lstStyle/>
                    <a:p>
                      <a:pPr algn="l" fontAlgn="base"/>
                      <a:r>
                        <a:rPr lang="it-IT" sz="1800">
                          <a:effectLst/>
                        </a:rPr>
                        <a:t>222</a:t>
                      </a:r>
                      <a:endParaRPr lang="it-IT" sz="1800" b="0">
                        <a:effectLst/>
                        <a:latin typeface="+mn-lt"/>
                      </a:endParaRPr>
                    </a:p>
                  </a:txBody>
                  <a:tcPr marL="4806" marR="4806" marT="2403" marB="2403" anchor="ctr"/>
                </a:tc>
                <a:tc>
                  <a:txBody>
                    <a:bodyPr/>
                    <a:lstStyle/>
                    <a:p>
                      <a:pPr algn="ctr" fontAlgn="base"/>
                      <a:r>
                        <a:rPr lang="it-IT" sz="1800" dirty="0">
                          <a:effectLst/>
                        </a:rPr>
                        <a:t>7.2</a:t>
                      </a:r>
                      <a:endParaRPr lang="it-IT" sz="1800" b="0" dirty="0">
                        <a:effectLst/>
                        <a:latin typeface="+mn-lt"/>
                      </a:endParaRPr>
                    </a:p>
                  </a:txBody>
                  <a:tcPr marL="4806" marR="4806" marT="2403" marB="2403" anchor="ctr"/>
                </a:tc>
                <a:tc>
                  <a:txBody>
                    <a:bodyPr/>
                    <a:lstStyle/>
                    <a:p>
                      <a:pPr algn="ctr" fontAlgn="base"/>
                      <a:r>
                        <a:rPr lang="it-IT" sz="1800" dirty="0">
                          <a:effectLst/>
                        </a:rPr>
                        <a:t>615</a:t>
                      </a:r>
                      <a:endParaRPr lang="it-IT" sz="1800" b="0" dirty="0">
                        <a:effectLst/>
                        <a:latin typeface="+mn-lt"/>
                      </a:endParaRPr>
                    </a:p>
                  </a:txBody>
                  <a:tcPr marL="4806" marR="4806" marT="2403" marB="2403" anchor="ctr"/>
                </a:tc>
                <a:tc>
                  <a:txBody>
                    <a:bodyPr/>
                    <a:lstStyle/>
                    <a:p>
                      <a:pPr algn="ctr" fontAlgn="base"/>
                      <a:r>
                        <a:rPr lang="it-IT" sz="1800" dirty="0">
                          <a:effectLst/>
                        </a:rPr>
                        <a:t>6.7</a:t>
                      </a:r>
                      <a:endParaRPr lang="it-IT" sz="1800" b="0" dirty="0">
                        <a:effectLst/>
                        <a:latin typeface="+mn-lt"/>
                      </a:endParaRPr>
                    </a:p>
                  </a:txBody>
                  <a:tcPr marL="4806" marR="4806" marT="2403" marB="2403" anchor="ctr"/>
                </a:tc>
                <a:tc>
                  <a:txBody>
                    <a:bodyPr/>
                    <a:lstStyle/>
                    <a:p>
                      <a:pPr algn="ctr" fontAlgn="base"/>
                      <a:r>
                        <a:rPr lang="it-IT" sz="1800">
                          <a:effectLst/>
                        </a:rPr>
                        <a:t>1.75 (1.44 to 2.12)</a:t>
                      </a:r>
                      <a:endParaRPr lang="it-IT" sz="1800" b="0">
                        <a:effectLst/>
                        <a:latin typeface="+mn-lt"/>
                      </a:endParaRPr>
                    </a:p>
                  </a:txBody>
                  <a:tcPr marL="4806" marR="4806" marT="2403" marB="2403" anchor="ctr"/>
                </a:tc>
                <a:tc>
                  <a:txBody>
                    <a:bodyPr/>
                    <a:lstStyle/>
                    <a:p>
                      <a:pPr algn="ctr" fontAlgn="base"/>
                      <a:r>
                        <a:rPr lang="it-IT" sz="1800">
                          <a:effectLst/>
                        </a:rPr>
                        <a:t>0.000</a:t>
                      </a:r>
                      <a:endParaRPr lang="it-IT" sz="1800" b="0">
                        <a:effectLst/>
                        <a:latin typeface="+mn-lt"/>
                      </a:endParaRPr>
                    </a:p>
                  </a:txBody>
                  <a:tcPr marL="4806" marR="4806" marT="2403" marB="2403" anchor="ctr"/>
                </a:tc>
                <a:extLst>
                  <a:ext uri="{0D108BD9-81ED-4DB2-BD59-A6C34878D82A}">
                    <a16:rowId xmlns:a16="http://schemas.microsoft.com/office/drawing/2014/main" val="10008"/>
                  </a:ext>
                </a:extLst>
              </a:tr>
              <a:tr h="356192">
                <a:tc>
                  <a:txBody>
                    <a:bodyPr/>
                    <a:lstStyle/>
                    <a:p>
                      <a:pPr algn="l" fontAlgn="base"/>
                      <a:r>
                        <a:rPr lang="it-IT" sz="1800" dirty="0">
                          <a:effectLst/>
                        </a:rPr>
                        <a:t>7–9 mg/dl</a:t>
                      </a:r>
                      <a:endParaRPr lang="it-IT" sz="1800" b="0" dirty="0">
                        <a:effectLst/>
                        <a:latin typeface="+mn-lt"/>
                      </a:endParaRPr>
                    </a:p>
                  </a:txBody>
                  <a:tcPr marL="4806" marR="4806" marT="2403" marB="2403" anchor="ctr"/>
                </a:tc>
                <a:tc>
                  <a:txBody>
                    <a:bodyPr/>
                    <a:lstStyle/>
                    <a:p>
                      <a:pPr algn="l" fontAlgn="base"/>
                      <a:r>
                        <a:rPr lang="it-IT" sz="1800" dirty="0">
                          <a:effectLst/>
                        </a:rPr>
                        <a:t>875</a:t>
                      </a:r>
                      <a:endParaRPr lang="it-IT" sz="1800" b="0" dirty="0">
                        <a:effectLst/>
                        <a:latin typeface="+mn-lt"/>
                      </a:endParaRPr>
                    </a:p>
                  </a:txBody>
                  <a:tcPr marL="4806" marR="4806" marT="2403" marB="2403" anchor="ctr"/>
                </a:tc>
                <a:tc>
                  <a:txBody>
                    <a:bodyPr/>
                    <a:lstStyle/>
                    <a:p>
                      <a:pPr algn="ctr" fontAlgn="base"/>
                      <a:r>
                        <a:rPr lang="it-IT" sz="1800" dirty="0">
                          <a:effectLst/>
                        </a:rPr>
                        <a:t>28.5</a:t>
                      </a:r>
                      <a:endParaRPr lang="it-IT" sz="1800" b="0" dirty="0">
                        <a:effectLst/>
                        <a:latin typeface="+mn-lt"/>
                      </a:endParaRPr>
                    </a:p>
                  </a:txBody>
                  <a:tcPr marL="4806" marR="4806" marT="2403" marB="2403" anchor="ctr"/>
                </a:tc>
                <a:tc>
                  <a:txBody>
                    <a:bodyPr/>
                    <a:lstStyle/>
                    <a:p>
                      <a:pPr algn="ctr" fontAlgn="base"/>
                      <a:r>
                        <a:rPr lang="it-IT" sz="1800" dirty="0">
                          <a:effectLst/>
                        </a:rPr>
                        <a:t>682</a:t>
                      </a:r>
                      <a:endParaRPr lang="it-IT" sz="1800" b="0" dirty="0">
                        <a:effectLst/>
                        <a:latin typeface="+mn-lt"/>
                      </a:endParaRPr>
                    </a:p>
                  </a:txBody>
                  <a:tcPr marL="4806" marR="4806" marT="2403" marB="2403" anchor="ctr"/>
                </a:tc>
                <a:tc>
                  <a:txBody>
                    <a:bodyPr/>
                    <a:lstStyle/>
                    <a:p>
                      <a:pPr algn="ctr" fontAlgn="base"/>
                      <a:r>
                        <a:rPr lang="it-IT" sz="1800" dirty="0">
                          <a:effectLst/>
                        </a:rPr>
                        <a:t>7.4</a:t>
                      </a:r>
                      <a:endParaRPr lang="it-IT" sz="1800" b="0" dirty="0">
                        <a:effectLst/>
                        <a:latin typeface="+mn-lt"/>
                      </a:endParaRPr>
                    </a:p>
                  </a:txBody>
                  <a:tcPr marL="4806" marR="4806" marT="2403" marB="2403" anchor="ctr"/>
                </a:tc>
                <a:tc>
                  <a:txBody>
                    <a:bodyPr/>
                    <a:lstStyle/>
                    <a:p>
                      <a:pPr algn="ctr" fontAlgn="base"/>
                      <a:r>
                        <a:rPr lang="it-IT" sz="1800" dirty="0">
                          <a:effectLst/>
                        </a:rPr>
                        <a:t>6.20 (5.32 to 7.24)</a:t>
                      </a:r>
                      <a:endParaRPr lang="it-IT" sz="1800" b="0" dirty="0">
                        <a:effectLst/>
                        <a:latin typeface="+mn-lt"/>
                      </a:endParaRPr>
                    </a:p>
                  </a:txBody>
                  <a:tcPr marL="4806" marR="4806" marT="2403" marB="2403" anchor="ctr"/>
                </a:tc>
                <a:tc>
                  <a:txBody>
                    <a:bodyPr/>
                    <a:lstStyle/>
                    <a:p>
                      <a:pPr algn="ctr" fontAlgn="base"/>
                      <a:r>
                        <a:rPr lang="it-IT" sz="1800">
                          <a:effectLst/>
                        </a:rPr>
                        <a:t>0.000</a:t>
                      </a:r>
                      <a:endParaRPr lang="it-IT" sz="1800" b="0">
                        <a:effectLst/>
                        <a:latin typeface="+mn-lt"/>
                      </a:endParaRPr>
                    </a:p>
                  </a:txBody>
                  <a:tcPr marL="4806" marR="4806" marT="2403" marB="2403" anchor="ctr"/>
                </a:tc>
                <a:extLst>
                  <a:ext uri="{0D108BD9-81ED-4DB2-BD59-A6C34878D82A}">
                    <a16:rowId xmlns:a16="http://schemas.microsoft.com/office/drawing/2014/main" val="10009"/>
                  </a:ext>
                </a:extLst>
              </a:tr>
              <a:tr h="356192">
                <a:tc>
                  <a:txBody>
                    <a:bodyPr/>
                    <a:lstStyle/>
                    <a:p>
                      <a:pPr algn="l" fontAlgn="base"/>
                      <a:r>
                        <a:rPr lang="it-IT" sz="1800">
                          <a:effectLst/>
                        </a:rPr>
                        <a:t>≥9 mg/dl</a:t>
                      </a:r>
                      <a:endParaRPr lang="it-IT" sz="1800" b="0">
                        <a:effectLst/>
                        <a:latin typeface="+mn-lt"/>
                      </a:endParaRPr>
                    </a:p>
                  </a:txBody>
                  <a:tcPr marL="4806" marR="4806" marT="2403" marB="2403" anchor="ctr"/>
                </a:tc>
                <a:tc>
                  <a:txBody>
                    <a:bodyPr/>
                    <a:lstStyle/>
                    <a:p>
                      <a:pPr algn="l" fontAlgn="base"/>
                      <a:r>
                        <a:rPr lang="it-IT" sz="1800">
                          <a:effectLst/>
                        </a:rPr>
                        <a:t>589</a:t>
                      </a:r>
                      <a:endParaRPr lang="it-IT" sz="1800" b="0">
                        <a:effectLst/>
                        <a:latin typeface="+mn-lt"/>
                      </a:endParaRPr>
                    </a:p>
                  </a:txBody>
                  <a:tcPr marL="4806" marR="4806" marT="2403" marB="2403" anchor="ctr"/>
                </a:tc>
                <a:tc>
                  <a:txBody>
                    <a:bodyPr/>
                    <a:lstStyle/>
                    <a:p>
                      <a:pPr algn="ctr" fontAlgn="base"/>
                      <a:r>
                        <a:rPr lang="it-IT" sz="1800" dirty="0">
                          <a:effectLst/>
                        </a:rPr>
                        <a:t>19.2</a:t>
                      </a:r>
                      <a:endParaRPr lang="it-IT" sz="1800" b="0" dirty="0">
                        <a:effectLst/>
                        <a:latin typeface="+mn-lt"/>
                      </a:endParaRPr>
                    </a:p>
                  </a:txBody>
                  <a:tcPr marL="4806" marR="4806" marT="2403" marB="2403" anchor="ctr"/>
                </a:tc>
                <a:tc>
                  <a:txBody>
                    <a:bodyPr/>
                    <a:lstStyle/>
                    <a:p>
                      <a:pPr algn="ctr" fontAlgn="base"/>
                      <a:r>
                        <a:rPr lang="it-IT" sz="1800" dirty="0">
                          <a:effectLst/>
                        </a:rPr>
                        <a:t>186</a:t>
                      </a:r>
                      <a:endParaRPr lang="it-IT" sz="1800" b="0" dirty="0">
                        <a:effectLst/>
                        <a:latin typeface="+mn-lt"/>
                      </a:endParaRPr>
                    </a:p>
                  </a:txBody>
                  <a:tcPr marL="4806" marR="4806" marT="2403" marB="2403" anchor="ctr"/>
                </a:tc>
                <a:tc>
                  <a:txBody>
                    <a:bodyPr/>
                    <a:lstStyle/>
                    <a:p>
                      <a:pPr algn="ctr" fontAlgn="base"/>
                      <a:r>
                        <a:rPr lang="it-IT" sz="1800" dirty="0">
                          <a:effectLst/>
                        </a:rPr>
                        <a:t>2.0</a:t>
                      </a:r>
                      <a:endParaRPr lang="it-IT" sz="1800" b="0" dirty="0">
                        <a:effectLst/>
                        <a:latin typeface="+mn-lt"/>
                      </a:endParaRPr>
                    </a:p>
                  </a:txBody>
                  <a:tcPr marL="4806" marR="4806" marT="2403" marB="2403" anchor="ctr"/>
                </a:tc>
                <a:tc>
                  <a:txBody>
                    <a:bodyPr/>
                    <a:lstStyle/>
                    <a:p>
                      <a:pPr algn="ctr" fontAlgn="base"/>
                      <a:r>
                        <a:rPr lang="it-IT" sz="1800" dirty="0">
                          <a:effectLst/>
                        </a:rPr>
                        <a:t>15.31 (12.51 to 8.75)</a:t>
                      </a:r>
                      <a:endParaRPr lang="it-IT" sz="1800" b="0" dirty="0">
                        <a:effectLst/>
                        <a:latin typeface="+mn-lt"/>
                      </a:endParaRPr>
                    </a:p>
                  </a:txBody>
                  <a:tcPr marL="4806" marR="4806" marT="2403" marB="2403" anchor="ctr"/>
                </a:tc>
                <a:tc>
                  <a:txBody>
                    <a:bodyPr/>
                    <a:lstStyle/>
                    <a:p>
                      <a:pPr algn="ctr" fontAlgn="base"/>
                      <a:r>
                        <a:rPr lang="it-IT" sz="1800" dirty="0">
                          <a:effectLst/>
                        </a:rPr>
                        <a:t>0.000</a:t>
                      </a:r>
                      <a:endParaRPr lang="it-IT" sz="1800" b="0" dirty="0">
                        <a:effectLst/>
                        <a:latin typeface="+mn-lt"/>
                      </a:endParaRPr>
                    </a:p>
                  </a:txBody>
                  <a:tcPr marL="4806" marR="4806" marT="2403" marB="2403"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23111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Fattori di rischio CPPD</a:t>
            </a:r>
            <a:endParaRPr lang="it-IT" dirty="0"/>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3757307398"/>
              </p:ext>
            </p:extLst>
          </p:nvPr>
        </p:nvGraphicFramePr>
        <p:xfrm>
          <a:off x="1449238" y="1373188"/>
          <a:ext cx="9289032" cy="4587970"/>
        </p:xfrm>
        <a:graphic>
          <a:graphicData uri="http://schemas.openxmlformats.org/drawingml/2006/table">
            <a:tbl>
              <a:tblPr firstRow="1" bandRow="1">
                <a:tableStyleId>{5C22544A-7EE6-4342-B048-85BDC9FD1C3A}</a:tableStyleId>
              </a:tblPr>
              <a:tblGrid>
                <a:gridCol w="4896544">
                  <a:extLst>
                    <a:ext uri="{9D8B030D-6E8A-4147-A177-3AD203B41FA5}">
                      <a16:colId xmlns:a16="http://schemas.microsoft.com/office/drawing/2014/main" val="3303520163"/>
                    </a:ext>
                  </a:extLst>
                </a:gridCol>
                <a:gridCol w="4392488">
                  <a:extLst>
                    <a:ext uri="{9D8B030D-6E8A-4147-A177-3AD203B41FA5}">
                      <a16:colId xmlns:a16="http://schemas.microsoft.com/office/drawing/2014/main" val="364688615"/>
                    </a:ext>
                  </a:extLst>
                </a:gridCol>
              </a:tblGrid>
              <a:tr h="458797">
                <a:tc>
                  <a:txBody>
                    <a:bodyPr/>
                    <a:lstStyle/>
                    <a:p>
                      <a:pPr algn="ctr" fontAlgn="ctr"/>
                      <a:r>
                        <a:rPr lang="it-IT" sz="2000" dirty="0" err="1">
                          <a:effectLst/>
                        </a:rPr>
                        <a:t>Disorder</a:t>
                      </a:r>
                      <a:endParaRPr lang="it-IT" sz="2000" b="1" dirty="0">
                        <a:effectLst/>
                      </a:endParaRPr>
                    </a:p>
                  </a:txBody>
                  <a:tcPr marL="62162" marR="62162" marT="31081" marB="31081" anchor="ctr"/>
                </a:tc>
                <a:tc>
                  <a:txBody>
                    <a:bodyPr/>
                    <a:lstStyle/>
                    <a:p>
                      <a:pPr algn="ctr" fontAlgn="ctr"/>
                      <a:r>
                        <a:rPr lang="it-IT" sz="2000">
                          <a:effectLst/>
                        </a:rPr>
                        <a:t>Probability of association</a:t>
                      </a:r>
                      <a:endParaRPr lang="it-IT" sz="2000" b="1">
                        <a:effectLst/>
                      </a:endParaRPr>
                    </a:p>
                  </a:txBody>
                  <a:tcPr marL="62162" marR="62162" marT="31081" marB="31081" anchor="ctr"/>
                </a:tc>
                <a:extLst>
                  <a:ext uri="{0D108BD9-81ED-4DB2-BD59-A6C34878D82A}">
                    <a16:rowId xmlns:a16="http://schemas.microsoft.com/office/drawing/2014/main" val="779615156"/>
                  </a:ext>
                </a:extLst>
              </a:tr>
              <a:tr h="458797">
                <a:tc>
                  <a:txBody>
                    <a:bodyPr/>
                    <a:lstStyle/>
                    <a:p>
                      <a:pPr fontAlgn="t"/>
                      <a:r>
                        <a:rPr lang="it-IT" sz="2000" dirty="0" err="1">
                          <a:effectLst/>
                        </a:rPr>
                        <a:t>Hemochromatosis</a:t>
                      </a:r>
                      <a:endParaRPr lang="it-IT" sz="2000" dirty="0">
                        <a:effectLst/>
                      </a:endParaRPr>
                    </a:p>
                  </a:txBody>
                  <a:tcPr marL="62162" marR="62162" marT="31081" marB="31081" anchor="ctr"/>
                </a:tc>
                <a:tc>
                  <a:txBody>
                    <a:bodyPr/>
                    <a:lstStyle/>
                    <a:p>
                      <a:pPr algn="ctr" fontAlgn="t"/>
                      <a:r>
                        <a:rPr lang="it-IT" sz="2000" dirty="0">
                          <a:effectLst/>
                        </a:rPr>
                        <a:t>Definite</a:t>
                      </a:r>
                    </a:p>
                  </a:txBody>
                  <a:tcPr marL="62162" marR="62162" marT="31081" marB="31081" anchor="ctr"/>
                </a:tc>
                <a:extLst>
                  <a:ext uri="{0D108BD9-81ED-4DB2-BD59-A6C34878D82A}">
                    <a16:rowId xmlns:a16="http://schemas.microsoft.com/office/drawing/2014/main" val="2759780345"/>
                  </a:ext>
                </a:extLst>
              </a:tr>
              <a:tr h="458797">
                <a:tc>
                  <a:txBody>
                    <a:bodyPr/>
                    <a:lstStyle/>
                    <a:p>
                      <a:pPr fontAlgn="t"/>
                      <a:r>
                        <a:rPr lang="it-IT" sz="2000" dirty="0" err="1">
                          <a:effectLst/>
                        </a:rPr>
                        <a:t>Hyperparathyroidism</a:t>
                      </a:r>
                      <a:endParaRPr lang="it-IT" sz="2000" dirty="0">
                        <a:effectLst/>
                      </a:endParaRPr>
                    </a:p>
                  </a:txBody>
                  <a:tcPr marL="62162" marR="62162" marT="31081" marB="31081" anchor="ctr"/>
                </a:tc>
                <a:tc>
                  <a:txBody>
                    <a:bodyPr/>
                    <a:lstStyle/>
                    <a:p>
                      <a:pPr algn="ctr" fontAlgn="t"/>
                      <a:r>
                        <a:rPr lang="it-IT" sz="2000">
                          <a:effectLst/>
                        </a:rPr>
                        <a:t>Definite</a:t>
                      </a:r>
                    </a:p>
                  </a:txBody>
                  <a:tcPr marL="62162" marR="62162" marT="31081" marB="31081" anchor="ctr"/>
                </a:tc>
                <a:extLst>
                  <a:ext uri="{0D108BD9-81ED-4DB2-BD59-A6C34878D82A}">
                    <a16:rowId xmlns:a16="http://schemas.microsoft.com/office/drawing/2014/main" val="2138949816"/>
                  </a:ext>
                </a:extLst>
              </a:tr>
              <a:tr h="458797">
                <a:tc>
                  <a:txBody>
                    <a:bodyPr/>
                    <a:lstStyle/>
                    <a:p>
                      <a:pPr fontAlgn="t"/>
                      <a:r>
                        <a:rPr lang="it-IT" sz="2000" dirty="0" err="1">
                          <a:effectLst/>
                        </a:rPr>
                        <a:t>Hypophosphatasia</a:t>
                      </a:r>
                      <a:endParaRPr lang="it-IT" sz="2000" dirty="0">
                        <a:effectLst/>
                      </a:endParaRPr>
                    </a:p>
                  </a:txBody>
                  <a:tcPr marL="62162" marR="62162" marT="31081" marB="31081" anchor="ctr"/>
                </a:tc>
                <a:tc>
                  <a:txBody>
                    <a:bodyPr/>
                    <a:lstStyle/>
                    <a:p>
                      <a:pPr algn="ctr" fontAlgn="t"/>
                      <a:r>
                        <a:rPr lang="it-IT" sz="2000" dirty="0">
                          <a:effectLst/>
                        </a:rPr>
                        <a:t>Definite</a:t>
                      </a:r>
                    </a:p>
                  </a:txBody>
                  <a:tcPr marL="62162" marR="62162" marT="31081" marB="31081" anchor="ctr"/>
                </a:tc>
                <a:extLst>
                  <a:ext uri="{0D108BD9-81ED-4DB2-BD59-A6C34878D82A}">
                    <a16:rowId xmlns:a16="http://schemas.microsoft.com/office/drawing/2014/main" val="2937351644"/>
                  </a:ext>
                </a:extLst>
              </a:tr>
              <a:tr h="458797">
                <a:tc>
                  <a:txBody>
                    <a:bodyPr/>
                    <a:lstStyle/>
                    <a:p>
                      <a:pPr fontAlgn="t"/>
                      <a:r>
                        <a:rPr lang="it-IT" sz="2000" dirty="0" err="1">
                          <a:effectLst/>
                        </a:rPr>
                        <a:t>Hypomagnesemia</a:t>
                      </a:r>
                      <a:endParaRPr lang="it-IT" sz="2000" dirty="0">
                        <a:effectLst/>
                      </a:endParaRPr>
                    </a:p>
                  </a:txBody>
                  <a:tcPr marL="62162" marR="62162" marT="31081" marB="31081" anchor="ctr"/>
                </a:tc>
                <a:tc>
                  <a:txBody>
                    <a:bodyPr/>
                    <a:lstStyle/>
                    <a:p>
                      <a:pPr algn="ctr" fontAlgn="t"/>
                      <a:r>
                        <a:rPr lang="it-IT" sz="2000" dirty="0">
                          <a:effectLst/>
                        </a:rPr>
                        <a:t>Definite</a:t>
                      </a:r>
                    </a:p>
                  </a:txBody>
                  <a:tcPr marL="62162" marR="62162" marT="31081" marB="31081" anchor="ctr"/>
                </a:tc>
                <a:extLst>
                  <a:ext uri="{0D108BD9-81ED-4DB2-BD59-A6C34878D82A}">
                    <a16:rowId xmlns:a16="http://schemas.microsoft.com/office/drawing/2014/main" val="379710645"/>
                  </a:ext>
                </a:extLst>
              </a:tr>
              <a:tr h="458797">
                <a:tc>
                  <a:txBody>
                    <a:bodyPr/>
                    <a:lstStyle/>
                    <a:p>
                      <a:pPr fontAlgn="t"/>
                      <a:r>
                        <a:rPr lang="it-IT" sz="2000" dirty="0" err="1">
                          <a:effectLst/>
                        </a:rPr>
                        <a:t>Gitelman's</a:t>
                      </a:r>
                      <a:r>
                        <a:rPr lang="it-IT" sz="2000" dirty="0">
                          <a:effectLst/>
                        </a:rPr>
                        <a:t> </a:t>
                      </a:r>
                      <a:r>
                        <a:rPr lang="it-IT" sz="2000" dirty="0" err="1">
                          <a:effectLst/>
                        </a:rPr>
                        <a:t>syndrome</a:t>
                      </a:r>
                      <a:endParaRPr lang="it-IT" sz="2000" dirty="0">
                        <a:effectLst/>
                      </a:endParaRPr>
                    </a:p>
                  </a:txBody>
                  <a:tcPr marL="62162" marR="62162" marT="31081" marB="31081" anchor="ctr"/>
                </a:tc>
                <a:tc>
                  <a:txBody>
                    <a:bodyPr/>
                    <a:lstStyle/>
                    <a:p>
                      <a:pPr algn="ctr" fontAlgn="t"/>
                      <a:r>
                        <a:rPr lang="it-IT" sz="2000" dirty="0">
                          <a:effectLst/>
                        </a:rPr>
                        <a:t>Definite</a:t>
                      </a:r>
                    </a:p>
                  </a:txBody>
                  <a:tcPr marL="62162" marR="62162" marT="31081" marB="31081" anchor="ctr"/>
                </a:tc>
                <a:extLst>
                  <a:ext uri="{0D108BD9-81ED-4DB2-BD59-A6C34878D82A}">
                    <a16:rowId xmlns:a16="http://schemas.microsoft.com/office/drawing/2014/main" val="3920925338"/>
                  </a:ext>
                </a:extLst>
              </a:tr>
              <a:tr h="458797">
                <a:tc>
                  <a:txBody>
                    <a:bodyPr/>
                    <a:lstStyle/>
                    <a:p>
                      <a:pPr fontAlgn="t"/>
                      <a:r>
                        <a:rPr lang="it-IT" sz="2000" dirty="0" err="1">
                          <a:effectLst/>
                        </a:rPr>
                        <a:t>Gout</a:t>
                      </a:r>
                      <a:endParaRPr lang="it-IT" sz="2000" dirty="0">
                        <a:effectLst/>
                      </a:endParaRPr>
                    </a:p>
                  </a:txBody>
                  <a:tcPr marL="62162" marR="62162" marT="31081" marB="31081" anchor="ctr"/>
                </a:tc>
                <a:tc>
                  <a:txBody>
                    <a:bodyPr/>
                    <a:lstStyle/>
                    <a:p>
                      <a:pPr algn="ctr" fontAlgn="t"/>
                      <a:r>
                        <a:rPr lang="it-IT" sz="2000" dirty="0" err="1">
                          <a:effectLst/>
                        </a:rPr>
                        <a:t>Possible</a:t>
                      </a:r>
                      <a:endParaRPr lang="it-IT" sz="2000" dirty="0">
                        <a:effectLst/>
                      </a:endParaRPr>
                    </a:p>
                  </a:txBody>
                  <a:tcPr marL="62162" marR="62162" marT="31081" marB="31081" anchor="ctr"/>
                </a:tc>
                <a:extLst>
                  <a:ext uri="{0D108BD9-81ED-4DB2-BD59-A6C34878D82A}">
                    <a16:rowId xmlns:a16="http://schemas.microsoft.com/office/drawing/2014/main" val="4226295883"/>
                  </a:ext>
                </a:extLst>
              </a:tr>
              <a:tr h="458797">
                <a:tc>
                  <a:txBody>
                    <a:bodyPr/>
                    <a:lstStyle/>
                    <a:p>
                      <a:pPr fontAlgn="t"/>
                      <a:r>
                        <a:rPr lang="it-IT" sz="2000" dirty="0">
                          <a:effectLst/>
                        </a:rPr>
                        <a:t>X-</a:t>
                      </a:r>
                      <a:r>
                        <a:rPr lang="it-IT" sz="2000" dirty="0" err="1">
                          <a:effectLst/>
                        </a:rPr>
                        <a:t>linked</a:t>
                      </a:r>
                      <a:r>
                        <a:rPr lang="it-IT" sz="2000" dirty="0">
                          <a:effectLst/>
                        </a:rPr>
                        <a:t> </a:t>
                      </a:r>
                      <a:r>
                        <a:rPr lang="it-IT" sz="2000" dirty="0" err="1">
                          <a:effectLst/>
                        </a:rPr>
                        <a:t>hypophosphatemic</a:t>
                      </a:r>
                      <a:r>
                        <a:rPr lang="it-IT" sz="2000" dirty="0">
                          <a:effectLst/>
                        </a:rPr>
                        <a:t> </a:t>
                      </a:r>
                      <a:r>
                        <a:rPr lang="it-IT" sz="2000" dirty="0" err="1">
                          <a:effectLst/>
                        </a:rPr>
                        <a:t>rickets</a:t>
                      </a:r>
                      <a:endParaRPr lang="it-IT" sz="2000" dirty="0">
                        <a:effectLst/>
                      </a:endParaRPr>
                    </a:p>
                  </a:txBody>
                  <a:tcPr marL="62162" marR="62162" marT="31081" marB="31081" anchor="ctr"/>
                </a:tc>
                <a:tc>
                  <a:txBody>
                    <a:bodyPr/>
                    <a:lstStyle/>
                    <a:p>
                      <a:pPr algn="ctr" fontAlgn="t"/>
                      <a:r>
                        <a:rPr lang="it-IT" sz="2000" dirty="0" err="1">
                          <a:effectLst/>
                        </a:rPr>
                        <a:t>Possible</a:t>
                      </a:r>
                      <a:endParaRPr lang="it-IT" sz="2000" dirty="0">
                        <a:effectLst/>
                      </a:endParaRPr>
                    </a:p>
                  </a:txBody>
                  <a:tcPr marL="62162" marR="62162" marT="31081" marB="31081" anchor="ctr"/>
                </a:tc>
                <a:extLst>
                  <a:ext uri="{0D108BD9-81ED-4DB2-BD59-A6C34878D82A}">
                    <a16:rowId xmlns:a16="http://schemas.microsoft.com/office/drawing/2014/main" val="639361387"/>
                  </a:ext>
                </a:extLst>
              </a:tr>
              <a:tr h="458797">
                <a:tc>
                  <a:txBody>
                    <a:bodyPr/>
                    <a:lstStyle/>
                    <a:p>
                      <a:pPr fontAlgn="t"/>
                      <a:r>
                        <a:rPr lang="it-IT" sz="2000">
                          <a:effectLst/>
                        </a:rPr>
                        <a:t>Familial hypocalciuric hypercalcemia</a:t>
                      </a:r>
                    </a:p>
                  </a:txBody>
                  <a:tcPr marL="62162" marR="62162" marT="31081" marB="31081" anchor="ctr"/>
                </a:tc>
                <a:tc>
                  <a:txBody>
                    <a:bodyPr/>
                    <a:lstStyle/>
                    <a:p>
                      <a:pPr algn="ctr" fontAlgn="t"/>
                      <a:r>
                        <a:rPr lang="it-IT" sz="2000" dirty="0" err="1">
                          <a:effectLst/>
                        </a:rPr>
                        <a:t>Possible</a:t>
                      </a:r>
                      <a:endParaRPr lang="it-IT" sz="2000" dirty="0">
                        <a:effectLst/>
                      </a:endParaRPr>
                    </a:p>
                  </a:txBody>
                  <a:tcPr marL="62162" marR="62162" marT="31081" marB="31081" anchor="ctr"/>
                </a:tc>
                <a:extLst>
                  <a:ext uri="{0D108BD9-81ED-4DB2-BD59-A6C34878D82A}">
                    <a16:rowId xmlns:a16="http://schemas.microsoft.com/office/drawing/2014/main" val="1496019966"/>
                  </a:ext>
                </a:extLst>
              </a:tr>
              <a:tr h="458797">
                <a:tc>
                  <a:txBody>
                    <a:bodyPr/>
                    <a:lstStyle/>
                    <a:p>
                      <a:pPr fontAlgn="t"/>
                      <a:r>
                        <a:rPr lang="it-IT" sz="2000">
                          <a:effectLst/>
                        </a:rPr>
                        <a:t>Hemosiderosis</a:t>
                      </a:r>
                    </a:p>
                  </a:txBody>
                  <a:tcPr marL="62162" marR="62162" marT="31081" marB="31081" anchor="ctr"/>
                </a:tc>
                <a:tc>
                  <a:txBody>
                    <a:bodyPr/>
                    <a:lstStyle/>
                    <a:p>
                      <a:pPr algn="ctr" fontAlgn="t"/>
                      <a:r>
                        <a:rPr lang="it-IT" sz="2000" dirty="0" err="1">
                          <a:effectLst/>
                        </a:rPr>
                        <a:t>Possible</a:t>
                      </a:r>
                      <a:endParaRPr lang="it-IT" sz="2000" dirty="0">
                        <a:effectLst/>
                      </a:endParaRPr>
                    </a:p>
                  </a:txBody>
                  <a:tcPr marL="62162" marR="62162" marT="31081" marB="31081" anchor="ctr"/>
                </a:tc>
                <a:extLst>
                  <a:ext uri="{0D108BD9-81ED-4DB2-BD59-A6C34878D82A}">
                    <a16:rowId xmlns:a16="http://schemas.microsoft.com/office/drawing/2014/main" val="3330986368"/>
                  </a:ext>
                </a:extLst>
              </a:tr>
            </a:tbl>
          </a:graphicData>
        </a:graphic>
      </p:graphicFrame>
    </p:spTree>
    <p:extLst>
      <p:ext uri="{BB962C8B-B14F-4D97-AF65-F5344CB8AC3E}">
        <p14:creationId xmlns:p14="http://schemas.microsoft.com/office/powerpoint/2010/main" val="1364127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Metabolismo dell’acido urico</a:t>
            </a:r>
            <a:endParaRPr lang="it-IT" dirty="0"/>
          </a:p>
        </p:txBody>
      </p:sp>
      <p:sp>
        <p:nvSpPr>
          <p:cNvPr id="4" name="Segnaposto contenuto 3">
            <a:extLst>
              <a:ext uri="{FF2B5EF4-FFF2-40B4-BE49-F238E27FC236}">
                <a16:creationId xmlns:a16="http://schemas.microsoft.com/office/drawing/2014/main" id="{46A8A06E-2EC8-4395-8C1A-5BFFEE35D03D}"/>
              </a:ext>
            </a:extLst>
          </p:cNvPr>
          <p:cNvSpPr>
            <a:spLocks noGrp="1"/>
          </p:cNvSpPr>
          <p:nvPr>
            <p:ph idx="1"/>
          </p:nvPr>
        </p:nvSpPr>
        <p:spPr/>
        <p:txBody>
          <a:bodyPr/>
          <a:lstStyle/>
          <a:p>
            <a:endParaRPr lang="it-IT"/>
          </a:p>
        </p:txBody>
      </p:sp>
      <p:sp>
        <p:nvSpPr>
          <p:cNvPr id="6" name="AutoShape 6" descr="Imag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416" y="1801787"/>
            <a:ext cx="4078146" cy="3942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086" b="25023"/>
          <a:stretch/>
        </p:blipFill>
        <p:spPr bwMode="auto">
          <a:xfrm>
            <a:off x="5087888" y="2204864"/>
            <a:ext cx="3185207" cy="3424086"/>
          </a:xfrm>
          <a:prstGeom prst="rect">
            <a:avLst/>
          </a:prstGeom>
          <a:noFill/>
          <a:ln w="28575">
            <a:solidFill>
              <a:schemeClr val="tx2">
                <a:lumMod val="40000"/>
                <a:lumOff val="60000"/>
              </a:schemeClr>
            </a:solidFill>
          </a:ln>
          <a:effectLst/>
        </p:spPr>
      </p:pic>
      <p:pic>
        <p:nvPicPr>
          <p:cNvPr id="9" name="Picture 2" descr="Immagine correl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6280" y="1699380"/>
            <a:ext cx="3396147" cy="4147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44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Cristalli di urato </a:t>
            </a:r>
            <a:r>
              <a:rPr lang="it-IT" dirty="0" err="1"/>
              <a:t>monosodico</a:t>
            </a:r>
            <a:endParaRPr lang="it-IT" dirty="0"/>
          </a:p>
        </p:txBody>
      </p:sp>
      <p:pic>
        <p:nvPicPr>
          <p:cNvPr id="4" name="Immagine 3"/>
          <p:cNvPicPr>
            <a:picLocks noChangeAspect="1"/>
          </p:cNvPicPr>
          <p:nvPr/>
        </p:nvPicPr>
        <p:blipFill>
          <a:blip r:embed="rId2"/>
          <a:stretch>
            <a:fillRect/>
          </a:stretch>
        </p:blipFill>
        <p:spPr>
          <a:xfrm>
            <a:off x="7608168" y="1772816"/>
            <a:ext cx="3420229" cy="4320480"/>
          </a:xfrm>
          <a:prstGeom prst="rect">
            <a:avLst/>
          </a:prstGeom>
        </p:spPr>
      </p:pic>
      <p:pic>
        <p:nvPicPr>
          <p:cNvPr id="5" name="Immagine 4"/>
          <p:cNvPicPr>
            <a:picLocks noChangeAspect="1"/>
          </p:cNvPicPr>
          <p:nvPr/>
        </p:nvPicPr>
        <p:blipFill>
          <a:blip r:embed="rId3"/>
          <a:stretch>
            <a:fillRect/>
          </a:stretch>
        </p:blipFill>
        <p:spPr>
          <a:xfrm>
            <a:off x="407368" y="1690688"/>
            <a:ext cx="7007178" cy="4176464"/>
          </a:xfrm>
          <a:prstGeom prst="rect">
            <a:avLst/>
          </a:prstGeom>
        </p:spPr>
      </p:pic>
    </p:spTree>
    <p:extLst>
      <p:ext uri="{BB962C8B-B14F-4D97-AF65-F5344CB8AC3E}">
        <p14:creationId xmlns:p14="http://schemas.microsoft.com/office/powerpoint/2010/main" val="2820689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Fisiopatologia</a:t>
            </a:r>
            <a:br>
              <a:rPr lang="it-IT" dirty="0"/>
            </a:br>
            <a:r>
              <a:rPr lang="it-IT" sz="3600" i="1" dirty="0"/>
              <a:t>Gotta</a:t>
            </a:r>
            <a:endParaRPr lang="it-IT" i="1" dirty="0"/>
          </a:p>
        </p:txBody>
      </p:sp>
      <p:pic>
        <p:nvPicPr>
          <p:cNvPr id="5122" name="Picture 2" descr="http://1.bp.blogspot.com/_OwoEg7Db_AE/TP_VZrYRRYI/AAAAAAAAA3M/4H-6Jixv8mI/s1600/pathogenesis.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9760"/>
          <a:stretch/>
        </p:blipFill>
        <p:spPr bwMode="auto">
          <a:xfrm>
            <a:off x="2408706" y="1383184"/>
            <a:ext cx="6480720" cy="483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448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Fisiopatologia</a:t>
            </a:r>
            <a:br>
              <a:rPr lang="it-IT" dirty="0"/>
            </a:br>
            <a:r>
              <a:rPr lang="it-IT" sz="3600" i="1" dirty="0"/>
              <a:t>CPPD - IA</a:t>
            </a:r>
            <a:endParaRPr lang="it-IT" dirty="0"/>
          </a:p>
        </p:txBody>
      </p:sp>
      <p:pic>
        <p:nvPicPr>
          <p:cNvPr id="4" name="Segnaposto contenuto 3"/>
          <p:cNvPicPr>
            <a:picLocks noGrp="1" noChangeAspect="1"/>
          </p:cNvPicPr>
          <p:nvPr>
            <p:ph idx="1"/>
          </p:nvPr>
        </p:nvPicPr>
        <p:blipFill>
          <a:blip r:embed="rId2"/>
          <a:stretch>
            <a:fillRect/>
          </a:stretch>
        </p:blipFill>
        <p:spPr>
          <a:xfrm>
            <a:off x="6984643" y="1468581"/>
            <a:ext cx="4206198" cy="4521322"/>
          </a:xfrm>
          <a:prstGeom prst="rect">
            <a:avLst/>
          </a:prstGeom>
        </p:spPr>
      </p:pic>
      <p:pic>
        <p:nvPicPr>
          <p:cNvPr id="5" name="Picture 2" descr="http://www.nature.com/nrrheum/journal/v7/n12/images/nrrheum.2011.165-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424" y="2060848"/>
            <a:ext cx="5179523"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685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Diagnosi </a:t>
            </a:r>
            <a:br>
              <a:rPr lang="it-IT" dirty="0"/>
            </a:br>
            <a:r>
              <a:rPr lang="it-IT" sz="3200" i="1" dirty="0"/>
              <a:t>Quadro Clinico tipico</a:t>
            </a:r>
            <a:endParaRPr lang="it-IT" i="1" dirty="0"/>
          </a:p>
        </p:txBody>
      </p:sp>
      <p:sp>
        <p:nvSpPr>
          <p:cNvPr id="4" name="CasellaDiTesto 3"/>
          <p:cNvSpPr txBox="1"/>
          <p:nvPr/>
        </p:nvSpPr>
        <p:spPr>
          <a:xfrm>
            <a:off x="2063552" y="1655434"/>
            <a:ext cx="2448272" cy="369332"/>
          </a:xfrm>
          <a:prstGeom prst="rect">
            <a:avLst/>
          </a:prstGeom>
          <a:solidFill>
            <a:schemeClr val="accent1">
              <a:lumMod val="40000"/>
              <a:lumOff val="60000"/>
            </a:schemeClr>
          </a:solidFill>
        </p:spPr>
        <p:txBody>
          <a:bodyPr wrap="square" rtlCol="0">
            <a:spAutoFit/>
          </a:bodyPr>
          <a:lstStyle/>
          <a:p>
            <a:pPr algn="ctr"/>
            <a:r>
              <a:rPr lang="it-IT" dirty="0"/>
              <a:t>Gotta</a:t>
            </a:r>
          </a:p>
        </p:txBody>
      </p:sp>
      <p:sp>
        <p:nvSpPr>
          <p:cNvPr id="5" name="CasellaDiTesto 4"/>
          <p:cNvSpPr txBox="1"/>
          <p:nvPr/>
        </p:nvSpPr>
        <p:spPr>
          <a:xfrm>
            <a:off x="4655840" y="1628800"/>
            <a:ext cx="2448272" cy="369332"/>
          </a:xfrm>
          <a:prstGeom prst="rect">
            <a:avLst/>
          </a:prstGeom>
          <a:solidFill>
            <a:schemeClr val="accent1">
              <a:lumMod val="40000"/>
              <a:lumOff val="60000"/>
            </a:schemeClr>
          </a:solidFill>
        </p:spPr>
        <p:txBody>
          <a:bodyPr wrap="square" rtlCol="0">
            <a:spAutoFit/>
          </a:bodyPr>
          <a:lstStyle/>
          <a:p>
            <a:pPr algn="ctr"/>
            <a:r>
              <a:rPr lang="it-IT" dirty="0" err="1"/>
              <a:t>Condrocalcinosi</a:t>
            </a:r>
            <a:endParaRPr lang="it-IT" dirty="0"/>
          </a:p>
        </p:txBody>
      </p:sp>
      <p:sp>
        <p:nvSpPr>
          <p:cNvPr id="6" name="CasellaDiTesto 5"/>
          <p:cNvSpPr txBox="1"/>
          <p:nvPr/>
        </p:nvSpPr>
        <p:spPr>
          <a:xfrm>
            <a:off x="7248128" y="1628800"/>
            <a:ext cx="2448272" cy="369332"/>
          </a:xfrm>
          <a:prstGeom prst="rect">
            <a:avLst/>
          </a:prstGeom>
          <a:solidFill>
            <a:schemeClr val="accent1">
              <a:lumMod val="40000"/>
              <a:lumOff val="60000"/>
            </a:schemeClr>
          </a:solidFill>
        </p:spPr>
        <p:txBody>
          <a:bodyPr wrap="square" rtlCol="0">
            <a:spAutoFit/>
          </a:bodyPr>
          <a:lstStyle/>
          <a:p>
            <a:pPr algn="ctr"/>
            <a:r>
              <a:rPr lang="it-IT" dirty="0"/>
              <a:t>Artropatia da IA</a:t>
            </a:r>
          </a:p>
        </p:txBody>
      </p:sp>
      <p:pic>
        <p:nvPicPr>
          <p:cNvPr id="13" name="Picture 8" descr="spalla tum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136" y="2089330"/>
            <a:ext cx="2448272"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74497"/>
          <a:stretch/>
        </p:blipFill>
        <p:spPr bwMode="auto">
          <a:xfrm>
            <a:off x="2090185" y="4875888"/>
            <a:ext cx="2448000" cy="136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980" r="53728"/>
          <a:stretch/>
        </p:blipFill>
        <p:spPr bwMode="auto">
          <a:xfrm>
            <a:off x="4646297" y="2089331"/>
            <a:ext cx="2475009" cy="3899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907" t="15210" b="38126"/>
          <a:stretch/>
        </p:blipFill>
        <p:spPr bwMode="auto">
          <a:xfrm>
            <a:off x="2090186" y="3726690"/>
            <a:ext cx="2448000" cy="1097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5660" y="2053059"/>
            <a:ext cx="2448000" cy="1627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0580"/>
          <a:stretch/>
        </p:blipFill>
        <p:spPr bwMode="auto">
          <a:xfrm>
            <a:off x="7248136" y="4038874"/>
            <a:ext cx="2448272" cy="2328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0832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Diagnosi </a:t>
            </a:r>
            <a:br>
              <a:rPr lang="it-IT" dirty="0"/>
            </a:br>
            <a:r>
              <a:rPr lang="it-IT" sz="3200" i="1" dirty="0"/>
              <a:t>Quadri Clinici</a:t>
            </a:r>
            <a:endParaRPr lang="it-IT" dirty="0"/>
          </a:p>
        </p:txBody>
      </p:sp>
      <p:sp>
        <p:nvSpPr>
          <p:cNvPr id="3" name="Segnaposto contenuto 2"/>
          <p:cNvSpPr>
            <a:spLocks noGrp="1"/>
          </p:cNvSpPr>
          <p:nvPr>
            <p:ph idx="1"/>
          </p:nvPr>
        </p:nvSpPr>
        <p:spPr/>
        <p:txBody>
          <a:bodyPr>
            <a:normAutofit/>
          </a:bodyPr>
          <a:lstStyle/>
          <a:p>
            <a:r>
              <a:rPr lang="it-IT" sz="2400" b="1" dirty="0"/>
              <a:t>Gotta</a:t>
            </a:r>
            <a:endParaRPr lang="it-IT" b="1" dirty="0"/>
          </a:p>
          <a:p>
            <a:pPr lvl="1"/>
            <a:r>
              <a:rPr lang="it-IT" dirty="0"/>
              <a:t>Gotta acuta</a:t>
            </a:r>
          </a:p>
          <a:p>
            <a:pPr lvl="1"/>
            <a:r>
              <a:rPr lang="it-IT" dirty="0"/>
              <a:t>Gotta cronica (tofacea)</a:t>
            </a:r>
          </a:p>
          <a:p>
            <a:r>
              <a:rPr lang="it-IT" sz="2400" b="1" dirty="0"/>
              <a:t>Artropatia da </a:t>
            </a:r>
            <a:r>
              <a:rPr lang="it-IT" sz="2400" b="1" dirty="0" err="1"/>
              <a:t>pirofosfato</a:t>
            </a:r>
            <a:r>
              <a:rPr lang="it-IT" sz="2400" b="1" dirty="0"/>
              <a:t> di calcio (</a:t>
            </a:r>
            <a:r>
              <a:rPr lang="it-IT" sz="2400" b="1" dirty="0" err="1"/>
              <a:t>condrocalcinosi</a:t>
            </a:r>
            <a:r>
              <a:rPr lang="it-IT" sz="2400" b="1" dirty="0"/>
              <a:t>)</a:t>
            </a:r>
          </a:p>
          <a:p>
            <a:pPr lvl="1"/>
            <a:r>
              <a:rPr lang="it-IT" dirty="0" err="1"/>
              <a:t>Pseudogotta</a:t>
            </a:r>
            <a:r>
              <a:rPr lang="it-IT" dirty="0"/>
              <a:t> (acuta) </a:t>
            </a:r>
          </a:p>
          <a:p>
            <a:pPr lvl="1"/>
            <a:r>
              <a:rPr lang="it-IT" dirty="0"/>
              <a:t>Artropatia cronica</a:t>
            </a:r>
          </a:p>
          <a:p>
            <a:pPr lvl="1"/>
            <a:r>
              <a:rPr lang="it-IT" dirty="0"/>
              <a:t>Asintomatica </a:t>
            </a:r>
          </a:p>
          <a:p>
            <a:r>
              <a:rPr lang="it-IT" sz="2600" b="1" dirty="0"/>
              <a:t>Malattia da deposito  di </a:t>
            </a:r>
            <a:r>
              <a:rPr lang="it-IT" sz="2600" b="1" dirty="0" err="1"/>
              <a:t>idrossiapatite</a:t>
            </a:r>
            <a:r>
              <a:rPr lang="it-IT" sz="2600" b="1" dirty="0"/>
              <a:t> (HADD)</a:t>
            </a:r>
          </a:p>
          <a:p>
            <a:pPr lvl="1"/>
            <a:r>
              <a:rPr lang="it-IT" dirty="0"/>
              <a:t>Periartrite calcifica</a:t>
            </a:r>
          </a:p>
          <a:p>
            <a:pPr lvl="1"/>
            <a:r>
              <a:rPr lang="it-IT" dirty="0"/>
              <a:t>Artrite acuta o cronica</a:t>
            </a:r>
          </a:p>
          <a:p>
            <a:pPr lvl="1"/>
            <a:r>
              <a:rPr lang="it-IT" dirty="0"/>
              <a:t>Artropatia destruente (Milwaukee </a:t>
            </a:r>
            <a:r>
              <a:rPr lang="it-IT" dirty="0" err="1"/>
              <a:t>shoulder</a:t>
            </a:r>
            <a:r>
              <a:rPr lang="it-IT" dirty="0"/>
              <a:t>)</a:t>
            </a:r>
          </a:p>
          <a:p>
            <a:pPr lvl="1"/>
            <a:r>
              <a:rPr lang="it-IT" dirty="0"/>
              <a:t>Asintomatica</a:t>
            </a:r>
          </a:p>
        </p:txBody>
      </p:sp>
    </p:spTree>
    <p:extLst>
      <p:ext uri="{BB962C8B-B14F-4D97-AF65-F5344CB8AC3E}">
        <p14:creationId xmlns:p14="http://schemas.microsoft.com/office/powerpoint/2010/main" val="841336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6" name="Rectangle 16"/>
          <p:cNvSpPr>
            <a:spLocks noChangeArrowheads="1"/>
          </p:cNvSpPr>
          <p:nvPr/>
        </p:nvSpPr>
        <p:spPr bwMode="auto">
          <a:xfrm>
            <a:off x="4229101" y="5941496"/>
            <a:ext cx="184731" cy="369332"/>
          </a:xfrm>
          <a:prstGeom prst="rect">
            <a:avLst/>
          </a:prstGeom>
          <a:noFill/>
          <a:ln w="19050">
            <a:noFill/>
            <a:miter lim="800000"/>
            <a:headEnd/>
            <a:tailEnd/>
          </a:ln>
          <a:effectLst>
            <a:outerShdw dist="35921" dir="2700000" algn="ctr" rotWithShape="0">
              <a:srgbClr val="1C1C1C">
                <a:alpha val="50000"/>
              </a:srgbClr>
            </a:outerShdw>
          </a:effectLst>
        </p:spPr>
        <p:txBody>
          <a:bodyPr wrap="none" anchor="ctr">
            <a:spAutoFit/>
          </a:bodyPr>
          <a:lstStyle/>
          <a:p>
            <a:pPr>
              <a:defRPr/>
            </a:pPr>
            <a:endParaRPr lang="it-IT" b="1">
              <a:latin typeface="Comic Sans MS" pitchFamily="1" charset="0"/>
            </a:endParaRPr>
          </a:p>
        </p:txBody>
      </p:sp>
      <p:sp>
        <p:nvSpPr>
          <p:cNvPr id="2" name="Titolo 1"/>
          <p:cNvSpPr>
            <a:spLocks noGrp="1"/>
          </p:cNvSpPr>
          <p:nvPr>
            <p:ph type="title"/>
          </p:nvPr>
        </p:nvSpPr>
        <p:spPr/>
        <p:txBody>
          <a:bodyPr>
            <a:normAutofit fontScale="90000"/>
          </a:bodyPr>
          <a:lstStyle/>
          <a:p>
            <a:r>
              <a:rPr lang="it-IT" dirty="0"/>
              <a:t>Diagnosi </a:t>
            </a:r>
            <a:br>
              <a:rPr lang="it-IT" dirty="0"/>
            </a:br>
            <a:r>
              <a:rPr lang="it-IT" sz="3200" i="1" dirty="0"/>
              <a:t>Quadri clinici gotta </a:t>
            </a:r>
            <a:endParaRPr lang="it-IT" sz="3200" dirty="0"/>
          </a:p>
        </p:txBody>
      </p:sp>
      <p:sp>
        <p:nvSpPr>
          <p:cNvPr id="4" name="Segnaposto contenuto 3"/>
          <p:cNvSpPr>
            <a:spLocks noGrp="1"/>
          </p:cNvSpPr>
          <p:nvPr>
            <p:ph idx="1"/>
          </p:nvPr>
        </p:nvSpPr>
        <p:spPr>
          <a:xfrm>
            <a:off x="911424" y="1600200"/>
            <a:ext cx="7200800" cy="4800600"/>
          </a:xfrm>
        </p:spPr>
        <p:txBody>
          <a:bodyPr>
            <a:normAutofit fontScale="85000" lnSpcReduction="20000"/>
          </a:bodyPr>
          <a:lstStyle/>
          <a:p>
            <a:pPr>
              <a:lnSpc>
                <a:spcPct val="120000"/>
              </a:lnSpc>
              <a:spcBef>
                <a:spcPts val="0"/>
              </a:spcBef>
            </a:pPr>
            <a:r>
              <a:rPr lang="it-IT" dirty="0"/>
              <a:t>Una </a:t>
            </a:r>
            <a:r>
              <a:rPr lang="it-IT" dirty="0" err="1"/>
              <a:t>monoartrite</a:t>
            </a:r>
            <a:r>
              <a:rPr lang="it-IT" dirty="0"/>
              <a:t> ad esordio improvviso, rapidamente ingravescente è la tipica espressione di gotta acuta.</a:t>
            </a:r>
          </a:p>
          <a:p>
            <a:pPr>
              <a:lnSpc>
                <a:spcPct val="120000"/>
              </a:lnSpc>
              <a:spcBef>
                <a:spcPts val="0"/>
              </a:spcBef>
            </a:pPr>
            <a:r>
              <a:rPr lang="it-IT" dirty="0"/>
              <a:t>L'impegno della metatarso-</a:t>
            </a:r>
            <a:r>
              <a:rPr lang="it-IT" dirty="0" err="1"/>
              <a:t>falangea</a:t>
            </a:r>
            <a:r>
              <a:rPr lang="it-IT" dirty="0"/>
              <a:t> dell’alluce si registra in un caso su due, in occasione del primo attacco. Altre sedi frequenti  sono ginocchia, tibiotarsiche ed </a:t>
            </a:r>
            <a:r>
              <a:rPr lang="it-IT" dirty="0" err="1"/>
              <a:t>intratarsiche</a:t>
            </a:r>
            <a:r>
              <a:rPr lang="it-IT" dirty="0"/>
              <a:t>,  polsi, interfalangee distali, borse sierose</a:t>
            </a:r>
          </a:p>
          <a:p>
            <a:pPr>
              <a:lnSpc>
                <a:spcPct val="120000"/>
              </a:lnSpc>
              <a:spcBef>
                <a:spcPts val="0"/>
              </a:spcBef>
            </a:pPr>
            <a:r>
              <a:rPr lang="it-IT" dirty="0"/>
              <a:t>Elementi caratterizzanti l’attacco acuto</a:t>
            </a:r>
          </a:p>
          <a:p>
            <a:pPr lvl="1">
              <a:lnSpc>
                <a:spcPct val="120000"/>
              </a:lnSpc>
              <a:spcBef>
                <a:spcPts val="0"/>
              </a:spcBef>
            </a:pPr>
            <a:r>
              <a:rPr lang="it-IT" dirty="0"/>
              <a:t>Esordio acuto </a:t>
            </a:r>
          </a:p>
          <a:p>
            <a:pPr lvl="1">
              <a:lnSpc>
                <a:spcPct val="120000"/>
              </a:lnSpc>
              <a:spcBef>
                <a:spcPts val="0"/>
              </a:spcBef>
            </a:pPr>
            <a:r>
              <a:rPr lang="it-IT" dirty="0"/>
              <a:t>Insopportabilità del dolore</a:t>
            </a:r>
          </a:p>
          <a:p>
            <a:pPr lvl="1">
              <a:lnSpc>
                <a:spcPct val="120000"/>
              </a:lnSpc>
              <a:spcBef>
                <a:spcPts val="0"/>
              </a:spcBef>
            </a:pPr>
            <a:r>
              <a:rPr lang="it-IT" dirty="0"/>
              <a:t>Cute arrossata, tesa, lucida, calda </a:t>
            </a:r>
          </a:p>
          <a:p>
            <a:pPr lvl="1">
              <a:lnSpc>
                <a:spcPct val="120000"/>
              </a:lnSpc>
              <a:spcBef>
                <a:spcPts val="0"/>
              </a:spcBef>
            </a:pPr>
            <a:r>
              <a:rPr lang="it-IT" dirty="0"/>
              <a:t>Iperestesia locale</a:t>
            </a:r>
          </a:p>
          <a:p>
            <a:pPr lvl="1">
              <a:lnSpc>
                <a:spcPct val="120000"/>
              </a:lnSpc>
              <a:spcBef>
                <a:spcPts val="0"/>
              </a:spcBef>
            </a:pPr>
            <a:r>
              <a:rPr lang="it-IT" dirty="0"/>
              <a:t>Risoluzione spontanea in ore o giorni</a:t>
            </a:r>
          </a:p>
          <a:p>
            <a:pPr>
              <a:lnSpc>
                <a:spcPct val="120000"/>
              </a:lnSpc>
              <a:spcBef>
                <a:spcPts val="0"/>
              </a:spcBef>
            </a:pPr>
            <a:r>
              <a:rPr lang="it-IT" dirty="0"/>
              <a:t>Fattori scatenanti l’attacco acuto </a:t>
            </a:r>
          </a:p>
          <a:p>
            <a:pPr lvl="1">
              <a:lnSpc>
                <a:spcPct val="120000"/>
              </a:lnSpc>
              <a:spcBef>
                <a:spcPts val="0"/>
              </a:spcBef>
            </a:pPr>
            <a:r>
              <a:rPr lang="it-IT" dirty="0"/>
              <a:t>pasto abbondante</a:t>
            </a:r>
          </a:p>
          <a:p>
            <a:pPr lvl="1">
              <a:lnSpc>
                <a:spcPct val="120000"/>
              </a:lnSpc>
              <a:spcBef>
                <a:spcPts val="0"/>
              </a:spcBef>
            </a:pPr>
            <a:r>
              <a:rPr lang="it-IT" dirty="0"/>
              <a:t>alcool </a:t>
            </a:r>
          </a:p>
          <a:p>
            <a:pPr lvl="1">
              <a:lnSpc>
                <a:spcPct val="120000"/>
              </a:lnSpc>
              <a:spcBef>
                <a:spcPts val="0"/>
              </a:spcBef>
            </a:pPr>
            <a:r>
              <a:rPr lang="it-IT" dirty="0"/>
              <a:t>farmaci (diuretici, ciclosporina)</a:t>
            </a:r>
          </a:p>
          <a:p>
            <a:pPr lvl="1">
              <a:lnSpc>
                <a:spcPct val="120000"/>
              </a:lnSpc>
              <a:spcBef>
                <a:spcPts val="0"/>
              </a:spcBef>
            </a:pPr>
            <a:r>
              <a:rPr lang="it-IT" dirty="0"/>
              <a:t>traumi distrettuali</a:t>
            </a:r>
          </a:p>
          <a:p>
            <a:pPr lvl="1">
              <a:lnSpc>
                <a:spcPct val="120000"/>
              </a:lnSpc>
              <a:spcBef>
                <a:spcPts val="0"/>
              </a:spcBef>
            </a:pPr>
            <a:r>
              <a:rPr lang="it-IT" dirty="0"/>
              <a:t>interventi chirurgici</a:t>
            </a:r>
          </a:p>
          <a:p>
            <a:endParaRPr lang="it-IT" dirty="0"/>
          </a:p>
        </p:txBody>
      </p:sp>
      <p:pic>
        <p:nvPicPr>
          <p:cNvPr id="15368" name="Picture 21" descr="14C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058" y="4640596"/>
            <a:ext cx="2256220" cy="150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0" descr="Gotta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a:xfrm>
            <a:off x="8316154" y="1484784"/>
            <a:ext cx="1392124" cy="1800200"/>
          </a:xfrm>
          <a:prstGeom prst="rect">
            <a:avLst/>
          </a:prstGeom>
        </p:spPr>
      </p:pic>
    </p:spTree>
    <p:extLst>
      <p:ext uri="{BB962C8B-B14F-4D97-AF65-F5344CB8AC3E}">
        <p14:creationId xmlns:p14="http://schemas.microsoft.com/office/powerpoint/2010/main" val="390918118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fontScale="90000"/>
          </a:bodyPr>
          <a:lstStyle/>
          <a:p>
            <a:r>
              <a:rPr lang="it-IT"/>
              <a:t>Diagnosi </a:t>
            </a:r>
            <a:br>
              <a:rPr lang="it-IT"/>
            </a:br>
            <a:r>
              <a:rPr lang="it-IT" sz="3200" i="1"/>
              <a:t>Quadri clinici gotta</a:t>
            </a:r>
            <a:endParaRPr lang="it-IT" sz="3200" dirty="0"/>
          </a:p>
        </p:txBody>
      </p:sp>
      <p:sp>
        <p:nvSpPr>
          <p:cNvPr id="6" name="Segnaposto contenuto 5"/>
          <p:cNvSpPr>
            <a:spLocks noGrp="1"/>
          </p:cNvSpPr>
          <p:nvPr>
            <p:ph idx="1"/>
          </p:nvPr>
        </p:nvSpPr>
        <p:spPr/>
        <p:txBody>
          <a:bodyPr>
            <a:normAutofit/>
          </a:bodyPr>
          <a:lstStyle/>
          <a:p>
            <a:r>
              <a:rPr lang="it-IT"/>
              <a:t>Gli episodi iniziali di gotta acuta sono monoarticolari nell’85% dei casi</a:t>
            </a:r>
          </a:p>
          <a:p>
            <a:r>
              <a:rPr lang="it-IT"/>
              <a:t>L’attacco acuto regredisce di regola spontaneamente nell’arco di alcuni giorni</a:t>
            </a:r>
          </a:p>
          <a:p>
            <a:r>
              <a:rPr lang="it-IT"/>
              <a:t>Gli intervalli tra gli episodi di monoartrite acuta sono asintomatici</a:t>
            </a:r>
          </a:p>
          <a:p>
            <a:r>
              <a:rPr lang="it-IT"/>
              <a:t>Un attacco acuto può essere innescato da brusche variazione dei livelli di uricemia (ad es. all’inizio del trattamento ipouricemizzante)</a:t>
            </a:r>
          </a:p>
          <a:p>
            <a:r>
              <a:rPr lang="it-IT"/>
              <a:t> Nelle donne la gotta si manifesta caratteristicamente dopo la menopausa</a:t>
            </a:r>
          </a:p>
          <a:p>
            <a:r>
              <a:rPr lang="it-IT"/>
              <a:t>Nell’anziano e nella donna l’esordio può essere atipico (impegno delle articolazioni degli arti superiori, interessamento poliarticolare, attacchi subentranti, durata maggiore degli attacchi)</a:t>
            </a:r>
          </a:p>
          <a:p>
            <a:r>
              <a:rPr lang="it-IT"/>
              <a:t>Gli intervalli asintomatici tra gli attacchi tendono ai ridursi col progredire della malattia fino a configurare talora un quadro di attacchi subentranti o di artrite cronica</a:t>
            </a:r>
          </a:p>
          <a:p>
            <a:endParaRPr lang="it-IT" dirty="0"/>
          </a:p>
        </p:txBody>
      </p:sp>
    </p:spTree>
    <p:extLst>
      <p:ext uri="{BB962C8B-B14F-4D97-AF65-F5344CB8AC3E}">
        <p14:creationId xmlns:p14="http://schemas.microsoft.com/office/powerpoint/2010/main" val="3848018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Sommario</a:t>
            </a:r>
          </a:p>
        </p:txBody>
      </p:sp>
      <p:sp>
        <p:nvSpPr>
          <p:cNvPr id="3" name="Segnaposto contenuto 2"/>
          <p:cNvSpPr>
            <a:spLocks noGrp="1"/>
          </p:cNvSpPr>
          <p:nvPr>
            <p:ph sz="half" idx="1"/>
          </p:nvPr>
        </p:nvSpPr>
        <p:spPr/>
        <p:txBody>
          <a:bodyPr>
            <a:normAutofit/>
          </a:bodyPr>
          <a:lstStyle/>
          <a:p>
            <a:r>
              <a:rPr lang="it-IT" sz="2800" dirty="0"/>
              <a:t>Classificazione</a:t>
            </a:r>
          </a:p>
          <a:p>
            <a:r>
              <a:rPr lang="it-IT" sz="2800" dirty="0"/>
              <a:t>Definizione</a:t>
            </a:r>
          </a:p>
          <a:p>
            <a:r>
              <a:rPr lang="it-IT" sz="2800" dirty="0"/>
              <a:t>Eziologia</a:t>
            </a:r>
          </a:p>
          <a:p>
            <a:r>
              <a:rPr lang="it-IT" sz="2800" dirty="0"/>
              <a:t>Epidemiologia e fattori di rischio</a:t>
            </a:r>
          </a:p>
          <a:p>
            <a:r>
              <a:rPr lang="it-IT" sz="2800" dirty="0"/>
              <a:t>Cenni di fisiopatologia</a:t>
            </a:r>
          </a:p>
          <a:p>
            <a:r>
              <a:rPr lang="it-IT" sz="2800" dirty="0"/>
              <a:t>Clinica</a:t>
            </a:r>
          </a:p>
          <a:p>
            <a:r>
              <a:rPr lang="it-IT" sz="2800" dirty="0"/>
              <a:t>Diagnostica</a:t>
            </a:r>
          </a:p>
          <a:p>
            <a:r>
              <a:rPr lang="it-IT" sz="2800" dirty="0"/>
              <a:t>Terapia</a:t>
            </a:r>
            <a:endParaRPr lang="it-IT" dirty="0"/>
          </a:p>
        </p:txBody>
      </p:sp>
      <p:pic>
        <p:nvPicPr>
          <p:cNvPr id="5" name="Segnaposto contenuto 4">
            <a:extLst>
              <a:ext uri="{FF2B5EF4-FFF2-40B4-BE49-F238E27FC236}">
                <a16:creationId xmlns:a16="http://schemas.microsoft.com/office/drawing/2014/main" id="{7EC6C429-9AC0-454E-8DB9-25A114A24F06}"/>
              </a:ext>
            </a:extLst>
          </p:cNvPr>
          <p:cNvPicPr>
            <a:picLocks noGrp="1" noChangeAspect="1"/>
          </p:cNvPicPr>
          <p:nvPr>
            <p:ph sz="half" idx="2"/>
          </p:nvPr>
        </p:nvPicPr>
        <p:blipFill>
          <a:blip r:embed="rId2"/>
          <a:stretch>
            <a:fillRect/>
          </a:stretch>
        </p:blipFill>
        <p:spPr>
          <a:xfrm>
            <a:off x="8448705" y="1270000"/>
            <a:ext cx="3228181" cy="4765410"/>
          </a:xfrm>
          <a:prstGeom prst="rect">
            <a:avLst/>
          </a:prstGeom>
        </p:spPr>
      </p:pic>
    </p:spTree>
    <p:extLst>
      <p:ext uri="{BB962C8B-B14F-4D97-AF65-F5344CB8AC3E}">
        <p14:creationId xmlns:p14="http://schemas.microsoft.com/office/powerpoint/2010/main" val="3005397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Gotta storia naturale</a:t>
            </a:r>
          </a:p>
        </p:txBody>
      </p:sp>
      <p:sp>
        <p:nvSpPr>
          <p:cNvPr id="4" name="Figura a mano libera: forma 3"/>
          <p:cNvSpPr/>
          <p:nvPr/>
        </p:nvSpPr>
        <p:spPr>
          <a:xfrm>
            <a:off x="838200" y="2564904"/>
            <a:ext cx="10504357" cy="3104882"/>
          </a:xfrm>
          <a:custGeom>
            <a:avLst/>
            <a:gdLst>
              <a:gd name="connsiteX0" fmla="*/ 0 w 10504357"/>
              <a:gd name="connsiteY0" fmla="*/ 2840702 h 3104882"/>
              <a:gd name="connsiteX1" fmla="*/ 979715 w 10504357"/>
              <a:gd name="connsiteY1" fmla="*/ 2831371 h 3104882"/>
              <a:gd name="connsiteX2" fmla="*/ 1474237 w 10504357"/>
              <a:gd name="connsiteY2" fmla="*/ 377420 h 3104882"/>
              <a:gd name="connsiteX3" fmla="*/ 1838131 w 10504357"/>
              <a:gd name="connsiteY3" fmla="*/ 2794048 h 3104882"/>
              <a:gd name="connsiteX4" fmla="*/ 3732245 w 10504357"/>
              <a:gd name="connsiteY4" fmla="*/ 2812710 h 3104882"/>
              <a:gd name="connsiteX5" fmla="*/ 4040155 w 10504357"/>
              <a:gd name="connsiteY5" fmla="*/ 694661 h 3104882"/>
              <a:gd name="connsiteX6" fmla="*/ 4422711 w 10504357"/>
              <a:gd name="connsiteY6" fmla="*/ 2794048 h 3104882"/>
              <a:gd name="connsiteX7" fmla="*/ 5701004 w 10504357"/>
              <a:gd name="connsiteY7" fmla="*/ 2840702 h 3104882"/>
              <a:gd name="connsiteX8" fmla="*/ 6018245 w 10504357"/>
              <a:gd name="connsiteY8" fmla="*/ 377420 h 3104882"/>
              <a:gd name="connsiteX9" fmla="*/ 6447453 w 10504357"/>
              <a:gd name="connsiteY9" fmla="*/ 2766057 h 3104882"/>
              <a:gd name="connsiteX10" fmla="*/ 7389845 w 10504357"/>
              <a:gd name="connsiteY10" fmla="*/ 1805004 h 3104882"/>
              <a:gd name="connsiteX11" fmla="*/ 7707086 w 10504357"/>
              <a:gd name="connsiteY11" fmla="*/ 974579 h 3104882"/>
              <a:gd name="connsiteX12" fmla="*/ 8182947 w 10504357"/>
              <a:gd name="connsiteY12" fmla="*/ 1823665 h 3104882"/>
              <a:gd name="connsiteX13" fmla="*/ 8742784 w 10504357"/>
              <a:gd name="connsiteY13" fmla="*/ 424073 h 3104882"/>
              <a:gd name="connsiteX14" fmla="*/ 9246637 w 10504357"/>
              <a:gd name="connsiteY14" fmla="*/ 1562408 h 3104882"/>
              <a:gd name="connsiteX15" fmla="*/ 9778482 w 10504357"/>
              <a:gd name="connsiteY15" fmla="*/ 153485 h 3104882"/>
              <a:gd name="connsiteX16" fmla="*/ 10431625 w 10504357"/>
              <a:gd name="connsiteY16" fmla="*/ 22857 h 3104882"/>
              <a:gd name="connsiteX17" fmla="*/ 10459617 w 10504357"/>
              <a:gd name="connsiteY17" fmla="*/ 22857 h 310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04357" h="3104882">
                <a:moveTo>
                  <a:pt x="0" y="2840702"/>
                </a:moveTo>
                <a:cubicBezTo>
                  <a:pt x="367004" y="3041310"/>
                  <a:pt x="734009" y="3241918"/>
                  <a:pt x="979715" y="2831371"/>
                </a:cubicBezTo>
                <a:cubicBezTo>
                  <a:pt x="1225421" y="2420824"/>
                  <a:pt x="1331168" y="383640"/>
                  <a:pt x="1474237" y="377420"/>
                </a:cubicBezTo>
                <a:cubicBezTo>
                  <a:pt x="1617306" y="371200"/>
                  <a:pt x="1461796" y="2388166"/>
                  <a:pt x="1838131" y="2794048"/>
                </a:cubicBezTo>
                <a:cubicBezTo>
                  <a:pt x="2214466" y="3199930"/>
                  <a:pt x="3365241" y="3162608"/>
                  <a:pt x="3732245" y="2812710"/>
                </a:cubicBezTo>
                <a:cubicBezTo>
                  <a:pt x="4099249" y="2462812"/>
                  <a:pt x="3925077" y="697771"/>
                  <a:pt x="4040155" y="694661"/>
                </a:cubicBezTo>
                <a:cubicBezTo>
                  <a:pt x="4155233" y="691551"/>
                  <a:pt x="4145903" y="2436374"/>
                  <a:pt x="4422711" y="2794048"/>
                </a:cubicBezTo>
                <a:cubicBezTo>
                  <a:pt x="4699519" y="3151722"/>
                  <a:pt x="5435082" y="3243473"/>
                  <a:pt x="5701004" y="2840702"/>
                </a:cubicBezTo>
                <a:cubicBezTo>
                  <a:pt x="5966926" y="2437931"/>
                  <a:pt x="5893837" y="389861"/>
                  <a:pt x="6018245" y="377420"/>
                </a:cubicBezTo>
                <a:cubicBezTo>
                  <a:pt x="6142653" y="364979"/>
                  <a:pt x="6218853" y="2528126"/>
                  <a:pt x="6447453" y="2766057"/>
                </a:cubicBezTo>
                <a:cubicBezTo>
                  <a:pt x="6676053" y="3003988"/>
                  <a:pt x="7179906" y="2103584"/>
                  <a:pt x="7389845" y="1805004"/>
                </a:cubicBezTo>
                <a:cubicBezTo>
                  <a:pt x="7599784" y="1506424"/>
                  <a:pt x="7574902" y="971469"/>
                  <a:pt x="7707086" y="974579"/>
                </a:cubicBezTo>
                <a:cubicBezTo>
                  <a:pt x="7839270" y="977689"/>
                  <a:pt x="8010331" y="1915416"/>
                  <a:pt x="8182947" y="1823665"/>
                </a:cubicBezTo>
                <a:cubicBezTo>
                  <a:pt x="8355563" y="1731914"/>
                  <a:pt x="8565502" y="467616"/>
                  <a:pt x="8742784" y="424073"/>
                </a:cubicBezTo>
                <a:cubicBezTo>
                  <a:pt x="8920066" y="380530"/>
                  <a:pt x="9074021" y="1607506"/>
                  <a:pt x="9246637" y="1562408"/>
                </a:cubicBezTo>
                <a:cubicBezTo>
                  <a:pt x="9419253" y="1517310"/>
                  <a:pt x="9580984" y="410077"/>
                  <a:pt x="9778482" y="153485"/>
                </a:cubicBezTo>
                <a:cubicBezTo>
                  <a:pt x="9975980" y="-103107"/>
                  <a:pt x="10318103" y="44628"/>
                  <a:pt x="10431625" y="22857"/>
                </a:cubicBezTo>
                <a:cubicBezTo>
                  <a:pt x="10545147" y="1086"/>
                  <a:pt x="10502382" y="11971"/>
                  <a:pt x="10459617" y="22857"/>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6" name="Connettore 2 5"/>
          <p:cNvCxnSpPr>
            <a:cxnSpLocks/>
          </p:cNvCxnSpPr>
          <p:nvPr/>
        </p:nvCxnSpPr>
        <p:spPr>
          <a:xfrm flipV="1">
            <a:off x="838200" y="1884784"/>
            <a:ext cx="20216" cy="384847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p:cNvCxnSpPr>
            <a:cxnSpLocks/>
          </p:cNvCxnSpPr>
          <p:nvPr/>
        </p:nvCxnSpPr>
        <p:spPr>
          <a:xfrm flipV="1">
            <a:off x="828936" y="5593586"/>
            <a:ext cx="10650016" cy="152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4746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fontScale="90000"/>
          </a:bodyPr>
          <a:lstStyle/>
          <a:p>
            <a:r>
              <a:rPr lang="it-IT" dirty="0"/>
              <a:t>Diagnosi </a:t>
            </a:r>
            <a:br>
              <a:rPr lang="it-IT" dirty="0"/>
            </a:br>
            <a:r>
              <a:rPr lang="it-IT" sz="3600" i="1" dirty="0"/>
              <a:t>Quadri clinici gotta</a:t>
            </a:r>
            <a:endParaRPr lang="it-IT" sz="3600" dirty="0"/>
          </a:p>
        </p:txBody>
      </p:sp>
      <p:sp>
        <p:nvSpPr>
          <p:cNvPr id="6" name="Segnaposto contenuto 5"/>
          <p:cNvSpPr>
            <a:spLocks noGrp="1"/>
          </p:cNvSpPr>
          <p:nvPr>
            <p:ph idx="1"/>
          </p:nvPr>
        </p:nvSpPr>
        <p:spPr>
          <a:xfrm>
            <a:off x="1981200" y="1600200"/>
            <a:ext cx="5987008" cy="4800600"/>
          </a:xfrm>
        </p:spPr>
        <p:txBody>
          <a:bodyPr>
            <a:normAutofit/>
          </a:bodyPr>
          <a:lstStyle/>
          <a:p>
            <a:r>
              <a:rPr lang="it-IT" dirty="0"/>
              <a:t>La gotta cronica tofacea si caratterizza per il deposito di aggregati di urato (tofi) a livello dei tessuti molli e delle articolazioni.</a:t>
            </a:r>
          </a:p>
          <a:p>
            <a:r>
              <a:rPr lang="it-IT" dirty="0"/>
              <a:t>I tofi generalmente compaiono dopo una durata media di malattia di circa dieci anni. </a:t>
            </a:r>
          </a:p>
          <a:p>
            <a:r>
              <a:rPr lang="it-IT" dirty="0"/>
              <a:t>Fra le più frequenti localizzazioni dei tofi figurano le dita delle mani e dei piedi, i gomiti, le ginocchia e l’elice.</a:t>
            </a:r>
          </a:p>
          <a:p>
            <a:r>
              <a:rPr lang="it-IT" dirty="0"/>
              <a:t>I depositi di urato possono risultare particolarmente voluminosi e determinare un’ampia gamma di espressioni cliniche a seconda dei distretti coinvolti .</a:t>
            </a:r>
          </a:p>
          <a:p>
            <a:endParaRPr lang="it-IT"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6240" y="2668366"/>
            <a:ext cx="1472594" cy="392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259452" y="260648"/>
            <a:ext cx="1440160" cy="242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0173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fontScale="90000"/>
          </a:bodyPr>
          <a:lstStyle/>
          <a:p>
            <a:r>
              <a:rPr lang="it-IT" dirty="0"/>
              <a:t>Diagnosi </a:t>
            </a:r>
            <a:br>
              <a:rPr lang="it-IT" dirty="0"/>
            </a:br>
            <a:r>
              <a:rPr lang="it-IT" sz="3600" i="1" dirty="0"/>
              <a:t>Quadri clinici CPPD</a:t>
            </a:r>
            <a:endParaRPr lang="it-IT" sz="3600" dirty="0"/>
          </a:p>
        </p:txBody>
      </p:sp>
      <p:sp>
        <p:nvSpPr>
          <p:cNvPr id="6" name="Segnaposto contenuto 5"/>
          <p:cNvSpPr>
            <a:spLocks noGrp="1"/>
          </p:cNvSpPr>
          <p:nvPr>
            <p:ph idx="1"/>
          </p:nvPr>
        </p:nvSpPr>
        <p:spPr>
          <a:xfrm>
            <a:off x="838200" y="1825625"/>
            <a:ext cx="6337920" cy="4351338"/>
          </a:xfrm>
        </p:spPr>
        <p:txBody>
          <a:bodyPr>
            <a:normAutofit/>
          </a:bodyPr>
          <a:lstStyle/>
          <a:p>
            <a:pPr algn="just">
              <a:spcBef>
                <a:spcPct val="50000"/>
              </a:spcBef>
            </a:pPr>
            <a:r>
              <a:rPr lang="it-IT" altLang="it-IT" sz="2400" dirty="0">
                <a:solidFill>
                  <a:schemeClr val="tx2"/>
                </a:solidFill>
              </a:rPr>
              <a:t>Sedi principali: ginocchia, </a:t>
            </a:r>
            <a:r>
              <a:rPr lang="it-IT" altLang="it-IT" sz="2400" dirty="0" err="1">
                <a:solidFill>
                  <a:schemeClr val="tx2"/>
                </a:solidFill>
              </a:rPr>
              <a:t>coxo</a:t>
            </a:r>
            <a:r>
              <a:rPr lang="it-IT" altLang="it-IT" sz="2400" dirty="0">
                <a:solidFill>
                  <a:schemeClr val="tx2"/>
                </a:solidFill>
              </a:rPr>
              <a:t>-femorali, </a:t>
            </a:r>
            <a:r>
              <a:rPr lang="it-IT" altLang="it-IT" sz="2400" dirty="0" err="1">
                <a:solidFill>
                  <a:schemeClr val="tx2"/>
                </a:solidFill>
              </a:rPr>
              <a:t>intratarsiche</a:t>
            </a:r>
            <a:r>
              <a:rPr lang="it-IT" altLang="it-IT" sz="2400" dirty="0">
                <a:solidFill>
                  <a:schemeClr val="tx2"/>
                </a:solidFill>
              </a:rPr>
              <a:t>, polsi (legamento triangolare dell’ulna), sinfisi pubica, MCF etc.</a:t>
            </a:r>
          </a:p>
          <a:p>
            <a:pPr algn="just">
              <a:spcBef>
                <a:spcPct val="50000"/>
              </a:spcBef>
            </a:pPr>
            <a:r>
              <a:rPr lang="it-IT" altLang="it-IT" sz="2400" dirty="0">
                <a:solidFill>
                  <a:schemeClr val="tx2"/>
                </a:solidFill>
              </a:rPr>
              <a:t>Quadro clinico variabile:</a:t>
            </a:r>
          </a:p>
          <a:p>
            <a:pPr lvl="1" algn="just">
              <a:spcBef>
                <a:spcPct val="50000"/>
              </a:spcBef>
              <a:buFontTx/>
              <a:buChar char="•"/>
            </a:pPr>
            <a:r>
              <a:rPr lang="it-IT" altLang="it-IT" dirty="0">
                <a:solidFill>
                  <a:schemeClr val="tx2"/>
                </a:solidFill>
              </a:rPr>
              <a:t>	artritico acuto (</a:t>
            </a:r>
            <a:r>
              <a:rPr lang="it-IT" altLang="it-IT" dirty="0" err="1">
                <a:solidFill>
                  <a:schemeClr val="tx2"/>
                </a:solidFill>
              </a:rPr>
              <a:t>pseudogotta</a:t>
            </a:r>
            <a:r>
              <a:rPr lang="it-IT" altLang="it-IT" dirty="0">
                <a:solidFill>
                  <a:schemeClr val="tx2"/>
                </a:solidFill>
              </a:rPr>
              <a:t>)</a:t>
            </a:r>
          </a:p>
          <a:p>
            <a:pPr lvl="1" algn="just">
              <a:spcBef>
                <a:spcPct val="50000"/>
              </a:spcBef>
              <a:buFontTx/>
              <a:buChar char="•"/>
            </a:pPr>
            <a:r>
              <a:rPr lang="it-IT" altLang="it-IT" dirty="0">
                <a:solidFill>
                  <a:schemeClr val="tx2"/>
                </a:solidFill>
              </a:rPr>
              <a:t>	</a:t>
            </a:r>
            <a:r>
              <a:rPr lang="it-IT" altLang="it-IT" dirty="0" err="1">
                <a:solidFill>
                  <a:schemeClr val="tx2"/>
                </a:solidFill>
              </a:rPr>
              <a:t>artropatico</a:t>
            </a:r>
            <a:r>
              <a:rPr lang="it-IT" altLang="it-IT" dirty="0">
                <a:solidFill>
                  <a:schemeClr val="tx2"/>
                </a:solidFill>
              </a:rPr>
              <a:t> cronico (</a:t>
            </a:r>
            <a:r>
              <a:rPr lang="it-IT" altLang="it-IT" dirty="0" err="1">
                <a:solidFill>
                  <a:schemeClr val="tx2"/>
                </a:solidFill>
              </a:rPr>
              <a:t>simil</a:t>
            </a:r>
            <a:r>
              <a:rPr lang="it-IT" altLang="it-IT" dirty="0">
                <a:solidFill>
                  <a:schemeClr val="tx2"/>
                </a:solidFill>
              </a:rPr>
              <a:t>-artrosico o </a:t>
            </a:r>
            <a:r>
              <a:rPr lang="it-IT" altLang="it-IT" dirty="0" err="1">
                <a:solidFill>
                  <a:schemeClr val="tx2"/>
                </a:solidFill>
              </a:rPr>
              <a:t>simil</a:t>
            </a:r>
            <a:r>
              <a:rPr lang="it-IT" altLang="it-IT" dirty="0">
                <a:solidFill>
                  <a:schemeClr val="tx2"/>
                </a:solidFill>
              </a:rPr>
              <a:t>-reumatoide)</a:t>
            </a:r>
          </a:p>
          <a:p>
            <a:pPr lvl="1" algn="just">
              <a:spcBef>
                <a:spcPct val="50000"/>
              </a:spcBef>
              <a:buFontTx/>
              <a:buChar char="•"/>
            </a:pPr>
            <a:r>
              <a:rPr lang="it-IT" altLang="it-IT" dirty="0">
                <a:solidFill>
                  <a:schemeClr val="tx2"/>
                </a:solidFill>
              </a:rPr>
              <a:t> 	asintomatico (</a:t>
            </a:r>
            <a:r>
              <a:rPr lang="it-IT" altLang="it-IT" dirty="0" err="1">
                <a:solidFill>
                  <a:schemeClr val="tx2"/>
                </a:solidFill>
              </a:rPr>
              <a:t>condrocalcinosi</a:t>
            </a:r>
            <a:r>
              <a:rPr lang="it-IT" altLang="it-IT" dirty="0">
                <a:solidFill>
                  <a:schemeClr val="tx2"/>
                </a:solidFill>
              </a:rPr>
              <a:t> radiologica)</a:t>
            </a:r>
          </a:p>
        </p:txBody>
      </p:sp>
      <p:pic>
        <p:nvPicPr>
          <p:cNvPr id="2" name="Immagine 1"/>
          <p:cNvPicPr>
            <a:picLocks noChangeAspect="1"/>
          </p:cNvPicPr>
          <p:nvPr/>
        </p:nvPicPr>
        <p:blipFill rotWithShape="1">
          <a:blip r:embed="rId2"/>
          <a:srcRect l="51104"/>
          <a:stretch/>
        </p:blipFill>
        <p:spPr>
          <a:xfrm>
            <a:off x="8256240" y="3573016"/>
            <a:ext cx="2824773" cy="1870000"/>
          </a:xfrm>
          <a:prstGeom prst="rect">
            <a:avLst/>
          </a:prstGeom>
        </p:spPr>
      </p:pic>
    </p:spTree>
    <p:extLst>
      <p:ext uri="{BB962C8B-B14F-4D97-AF65-F5344CB8AC3E}">
        <p14:creationId xmlns:p14="http://schemas.microsoft.com/office/powerpoint/2010/main" val="148687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fontScale="90000"/>
          </a:bodyPr>
          <a:lstStyle/>
          <a:p>
            <a:r>
              <a:rPr lang="it-IT" dirty="0"/>
              <a:t>Diagnosi </a:t>
            </a:r>
            <a:br>
              <a:rPr lang="it-IT" dirty="0"/>
            </a:br>
            <a:r>
              <a:rPr lang="it-IT" sz="3200" i="1" dirty="0"/>
              <a:t>Quadri clinici HADD</a:t>
            </a:r>
            <a:endParaRPr lang="it-IT" sz="3600" dirty="0"/>
          </a:p>
        </p:txBody>
      </p:sp>
      <p:sp>
        <p:nvSpPr>
          <p:cNvPr id="6" name="Segnaposto contenuto 5"/>
          <p:cNvSpPr>
            <a:spLocks noGrp="1"/>
          </p:cNvSpPr>
          <p:nvPr>
            <p:ph idx="1"/>
          </p:nvPr>
        </p:nvSpPr>
        <p:spPr>
          <a:xfrm>
            <a:off x="838200" y="1885974"/>
            <a:ext cx="10658400" cy="4351338"/>
          </a:xfrm>
        </p:spPr>
        <p:txBody>
          <a:bodyPr>
            <a:normAutofit/>
          </a:bodyPr>
          <a:lstStyle/>
          <a:p>
            <a:pPr lvl="1" algn="just">
              <a:spcBef>
                <a:spcPct val="50000"/>
              </a:spcBef>
            </a:pPr>
            <a:r>
              <a:rPr lang="it-IT" altLang="it-IT" dirty="0">
                <a:solidFill>
                  <a:schemeClr val="tx2"/>
                </a:solidFill>
              </a:rPr>
              <a:t>Asintomatica (situazione più frequente)</a:t>
            </a:r>
          </a:p>
          <a:p>
            <a:pPr lvl="1" algn="just">
              <a:spcBef>
                <a:spcPct val="50000"/>
              </a:spcBef>
            </a:pPr>
            <a:r>
              <a:rPr lang="it-IT" altLang="it-IT" dirty="0">
                <a:solidFill>
                  <a:schemeClr val="tx2"/>
                </a:solidFill>
              </a:rPr>
              <a:t>Periartrite acuta (“spalla acuta </a:t>
            </a:r>
            <a:r>
              <a:rPr lang="it-IT" altLang="it-IT" dirty="0" err="1">
                <a:solidFill>
                  <a:schemeClr val="tx2"/>
                </a:solidFill>
              </a:rPr>
              <a:t>iperalgica</a:t>
            </a:r>
            <a:r>
              <a:rPr lang="it-IT" altLang="it-IT" dirty="0">
                <a:solidFill>
                  <a:schemeClr val="tx2"/>
                </a:solidFill>
              </a:rPr>
              <a:t>”)</a:t>
            </a:r>
          </a:p>
          <a:p>
            <a:pPr lvl="1" algn="just">
              <a:spcBef>
                <a:spcPct val="50000"/>
              </a:spcBef>
            </a:pPr>
            <a:r>
              <a:rPr lang="it-IT" altLang="it-IT" dirty="0">
                <a:solidFill>
                  <a:schemeClr val="tx2"/>
                </a:solidFill>
              </a:rPr>
              <a:t>Dolori </a:t>
            </a:r>
            <a:r>
              <a:rPr lang="it-IT" altLang="it-IT" dirty="0" err="1">
                <a:solidFill>
                  <a:schemeClr val="tx2"/>
                </a:solidFill>
              </a:rPr>
              <a:t>periarticolari</a:t>
            </a:r>
            <a:r>
              <a:rPr lang="it-IT" altLang="it-IT" dirty="0">
                <a:solidFill>
                  <a:schemeClr val="tx2"/>
                </a:solidFill>
              </a:rPr>
              <a:t> cronici</a:t>
            </a:r>
          </a:p>
          <a:p>
            <a:pPr lvl="1" algn="just">
              <a:spcBef>
                <a:spcPct val="50000"/>
              </a:spcBef>
            </a:pPr>
            <a:r>
              <a:rPr lang="it-IT" altLang="it-IT" dirty="0">
                <a:solidFill>
                  <a:schemeClr val="tx2"/>
                </a:solidFill>
              </a:rPr>
              <a:t>Artrite acuta</a:t>
            </a:r>
          </a:p>
          <a:p>
            <a:pPr lvl="1" algn="just">
              <a:spcBef>
                <a:spcPct val="50000"/>
              </a:spcBef>
            </a:pPr>
            <a:r>
              <a:rPr lang="it-IT" altLang="it-IT" dirty="0">
                <a:solidFill>
                  <a:schemeClr val="tx2"/>
                </a:solidFill>
              </a:rPr>
              <a:t>Artropatia cronica destruente (Milwaukee </a:t>
            </a:r>
            <a:r>
              <a:rPr lang="it-IT" altLang="it-IT" dirty="0" err="1">
                <a:solidFill>
                  <a:schemeClr val="tx2"/>
                </a:solidFill>
              </a:rPr>
              <a:t>shoulder</a:t>
            </a:r>
            <a:r>
              <a:rPr lang="it-IT" altLang="it-IT" dirty="0">
                <a:solidFill>
                  <a:schemeClr val="tx2"/>
                </a:solidFill>
              </a:rPr>
              <a:t>)</a:t>
            </a:r>
          </a:p>
          <a:p>
            <a:pPr lvl="1" algn="just">
              <a:spcBef>
                <a:spcPct val="50000"/>
              </a:spcBef>
            </a:pPr>
            <a:r>
              <a:rPr lang="it-IT" altLang="it-IT" dirty="0">
                <a:solidFill>
                  <a:schemeClr val="tx2"/>
                </a:solidFill>
              </a:rPr>
              <a:t>Rotture tendinee </a:t>
            </a:r>
          </a:p>
        </p:txBody>
      </p:sp>
    </p:spTree>
    <p:extLst>
      <p:ext uri="{BB962C8B-B14F-4D97-AF65-F5344CB8AC3E}">
        <p14:creationId xmlns:p14="http://schemas.microsoft.com/office/powerpoint/2010/main" val="2209695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Diagnosi </a:t>
            </a:r>
            <a:br>
              <a:rPr lang="it-IT" dirty="0"/>
            </a:br>
            <a:r>
              <a:rPr lang="it-IT" sz="3200" i="1" dirty="0" err="1"/>
              <a:t>Diagnosi</a:t>
            </a:r>
            <a:r>
              <a:rPr lang="it-IT" sz="3200" i="1" dirty="0"/>
              <a:t> differenziale</a:t>
            </a:r>
            <a:endParaRPr lang="it-IT" i="1" dirty="0"/>
          </a:p>
        </p:txBody>
      </p:sp>
      <p:graphicFrame>
        <p:nvGraphicFramePr>
          <p:cNvPr id="11" name="Segnaposto contenuto 4"/>
          <p:cNvGraphicFramePr>
            <a:graphicFrameLocks noGrp="1"/>
          </p:cNvGraphicFramePr>
          <p:nvPr>
            <p:ph idx="1"/>
            <p:extLst/>
          </p:nvPr>
        </p:nvGraphicFramePr>
        <p:xfrm>
          <a:off x="838200" y="2400204"/>
          <a:ext cx="9794304" cy="2743200"/>
        </p:xfrm>
        <a:graphic>
          <a:graphicData uri="http://schemas.openxmlformats.org/drawingml/2006/table">
            <a:tbl>
              <a:tblPr firstRow="1" bandRow="1">
                <a:tableStyleId>{5C22544A-7EE6-4342-B048-85BDC9FD1C3A}</a:tableStyleId>
              </a:tblPr>
              <a:tblGrid>
                <a:gridCol w="2850984">
                  <a:extLst>
                    <a:ext uri="{9D8B030D-6E8A-4147-A177-3AD203B41FA5}">
                      <a16:colId xmlns:a16="http://schemas.microsoft.com/office/drawing/2014/main" val="20000"/>
                    </a:ext>
                  </a:extLst>
                </a:gridCol>
                <a:gridCol w="2314440">
                  <a:extLst>
                    <a:ext uri="{9D8B030D-6E8A-4147-A177-3AD203B41FA5}">
                      <a16:colId xmlns:a16="http://schemas.microsoft.com/office/drawing/2014/main" val="20001"/>
                    </a:ext>
                  </a:extLst>
                </a:gridCol>
                <a:gridCol w="2314440">
                  <a:extLst>
                    <a:ext uri="{9D8B030D-6E8A-4147-A177-3AD203B41FA5}">
                      <a16:colId xmlns:a16="http://schemas.microsoft.com/office/drawing/2014/main" val="20002"/>
                    </a:ext>
                  </a:extLst>
                </a:gridCol>
                <a:gridCol w="2314440">
                  <a:extLst>
                    <a:ext uri="{9D8B030D-6E8A-4147-A177-3AD203B41FA5}">
                      <a16:colId xmlns:a16="http://schemas.microsoft.com/office/drawing/2014/main" val="20003"/>
                    </a:ext>
                  </a:extLst>
                </a:gridCol>
              </a:tblGrid>
              <a:tr h="370840">
                <a:tc>
                  <a:txBody>
                    <a:bodyPr/>
                    <a:lstStyle/>
                    <a:p>
                      <a:endParaRPr lang="it-IT" sz="2400" dirty="0"/>
                    </a:p>
                  </a:txBody>
                  <a:tcPr/>
                </a:tc>
                <a:tc>
                  <a:txBody>
                    <a:bodyPr/>
                    <a:lstStyle/>
                    <a:p>
                      <a:pPr algn="ctr"/>
                      <a:r>
                        <a:rPr lang="it-IT" sz="2400" dirty="0"/>
                        <a:t>Gotta</a:t>
                      </a:r>
                    </a:p>
                  </a:txBody>
                  <a:tcPr/>
                </a:tc>
                <a:tc>
                  <a:txBody>
                    <a:bodyPr/>
                    <a:lstStyle/>
                    <a:p>
                      <a:pPr algn="ctr"/>
                      <a:r>
                        <a:rPr lang="it-IT" sz="2400" dirty="0" err="1"/>
                        <a:t>Condrocalcinosi</a:t>
                      </a:r>
                      <a:endParaRPr lang="it-IT" sz="2400" dirty="0"/>
                    </a:p>
                  </a:txBody>
                  <a:tcPr/>
                </a:tc>
                <a:tc>
                  <a:txBody>
                    <a:bodyPr/>
                    <a:lstStyle/>
                    <a:p>
                      <a:pPr algn="ctr"/>
                      <a:r>
                        <a:rPr lang="it-IT" sz="2400" dirty="0"/>
                        <a:t>Malattia</a:t>
                      </a:r>
                      <a:r>
                        <a:rPr lang="it-IT" sz="2400" baseline="0" dirty="0"/>
                        <a:t> da IA</a:t>
                      </a:r>
                      <a:endParaRPr lang="it-IT" sz="2400" dirty="0"/>
                    </a:p>
                  </a:txBody>
                  <a:tcPr/>
                </a:tc>
                <a:extLst>
                  <a:ext uri="{0D108BD9-81ED-4DB2-BD59-A6C34878D82A}">
                    <a16:rowId xmlns:a16="http://schemas.microsoft.com/office/drawing/2014/main" val="10000"/>
                  </a:ext>
                </a:extLst>
              </a:tr>
              <a:tr h="390820">
                <a:tc>
                  <a:txBody>
                    <a:bodyPr/>
                    <a:lstStyle/>
                    <a:p>
                      <a:r>
                        <a:rPr lang="it-IT" sz="2400" dirty="0"/>
                        <a:t>Artrite settica</a:t>
                      </a:r>
                    </a:p>
                  </a:txBody>
                  <a:tcPr/>
                </a:tc>
                <a:tc>
                  <a:txBody>
                    <a:bodyPr/>
                    <a:lstStyle/>
                    <a:p>
                      <a:pPr algn="ctr"/>
                      <a:r>
                        <a:rPr lang="it-IT" sz="2400" dirty="0"/>
                        <a:t>++</a:t>
                      </a:r>
                    </a:p>
                  </a:txBody>
                  <a:tcPr/>
                </a:tc>
                <a:tc>
                  <a:txBody>
                    <a:bodyPr/>
                    <a:lstStyle/>
                    <a:p>
                      <a:pPr algn="ctr"/>
                      <a:r>
                        <a:rPr lang="it-IT" sz="2400" dirty="0"/>
                        <a:t>++</a:t>
                      </a:r>
                    </a:p>
                  </a:txBody>
                  <a:tcPr/>
                </a:tc>
                <a:tc>
                  <a:txBody>
                    <a:bodyPr/>
                    <a:lstStyle/>
                    <a:p>
                      <a:pPr algn="ctr"/>
                      <a:r>
                        <a:rPr lang="it-IT" sz="2400" dirty="0"/>
                        <a:t>++</a:t>
                      </a:r>
                    </a:p>
                  </a:txBody>
                  <a:tcPr/>
                </a:tc>
                <a:extLst>
                  <a:ext uri="{0D108BD9-81ED-4DB2-BD59-A6C34878D82A}">
                    <a16:rowId xmlns:a16="http://schemas.microsoft.com/office/drawing/2014/main" val="10001"/>
                  </a:ext>
                </a:extLst>
              </a:tr>
              <a:tr h="390820">
                <a:tc>
                  <a:txBody>
                    <a:bodyPr/>
                    <a:lstStyle/>
                    <a:p>
                      <a:r>
                        <a:rPr lang="it-IT" sz="2400" dirty="0"/>
                        <a:t>Osteoartrosi</a:t>
                      </a:r>
                    </a:p>
                  </a:txBody>
                  <a:tcPr/>
                </a:tc>
                <a:tc>
                  <a:txBody>
                    <a:bodyPr/>
                    <a:lstStyle/>
                    <a:p>
                      <a:pPr algn="ctr"/>
                      <a:r>
                        <a:rPr lang="it-IT" sz="2400" dirty="0"/>
                        <a:t>-</a:t>
                      </a:r>
                    </a:p>
                  </a:txBody>
                  <a:tcPr/>
                </a:tc>
                <a:tc>
                  <a:txBody>
                    <a:bodyPr/>
                    <a:lstStyle/>
                    <a:p>
                      <a:pPr algn="ctr"/>
                      <a:r>
                        <a:rPr lang="it-IT" sz="2400" dirty="0"/>
                        <a:t>++</a:t>
                      </a:r>
                    </a:p>
                  </a:txBody>
                  <a:tcPr/>
                </a:tc>
                <a:tc>
                  <a:txBody>
                    <a:bodyPr/>
                    <a:lstStyle/>
                    <a:p>
                      <a:pPr algn="ctr"/>
                      <a:r>
                        <a:rPr lang="it-IT" sz="2400" dirty="0"/>
                        <a:t>++</a:t>
                      </a:r>
                    </a:p>
                  </a:txBody>
                  <a:tcPr/>
                </a:tc>
                <a:extLst>
                  <a:ext uri="{0D108BD9-81ED-4DB2-BD59-A6C34878D82A}">
                    <a16:rowId xmlns:a16="http://schemas.microsoft.com/office/drawing/2014/main" val="10002"/>
                  </a:ext>
                </a:extLst>
              </a:tr>
              <a:tr h="3908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2400" dirty="0"/>
                        <a:t>Artrite reumatoide</a:t>
                      </a:r>
                    </a:p>
                  </a:txBody>
                  <a:tcPr/>
                </a:tc>
                <a:tc>
                  <a:txBody>
                    <a:bodyPr/>
                    <a:lstStyle/>
                    <a:p>
                      <a:pPr algn="ctr"/>
                      <a:r>
                        <a:rPr lang="it-IT" sz="2400" dirty="0"/>
                        <a:t>+</a:t>
                      </a:r>
                    </a:p>
                  </a:txBody>
                  <a:tcPr/>
                </a:tc>
                <a:tc>
                  <a:txBody>
                    <a:bodyPr/>
                    <a:lstStyle/>
                    <a:p>
                      <a:pPr algn="ctr"/>
                      <a:r>
                        <a:rPr lang="it-IT" sz="2400" dirty="0"/>
                        <a:t>++</a:t>
                      </a:r>
                    </a:p>
                  </a:txBody>
                  <a:tcPr/>
                </a:tc>
                <a:tc>
                  <a:txBody>
                    <a:bodyPr/>
                    <a:lstStyle/>
                    <a:p>
                      <a:pPr algn="ctr"/>
                      <a:r>
                        <a:rPr lang="it-IT" sz="2400" dirty="0"/>
                        <a:t>-</a:t>
                      </a:r>
                    </a:p>
                  </a:txBody>
                  <a:tcPr/>
                </a:tc>
                <a:extLst>
                  <a:ext uri="{0D108BD9-81ED-4DB2-BD59-A6C34878D82A}">
                    <a16:rowId xmlns:a16="http://schemas.microsoft.com/office/drawing/2014/main" val="10003"/>
                  </a:ext>
                </a:extLst>
              </a:tr>
              <a:tr h="3908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2400" dirty="0"/>
                        <a:t>Artrite</a:t>
                      </a:r>
                      <a:r>
                        <a:rPr lang="it-IT" sz="2400" baseline="0" dirty="0"/>
                        <a:t> psoriasica</a:t>
                      </a:r>
                      <a:endParaRPr lang="it-IT" sz="2400" dirty="0"/>
                    </a:p>
                  </a:txBody>
                  <a:tcPr/>
                </a:tc>
                <a:tc>
                  <a:txBody>
                    <a:bodyPr/>
                    <a:lstStyle/>
                    <a:p>
                      <a:pPr algn="ctr"/>
                      <a:r>
                        <a:rPr lang="it-IT" sz="2400" dirty="0"/>
                        <a:t>++</a:t>
                      </a:r>
                    </a:p>
                  </a:txBody>
                  <a:tcPr/>
                </a:tc>
                <a:tc>
                  <a:txBody>
                    <a:bodyPr/>
                    <a:lstStyle/>
                    <a:p>
                      <a:pPr algn="ctr"/>
                      <a:r>
                        <a:rPr lang="it-IT" sz="2400" dirty="0"/>
                        <a:t>+</a:t>
                      </a:r>
                    </a:p>
                  </a:txBody>
                  <a:tcPr/>
                </a:tc>
                <a:tc>
                  <a:txBody>
                    <a:bodyPr/>
                    <a:lstStyle/>
                    <a:p>
                      <a:pPr algn="ctr"/>
                      <a:r>
                        <a:rPr lang="it-IT" sz="2400" dirty="0"/>
                        <a:t>+</a:t>
                      </a:r>
                    </a:p>
                  </a:txBody>
                  <a:tcPr/>
                </a:tc>
                <a:extLst>
                  <a:ext uri="{0D108BD9-81ED-4DB2-BD59-A6C34878D82A}">
                    <a16:rowId xmlns:a16="http://schemas.microsoft.com/office/drawing/2014/main" val="10004"/>
                  </a:ext>
                </a:extLst>
              </a:tr>
              <a:tr h="390820">
                <a:tc>
                  <a:txBody>
                    <a:bodyPr/>
                    <a:lstStyle/>
                    <a:p>
                      <a:r>
                        <a:rPr lang="it-IT" sz="2400" dirty="0"/>
                        <a:t>Trauma/emartro</a:t>
                      </a:r>
                    </a:p>
                  </a:txBody>
                  <a:tcPr/>
                </a:tc>
                <a:tc>
                  <a:txBody>
                    <a:bodyPr/>
                    <a:lstStyle/>
                    <a:p>
                      <a:pPr algn="ctr"/>
                      <a:r>
                        <a:rPr lang="it-IT" sz="2400" dirty="0"/>
                        <a:t>++</a:t>
                      </a:r>
                    </a:p>
                  </a:txBody>
                  <a:tcPr/>
                </a:tc>
                <a:tc>
                  <a:txBody>
                    <a:bodyPr/>
                    <a:lstStyle/>
                    <a:p>
                      <a:pPr algn="ctr"/>
                      <a:r>
                        <a:rPr lang="it-IT" sz="2400" dirty="0"/>
                        <a:t>++</a:t>
                      </a:r>
                    </a:p>
                  </a:txBody>
                  <a:tcPr/>
                </a:tc>
                <a:tc>
                  <a:txBody>
                    <a:bodyPr/>
                    <a:lstStyle/>
                    <a:p>
                      <a:pPr algn="ctr"/>
                      <a:r>
                        <a:rPr lang="it-IT" sz="2400" dirty="0"/>
                        <a:t>++</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77641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a:t>Diangosi</a:t>
            </a:r>
            <a:br>
              <a:rPr lang="it-IT" dirty="0"/>
            </a:br>
            <a:r>
              <a:rPr lang="it-IT" sz="3600" i="1" dirty="0"/>
              <a:t>Laboratorio</a:t>
            </a:r>
            <a:endParaRPr lang="it-IT" i="1" dirty="0"/>
          </a:p>
        </p:txBody>
      </p:sp>
      <p:graphicFrame>
        <p:nvGraphicFramePr>
          <p:cNvPr id="4" name="Segnaposto contenuto 4"/>
          <p:cNvGraphicFramePr>
            <a:graphicFrameLocks noGrp="1"/>
          </p:cNvGraphicFramePr>
          <p:nvPr>
            <p:ph idx="1"/>
            <p:extLst/>
          </p:nvPr>
        </p:nvGraphicFramePr>
        <p:xfrm>
          <a:off x="838200" y="1825625"/>
          <a:ext cx="10442374" cy="4114800"/>
        </p:xfrm>
        <a:graphic>
          <a:graphicData uri="http://schemas.openxmlformats.org/drawingml/2006/table">
            <a:tbl>
              <a:tblPr firstRow="1" bandRow="1">
                <a:tableStyleId>{5C22544A-7EE6-4342-B048-85BDC9FD1C3A}</a:tableStyleId>
              </a:tblPr>
              <a:tblGrid>
                <a:gridCol w="2809528">
                  <a:extLst>
                    <a:ext uri="{9D8B030D-6E8A-4147-A177-3AD203B41FA5}">
                      <a16:colId xmlns:a16="http://schemas.microsoft.com/office/drawing/2014/main" val="20000"/>
                    </a:ext>
                  </a:extLst>
                </a:gridCol>
                <a:gridCol w="2544282">
                  <a:extLst>
                    <a:ext uri="{9D8B030D-6E8A-4147-A177-3AD203B41FA5}">
                      <a16:colId xmlns:a16="http://schemas.microsoft.com/office/drawing/2014/main" val="20001"/>
                    </a:ext>
                  </a:extLst>
                </a:gridCol>
                <a:gridCol w="2544282">
                  <a:extLst>
                    <a:ext uri="{9D8B030D-6E8A-4147-A177-3AD203B41FA5}">
                      <a16:colId xmlns:a16="http://schemas.microsoft.com/office/drawing/2014/main" val="20002"/>
                    </a:ext>
                  </a:extLst>
                </a:gridCol>
                <a:gridCol w="2544282">
                  <a:extLst>
                    <a:ext uri="{9D8B030D-6E8A-4147-A177-3AD203B41FA5}">
                      <a16:colId xmlns:a16="http://schemas.microsoft.com/office/drawing/2014/main" val="20003"/>
                    </a:ext>
                  </a:extLst>
                </a:gridCol>
              </a:tblGrid>
              <a:tr h="370840">
                <a:tc>
                  <a:txBody>
                    <a:bodyPr/>
                    <a:lstStyle/>
                    <a:p>
                      <a:endParaRPr lang="it-IT" sz="2400" dirty="0"/>
                    </a:p>
                  </a:txBody>
                  <a:tcPr/>
                </a:tc>
                <a:tc>
                  <a:txBody>
                    <a:bodyPr/>
                    <a:lstStyle/>
                    <a:p>
                      <a:pPr algn="ctr"/>
                      <a:r>
                        <a:rPr lang="it-IT" sz="2400" dirty="0"/>
                        <a:t>VES/PCR</a:t>
                      </a:r>
                    </a:p>
                  </a:txBody>
                  <a:tcPr/>
                </a:tc>
                <a:tc>
                  <a:txBody>
                    <a:bodyPr/>
                    <a:lstStyle/>
                    <a:p>
                      <a:pPr algn="ctr"/>
                      <a:r>
                        <a:rPr lang="it-IT" sz="2400" dirty="0"/>
                        <a:t>uricemia</a:t>
                      </a:r>
                    </a:p>
                  </a:txBody>
                  <a:tcPr/>
                </a:tc>
                <a:tc>
                  <a:txBody>
                    <a:bodyPr/>
                    <a:lstStyle/>
                    <a:p>
                      <a:pPr algn="ctr"/>
                      <a:r>
                        <a:rPr lang="it-IT" sz="2400" dirty="0"/>
                        <a:t>PTH/Ca/FA/Mg/Fe</a:t>
                      </a:r>
                    </a:p>
                  </a:txBody>
                  <a:tcPr/>
                </a:tc>
                <a:extLst>
                  <a:ext uri="{0D108BD9-81ED-4DB2-BD59-A6C34878D82A}">
                    <a16:rowId xmlns:a16="http://schemas.microsoft.com/office/drawing/2014/main" val="10000"/>
                  </a:ext>
                </a:extLst>
              </a:tr>
              <a:tr h="390820">
                <a:tc>
                  <a:txBody>
                    <a:bodyPr/>
                    <a:lstStyle/>
                    <a:p>
                      <a:r>
                        <a:rPr lang="it-IT" sz="2400" dirty="0"/>
                        <a:t>Gotta</a:t>
                      </a:r>
                    </a:p>
                  </a:txBody>
                  <a:tcPr/>
                </a:tc>
                <a:tc>
                  <a:txBody>
                    <a:bodyPr/>
                    <a:lstStyle/>
                    <a:p>
                      <a:pPr algn="ctr"/>
                      <a:r>
                        <a:rPr lang="it-IT" sz="2400" dirty="0"/>
                        <a:t>++</a:t>
                      </a:r>
                    </a:p>
                  </a:txBody>
                  <a:tcPr/>
                </a:tc>
                <a:tc>
                  <a:txBody>
                    <a:bodyPr/>
                    <a:lstStyle/>
                    <a:p>
                      <a:pPr algn="ctr"/>
                      <a:r>
                        <a:rPr lang="it-IT" sz="2400" dirty="0"/>
                        <a:t>+++</a:t>
                      </a:r>
                    </a:p>
                  </a:txBody>
                  <a:tcPr/>
                </a:tc>
                <a:tc>
                  <a:txBody>
                    <a:bodyPr/>
                    <a:lstStyle/>
                    <a:p>
                      <a:pPr algn="ctr"/>
                      <a:r>
                        <a:rPr lang="it-IT" sz="2400" dirty="0"/>
                        <a:t>-</a:t>
                      </a:r>
                    </a:p>
                  </a:txBody>
                  <a:tcPr/>
                </a:tc>
                <a:extLst>
                  <a:ext uri="{0D108BD9-81ED-4DB2-BD59-A6C34878D82A}">
                    <a16:rowId xmlns:a16="http://schemas.microsoft.com/office/drawing/2014/main" val="742832787"/>
                  </a:ext>
                </a:extLst>
              </a:tr>
              <a:tr h="390820">
                <a:tc>
                  <a:txBody>
                    <a:bodyPr/>
                    <a:lstStyle/>
                    <a:p>
                      <a:r>
                        <a:rPr lang="it-IT" sz="2400" dirty="0"/>
                        <a:t>CPPD</a:t>
                      </a:r>
                    </a:p>
                  </a:txBody>
                  <a:tcPr/>
                </a:tc>
                <a:tc>
                  <a:txBody>
                    <a:bodyPr/>
                    <a:lstStyle/>
                    <a:p>
                      <a:pPr algn="ctr"/>
                      <a:r>
                        <a:rPr lang="it-IT" sz="2400" dirty="0"/>
                        <a:t>++</a:t>
                      </a:r>
                    </a:p>
                  </a:txBody>
                  <a:tcPr/>
                </a:tc>
                <a:tc>
                  <a:txBody>
                    <a:bodyPr/>
                    <a:lstStyle/>
                    <a:p>
                      <a:pPr algn="ctr"/>
                      <a:r>
                        <a:rPr lang="it-IT" sz="2400" dirty="0"/>
                        <a:t>-</a:t>
                      </a:r>
                    </a:p>
                  </a:txBody>
                  <a:tcPr/>
                </a:tc>
                <a:tc>
                  <a:txBody>
                    <a:bodyPr/>
                    <a:lstStyle/>
                    <a:p>
                      <a:pPr algn="ctr"/>
                      <a:r>
                        <a:rPr lang="it-IT" sz="2400" dirty="0"/>
                        <a:t>+</a:t>
                      </a:r>
                    </a:p>
                  </a:txBody>
                  <a:tcPr/>
                </a:tc>
                <a:extLst>
                  <a:ext uri="{0D108BD9-81ED-4DB2-BD59-A6C34878D82A}">
                    <a16:rowId xmlns:a16="http://schemas.microsoft.com/office/drawing/2014/main" val="1633085695"/>
                  </a:ext>
                </a:extLst>
              </a:tr>
              <a:tr h="390820">
                <a:tc>
                  <a:txBody>
                    <a:bodyPr/>
                    <a:lstStyle/>
                    <a:p>
                      <a:r>
                        <a:rPr lang="it-IT" sz="2400" dirty="0"/>
                        <a:t>HADD</a:t>
                      </a:r>
                    </a:p>
                  </a:txBody>
                  <a:tcPr/>
                </a:tc>
                <a:tc>
                  <a:txBody>
                    <a:bodyPr/>
                    <a:lstStyle/>
                    <a:p>
                      <a:pPr algn="ctr"/>
                      <a:r>
                        <a:rPr lang="it-IT" sz="2400" dirty="0"/>
                        <a:t>-</a:t>
                      </a:r>
                    </a:p>
                  </a:txBody>
                  <a:tcPr/>
                </a:tc>
                <a:tc>
                  <a:txBody>
                    <a:bodyPr/>
                    <a:lstStyle/>
                    <a:p>
                      <a:pPr algn="ctr"/>
                      <a:r>
                        <a:rPr lang="it-IT" sz="2400" dirty="0"/>
                        <a:t>-</a:t>
                      </a:r>
                    </a:p>
                  </a:txBody>
                  <a:tcPr/>
                </a:tc>
                <a:tc>
                  <a:txBody>
                    <a:bodyPr/>
                    <a:lstStyle/>
                    <a:p>
                      <a:pPr algn="ctr"/>
                      <a:r>
                        <a:rPr lang="it-IT" sz="2400" dirty="0"/>
                        <a:t>-</a:t>
                      </a:r>
                    </a:p>
                  </a:txBody>
                  <a:tcPr/>
                </a:tc>
                <a:extLst>
                  <a:ext uri="{0D108BD9-81ED-4DB2-BD59-A6C34878D82A}">
                    <a16:rowId xmlns:a16="http://schemas.microsoft.com/office/drawing/2014/main" val="3135415813"/>
                  </a:ext>
                </a:extLst>
              </a:tr>
              <a:tr h="390820">
                <a:tc>
                  <a:txBody>
                    <a:bodyPr/>
                    <a:lstStyle/>
                    <a:p>
                      <a:r>
                        <a:rPr lang="it-IT" sz="2400" dirty="0"/>
                        <a:t>Artrite settica</a:t>
                      </a:r>
                    </a:p>
                  </a:txBody>
                  <a:tcPr/>
                </a:tc>
                <a:tc>
                  <a:txBody>
                    <a:bodyPr/>
                    <a:lstStyle/>
                    <a:p>
                      <a:pPr algn="ctr"/>
                      <a:r>
                        <a:rPr lang="it-IT" sz="2400" dirty="0"/>
                        <a:t>+++</a:t>
                      </a:r>
                    </a:p>
                  </a:txBody>
                  <a:tcPr/>
                </a:tc>
                <a:tc>
                  <a:txBody>
                    <a:bodyPr/>
                    <a:lstStyle/>
                    <a:p>
                      <a:pPr algn="ctr"/>
                      <a:r>
                        <a:rPr lang="it-IT" sz="2400" dirty="0"/>
                        <a:t>-</a:t>
                      </a:r>
                    </a:p>
                  </a:txBody>
                  <a:tcPr/>
                </a:tc>
                <a:tc>
                  <a:txBody>
                    <a:bodyPr/>
                    <a:lstStyle/>
                    <a:p>
                      <a:pPr algn="ctr"/>
                      <a:r>
                        <a:rPr lang="it-IT" sz="2400" dirty="0"/>
                        <a:t>-</a:t>
                      </a:r>
                    </a:p>
                  </a:txBody>
                  <a:tcPr/>
                </a:tc>
                <a:extLst>
                  <a:ext uri="{0D108BD9-81ED-4DB2-BD59-A6C34878D82A}">
                    <a16:rowId xmlns:a16="http://schemas.microsoft.com/office/drawing/2014/main" val="10001"/>
                  </a:ext>
                </a:extLst>
              </a:tr>
              <a:tr h="390820">
                <a:tc>
                  <a:txBody>
                    <a:bodyPr/>
                    <a:lstStyle/>
                    <a:p>
                      <a:r>
                        <a:rPr lang="it-IT" sz="2400" dirty="0"/>
                        <a:t>Osteoartrosi</a:t>
                      </a:r>
                    </a:p>
                  </a:txBody>
                  <a:tcPr/>
                </a:tc>
                <a:tc>
                  <a:txBody>
                    <a:bodyPr/>
                    <a:lstStyle/>
                    <a:p>
                      <a:pPr algn="ctr"/>
                      <a:r>
                        <a:rPr lang="it-IT" sz="2400" dirty="0"/>
                        <a:t>-</a:t>
                      </a:r>
                    </a:p>
                  </a:txBody>
                  <a:tcPr/>
                </a:tc>
                <a:tc>
                  <a:txBody>
                    <a:bodyPr/>
                    <a:lstStyle/>
                    <a:p>
                      <a:pPr algn="ctr"/>
                      <a:r>
                        <a:rPr lang="it-IT" sz="2400" dirty="0"/>
                        <a:t>-</a:t>
                      </a:r>
                    </a:p>
                  </a:txBody>
                  <a:tcPr/>
                </a:tc>
                <a:tc>
                  <a:txBody>
                    <a:bodyPr/>
                    <a:lstStyle/>
                    <a:p>
                      <a:pPr algn="ctr"/>
                      <a:r>
                        <a:rPr lang="it-IT" sz="2400" dirty="0"/>
                        <a:t>-</a:t>
                      </a:r>
                    </a:p>
                  </a:txBody>
                  <a:tcPr/>
                </a:tc>
                <a:extLst>
                  <a:ext uri="{0D108BD9-81ED-4DB2-BD59-A6C34878D82A}">
                    <a16:rowId xmlns:a16="http://schemas.microsoft.com/office/drawing/2014/main" val="10002"/>
                  </a:ext>
                </a:extLst>
              </a:tr>
              <a:tr h="3908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2400" dirty="0"/>
                        <a:t>Artrite reumatoide</a:t>
                      </a:r>
                    </a:p>
                  </a:txBody>
                  <a:tcPr/>
                </a:tc>
                <a:tc>
                  <a:txBody>
                    <a:bodyPr/>
                    <a:lstStyle/>
                    <a:p>
                      <a:pPr algn="ctr"/>
                      <a:r>
                        <a:rPr lang="it-IT" sz="2400" dirty="0"/>
                        <a:t>++</a:t>
                      </a:r>
                    </a:p>
                  </a:txBody>
                  <a:tcPr/>
                </a:tc>
                <a:tc>
                  <a:txBody>
                    <a:bodyPr/>
                    <a:lstStyle/>
                    <a:p>
                      <a:pPr algn="ctr"/>
                      <a:r>
                        <a:rPr lang="it-IT" sz="2400" dirty="0"/>
                        <a:t>-</a:t>
                      </a:r>
                    </a:p>
                  </a:txBody>
                  <a:tcPr/>
                </a:tc>
                <a:tc>
                  <a:txBody>
                    <a:bodyPr/>
                    <a:lstStyle/>
                    <a:p>
                      <a:pPr algn="ctr"/>
                      <a:r>
                        <a:rPr lang="it-IT" sz="2400" dirty="0"/>
                        <a:t>-</a:t>
                      </a:r>
                    </a:p>
                  </a:txBody>
                  <a:tcPr/>
                </a:tc>
                <a:extLst>
                  <a:ext uri="{0D108BD9-81ED-4DB2-BD59-A6C34878D82A}">
                    <a16:rowId xmlns:a16="http://schemas.microsoft.com/office/drawing/2014/main" val="10003"/>
                  </a:ext>
                </a:extLst>
              </a:tr>
              <a:tr h="3908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2400" dirty="0"/>
                        <a:t>Artrite</a:t>
                      </a:r>
                      <a:r>
                        <a:rPr lang="it-IT" sz="2400" baseline="0" dirty="0"/>
                        <a:t> psoriasica</a:t>
                      </a:r>
                      <a:endParaRPr lang="it-IT" sz="2400" dirty="0"/>
                    </a:p>
                  </a:txBody>
                  <a:tcPr/>
                </a:tc>
                <a:tc>
                  <a:txBody>
                    <a:bodyPr/>
                    <a:lstStyle/>
                    <a:p>
                      <a:pPr algn="ctr"/>
                      <a:r>
                        <a:rPr lang="it-IT" sz="2400" dirty="0"/>
                        <a:t>++</a:t>
                      </a:r>
                    </a:p>
                  </a:txBody>
                  <a:tcPr/>
                </a:tc>
                <a:tc>
                  <a:txBody>
                    <a:bodyPr/>
                    <a:lstStyle/>
                    <a:p>
                      <a:pPr algn="ctr"/>
                      <a:r>
                        <a:rPr lang="it-IT" sz="2400" dirty="0"/>
                        <a:t>+</a:t>
                      </a:r>
                    </a:p>
                  </a:txBody>
                  <a:tcPr/>
                </a:tc>
                <a:tc>
                  <a:txBody>
                    <a:bodyPr/>
                    <a:lstStyle/>
                    <a:p>
                      <a:pPr algn="ctr"/>
                      <a:r>
                        <a:rPr lang="it-IT" sz="2400" dirty="0"/>
                        <a:t>-</a:t>
                      </a:r>
                    </a:p>
                  </a:txBody>
                  <a:tcPr/>
                </a:tc>
                <a:extLst>
                  <a:ext uri="{0D108BD9-81ED-4DB2-BD59-A6C34878D82A}">
                    <a16:rowId xmlns:a16="http://schemas.microsoft.com/office/drawing/2014/main" val="10004"/>
                  </a:ext>
                </a:extLst>
              </a:tr>
              <a:tr h="390820">
                <a:tc>
                  <a:txBody>
                    <a:bodyPr/>
                    <a:lstStyle/>
                    <a:p>
                      <a:r>
                        <a:rPr lang="it-IT" sz="2400" dirty="0"/>
                        <a:t>Trauma/emartro</a:t>
                      </a:r>
                    </a:p>
                  </a:txBody>
                  <a:tcPr/>
                </a:tc>
                <a:tc>
                  <a:txBody>
                    <a:bodyPr/>
                    <a:lstStyle/>
                    <a:p>
                      <a:pPr algn="ctr"/>
                      <a:r>
                        <a:rPr lang="it-IT" sz="2400" dirty="0"/>
                        <a:t>+</a:t>
                      </a:r>
                    </a:p>
                  </a:txBody>
                  <a:tcPr/>
                </a:tc>
                <a:tc>
                  <a:txBody>
                    <a:bodyPr/>
                    <a:lstStyle/>
                    <a:p>
                      <a:pPr algn="ctr"/>
                      <a:r>
                        <a:rPr lang="it-IT" sz="2400" dirty="0"/>
                        <a:t>-</a:t>
                      </a:r>
                    </a:p>
                  </a:txBody>
                  <a:tcPr/>
                </a:tc>
                <a:tc>
                  <a:txBody>
                    <a:bodyPr/>
                    <a:lstStyle/>
                    <a:p>
                      <a:pPr algn="ctr"/>
                      <a:r>
                        <a:rPr lang="it-IT" sz="2400" dirty="0"/>
                        <a:t>-</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943562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711D9A6A-F044-4A3E-9458-2CD69564AE80}"/>
              </a:ext>
            </a:extLst>
          </p:cNvPr>
          <p:cNvSpPr>
            <a:spLocks noGrp="1"/>
          </p:cNvSpPr>
          <p:nvPr>
            <p:ph type="title"/>
          </p:nvPr>
        </p:nvSpPr>
        <p:spPr>
          <a:xfrm>
            <a:off x="1097280" y="758952"/>
            <a:ext cx="10058400" cy="3566160"/>
          </a:xfrm>
        </p:spPr>
        <p:txBody>
          <a:bodyPr/>
          <a:lstStyle/>
          <a:p>
            <a:r>
              <a:rPr lang="it-IT" dirty="0"/>
              <a:t>Esame del liquido sinoviale</a:t>
            </a:r>
          </a:p>
        </p:txBody>
      </p:sp>
      <p:sp>
        <p:nvSpPr>
          <p:cNvPr id="6" name="Segnaposto testo 5">
            <a:extLst>
              <a:ext uri="{FF2B5EF4-FFF2-40B4-BE49-F238E27FC236}">
                <a16:creationId xmlns:a16="http://schemas.microsoft.com/office/drawing/2014/main" id="{9C518F4C-BFBC-4292-9B87-FC3B81D0241D}"/>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325477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9704C59-5610-446B-A9DA-3442B0A8793C}"/>
              </a:ext>
            </a:extLst>
          </p:cNvPr>
          <p:cNvSpPr>
            <a:spLocks noGrp="1" noChangeArrowheads="1"/>
          </p:cNvSpPr>
          <p:nvPr>
            <p:ph type="title"/>
          </p:nvPr>
        </p:nvSpPr>
        <p:spPr/>
        <p:txBody>
          <a:bodyPr/>
          <a:lstStyle/>
          <a:p>
            <a:r>
              <a:rPr lang="it-IT" altLang="it-IT"/>
              <a:t>Aspetti macroscopici</a:t>
            </a:r>
          </a:p>
        </p:txBody>
      </p:sp>
      <p:graphicFrame>
        <p:nvGraphicFramePr>
          <p:cNvPr id="5" name="Diagramma 4">
            <a:extLst>
              <a:ext uri="{FF2B5EF4-FFF2-40B4-BE49-F238E27FC236}">
                <a16:creationId xmlns:a16="http://schemas.microsoft.com/office/drawing/2014/main" id="{BB6A27E8-52E2-48B1-AE76-A807EC074D79}"/>
              </a:ext>
            </a:extLst>
          </p:cNvPr>
          <p:cNvGraphicFramePr/>
          <p:nvPr>
            <p:extLst/>
          </p:nvPr>
        </p:nvGraphicFramePr>
        <p:xfrm>
          <a:off x="2032000" y="1504950"/>
          <a:ext cx="8128000" cy="46333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1340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Documents and Settings\User\Documenti\Immagini\Liquido sinoviale\Cristalli\Clolesterolo 2.JPG">
            <a:extLst>
              <a:ext uri="{FF2B5EF4-FFF2-40B4-BE49-F238E27FC236}">
                <a16:creationId xmlns:a16="http://schemas.microsoft.com/office/drawing/2014/main" id="{BA2AFDC2-723D-4B54-91FD-13AC2B3B3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47" b="1030"/>
          <a:stretch>
            <a:fillRect/>
          </a:stretch>
        </p:blipFill>
        <p:spPr bwMode="auto">
          <a:xfrm>
            <a:off x="2438400" y="1123951"/>
            <a:ext cx="3810000"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descr="C:\Documents and Settings\User\Documenti\Immagini\Liquido sinoviale\Cristalli\CPPD.JPG">
            <a:extLst>
              <a:ext uri="{FF2B5EF4-FFF2-40B4-BE49-F238E27FC236}">
                <a16:creationId xmlns:a16="http://schemas.microsoft.com/office/drawing/2014/main" id="{C67FEAD4-090A-4BBD-A406-E0E147E7C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123951"/>
            <a:ext cx="3486150"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descr="C:\Documents and Settings\User\Documenti\Immagini\Liquido sinoviale\Cristalli\CPPD 13.JPG">
            <a:extLst>
              <a:ext uri="{FF2B5EF4-FFF2-40B4-BE49-F238E27FC236}">
                <a16:creationId xmlns:a16="http://schemas.microsoft.com/office/drawing/2014/main" id="{8BCC99A2-165D-4BD3-B6AC-61B65A8FA7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3832225"/>
            <a:ext cx="381000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descr="C:\Documents and Settings\User\Documenti\Immagini\Liquido sinoviale\Cristalli\urato 3.JPG">
            <a:extLst>
              <a:ext uri="{FF2B5EF4-FFF2-40B4-BE49-F238E27FC236}">
                <a16:creationId xmlns:a16="http://schemas.microsoft.com/office/drawing/2014/main" id="{DD1FCD8D-9237-4B3C-8331-A00185D0F1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9850" y="3840163"/>
            <a:ext cx="3467100"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olo 2">
            <a:extLst>
              <a:ext uri="{FF2B5EF4-FFF2-40B4-BE49-F238E27FC236}">
                <a16:creationId xmlns:a16="http://schemas.microsoft.com/office/drawing/2014/main" id="{0D8F7944-BB1C-41BC-B6F8-068E683B1555}"/>
              </a:ext>
            </a:extLst>
          </p:cNvPr>
          <p:cNvSpPr>
            <a:spLocks noGrp="1"/>
          </p:cNvSpPr>
          <p:nvPr>
            <p:ph type="title"/>
          </p:nvPr>
        </p:nvSpPr>
        <p:spPr/>
        <p:txBody>
          <a:bodyPr>
            <a:normAutofit/>
          </a:bodyPr>
          <a:lstStyle/>
          <a:p>
            <a:r>
              <a:rPr lang="it-IT" altLang="it-IT" dirty="0"/>
              <a:t>Ricerca </a:t>
            </a:r>
            <a:r>
              <a:rPr lang="it-IT" altLang="it-IT" dirty="0" err="1"/>
              <a:t>microcristalli</a:t>
            </a:r>
            <a:endParaRPr lang="it-IT" dirty="0"/>
          </a:p>
        </p:txBody>
      </p:sp>
    </p:spTree>
    <p:extLst>
      <p:ext uri="{BB962C8B-B14F-4D97-AF65-F5344CB8AC3E}">
        <p14:creationId xmlns:p14="http://schemas.microsoft.com/office/powerpoint/2010/main" val="959742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19E6520C-DB92-4F51-97DC-28185D7CB258}"/>
              </a:ext>
            </a:extLst>
          </p:cNvPr>
          <p:cNvSpPr>
            <a:spLocks noGrp="1" noChangeArrowheads="1"/>
          </p:cNvSpPr>
          <p:nvPr>
            <p:ph type="title"/>
          </p:nvPr>
        </p:nvSpPr>
        <p:spPr/>
        <p:txBody>
          <a:bodyPr/>
          <a:lstStyle/>
          <a:p>
            <a:r>
              <a:rPr lang="it-IT" altLang="it-IT"/>
              <a:t>Cristalli</a:t>
            </a:r>
          </a:p>
        </p:txBody>
      </p:sp>
      <p:sp>
        <p:nvSpPr>
          <p:cNvPr id="50179" name="Rectangle 3">
            <a:extLst>
              <a:ext uri="{FF2B5EF4-FFF2-40B4-BE49-F238E27FC236}">
                <a16:creationId xmlns:a16="http://schemas.microsoft.com/office/drawing/2014/main" id="{A0B5A3D0-F51A-41DC-BFF9-122D5638A927}"/>
              </a:ext>
            </a:extLst>
          </p:cNvPr>
          <p:cNvSpPr>
            <a:spLocks noGrp="1" noChangeArrowheads="1"/>
          </p:cNvSpPr>
          <p:nvPr>
            <p:ph type="body" idx="1"/>
          </p:nvPr>
        </p:nvSpPr>
        <p:spPr/>
        <p:txBody>
          <a:bodyPr/>
          <a:lstStyle/>
          <a:p>
            <a:r>
              <a:rPr lang="it-IT" altLang="it-IT" sz="3200" dirty="0"/>
              <a:t>Formazioni solide di forma definita, in cui le singole unità atomiche sono disposte in modo regolare e ripetitivo</a:t>
            </a:r>
          </a:p>
          <a:p>
            <a:endParaRPr lang="it-IT" altLang="it-IT" sz="3200" dirty="0"/>
          </a:p>
          <a:p>
            <a:r>
              <a:rPr lang="it-IT" altLang="it-IT" sz="3200" dirty="0"/>
              <a:t>La simmetria interna ed il modello di accrescimento e le proprietà ottiche variano per ogni specifico cristallo creando aspetti riconoscibili all’analisi ultrastrutturale e in luce polarizzata</a:t>
            </a:r>
          </a:p>
          <a:p>
            <a:endParaRPr lang="it-IT" altLang="it-IT" dirty="0"/>
          </a:p>
        </p:txBody>
      </p:sp>
    </p:spTree>
    <p:extLst>
      <p:ext uri="{BB962C8B-B14F-4D97-AF65-F5344CB8AC3E}">
        <p14:creationId xmlns:p14="http://schemas.microsoft.com/office/powerpoint/2010/main" val="1062491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sz="3600" dirty="0"/>
              <a:t>Classificazione delle malattie reumatiche</a:t>
            </a:r>
          </a:p>
        </p:txBody>
      </p:sp>
      <p:sp>
        <p:nvSpPr>
          <p:cNvPr id="3" name="Segnaposto contenuto 2"/>
          <p:cNvSpPr>
            <a:spLocks noGrp="1"/>
          </p:cNvSpPr>
          <p:nvPr>
            <p:ph idx="1"/>
          </p:nvPr>
        </p:nvSpPr>
        <p:spPr/>
        <p:txBody>
          <a:bodyPr>
            <a:noAutofit/>
          </a:bodyPr>
          <a:lstStyle/>
          <a:p>
            <a:pPr marL="0" indent="266700"/>
            <a:r>
              <a:rPr lang="it-IT" sz="2800" b="1" i="1" dirty="0"/>
              <a:t>Artropatie microcristalline</a:t>
            </a:r>
          </a:p>
          <a:p>
            <a:pPr marL="296863" lvl="1" indent="244475"/>
            <a:r>
              <a:rPr lang="it-IT" sz="2400" b="1" dirty="0"/>
              <a:t>Da urato </a:t>
            </a:r>
            <a:r>
              <a:rPr lang="it-IT" sz="2400" b="1" dirty="0" err="1"/>
              <a:t>monosodico</a:t>
            </a:r>
            <a:endParaRPr lang="it-IT" sz="2400" b="1" dirty="0"/>
          </a:p>
          <a:p>
            <a:pPr marL="296863" lvl="1" indent="244475"/>
            <a:r>
              <a:rPr lang="it-IT" sz="2400" b="1" dirty="0"/>
              <a:t>Da </a:t>
            </a:r>
            <a:r>
              <a:rPr lang="it-IT" sz="2400" b="1" dirty="0" err="1"/>
              <a:t>pirofosfato</a:t>
            </a:r>
            <a:r>
              <a:rPr lang="it-IT" sz="2400" b="1" dirty="0"/>
              <a:t> di calcio diidrato</a:t>
            </a:r>
          </a:p>
          <a:p>
            <a:pPr marL="296863" lvl="1" indent="244475"/>
            <a:r>
              <a:rPr lang="it-IT" sz="2400" b="1" dirty="0"/>
              <a:t>Da fosfato basico di calcio </a:t>
            </a:r>
          </a:p>
          <a:p>
            <a:pPr marL="296863" lvl="1" indent="244475"/>
            <a:r>
              <a:rPr lang="it-IT" sz="2400" dirty="0"/>
              <a:t>Da cristalli misti</a:t>
            </a:r>
          </a:p>
          <a:p>
            <a:pPr marL="296863" lvl="1" indent="244475"/>
            <a:r>
              <a:rPr lang="it-IT" sz="2400" dirty="0"/>
              <a:t>Da ossalato di calcio</a:t>
            </a:r>
          </a:p>
          <a:p>
            <a:pPr marL="296863" lvl="1" indent="244475"/>
            <a:r>
              <a:rPr lang="it-IT" sz="2400" dirty="0"/>
              <a:t>Da altri cristalli </a:t>
            </a:r>
          </a:p>
          <a:p>
            <a:pPr marL="0" indent="0"/>
            <a:endParaRPr lang="it-IT" sz="2000" dirty="0"/>
          </a:p>
        </p:txBody>
      </p:sp>
    </p:spTree>
    <p:extLst>
      <p:ext uri="{BB962C8B-B14F-4D97-AF65-F5344CB8AC3E}">
        <p14:creationId xmlns:p14="http://schemas.microsoft.com/office/powerpoint/2010/main" val="4194858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CFC2C084-B4DC-468B-B2B2-DD47086092AA}"/>
              </a:ext>
            </a:extLst>
          </p:cNvPr>
          <p:cNvSpPr>
            <a:spLocks noGrp="1" noChangeArrowheads="1"/>
          </p:cNvSpPr>
          <p:nvPr>
            <p:ph type="title"/>
          </p:nvPr>
        </p:nvSpPr>
        <p:spPr/>
        <p:txBody>
          <a:bodyPr/>
          <a:lstStyle/>
          <a:p>
            <a:r>
              <a:rPr lang="it-IT" altLang="it-IT"/>
              <a:t>Principali tipi di cristalli rinvenibili nel LS</a:t>
            </a:r>
          </a:p>
        </p:txBody>
      </p:sp>
      <p:pic>
        <p:nvPicPr>
          <p:cNvPr id="6" name="Picture 5" descr="C:\Documents and Settings\reumatologia\Desktop\figure\cristalli 0.JPG">
            <a:extLst>
              <a:ext uri="{FF2B5EF4-FFF2-40B4-BE49-F238E27FC236}">
                <a16:creationId xmlns:a16="http://schemas.microsoft.com/office/drawing/2014/main" id="{4CEAC24F-35E9-4798-8D62-F7BF9C0FEAA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5800" y="1243477"/>
            <a:ext cx="10991088" cy="472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5036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76F9EF91-44B0-43B0-8EE3-8C3C38CB12A1}"/>
              </a:ext>
            </a:extLst>
          </p:cNvPr>
          <p:cNvSpPr>
            <a:spLocks noGrp="1" noChangeArrowheads="1"/>
          </p:cNvSpPr>
          <p:nvPr>
            <p:ph type="ctrTitle"/>
          </p:nvPr>
        </p:nvSpPr>
        <p:spPr/>
        <p:txBody>
          <a:bodyPr>
            <a:normAutofit/>
          </a:bodyPr>
          <a:lstStyle/>
          <a:p>
            <a:r>
              <a:rPr lang="it-IT" altLang="it-IT" dirty="0"/>
              <a:t>Principali tecniche analitiche utilizzate per l’identificazione dei </a:t>
            </a:r>
            <a:r>
              <a:rPr lang="it-IT" altLang="it-IT" dirty="0" err="1"/>
              <a:t>microcristalli</a:t>
            </a:r>
            <a:endParaRPr lang="it-IT" altLang="it-IT" dirty="0"/>
          </a:p>
        </p:txBody>
      </p:sp>
      <p:pic>
        <p:nvPicPr>
          <p:cNvPr id="8" name="Picture 4" descr="C:\Documents and Settings\reumatologia\Desktop\figure\tab metodiche.JPG">
            <a:extLst>
              <a:ext uri="{FF2B5EF4-FFF2-40B4-BE49-F238E27FC236}">
                <a16:creationId xmlns:a16="http://schemas.microsoft.com/office/drawing/2014/main" id="{F48E3EF6-0777-4F6C-B33F-4CDD595F5FB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95700" y="1699330"/>
            <a:ext cx="5086350" cy="440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9961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18008AD-749A-44A7-AE9C-AEFBFAE7F781}"/>
              </a:ext>
            </a:extLst>
          </p:cNvPr>
          <p:cNvSpPr>
            <a:spLocks noGrp="1" noChangeArrowheads="1"/>
          </p:cNvSpPr>
          <p:nvPr>
            <p:ph type="title"/>
          </p:nvPr>
        </p:nvSpPr>
        <p:spPr/>
        <p:txBody>
          <a:bodyPr/>
          <a:lstStyle/>
          <a:p>
            <a:r>
              <a:rPr lang="it-IT" altLang="it-IT"/>
              <a:t>Esame in luce polarizzata</a:t>
            </a:r>
          </a:p>
        </p:txBody>
      </p:sp>
      <p:sp>
        <p:nvSpPr>
          <p:cNvPr id="55299" name="Rectangle 3">
            <a:extLst>
              <a:ext uri="{FF2B5EF4-FFF2-40B4-BE49-F238E27FC236}">
                <a16:creationId xmlns:a16="http://schemas.microsoft.com/office/drawing/2014/main" id="{7205FFD0-59BE-4E48-9A72-C9344E871FE2}"/>
              </a:ext>
            </a:extLst>
          </p:cNvPr>
          <p:cNvSpPr>
            <a:spLocks noGrp="1" noChangeArrowheads="1"/>
          </p:cNvSpPr>
          <p:nvPr>
            <p:ph type="body" idx="1"/>
          </p:nvPr>
        </p:nvSpPr>
        <p:spPr/>
        <p:txBody>
          <a:bodyPr/>
          <a:lstStyle/>
          <a:p>
            <a:r>
              <a:rPr lang="it-IT" altLang="it-IT" sz="2800" dirty="0"/>
              <a:t>Se un cristallo birifrangente è collocato tra due filtri polarizzatori (polarizzatore ed analizzatore) posti ortogonalmente tra loro, la luce polarizzata incidente viene ruotata dal cristallo e, passando attraverso l’analizzatore, è percepita dall’occhio umano: il cristallo appare lucente in campo scuro.</a:t>
            </a:r>
          </a:p>
          <a:p>
            <a:endParaRPr lang="it-IT" altLang="it-IT" dirty="0"/>
          </a:p>
        </p:txBody>
      </p:sp>
      <p:pic>
        <p:nvPicPr>
          <p:cNvPr id="55300" name="Picture 4" descr="C:\Documents and Settings\reumatologia\Desktop\figure\polar 1.JPG">
            <a:extLst>
              <a:ext uri="{FF2B5EF4-FFF2-40B4-BE49-F238E27FC236}">
                <a16:creationId xmlns:a16="http://schemas.microsoft.com/office/drawing/2014/main" id="{62B5C9B0-E5F8-495A-90CF-47F838B46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7169" y="3470699"/>
            <a:ext cx="70866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52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
            <a:extLst>
              <a:ext uri="{FF2B5EF4-FFF2-40B4-BE49-F238E27FC236}">
                <a16:creationId xmlns:a16="http://schemas.microsoft.com/office/drawing/2014/main" id="{366664BC-ED9C-4690-9142-8FE3D6AA32F2}"/>
              </a:ext>
            </a:extLst>
          </p:cNvPr>
          <p:cNvSpPr>
            <a:spLocks noChangeArrowheads="1"/>
          </p:cNvSpPr>
          <p:nvPr/>
        </p:nvSpPr>
        <p:spPr bwMode="auto">
          <a:xfrm>
            <a:off x="3482975" y="5601183"/>
            <a:ext cx="685800" cy="2286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58371" name="Rectangle 11">
            <a:extLst>
              <a:ext uri="{FF2B5EF4-FFF2-40B4-BE49-F238E27FC236}">
                <a16:creationId xmlns:a16="http://schemas.microsoft.com/office/drawing/2014/main" id="{94EF8448-DBF6-4B43-9D2D-16479F9BC9A5}"/>
              </a:ext>
            </a:extLst>
          </p:cNvPr>
          <p:cNvSpPr>
            <a:spLocks noChangeArrowheads="1"/>
          </p:cNvSpPr>
          <p:nvPr/>
        </p:nvSpPr>
        <p:spPr bwMode="auto">
          <a:xfrm>
            <a:off x="4168775" y="5601183"/>
            <a:ext cx="685800" cy="228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58372" name="Rectangle 12">
            <a:extLst>
              <a:ext uri="{FF2B5EF4-FFF2-40B4-BE49-F238E27FC236}">
                <a16:creationId xmlns:a16="http://schemas.microsoft.com/office/drawing/2014/main" id="{F7AE5E94-C25B-4F72-9E54-80D8781617E8}"/>
              </a:ext>
            </a:extLst>
          </p:cNvPr>
          <p:cNvSpPr>
            <a:spLocks noChangeArrowheads="1"/>
          </p:cNvSpPr>
          <p:nvPr/>
        </p:nvSpPr>
        <p:spPr bwMode="auto">
          <a:xfrm>
            <a:off x="4854575" y="5601183"/>
            <a:ext cx="6858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58373" name="Rectangle 13">
            <a:extLst>
              <a:ext uri="{FF2B5EF4-FFF2-40B4-BE49-F238E27FC236}">
                <a16:creationId xmlns:a16="http://schemas.microsoft.com/office/drawing/2014/main" id="{99017FAF-38E6-4B23-967A-E53A3794C95B}"/>
              </a:ext>
            </a:extLst>
          </p:cNvPr>
          <p:cNvSpPr>
            <a:spLocks noChangeArrowheads="1"/>
          </p:cNvSpPr>
          <p:nvPr/>
        </p:nvSpPr>
        <p:spPr bwMode="auto">
          <a:xfrm>
            <a:off x="5540375" y="5601183"/>
            <a:ext cx="6858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58374" name="Rectangle 14">
            <a:extLst>
              <a:ext uri="{FF2B5EF4-FFF2-40B4-BE49-F238E27FC236}">
                <a16:creationId xmlns:a16="http://schemas.microsoft.com/office/drawing/2014/main" id="{C1F77438-DE4E-4F79-8987-5AE29ED28E2D}"/>
              </a:ext>
            </a:extLst>
          </p:cNvPr>
          <p:cNvSpPr>
            <a:spLocks noChangeArrowheads="1"/>
          </p:cNvSpPr>
          <p:nvPr/>
        </p:nvSpPr>
        <p:spPr bwMode="auto">
          <a:xfrm>
            <a:off x="6226175" y="5601183"/>
            <a:ext cx="685800" cy="2286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58375" name="Rectangle 15">
            <a:extLst>
              <a:ext uri="{FF2B5EF4-FFF2-40B4-BE49-F238E27FC236}">
                <a16:creationId xmlns:a16="http://schemas.microsoft.com/office/drawing/2014/main" id="{BD74A494-1D42-4FE3-9921-B3E404F56FB0}"/>
              </a:ext>
            </a:extLst>
          </p:cNvPr>
          <p:cNvSpPr>
            <a:spLocks noChangeArrowheads="1"/>
          </p:cNvSpPr>
          <p:nvPr/>
        </p:nvSpPr>
        <p:spPr bwMode="auto">
          <a:xfrm>
            <a:off x="6911975" y="5601183"/>
            <a:ext cx="685800" cy="228600"/>
          </a:xfrm>
          <a:prstGeom prst="rect">
            <a:avLst/>
          </a:prstGeom>
          <a:solidFill>
            <a:srgbClr val="99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58376" name="Rectangle 16">
            <a:extLst>
              <a:ext uri="{FF2B5EF4-FFF2-40B4-BE49-F238E27FC236}">
                <a16:creationId xmlns:a16="http://schemas.microsoft.com/office/drawing/2014/main" id="{7DFB78E6-E2AF-4AA5-BB2B-CBB8AD256D71}"/>
              </a:ext>
            </a:extLst>
          </p:cNvPr>
          <p:cNvSpPr>
            <a:spLocks noChangeArrowheads="1"/>
          </p:cNvSpPr>
          <p:nvPr/>
        </p:nvSpPr>
        <p:spPr bwMode="auto">
          <a:xfrm>
            <a:off x="7597775" y="5601183"/>
            <a:ext cx="685800" cy="2286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58377" name="Text Box 17">
            <a:extLst>
              <a:ext uri="{FF2B5EF4-FFF2-40B4-BE49-F238E27FC236}">
                <a16:creationId xmlns:a16="http://schemas.microsoft.com/office/drawing/2014/main" id="{6224EA70-DBAB-44B9-B189-433D7AEEDDA6}"/>
              </a:ext>
            </a:extLst>
          </p:cNvPr>
          <p:cNvSpPr txBox="1">
            <a:spLocks noChangeArrowheads="1"/>
          </p:cNvSpPr>
          <p:nvPr/>
        </p:nvSpPr>
        <p:spPr bwMode="auto">
          <a:xfrm>
            <a:off x="3635375" y="5905984"/>
            <a:ext cx="4127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a:t>100</a:t>
            </a:r>
          </a:p>
        </p:txBody>
      </p:sp>
      <p:sp>
        <p:nvSpPr>
          <p:cNvPr id="58378" name="Text Box 18">
            <a:extLst>
              <a:ext uri="{FF2B5EF4-FFF2-40B4-BE49-F238E27FC236}">
                <a16:creationId xmlns:a16="http://schemas.microsoft.com/office/drawing/2014/main" id="{7DD0423D-074A-41D5-9540-539C5C06A37A}"/>
              </a:ext>
            </a:extLst>
          </p:cNvPr>
          <p:cNvSpPr txBox="1">
            <a:spLocks noChangeArrowheads="1"/>
          </p:cNvSpPr>
          <p:nvPr/>
        </p:nvSpPr>
        <p:spPr bwMode="auto">
          <a:xfrm>
            <a:off x="4244975" y="5905984"/>
            <a:ext cx="4127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a:t>200</a:t>
            </a:r>
          </a:p>
        </p:txBody>
      </p:sp>
      <p:sp>
        <p:nvSpPr>
          <p:cNvPr id="58379" name="Text Box 19">
            <a:extLst>
              <a:ext uri="{FF2B5EF4-FFF2-40B4-BE49-F238E27FC236}">
                <a16:creationId xmlns:a16="http://schemas.microsoft.com/office/drawing/2014/main" id="{DC051601-8BCB-4FB4-896C-BCEA65EAF72C}"/>
              </a:ext>
            </a:extLst>
          </p:cNvPr>
          <p:cNvSpPr txBox="1">
            <a:spLocks noChangeArrowheads="1"/>
          </p:cNvSpPr>
          <p:nvPr/>
        </p:nvSpPr>
        <p:spPr bwMode="auto">
          <a:xfrm>
            <a:off x="4778375" y="5905984"/>
            <a:ext cx="7683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a:t>300 - 400</a:t>
            </a:r>
          </a:p>
        </p:txBody>
      </p:sp>
      <p:sp>
        <p:nvSpPr>
          <p:cNvPr id="58380" name="Text Box 20">
            <a:extLst>
              <a:ext uri="{FF2B5EF4-FFF2-40B4-BE49-F238E27FC236}">
                <a16:creationId xmlns:a16="http://schemas.microsoft.com/office/drawing/2014/main" id="{BCC2453D-F42B-4FA9-9E43-BAC04E22657A}"/>
              </a:ext>
            </a:extLst>
          </p:cNvPr>
          <p:cNvSpPr txBox="1">
            <a:spLocks noChangeArrowheads="1"/>
          </p:cNvSpPr>
          <p:nvPr/>
        </p:nvSpPr>
        <p:spPr bwMode="auto">
          <a:xfrm>
            <a:off x="5889625" y="5905984"/>
            <a:ext cx="4127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a:t>500</a:t>
            </a:r>
          </a:p>
        </p:txBody>
      </p:sp>
      <p:sp>
        <p:nvSpPr>
          <p:cNvPr id="58381" name="Text Box 21">
            <a:extLst>
              <a:ext uri="{FF2B5EF4-FFF2-40B4-BE49-F238E27FC236}">
                <a16:creationId xmlns:a16="http://schemas.microsoft.com/office/drawing/2014/main" id="{B97D8A59-35D6-4785-B116-9EEE9BF1F06A}"/>
              </a:ext>
            </a:extLst>
          </p:cNvPr>
          <p:cNvSpPr txBox="1">
            <a:spLocks noChangeArrowheads="1"/>
          </p:cNvSpPr>
          <p:nvPr/>
        </p:nvSpPr>
        <p:spPr bwMode="auto">
          <a:xfrm>
            <a:off x="6835775" y="5905984"/>
            <a:ext cx="4127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a:t>600</a:t>
            </a:r>
          </a:p>
        </p:txBody>
      </p:sp>
      <p:sp>
        <p:nvSpPr>
          <p:cNvPr id="58382" name="Text Box 22">
            <a:extLst>
              <a:ext uri="{FF2B5EF4-FFF2-40B4-BE49-F238E27FC236}">
                <a16:creationId xmlns:a16="http://schemas.microsoft.com/office/drawing/2014/main" id="{DE347367-1C60-4B00-8229-785101EE4415}"/>
              </a:ext>
            </a:extLst>
          </p:cNvPr>
          <p:cNvSpPr txBox="1">
            <a:spLocks noChangeArrowheads="1"/>
          </p:cNvSpPr>
          <p:nvPr/>
        </p:nvSpPr>
        <p:spPr bwMode="auto">
          <a:xfrm>
            <a:off x="7521576" y="5905984"/>
            <a:ext cx="6842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a:t>700  nm</a:t>
            </a:r>
          </a:p>
        </p:txBody>
      </p:sp>
      <p:sp>
        <p:nvSpPr>
          <p:cNvPr id="58383" name="Line 23">
            <a:extLst>
              <a:ext uri="{FF2B5EF4-FFF2-40B4-BE49-F238E27FC236}">
                <a16:creationId xmlns:a16="http://schemas.microsoft.com/office/drawing/2014/main" id="{FC5FD8D3-72FE-408D-BE2E-9B792CE4C4FA}"/>
              </a:ext>
            </a:extLst>
          </p:cNvPr>
          <p:cNvSpPr>
            <a:spLocks noChangeShapeType="1"/>
          </p:cNvSpPr>
          <p:nvPr/>
        </p:nvSpPr>
        <p:spPr bwMode="auto">
          <a:xfrm>
            <a:off x="4397375" y="5448783"/>
            <a:ext cx="30480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8384" name="Text Box 24">
            <a:extLst>
              <a:ext uri="{FF2B5EF4-FFF2-40B4-BE49-F238E27FC236}">
                <a16:creationId xmlns:a16="http://schemas.microsoft.com/office/drawing/2014/main" id="{DF88A586-0563-4A91-8007-D7F64623B2C4}"/>
              </a:ext>
            </a:extLst>
          </p:cNvPr>
          <p:cNvSpPr txBox="1">
            <a:spLocks noChangeArrowheads="1"/>
          </p:cNvSpPr>
          <p:nvPr/>
        </p:nvSpPr>
        <p:spPr bwMode="auto">
          <a:xfrm>
            <a:off x="8283575" y="5522706"/>
            <a:ext cx="1714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dirty="0"/>
              <a:t>Aggiunge colore</a:t>
            </a:r>
          </a:p>
        </p:txBody>
      </p:sp>
      <p:sp>
        <p:nvSpPr>
          <p:cNvPr id="58385" name="Line 25">
            <a:extLst>
              <a:ext uri="{FF2B5EF4-FFF2-40B4-BE49-F238E27FC236}">
                <a16:creationId xmlns:a16="http://schemas.microsoft.com/office/drawing/2014/main" id="{2B6272FD-BBA5-4568-B771-EB75BF180402}"/>
              </a:ext>
            </a:extLst>
          </p:cNvPr>
          <p:cNvSpPr>
            <a:spLocks noChangeShapeType="1"/>
          </p:cNvSpPr>
          <p:nvPr/>
        </p:nvSpPr>
        <p:spPr bwMode="auto">
          <a:xfrm flipH="1">
            <a:off x="4419600" y="6298095"/>
            <a:ext cx="29718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8386" name="Text Box 26">
            <a:extLst>
              <a:ext uri="{FF2B5EF4-FFF2-40B4-BE49-F238E27FC236}">
                <a16:creationId xmlns:a16="http://schemas.microsoft.com/office/drawing/2014/main" id="{B92839B0-8573-430E-9E04-A1D2FCA4FF1C}"/>
              </a:ext>
            </a:extLst>
          </p:cNvPr>
          <p:cNvSpPr txBox="1">
            <a:spLocks noChangeArrowheads="1"/>
          </p:cNvSpPr>
          <p:nvPr/>
        </p:nvSpPr>
        <p:spPr bwMode="auto">
          <a:xfrm>
            <a:off x="1739900" y="5522706"/>
            <a:ext cx="1460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dirty="0"/>
              <a:t>Sottrae colore</a:t>
            </a:r>
          </a:p>
        </p:txBody>
      </p:sp>
      <p:pic>
        <p:nvPicPr>
          <p:cNvPr id="58387" name="Picture 34" descr="C:\Documents and Settings\reumatologia\Desktop\figure\polar 0.JPG">
            <a:extLst>
              <a:ext uri="{FF2B5EF4-FFF2-40B4-BE49-F238E27FC236}">
                <a16:creationId xmlns:a16="http://schemas.microsoft.com/office/drawing/2014/main" id="{5112C4F6-3B51-456B-BFA7-3BA67D4391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963738"/>
            <a:ext cx="7162800"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8" name="Line 35">
            <a:extLst>
              <a:ext uri="{FF2B5EF4-FFF2-40B4-BE49-F238E27FC236}">
                <a16:creationId xmlns:a16="http://schemas.microsoft.com/office/drawing/2014/main" id="{5EE17A26-1F6C-4475-801D-612B7143E2D8}"/>
              </a:ext>
            </a:extLst>
          </p:cNvPr>
          <p:cNvSpPr>
            <a:spLocks noChangeShapeType="1"/>
          </p:cNvSpPr>
          <p:nvPr/>
        </p:nvSpPr>
        <p:spPr bwMode="auto">
          <a:xfrm flipH="1" flipV="1">
            <a:off x="3200400" y="3113088"/>
            <a:ext cx="457200" cy="45720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8389" name="Line 36">
            <a:extLst>
              <a:ext uri="{FF2B5EF4-FFF2-40B4-BE49-F238E27FC236}">
                <a16:creationId xmlns:a16="http://schemas.microsoft.com/office/drawing/2014/main" id="{3AD8E1B0-B729-4B3C-807A-CA7DC3FF5A03}"/>
              </a:ext>
            </a:extLst>
          </p:cNvPr>
          <p:cNvSpPr>
            <a:spLocks noChangeShapeType="1"/>
          </p:cNvSpPr>
          <p:nvPr/>
        </p:nvSpPr>
        <p:spPr bwMode="auto">
          <a:xfrm flipV="1">
            <a:off x="7467600" y="3113088"/>
            <a:ext cx="533400" cy="45720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9973" name="Text Box 37">
            <a:extLst>
              <a:ext uri="{FF2B5EF4-FFF2-40B4-BE49-F238E27FC236}">
                <a16:creationId xmlns:a16="http://schemas.microsoft.com/office/drawing/2014/main" id="{19E12F33-5A06-42FB-A468-AD2009BA7BAE}"/>
              </a:ext>
            </a:extLst>
          </p:cNvPr>
          <p:cNvSpPr txBox="1">
            <a:spLocks noChangeArrowheads="1"/>
          </p:cNvSpPr>
          <p:nvPr/>
        </p:nvSpPr>
        <p:spPr bwMode="auto">
          <a:xfrm>
            <a:off x="5181600" y="2274888"/>
            <a:ext cx="304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it-IT" altLang="it-IT" b="1">
                <a:effectLst>
                  <a:outerShdw blurRad="38100" dist="38100" dir="2700000" algn="tl">
                    <a:srgbClr val="FFFFFF"/>
                  </a:outerShdw>
                </a:effectLst>
                <a:latin typeface="Symbol" pitchFamily="18" charset="2"/>
              </a:rPr>
              <a:t>l</a:t>
            </a:r>
          </a:p>
        </p:txBody>
      </p:sp>
      <p:sp>
        <p:nvSpPr>
          <p:cNvPr id="39974" name="Text Box 38">
            <a:extLst>
              <a:ext uri="{FF2B5EF4-FFF2-40B4-BE49-F238E27FC236}">
                <a16:creationId xmlns:a16="http://schemas.microsoft.com/office/drawing/2014/main" id="{D27BE2BB-529B-4D82-945E-D8E154A590BB}"/>
              </a:ext>
            </a:extLst>
          </p:cNvPr>
          <p:cNvSpPr txBox="1">
            <a:spLocks noChangeArrowheads="1"/>
          </p:cNvSpPr>
          <p:nvPr/>
        </p:nvSpPr>
        <p:spPr bwMode="auto">
          <a:xfrm>
            <a:off x="9144000" y="2274888"/>
            <a:ext cx="304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it-IT" altLang="it-IT" b="1">
                <a:effectLst>
                  <a:outerShdw blurRad="38100" dist="38100" dir="2700000" algn="tl">
                    <a:srgbClr val="FFFFFF"/>
                  </a:outerShdw>
                </a:effectLst>
                <a:latin typeface="Symbol" pitchFamily="18" charset="2"/>
              </a:rPr>
              <a:t>l</a:t>
            </a:r>
          </a:p>
        </p:txBody>
      </p:sp>
      <p:sp>
        <p:nvSpPr>
          <p:cNvPr id="58392" name="Rectangle 39">
            <a:extLst>
              <a:ext uri="{FF2B5EF4-FFF2-40B4-BE49-F238E27FC236}">
                <a16:creationId xmlns:a16="http://schemas.microsoft.com/office/drawing/2014/main" id="{67A5CFE0-7D96-4146-A7B5-5F82655039C8}"/>
              </a:ext>
            </a:extLst>
          </p:cNvPr>
          <p:cNvSpPr>
            <a:spLocks noChangeArrowheads="1"/>
          </p:cNvSpPr>
          <p:nvPr/>
        </p:nvSpPr>
        <p:spPr bwMode="auto">
          <a:xfrm>
            <a:off x="1828800" y="136526"/>
            <a:ext cx="8534400"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it-IT" altLang="it-IT" sz="2000" b="1"/>
              <a:t>Cristalli di MSU                                                                                                           </a:t>
            </a:r>
            <a:r>
              <a:rPr lang="it-IT" altLang="it-IT" sz="2000" u="sng"/>
              <a:t>Raggio lento</a:t>
            </a:r>
            <a:r>
              <a:rPr lang="it-IT" altLang="it-IT" sz="2000"/>
              <a:t> viaggia perpendicolarmente all’asse geometrico maggiore del cristallo</a:t>
            </a:r>
            <a:r>
              <a:rPr lang="it-IT" altLang="it-IT" sz="2000" b="1"/>
              <a:t> </a:t>
            </a:r>
          </a:p>
          <a:p>
            <a:pPr eaLnBrk="1" hangingPunct="1">
              <a:spcBef>
                <a:spcPct val="50000"/>
              </a:spcBef>
              <a:buFontTx/>
              <a:buNone/>
            </a:pPr>
            <a:r>
              <a:rPr lang="it-IT" altLang="it-IT" sz="2000" b="1"/>
              <a:t>Cristalli di CPPD                                                                                                               </a:t>
            </a:r>
            <a:r>
              <a:rPr lang="it-IT" altLang="it-IT" sz="2000" u="sng"/>
              <a:t>Raggio lento</a:t>
            </a:r>
            <a:r>
              <a:rPr lang="it-IT" altLang="it-IT" sz="2000"/>
              <a:t> viaggia parallelamente all’asse geometrico maggiore del cristallo</a:t>
            </a:r>
          </a:p>
        </p:txBody>
      </p:sp>
      <p:sp>
        <p:nvSpPr>
          <p:cNvPr id="39977" name="Text Box 41">
            <a:extLst>
              <a:ext uri="{FF2B5EF4-FFF2-40B4-BE49-F238E27FC236}">
                <a16:creationId xmlns:a16="http://schemas.microsoft.com/office/drawing/2014/main" id="{F5FDFE7A-100D-4829-BB77-DE65FBBB9EED}"/>
              </a:ext>
            </a:extLst>
          </p:cNvPr>
          <p:cNvSpPr txBox="1">
            <a:spLocks noChangeArrowheads="1"/>
          </p:cNvSpPr>
          <p:nvPr/>
        </p:nvSpPr>
        <p:spPr bwMode="auto">
          <a:xfrm>
            <a:off x="2819400" y="2743201"/>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it-IT" altLang="it-IT" sz="2000">
                <a:effectLst>
                  <a:outerShdw blurRad="38100" dist="38100" dir="2700000" algn="tl">
                    <a:srgbClr val="FFFFFF"/>
                  </a:outerShdw>
                </a:effectLst>
              </a:rPr>
              <a:t>slow</a:t>
            </a:r>
          </a:p>
        </p:txBody>
      </p:sp>
      <p:sp>
        <p:nvSpPr>
          <p:cNvPr id="39978" name="Text Box 42">
            <a:extLst>
              <a:ext uri="{FF2B5EF4-FFF2-40B4-BE49-F238E27FC236}">
                <a16:creationId xmlns:a16="http://schemas.microsoft.com/office/drawing/2014/main" id="{438382EC-EF48-4DE3-9004-2CF380B2A30A}"/>
              </a:ext>
            </a:extLst>
          </p:cNvPr>
          <p:cNvSpPr txBox="1">
            <a:spLocks noChangeArrowheads="1"/>
          </p:cNvSpPr>
          <p:nvPr/>
        </p:nvSpPr>
        <p:spPr bwMode="auto">
          <a:xfrm>
            <a:off x="7772400" y="2727326"/>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it-IT" altLang="it-IT" sz="2000">
                <a:effectLst>
                  <a:outerShdw blurRad="38100" dist="38100" dir="2700000" algn="tl">
                    <a:srgbClr val="FFFFFF"/>
                  </a:outerShdw>
                </a:effectLst>
              </a:rPr>
              <a:t>slow</a:t>
            </a:r>
          </a:p>
        </p:txBody>
      </p:sp>
      <p:sp>
        <p:nvSpPr>
          <p:cNvPr id="58395" name="AutoShape 43">
            <a:extLst>
              <a:ext uri="{FF2B5EF4-FFF2-40B4-BE49-F238E27FC236}">
                <a16:creationId xmlns:a16="http://schemas.microsoft.com/office/drawing/2014/main" id="{2EBBCE0C-50D6-470B-9EAA-981F147978EE}"/>
              </a:ext>
            </a:extLst>
          </p:cNvPr>
          <p:cNvSpPr>
            <a:spLocks noChangeArrowheads="1"/>
          </p:cNvSpPr>
          <p:nvPr/>
        </p:nvSpPr>
        <p:spPr bwMode="auto">
          <a:xfrm rot="-2612027">
            <a:off x="7807325" y="4043363"/>
            <a:ext cx="762000" cy="228600"/>
          </a:xfrm>
          <a:prstGeom prst="parallelogram">
            <a:avLst>
              <a:gd name="adj" fmla="val 83333"/>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58396" name="Oval 44">
            <a:extLst>
              <a:ext uri="{FF2B5EF4-FFF2-40B4-BE49-F238E27FC236}">
                <a16:creationId xmlns:a16="http://schemas.microsoft.com/office/drawing/2014/main" id="{5E758A47-017F-431B-9CED-78E78410C6AE}"/>
              </a:ext>
            </a:extLst>
          </p:cNvPr>
          <p:cNvSpPr>
            <a:spLocks noChangeArrowheads="1"/>
          </p:cNvSpPr>
          <p:nvPr/>
        </p:nvSpPr>
        <p:spPr bwMode="auto">
          <a:xfrm rot="-2549799">
            <a:off x="3519488" y="4038600"/>
            <a:ext cx="1219200" cy="762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Tree>
    <p:extLst>
      <p:ext uri="{BB962C8B-B14F-4D97-AF65-F5344CB8AC3E}">
        <p14:creationId xmlns:p14="http://schemas.microsoft.com/office/powerpoint/2010/main" val="2662631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ED6A4D7F-935C-4DD4-B616-FDF8F8E4CF52}"/>
              </a:ext>
            </a:extLst>
          </p:cNvPr>
          <p:cNvSpPr>
            <a:spLocks noGrp="1" noChangeArrowheads="1"/>
          </p:cNvSpPr>
          <p:nvPr>
            <p:ph type="title"/>
          </p:nvPr>
        </p:nvSpPr>
        <p:spPr/>
        <p:txBody>
          <a:bodyPr/>
          <a:lstStyle/>
          <a:p>
            <a:r>
              <a:rPr lang="it-IT" altLang="it-IT" dirty="0"/>
              <a:t>Attenzione!</a:t>
            </a:r>
          </a:p>
        </p:txBody>
      </p:sp>
      <p:sp>
        <p:nvSpPr>
          <p:cNvPr id="59395" name="Rectangle 3">
            <a:extLst>
              <a:ext uri="{FF2B5EF4-FFF2-40B4-BE49-F238E27FC236}">
                <a16:creationId xmlns:a16="http://schemas.microsoft.com/office/drawing/2014/main" id="{10D66AE3-EA13-485F-AF70-5C1BD723366E}"/>
              </a:ext>
            </a:extLst>
          </p:cNvPr>
          <p:cNvSpPr>
            <a:spLocks noGrp="1" noChangeArrowheads="1"/>
          </p:cNvSpPr>
          <p:nvPr>
            <p:ph type="body" idx="1"/>
          </p:nvPr>
        </p:nvSpPr>
        <p:spPr/>
        <p:txBody>
          <a:bodyPr>
            <a:normAutofit/>
          </a:bodyPr>
          <a:lstStyle/>
          <a:p>
            <a:r>
              <a:rPr lang="it-IT" altLang="it-IT" sz="3600" dirty="0"/>
              <a:t>Non tutto ciò che è birifrangente è cristallino</a:t>
            </a:r>
          </a:p>
          <a:p>
            <a:pPr lvl="1"/>
            <a:r>
              <a:rPr lang="it-IT" altLang="it-IT" sz="3200" dirty="0"/>
              <a:t>polvere, talco, anticoagulanti … </a:t>
            </a:r>
          </a:p>
          <a:p>
            <a:endParaRPr lang="it-IT" altLang="it-IT" sz="3600" dirty="0"/>
          </a:p>
          <a:p>
            <a:r>
              <a:rPr lang="it-IT" altLang="it-IT" sz="3600" dirty="0"/>
              <a:t>Non tutti i cristalli sono birifrangenti</a:t>
            </a:r>
          </a:p>
          <a:p>
            <a:pPr lvl="1"/>
            <a:r>
              <a:rPr lang="it-IT" altLang="it-IT" sz="3200" dirty="0" err="1"/>
              <a:t>idrossiapatite</a:t>
            </a:r>
            <a:endParaRPr lang="it-IT" altLang="it-IT" sz="3200" dirty="0"/>
          </a:p>
        </p:txBody>
      </p:sp>
    </p:spTree>
    <p:extLst>
      <p:ext uri="{BB962C8B-B14F-4D97-AF65-F5344CB8AC3E}">
        <p14:creationId xmlns:p14="http://schemas.microsoft.com/office/powerpoint/2010/main" val="24184091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70F29CBF-CFDD-4B36-80DA-AFC21623CF04}"/>
              </a:ext>
            </a:extLst>
          </p:cNvPr>
          <p:cNvSpPr>
            <a:spLocks noGrp="1" noChangeArrowheads="1"/>
          </p:cNvSpPr>
          <p:nvPr>
            <p:ph type="title"/>
          </p:nvPr>
        </p:nvSpPr>
        <p:spPr/>
        <p:txBody>
          <a:bodyPr/>
          <a:lstStyle/>
          <a:p>
            <a:r>
              <a:rPr lang="it-IT" altLang="it-IT"/>
              <a:t>Cristalli di urato monosodico (MSU)</a:t>
            </a:r>
          </a:p>
        </p:txBody>
      </p:sp>
      <p:sp>
        <p:nvSpPr>
          <p:cNvPr id="60419" name="Rectangle 3">
            <a:extLst>
              <a:ext uri="{FF2B5EF4-FFF2-40B4-BE49-F238E27FC236}">
                <a16:creationId xmlns:a16="http://schemas.microsoft.com/office/drawing/2014/main" id="{3B407FEB-B410-4C68-A940-1425838CE2EC}"/>
              </a:ext>
            </a:extLst>
          </p:cNvPr>
          <p:cNvSpPr>
            <a:spLocks noGrp="1" noChangeArrowheads="1"/>
          </p:cNvSpPr>
          <p:nvPr>
            <p:ph type="body" idx="1"/>
          </p:nvPr>
        </p:nvSpPr>
        <p:spPr/>
        <p:txBody>
          <a:bodyPr>
            <a:normAutofit/>
          </a:bodyPr>
          <a:lstStyle/>
          <a:p>
            <a:r>
              <a:rPr lang="it-IT" altLang="it-IT" sz="3200" dirty="0"/>
              <a:t>Aspetto : aghiforme</a:t>
            </a:r>
          </a:p>
          <a:p>
            <a:r>
              <a:rPr lang="it-IT" altLang="it-IT" sz="3200" dirty="0"/>
              <a:t>Dimensioni : 2 – 20 m</a:t>
            </a:r>
          </a:p>
          <a:p>
            <a:r>
              <a:rPr lang="it-IT" altLang="it-IT" sz="3200" dirty="0"/>
              <a:t>Birifrangenza : negativa</a:t>
            </a:r>
          </a:p>
          <a:p>
            <a:r>
              <a:rPr lang="it-IT" altLang="it-IT" sz="3200" dirty="0"/>
              <a:t>Solitamente intracellulari</a:t>
            </a:r>
          </a:p>
          <a:p>
            <a:r>
              <a:rPr lang="it-IT" altLang="it-IT" sz="3200" dirty="0"/>
              <a:t>Identificazione : MO-LP</a:t>
            </a:r>
          </a:p>
        </p:txBody>
      </p:sp>
      <p:pic>
        <p:nvPicPr>
          <p:cNvPr id="60420" name="Picture 5" descr="C:\Documenti\Immagini\Liquido sinoviale\urato.JPG">
            <a:extLst>
              <a:ext uri="{FF2B5EF4-FFF2-40B4-BE49-F238E27FC236}">
                <a16:creationId xmlns:a16="http://schemas.microsoft.com/office/drawing/2014/main" id="{4F188E8F-F1FC-42E2-8C97-3435788DE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9326" y="1271016"/>
            <a:ext cx="3357562" cy="2227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6">
            <a:extLst>
              <a:ext uri="{FF2B5EF4-FFF2-40B4-BE49-F238E27FC236}">
                <a16:creationId xmlns:a16="http://schemas.microsoft.com/office/drawing/2014/main" id="{37561C8F-7956-498C-87A0-687B7BDD9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231559" y="2124286"/>
            <a:ext cx="4794161" cy="3087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2" name="Picture 7">
            <a:extLst>
              <a:ext uri="{FF2B5EF4-FFF2-40B4-BE49-F238E27FC236}">
                <a16:creationId xmlns:a16="http://schemas.microsoft.com/office/drawing/2014/main" id="{2072E303-0B08-4B4E-8BF4-0B20349462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9326" y="3531709"/>
            <a:ext cx="3357562" cy="2520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31560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845CBF4A-DA78-4071-8AAD-17086D7BE2DE}"/>
              </a:ext>
            </a:extLst>
          </p:cNvPr>
          <p:cNvSpPr>
            <a:spLocks noGrp="1" noChangeArrowheads="1"/>
          </p:cNvSpPr>
          <p:nvPr>
            <p:ph type="title"/>
          </p:nvPr>
        </p:nvSpPr>
        <p:spPr/>
        <p:txBody>
          <a:bodyPr/>
          <a:lstStyle/>
          <a:p>
            <a:pPr eaLnBrk="1" hangingPunct="1"/>
            <a:r>
              <a:rPr lang="it-IT" altLang="it-IT">
                <a:solidFill>
                  <a:schemeClr val="tx1"/>
                </a:solidFill>
              </a:rPr>
              <a:t>Elongazione (MSU)</a:t>
            </a:r>
          </a:p>
        </p:txBody>
      </p:sp>
      <p:pic>
        <p:nvPicPr>
          <p:cNvPr id="61443" name="Picture 4" descr="C:\Documents and Settings\MGOVONI\Desktop\figure\MSU.JPG">
            <a:extLst>
              <a:ext uri="{FF2B5EF4-FFF2-40B4-BE49-F238E27FC236}">
                <a16:creationId xmlns:a16="http://schemas.microsoft.com/office/drawing/2014/main" id="{A85D9317-78A5-4423-B3F9-4ADE937F5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1657351"/>
            <a:ext cx="294957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Line 5">
            <a:extLst>
              <a:ext uri="{FF2B5EF4-FFF2-40B4-BE49-F238E27FC236}">
                <a16:creationId xmlns:a16="http://schemas.microsoft.com/office/drawing/2014/main" id="{87AE7549-4B68-460A-AD5D-1705A25D8A69}"/>
              </a:ext>
            </a:extLst>
          </p:cNvPr>
          <p:cNvSpPr>
            <a:spLocks noChangeShapeType="1"/>
          </p:cNvSpPr>
          <p:nvPr/>
        </p:nvSpPr>
        <p:spPr bwMode="auto">
          <a:xfrm flipV="1">
            <a:off x="6248400" y="2266950"/>
            <a:ext cx="381000" cy="1676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5846" name="Text Box 6">
            <a:extLst>
              <a:ext uri="{FF2B5EF4-FFF2-40B4-BE49-F238E27FC236}">
                <a16:creationId xmlns:a16="http://schemas.microsoft.com/office/drawing/2014/main" id="{EAA988B4-F731-4801-AF6F-889E7640AFC0}"/>
              </a:ext>
            </a:extLst>
          </p:cNvPr>
          <p:cNvSpPr txBox="1">
            <a:spLocks noChangeArrowheads="1"/>
          </p:cNvSpPr>
          <p:nvPr/>
        </p:nvSpPr>
        <p:spPr bwMode="auto">
          <a:xfrm>
            <a:off x="6537325" y="2911475"/>
            <a:ext cx="3113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it-IT" altLang="it-IT">
                <a:effectLst>
                  <a:outerShdw blurRad="38100" dist="38100" dir="2700000" algn="tl">
                    <a:srgbClr val="FFFFFF"/>
                  </a:outerShdw>
                </a:effectLst>
                <a:latin typeface="Symbol" pitchFamily="18" charset="2"/>
              </a:rPr>
              <a:t>l</a:t>
            </a:r>
          </a:p>
        </p:txBody>
      </p:sp>
      <p:sp>
        <p:nvSpPr>
          <p:cNvPr id="35847" name="Text Box 7">
            <a:extLst>
              <a:ext uri="{FF2B5EF4-FFF2-40B4-BE49-F238E27FC236}">
                <a16:creationId xmlns:a16="http://schemas.microsoft.com/office/drawing/2014/main" id="{D4A66D02-89BC-4D35-86FE-1F3AD8BEA34A}"/>
              </a:ext>
            </a:extLst>
          </p:cNvPr>
          <p:cNvSpPr txBox="1">
            <a:spLocks noChangeArrowheads="1"/>
          </p:cNvSpPr>
          <p:nvPr/>
        </p:nvSpPr>
        <p:spPr bwMode="auto">
          <a:xfrm>
            <a:off x="6477000" y="4629150"/>
            <a:ext cx="3113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it-IT" altLang="it-IT">
                <a:effectLst>
                  <a:outerShdw blurRad="38100" dist="38100" dir="2700000" algn="tl">
                    <a:srgbClr val="FFFFFF"/>
                  </a:outerShdw>
                </a:effectLst>
                <a:latin typeface="Symbol" pitchFamily="18" charset="2"/>
              </a:rPr>
              <a:t>l</a:t>
            </a:r>
          </a:p>
        </p:txBody>
      </p:sp>
      <p:sp>
        <p:nvSpPr>
          <p:cNvPr id="61447" name="Line 8">
            <a:extLst>
              <a:ext uri="{FF2B5EF4-FFF2-40B4-BE49-F238E27FC236}">
                <a16:creationId xmlns:a16="http://schemas.microsoft.com/office/drawing/2014/main" id="{B0561949-C775-446E-A84B-625E4E643634}"/>
              </a:ext>
            </a:extLst>
          </p:cNvPr>
          <p:cNvSpPr>
            <a:spLocks noChangeShapeType="1"/>
          </p:cNvSpPr>
          <p:nvPr/>
        </p:nvSpPr>
        <p:spPr bwMode="auto">
          <a:xfrm flipV="1">
            <a:off x="6477000" y="4629150"/>
            <a:ext cx="60960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extLst>
      <p:ext uri="{BB962C8B-B14F-4D97-AF65-F5344CB8AC3E}">
        <p14:creationId xmlns:p14="http://schemas.microsoft.com/office/powerpoint/2010/main" val="107761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BE8B5EC3-2C86-4824-96A0-9B4F6C03A8D6}"/>
              </a:ext>
            </a:extLst>
          </p:cNvPr>
          <p:cNvSpPr>
            <a:spLocks noGrp="1" noChangeArrowheads="1"/>
          </p:cNvSpPr>
          <p:nvPr>
            <p:ph type="title"/>
          </p:nvPr>
        </p:nvSpPr>
        <p:spPr/>
        <p:txBody>
          <a:bodyPr/>
          <a:lstStyle/>
          <a:p>
            <a:r>
              <a:rPr lang="it-IT" altLang="it-IT"/>
              <a:t>Cristalli di MSU</a:t>
            </a:r>
          </a:p>
        </p:txBody>
      </p:sp>
      <p:sp>
        <p:nvSpPr>
          <p:cNvPr id="62467" name="Rectangle 3">
            <a:extLst>
              <a:ext uri="{FF2B5EF4-FFF2-40B4-BE49-F238E27FC236}">
                <a16:creationId xmlns:a16="http://schemas.microsoft.com/office/drawing/2014/main" id="{234C5D65-FD2C-48C7-9FBF-0CCD6117EEEA}"/>
              </a:ext>
            </a:extLst>
          </p:cNvPr>
          <p:cNvSpPr>
            <a:spLocks noGrp="1" noChangeArrowheads="1"/>
          </p:cNvSpPr>
          <p:nvPr>
            <p:ph type="body" idx="1"/>
          </p:nvPr>
        </p:nvSpPr>
        <p:spPr/>
        <p:txBody>
          <a:bodyPr>
            <a:normAutofit/>
          </a:bodyPr>
          <a:lstStyle/>
          <a:p>
            <a:r>
              <a:rPr lang="it-IT" altLang="it-IT" sz="3200" dirty="0"/>
              <a:t>I cristalli provenienti da depositi tofacei hanno in genere dimensioni maggiori</a:t>
            </a:r>
          </a:p>
        </p:txBody>
      </p:sp>
      <p:pic>
        <p:nvPicPr>
          <p:cNvPr id="62468" name="Picture 4">
            <a:extLst>
              <a:ext uri="{FF2B5EF4-FFF2-40B4-BE49-F238E27FC236}">
                <a16:creationId xmlns:a16="http://schemas.microsoft.com/office/drawing/2014/main" id="{8BD4DF62-848A-4438-95FF-CF3CABEA48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350" y="2419351"/>
            <a:ext cx="5162550" cy="321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42064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4FC46722-F5F5-48D0-9892-02133610B8A0}"/>
              </a:ext>
            </a:extLst>
          </p:cNvPr>
          <p:cNvSpPr>
            <a:spLocks noGrp="1" noChangeArrowheads="1"/>
          </p:cNvSpPr>
          <p:nvPr>
            <p:ph type="ctrTitle"/>
          </p:nvPr>
        </p:nvSpPr>
        <p:spPr/>
        <p:txBody>
          <a:bodyPr>
            <a:normAutofit/>
          </a:bodyPr>
          <a:lstStyle/>
          <a:p>
            <a:r>
              <a:rPr lang="it-IT" altLang="it-IT"/>
              <a:t>Cristalli di MSU</a:t>
            </a:r>
            <a:br>
              <a:rPr lang="it-IT" altLang="it-IT"/>
            </a:br>
            <a:r>
              <a:rPr lang="it-IT" altLang="it-IT"/>
              <a:t>aspetto ultrastrutturale</a:t>
            </a:r>
          </a:p>
        </p:txBody>
      </p:sp>
      <p:sp>
        <p:nvSpPr>
          <p:cNvPr id="63491" name="Rectangle 3">
            <a:extLst>
              <a:ext uri="{FF2B5EF4-FFF2-40B4-BE49-F238E27FC236}">
                <a16:creationId xmlns:a16="http://schemas.microsoft.com/office/drawing/2014/main" id="{9C76A182-7DE9-4C28-AC1A-3C3ED9DA2038}"/>
              </a:ext>
            </a:extLst>
          </p:cNvPr>
          <p:cNvSpPr>
            <a:spLocks noGrp="1" noChangeArrowheads="1"/>
          </p:cNvSpPr>
          <p:nvPr>
            <p:ph idx="1"/>
          </p:nvPr>
        </p:nvSpPr>
        <p:spPr>
          <a:xfrm>
            <a:off x="510621" y="1682150"/>
            <a:ext cx="8232566" cy="4186943"/>
          </a:xfrm>
        </p:spPr>
        <p:txBody>
          <a:bodyPr/>
          <a:lstStyle/>
          <a:p>
            <a:r>
              <a:rPr lang="it-IT" altLang="it-IT" sz="2800" dirty="0"/>
              <a:t>Immagine negativa (per dissoluzione del cristallo secondaria alle procedure di allestimento)</a:t>
            </a:r>
          </a:p>
          <a:p>
            <a:r>
              <a:rPr lang="it-IT" altLang="it-IT" sz="2800" dirty="0"/>
              <a:t>Forma fusata, ad angoli acuti</a:t>
            </a:r>
          </a:p>
          <a:p>
            <a:r>
              <a:rPr lang="it-IT" altLang="it-IT" sz="2800" dirty="0"/>
              <a:t>Profilo duplicato da materiale </a:t>
            </a:r>
            <a:r>
              <a:rPr lang="it-IT" altLang="it-IT" sz="2800" dirty="0" err="1"/>
              <a:t>elettrondenso</a:t>
            </a:r>
            <a:r>
              <a:rPr lang="it-IT" altLang="it-IT" sz="2800" dirty="0"/>
              <a:t> (residuo del sacco </a:t>
            </a:r>
            <a:r>
              <a:rPr lang="it-IT" altLang="it-IT" sz="2800" dirty="0" err="1"/>
              <a:t>fagolisosomiale</a:t>
            </a:r>
            <a:r>
              <a:rPr lang="it-IT" altLang="it-IT" sz="2800" dirty="0"/>
              <a:t>)</a:t>
            </a:r>
          </a:p>
          <a:p>
            <a:r>
              <a:rPr lang="it-IT" altLang="it-IT" sz="2800" dirty="0"/>
              <a:t>Sulla superficie del cristallo può repertarsi materiale proteico adsorbito (Ig)</a:t>
            </a:r>
          </a:p>
          <a:p>
            <a:endParaRPr lang="it-IT" altLang="it-IT" dirty="0"/>
          </a:p>
        </p:txBody>
      </p:sp>
      <p:pic>
        <p:nvPicPr>
          <p:cNvPr id="63492" name="Picture 4" descr="C:\Documents and Settings\MGOVONI\Desktop\figure\MSU1-US.JPG">
            <a:extLst>
              <a:ext uri="{FF2B5EF4-FFF2-40B4-BE49-F238E27FC236}">
                <a16:creationId xmlns:a16="http://schemas.microsoft.com/office/drawing/2014/main" id="{0BF3E270-EA4B-4F34-8DEE-8949CFB15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5887" y="1681657"/>
            <a:ext cx="2921000"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5" descr="C:\Documents and Settings\MGOVONI\Desktop\figure\MSU-US.JPG">
            <a:extLst>
              <a:ext uri="{FF2B5EF4-FFF2-40B4-BE49-F238E27FC236}">
                <a16:creationId xmlns:a16="http://schemas.microsoft.com/office/drawing/2014/main" id="{C3F7A6A4-E464-4975-9C51-4ADC23D9E2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8587" y="4191495"/>
            <a:ext cx="2895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10926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DE03822C-278F-4C4D-8D8D-73C047F27EC5}"/>
              </a:ext>
            </a:extLst>
          </p:cNvPr>
          <p:cNvSpPr>
            <a:spLocks noGrp="1" noChangeArrowheads="1"/>
          </p:cNvSpPr>
          <p:nvPr>
            <p:ph type="title"/>
          </p:nvPr>
        </p:nvSpPr>
        <p:spPr/>
        <p:txBody>
          <a:bodyPr/>
          <a:lstStyle/>
          <a:p>
            <a:r>
              <a:rPr lang="it-IT" altLang="it-IT"/>
              <a:t>Mancato reperimento di cristalli di MSU</a:t>
            </a:r>
          </a:p>
        </p:txBody>
      </p:sp>
      <p:sp>
        <p:nvSpPr>
          <p:cNvPr id="64515" name="Rectangle 3">
            <a:extLst>
              <a:ext uri="{FF2B5EF4-FFF2-40B4-BE49-F238E27FC236}">
                <a16:creationId xmlns:a16="http://schemas.microsoft.com/office/drawing/2014/main" id="{A2D7F593-BF57-47D8-BBF5-3D2C308FD87F}"/>
              </a:ext>
            </a:extLst>
          </p:cNvPr>
          <p:cNvSpPr>
            <a:spLocks noGrp="1" noChangeArrowheads="1"/>
          </p:cNvSpPr>
          <p:nvPr>
            <p:ph type="body" idx="1"/>
          </p:nvPr>
        </p:nvSpPr>
        <p:spPr/>
        <p:txBody>
          <a:bodyPr/>
          <a:lstStyle/>
          <a:p>
            <a:r>
              <a:rPr lang="it-IT" altLang="it-IT" sz="2800" dirty="0"/>
              <a:t>Artrocentesi eseguita su articolazione primitivamente non coinvolta dall’attacco gottoso acuto (“versamento simpatico”)</a:t>
            </a:r>
          </a:p>
          <a:p>
            <a:endParaRPr lang="it-IT" altLang="it-IT" sz="2800" dirty="0"/>
          </a:p>
          <a:p>
            <a:r>
              <a:rPr lang="it-IT" altLang="it-IT" sz="2800" dirty="0"/>
              <a:t>Cristalli di piccole dimensioni (0.5 – 1 m)</a:t>
            </a:r>
          </a:p>
          <a:p>
            <a:endParaRPr lang="it-IT" altLang="it-IT" dirty="0"/>
          </a:p>
        </p:txBody>
      </p:sp>
    </p:spTree>
    <p:extLst>
      <p:ext uri="{BB962C8B-B14F-4D97-AF65-F5344CB8AC3E}">
        <p14:creationId xmlns:p14="http://schemas.microsoft.com/office/powerpoint/2010/main" val="595898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Definizione</a:t>
            </a:r>
          </a:p>
        </p:txBody>
      </p:sp>
      <p:sp>
        <p:nvSpPr>
          <p:cNvPr id="3" name="Segnaposto contenuto 2"/>
          <p:cNvSpPr>
            <a:spLocks noGrp="1"/>
          </p:cNvSpPr>
          <p:nvPr>
            <p:ph idx="1"/>
          </p:nvPr>
        </p:nvSpPr>
        <p:spPr>
          <a:xfrm>
            <a:off x="838200" y="1825625"/>
            <a:ext cx="10298360" cy="4351338"/>
          </a:xfrm>
        </p:spPr>
        <p:txBody>
          <a:bodyPr>
            <a:normAutofit/>
          </a:bodyPr>
          <a:lstStyle/>
          <a:p>
            <a:r>
              <a:rPr lang="it-IT" sz="2400" b="1" dirty="0"/>
              <a:t>Gotta</a:t>
            </a:r>
            <a:endParaRPr lang="it-IT" b="1" dirty="0"/>
          </a:p>
          <a:p>
            <a:pPr lvl="1"/>
            <a:r>
              <a:rPr lang="it-IT" dirty="0"/>
              <a:t>Artropatia caratterizzata dalla formazione e dalla deposizione tessutale di cristalli di urato </a:t>
            </a:r>
            <a:r>
              <a:rPr lang="it-IT" dirty="0" err="1"/>
              <a:t>monosodico</a:t>
            </a:r>
            <a:r>
              <a:rPr lang="it-IT" dirty="0"/>
              <a:t> in soggetti con iperuricemia</a:t>
            </a:r>
          </a:p>
          <a:p>
            <a:r>
              <a:rPr lang="it-IT" sz="2400" b="1" dirty="0"/>
              <a:t>Artropatia da </a:t>
            </a:r>
            <a:r>
              <a:rPr lang="it-IT" sz="2400" b="1" dirty="0" err="1"/>
              <a:t>pirofosfato</a:t>
            </a:r>
            <a:r>
              <a:rPr lang="it-IT" sz="2400" b="1" dirty="0"/>
              <a:t> di calcio (</a:t>
            </a:r>
            <a:r>
              <a:rPr lang="it-IT" sz="2400" b="1" dirty="0" err="1"/>
              <a:t>condrocalcinosi</a:t>
            </a:r>
            <a:r>
              <a:rPr lang="it-IT" sz="2400" b="1" dirty="0"/>
              <a:t>-CPPD)</a:t>
            </a:r>
          </a:p>
          <a:p>
            <a:pPr lvl="1"/>
            <a:r>
              <a:rPr lang="it-IT" dirty="0"/>
              <a:t>Patologia caratterizzata dalla formazione e dalla deposizione extracellulare di cristalli di </a:t>
            </a:r>
            <a:r>
              <a:rPr lang="it-IT" dirty="0" err="1"/>
              <a:t>pirofosfato</a:t>
            </a:r>
            <a:r>
              <a:rPr lang="it-IT" dirty="0"/>
              <a:t> di calcio nelle strutture articolari (in particolare cartilagine)</a:t>
            </a:r>
          </a:p>
          <a:p>
            <a:r>
              <a:rPr lang="it-IT" sz="2400" b="1" dirty="0"/>
              <a:t>Malattia da deposito  di </a:t>
            </a:r>
            <a:r>
              <a:rPr lang="it-IT" sz="2400" b="1" dirty="0" err="1"/>
              <a:t>idrossiapatite</a:t>
            </a:r>
            <a:r>
              <a:rPr lang="it-IT" sz="2400" b="1" dirty="0"/>
              <a:t> (HADD)</a:t>
            </a:r>
          </a:p>
          <a:p>
            <a:pPr lvl="1"/>
            <a:r>
              <a:rPr lang="it-IT" dirty="0"/>
              <a:t>Affezione caratterizzata dalla formazione e dal deposito di cristalli di </a:t>
            </a:r>
            <a:r>
              <a:rPr lang="it-IT" dirty="0" err="1"/>
              <a:t>idrossiapatite</a:t>
            </a:r>
            <a:r>
              <a:rPr lang="it-IT" dirty="0"/>
              <a:t> o di altri tipi di apatite in sede articolare e </a:t>
            </a:r>
            <a:r>
              <a:rPr lang="it-IT" dirty="0" err="1"/>
              <a:t>periarticolare</a:t>
            </a:r>
            <a:endParaRPr lang="it-IT" dirty="0"/>
          </a:p>
          <a:p>
            <a:pPr lvl="1"/>
            <a:endParaRPr lang="it-IT" dirty="0"/>
          </a:p>
          <a:p>
            <a:endParaRPr lang="it-IT" dirty="0"/>
          </a:p>
          <a:p>
            <a:endParaRPr lang="it-IT" dirty="0"/>
          </a:p>
        </p:txBody>
      </p:sp>
    </p:spTree>
    <p:extLst>
      <p:ext uri="{BB962C8B-B14F-4D97-AF65-F5344CB8AC3E}">
        <p14:creationId xmlns:p14="http://schemas.microsoft.com/office/powerpoint/2010/main" val="3586120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6EAB45BF-325F-4A4D-80FA-D960DCCA3C70}"/>
              </a:ext>
            </a:extLst>
          </p:cNvPr>
          <p:cNvSpPr>
            <a:spLocks noGrp="1" noChangeArrowheads="1"/>
          </p:cNvSpPr>
          <p:nvPr>
            <p:ph type="title"/>
          </p:nvPr>
        </p:nvSpPr>
        <p:spPr/>
        <p:txBody>
          <a:bodyPr/>
          <a:lstStyle/>
          <a:p>
            <a:r>
              <a:rPr lang="it-IT" altLang="it-IT"/>
              <a:t>Significato clinico</a:t>
            </a:r>
          </a:p>
        </p:txBody>
      </p:sp>
      <p:sp>
        <p:nvSpPr>
          <p:cNvPr id="65539" name="Rectangle 3">
            <a:extLst>
              <a:ext uri="{FF2B5EF4-FFF2-40B4-BE49-F238E27FC236}">
                <a16:creationId xmlns:a16="http://schemas.microsoft.com/office/drawing/2014/main" id="{67D9898A-D231-4CF8-B156-0B24C77AA4DA}"/>
              </a:ext>
            </a:extLst>
          </p:cNvPr>
          <p:cNvSpPr>
            <a:spLocks noGrp="1" noChangeArrowheads="1"/>
          </p:cNvSpPr>
          <p:nvPr>
            <p:ph type="body" idx="1"/>
          </p:nvPr>
        </p:nvSpPr>
        <p:spPr>
          <a:xfrm>
            <a:off x="510621" y="1271016"/>
            <a:ext cx="6614079" cy="4598078"/>
          </a:xfrm>
        </p:spPr>
        <p:txBody>
          <a:bodyPr>
            <a:normAutofit/>
          </a:bodyPr>
          <a:lstStyle/>
          <a:p>
            <a:r>
              <a:rPr lang="it-IT" altLang="it-IT" sz="2400" dirty="0"/>
              <a:t>La presenza di cristalli di MSU permette la diagnosi certa di gotta</a:t>
            </a:r>
          </a:p>
          <a:p>
            <a:endParaRPr lang="it-IT" altLang="it-IT" sz="2400" dirty="0"/>
          </a:p>
          <a:p>
            <a:r>
              <a:rPr lang="it-IT" altLang="it-IT" sz="2400" dirty="0"/>
              <a:t>Durante l’attacco acuto sono in genere numerosi e spesso associati        a conta cellulare elevata</a:t>
            </a:r>
          </a:p>
          <a:p>
            <a:endParaRPr lang="it-IT" altLang="it-IT" sz="2400" dirty="0"/>
          </a:p>
          <a:p>
            <a:r>
              <a:rPr lang="it-IT" altLang="it-IT" sz="2400" dirty="0"/>
              <a:t>Occasionalmente possono essere ritrovati in LS non infiammatori :</a:t>
            </a:r>
          </a:p>
          <a:p>
            <a:pPr lvl="1"/>
            <a:r>
              <a:rPr lang="it-IT" altLang="it-IT" sz="2000" dirty="0"/>
              <a:t>fasi </a:t>
            </a:r>
            <a:r>
              <a:rPr lang="it-IT" altLang="it-IT" sz="2000" dirty="0" err="1"/>
              <a:t>intercritiche</a:t>
            </a:r>
            <a:endParaRPr lang="it-IT" altLang="it-IT" sz="2000" dirty="0"/>
          </a:p>
          <a:p>
            <a:pPr lvl="1"/>
            <a:r>
              <a:rPr lang="it-IT" altLang="it-IT" sz="2000" dirty="0"/>
              <a:t>“coda” dell’attacco gottoso acuto</a:t>
            </a:r>
          </a:p>
        </p:txBody>
      </p:sp>
      <p:pic>
        <p:nvPicPr>
          <p:cNvPr id="65540" name="Picture 4" descr="C:\Documents and Settings\MGOVONI\Desktop\figure\tab gotta.JPG">
            <a:extLst>
              <a:ext uri="{FF2B5EF4-FFF2-40B4-BE49-F238E27FC236}">
                <a16:creationId xmlns:a16="http://schemas.microsoft.com/office/drawing/2014/main" id="{566D401A-8439-482E-89AE-790ECC444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0000" y="1403774"/>
            <a:ext cx="430688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17454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C3412B39-9F9A-4E83-AA68-5295074B84E1}"/>
              </a:ext>
            </a:extLst>
          </p:cNvPr>
          <p:cNvSpPr>
            <a:spLocks noGrp="1" noChangeArrowheads="1"/>
          </p:cNvSpPr>
          <p:nvPr>
            <p:ph type="title"/>
          </p:nvPr>
        </p:nvSpPr>
        <p:spPr/>
        <p:txBody>
          <a:bodyPr>
            <a:normAutofit fontScale="90000"/>
          </a:bodyPr>
          <a:lstStyle/>
          <a:p>
            <a:r>
              <a:rPr lang="it-IT" altLang="it-IT"/>
              <a:t>Cristalli di pirofosfato du calcio diidrato (CPPD)</a:t>
            </a:r>
          </a:p>
        </p:txBody>
      </p:sp>
      <p:sp>
        <p:nvSpPr>
          <p:cNvPr id="66563" name="Rectangle 3">
            <a:extLst>
              <a:ext uri="{FF2B5EF4-FFF2-40B4-BE49-F238E27FC236}">
                <a16:creationId xmlns:a16="http://schemas.microsoft.com/office/drawing/2014/main" id="{1B6648C8-BB9A-47E1-B7D6-C2E48581D77C}"/>
              </a:ext>
            </a:extLst>
          </p:cNvPr>
          <p:cNvSpPr>
            <a:spLocks noGrp="1" noChangeArrowheads="1"/>
          </p:cNvSpPr>
          <p:nvPr>
            <p:ph type="body" idx="1"/>
          </p:nvPr>
        </p:nvSpPr>
        <p:spPr/>
        <p:txBody>
          <a:bodyPr>
            <a:normAutofit/>
          </a:bodyPr>
          <a:lstStyle/>
          <a:p>
            <a:pPr marL="361950" indent="-361950">
              <a:buFont typeface="Arial" panose="020B0604020202020204" pitchFamily="34" charset="0"/>
              <a:buChar char="•"/>
            </a:pPr>
            <a:r>
              <a:rPr lang="it-IT" altLang="it-IT" sz="2800" dirty="0"/>
              <a:t>Aspetto : romboidale, bastoncello</a:t>
            </a:r>
          </a:p>
          <a:p>
            <a:pPr marL="361950" indent="-361950">
              <a:buFont typeface="Arial" panose="020B0604020202020204" pitchFamily="34" charset="0"/>
              <a:buChar char="•"/>
            </a:pPr>
            <a:r>
              <a:rPr lang="it-IT" altLang="it-IT" sz="2800" dirty="0"/>
              <a:t>	   (polimorfi)</a:t>
            </a:r>
          </a:p>
          <a:p>
            <a:pPr marL="361950" indent="-361950">
              <a:buFont typeface="Arial" panose="020B0604020202020204" pitchFamily="34" charset="0"/>
              <a:buChar char="•"/>
            </a:pPr>
            <a:r>
              <a:rPr lang="it-IT" altLang="it-IT" sz="2800" dirty="0"/>
              <a:t>Dimensioni : 2 – 10 m</a:t>
            </a:r>
          </a:p>
          <a:p>
            <a:pPr marL="361950" indent="-361950">
              <a:buFont typeface="Arial" panose="020B0604020202020204" pitchFamily="34" charset="0"/>
              <a:buChar char="•"/>
            </a:pPr>
            <a:r>
              <a:rPr lang="it-IT" altLang="it-IT" sz="2800" dirty="0"/>
              <a:t>Birifrangenza : </a:t>
            </a:r>
            <a:r>
              <a:rPr lang="it-IT" altLang="it-IT" sz="2800" dirty="0" err="1"/>
              <a:t>deb</a:t>
            </a:r>
            <a:r>
              <a:rPr lang="it-IT" altLang="it-IT" sz="2800" dirty="0"/>
              <a:t>. Positiva</a:t>
            </a:r>
          </a:p>
          <a:p>
            <a:pPr marL="361950" indent="-361950">
              <a:buFont typeface="Arial" panose="020B0604020202020204" pitchFamily="34" charset="0"/>
              <a:buChar char="•"/>
            </a:pPr>
            <a:r>
              <a:rPr lang="it-IT" altLang="it-IT" sz="2800" dirty="0"/>
              <a:t>Identificazione : MO-LP</a:t>
            </a:r>
          </a:p>
        </p:txBody>
      </p:sp>
      <p:pic>
        <p:nvPicPr>
          <p:cNvPr id="66564" name="Picture 7" descr="C:\Documenti\Immagini\Liquido sinoviale\Cristalli\CPPD 11.JPG">
            <a:extLst>
              <a:ext uri="{FF2B5EF4-FFF2-40B4-BE49-F238E27FC236}">
                <a16:creationId xmlns:a16="http://schemas.microsoft.com/office/drawing/2014/main" id="{B9FDDDDD-4F5D-42F4-88BA-474B9026C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0212" y="4140307"/>
            <a:ext cx="23622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8" descr="C:\Documenti\Immagini\Liquido sinoviale\Cristalli\CPPD 13.JPG">
            <a:extLst>
              <a:ext uri="{FF2B5EF4-FFF2-40B4-BE49-F238E27FC236}">
                <a16:creationId xmlns:a16="http://schemas.microsoft.com/office/drawing/2014/main" id="{1E27CAE2-2ED9-4102-92AF-B142294BF4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6885" y="4117712"/>
            <a:ext cx="2415118" cy="176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9" descr="C:\Documenti\Immagini\Liquido sinoviale\Cristalli\CPPD 2.JPG">
            <a:extLst>
              <a:ext uri="{FF2B5EF4-FFF2-40B4-BE49-F238E27FC236}">
                <a16:creationId xmlns:a16="http://schemas.microsoft.com/office/drawing/2014/main" id="{EDB4D063-9A71-4293-A930-5B1413D594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736" y="4146657"/>
            <a:ext cx="2438400"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10" descr="C:\Documenti\Immagini\Liquido sinoviale\Cristalli\CPPD 7.JPG">
            <a:extLst>
              <a:ext uri="{FF2B5EF4-FFF2-40B4-BE49-F238E27FC236}">
                <a16:creationId xmlns:a16="http://schemas.microsoft.com/office/drawing/2014/main" id="{56568B25-2C97-493C-BD64-C44A93A240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8111020" y="2829825"/>
            <a:ext cx="3514725"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81361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3B51FE3C-E79D-440B-A495-2AB71D60FB39}"/>
              </a:ext>
            </a:extLst>
          </p:cNvPr>
          <p:cNvSpPr>
            <a:spLocks noGrp="1" noChangeArrowheads="1"/>
          </p:cNvSpPr>
          <p:nvPr>
            <p:ph type="title"/>
          </p:nvPr>
        </p:nvSpPr>
        <p:spPr/>
        <p:txBody>
          <a:bodyPr/>
          <a:lstStyle/>
          <a:p>
            <a:r>
              <a:rPr lang="it-IT" altLang="it-IT"/>
              <a:t>Elongazione (CPPD)</a:t>
            </a:r>
          </a:p>
        </p:txBody>
      </p:sp>
      <p:sp>
        <p:nvSpPr>
          <p:cNvPr id="3" name="Segnaposto contenuto 2">
            <a:extLst>
              <a:ext uri="{FF2B5EF4-FFF2-40B4-BE49-F238E27FC236}">
                <a16:creationId xmlns:a16="http://schemas.microsoft.com/office/drawing/2014/main" id="{8059B8E9-37BC-435D-B0F1-0FDE0063FDB3}"/>
              </a:ext>
            </a:extLst>
          </p:cNvPr>
          <p:cNvSpPr>
            <a:spLocks noGrp="1"/>
          </p:cNvSpPr>
          <p:nvPr>
            <p:ph idx="1"/>
          </p:nvPr>
        </p:nvSpPr>
        <p:spPr/>
        <p:txBody>
          <a:bodyPr/>
          <a:lstStyle/>
          <a:p>
            <a:endParaRPr lang="it-IT"/>
          </a:p>
        </p:txBody>
      </p:sp>
      <p:pic>
        <p:nvPicPr>
          <p:cNvPr id="10" name="Picture 4" descr="C:\Documents and Settings\MGOVONI\Desktop\figure\CPPD.JPG">
            <a:extLst>
              <a:ext uri="{FF2B5EF4-FFF2-40B4-BE49-F238E27FC236}">
                <a16:creationId xmlns:a16="http://schemas.microsoft.com/office/drawing/2014/main" id="{0144B357-0534-45ED-9307-D7C519E04A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8150" y="1300586"/>
            <a:ext cx="3411538"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5">
            <a:extLst>
              <a:ext uri="{FF2B5EF4-FFF2-40B4-BE49-F238E27FC236}">
                <a16:creationId xmlns:a16="http://schemas.microsoft.com/office/drawing/2014/main" id="{C72D9935-EC96-4876-9F01-38839BA96509}"/>
              </a:ext>
            </a:extLst>
          </p:cNvPr>
          <p:cNvSpPr>
            <a:spLocks noChangeShapeType="1"/>
          </p:cNvSpPr>
          <p:nvPr/>
        </p:nvSpPr>
        <p:spPr bwMode="auto">
          <a:xfrm flipV="1">
            <a:off x="6076950" y="1757786"/>
            <a:ext cx="114300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2" name="Text Box 6">
            <a:extLst>
              <a:ext uri="{FF2B5EF4-FFF2-40B4-BE49-F238E27FC236}">
                <a16:creationId xmlns:a16="http://schemas.microsoft.com/office/drawing/2014/main" id="{B941007B-5129-4CAC-8292-BFD338E13259}"/>
              </a:ext>
            </a:extLst>
          </p:cNvPr>
          <p:cNvSpPr txBox="1">
            <a:spLocks noChangeArrowheads="1"/>
          </p:cNvSpPr>
          <p:nvPr/>
        </p:nvSpPr>
        <p:spPr bwMode="auto">
          <a:xfrm>
            <a:off x="5162550" y="4500986"/>
            <a:ext cx="3113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it-IT" altLang="it-IT">
                <a:effectLst>
                  <a:outerShdw blurRad="38100" dist="38100" dir="2700000" algn="tl">
                    <a:srgbClr val="FFFFFF"/>
                  </a:outerShdw>
                </a:effectLst>
                <a:latin typeface="Symbol" pitchFamily="18" charset="2"/>
              </a:rPr>
              <a:t>l</a:t>
            </a:r>
          </a:p>
        </p:txBody>
      </p:sp>
      <p:sp>
        <p:nvSpPr>
          <p:cNvPr id="13" name="Text Box 7">
            <a:extLst>
              <a:ext uri="{FF2B5EF4-FFF2-40B4-BE49-F238E27FC236}">
                <a16:creationId xmlns:a16="http://schemas.microsoft.com/office/drawing/2014/main" id="{857E9BF8-DE7D-40DE-A71E-711EA08B91AC}"/>
              </a:ext>
            </a:extLst>
          </p:cNvPr>
          <p:cNvSpPr txBox="1">
            <a:spLocks noChangeArrowheads="1"/>
          </p:cNvSpPr>
          <p:nvPr/>
        </p:nvSpPr>
        <p:spPr bwMode="auto">
          <a:xfrm>
            <a:off x="6381750" y="1452986"/>
            <a:ext cx="3113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it-IT" altLang="it-IT">
                <a:effectLst>
                  <a:outerShdw blurRad="38100" dist="38100" dir="2700000" algn="tl">
                    <a:srgbClr val="FFFFFF"/>
                  </a:outerShdw>
                </a:effectLst>
                <a:latin typeface="Symbol" pitchFamily="18" charset="2"/>
              </a:rPr>
              <a:t>l</a:t>
            </a:r>
          </a:p>
        </p:txBody>
      </p:sp>
      <p:sp>
        <p:nvSpPr>
          <p:cNvPr id="14" name="Line 8">
            <a:extLst>
              <a:ext uri="{FF2B5EF4-FFF2-40B4-BE49-F238E27FC236}">
                <a16:creationId xmlns:a16="http://schemas.microsoft.com/office/drawing/2014/main" id="{A7DAC2B6-3DF8-42DA-8041-6C8EAD286BB1}"/>
              </a:ext>
            </a:extLst>
          </p:cNvPr>
          <p:cNvSpPr>
            <a:spLocks noChangeShapeType="1"/>
          </p:cNvSpPr>
          <p:nvPr/>
        </p:nvSpPr>
        <p:spPr bwMode="auto">
          <a:xfrm flipV="1">
            <a:off x="5543550" y="4043786"/>
            <a:ext cx="152400" cy="1295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extLst>
      <p:ext uri="{BB962C8B-B14F-4D97-AF65-F5344CB8AC3E}">
        <p14:creationId xmlns:p14="http://schemas.microsoft.com/office/powerpoint/2010/main" val="15150789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004B0EE8-A17B-4C0D-B0EA-48F8F167C046}"/>
              </a:ext>
            </a:extLst>
          </p:cNvPr>
          <p:cNvSpPr>
            <a:spLocks noGrp="1" noChangeArrowheads="1"/>
          </p:cNvSpPr>
          <p:nvPr>
            <p:ph type="ctrTitle"/>
          </p:nvPr>
        </p:nvSpPr>
        <p:spPr/>
        <p:txBody>
          <a:bodyPr>
            <a:normAutofit/>
          </a:bodyPr>
          <a:lstStyle/>
          <a:p>
            <a:r>
              <a:rPr lang="it-IT" altLang="it-IT" dirty="0"/>
              <a:t>Cristalli di CPPD </a:t>
            </a:r>
            <a:br>
              <a:rPr lang="it-IT" altLang="it-IT" dirty="0"/>
            </a:br>
            <a:r>
              <a:rPr lang="it-IT" altLang="it-IT" dirty="0"/>
              <a:t>aspetto ultrastrutturale</a:t>
            </a:r>
          </a:p>
        </p:txBody>
      </p:sp>
      <p:sp>
        <p:nvSpPr>
          <p:cNvPr id="68611" name="Rectangle 3">
            <a:extLst>
              <a:ext uri="{FF2B5EF4-FFF2-40B4-BE49-F238E27FC236}">
                <a16:creationId xmlns:a16="http://schemas.microsoft.com/office/drawing/2014/main" id="{C7C0AC84-7BEF-47E3-AA54-42E1EC6B7E2F}"/>
              </a:ext>
            </a:extLst>
          </p:cNvPr>
          <p:cNvSpPr>
            <a:spLocks noGrp="1" noChangeArrowheads="1"/>
          </p:cNvSpPr>
          <p:nvPr>
            <p:ph idx="1"/>
          </p:nvPr>
        </p:nvSpPr>
        <p:spPr>
          <a:xfrm>
            <a:off x="510621" y="1682150"/>
            <a:ext cx="5756829" cy="4186943"/>
          </a:xfrm>
        </p:spPr>
        <p:txBody>
          <a:bodyPr anchor="ctr">
            <a:normAutofit/>
          </a:bodyPr>
          <a:lstStyle/>
          <a:p>
            <a:pPr marL="361950" indent="-361950">
              <a:lnSpc>
                <a:spcPct val="200000"/>
              </a:lnSpc>
              <a:buFont typeface="Arial" panose="020B0604020202020204" pitchFamily="34" charset="0"/>
              <a:buChar char="•"/>
            </a:pPr>
            <a:r>
              <a:rPr lang="it-IT" altLang="it-IT" sz="2800" dirty="0"/>
              <a:t>Immagine negativa</a:t>
            </a:r>
          </a:p>
          <a:p>
            <a:pPr marL="361950" indent="-361950">
              <a:lnSpc>
                <a:spcPct val="200000"/>
              </a:lnSpc>
              <a:buFont typeface="Arial" panose="020B0604020202020204" pitchFamily="34" charset="0"/>
              <a:buChar char="•"/>
            </a:pPr>
            <a:r>
              <a:rPr lang="it-IT" altLang="it-IT" sz="2800" dirty="0"/>
              <a:t>Aspetto romboidale</a:t>
            </a:r>
          </a:p>
        </p:txBody>
      </p:sp>
      <p:pic>
        <p:nvPicPr>
          <p:cNvPr id="68612" name="Picture 4" descr="C:\Documents and Settings\MGOVONI\Desktop\figure\CPPD-US.JPG">
            <a:extLst>
              <a:ext uri="{FF2B5EF4-FFF2-40B4-BE49-F238E27FC236}">
                <a16:creationId xmlns:a16="http://schemas.microsoft.com/office/drawing/2014/main" id="{C18CD7BE-8621-4E5F-81D8-5DF705BEA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0999" y="1888877"/>
            <a:ext cx="5195888" cy="377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83166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8AD5D2D7-0685-4AD8-8AF5-3C6FC1319629}"/>
              </a:ext>
            </a:extLst>
          </p:cNvPr>
          <p:cNvSpPr>
            <a:spLocks noGrp="1" noChangeArrowheads="1"/>
          </p:cNvSpPr>
          <p:nvPr>
            <p:ph type="title"/>
          </p:nvPr>
        </p:nvSpPr>
        <p:spPr/>
        <p:txBody>
          <a:bodyPr/>
          <a:lstStyle/>
          <a:p>
            <a:r>
              <a:rPr lang="it-IT" altLang="it-IT"/>
              <a:t>Significato clinico</a:t>
            </a:r>
          </a:p>
        </p:txBody>
      </p:sp>
      <p:sp>
        <p:nvSpPr>
          <p:cNvPr id="69635" name="Rectangle 3">
            <a:extLst>
              <a:ext uri="{FF2B5EF4-FFF2-40B4-BE49-F238E27FC236}">
                <a16:creationId xmlns:a16="http://schemas.microsoft.com/office/drawing/2014/main" id="{F63538B4-D0E9-4B76-921A-49F3BE96DC22}"/>
              </a:ext>
            </a:extLst>
          </p:cNvPr>
          <p:cNvSpPr>
            <a:spLocks noGrp="1" noChangeArrowheads="1"/>
          </p:cNvSpPr>
          <p:nvPr>
            <p:ph type="body" idx="1"/>
          </p:nvPr>
        </p:nvSpPr>
        <p:spPr>
          <a:xfrm>
            <a:off x="510621" y="1271016"/>
            <a:ext cx="5718729" cy="4824984"/>
          </a:xfrm>
        </p:spPr>
        <p:txBody>
          <a:bodyPr/>
          <a:lstStyle/>
          <a:p>
            <a:r>
              <a:rPr lang="it-IT" altLang="it-IT" sz="2800" dirty="0"/>
              <a:t>Dipende dal contesto clinico</a:t>
            </a:r>
          </a:p>
          <a:p>
            <a:pPr lvl="1"/>
            <a:r>
              <a:rPr lang="it-IT" altLang="it-IT" sz="2400" dirty="0"/>
              <a:t>LS flogistico : </a:t>
            </a:r>
            <a:r>
              <a:rPr lang="it-IT" altLang="it-IT" sz="2400" dirty="0" err="1"/>
              <a:t>pseudogotta</a:t>
            </a:r>
            <a:endParaRPr lang="it-IT" altLang="it-IT" sz="2400" dirty="0"/>
          </a:p>
          <a:p>
            <a:pPr lvl="1"/>
            <a:r>
              <a:rPr lang="it-IT" altLang="it-IT" sz="2400" dirty="0"/>
              <a:t>LS non flogistico : </a:t>
            </a:r>
          </a:p>
          <a:p>
            <a:pPr lvl="3"/>
            <a:r>
              <a:rPr lang="it-IT" altLang="it-IT" sz="1800" dirty="0" err="1"/>
              <a:t>pseudogotta</a:t>
            </a:r>
            <a:r>
              <a:rPr lang="it-IT" altLang="it-IT" sz="1800" dirty="0"/>
              <a:t> in remissione o in fase </a:t>
            </a:r>
            <a:r>
              <a:rPr lang="it-IT" altLang="it-IT" sz="1800" dirty="0" err="1"/>
              <a:t>intercritica</a:t>
            </a:r>
            <a:endParaRPr lang="it-IT" altLang="it-IT" sz="1800" dirty="0"/>
          </a:p>
          <a:p>
            <a:pPr lvl="3"/>
            <a:r>
              <a:rPr lang="it-IT" altLang="it-IT" sz="1800" dirty="0"/>
              <a:t>artropatia cronica da </a:t>
            </a:r>
            <a:r>
              <a:rPr lang="it-IT" altLang="it-IT" sz="1800" dirty="0" err="1"/>
              <a:t>pirofosfato</a:t>
            </a:r>
            <a:endParaRPr lang="it-IT" altLang="it-IT" sz="1800" dirty="0"/>
          </a:p>
          <a:p>
            <a:r>
              <a:rPr lang="it-IT" altLang="it-IT" sz="2800" dirty="0"/>
              <a:t>Possibile il reperimento occasionale nell’artrosi</a:t>
            </a:r>
          </a:p>
          <a:p>
            <a:endParaRPr lang="it-IT" altLang="it-IT" dirty="0"/>
          </a:p>
        </p:txBody>
      </p:sp>
      <p:pic>
        <p:nvPicPr>
          <p:cNvPr id="69636" name="Picture 4" descr="C:\Documents and Settings\MGOVONI\Desktop\figure\tab cppd.JPG">
            <a:extLst>
              <a:ext uri="{FF2B5EF4-FFF2-40B4-BE49-F238E27FC236}">
                <a16:creationId xmlns:a16="http://schemas.microsoft.com/office/drawing/2014/main" id="{4DCC8387-F5F0-4BF7-941F-4F7892BE3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271016"/>
            <a:ext cx="38877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7697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A7C6AA7C-5BAC-424E-8754-E73B7E395EA6}"/>
              </a:ext>
            </a:extLst>
          </p:cNvPr>
          <p:cNvSpPr>
            <a:spLocks noGrp="1" noChangeArrowheads="1"/>
          </p:cNvSpPr>
          <p:nvPr>
            <p:ph type="title"/>
          </p:nvPr>
        </p:nvSpPr>
        <p:spPr/>
        <p:txBody>
          <a:bodyPr/>
          <a:lstStyle/>
          <a:p>
            <a:r>
              <a:rPr lang="it-IT" altLang="it-IT"/>
              <a:t>Cristalli di HA</a:t>
            </a:r>
          </a:p>
        </p:txBody>
      </p:sp>
      <p:sp>
        <p:nvSpPr>
          <p:cNvPr id="70659" name="Rectangle 3">
            <a:extLst>
              <a:ext uri="{FF2B5EF4-FFF2-40B4-BE49-F238E27FC236}">
                <a16:creationId xmlns:a16="http://schemas.microsoft.com/office/drawing/2014/main" id="{C6846668-0B98-400F-92EC-A6E3CC1DF5E0}"/>
              </a:ext>
            </a:extLst>
          </p:cNvPr>
          <p:cNvSpPr>
            <a:spLocks noGrp="1" noChangeArrowheads="1"/>
          </p:cNvSpPr>
          <p:nvPr>
            <p:ph type="body" idx="1"/>
          </p:nvPr>
        </p:nvSpPr>
        <p:spPr>
          <a:xfrm>
            <a:off x="510622" y="1785938"/>
            <a:ext cx="5356778" cy="3852862"/>
          </a:xfrm>
        </p:spPr>
        <p:txBody>
          <a:bodyPr/>
          <a:lstStyle/>
          <a:p>
            <a:r>
              <a:rPr lang="it-IT" altLang="it-IT" sz="2800" dirty="0"/>
              <a:t>Cristalli di fosfato basico di calcio</a:t>
            </a:r>
          </a:p>
          <a:p>
            <a:r>
              <a:rPr lang="it-IT" altLang="it-IT" sz="2800" dirty="0"/>
              <a:t>Piccole dimensioni (&lt; 1 m)</a:t>
            </a:r>
          </a:p>
          <a:p>
            <a:r>
              <a:rPr lang="it-IT" altLang="it-IT" sz="2800" dirty="0"/>
              <a:t>Birifrangenza : assente</a:t>
            </a:r>
          </a:p>
          <a:p>
            <a:r>
              <a:rPr lang="it-IT" altLang="it-IT" sz="2800" dirty="0"/>
              <a:t>Identificazione : </a:t>
            </a:r>
          </a:p>
          <a:p>
            <a:pPr lvl="1"/>
            <a:r>
              <a:rPr lang="it-IT" altLang="it-IT" sz="2400" dirty="0"/>
              <a:t>Rosso di Alizarina S</a:t>
            </a:r>
          </a:p>
          <a:p>
            <a:pPr lvl="1"/>
            <a:r>
              <a:rPr lang="it-IT" altLang="it-IT" sz="2400" dirty="0"/>
              <a:t>ME</a:t>
            </a:r>
          </a:p>
          <a:p>
            <a:pPr lvl="1"/>
            <a:r>
              <a:rPr lang="it-IT" altLang="it-IT" sz="2400" dirty="0" err="1"/>
              <a:t>Difrattometria</a:t>
            </a:r>
            <a:r>
              <a:rPr lang="it-IT" altLang="it-IT" sz="2400" dirty="0"/>
              <a:t> a raggi X</a:t>
            </a:r>
          </a:p>
          <a:p>
            <a:endParaRPr lang="it-IT" altLang="it-IT" dirty="0"/>
          </a:p>
          <a:p>
            <a:endParaRPr lang="it-IT" altLang="it-IT" dirty="0"/>
          </a:p>
        </p:txBody>
      </p:sp>
      <p:pic>
        <p:nvPicPr>
          <p:cNvPr id="70660" name="Picture 4" descr="C:\Documents and Settings\MGOVONI\Desktop\figure\HA.JPG">
            <a:extLst>
              <a:ext uri="{FF2B5EF4-FFF2-40B4-BE49-F238E27FC236}">
                <a16:creationId xmlns:a16="http://schemas.microsoft.com/office/drawing/2014/main" id="{A08A9FC4-D982-4EC3-A169-38230D5296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279" y="1785938"/>
            <a:ext cx="5592609" cy="385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82673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6049BDD3-2C1B-49BA-BD87-808B441560F2}"/>
              </a:ext>
            </a:extLst>
          </p:cNvPr>
          <p:cNvSpPr>
            <a:spLocks noGrp="1" noChangeArrowheads="1"/>
          </p:cNvSpPr>
          <p:nvPr>
            <p:ph type="title"/>
          </p:nvPr>
        </p:nvSpPr>
        <p:spPr/>
        <p:txBody>
          <a:bodyPr/>
          <a:lstStyle/>
          <a:p>
            <a:pPr eaLnBrk="1" hangingPunct="1"/>
            <a:r>
              <a:rPr lang="it-IT" altLang="it-IT">
                <a:solidFill>
                  <a:schemeClr val="tx1"/>
                </a:solidFill>
              </a:rPr>
              <a:t>Rosso di Alizarina S</a:t>
            </a:r>
          </a:p>
        </p:txBody>
      </p:sp>
      <p:pic>
        <p:nvPicPr>
          <p:cNvPr id="71683" name="Picture 4" descr="C:\Documents and Settings\reumatologia\Desktop\figure\alizarina.JPG">
            <a:extLst>
              <a:ext uri="{FF2B5EF4-FFF2-40B4-BE49-F238E27FC236}">
                <a16:creationId xmlns:a16="http://schemas.microsoft.com/office/drawing/2014/main" id="{89A2EF73-AD3B-46D5-BFA8-8D759CBEEE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3137" y="2020888"/>
            <a:ext cx="5323752" cy="350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5" descr="C:\Documents and Settings\reumatologia\Desktop\figure\alizarina neg.JPG">
            <a:extLst>
              <a:ext uri="{FF2B5EF4-FFF2-40B4-BE49-F238E27FC236}">
                <a16:creationId xmlns:a16="http://schemas.microsoft.com/office/drawing/2014/main" id="{F4A27CF8-5EEA-4C17-BA27-722E5614DC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1" y="2000251"/>
            <a:ext cx="5304836" cy="3524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95969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C5BE5584-2AD0-4FCC-96D5-12325EBEB60A}"/>
              </a:ext>
            </a:extLst>
          </p:cNvPr>
          <p:cNvSpPr>
            <a:spLocks noGrp="1" noChangeArrowheads="1"/>
          </p:cNvSpPr>
          <p:nvPr>
            <p:ph type="ctrTitle"/>
          </p:nvPr>
        </p:nvSpPr>
        <p:spPr/>
        <p:txBody>
          <a:bodyPr>
            <a:normAutofit/>
          </a:bodyPr>
          <a:lstStyle/>
          <a:p>
            <a:r>
              <a:rPr lang="it-IT" altLang="it-IT"/>
              <a:t>Cristalli di HA</a:t>
            </a:r>
            <a:br>
              <a:rPr lang="it-IT" altLang="it-IT"/>
            </a:br>
            <a:r>
              <a:rPr lang="it-IT" altLang="it-IT"/>
              <a:t>aspetto ultrastrutturale</a:t>
            </a:r>
          </a:p>
        </p:txBody>
      </p:sp>
      <p:sp>
        <p:nvSpPr>
          <p:cNvPr id="72707" name="Rectangle 3">
            <a:extLst>
              <a:ext uri="{FF2B5EF4-FFF2-40B4-BE49-F238E27FC236}">
                <a16:creationId xmlns:a16="http://schemas.microsoft.com/office/drawing/2014/main" id="{F2FB6B07-E3EB-492F-8E24-039CEE8ED3DB}"/>
              </a:ext>
            </a:extLst>
          </p:cNvPr>
          <p:cNvSpPr>
            <a:spLocks noGrp="1" noChangeArrowheads="1"/>
          </p:cNvSpPr>
          <p:nvPr>
            <p:ph idx="1"/>
          </p:nvPr>
        </p:nvSpPr>
        <p:spPr>
          <a:xfrm>
            <a:off x="510622" y="1682150"/>
            <a:ext cx="5583132" cy="4186943"/>
          </a:xfrm>
        </p:spPr>
        <p:txBody>
          <a:bodyPr>
            <a:normAutofit/>
          </a:bodyPr>
          <a:lstStyle/>
          <a:p>
            <a:pPr marL="266700" indent="-266700">
              <a:lnSpc>
                <a:spcPct val="200000"/>
              </a:lnSpc>
              <a:buFont typeface="Arial" panose="020B0604020202020204" pitchFamily="34" charset="0"/>
              <a:buChar char="•"/>
            </a:pPr>
            <a:r>
              <a:rPr lang="it-IT" altLang="it-IT" sz="2800" dirty="0"/>
              <a:t>Ammassi di materiale </a:t>
            </a:r>
            <a:r>
              <a:rPr lang="it-IT" altLang="it-IT" sz="2800" dirty="0" err="1"/>
              <a:t>elettrondenso</a:t>
            </a:r>
            <a:endParaRPr lang="it-IT" altLang="it-IT" sz="2800" dirty="0"/>
          </a:p>
          <a:p>
            <a:pPr marL="266700" indent="-266700">
              <a:lnSpc>
                <a:spcPct val="200000"/>
              </a:lnSpc>
              <a:buFont typeface="Arial" panose="020B0604020202020204" pitchFamily="34" charset="0"/>
              <a:buChar char="•"/>
            </a:pPr>
            <a:r>
              <a:rPr lang="it-IT" altLang="it-IT" sz="2800" dirty="0"/>
              <a:t>Forma </a:t>
            </a:r>
            <a:r>
              <a:rPr lang="it-IT" altLang="it-IT" sz="2800" dirty="0" err="1"/>
              <a:t>bastoncellare</a:t>
            </a:r>
            <a:r>
              <a:rPr lang="it-IT" altLang="it-IT" sz="2800" dirty="0"/>
              <a:t>  o a punta di freccia</a:t>
            </a:r>
          </a:p>
          <a:p>
            <a:pPr marL="266700" indent="-266700">
              <a:lnSpc>
                <a:spcPct val="200000"/>
              </a:lnSpc>
              <a:buFont typeface="Arial" panose="020B0604020202020204" pitchFamily="34" charset="0"/>
              <a:buChar char="•"/>
            </a:pPr>
            <a:r>
              <a:rPr lang="it-IT" altLang="it-IT" sz="2800" dirty="0"/>
              <a:t>Contenuti in vacuoli </a:t>
            </a:r>
            <a:r>
              <a:rPr lang="it-IT" altLang="it-IT" sz="2800" dirty="0" err="1"/>
              <a:t>fagolisosomiali</a:t>
            </a:r>
            <a:endParaRPr lang="it-IT" altLang="it-IT" sz="2800" dirty="0"/>
          </a:p>
        </p:txBody>
      </p:sp>
      <p:pic>
        <p:nvPicPr>
          <p:cNvPr id="72708" name="Picture 4" descr="C:\Documents and Settings\MGOVONI\Desktop\figure\HA-US.JPG">
            <a:extLst>
              <a:ext uri="{FF2B5EF4-FFF2-40B4-BE49-F238E27FC236}">
                <a16:creationId xmlns:a16="http://schemas.microsoft.com/office/drawing/2014/main" id="{74A50BBE-2510-4F39-A049-A1127FBBB4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3753" y="1682150"/>
            <a:ext cx="5518637" cy="403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55241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3AE88EF8-39FA-43AB-A659-994CEB5351AA}"/>
              </a:ext>
            </a:extLst>
          </p:cNvPr>
          <p:cNvSpPr>
            <a:spLocks noGrp="1" noChangeArrowheads="1"/>
          </p:cNvSpPr>
          <p:nvPr>
            <p:ph type="title"/>
          </p:nvPr>
        </p:nvSpPr>
        <p:spPr/>
        <p:txBody>
          <a:bodyPr/>
          <a:lstStyle/>
          <a:p>
            <a:r>
              <a:rPr lang="it-IT" altLang="it-IT"/>
              <a:t>Significato clinico</a:t>
            </a:r>
          </a:p>
        </p:txBody>
      </p:sp>
      <p:sp>
        <p:nvSpPr>
          <p:cNvPr id="73731" name="Rectangle 3">
            <a:extLst>
              <a:ext uri="{FF2B5EF4-FFF2-40B4-BE49-F238E27FC236}">
                <a16:creationId xmlns:a16="http://schemas.microsoft.com/office/drawing/2014/main" id="{4910E1A0-E25A-49CA-8856-528542648725}"/>
              </a:ext>
            </a:extLst>
          </p:cNvPr>
          <p:cNvSpPr>
            <a:spLocks noGrp="1" noChangeArrowheads="1"/>
          </p:cNvSpPr>
          <p:nvPr>
            <p:ph type="body" idx="1"/>
          </p:nvPr>
        </p:nvSpPr>
        <p:spPr>
          <a:xfrm>
            <a:off x="510621" y="1271016"/>
            <a:ext cx="5509179" cy="4598078"/>
          </a:xfrm>
        </p:spPr>
        <p:txBody>
          <a:bodyPr>
            <a:normAutofit/>
          </a:bodyPr>
          <a:lstStyle/>
          <a:p>
            <a:r>
              <a:rPr lang="it-IT" altLang="it-IT" sz="2400" dirty="0"/>
              <a:t>La loro presenza si associa ad una aumentata degenerazione cartilaginea e a voluminosi versamenti articolari</a:t>
            </a:r>
          </a:p>
          <a:p>
            <a:endParaRPr lang="it-IT" altLang="it-IT" sz="2400" dirty="0"/>
          </a:p>
          <a:p>
            <a:r>
              <a:rPr lang="it-IT" altLang="it-IT" sz="2400" dirty="0"/>
              <a:t>Non è chiaro se siano “causa” o “conseguenza” del danno articolare</a:t>
            </a:r>
          </a:p>
        </p:txBody>
      </p:sp>
      <p:pic>
        <p:nvPicPr>
          <p:cNvPr id="73732" name="Picture 4" descr="C:\Documents and Settings\MGOVONI\Desktop\figure\tab-HA.JPG">
            <a:extLst>
              <a:ext uri="{FF2B5EF4-FFF2-40B4-BE49-F238E27FC236}">
                <a16:creationId xmlns:a16="http://schemas.microsoft.com/office/drawing/2014/main" id="{61A4BC0C-FC49-478E-8808-31A0494F0E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0406" y="1271016"/>
            <a:ext cx="3148407" cy="4598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34157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05B14155-C23E-406C-9272-A38ED2264CBA}"/>
              </a:ext>
            </a:extLst>
          </p:cNvPr>
          <p:cNvSpPr>
            <a:spLocks noGrp="1" noChangeArrowheads="1"/>
          </p:cNvSpPr>
          <p:nvPr>
            <p:ph type="title"/>
          </p:nvPr>
        </p:nvSpPr>
        <p:spPr/>
        <p:txBody>
          <a:bodyPr/>
          <a:lstStyle/>
          <a:p>
            <a:pPr eaLnBrk="1" hangingPunct="1"/>
            <a:r>
              <a:rPr lang="it-IT" altLang="it-IT">
                <a:solidFill>
                  <a:schemeClr val="tx1"/>
                </a:solidFill>
              </a:rPr>
              <a:t>Cristalli di cortisone depot</a:t>
            </a:r>
          </a:p>
        </p:txBody>
      </p:sp>
      <p:pic>
        <p:nvPicPr>
          <p:cNvPr id="7" name="Picture 4" descr="C:\Documents and Settings\reumatologia\Desktop\figure\triamcinolone.JPG">
            <a:extLst>
              <a:ext uri="{FF2B5EF4-FFF2-40B4-BE49-F238E27FC236}">
                <a16:creationId xmlns:a16="http://schemas.microsoft.com/office/drawing/2014/main" id="{6816C514-5DBF-44F7-A467-71A321FB936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23265" y="1779588"/>
            <a:ext cx="5652732" cy="364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C:\Documents and Settings\reumatologia\Desktop\figure\depo medrol.JPG">
            <a:extLst>
              <a:ext uri="{FF2B5EF4-FFF2-40B4-BE49-F238E27FC236}">
                <a16:creationId xmlns:a16="http://schemas.microsoft.com/office/drawing/2014/main" id="{57F81BD2-3470-4262-838B-ED41AB0ADCD3}"/>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248400" y="1810937"/>
            <a:ext cx="5428486" cy="3638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3152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Epidemiologia</a:t>
            </a:r>
            <a:br>
              <a:rPr lang="it-IT" dirty="0"/>
            </a:br>
            <a:r>
              <a:rPr lang="it-IT" sz="3600" i="1" dirty="0"/>
              <a:t>gotta</a:t>
            </a:r>
            <a:endParaRPr lang="it-IT" i="1" dirty="0"/>
          </a:p>
        </p:txBody>
      </p:sp>
      <p:pic>
        <p:nvPicPr>
          <p:cNvPr id="7" name="Picture 4" descr="http://www.nature.com/nrrheum/journal/v11/n11/images_article/nrrheum.2015.91-f3.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840635" y="1825625"/>
            <a:ext cx="651073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5736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3B7A2F2-C4BE-419C-B09B-431915EC92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400"/>
          <a:stretch/>
        </p:blipFill>
        <p:spPr bwMode="auto">
          <a:xfrm>
            <a:off x="1394691" y="692727"/>
            <a:ext cx="91440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25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Diagnosi </a:t>
            </a:r>
            <a:br>
              <a:rPr lang="it-IT" dirty="0"/>
            </a:br>
            <a:r>
              <a:rPr lang="it-IT" sz="3200" i="1" dirty="0"/>
              <a:t>Esame del liquido sinoviale</a:t>
            </a:r>
            <a:endParaRPr lang="it-IT" i="1" dirty="0"/>
          </a:p>
        </p:txBody>
      </p:sp>
      <p:sp>
        <p:nvSpPr>
          <p:cNvPr id="4" name="CasellaDiTesto 3"/>
          <p:cNvSpPr txBox="1"/>
          <p:nvPr/>
        </p:nvSpPr>
        <p:spPr>
          <a:xfrm>
            <a:off x="2063552" y="2117113"/>
            <a:ext cx="2448272" cy="369332"/>
          </a:xfrm>
          <a:prstGeom prst="rect">
            <a:avLst/>
          </a:prstGeom>
          <a:solidFill>
            <a:schemeClr val="accent1">
              <a:lumMod val="40000"/>
              <a:lumOff val="60000"/>
            </a:schemeClr>
          </a:solidFill>
        </p:spPr>
        <p:txBody>
          <a:bodyPr wrap="square" rtlCol="0">
            <a:spAutoFit/>
          </a:bodyPr>
          <a:lstStyle/>
          <a:p>
            <a:pPr algn="ctr"/>
            <a:r>
              <a:rPr lang="it-IT" dirty="0"/>
              <a:t>Gotta</a:t>
            </a:r>
          </a:p>
        </p:txBody>
      </p:sp>
      <p:sp>
        <p:nvSpPr>
          <p:cNvPr id="5" name="CasellaDiTesto 4"/>
          <p:cNvSpPr txBox="1"/>
          <p:nvPr/>
        </p:nvSpPr>
        <p:spPr>
          <a:xfrm>
            <a:off x="4655840" y="2111229"/>
            <a:ext cx="2448272" cy="369332"/>
          </a:xfrm>
          <a:prstGeom prst="rect">
            <a:avLst/>
          </a:prstGeom>
          <a:solidFill>
            <a:schemeClr val="accent1">
              <a:lumMod val="40000"/>
              <a:lumOff val="60000"/>
            </a:schemeClr>
          </a:solidFill>
        </p:spPr>
        <p:txBody>
          <a:bodyPr wrap="square" rtlCol="0">
            <a:spAutoFit/>
          </a:bodyPr>
          <a:lstStyle/>
          <a:p>
            <a:pPr algn="ctr"/>
            <a:r>
              <a:rPr lang="it-IT" dirty="0" err="1"/>
              <a:t>Condrocalcinosi</a:t>
            </a:r>
            <a:endParaRPr lang="it-IT" dirty="0"/>
          </a:p>
        </p:txBody>
      </p:sp>
      <p:sp>
        <p:nvSpPr>
          <p:cNvPr id="6" name="CasellaDiTesto 5"/>
          <p:cNvSpPr txBox="1"/>
          <p:nvPr/>
        </p:nvSpPr>
        <p:spPr>
          <a:xfrm>
            <a:off x="7248128" y="2111229"/>
            <a:ext cx="2448272" cy="369332"/>
          </a:xfrm>
          <a:prstGeom prst="rect">
            <a:avLst/>
          </a:prstGeom>
          <a:solidFill>
            <a:schemeClr val="accent1">
              <a:lumMod val="40000"/>
              <a:lumOff val="60000"/>
            </a:schemeClr>
          </a:solidFill>
        </p:spPr>
        <p:txBody>
          <a:bodyPr wrap="square" rtlCol="0">
            <a:spAutoFit/>
          </a:bodyPr>
          <a:lstStyle/>
          <a:p>
            <a:pPr algn="ctr"/>
            <a:r>
              <a:rPr lang="it-IT" dirty="0"/>
              <a:t>Artropatia da IA</a:t>
            </a:r>
          </a:p>
        </p:txBody>
      </p:sp>
      <p:pic>
        <p:nvPicPr>
          <p:cNvPr id="7" name="Picture 3" descr="cristalli di IA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2922"/>
          <a:stretch/>
        </p:blipFill>
        <p:spPr bwMode="auto">
          <a:xfrm rot="5400000">
            <a:off x="7060434" y="2737521"/>
            <a:ext cx="2823389" cy="2448000"/>
          </a:xfrm>
          <a:prstGeom prst="rect">
            <a:avLst/>
          </a:prstGeom>
          <a:noFill/>
          <a:ln w="381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6" descr="14P06"/>
          <p:cNvPicPr>
            <a:picLocks noChangeAspect="1" noChangeArrowheads="1"/>
          </p:cNvPicPr>
          <p:nvPr/>
        </p:nvPicPr>
        <p:blipFill rotWithShape="1">
          <a:blip r:embed="rId3">
            <a:clrChange>
              <a:clrFrom>
                <a:srgbClr val="FFFFFE"/>
              </a:clrFrom>
              <a:clrTo>
                <a:srgbClr val="FFFFFE">
                  <a:alpha val="0"/>
                </a:srgbClr>
              </a:clrTo>
            </a:clrChange>
            <a:extLst>
              <a:ext uri="{28A0092B-C50C-407E-A947-70E740481C1C}">
                <a14:useLocalDpi xmlns:a14="http://schemas.microsoft.com/office/drawing/2010/main" val="0"/>
              </a:ext>
            </a:extLst>
          </a:blip>
          <a:srcRect b="1915"/>
          <a:stretch/>
        </p:blipFill>
        <p:spPr bwMode="auto">
          <a:xfrm>
            <a:off x="4655840" y="2558453"/>
            <a:ext cx="2448000" cy="28147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551" r="31969" b="16823"/>
          <a:stretch/>
        </p:blipFill>
        <p:spPr bwMode="auto">
          <a:xfrm>
            <a:off x="2063552" y="2582371"/>
            <a:ext cx="2448000" cy="2790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903008" y="5469141"/>
            <a:ext cx="10079027" cy="646331"/>
          </a:xfrm>
          <a:prstGeom prst="rect">
            <a:avLst/>
          </a:prstGeom>
          <a:noFill/>
        </p:spPr>
        <p:txBody>
          <a:bodyPr wrap="square" rtlCol="0">
            <a:spAutoFit/>
          </a:bodyPr>
          <a:lstStyle/>
          <a:p>
            <a:r>
              <a:rPr lang="it-IT" dirty="0"/>
              <a:t>La </a:t>
            </a:r>
            <a:r>
              <a:rPr lang="it-IT" dirty="0">
                <a:solidFill>
                  <a:srgbClr val="FF0000"/>
                </a:solidFill>
              </a:rPr>
              <a:t>presenza di cristalli di UMS o CPP </a:t>
            </a:r>
            <a:r>
              <a:rPr lang="it-IT" dirty="0"/>
              <a:t>nel contesto di un liquido sinoviale infiammatorio (elevata conta di globuli bianchi) è diagnostico per artropatia da microcristallina, ma </a:t>
            </a:r>
            <a:r>
              <a:rPr lang="it-IT" dirty="0">
                <a:solidFill>
                  <a:srgbClr val="FF0000"/>
                </a:solidFill>
              </a:rPr>
              <a:t>non esclude un artrite settica</a:t>
            </a:r>
            <a:r>
              <a:rPr lang="it-IT" dirty="0"/>
              <a:t>.  </a:t>
            </a:r>
          </a:p>
        </p:txBody>
      </p:sp>
    </p:spTree>
    <p:extLst>
      <p:ext uri="{BB962C8B-B14F-4D97-AF65-F5344CB8AC3E}">
        <p14:creationId xmlns:p14="http://schemas.microsoft.com/office/powerpoint/2010/main" val="24586754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0" y="0"/>
            <a:ext cx="9144000" cy="533400"/>
          </a:xfrm>
        </p:spPr>
        <p:txBody>
          <a:bodyPr/>
          <a:lstStyle/>
          <a:p>
            <a:pPr eaLnBrk="1" hangingPunct="1"/>
            <a:r>
              <a:rPr lang="en-US" altLang="it-IT" sz="2000" dirty="0"/>
              <a:t>CRISTALLI DI PIROFOSFATO DI CALCIO DIIDRATO</a:t>
            </a:r>
            <a:endParaRPr lang="en-US" altLang="it-IT" sz="2000" dirty="0">
              <a:solidFill>
                <a:srgbClr val="00FF00"/>
              </a:solidFill>
            </a:endParaRPr>
          </a:p>
        </p:txBody>
      </p:sp>
      <p:pic>
        <p:nvPicPr>
          <p:cNvPr id="43011" name="Picture 4" descr="14P06"/>
          <p:cNvPicPr>
            <a:picLocks noChangeAspect="1" noChangeArrowheads="1"/>
          </p:cNvPicPr>
          <p:nvPr/>
        </p:nvPicPr>
        <p:blipFill>
          <a:blip r:embed="rId3">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138614" y="914400"/>
            <a:ext cx="1881187"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5" descr="14P06"/>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6296025" y="914400"/>
            <a:ext cx="1885950"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6" descr="14P06"/>
          <p:cNvPicPr>
            <a:picLocks noChangeAspect="1" noChangeArrowheads="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071938" y="3657601"/>
            <a:ext cx="1981200"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7" descr="14P06"/>
          <p:cNvPicPr>
            <a:picLocks noChangeAspect="1" noChangeArrowheads="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6281738" y="3657600"/>
            <a:ext cx="1905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 Box 9"/>
          <p:cNvSpPr txBox="1">
            <a:spLocks noChangeArrowheads="1"/>
          </p:cNvSpPr>
          <p:nvPr/>
        </p:nvSpPr>
        <p:spPr bwMode="auto">
          <a:xfrm>
            <a:off x="2232025" y="2344738"/>
            <a:ext cx="1905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0"/>
              </a:spcBef>
              <a:spcAft>
                <a:spcPct val="0"/>
              </a:spcAft>
              <a:defRPr sz="2000">
                <a:solidFill>
                  <a:schemeClr val="tx1"/>
                </a:solidFill>
                <a:latin typeface="Arial" charset="0"/>
              </a:defRPr>
            </a:lvl6pPr>
            <a:lvl7pPr marL="2971800" indent="-228600" algn="ctr" eaLnBrk="0" fontAlgn="base" hangingPunct="0">
              <a:spcBef>
                <a:spcPct val="0"/>
              </a:spcBef>
              <a:spcAft>
                <a:spcPct val="0"/>
              </a:spcAft>
              <a:defRPr sz="2000">
                <a:solidFill>
                  <a:schemeClr val="tx1"/>
                </a:solidFill>
                <a:latin typeface="Arial" charset="0"/>
              </a:defRPr>
            </a:lvl7pPr>
            <a:lvl8pPr marL="3429000" indent="-228600" algn="ctr" eaLnBrk="0" fontAlgn="base" hangingPunct="0">
              <a:spcBef>
                <a:spcPct val="0"/>
              </a:spcBef>
              <a:spcAft>
                <a:spcPct val="0"/>
              </a:spcAft>
              <a:defRPr sz="2000">
                <a:solidFill>
                  <a:schemeClr val="tx1"/>
                </a:solidFill>
                <a:latin typeface="Arial" charset="0"/>
              </a:defRPr>
            </a:lvl8pPr>
            <a:lvl9pPr marL="3886200" indent="-228600" algn="ctr" eaLnBrk="0" fontAlgn="base" hangingPunct="0">
              <a:spcBef>
                <a:spcPct val="0"/>
              </a:spcBef>
              <a:spcAft>
                <a:spcPct val="0"/>
              </a:spcAft>
              <a:defRPr sz="2000">
                <a:solidFill>
                  <a:schemeClr val="tx1"/>
                </a:solidFill>
                <a:latin typeface="Arial" charset="0"/>
              </a:defRPr>
            </a:lvl9pPr>
          </a:lstStyle>
          <a:p>
            <a:pPr algn="l">
              <a:spcBef>
                <a:spcPct val="50000"/>
              </a:spcBef>
            </a:pPr>
            <a:r>
              <a:rPr lang="it-IT" altLang="it-IT" sz="1800"/>
              <a:t>campo chiaro</a:t>
            </a:r>
          </a:p>
        </p:txBody>
      </p:sp>
      <p:sp>
        <p:nvSpPr>
          <p:cNvPr id="43016" name="Text Box 10"/>
          <p:cNvSpPr txBox="1">
            <a:spLocks noChangeArrowheads="1"/>
          </p:cNvSpPr>
          <p:nvPr/>
        </p:nvSpPr>
        <p:spPr bwMode="auto">
          <a:xfrm>
            <a:off x="8534400" y="2187576"/>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0"/>
              </a:spcBef>
              <a:spcAft>
                <a:spcPct val="0"/>
              </a:spcAft>
              <a:defRPr sz="2000">
                <a:solidFill>
                  <a:schemeClr val="tx1"/>
                </a:solidFill>
                <a:latin typeface="Arial" charset="0"/>
              </a:defRPr>
            </a:lvl6pPr>
            <a:lvl7pPr marL="2971800" indent="-228600" algn="ctr" eaLnBrk="0" fontAlgn="base" hangingPunct="0">
              <a:spcBef>
                <a:spcPct val="0"/>
              </a:spcBef>
              <a:spcAft>
                <a:spcPct val="0"/>
              </a:spcAft>
              <a:defRPr sz="2000">
                <a:solidFill>
                  <a:schemeClr val="tx1"/>
                </a:solidFill>
                <a:latin typeface="Arial" charset="0"/>
              </a:defRPr>
            </a:lvl7pPr>
            <a:lvl8pPr marL="3429000" indent="-228600" algn="ctr" eaLnBrk="0" fontAlgn="base" hangingPunct="0">
              <a:spcBef>
                <a:spcPct val="0"/>
              </a:spcBef>
              <a:spcAft>
                <a:spcPct val="0"/>
              </a:spcAft>
              <a:defRPr sz="2000">
                <a:solidFill>
                  <a:schemeClr val="tx1"/>
                </a:solidFill>
                <a:latin typeface="Arial" charset="0"/>
              </a:defRPr>
            </a:lvl8pPr>
            <a:lvl9pPr marL="3886200" indent="-228600" algn="ctr" eaLnBrk="0" fontAlgn="base" hangingPunct="0">
              <a:spcBef>
                <a:spcPct val="0"/>
              </a:spcBef>
              <a:spcAft>
                <a:spcPct val="0"/>
              </a:spcAft>
              <a:defRPr sz="2000">
                <a:solidFill>
                  <a:schemeClr val="tx1"/>
                </a:solidFill>
                <a:latin typeface="Arial" charset="0"/>
              </a:defRPr>
            </a:lvl9pPr>
          </a:lstStyle>
          <a:p>
            <a:pPr algn="l">
              <a:spcBef>
                <a:spcPct val="50000"/>
              </a:spcBef>
            </a:pPr>
            <a:r>
              <a:rPr lang="it-IT" altLang="it-IT" sz="1800"/>
              <a:t>luce polarizzata</a:t>
            </a:r>
            <a:endParaRPr lang="it-IT" altLang="it-IT" sz="1800">
              <a:solidFill>
                <a:schemeClr val="bg1"/>
              </a:solidFill>
            </a:endParaRPr>
          </a:p>
        </p:txBody>
      </p:sp>
      <p:sp>
        <p:nvSpPr>
          <p:cNvPr id="43017" name="Text Box 11"/>
          <p:cNvSpPr txBox="1">
            <a:spLocks noChangeArrowheads="1"/>
          </p:cNvSpPr>
          <p:nvPr/>
        </p:nvSpPr>
        <p:spPr bwMode="auto">
          <a:xfrm>
            <a:off x="3952876" y="6043613"/>
            <a:ext cx="4549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0"/>
              </a:spcBef>
              <a:spcAft>
                <a:spcPct val="0"/>
              </a:spcAft>
              <a:defRPr sz="2000">
                <a:solidFill>
                  <a:schemeClr val="tx1"/>
                </a:solidFill>
                <a:latin typeface="Arial" charset="0"/>
              </a:defRPr>
            </a:lvl6pPr>
            <a:lvl7pPr marL="2971800" indent="-228600" algn="ctr" eaLnBrk="0" fontAlgn="base" hangingPunct="0">
              <a:spcBef>
                <a:spcPct val="0"/>
              </a:spcBef>
              <a:spcAft>
                <a:spcPct val="0"/>
              </a:spcAft>
              <a:defRPr sz="2000">
                <a:solidFill>
                  <a:schemeClr val="tx1"/>
                </a:solidFill>
                <a:latin typeface="Arial" charset="0"/>
              </a:defRPr>
            </a:lvl7pPr>
            <a:lvl8pPr marL="3429000" indent="-228600" algn="ctr" eaLnBrk="0" fontAlgn="base" hangingPunct="0">
              <a:spcBef>
                <a:spcPct val="0"/>
              </a:spcBef>
              <a:spcAft>
                <a:spcPct val="0"/>
              </a:spcAft>
              <a:defRPr sz="2000">
                <a:solidFill>
                  <a:schemeClr val="tx1"/>
                </a:solidFill>
                <a:latin typeface="Arial" charset="0"/>
              </a:defRPr>
            </a:lvl8pPr>
            <a:lvl9pPr marL="3886200" indent="-228600" algn="ctr" eaLnBrk="0" fontAlgn="base" hangingPunct="0">
              <a:spcBef>
                <a:spcPct val="0"/>
              </a:spcBef>
              <a:spcAft>
                <a:spcPct val="0"/>
              </a:spcAft>
              <a:defRPr sz="2000">
                <a:solidFill>
                  <a:schemeClr val="tx1"/>
                </a:solidFill>
                <a:latin typeface="Arial" charset="0"/>
              </a:defRPr>
            </a:lvl9pPr>
          </a:lstStyle>
          <a:p>
            <a:pPr>
              <a:spcBef>
                <a:spcPct val="50000"/>
              </a:spcBef>
            </a:pPr>
            <a:r>
              <a:rPr lang="it-IT" altLang="it-IT" sz="1800"/>
              <a:t>con compensatore rosso</a:t>
            </a:r>
          </a:p>
        </p:txBody>
      </p:sp>
    </p:spTree>
    <p:extLst>
      <p:ext uri="{BB962C8B-B14F-4D97-AF65-F5344CB8AC3E}">
        <p14:creationId xmlns:p14="http://schemas.microsoft.com/office/powerpoint/2010/main" val="364365026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E:\Hochberg\images\178FF9.jpg"/>
          <p:cNvPicPr>
            <a:picLocks noChangeAspect="1" noChangeArrowheads="1"/>
          </p:cNvPicPr>
          <p:nvPr/>
        </p:nvPicPr>
        <p:blipFill rotWithShape="1">
          <a:blip r:embed="rId3">
            <a:extLst>
              <a:ext uri="{28A0092B-C50C-407E-A947-70E740481C1C}">
                <a14:useLocalDpi xmlns:a14="http://schemas.microsoft.com/office/drawing/2010/main" val="0"/>
              </a:ext>
            </a:extLst>
          </a:blip>
          <a:srcRect t="19104" b="28756"/>
          <a:stretch/>
        </p:blipFill>
        <p:spPr bwMode="auto">
          <a:xfrm>
            <a:off x="2639616" y="2204865"/>
            <a:ext cx="6464300" cy="3575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1991545" y="404664"/>
            <a:ext cx="2870529" cy="369332"/>
          </a:xfrm>
          <a:prstGeom prst="rect">
            <a:avLst/>
          </a:prstGeom>
        </p:spPr>
        <p:txBody>
          <a:bodyPr wrap="none">
            <a:spAutoFit/>
          </a:bodyPr>
          <a:lstStyle/>
          <a:p>
            <a:r>
              <a:rPr lang="en-US" altLang="it-IT" dirty="0"/>
              <a:t>CRISTALLI DI IDROSSIAPATITE</a:t>
            </a:r>
            <a:endParaRPr lang="it-IT" dirty="0"/>
          </a:p>
        </p:txBody>
      </p:sp>
    </p:spTree>
    <p:extLst>
      <p:ext uri="{BB962C8B-B14F-4D97-AF65-F5344CB8AC3E}">
        <p14:creationId xmlns:p14="http://schemas.microsoft.com/office/powerpoint/2010/main" val="92719091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Diagnosi </a:t>
            </a:r>
            <a:br>
              <a:rPr lang="it-IT" dirty="0"/>
            </a:br>
            <a:r>
              <a:rPr lang="it-IT" sz="3200" i="1" dirty="0"/>
              <a:t>Radiologia convenzionale</a:t>
            </a:r>
            <a:endParaRPr lang="it-IT" i="1" dirty="0"/>
          </a:p>
        </p:txBody>
      </p:sp>
      <p:sp>
        <p:nvSpPr>
          <p:cNvPr id="6" name="CasellaDiTesto 5"/>
          <p:cNvSpPr txBox="1"/>
          <p:nvPr/>
        </p:nvSpPr>
        <p:spPr>
          <a:xfrm>
            <a:off x="2063552" y="1706692"/>
            <a:ext cx="2448272" cy="369332"/>
          </a:xfrm>
          <a:prstGeom prst="rect">
            <a:avLst/>
          </a:prstGeom>
          <a:solidFill>
            <a:schemeClr val="accent1">
              <a:lumMod val="40000"/>
              <a:lumOff val="60000"/>
            </a:schemeClr>
          </a:solidFill>
        </p:spPr>
        <p:txBody>
          <a:bodyPr wrap="square" rtlCol="0">
            <a:spAutoFit/>
          </a:bodyPr>
          <a:lstStyle/>
          <a:p>
            <a:pPr algn="ctr"/>
            <a:r>
              <a:rPr lang="it-IT" dirty="0"/>
              <a:t>Gotta</a:t>
            </a:r>
          </a:p>
        </p:txBody>
      </p:sp>
      <p:sp>
        <p:nvSpPr>
          <p:cNvPr id="7" name="CasellaDiTesto 6"/>
          <p:cNvSpPr txBox="1"/>
          <p:nvPr/>
        </p:nvSpPr>
        <p:spPr>
          <a:xfrm>
            <a:off x="4655840" y="1700808"/>
            <a:ext cx="2448272" cy="369332"/>
          </a:xfrm>
          <a:prstGeom prst="rect">
            <a:avLst/>
          </a:prstGeom>
          <a:solidFill>
            <a:schemeClr val="accent1">
              <a:lumMod val="40000"/>
              <a:lumOff val="60000"/>
            </a:schemeClr>
          </a:solidFill>
        </p:spPr>
        <p:txBody>
          <a:bodyPr wrap="square" rtlCol="0">
            <a:spAutoFit/>
          </a:bodyPr>
          <a:lstStyle/>
          <a:p>
            <a:pPr algn="ctr"/>
            <a:r>
              <a:rPr lang="it-IT" dirty="0" err="1"/>
              <a:t>Condrocalcinosi</a:t>
            </a:r>
            <a:endParaRPr lang="it-IT" dirty="0"/>
          </a:p>
        </p:txBody>
      </p:sp>
      <p:sp>
        <p:nvSpPr>
          <p:cNvPr id="8" name="CasellaDiTesto 7"/>
          <p:cNvSpPr txBox="1"/>
          <p:nvPr/>
        </p:nvSpPr>
        <p:spPr>
          <a:xfrm>
            <a:off x="7248128" y="1700808"/>
            <a:ext cx="2448272" cy="369332"/>
          </a:xfrm>
          <a:prstGeom prst="rect">
            <a:avLst/>
          </a:prstGeom>
          <a:solidFill>
            <a:schemeClr val="accent1">
              <a:lumMod val="40000"/>
              <a:lumOff val="60000"/>
            </a:schemeClr>
          </a:solidFill>
        </p:spPr>
        <p:txBody>
          <a:bodyPr wrap="square" rtlCol="0">
            <a:spAutoFit/>
          </a:bodyPr>
          <a:lstStyle/>
          <a:p>
            <a:pPr algn="ctr"/>
            <a:r>
              <a:rPr lang="it-IT" dirty="0"/>
              <a:t>Malattia da IA</a:t>
            </a:r>
          </a:p>
        </p:txBody>
      </p:sp>
      <p:pic>
        <p:nvPicPr>
          <p:cNvPr id="9" name="Picture 9" descr="RXspal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129" y="4363667"/>
            <a:ext cx="2428717" cy="196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045" r="53545"/>
          <a:stretch/>
        </p:blipFill>
        <p:spPr bwMode="auto">
          <a:xfrm>
            <a:off x="4655840" y="2154484"/>
            <a:ext cx="2448272" cy="3033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2081" b="35622"/>
          <a:stretch/>
        </p:blipFill>
        <p:spPr bwMode="auto">
          <a:xfrm>
            <a:off x="2063553" y="2153267"/>
            <a:ext cx="2417023" cy="3241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7241"/>
          <a:stretch/>
        </p:blipFill>
        <p:spPr bwMode="auto">
          <a:xfrm>
            <a:off x="7262802" y="2154484"/>
            <a:ext cx="2414043" cy="2141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33253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Gotta </a:t>
            </a:r>
            <a:br>
              <a:rPr lang="it-IT" dirty="0"/>
            </a:br>
            <a:r>
              <a:rPr lang="it-IT" sz="3600" i="1" dirty="0"/>
              <a:t>Radiologia convenzionale</a:t>
            </a:r>
            <a:endParaRPr lang="it-IT" dirty="0"/>
          </a:p>
        </p:txBody>
      </p:sp>
      <p:pic>
        <p:nvPicPr>
          <p:cNvPr id="9" name="Immagine 8"/>
          <p:cNvPicPr>
            <a:picLocks noChangeAspect="1"/>
          </p:cNvPicPr>
          <p:nvPr/>
        </p:nvPicPr>
        <p:blipFill>
          <a:blip r:embed="rId2"/>
          <a:stretch>
            <a:fillRect/>
          </a:stretch>
        </p:blipFill>
        <p:spPr>
          <a:xfrm>
            <a:off x="4799100" y="1820384"/>
            <a:ext cx="3029002" cy="4103644"/>
          </a:xfrm>
          <a:prstGeom prst="rect">
            <a:avLst/>
          </a:prstGeom>
        </p:spPr>
      </p:pic>
      <p:pic>
        <p:nvPicPr>
          <p:cNvPr id="10" name="Immagine 9"/>
          <p:cNvPicPr>
            <a:picLocks noChangeAspect="1"/>
          </p:cNvPicPr>
          <p:nvPr/>
        </p:nvPicPr>
        <p:blipFill>
          <a:blip r:embed="rId3"/>
          <a:stretch>
            <a:fillRect/>
          </a:stretch>
        </p:blipFill>
        <p:spPr>
          <a:xfrm>
            <a:off x="8049411" y="1809228"/>
            <a:ext cx="3312368" cy="4114800"/>
          </a:xfrm>
          <a:prstGeom prst="rect">
            <a:avLst/>
          </a:prstGeom>
        </p:spPr>
      </p:pic>
      <p:pic>
        <p:nvPicPr>
          <p:cNvPr id="6148" name="Picture 4" descr="End Stage Gouty Arthritis of the Big Toe Joi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823596"/>
            <a:ext cx="3739591" cy="4050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9956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normAutofit fontScale="90000"/>
          </a:bodyPr>
          <a:lstStyle/>
          <a:p>
            <a:r>
              <a:rPr lang="it-IT" dirty="0"/>
              <a:t>CPPD</a:t>
            </a:r>
            <a:br>
              <a:rPr lang="it-IT" dirty="0"/>
            </a:br>
            <a:r>
              <a:rPr lang="it-IT" i="1" dirty="0"/>
              <a:t>Radiologia convenzionale</a:t>
            </a:r>
            <a:endParaRPr lang="it-IT" dirty="0"/>
          </a:p>
        </p:txBody>
      </p:sp>
      <p:pic>
        <p:nvPicPr>
          <p:cNvPr id="4" name="Segnaposto contenuto 3"/>
          <p:cNvPicPr>
            <a:picLocks noGrp="1" noChangeAspect="1"/>
          </p:cNvPicPr>
          <p:nvPr>
            <p:ph idx="4294967295"/>
          </p:nvPr>
        </p:nvPicPr>
        <p:blipFill>
          <a:blip r:embed="rId2"/>
          <a:stretch>
            <a:fillRect/>
          </a:stretch>
        </p:blipFill>
        <p:spPr>
          <a:xfrm>
            <a:off x="511472" y="2132261"/>
            <a:ext cx="7024688" cy="3384550"/>
          </a:xfrm>
          <a:prstGeom prst="rect">
            <a:avLst/>
          </a:prstGeom>
        </p:spPr>
      </p:pic>
      <p:pic>
        <p:nvPicPr>
          <p:cNvPr id="5" name="Immagine 4"/>
          <p:cNvPicPr>
            <a:picLocks noChangeAspect="1"/>
          </p:cNvPicPr>
          <p:nvPr/>
        </p:nvPicPr>
        <p:blipFill>
          <a:blip r:embed="rId3"/>
          <a:stretch>
            <a:fillRect/>
          </a:stretch>
        </p:blipFill>
        <p:spPr>
          <a:xfrm>
            <a:off x="7683070" y="2132856"/>
            <a:ext cx="4237655" cy="3384376"/>
          </a:xfrm>
          <a:prstGeom prst="rect">
            <a:avLst/>
          </a:prstGeom>
        </p:spPr>
      </p:pic>
    </p:spTree>
    <p:extLst>
      <p:ext uri="{BB962C8B-B14F-4D97-AF65-F5344CB8AC3E}">
        <p14:creationId xmlns:p14="http://schemas.microsoft.com/office/powerpoint/2010/main" val="22230143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0" y="1124743"/>
            <a:ext cx="6408712" cy="424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ondrocaR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7928" y="1124744"/>
            <a:ext cx="6370282" cy="4248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145650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7250" y="1343025"/>
            <a:ext cx="422433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3"/>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619250" y="1343025"/>
            <a:ext cx="40259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4"/>
          <p:cNvSpPr txBox="1">
            <a:spLocks noChangeArrowheads="1"/>
          </p:cNvSpPr>
          <p:nvPr/>
        </p:nvSpPr>
        <p:spPr bwMode="auto">
          <a:xfrm>
            <a:off x="1635631" y="530759"/>
            <a:ext cx="4009519"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0"/>
              </a:spcBef>
              <a:spcAft>
                <a:spcPct val="0"/>
              </a:spcAft>
              <a:defRPr sz="2000">
                <a:solidFill>
                  <a:schemeClr val="tx1"/>
                </a:solidFill>
                <a:latin typeface="Arial" charset="0"/>
              </a:defRPr>
            </a:lvl6pPr>
            <a:lvl7pPr marL="2971800" indent="-228600" algn="ctr" eaLnBrk="0" fontAlgn="base" hangingPunct="0">
              <a:spcBef>
                <a:spcPct val="0"/>
              </a:spcBef>
              <a:spcAft>
                <a:spcPct val="0"/>
              </a:spcAft>
              <a:defRPr sz="2000">
                <a:solidFill>
                  <a:schemeClr val="tx1"/>
                </a:solidFill>
                <a:latin typeface="Arial" charset="0"/>
              </a:defRPr>
            </a:lvl7pPr>
            <a:lvl8pPr marL="3429000" indent="-228600" algn="ctr" eaLnBrk="0" fontAlgn="base" hangingPunct="0">
              <a:spcBef>
                <a:spcPct val="0"/>
              </a:spcBef>
              <a:spcAft>
                <a:spcPct val="0"/>
              </a:spcAft>
              <a:defRPr sz="2000">
                <a:solidFill>
                  <a:schemeClr val="tx1"/>
                </a:solidFill>
                <a:latin typeface="Arial" charset="0"/>
              </a:defRPr>
            </a:lvl8pPr>
            <a:lvl9pPr marL="3886200" indent="-228600" algn="ctr" eaLnBrk="0" fontAlgn="base" hangingPunct="0">
              <a:spcBef>
                <a:spcPct val="0"/>
              </a:spcBef>
              <a:spcAft>
                <a:spcPct val="0"/>
              </a:spcAft>
              <a:defRPr sz="2000">
                <a:solidFill>
                  <a:schemeClr val="tx1"/>
                </a:solidFill>
                <a:latin typeface="Arial" charset="0"/>
              </a:defRPr>
            </a:lvl9pPr>
          </a:lstStyle>
          <a:p>
            <a:pPr algn="ctr">
              <a:spcBef>
                <a:spcPct val="50000"/>
              </a:spcBef>
            </a:pPr>
            <a:r>
              <a:rPr lang="it-IT" altLang="it-IT" sz="1800" b="1" dirty="0">
                <a:solidFill>
                  <a:schemeClr val="tx2"/>
                </a:solidFill>
              </a:rPr>
              <a:t>CONDROCALCINOSI</a:t>
            </a:r>
          </a:p>
          <a:p>
            <a:pPr algn="ctr">
              <a:spcBef>
                <a:spcPct val="50000"/>
              </a:spcBef>
            </a:pPr>
            <a:r>
              <a:rPr lang="it-IT" altLang="it-IT" sz="1800" dirty="0">
                <a:solidFill>
                  <a:schemeClr val="tx2"/>
                </a:solidFill>
              </a:rPr>
              <a:t>(</a:t>
            </a:r>
            <a:r>
              <a:rPr lang="it-IT" altLang="it-IT" sz="1800" dirty="0" err="1">
                <a:solidFill>
                  <a:schemeClr val="tx2"/>
                </a:solidFill>
              </a:rPr>
              <a:t>pirofosfato</a:t>
            </a:r>
            <a:r>
              <a:rPr lang="it-IT" altLang="it-IT" sz="1800" dirty="0">
                <a:solidFill>
                  <a:schemeClr val="tx2"/>
                </a:solidFill>
              </a:rPr>
              <a:t> di calcio)</a:t>
            </a:r>
          </a:p>
        </p:txBody>
      </p:sp>
      <p:sp>
        <p:nvSpPr>
          <p:cNvPr id="54277" name="Text Box 5"/>
          <p:cNvSpPr txBox="1">
            <a:spLocks noChangeArrowheads="1"/>
          </p:cNvSpPr>
          <p:nvPr/>
        </p:nvSpPr>
        <p:spPr bwMode="auto">
          <a:xfrm>
            <a:off x="5686736" y="530759"/>
            <a:ext cx="4214853"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0"/>
              </a:spcBef>
              <a:spcAft>
                <a:spcPct val="0"/>
              </a:spcAft>
              <a:defRPr sz="2000">
                <a:solidFill>
                  <a:schemeClr val="tx1"/>
                </a:solidFill>
                <a:latin typeface="Arial" charset="0"/>
              </a:defRPr>
            </a:lvl6pPr>
            <a:lvl7pPr marL="2971800" indent="-228600" algn="ctr" eaLnBrk="0" fontAlgn="base" hangingPunct="0">
              <a:spcBef>
                <a:spcPct val="0"/>
              </a:spcBef>
              <a:spcAft>
                <a:spcPct val="0"/>
              </a:spcAft>
              <a:defRPr sz="2000">
                <a:solidFill>
                  <a:schemeClr val="tx1"/>
                </a:solidFill>
                <a:latin typeface="Arial" charset="0"/>
              </a:defRPr>
            </a:lvl7pPr>
            <a:lvl8pPr marL="3429000" indent="-228600" algn="ctr" eaLnBrk="0" fontAlgn="base" hangingPunct="0">
              <a:spcBef>
                <a:spcPct val="0"/>
              </a:spcBef>
              <a:spcAft>
                <a:spcPct val="0"/>
              </a:spcAft>
              <a:defRPr sz="2000">
                <a:solidFill>
                  <a:schemeClr val="tx1"/>
                </a:solidFill>
                <a:latin typeface="Arial" charset="0"/>
              </a:defRPr>
            </a:lvl8pPr>
            <a:lvl9pPr marL="3886200" indent="-228600" algn="ctr" eaLnBrk="0" fontAlgn="base" hangingPunct="0">
              <a:spcBef>
                <a:spcPct val="0"/>
              </a:spcBef>
              <a:spcAft>
                <a:spcPct val="0"/>
              </a:spcAft>
              <a:defRPr sz="2000">
                <a:solidFill>
                  <a:schemeClr val="tx1"/>
                </a:solidFill>
                <a:latin typeface="Arial" charset="0"/>
              </a:defRPr>
            </a:lvl9pPr>
          </a:lstStyle>
          <a:p>
            <a:pPr algn="ctr">
              <a:spcBef>
                <a:spcPct val="50000"/>
              </a:spcBef>
            </a:pPr>
            <a:r>
              <a:rPr lang="it-IT" altLang="it-IT" sz="1800" b="1" dirty="0">
                <a:solidFill>
                  <a:schemeClr val="tx2"/>
                </a:solidFill>
              </a:rPr>
              <a:t>PERIARTRITE CALCIFICA</a:t>
            </a:r>
          </a:p>
          <a:p>
            <a:pPr algn="ctr">
              <a:spcBef>
                <a:spcPct val="50000"/>
              </a:spcBef>
            </a:pPr>
            <a:r>
              <a:rPr lang="it-IT" altLang="it-IT" sz="1800" dirty="0">
                <a:solidFill>
                  <a:schemeClr val="tx2"/>
                </a:solidFill>
              </a:rPr>
              <a:t>(fosfato basico di calcio - apatite)</a:t>
            </a:r>
          </a:p>
        </p:txBody>
      </p:sp>
    </p:spTree>
    <p:extLst>
      <p:ext uri="{BB962C8B-B14F-4D97-AF65-F5344CB8AC3E}">
        <p14:creationId xmlns:p14="http://schemas.microsoft.com/office/powerpoint/2010/main" val="335572151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3212980" y="1173018"/>
            <a:ext cx="5379347" cy="424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53761">
            <a:off x="5520380" y="2131766"/>
            <a:ext cx="2804177" cy="425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4"/>
          <p:cNvSpPr txBox="1">
            <a:spLocks noChangeArrowheads="1"/>
          </p:cNvSpPr>
          <p:nvPr/>
        </p:nvSpPr>
        <p:spPr bwMode="auto">
          <a:xfrm>
            <a:off x="4041055" y="285332"/>
            <a:ext cx="3887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0"/>
              </a:spcBef>
              <a:spcAft>
                <a:spcPct val="0"/>
              </a:spcAft>
              <a:defRPr sz="2000">
                <a:solidFill>
                  <a:schemeClr val="tx1"/>
                </a:solidFill>
                <a:latin typeface="Arial" charset="0"/>
              </a:defRPr>
            </a:lvl6pPr>
            <a:lvl7pPr marL="2971800" indent="-228600" algn="ctr" eaLnBrk="0" fontAlgn="base" hangingPunct="0">
              <a:spcBef>
                <a:spcPct val="0"/>
              </a:spcBef>
              <a:spcAft>
                <a:spcPct val="0"/>
              </a:spcAft>
              <a:defRPr sz="2000">
                <a:solidFill>
                  <a:schemeClr val="tx1"/>
                </a:solidFill>
                <a:latin typeface="Arial" charset="0"/>
              </a:defRPr>
            </a:lvl7pPr>
            <a:lvl8pPr marL="3429000" indent="-228600" algn="ctr" eaLnBrk="0" fontAlgn="base" hangingPunct="0">
              <a:spcBef>
                <a:spcPct val="0"/>
              </a:spcBef>
              <a:spcAft>
                <a:spcPct val="0"/>
              </a:spcAft>
              <a:defRPr sz="2000">
                <a:solidFill>
                  <a:schemeClr val="tx1"/>
                </a:solidFill>
                <a:latin typeface="Arial" charset="0"/>
              </a:defRPr>
            </a:lvl8pPr>
            <a:lvl9pPr marL="3886200" indent="-228600" algn="ctr" eaLnBrk="0" fontAlgn="base" hangingPunct="0">
              <a:spcBef>
                <a:spcPct val="0"/>
              </a:spcBef>
              <a:spcAft>
                <a:spcPct val="0"/>
              </a:spcAft>
              <a:defRPr sz="2000">
                <a:solidFill>
                  <a:schemeClr val="tx1"/>
                </a:solidFill>
                <a:latin typeface="Arial" charset="0"/>
              </a:defRPr>
            </a:lvl9pPr>
          </a:lstStyle>
          <a:p>
            <a:pPr algn="l">
              <a:spcBef>
                <a:spcPct val="50000"/>
              </a:spcBef>
            </a:pPr>
            <a:r>
              <a:rPr lang="it-IT" altLang="it-IT" sz="2400" dirty="0">
                <a:solidFill>
                  <a:schemeClr val="tx2"/>
                </a:solidFill>
              </a:rPr>
              <a:t>Periartrite calcifica  (spalla)</a:t>
            </a:r>
          </a:p>
        </p:txBody>
      </p:sp>
    </p:spTree>
    <p:extLst>
      <p:ext uri="{BB962C8B-B14F-4D97-AF65-F5344CB8AC3E}">
        <p14:creationId xmlns:p14="http://schemas.microsoft.com/office/powerpoint/2010/main" val="2378457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Epidemiologia -</a:t>
            </a:r>
            <a:r>
              <a:rPr lang="it-IT" sz="3600" i="1" dirty="0"/>
              <a:t>CPPD</a:t>
            </a:r>
            <a:endParaRPr lang="it-IT" i="1" dirty="0"/>
          </a:p>
        </p:txBody>
      </p:sp>
      <p:pic>
        <p:nvPicPr>
          <p:cNvPr id="7169" name="Picture 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697414" y="1825625"/>
            <a:ext cx="4797171" cy="43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7625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783" y="1112120"/>
            <a:ext cx="8064896" cy="515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1762783" y="249530"/>
            <a:ext cx="80545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0"/>
              </a:spcBef>
              <a:spcAft>
                <a:spcPct val="0"/>
              </a:spcAft>
              <a:defRPr sz="2000">
                <a:solidFill>
                  <a:schemeClr val="tx1"/>
                </a:solidFill>
                <a:latin typeface="Arial" charset="0"/>
              </a:defRPr>
            </a:lvl6pPr>
            <a:lvl7pPr marL="2971800" indent="-228600" algn="ctr" eaLnBrk="0" fontAlgn="base" hangingPunct="0">
              <a:spcBef>
                <a:spcPct val="0"/>
              </a:spcBef>
              <a:spcAft>
                <a:spcPct val="0"/>
              </a:spcAft>
              <a:defRPr sz="2000">
                <a:solidFill>
                  <a:schemeClr val="tx1"/>
                </a:solidFill>
                <a:latin typeface="Arial" charset="0"/>
              </a:defRPr>
            </a:lvl7pPr>
            <a:lvl8pPr marL="3429000" indent="-228600" algn="ctr" eaLnBrk="0" fontAlgn="base" hangingPunct="0">
              <a:spcBef>
                <a:spcPct val="0"/>
              </a:spcBef>
              <a:spcAft>
                <a:spcPct val="0"/>
              </a:spcAft>
              <a:defRPr sz="2000">
                <a:solidFill>
                  <a:schemeClr val="tx1"/>
                </a:solidFill>
                <a:latin typeface="Arial" charset="0"/>
              </a:defRPr>
            </a:lvl8pPr>
            <a:lvl9pPr marL="3886200" indent="-228600" algn="ctr" eaLnBrk="0" fontAlgn="base" hangingPunct="0">
              <a:spcBef>
                <a:spcPct val="0"/>
              </a:spcBef>
              <a:spcAft>
                <a:spcPct val="0"/>
              </a:spcAft>
              <a:defRPr sz="2000">
                <a:solidFill>
                  <a:schemeClr val="tx1"/>
                </a:solidFill>
                <a:latin typeface="Arial" charset="0"/>
              </a:defRPr>
            </a:lvl9pPr>
          </a:lstStyle>
          <a:p>
            <a:pPr algn="ctr">
              <a:spcBef>
                <a:spcPct val="50000"/>
              </a:spcBef>
            </a:pPr>
            <a:r>
              <a:rPr lang="it-IT" altLang="it-IT" sz="1800" b="1" dirty="0">
                <a:solidFill>
                  <a:schemeClr val="tx2"/>
                </a:solidFill>
              </a:rPr>
              <a:t>PERIARTRITE ACUTA CALCIFICA</a:t>
            </a:r>
          </a:p>
          <a:p>
            <a:pPr algn="ctr">
              <a:spcBef>
                <a:spcPct val="50000"/>
              </a:spcBef>
            </a:pPr>
            <a:r>
              <a:rPr lang="it-IT" altLang="it-IT" sz="1800" dirty="0">
                <a:solidFill>
                  <a:schemeClr val="tx2"/>
                </a:solidFill>
              </a:rPr>
              <a:t>(fosfato basico di calcio - apatite)</a:t>
            </a:r>
          </a:p>
        </p:txBody>
      </p:sp>
    </p:spTree>
    <p:extLst>
      <p:ext uri="{BB962C8B-B14F-4D97-AF65-F5344CB8AC3E}">
        <p14:creationId xmlns:p14="http://schemas.microsoft.com/office/powerpoint/2010/main" val="209723699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1762783" y="332657"/>
            <a:ext cx="80545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0"/>
              </a:spcBef>
              <a:spcAft>
                <a:spcPct val="0"/>
              </a:spcAft>
              <a:defRPr sz="2000">
                <a:solidFill>
                  <a:schemeClr val="tx1"/>
                </a:solidFill>
                <a:latin typeface="Arial" charset="0"/>
              </a:defRPr>
            </a:lvl6pPr>
            <a:lvl7pPr marL="2971800" indent="-228600" algn="ctr" eaLnBrk="0" fontAlgn="base" hangingPunct="0">
              <a:spcBef>
                <a:spcPct val="0"/>
              </a:spcBef>
              <a:spcAft>
                <a:spcPct val="0"/>
              </a:spcAft>
              <a:defRPr sz="2000">
                <a:solidFill>
                  <a:schemeClr val="tx1"/>
                </a:solidFill>
                <a:latin typeface="Arial" charset="0"/>
              </a:defRPr>
            </a:lvl7pPr>
            <a:lvl8pPr marL="3429000" indent="-228600" algn="ctr" eaLnBrk="0" fontAlgn="base" hangingPunct="0">
              <a:spcBef>
                <a:spcPct val="0"/>
              </a:spcBef>
              <a:spcAft>
                <a:spcPct val="0"/>
              </a:spcAft>
              <a:defRPr sz="2000">
                <a:solidFill>
                  <a:schemeClr val="tx1"/>
                </a:solidFill>
                <a:latin typeface="Arial" charset="0"/>
              </a:defRPr>
            </a:lvl8pPr>
            <a:lvl9pPr marL="3886200" indent="-228600" algn="ctr" eaLnBrk="0" fontAlgn="base" hangingPunct="0">
              <a:spcBef>
                <a:spcPct val="0"/>
              </a:spcBef>
              <a:spcAft>
                <a:spcPct val="0"/>
              </a:spcAft>
              <a:defRPr sz="2000">
                <a:solidFill>
                  <a:schemeClr val="tx1"/>
                </a:solidFill>
                <a:latin typeface="Arial" charset="0"/>
              </a:defRPr>
            </a:lvl9pPr>
          </a:lstStyle>
          <a:p>
            <a:pPr algn="ctr">
              <a:spcBef>
                <a:spcPct val="50000"/>
              </a:spcBef>
            </a:pPr>
            <a:r>
              <a:rPr lang="it-IT" altLang="it-IT" sz="1800" b="1" dirty="0">
                <a:solidFill>
                  <a:schemeClr val="tx2"/>
                </a:solidFill>
              </a:rPr>
              <a:t>PERIARTRITE ACUTA CALCIFICA</a:t>
            </a:r>
          </a:p>
          <a:p>
            <a:pPr algn="ctr">
              <a:spcBef>
                <a:spcPct val="50000"/>
              </a:spcBef>
            </a:pPr>
            <a:r>
              <a:rPr lang="it-IT" altLang="it-IT" sz="1800" dirty="0">
                <a:solidFill>
                  <a:schemeClr val="tx2"/>
                </a:solidFill>
              </a:rPr>
              <a:t>(fosfato basico di calcio - apatite)</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5533" y="1360055"/>
            <a:ext cx="3429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001978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spalla tum 2"/>
          <p:cNvPicPr>
            <a:picLocks noChangeArrowheads="1"/>
          </p:cNvPicPr>
          <p:nvPr/>
        </p:nvPicPr>
        <p:blipFill rotWithShape="1">
          <a:blip r:embed="rId2">
            <a:extLst>
              <a:ext uri="{28A0092B-C50C-407E-A947-70E740481C1C}">
                <a14:useLocalDpi xmlns:a14="http://schemas.microsoft.com/office/drawing/2010/main" val="0"/>
              </a:ext>
            </a:extLst>
          </a:blip>
          <a:srcRect l="10866" r="33902" b="-2"/>
          <a:stretch/>
        </p:blipFill>
        <p:spPr bwMode="auto">
          <a:xfrm>
            <a:off x="997527" y="1145308"/>
            <a:ext cx="2870960" cy="49106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RXspalla"/>
          <p:cNvPicPr>
            <a:picLocks noChangeAspect="1" noChangeArrowheads="1"/>
          </p:cNvPicPr>
          <p:nvPr/>
        </p:nvPicPr>
        <p:blipFill rotWithShape="1">
          <a:blip r:embed="rId3">
            <a:extLst>
              <a:ext uri="{28A0092B-C50C-407E-A947-70E740481C1C}">
                <a14:useLocalDpi xmlns:a14="http://schemas.microsoft.com/office/drawing/2010/main" val="0"/>
              </a:ext>
            </a:extLst>
          </a:blip>
          <a:srcRect t="24434" r="2" b="24063"/>
          <a:stretch/>
        </p:blipFill>
        <p:spPr bwMode="auto">
          <a:xfrm>
            <a:off x="4192477" y="1145308"/>
            <a:ext cx="7217085" cy="30081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p:txBody>
          <a:bodyPr/>
          <a:lstStyle/>
          <a:p>
            <a:r>
              <a:rPr lang="en-US"/>
              <a:t>Milwaukee shoulder</a:t>
            </a:r>
          </a:p>
        </p:txBody>
      </p:sp>
    </p:spTree>
    <p:extLst>
      <p:ext uri="{BB962C8B-B14F-4D97-AF65-F5344CB8AC3E}">
        <p14:creationId xmlns:p14="http://schemas.microsoft.com/office/powerpoint/2010/main" val="29028665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7466865" y="2573735"/>
            <a:ext cx="2350418"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0"/>
              </a:spcBef>
              <a:spcAft>
                <a:spcPct val="0"/>
              </a:spcAft>
              <a:defRPr sz="2000">
                <a:solidFill>
                  <a:schemeClr val="tx1"/>
                </a:solidFill>
                <a:latin typeface="Arial" charset="0"/>
              </a:defRPr>
            </a:lvl6pPr>
            <a:lvl7pPr marL="2971800" indent="-228600" algn="ctr" eaLnBrk="0" fontAlgn="base" hangingPunct="0">
              <a:spcBef>
                <a:spcPct val="0"/>
              </a:spcBef>
              <a:spcAft>
                <a:spcPct val="0"/>
              </a:spcAft>
              <a:defRPr sz="2000">
                <a:solidFill>
                  <a:schemeClr val="tx1"/>
                </a:solidFill>
                <a:latin typeface="Arial" charset="0"/>
              </a:defRPr>
            </a:lvl7pPr>
            <a:lvl8pPr marL="3429000" indent="-228600" algn="ctr" eaLnBrk="0" fontAlgn="base" hangingPunct="0">
              <a:spcBef>
                <a:spcPct val="0"/>
              </a:spcBef>
              <a:spcAft>
                <a:spcPct val="0"/>
              </a:spcAft>
              <a:defRPr sz="2000">
                <a:solidFill>
                  <a:schemeClr val="tx1"/>
                </a:solidFill>
                <a:latin typeface="Arial" charset="0"/>
              </a:defRPr>
            </a:lvl8pPr>
            <a:lvl9pPr marL="3886200" indent="-228600" algn="ctr" eaLnBrk="0" fontAlgn="base" hangingPunct="0">
              <a:spcBef>
                <a:spcPct val="0"/>
              </a:spcBef>
              <a:spcAft>
                <a:spcPct val="0"/>
              </a:spcAft>
              <a:defRPr sz="2000">
                <a:solidFill>
                  <a:schemeClr val="tx1"/>
                </a:solidFill>
                <a:latin typeface="Arial" charset="0"/>
              </a:defRPr>
            </a:lvl9pPr>
          </a:lstStyle>
          <a:p>
            <a:pPr algn="just"/>
            <a:endParaRPr lang="it-IT" altLang="it-IT" dirty="0"/>
          </a:p>
          <a:p>
            <a:pPr marL="177800" lvl="2" algn="just">
              <a:buFontTx/>
              <a:buChar char="•"/>
            </a:pPr>
            <a:r>
              <a:rPr lang="it-IT" altLang="it-IT" dirty="0"/>
              <a:t> Sottocutanei</a:t>
            </a:r>
          </a:p>
          <a:p>
            <a:pPr marL="177800" lvl="2" algn="just">
              <a:buFontTx/>
              <a:buChar char="•"/>
            </a:pPr>
            <a:endParaRPr lang="it-IT" altLang="it-IT" dirty="0"/>
          </a:p>
          <a:p>
            <a:pPr marL="177800" lvl="2" algn="just">
              <a:buFontTx/>
              <a:buChar char="•"/>
            </a:pPr>
            <a:r>
              <a:rPr lang="it-IT" altLang="it-IT" dirty="0"/>
              <a:t> </a:t>
            </a:r>
            <a:r>
              <a:rPr lang="it-IT" altLang="it-IT" dirty="0" err="1"/>
              <a:t>Periarticolari</a:t>
            </a:r>
            <a:r>
              <a:rPr lang="it-IT" altLang="it-IT" dirty="0"/>
              <a:t> </a:t>
            </a:r>
          </a:p>
          <a:p>
            <a:pPr marL="177800" lvl="2" algn="just">
              <a:buFontTx/>
              <a:buChar char="•"/>
            </a:pPr>
            <a:endParaRPr lang="it-IT" altLang="it-IT" dirty="0"/>
          </a:p>
          <a:p>
            <a:pPr marL="177800" lvl="2" algn="just">
              <a:buFontTx/>
              <a:buChar char="•"/>
            </a:pPr>
            <a:r>
              <a:rPr lang="it-IT" altLang="it-IT" dirty="0"/>
              <a:t> </a:t>
            </a:r>
            <a:r>
              <a:rPr lang="it-IT" altLang="it-IT" dirty="0" err="1"/>
              <a:t>Intraarticolari</a:t>
            </a:r>
            <a:endParaRPr lang="it-IT" altLang="it-IT" dirty="0"/>
          </a:p>
          <a:p>
            <a:pPr algn="just">
              <a:spcBef>
                <a:spcPct val="50000"/>
              </a:spcBef>
            </a:pPr>
            <a:endParaRPr lang="it-IT" altLang="it-IT" dirty="0"/>
          </a:p>
        </p:txBody>
      </p:sp>
      <p:pic>
        <p:nvPicPr>
          <p:cNvPr id="48131" name="Picture 3"/>
          <p:cNvPicPr>
            <a:picLocks noChangeAspect="1" noChangeArrowheads="1"/>
          </p:cNvPicPr>
          <p:nvPr/>
        </p:nvPicPr>
        <p:blipFill>
          <a:blip r:embed="rId3">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508703" y="1267402"/>
            <a:ext cx="2958163"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826579" y="1267402"/>
            <a:ext cx="2441575"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1762783" y="332657"/>
            <a:ext cx="80545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0"/>
              </a:spcBef>
              <a:spcAft>
                <a:spcPct val="0"/>
              </a:spcAft>
              <a:defRPr sz="2000">
                <a:solidFill>
                  <a:schemeClr val="tx1"/>
                </a:solidFill>
                <a:latin typeface="Arial" charset="0"/>
              </a:defRPr>
            </a:lvl6pPr>
            <a:lvl7pPr marL="2971800" indent="-228600" algn="ctr" eaLnBrk="0" fontAlgn="base" hangingPunct="0">
              <a:spcBef>
                <a:spcPct val="0"/>
              </a:spcBef>
              <a:spcAft>
                <a:spcPct val="0"/>
              </a:spcAft>
              <a:defRPr sz="2000">
                <a:solidFill>
                  <a:schemeClr val="tx1"/>
                </a:solidFill>
                <a:latin typeface="Arial" charset="0"/>
              </a:defRPr>
            </a:lvl7pPr>
            <a:lvl8pPr marL="3429000" indent="-228600" algn="ctr" eaLnBrk="0" fontAlgn="base" hangingPunct="0">
              <a:spcBef>
                <a:spcPct val="0"/>
              </a:spcBef>
              <a:spcAft>
                <a:spcPct val="0"/>
              </a:spcAft>
              <a:defRPr sz="2000">
                <a:solidFill>
                  <a:schemeClr val="tx1"/>
                </a:solidFill>
                <a:latin typeface="Arial" charset="0"/>
              </a:defRPr>
            </a:lvl8pPr>
            <a:lvl9pPr marL="3886200" indent="-228600" algn="ctr" eaLnBrk="0" fontAlgn="base" hangingPunct="0">
              <a:spcBef>
                <a:spcPct val="0"/>
              </a:spcBef>
              <a:spcAft>
                <a:spcPct val="0"/>
              </a:spcAft>
              <a:defRPr sz="2000">
                <a:solidFill>
                  <a:schemeClr val="tx1"/>
                </a:solidFill>
                <a:latin typeface="Arial" charset="0"/>
              </a:defRPr>
            </a:lvl9pPr>
          </a:lstStyle>
          <a:p>
            <a:pPr algn="ctr">
              <a:spcBef>
                <a:spcPct val="50000"/>
              </a:spcBef>
            </a:pPr>
            <a:r>
              <a:rPr lang="it-IT" altLang="it-IT" sz="1800" b="1" dirty="0">
                <a:solidFill>
                  <a:schemeClr val="tx2"/>
                </a:solidFill>
              </a:rPr>
              <a:t>DEPOSITI</a:t>
            </a:r>
          </a:p>
          <a:p>
            <a:pPr algn="ctr">
              <a:spcBef>
                <a:spcPct val="50000"/>
              </a:spcBef>
            </a:pPr>
            <a:r>
              <a:rPr lang="it-IT" altLang="it-IT" sz="1800" dirty="0">
                <a:solidFill>
                  <a:schemeClr val="tx2"/>
                </a:solidFill>
              </a:rPr>
              <a:t>(fosfato basico di calcio - apatite)</a:t>
            </a:r>
          </a:p>
        </p:txBody>
      </p:sp>
    </p:spTree>
    <p:extLst>
      <p:ext uri="{BB962C8B-B14F-4D97-AF65-F5344CB8AC3E}">
        <p14:creationId xmlns:p14="http://schemas.microsoft.com/office/powerpoint/2010/main" val="272227593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Diagnosi</a:t>
            </a:r>
            <a:br>
              <a:rPr lang="it-IT" dirty="0"/>
            </a:br>
            <a:r>
              <a:rPr lang="it-IT" sz="3200" i="1" dirty="0"/>
              <a:t>Ecografia</a:t>
            </a:r>
            <a:endParaRPr lang="it-IT" i="1" dirty="0"/>
          </a:p>
        </p:txBody>
      </p:sp>
      <p:pic>
        <p:nvPicPr>
          <p:cNvPr id="9" name="Picture 15"/>
          <p:cNvPicPr>
            <a:picLocks noGrp="1" noChangeArrowheads="1"/>
          </p:cNvPicPr>
          <p:nvPr>
            <p:ph idx="1"/>
          </p:nvPr>
        </p:nvPicPr>
        <p:blipFill>
          <a:blip r:embed="rId2">
            <a:extLst>
              <a:ext uri="{28A0092B-C50C-407E-A947-70E740481C1C}">
                <a14:useLocalDpi xmlns:a14="http://schemas.microsoft.com/office/drawing/2010/main" val="0"/>
              </a:ext>
            </a:extLst>
          </a:blip>
          <a:srcRect l="25397" t="35257" r="28358" b="22418"/>
          <a:stretch>
            <a:fillRect/>
          </a:stretch>
        </p:blipFill>
        <p:spPr>
          <a:xfrm>
            <a:off x="2063552" y="2564904"/>
            <a:ext cx="2448000" cy="1152000"/>
          </a:xfrm>
          <a:prstGeom prst="rect">
            <a:avLst/>
          </a:prstGeom>
        </p:spPr>
      </p:pic>
      <p:sp>
        <p:nvSpPr>
          <p:cNvPr id="4" name="CasellaDiTesto 3"/>
          <p:cNvSpPr txBox="1"/>
          <p:nvPr/>
        </p:nvSpPr>
        <p:spPr>
          <a:xfrm>
            <a:off x="2063552" y="2117113"/>
            <a:ext cx="2448272" cy="369332"/>
          </a:xfrm>
          <a:prstGeom prst="rect">
            <a:avLst/>
          </a:prstGeom>
          <a:solidFill>
            <a:schemeClr val="accent1">
              <a:lumMod val="40000"/>
              <a:lumOff val="60000"/>
            </a:schemeClr>
          </a:solidFill>
        </p:spPr>
        <p:txBody>
          <a:bodyPr wrap="square" rtlCol="0">
            <a:spAutoFit/>
          </a:bodyPr>
          <a:lstStyle/>
          <a:p>
            <a:pPr algn="ctr"/>
            <a:r>
              <a:rPr lang="it-IT" dirty="0"/>
              <a:t>Gotta</a:t>
            </a:r>
          </a:p>
        </p:txBody>
      </p:sp>
      <p:sp>
        <p:nvSpPr>
          <p:cNvPr id="5" name="CasellaDiTesto 4"/>
          <p:cNvSpPr txBox="1"/>
          <p:nvPr/>
        </p:nvSpPr>
        <p:spPr>
          <a:xfrm>
            <a:off x="4655840" y="2111229"/>
            <a:ext cx="2448272" cy="369332"/>
          </a:xfrm>
          <a:prstGeom prst="rect">
            <a:avLst/>
          </a:prstGeom>
          <a:solidFill>
            <a:schemeClr val="accent1">
              <a:lumMod val="40000"/>
              <a:lumOff val="60000"/>
            </a:schemeClr>
          </a:solidFill>
        </p:spPr>
        <p:txBody>
          <a:bodyPr wrap="square" rtlCol="0">
            <a:spAutoFit/>
          </a:bodyPr>
          <a:lstStyle/>
          <a:p>
            <a:pPr algn="ctr"/>
            <a:r>
              <a:rPr lang="it-IT" dirty="0" err="1"/>
              <a:t>Condrocalcinosi</a:t>
            </a:r>
            <a:endParaRPr lang="it-IT" dirty="0"/>
          </a:p>
        </p:txBody>
      </p:sp>
      <p:sp>
        <p:nvSpPr>
          <p:cNvPr id="6" name="CasellaDiTesto 5"/>
          <p:cNvSpPr txBox="1"/>
          <p:nvPr/>
        </p:nvSpPr>
        <p:spPr>
          <a:xfrm>
            <a:off x="7248128" y="2111229"/>
            <a:ext cx="2448272" cy="369332"/>
          </a:xfrm>
          <a:prstGeom prst="rect">
            <a:avLst/>
          </a:prstGeom>
          <a:solidFill>
            <a:schemeClr val="accent1">
              <a:lumMod val="40000"/>
              <a:lumOff val="60000"/>
            </a:schemeClr>
          </a:solidFill>
        </p:spPr>
        <p:txBody>
          <a:bodyPr wrap="square" rtlCol="0">
            <a:spAutoFit/>
          </a:bodyPr>
          <a:lstStyle/>
          <a:p>
            <a:pPr algn="ctr"/>
            <a:r>
              <a:rPr lang="it-IT" dirty="0"/>
              <a:t>Malattia da IA</a:t>
            </a:r>
          </a:p>
        </p:txBody>
      </p:sp>
      <p:pic>
        <p:nvPicPr>
          <p:cNvPr id="3074"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5840" y="2564904"/>
            <a:ext cx="2448000" cy="11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rrowheads="1"/>
          </p:cNvPicPr>
          <p:nvPr/>
        </p:nvPicPr>
        <p:blipFill rotWithShape="1">
          <a:blip r:embed="rId4">
            <a:extLst>
              <a:ext uri="{28A0092B-C50C-407E-A947-70E740481C1C}">
                <a14:useLocalDpi xmlns:a14="http://schemas.microsoft.com/office/drawing/2010/main" val="0"/>
              </a:ext>
            </a:extLst>
          </a:blip>
          <a:srcRect l="10074" t="5343" r="6469" b="52385"/>
          <a:stretch/>
        </p:blipFill>
        <p:spPr bwMode="auto">
          <a:xfrm>
            <a:off x="7248128" y="2564904"/>
            <a:ext cx="2448000" cy="115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01666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Gotta </a:t>
            </a:r>
            <a:br>
              <a:rPr lang="it-IT" dirty="0"/>
            </a:br>
            <a:r>
              <a:rPr lang="it-IT" sz="3600" i="1" dirty="0"/>
              <a:t>Ecografia</a:t>
            </a:r>
            <a:endParaRPr lang="it-IT" i="1" dirty="0"/>
          </a:p>
        </p:txBody>
      </p:sp>
      <p:pic>
        <p:nvPicPr>
          <p:cNvPr id="4"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787519" y="2083427"/>
            <a:ext cx="8616961" cy="3835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92868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CPPD </a:t>
            </a:r>
            <a:r>
              <a:rPr lang="it-IT" dirty="0" err="1"/>
              <a:t>Imaging</a:t>
            </a:r>
            <a:endParaRPr lang="it-IT" dirty="0"/>
          </a:p>
        </p:txBody>
      </p:sp>
      <p:pic>
        <p:nvPicPr>
          <p:cNvPr id="4" name="Segnaposto contenuto 3"/>
          <p:cNvPicPr>
            <a:picLocks noGrp="1" noChangeAspect="1"/>
          </p:cNvPicPr>
          <p:nvPr>
            <p:ph idx="1"/>
          </p:nvPr>
        </p:nvPicPr>
        <p:blipFill>
          <a:blip r:embed="rId2"/>
          <a:stretch>
            <a:fillRect/>
          </a:stretch>
        </p:blipFill>
        <p:spPr>
          <a:xfrm>
            <a:off x="3723388" y="2214563"/>
            <a:ext cx="4876800" cy="3286125"/>
          </a:xfrm>
          <a:prstGeom prst="rect">
            <a:avLst/>
          </a:prstGeom>
        </p:spPr>
      </p:pic>
      <p:pic>
        <p:nvPicPr>
          <p:cNvPr id="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80" r="580" b="32423"/>
          <a:stretch/>
        </p:blipFill>
        <p:spPr bwMode="auto">
          <a:xfrm rot="16200000">
            <a:off x="1186900" y="3019003"/>
            <a:ext cx="3305303" cy="1696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864685" y="2997615"/>
            <a:ext cx="3286125" cy="1720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095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IMAG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74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4346" y="692919"/>
            <a:ext cx="8586600" cy="4947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81492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631504" y="6897"/>
            <a:ext cx="9036496" cy="646331"/>
          </a:xfrm>
          <a:prstGeom prst="rect">
            <a:avLst/>
          </a:prstGeom>
          <a:noFill/>
        </p:spPr>
        <p:txBody>
          <a:bodyPr wrap="square" rtlCol="0">
            <a:spAutoFit/>
          </a:bodyPr>
          <a:lstStyle/>
          <a:p>
            <a:pPr algn="ctr"/>
            <a:r>
              <a:rPr lang="it-IT" sz="3600" dirty="0">
                <a:solidFill>
                  <a:schemeClr val="bg1"/>
                </a:solidFill>
              </a:rPr>
              <a:t>CPPD</a:t>
            </a: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5608" y="549329"/>
            <a:ext cx="6264696" cy="2125522"/>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6865" y="2863603"/>
            <a:ext cx="4608512" cy="2876012"/>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3165" y="558260"/>
            <a:ext cx="3761733" cy="2150872"/>
          </a:xfrm>
          <a:prstGeom prst="rect">
            <a:avLst/>
          </a:prstGeom>
        </p:spPr>
      </p:pic>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3165" y="2863603"/>
            <a:ext cx="3761733" cy="2047875"/>
          </a:xfrm>
          <a:prstGeom prst="rect">
            <a:avLst/>
          </a:prstGeom>
        </p:spPr>
      </p:pic>
    </p:spTree>
    <p:extLst>
      <p:ext uri="{BB962C8B-B14F-4D97-AF65-F5344CB8AC3E}">
        <p14:creationId xmlns:p14="http://schemas.microsoft.com/office/powerpoint/2010/main" val="23140277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HADD</a:t>
            </a:r>
          </a:p>
        </p:txBody>
      </p:sp>
      <p:pic>
        <p:nvPicPr>
          <p:cNvPr id="3" name="Immagine 2"/>
          <p:cNvPicPr>
            <a:picLocks noChangeAspect="1"/>
          </p:cNvPicPr>
          <p:nvPr/>
        </p:nvPicPr>
        <p:blipFill>
          <a:blip r:embed="rId2"/>
          <a:stretch>
            <a:fillRect/>
          </a:stretch>
        </p:blipFill>
        <p:spPr>
          <a:xfrm>
            <a:off x="607418" y="2341092"/>
            <a:ext cx="3648405" cy="2736304"/>
          </a:xfrm>
          <a:prstGeom prst="rect">
            <a:avLst/>
          </a:prstGeom>
        </p:spPr>
      </p:pic>
      <p:pic>
        <p:nvPicPr>
          <p:cNvPr id="4" name="Immagine 3"/>
          <p:cNvPicPr>
            <a:picLocks noChangeAspect="1"/>
          </p:cNvPicPr>
          <p:nvPr/>
        </p:nvPicPr>
        <p:blipFill>
          <a:blip r:embed="rId3"/>
          <a:stretch>
            <a:fillRect/>
          </a:stretch>
        </p:blipFill>
        <p:spPr>
          <a:xfrm>
            <a:off x="4297024" y="2341092"/>
            <a:ext cx="3373525" cy="2736304"/>
          </a:xfrm>
          <a:prstGeom prst="rect">
            <a:avLst/>
          </a:prstGeom>
        </p:spPr>
      </p:pic>
      <p:pic>
        <p:nvPicPr>
          <p:cNvPr id="5" name="Immagine 4"/>
          <p:cNvPicPr>
            <a:picLocks noChangeAspect="1"/>
          </p:cNvPicPr>
          <p:nvPr/>
        </p:nvPicPr>
        <p:blipFill rotWithShape="1">
          <a:blip r:embed="rId4"/>
          <a:srcRect l="52720"/>
          <a:stretch/>
        </p:blipFill>
        <p:spPr>
          <a:xfrm>
            <a:off x="7766788" y="1073917"/>
            <a:ext cx="3755798" cy="2643115"/>
          </a:xfrm>
          <a:prstGeom prst="rect">
            <a:avLst/>
          </a:prstGeom>
        </p:spPr>
      </p:pic>
      <p:pic>
        <p:nvPicPr>
          <p:cNvPr id="6" name="Immagine 5"/>
          <p:cNvPicPr>
            <a:picLocks noChangeAspect="1"/>
          </p:cNvPicPr>
          <p:nvPr/>
        </p:nvPicPr>
        <p:blipFill rotWithShape="1">
          <a:blip r:embed="rId4"/>
          <a:srcRect l="3399" r="51731"/>
          <a:stretch/>
        </p:blipFill>
        <p:spPr>
          <a:xfrm flipH="1">
            <a:off x="7766788" y="3709244"/>
            <a:ext cx="3710969" cy="2751879"/>
          </a:xfrm>
          <a:prstGeom prst="rect">
            <a:avLst/>
          </a:prstGeom>
        </p:spPr>
      </p:pic>
    </p:spTree>
    <p:extLst>
      <p:ext uri="{BB962C8B-B14F-4D97-AF65-F5344CB8AC3E}">
        <p14:creationId xmlns:p14="http://schemas.microsoft.com/office/powerpoint/2010/main" val="903428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Epidemiologia - </a:t>
            </a:r>
            <a:r>
              <a:rPr lang="it-IT" sz="3600" i="1" dirty="0"/>
              <a:t>HADD</a:t>
            </a:r>
            <a:endParaRPr lang="it-IT" i="1" dirty="0"/>
          </a:p>
        </p:txBody>
      </p:sp>
      <p:pic>
        <p:nvPicPr>
          <p:cNvPr id="6146" name="Picture 2" descr="http://upload.wikimedia.org/wikipedia/commons/c/c8/Prevalence_of_Rotator_Cuff_Tear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71375" y="1569438"/>
            <a:ext cx="6576117"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9101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Gotta MRI</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2104065"/>
            <a:ext cx="7620000" cy="3792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74471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Gotta</a:t>
            </a:r>
            <a:br>
              <a:rPr lang="it-IT" dirty="0"/>
            </a:br>
            <a:r>
              <a:rPr lang="it-IT" sz="3200" i="1" dirty="0"/>
              <a:t>Dual Energy CT</a:t>
            </a:r>
            <a:endParaRPr lang="it-IT" dirty="0"/>
          </a:p>
        </p:txBody>
      </p:sp>
      <p:pic>
        <p:nvPicPr>
          <p:cNvPr id="4" name="Picture 3"/>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3572669" y="2154867"/>
            <a:ext cx="5046662" cy="3692853"/>
          </a:xfrm>
          <a:prstGeom prst="rect">
            <a:avLst/>
          </a:prstGeom>
        </p:spPr>
      </p:pic>
      <p:sp>
        <p:nvSpPr>
          <p:cNvPr id="6" name="Rettangolo 5"/>
          <p:cNvSpPr/>
          <p:nvPr/>
        </p:nvSpPr>
        <p:spPr>
          <a:xfrm>
            <a:off x="7634087" y="6309320"/>
            <a:ext cx="1561710" cy="369332"/>
          </a:xfrm>
          <a:prstGeom prst="rect">
            <a:avLst/>
          </a:prstGeom>
        </p:spPr>
        <p:txBody>
          <a:bodyPr wrap="none">
            <a:spAutoFit/>
          </a:bodyPr>
          <a:lstStyle/>
          <a:p>
            <a:r>
              <a:rPr lang="it-IT" i="1" dirty="0"/>
              <a:t>Nicola </a:t>
            </a:r>
            <a:r>
              <a:rPr lang="it-IT" i="1" dirty="0" err="1"/>
              <a:t>Dalbeth</a:t>
            </a:r>
            <a:endParaRPr lang="it-IT" i="1" dirty="0"/>
          </a:p>
        </p:txBody>
      </p:sp>
    </p:spTree>
    <p:extLst>
      <p:ext uri="{BB962C8B-B14F-4D97-AF65-F5344CB8AC3E}">
        <p14:creationId xmlns:p14="http://schemas.microsoft.com/office/powerpoint/2010/main" val="25482952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767408" y="354861"/>
            <a:ext cx="8229600" cy="922114"/>
          </a:xfrm>
        </p:spPr>
        <p:txBody>
          <a:bodyPr>
            <a:normAutofit/>
          </a:bodyPr>
          <a:lstStyle/>
          <a:p>
            <a:r>
              <a:rPr lang="it-IT" sz="4000" dirty="0"/>
              <a:t>Diagnosi</a:t>
            </a:r>
            <a:br>
              <a:rPr lang="it-IT" sz="2400" dirty="0"/>
            </a:br>
            <a:r>
              <a:rPr lang="it-IT" sz="2400" i="1" dirty="0"/>
              <a:t>Patologia</a:t>
            </a:r>
            <a:endParaRPr lang="it-IT" altLang="it-IT" sz="2400" b="1" dirty="0"/>
          </a:p>
        </p:txBody>
      </p:sp>
      <p:pic>
        <p:nvPicPr>
          <p:cNvPr id="12291" name="Picture 8" descr="tof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408" y="1412777"/>
            <a:ext cx="2808287"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2292" name="Picture 10" descr="S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408" y="4060727"/>
            <a:ext cx="2808287"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2293" name="Text Box 11"/>
          <p:cNvSpPr txBox="1">
            <a:spLocks noChangeArrowheads="1"/>
          </p:cNvSpPr>
          <p:nvPr/>
        </p:nvSpPr>
        <p:spPr bwMode="auto">
          <a:xfrm>
            <a:off x="767408" y="3522564"/>
            <a:ext cx="2808287" cy="3667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200">
                <a:solidFill>
                  <a:schemeClr val="tx1"/>
                </a:solidFill>
                <a:latin typeface="Arial" charset="0"/>
              </a:defRPr>
            </a:lvl1pPr>
            <a:lvl2pPr marL="742950" indent="-285750" algn="l" eaLnBrk="0" hangingPunct="0">
              <a:buChar char="–"/>
              <a:defRPr sz="2800">
                <a:solidFill>
                  <a:schemeClr val="tx1"/>
                </a:solidFill>
                <a:latin typeface="Arial" charset="0"/>
              </a:defRPr>
            </a:lvl2pPr>
            <a:lvl3pPr marL="1143000" indent="-228600" algn="l" eaLnBrk="0" hangingPunct="0">
              <a:defRPr sz="2400">
                <a:solidFill>
                  <a:schemeClr val="tx1"/>
                </a:solidFill>
                <a:latin typeface="Arial" charset="0"/>
              </a:defRPr>
            </a:lvl3pPr>
            <a:lvl4pPr marL="1600200" indent="-228600" algn="l" eaLnBrk="0" hangingPunct="0">
              <a:buChar char="–"/>
              <a:defRPr sz="20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800" b="1" dirty="0" err="1">
                <a:solidFill>
                  <a:schemeClr val="bg1"/>
                </a:solidFill>
              </a:rPr>
              <a:t>gout</a:t>
            </a:r>
            <a:endParaRPr lang="it-IT" altLang="it-IT" sz="1800" b="1" dirty="0">
              <a:solidFill>
                <a:schemeClr val="bg1"/>
              </a:solidFill>
            </a:endParaRPr>
          </a:p>
        </p:txBody>
      </p:sp>
      <p:sp>
        <p:nvSpPr>
          <p:cNvPr id="12294" name="Text Box 12"/>
          <p:cNvSpPr txBox="1">
            <a:spLocks noChangeArrowheads="1"/>
          </p:cNvSpPr>
          <p:nvPr/>
        </p:nvSpPr>
        <p:spPr bwMode="auto">
          <a:xfrm>
            <a:off x="767408" y="6187977"/>
            <a:ext cx="2808287" cy="4095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algn="l" eaLnBrk="0" hangingPunct="0">
              <a:defRPr sz="3200">
                <a:solidFill>
                  <a:schemeClr val="tx1"/>
                </a:solidFill>
                <a:latin typeface="Arial" charset="0"/>
              </a:defRPr>
            </a:lvl1pPr>
            <a:lvl2pPr marL="742950" indent="-285750" algn="l" eaLnBrk="0" hangingPunct="0">
              <a:buChar char="–"/>
              <a:defRPr sz="2800">
                <a:solidFill>
                  <a:schemeClr val="tx1"/>
                </a:solidFill>
                <a:latin typeface="Arial" charset="0"/>
              </a:defRPr>
            </a:lvl2pPr>
            <a:lvl3pPr marL="1143000" indent="-228600" algn="l" eaLnBrk="0" hangingPunct="0">
              <a:defRPr sz="2400">
                <a:solidFill>
                  <a:schemeClr val="tx1"/>
                </a:solidFill>
                <a:latin typeface="Arial" charset="0"/>
              </a:defRPr>
            </a:lvl3pPr>
            <a:lvl4pPr marL="1600200" indent="-228600" algn="l" eaLnBrk="0" hangingPunct="0">
              <a:buChar char="–"/>
              <a:defRPr sz="20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800" b="1">
                <a:solidFill>
                  <a:schemeClr val="bg1"/>
                </a:solidFill>
              </a:rPr>
              <a:t>Villonodular  synovitis</a:t>
            </a:r>
          </a:p>
        </p:txBody>
      </p:sp>
      <p:pic>
        <p:nvPicPr>
          <p:cNvPr id="186383" name="Picture 15" descr="amiloid3"/>
          <p:cNvPicPr>
            <a:picLocks noChangeAspect="1" noChangeArrowheads="1"/>
          </p:cNvPicPr>
          <p:nvPr/>
        </p:nvPicPr>
        <p:blipFill>
          <a:blip r:embed="rId5">
            <a:extLst>
              <a:ext uri="{28A0092B-C50C-407E-A947-70E740481C1C}">
                <a14:useLocalDpi xmlns:a14="http://schemas.microsoft.com/office/drawing/2010/main" val="0"/>
              </a:ext>
            </a:extLst>
          </a:blip>
          <a:srcRect l="1456" t="2675" r="1683" b="2383"/>
          <a:stretch>
            <a:fillRect/>
          </a:stretch>
        </p:blipFill>
        <p:spPr bwMode="auto">
          <a:xfrm>
            <a:off x="3791595" y="3611465"/>
            <a:ext cx="475297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6" descr="amilod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2683" y="1412776"/>
            <a:ext cx="2401887"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7" descr="amiloid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1594" y="1412777"/>
            <a:ext cx="23050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86" name="Text Box 18"/>
          <p:cNvSpPr txBox="1">
            <a:spLocks noChangeArrowheads="1"/>
          </p:cNvSpPr>
          <p:nvPr/>
        </p:nvSpPr>
        <p:spPr bwMode="auto">
          <a:xfrm>
            <a:off x="3791595" y="6199089"/>
            <a:ext cx="4752975" cy="39846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200">
                <a:solidFill>
                  <a:schemeClr val="tx1"/>
                </a:solidFill>
                <a:latin typeface="Arial" charset="0"/>
              </a:defRPr>
            </a:lvl1pPr>
            <a:lvl2pPr marL="742950" indent="-285750" algn="l" eaLnBrk="0" hangingPunct="0">
              <a:buChar char="–"/>
              <a:defRPr sz="2800">
                <a:solidFill>
                  <a:schemeClr val="tx1"/>
                </a:solidFill>
                <a:latin typeface="Arial" charset="0"/>
              </a:defRPr>
            </a:lvl2pPr>
            <a:lvl3pPr marL="1143000" indent="-228600" algn="l" eaLnBrk="0" hangingPunct="0">
              <a:defRPr sz="2400">
                <a:solidFill>
                  <a:schemeClr val="tx1"/>
                </a:solidFill>
                <a:latin typeface="Arial" charset="0"/>
              </a:defRPr>
            </a:lvl3pPr>
            <a:lvl4pPr marL="1600200" indent="-228600" algn="l" eaLnBrk="0" hangingPunct="0">
              <a:buChar char="–"/>
              <a:defRPr sz="20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800" b="1" dirty="0">
                <a:solidFill>
                  <a:schemeClr val="bg1"/>
                </a:solidFill>
              </a:rPr>
              <a:t>CPPD and </a:t>
            </a:r>
            <a:r>
              <a:rPr lang="it-IT" altLang="it-IT" sz="1800" b="1" dirty="0" err="1">
                <a:solidFill>
                  <a:schemeClr val="bg1"/>
                </a:solidFill>
              </a:rPr>
              <a:t>amyloidosis</a:t>
            </a:r>
            <a:endParaRPr lang="it-IT" altLang="it-IT" sz="1800" b="1" dirty="0">
              <a:solidFill>
                <a:schemeClr val="bg1"/>
              </a:solidFill>
            </a:endParaRPr>
          </a:p>
        </p:txBody>
      </p:sp>
      <p:sp>
        <p:nvSpPr>
          <p:cNvPr id="12300" name="Text Box 19"/>
          <p:cNvSpPr txBox="1">
            <a:spLocks noChangeArrowheads="1"/>
          </p:cNvSpPr>
          <p:nvPr/>
        </p:nvSpPr>
        <p:spPr bwMode="auto">
          <a:xfrm>
            <a:off x="3791595" y="3079652"/>
            <a:ext cx="4752975" cy="3667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200">
                <a:solidFill>
                  <a:schemeClr val="tx1"/>
                </a:solidFill>
                <a:latin typeface="Arial" charset="0"/>
              </a:defRPr>
            </a:lvl1pPr>
            <a:lvl2pPr marL="742950" indent="-285750" algn="l" eaLnBrk="0" hangingPunct="0">
              <a:buChar char="–"/>
              <a:defRPr sz="2800">
                <a:solidFill>
                  <a:schemeClr val="tx1"/>
                </a:solidFill>
                <a:latin typeface="Arial" charset="0"/>
              </a:defRPr>
            </a:lvl2pPr>
            <a:lvl3pPr marL="1143000" indent="-228600" algn="l" eaLnBrk="0" hangingPunct="0">
              <a:defRPr sz="2400">
                <a:solidFill>
                  <a:schemeClr val="tx1"/>
                </a:solidFill>
                <a:latin typeface="Arial" charset="0"/>
              </a:defRPr>
            </a:lvl3pPr>
            <a:lvl4pPr marL="1600200" indent="-228600" algn="l" eaLnBrk="0" hangingPunct="0">
              <a:buChar char="–"/>
              <a:defRPr sz="20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800" b="1">
                <a:solidFill>
                  <a:schemeClr val="bg1"/>
                </a:solidFill>
              </a:rPr>
              <a:t>amyloidosis</a:t>
            </a:r>
          </a:p>
        </p:txBody>
      </p:sp>
      <p:pic>
        <p:nvPicPr>
          <p:cNvPr id="14" name="Picture 12" descr="E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90609" y="1412776"/>
            <a:ext cx="2125392" cy="150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VEG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16280" y="2924944"/>
            <a:ext cx="2076327" cy="158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descr="CD4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16280" y="4437112"/>
            <a:ext cx="2099721"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1"/>
          <p:cNvSpPr txBox="1">
            <a:spLocks noChangeArrowheads="1"/>
          </p:cNvSpPr>
          <p:nvPr/>
        </p:nvSpPr>
        <p:spPr bwMode="auto">
          <a:xfrm>
            <a:off x="8590610" y="6209408"/>
            <a:ext cx="2125392" cy="3667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200">
                <a:solidFill>
                  <a:schemeClr val="tx1"/>
                </a:solidFill>
                <a:latin typeface="Arial" charset="0"/>
              </a:defRPr>
            </a:lvl1pPr>
            <a:lvl2pPr marL="742950" indent="-285750" algn="l" eaLnBrk="0" hangingPunct="0">
              <a:buChar char="–"/>
              <a:defRPr sz="2800">
                <a:solidFill>
                  <a:schemeClr val="tx1"/>
                </a:solidFill>
                <a:latin typeface="Arial" charset="0"/>
              </a:defRPr>
            </a:lvl2pPr>
            <a:lvl3pPr marL="1143000" indent="-228600" algn="l" eaLnBrk="0" hangingPunct="0">
              <a:defRPr sz="2400">
                <a:solidFill>
                  <a:schemeClr val="tx1"/>
                </a:solidFill>
                <a:latin typeface="Arial" charset="0"/>
              </a:defRPr>
            </a:lvl3pPr>
            <a:lvl4pPr marL="1600200" indent="-228600" algn="l" eaLnBrk="0" hangingPunct="0">
              <a:buChar char="–"/>
              <a:defRPr sz="20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800" b="1" dirty="0">
                <a:solidFill>
                  <a:schemeClr val="bg1"/>
                </a:solidFill>
              </a:rPr>
              <a:t>HADD</a:t>
            </a:r>
          </a:p>
        </p:txBody>
      </p:sp>
    </p:spTree>
    <p:extLst>
      <p:ext uri="{BB962C8B-B14F-4D97-AF65-F5344CB8AC3E}">
        <p14:creationId xmlns:p14="http://schemas.microsoft.com/office/powerpoint/2010/main" val="9849819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E89535B-59C1-432A-BEA9-BDF8D353EF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874"/>
          <a:stretch/>
        </p:blipFill>
        <p:spPr bwMode="auto">
          <a:xfrm>
            <a:off x="6696364" y="384534"/>
            <a:ext cx="4536208" cy="5692994"/>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BF36FF8C-DBF3-4A8C-AF25-311D6173AE3A}"/>
              </a:ext>
            </a:extLst>
          </p:cNvPr>
          <p:cNvPicPr>
            <a:picLocks noChangeAspect="1"/>
          </p:cNvPicPr>
          <p:nvPr/>
        </p:nvPicPr>
        <p:blipFill>
          <a:blip r:embed="rId3"/>
          <a:stretch>
            <a:fillRect/>
          </a:stretch>
        </p:blipFill>
        <p:spPr>
          <a:xfrm>
            <a:off x="486299" y="829623"/>
            <a:ext cx="5733001" cy="5032500"/>
          </a:xfrm>
          <a:prstGeom prst="rect">
            <a:avLst/>
          </a:prstGeom>
        </p:spPr>
      </p:pic>
    </p:spTree>
    <p:extLst>
      <p:ext uri="{BB962C8B-B14F-4D97-AF65-F5344CB8AC3E}">
        <p14:creationId xmlns:p14="http://schemas.microsoft.com/office/powerpoint/2010/main" val="5941834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Diagnosi - Algoritmo</a:t>
            </a:r>
          </a:p>
        </p:txBody>
      </p:sp>
      <p:sp>
        <p:nvSpPr>
          <p:cNvPr id="6" name="Rettangolo 5"/>
          <p:cNvSpPr/>
          <p:nvPr/>
        </p:nvSpPr>
        <p:spPr>
          <a:xfrm>
            <a:off x="599194" y="1293382"/>
            <a:ext cx="1224136" cy="648072"/>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it-IT" dirty="0"/>
              <a:t>Artrite acuta</a:t>
            </a:r>
          </a:p>
        </p:txBody>
      </p:sp>
      <p:sp>
        <p:nvSpPr>
          <p:cNvPr id="7" name="Rettangolo 6"/>
          <p:cNvSpPr/>
          <p:nvPr/>
        </p:nvSpPr>
        <p:spPr>
          <a:xfrm>
            <a:off x="4630064" y="2372169"/>
            <a:ext cx="1656184" cy="514651"/>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it-IT" dirty="0"/>
              <a:t>Artrite settica</a:t>
            </a:r>
          </a:p>
        </p:txBody>
      </p:sp>
      <p:sp>
        <p:nvSpPr>
          <p:cNvPr id="13" name="Rettangolo 12"/>
          <p:cNvSpPr/>
          <p:nvPr/>
        </p:nvSpPr>
        <p:spPr>
          <a:xfrm>
            <a:off x="5951272" y="3249344"/>
            <a:ext cx="1656184" cy="504056"/>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it-IT" dirty="0"/>
              <a:t>Artrite da </a:t>
            </a:r>
            <a:r>
              <a:rPr lang="it-IT" dirty="0" err="1"/>
              <a:t>microcristalli</a:t>
            </a:r>
            <a:endParaRPr lang="it-IT" dirty="0"/>
          </a:p>
        </p:txBody>
      </p:sp>
      <p:sp>
        <p:nvSpPr>
          <p:cNvPr id="17" name="Rettangolo 16"/>
          <p:cNvSpPr/>
          <p:nvPr/>
        </p:nvSpPr>
        <p:spPr>
          <a:xfrm>
            <a:off x="7392145" y="4041068"/>
            <a:ext cx="1656184" cy="504056"/>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it-IT" dirty="0"/>
              <a:t>Artropatie infiammatorie</a:t>
            </a:r>
          </a:p>
        </p:txBody>
      </p:sp>
      <p:sp>
        <p:nvSpPr>
          <p:cNvPr id="18" name="Rettangolo 17"/>
          <p:cNvSpPr/>
          <p:nvPr/>
        </p:nvSpPr>
        <p:spPr>
          <a:xfrm>
            <a:off x="8426617" y="4832792"/>
            <a:ext cx="1656184" cy="504056"/>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it-IT" dirty="0"/>
              <a:t>Osteoartrosi</a:t>
            </a:r>
          </a:p>
        </p:txBody>
      </p:sp>
      <p:sp>
        <p:nvSpPr>
          <p:cNvPr id="27" name="Rombo 26"/>
          <p:cNvSpPr/>
          <p:nvPr/>
        </p:nvSpPr>
        <p:spPr>
          <a:xfrm>
            <a:off x="1910757" y="2197447"/>
            <a:ext cx="1224136" cy="864096"/>
          </a:xfrm>
          <a:prstGeom prst="diamond">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it-IT" dirty="0"/>
              <a:t>LS</a:t>
            </a:r>
          </a:p>
        </p:txBody>
      </p:sp>
      <p:sp>
        <p:nvSpPr>
          <p:cNvPr id="28" name="Rombo 27"/>
          <p:cNvSpPr/>
          <p:nvPr/>
        </p:nvSpPr>
        <p:spPr>
          <a:xfrm>
            <a:off x="3009884" y="3069324"/>
            <a:ext cx="1224136" cy="864096"/>
          </a:xfrm>
          <a:prstGeom prst="diamond">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it-IT" dirty="0"/>
              <a:t>Lab</a:t>
            </a:r>
          </a:p>
        </p:txBody>
      </p:sp>
      <p:sp>
        <p:nvSpPr>
          <p:cNvPr id="29" name="Rombo 28"/>
          <p:cNvSpPr/>
          <p:nvPr/>
        </p:nvSpPr>
        <p:spPr>
          <a:xfrm>
            <a:off x="4234020" y="3861048"/>
            <a:ext cx="1224136" cy="864096"/>
          </a:xfrm>
          <a:prstGeom prst="diamond">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it-IT" dirty="0" err="1"/>
              <a:t>Rad</a:t>
            </a:r>
            <a:endParaRPr lang="it-IT" dirty="0"/>
          </a:p>
        </p:txBody>
      </p:sp>
      <p:sp>
        <p:nvSpPr>
          <p:cNvPr id="30" name="Rombo 29"/>
          <p:cNvSpPr/>
          <p:nvPr/>
        </p:nvSpPr>
        <p:spPr>
          <a:xfrm>
            <a:off x="5458156" y="4652772"/>
            <a:ext cx="1224136" cy="864096"/>
          </a:xfrm>
          <a:prstGeom prst="diamond">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it-IT" dirty="0" err="1"/>
              <a:t>Pat</a:t>
            </a:r>
            <a:endParaRPr lang="it-IT" dirty="0"/>
          </a:p>
        </p:txBody>
      </p:sp>
      <p:cxnSp>
        <p:nvCxnSpPr>
          <p:cNvPr id="32" name="Connettore 1 31"/>
          <p:cNvCxnSpPr>
            <a:stCxn id="6" idx="2"/>
            <a:endCxn id="27" idx="0"/>
          </p:cNvCxnSpPr>
          <p:nvPr/>
        </p:nvCxnSpPr>
        <p:spPr>
          <a:xfrm>
            <a:off x="1211262" y="1941454"/>
            <a:ext cx="1311563" cy="255993"/>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Connettore 1 38"/>
          <p:cNvCxnSpPr>
            <a:stCxn id="27" idx="2"/>
            <a:endCxn id="28" idx="0"/>
          </p:cNvCxnSpPr>
          <p:nvPr/>
        </p:nvCxnSpPr>
        <p:spPr>
          <a:xfrm>
            <a:off x="2522825" y="3061543"/>
            <a:ext cx="1099127" cy="7781"/>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Connettore 1 43"/>
          <p:cNvCxnSpPr>
            <a:stCxn id="28" idx="2"/>
            <a:endCxn id="29" idx="0"/>
          </p:cNvCxnSpPr>
          <p:nvPr/>
        </p:nvCxnSpPr>
        <p:spPr>
          <a:xfrm flipV="1">
            <a:off x="3621952" y="3861048"/>
            <a:ext cx="1224136" cy="72372"/>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Connettore 1 45"/>
          <p:cNvCxnSpPr>
            <a:stCxn id="29" idx="2"/>
            <a:endCxn id="30" idx="0"/>
          </p:cNvCxnSpPr>
          <p:nvPr/>
        </p:nvCxnSpPr>
        <p:spPr>
          <a:xfrm flipV="1">
            <a:off x="4846088" y="4652772"/>
            <a:ext cx="1224136" cy="72372"/>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1626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Terapia non farmacologica</a:t>
            </a:r>
          </a:p>
        </p:txBody>
      </p:sp>
      <p:pic>
        <p:nvPicPr>
          <p:cNvPr id="18436" name="Picture 4" descr="http://img.medscape.com/article/717/084/717084-fig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67042" y="1251992"/>
            <a:ext cx="6192688" cy="5049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4519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t>Gotta</a:t>
            </a:r>
            <a:r>
              <a:rPr lang="en-GB" dirty="0"/>
              <a:t>: </a:t>
            </a:r>
            <a:r>
              <a:rPr lang="en-GB" dirty="0" err="1"/>
              <a:t>fattori</a:t>
            </a:r>
            <a:r>
              <a:rPr lang="en-GB" dirty="0"/>
              <a:t> di </a:t>
            </a:r>
            <a:r>
              <a:rPr lang="en-GB" dirty="0" err="1"/>
              <a:t>rischio</a:t>
            </a:r>
            <a:endParaRPr lang="en-GB" dirty="0"/>
          </a:p>
        </p:txBody>
      </p:sp>
      <p:pic>
        <p:nvPicPr>
          <p:cNvPr id="5" name="Picture 2" descr="C:\Users\Maria\Downloads\SIR_Def (1).jpg"/>
          <p:cNvPicPr>
            <a:picLocks noChangeAspect="1" noChangeArrowheads="1"/>
          </p:cNvPicPr>
          <p:nvPr/>
        </p:nvPicPr>
        <p:blipFill>
          <a:blip r:embed="rId2" cstate="print"/>
          <a:srcRect l="5727" t="5444" b="13870"/>
          <a:stretch>
            <a:fillRect/>
          </a:stretch>
        </p:blipFill>
        <p:spPr bwMode="auto">
          <a:xfrm>
            <a:off x="9848967" y="4897613"/>
            <a:ext cx="555855" cy="265973"/>
          </a:xfrm>
          <a:prstGeom prst="rect">
            <a:avLst/>
          </a:prstGeom>
          <a:noFill/>
          <a:ln w="9525">
            <a:noFill/>
            <a:miter lim="800000"/>
            <a:headEnd/>
            <a:tailEnd/>
          </a:ln>
        </p:spPr>
      </p:pic>
      <p:pic>
        <p:nvPicPr>
          <p:cNvPr id="6" name="Picture 42" descr="Z:\2_KING\5_CRF\logo_def.png"/>
          <p:cNvPicPr>
            <a:picLocks noChangeAspect="1" noChangeArrowheads="1"/>
          </p:cNvPicPr>
          <p:nvPr/>
        </p:nvPicPr>
        <p:blipFill>
          <a:blip r:embed="rId3" cstate="print"/>
          <a:srcRect/>
          <a:stretch>
            <a:fillRect/>
          </a:stretch>
        </p:blipFill>
        <p:spPr bwMode="auto">
          <a:xfrm>
            <a:off x="9870589" y="5307601"/>
            <a:ext cx="512609" cy="512440"/>
          </a:xfrm>
          <a:prstGeom prst="rect">
            <a:avLst/>
          </a:prstGeom>
          <a:noFill/>
          <a:ln w="9525">
            <a:noFill/>
            <a:miter lim="800000"/>
            <a:headEnd/>
            <a:tailEnd/>
          </a:ln>
        </p:spPr>
      </p:pic>
      <p:pic>
        <p:nvPicPr>
          <p:cNvPr id="7" name="Picture 7" descr="front"/>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615414" y="1699999"/>
            <a:ext cx="2435974" cy="16633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6898" y="3432524"/>
            <a:ext cx="2446914" cy="208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C:\Users\user\Desktop\OGGI\SIR_SER\FigureII.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3290" y="1404184"/>
            <a:ext cx="3207822" cy="4623496"/>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9425" y="6027680"/>
            <a:ext cx="3601039" cy="369332"/>
          </a:xfrm>
          <a:prstGeom prst="rect">
            <a:avLst/>
          </a:prstGeom>
          <a:noFill/>
        </p:spPr>
        <p:txBody>
          <a:bodyPr wrap="square" rtlCol="0">
            <a:spAutoFit/>
          </a:bodyPr>
          <a:lstStyle/>
          <a:p>
            <a:r>
              <a:rPr lang="it-IT" dirty="0"/>
              <a:t>Manara M. Reumatismo 2015</a:t>
            </a:r>
          </a:p>
        </p:txBody>
      </p:sp>
    </p:spTree>
    <p:extLst>
      <p:ext uri="{BB962C8B-B14F-4D97-AF65-F5344CB8AC3E}">
        <p14:creationId xmlns:p14="http://schemas.microsoft.com/office/powerpoint/2010/main" val="25083567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Dieta ed uricemia</a:t>
            </a:r>
          </a:p>
        </p:txBody>
      </p:sp>
      <p:graphicFrame>
        <p:nvGraphicFramePr>
          <p:cNvPr id="4" name="Segnaposto contenuto 3"/>
          <p:cNvGraphicFramePr>
            <a:graphicFrameLocks noGrp="1"/>
          </p:cNvGraphicFramePr>
          <p:nvPr>
            <p:ph idx="4294967295"/>
            <p:extLst>
              <p:ext uri="{D42A27DB-BD31-4B8C-83A1-F6EECF244321}">
                <p14:modId xmlns:p14="http://schemas.microsoft.com/office/powerpoint/2010/main" val="3368636846"/>
              </p:ext>
            </p:extLst>
          </p:nvPr>
        </p:nvGraphicFramePr>
        <p:xfrm>
          <a:off x="1068624" y="1384588"/>
          <a:ext cx="9973558" cy="4308971"/>
        </p:xfrm>
        <a:graphic>
          <a:graphicData uri="http://schemas.openxmlformats.org/drawingml/2006/table">
            <a:tbl>
              <a:tblPr firstRow="1" firstCol="1">
                <a:tableStyleId>{5C22544A-7EE6-4342-B048-85BDC9FD1C3A}</a:tableStyleId>
              </a:tblPr>
              <a:tblGrid>
                <a:gridCol w="5514455">
                  <a:extLst>
                    <a:ext uri="{9D8B030D-6E8A-4147-A177-3AD203B41FA5}">
                      <a16:colId xmlns:a16="http://schemas.microsoft.com/office/drawing/2014/main" val="20000"/>
                    </a:ext>
                  </a:extLst>
                </a:gridCol>
                <a:gridCol w="2271920">
                  <a:extLst>
                    <a:ext uri="{9D8B030D-6E8A-4147-A177-3AD203B41FA5}">
                      <a16:colId xmlns:a16="http://schemas.microsoft.com/office/drawing/2014/main" val="20001"/>
                    </a:ext>
                  </a:extLst>
                </a:gridCol>
                <a:gridCol w="2187183">
                  <a:extLst>
                    <a:ext uri="{9D8B030D-6E8A-4147-A177-3AD203B41FA5}">
                      <a16:colId xmlns:a16="http://schemas.microsoft.com/office/drawing/2014/main" val="20002"/>
                    </a:ext>
                  </a:extLst>
                </a:gridCol>
              </a:tblGrid>
              <a:tr h="419972">
                <a:tc>
                  <a:txBody>
                    <a:bodyPr/>
                    <a:lstStyle/>
                    <a:p>
                      <a:pPr algn="l">
                        <a:lnSpc>
                          <a:spcPct val="115000"/>
                        </a:lnSpc>
                        <a:spcAft>
                          <a:spcPts val="0"/>
                        </a:spcAft>
                      </a:pPr>
                      <a:endParaRPr lang="en-US" sz="1800" dirty="0">
                        <a:latin typeface="Calibri"/>
                        <a:ea typeface="Calibri"/>
                        <a:cs typeface="Times New Roman"/>
                      </a:endParaRPr>
                    </a:p>
                  </a:txBody>
                  <a:tcPr marL="63660" marR="63660" marT="0" marB="0"/>
                </a:tc>
                <a:tc>
                  <a:txBody>
                    <a:bodyPr/>
                    <a:lstStyle/>
                    <a:p>
                      <a:pPr algn="ctr">
                        <a:lnSpc>
                          <a:spcPct val="115000"/>
                        </a:lnSpc>
                        <a:spcAft>
                          <a:spcPts val="0"/>
                        </a:spcAft>
                      </a:pPr>
                      <a:r>
                        <a:rPr lang="en-US" sz="1800" dirty="0"/>
                        <a:t>Mean difference*</a:t>
                      </a:r>
                      <a:endParaRPr lang="it-IT" sz="1800" dirty="0">
                        <a:latin typeface="Calibri"/>
                        <a:ea typeface="Calibri"/>
                        <a:cs typeface="Times New Roman"/>
                      </a:endParaRPr>
                    </a:p>
                  </a:txBody>
                  <a:tcPr marL="63660" marR="63660" marT="0" marB="0"/>
                </a:tc>
                <a:tc>
                  <a:txBody>
                    <a:bodyPr/>
                    <a:lstStyle/>
                    <a:p>
                      <a:pPr algn="ctr">
                        <a:lnSpc>
                          <a:spcPct val="115000"/>
                        </a:lnSpc>
                        <a:spcAft>
                          <a:spcPts val="0"/>
                        </a:spcAft>
                      </a:pPr>
                      <a:r>
                        <a:rPr lang="en-US" sz="1800" dirty="0"/>
                        <a:t>95% IC</a:t>
                      </a:r>
                      <a:endParaRPr lang="it-IT" sz="1800" dirty="0">
                        <a:latin typeface="Calibri"/>
                        <a:ea typeface="Calibri"/>
                        <a:cs typeface="Times New Roman"/>
                      </a:endParaRPr>
                    </a:p>
                  </a:txBody>
                  <a:tcPr marL="63660" marR="63660" marT="0" marB="0"/>
                </a:tc>
                <a:extLst>
                  <a:ext uri="{0D108BD9-81ED-4DB2-BD59-A6C34878D82A}">
                    <a16:rowId xmlns:a16="http://schemas.microsoft.com/office/drawing/2014/main" val="10000"/>
                  </a:ext>
                </a:extLst>
              </a:tr>
              <a:tr h="321495">
                <a:tc>
                  <a:txBody>
                    <a:bodyPr/>
                    <a:lstStyle/>
                    <a:p>
                      <a:pPr algn="l">
                        <a:lnSpc>
                          <a:spcPct val="115000"/>
                        </a:lnSpc>
                        <a:spcAft>
                          <a:spcPts val="0"/>
                        </a:spcAft>
                      </a:pPr>
                      <a:r>
                        <a:rPr lang="en-US" sz="1800" dirty="0"/>
                        <a:t>Total alcohol  (1 serving/day vs. none)</a:t>
                      </a:r>
                      <a:r>
                        <a:rPr lang="en-US" sz="1800" baseline="30000" dirty="0"/>
                        <a:t>1</a:t>
                      </a:r>
                      <a:endParaRPr lang="it-IT" sz="1800" dirty="0">
                        <a:latin typeface="Calibri"/>
                        <a:ea typeface="Calibri"/>
                        <a:cs typeface="Times New Roman"/>
                      </a:endParaRPr>
                    </a:p>
                  </a:txBody>
                  <a:tcPr marL="63660" marR="63660" marT="0" marB="0" anchor="ctr"/>
                </a:tc>
                <a:tc>
                  <a:txBody>
                    <a:bodyPr/>
                    <a:lstStyle/>
                    <a:p>
                      <a:pPr algn="ctr">
                        <a:lnSpc>
                          <a:spcPct val="115000"/>
                        </a:lnSpc>
                        <a:spcAft>
                          <a:spcPts val="0"/>
                        </a:spcAft>
                      </a:pPr>
                      <a:r>
                        <a:rPr lang="en-US" sz="2000" b="1" dirty="0"/>
                        <a:t>0.33</a:t>
                      </a:r>
                      <a:endParaRPr lang="it-IT" sz="2000" b="1" dirty="0">
                        <a:latin typeface="Calibri"/>
                        <a:ea typeface="Calibri"/>
                        <a:cs typeface="Times New Roman"/>
                      </a:endParaRPr>
                    </a:p>
                  </a:txBody>
                  <a:tcPr marL="63660" marR="63660" marT="0" marB="0" anchor="ctr"/>
                </a:tc>
                <a:tc>
                  <a:txBody>
                    <a:bodyPr/>
                    <a:lstStyle/>
                    <a:p>
                      <a:pPr algn="ctr">
                        <a:lnSpc>
                          <a:spcPct val="115000"/>
                        </a:lnSpc>
                        <a:spcAft>
                          <a:spcPts val="0"/>
                        </a:spcAft>
                      </a:pPr>
                      <a:r>
                        <a:rPr lang="en-US" sz="2000" b="1"/>
                        <a:t>0.21, 0.45</a:t>
                      </a:r>
                      <a:endParaRPr lang="it-IT" sz="2000" b="1">
                        <a:latin typeface="Calibri"/>
                        <a:ea typeface="Calibri"/>
                        <a:cs typeface="Times New Roman"/>
                      </a:endParaRPr>
                    </a:p>
                  </a:txBody>
                  <a:tcPr marL="63660" marR="63660" marT="0" marB="0" anchor="ctr"/>
                </a:tc>
                <a:extLst>
                  <a:ext uri="{0D108BD9-81ED-4DB2-BD59-A6C34878D82A}">
                    <a16:rowId xmlns:a16="http://schemas.microsoft.com/office/drawing/2014/main" val="10001"/>
                  </a:ext>
                </a:extLst>
              </a:tr>
              <a:tr h="321495">
                <a:tc>
                  <a:txBody>
                    <a:bodyPr/>
                    <a:lstStyle/>
                    <a:p>
                      <a:pPr algn="l">
                        <a:lnSpc>
                          <a:spcPct val="115000"/>
                        </a:lnSpc>
                        <a:spcAft>
                          <a:spcPts val="0"/>
                        </a:spcAft>
                      </a:pPr>
                      <a:r>
                        <a:rPr lang="en-US" sz="1800"/>
                        <a:t>Beer (1 serving/day vs. none)</a:t>
                      </a:r>
                      <a:r>
                        <a:rPr lang="en-US" sz="1800" baseline="30000"/>
                        <a:t>1</a:t>
                      </a:r>
                      <a:endParaRPr lang="it-IT" sz="1800">
                        <a:latin typeface="Calibri"/>
                        <a:ea typeface="Calibri"/>
                        <a:cs typeface="Times New Roman"/>
                      </a:endParaRPr>
                    </a:p>
                  </a:txBody>
                  <a:tcPr marL="63660" marR="63660" marT="0" marB="0" anchor="ctr"/>
                </a:tc>
                <a:tc>
                  <a:txBody>
                    <a:bodyPr/>
                    <a:lstStyle/>
                    <a:p>
                      <a:pPr algn="ctr">
                        <a:lnSpc>
                          <a:spcPct val="115000"/>
                        </a:lnSpc>
                        <a:spcAft>
                          <a:spcPts val="0"/>
                        </a:spcAft>
                      </a:pPr>
                      <a:r>
                        <a:rPr lang="en-US" sz="2000" b="1" dirty="0"/>
                        <a:t>0.42</a:t>
                      </a:r>
                      <a:endParaRPr lang="it-IT" sz="2000" b="1" dirty="0">
                        <a:latin typeface="Calibri"/>
                        <a:ea typeface="Calibri"/>
                        <a:cs typeface="Times New Roman"/>
                      </a:endParaRPr>
                    </a:p>
                  </a:txBody>
                  <a:tcPr marL="63660" marR="63660" marT="0" marB="0" anchor="ctr"/>
                </a:tc>
                <a:tc>
                  <a:txBody>
                    <a:bodyPr/>
                    <a:lstStyle/>
                    <a:p>
                      <a:pPr algn="ctr">
                        <a:lnSpc>
                          <a:spcPct val="115000"/>
                        </a:lnSpc>
                        <a:spcAft>
                          <a:spcPts val="0"/>
                        </a:spcAft>
                      </a:pPr>
                      <a:r>
                        <a:rPr lang="en-US" sz="2000" b="1" dirty="0"/>
                        <a:t>0.25, 0.59</a:t>
                      </a:r>
                      <a:endParaRPr lang="it-IT" sz="2000" b="1" dirty="0">
                        <a:latin typeface="Calibri"/>
                        <a:ea typeface="Calibri"/>
                        <a:cs typeface="Times New Roman"/>
                      </a:endParaRPr>
                    </a:p>
                  </a:txBody>
                  <a:tcPr marL="63660" marR="63660" marT="0" marB="0" anchor="ctr"/>
                </a:tc>
                <a:extLst>
                  <a:ext uri="{0D108BD9-81ED-4DB2-BD59-A6C34878D82A}">
                    <a16:rowId xmlns:a16="http://schemas.microsoft.com/office/drawing/2014/main" val="10002"/>
                  </a:ext>
                </a:extLst>
              </a:tr>
              <a:tr h="321495">
                <a:tc>
                  <a:txBody>
                    <a:bodyPr/>
                    <a:lstStyle/>
                    <a:p>
                      <a:pPr algn="l">
                        <a:lnSpc>
                          <a:spcPct val="115000"/>
                        </a:lnSpc>
                        <a:spcAft>
                          <a:spcPts val="0"/>
                        </a:spcAft>
                      </a:pPr>
                      <a:r>
                        <a:rPr lang="en-US" sz="1800" dirty="0"/>
                        <a:t>Liquor (1 serving/day vs. none)</a:t>
                      </a:r>
                      <a:r>
                        <a:rPr lang="en-US" sz="1800" baseline="30000" dirty="0"/>
                        <a:t>1</a:t>
                      </a:r>
                      <a:endParaRPr lang="it-IT" sz="1800" dirty="0">
                        <a:latin typeface="Calibri"/>
                        <a:ea typeface="Calibri"/>
                        <a:cs typeface="Times New Roman"/>
                      </a:endParaRPr>
                    </a:p>
                  </a:txBody>
                  <a:tcPr marL="63660" marR="63660" marT="0" marB="0" anchor="ctr"/>
                </a:tc>
                <a:tc>
                  <a:txBody>
                    <a:bodyPr/>
                    <a:lstStyle/>
                    <a:p>
                      <a:pPr algn="ctr">
                        <a:lnSpc>
                          <a:spcPct val="115000"/>
                        </a:lnSpc>
                        <a:spcAft>
                          <a:spcPts val="0"/>
                        </a:spcAft>
                      </a:pPr>
                      <a:r>
                        <a:rPr lang="en-US" sz="2000" b="1" dirty="0"/>
                        <a:t>0.26</a:t>
                      </a:r>
                      <a:endParaRPr lang="it-IT" sz="2000" b="1" dirty="0">
                        <a:latin typeface="Calibri"/>
                        <a:ea typeface="Calibri"/>
                        <a:cs typeface="Times New Roman"/>
                      </a:endParaRPr>
                    </a:p>
                  </a:txBody>
                  <a:tcPr marL="63660" marR="63660" marT="0" marB="0" anchor="ctr"/>
                </a:tc>
                <a:tc>
                  <a:txBody>
                    <a:bodyPr/>
                    <a:lstStyle/>
                    <a:p>
                      <a:pPr algn="ctr">
                        <a:lnSpc>
                          <a:spcPct val="115000"/>
                        </a:lnSpc>
                        <a:spcAft>
                          <a:spcPts val="0"/>
                        </a:spcAft>
                      </a:pPr>
                      <a:r>
                        <a:rPr lang="en-US" sz="2000" b="1" dirty="0"/>
                        <a:t>0.07, 0.45</a:t>
                      </a:r>
                      <a:endParaRPr lang="it-IT" sz="2000" b="1" dirty="0">
                        <a:latin typeface="Calibri"/>
                        <a:ea typeface="Calibri"/>
                        <a:cs typeface="Times New Roman"/>
                      </a:endParaRPr>
                    </a:p>
                  </a:txBody>
                  <a:tcPr marL="63660" marR="63660" marT="0" marB="0" anchor="ctr"/>
                </a:tc>
                <a:extLst>
                  <a:ext uri="{0D108BD9-81ED-4DB2-BD59-A6C34878D82A}">
                    <a16:rowId xmlns:a16="http://schemas.microsoft.com/office/drawing/2014/main" val="10003"/>
                  </a:ext>
                </a:extLst>
              </a:tr>
              <a:tr h="321495">
                <a:tc>
                  <a:txBody>
                    <a:bodyPr/>
                    <a:lstStyle/>
                    <a:p>
                      <a:pPr algn="l">
                        <a:lnSpc>
                          <a:spcPct val="115000"/>
                        </a:lnSpc>
                        <a:spcAft>
                          <a:spcPts val="0"/>
                        </a:spcAft>
                      </a:pPr>
                      <a:r>
                        <a:rPr lang="en-US" sz="1800" dirty="0"/>
                        <a:t>Wine (1 serving/day vs. none)</a:t>
                      </a:r>
                      <a:r>
                        <a:rPr lang="en-US" sz="1800" baseline="30000" dirty="0"/>
                        <a:t>1</a:t>
                      </a:r>
                      <a:endParaRPr lang="it-IT" sz="1800" dirty="0">
                        <a:latin typeface="Calibri"/>
                        <a:ea typeface="Calibri"/>
                        <a:cs typeface="Times New Roman"/>
                      </a:endParaRPr>
                    </a:p>
                  </a:txBody>
                  <a:tcPr marL="63660" marR="63660" marT="0" marB="0" anchor="ctr"/>
                </a:tc>
                <a:tc>
                  <a:txBody>
                    <a:bodyPr/>
                    <a:lstStyle/>
                    <a:p>
                      <a:pPr algn="ctr">
                        <a:lnSpc>
                          <a:spcPct val="115000"/>
                        </a:lnSpc>
                        <a:spcAft>
                          <a:spcPts val="0"/>
                        </a:spcAft>
                      </a:pPr>
                      <a:r>
                        <a:rPr lang="en-US" sz="2000" b="1" dirty="0"/>
                        <a:t>0.00</a:t>
                      </a:r>
                      <a:endParaRPr lang="it-IT" sz="2000" b="1" dirty="0">
                        <a:latin typeface="Calibri"/>
                        <a:ea typeface="Calibri"/>
                        <a:cs typeface="Times New Roman"/>
                      </a:endParaRPr>
                    </a:p>
                  </a:txBody>
                  <a:tcPr marL="63660" marR="63660" marT="0" marB="0" anchor="ctr"/>
                </a:tc>
                <a:tc>
                  <a:txBody>
                    <a:bodyPr/>
                    <a:lstStyle/>
                    <a:p>
                      <a:pPr algn="ctr">
                        <a:lnSpc>
                          <a:spcPct val="115000"/>
                        </a:lnSpc>
                        <a:spcAft>
                          <a:spcPts val="0"/>
                        </a:spcAft>
                      </a:pPr>
                      <a:r>
                        <a:rPr lang="en-US" sz="2000" b="1" dirty="0"/>
                        <a:t>-0.16, 0.16</a:t>
                      </a:r>
                      <a:endParaRPr lang="it-IT" sz="2000" b="1" dirty="0">
                        <a:latin typeface="Calibri"/>
                        <a:ea typeface="Calibri"/>
                        <a:cs typeface="Times New Roman"/>
                      </a:endParaRPr>
                    </a:p>
                  </a:txBody>
                  <a:tcPr marL="63660" marR="63660" marT="0" marB="0" anchor="ctr"/>
                </a:tc>
                <a:extLst>
                  <a:ext uri="{0D108BD9-81ED-4DB2-BD59-A6C34878D82A}">
                    <a16:rowId xmlns:a16="http://schemas.microsoft.com/office/drawing/2014/main" val="10004"/>
                  </a:ext>
                </a:extLst>
              </a:tr>
              <a:tr h="383799">
                <a:tc>
                  <a:txBody>
                    <a:bodyPr/>
                    <a:lstStyle/>
                    <a:p>
                      <a:pPr algn="l">
                        <a:lnSpc>
                          <a:spcPct val="115000"/>
                        </a:lnSpc>
                        <a:spcAft>
                          <a:spcPts val="0"/>
                        </a:spcAft>
                      </a:pPr>
                      <a:r>
                        <a:rPr lang="en-US" sz="1800" dirty="0"/>
                        <a:t>Sugar-sweetened soft drinks (1 serving/day vs. none)</a:t>
                      </a:r>
                      <a:r>
                        <a:rPr lang="en-US" sz="1800" baseline="30000" dirty="0"/>
                        <a:t>2</a:t>
                      </a:r>
                      <a:endParaRPr lang="it-IT" sz="1800" dirty="0">
                        <a:latin typeface="Calibri"/>
                        <a:ea typeface="Calibri"/>
                        <a:cs typeface="Times New Roman"/>
                      </a:endParaRPr>
                    </a:p>
                  </a:txBody>
                  <a:tcPr marL="63660" marR="63660" marT="0" marB="0" anchor="ctr"/>
                </a:tc>
                <a:tc>
                  <a:txBody>
                    <a:bodyPr/>
                    <a:lstStyle/>
                    <a:p>
                      <a:pPr algn="ctr">
                        <a:lnSpc>
                          <a:spcPct val="115000"/>
                        </a:lnSpc>
                        <a:spcAft>
                          <a:spcPts val="0"/>
                        </a:spcAft>
                      </a:pPr>
                      <a:r>
                        <a:rPr lang="en-US" sz="2000" b="1" dirty="0"/>
                        <a:t>0.33</a:t>
                      </a:r>
                      <a:endParaRPr lang="it-IT" sz="2000" b="1" dirty="0">
                        <a:latin typeface="Calibri"/>
                        <a:ea typeface="Calibri"/>
                        <a:cs typeface="Times New Roman"/>
                      </a:endParaRPr>
                    </a:p>
                  </a:txBody>
                  <a:tcPr marL="63660" marR="63660" marT="0" marB="0" anchor="ctr"/>
                </a:tc>
                <a:tc>
                  <a:txBody>
                    <a:bodyPr/>
                    <a:lstStyle/>
                    <a:p>
                      <a:pPr algn="ctr">
                        <a:lnSpc>
                          <a:spcPct val="115000"/>
                        </a:lnSpc>
                        <a:spcAft>
                          <a:spcPts val="0"/>
                        </a:spcAft>
                      </a:pPr>
                      <a:r>
                        <a:rPr lang="en-US" sz="2000" b="1" dirty="0"/>
                        <a:t>0.21, 0.46</a:t>
                      </a:r>
                      <a:endParaRPr lang="it-IT" sz="2000" b="1" dirty="0">
                        <a:latin typeface="Calibri"/>
                        <a:ea typeface="Calibri"/>
                        <a:cs typeface="Times New Roman"/>
                      </a:endParaRPr>
                    </a:p>
                  </a:txBody>
                  <a:tcPr marL="63660" marR="63660" marT="0" marB="0" anchor="ctr"/>
                </a:tc>
                <a:extLst>
                  <a:ext uri="{0D108BD9-81ED-4DB2-BD59-A6C34878D82A}">
                    <a16:rowId xmlns:a16="http://schemas.microsoft.com/office/drawing/2014/main" val="10005"/>
                  </a:ext>
                </a:extLst>
              </a:tr>
              <a:tr h="321495">
                <a:tc>
                  <a:txBody>
                    <a:bodyPr/>
                    <a:lstStyle/>
                    <a:p>
                      <a:pPr algn="l">
                        <a:lnSpc>
                          <a:spcPct val="115000"/>
                        </a:lnSpc>
                        <a:spcAft>
                          <a:spcPts val="0"/>
                        </a:spcAft>
                      </a:pPr>
                      <a:r>
                        <a:rPr lang="en-US" sz="1800"/>
                        <a:t>Coffee (≥4 serving/day vs. none)</a:t>
                      </a:r>
                      <a:r>
                        <a:rPr lang="en-US" sz="1800" baseline="30000"/>
                        <a:t>3</a:t>
                      </a:r>
                      <a:endParaRPr lang="it-IT" sz="1800">
                        <a:latin typeface="Calibri"/>
                        <a:ea typeface="Calibri"/>
                        <a:cs typeface="Times New Roman"/>
                      </a:endParaRPr>
                    </a:p>
                  </a:txBody>
                  <a:tcPr marL="63660" marR="63660" marT="0" marB="0" anchor="ctr"/>
                </a:tc>
                <a:tc>
                  <a:txBody>
                    <a:bodyPr/>
                    <a:lstStyle/>
                    <a:p>
                      <a:pPr algn="ctr">
                        <a:lnSpc>
                          <a:spcPct val="115000"/>
                        </a:lnSpc>
                        <a:spcAft>
                          <a:spcPts val="0"/>
                        </a:spcAft>
                      </a:pPr>
                      <a:r>
                        <a:rPr lang="en-US" sz="2000" b="1" dirty="0"/>
                        <a:t>-0.22</a:t>
                      </a:r>
                      <a:endParaRPr lang="it-IT" sz="2000" b="1" dirty="0">
                        <a:latin typeface="Calibri"/>
                        <a:ea typeface="Calibri"/>
                        <a:cs typeface="Times New Roman"/>
                      </a:endParaRPr>
                    </a:p>
                  </a:txBody>
                  <a:tcPr marL="63660" marR="63660" marT="0" marB="0" anchor="ctr"/>
                </a:tc>
                <a:tc>
                  <a:txBody>
                    <a:bodyPr/>
                    <a:lstStyle/>
                    <a:p>
                      <a:pPr algn="ctr">
                        <a:lnSpc>
                          <a:spcPct val="115000"/>
                        </a:lnSpc>
                        <a:spcAft>
                          <a:spcPts val="0"/>
                        </a:spcAft>
                      </a:pPr>
                      <a:r>
                        <a:rPr lang="en-US" sz="2000" b="1" dirty="0"/>
                        <a:t>-0.35, -0.09 </a:t>
                      </a:r>
                      <a:endParaRPr lang="it-IT" sz="2000" b="1" dirty="0">
                        <a:latin typeface="Calibri"/>
                        <a:ea typeface="Calibri"/>
                        <a:cs typeface="Times New Roman"/>
                      </a:endParaRPr>
                    </a:p>
                  </a:txBody>
                  <a:tcPr marL="63660" marR="63660" marT="0" marB="0" anchor="ctr"/>
                </a:tc>
                <a:extLst>
                  <a:ext uri="{0D108BD9-81ED-4DB2-BD59-A6C34878D82A}">
                    <a16:rowId xmlns:a16="http://schemas.microsoft.com/office/drawing/2014/main" val="10006"/>
                  </a:ext>
                </a:extLst>
              </a:tr>
              <a:tr h="321495">
                <a:tc>
                  <a:txBody>
                    <a:bodyPr/>
                    <a:lstStyle/>
                    <a:p>
                      <a:pPr algn="l">
                        <a:lnSpc>
                          <a:spcPct val="115000"/>
                        </a:lnSpc>
                        <a:spcAft>
                          <a:spcPts val="0"/>
                        </a:spcAft>
                      </a:pPr>
                      <a:r>
                        <a:rPr lang="en-US" sz="1800"/>
                        <a:t>Dairy foods (higher quintile vs.lowest)</a:t>
                      </a:r>
                      <a:r>
                        <a:rPr lang="en-US" sz="1800" baseline="30000"/>
                        <a:t>4</a:t>
                      </a:r>
                      <a:endParaRPr lang="it-IT" sz="1800">
                        <a:latin typeface="Calibri"/>
                        <a:ea typeface="Calibri"/>
                        <a:cs typeface="Times New Roman"/>
                      </a:endParaRPr>
                    </a:p>
                  </a:txBody>
                  <a:tcPr marL="63660" marR="63660" marT="0" marB="0" anchor="ctr"/>
                </a:tc>
                <a:tc>
                  <a:txBody>
                    <a:bodyPr/>
                    <a:lstStyle/>
                    <a:p>
                      <a:pPr algn="ctr">
                        <a:lnSpc>
                          <a:spcPct val="115000"/>
                        </a:lnSpc>
                        <a:spcAft>
                          <a:spcPts val="0"/>
                        </a:spcAft>
                      </a:pPr>
                      <a:r>
                        <a:rPr lang="en-US" sz="2000" b="1" dirty="0"/>
                        <a:t>-0.21</a:t>
                      </a:r>
                      <a:endParaRPr lang="it-IT" sz="2000" b="1" dirty="0">
                        <a:latin typeface="Calibri"/>
                        <a:ea typeface="Calibri"/>
                        <a:cs typeface="Times New Roman"/>
                      </a:endParaRPr>
                    </a:p>
                  </a:txBody>
                  <a:tcPr marL="63660" marR="63660" marT="0" marB="0" anchor="ctr"/>
                </a:tc>
                <a:tc>
                  <a:txBody>
                    <a:bodyPr/>
                    <a:lstStyle/>
                    <a:p>
                      <a:pPr algn="ctr">
                        <a:lnSpc>
                          <a:spcPct val="115000"/>
                        </a:lnSpc>
                        <a:spcAft>
                          <a:spcPts val="0"/>
                        </a:spcAft>
                      </a:pPr>
                      <a:r>
                        <a:rPr lang="en-US" sz="2000" b="1" dirty="0"/>
                        <a:t>-0.37, -0.04</a:t>
                      </a:r>
                      <a:endParaRPr lang="it-IT" sz="2000" b="1" dirty="0">
                        <a:latin typeface="Calibri"/>
                        <a:ea typeface="Calibri"/>
                        <a:cs typeface="Times New Roman"/>
                      </a:endParaRPr>
                    </a:p>
                  </a:txBody>
                  <a:tcPr marL="63660" marR="63660" marT="0" marB="0" anchor="ctr"/>
                </a:tc>
                <a:extLst>
                  <a:ext uri="{0D108BD9-81ED-4DB2-BD59-A6C34878D82A}">
                    <a16:rowId xmlns:a16="http://schemas.microsoft.com/office/drawing/2014/main" val="10007"/>
                  </a:ext>
                </a:extLst>
              </a:tr>
              <a:tr h="321495">
                <a:tc>
                  <a:txBody>
                    <a:bodyPr/>
                    <a:lstStyle/>
                    <a:p>
                      <a:pPr algn="l">
                        <a:lnSpc>
                          <a:spcPct val="115000"/>
                        </a:lnSpc>
                        <a:spcAft>
                          <a:spcPts val="0"/>
                        </a:spcAft>
                      </a:pPr>
                      <a:r>
                        <a:rPr lang="en-US" sz="1800"/>
                        <a:t>Meats (higher quintile vs.lowest)</a:t>
                      </a:r>
                      <a:r>
                        <a:rPr lang="en-US" sz="1800" baseline="30000"/>
                        <a:t>4</a:t>
                      </a:r>
                      <a:endParaRPr lang="it-IT" sz="1800">
                        <a:latin typeface="Calibri"/>
                        <a:ea typeface="Calibri"/>
                        <a:cs typeface="Times New Roman"/>
                      </a:endParaRPr>
                    </a:p>
                  </a:txBody>
                  <a:tcPr marL="63660" marR="63660" marT="0" marB="0" anchor="ctr"/>
                </a:tc>
                <a:tc>
                  <a:txBody>
                    <a:bodyPr/>
                    <a:lstStyle/>
                    <a:p>
                      <a:pPr algn="ctr">
                        <a:lnSpc>
                          <a:spcPct val="115000"/>
                        </a:lnSpc>
                        <a:spcAft>
                          <a:spcPts val="0"/>
                        </a:spcAft>
                      </a:pPr>
                      <a:r>
                        <a:rPr lang="en-US" sz="2000" b="1" dirty="0"/>
                        <a:t>0.48</a:t>
                      </a:r>
                      <a:endParaRPr lang="it-IT" sz="2000" b="1" dirty="0">
                        <a:latin typeface="Calibri"/>
                        <a:ea typeface="Calibri"/>
                        <a:cs typeface="Times New Roman"/>
                      </a:endParaRPr>
                    </a:p>
                  </a:txBody>
                  <a:tcPr marL="63660" marR="63660" marT="0" marB="0" anchor="ctr"/>
                </a:tc>
                <a:tc>
                  <a:txBody>
                    <a:bodyPr/>
                    <a:lstStyle/>
                    <a:p>
                      <a:pPr algn="ctr">
                        <a:lnSpc>
                          <a:spcPct val="115000"/>
                        </a:lnSpc>
                        <a:spcAft>
                          <a:spcPts val="0"/>
                        </a:spcAft>
                      </a:pPr>
                      <a:r>
                        <a:rPr lang="en-US" sz="2000" b="1" dirty="0"/>
                        <a:t>0.34, 0.61</a:t>
                      </a:r>
                      <a:endParaRPr lang="it-IT" sz="2000" b="1" dirty="0">
                        <a:latin typeface="Calibri"/>
                        <a:ea typeface="Calibri"/>
                        <a:cs typeface="Times New Roman"/>
                      </a:endParaRPr>
                    </a:p>
                  </a:txBody>
                  <a:tcPr marL="63660" marR="63660" marT="0" marB="0" anchor="ctr"/>
                </a:tc>
                <a:extLst>
                  <a:ext uri="{0D108BD9-81ED-4DB2-BD59-A6C34878D82A}">
                    <a16:rowId xmlns:a16="http://schemas.microsoft.com/office/drawing/2014/main" val="10008"/>
                  </a:ext>
                </a:extLst>
              </a:tr>
              <a:tr h="321495">
                <a:tc>
                  <a:txBody>
                    <a:bodyPr/>
                    <a:lstStyle/>
                    <a:p>
                      <a:pPr algn="l">
                        <a:lnSpc>
                          <a:spcPct val="115000"/>
                        </a:lnSpc>
                        <a:spcAft>
                          <a:spcPts val="0"/>
                        </a:spcAft>
                      </a:pPr>
                      <a:r>
                        <a:rPr lang="en-US" sz="1800"/>
                        <a:t>Seafood (higher quintile vs.lowest)</a:t>
                      </a:r>
                      <a:r>
                        <a:rPr lang="en-US" sz="1800" baseline="30000"/>
                        <a:t>4</a:t>
                      </a:r>
                      <a:endParaRPr lang="it-IT" sz="1800">
                        <a:latin typeface="Calibri"/>
                        <a:ea typeface="Calibri"/>
                        <a:cs typeface="Times New Roman"/>
                      </a:endParaRPr>
                    </a:p>
                  </a:txBody>
                  <a:tcPr marL="63660" marR="63660" marT="0" marB="0" anchor="ctr"/>
                </a:tc>
                <a:tc>
                  <a:txBody>
                    <a:bodyPr/>
                    <a:lstStyle/>
                    <a:p>
                      <a:pPr algn="ctr">
                        <a:lnSpc>
                          <a:spcPct val="115000"/>
                        </a:lnSpc>
                        <a:spcAft>
                          <a:spcPts val="0"/>
                        </a:spcAft>
                      </a:pPr>
                      <a:r>
                        <a:rPr lang="en-US" sz="2000" b="1" dirty="0"/>
                        <a:t>0.16</a:t>
                      </a:r>
                      <a:endParaRPr lang="it-IT" sz="2000" b="1" dirty="0">
                        <a:latin typeface="Calibri"/>
                        <a:ea typeface="Calibri"/>
                        <a:cs typeface="Times New Roman"/>
                      </a:endParaRPr>
                    </a:p>
                  </a:txBody>
                  <a:tcPr marL="63660" marR="63660" marT="0" marB="0" anchor="ctr"/>
                </a:tc>
                <a:tc>
                  <a:txBody>
                    <a:bodyPr/>
                    <a:lstStyle/>
                    <a:p>
                      <a:pPr algn="ctr">
                        <a:lnSpc>
                          <a:spcPct val="115000"/>
                        </a:lnSpc>
                        <a:spcAft>
                          <a:spcPts val="0"/>
                        </a:spcAft>
                      </a:pPr>
                      <a:r>
                        <a:rPr lang="en-US" sz="2000" b="1" dirty="0"/>
                        <a:t>0.06, 0.27</a:t>
                      </a:r>
                      <a:endParaRPr lang="it-IT" sz="2000" b="1" dirty="0">
                        <a:latin typeface="Calibri"/>
                        <a:ea typeface="Calibri"/>
                        <a:cs typeface="Times New Roman"/>
                      </a:endParaRPr>
                    </a:p>
                  </a:txBody>
                  <a:tcPr marL="63660" marR="63660" marT="0" marB="0" anchor="ctr"/>
                </a:tc>
                <a:extLst>
                  <a:ext uri="{0D108BD9-81ED-4DB2-BD59-A6C34878D82A}">
                    <a16:rowId xmlns:a16="http://schemas.microsoft.com/office/drawing/2014/main" val="10009"/>
                  </a:ext>
                </a:extLst>
              </a:tr>
              <a:tr h="321495">
                <a:tc>
                  <a:txBody>
                    <a:bodyPr/>
                    <a:lstStyle/>
                    <a:p>
                      <a:pPr algn="l">
                        <a:lnSpc>
                          <a:spcPct val="115000"/>
                        </a:lnSpc>
                        <a:spcAft>
                          <a:spcPts val="0"/>
                        </a:spcAft>
                      </a:pPr>
                      <a:r>
                        <a:rPr lang="en-US" sz="1800"/>
                        <a:t>Vitamin C (any supplementation vs. none)</a:t>
                      </a:r>
                      <a:r>
                        <a:rPr lang="en-US" sz="1800" baseline="30000"/>
                        <a:t>5</a:t>
                      </a:r>
                      <a:endParaRPr lang="it-IT" sz="1800">
                        <a:latin typeface="Calibri"/>
                        <a:ea typeface="Calibri"/>
                        <a:cs typeface="Times New Roman"/>
                      </a:endParaRPr>
                    </a:p>
                  </a:txBody>
                  <a:tcPr marL="63660" marR="63660" marT="0" marB="0" anchor="ctr"/>
                </a:tc>
                <a:tc>
                  <a:txBody>
                    <a:bodyPr/>
                    <a:lstStyle/>
                    <a:p>
                      <a:pPr algn="ctr">
                        <a:lnSpc>
                          <a:spcPct val="115000"/>
                        </a:lnSpc>
                        <a:spcAft>
                          <a:spcPts val="0"/>
                        </a:spcAft>
                      </a:pPr>
                      <a:r>
                        <a:rPr lang="en-US" sz="2000" b="1" dirty="0"/>
                        <a:t>-0.35</a:t>
                      </a:r>
                      <a:endParaRPr lang="it-IT" sz="2000" b="1" dirty="0">
                        <a:latin typeface="Calibri"/>
                        <a:ea typeface="Calibri"/>
                        <a:cs typeface="Times New Roman"/>
                      </a:endParaRPr>
                    </a:p>
                  </a:txBody>
                  <a:tcPr marL="63660" marR="63660" marT="0" marB="0" anchor="ctr"/>
                </a:tc>
                <a:tc>
                  <a:txBody>
                    <a:bodyPr/>
                    <a:lstStyle/>
                    <a:p>
                      <a:pPr algn="ctr">
                        <a:lnSpc>
                          <a:spcPct val="115000"/>
                        </a:lnSpc>
                        <a:spcAft>
                          <a:spcPts val="0"/>
                        </a:spcAft>
                      </a:pPr>
                      <a:r>
                        <a:rPr lang="en-US" sz="2000" b="1" dirty="0"/>
                        <a:t>-0.66, -0.03</a:t>
                      </a:r>
                      <a:endParaRPr lang="it-IT" sz="2000" b="1" dirty="0">
                        <a:latin typeface="Calibri"/>
                        <a:ea typeface="Calibri"/>
                        <a:cs typeface="Times New Roman"/>
                      </a:endParaRPr>
                    </a:p>
                  </a:txBody>
                  <a:tcPr marL="63660" marR="63660" marT="0" marB="0" anchor="ctr"/>
                </a:tc>
                <a:extLst>
                  <a:ext uri="{0D108BD9-81ED-4DB2-BD59-A6C34878D82A}">
                    <a16:rowId xmlns:a16="http://schemas.microsoft.com/office/drawing/2014/main" val="10010"/>
                  </a:ext>
                </a:extLst>
              </a:tr>
              <a:tr h="321495">
                <a:tc>
                  <a:txBody>
                    <a:bodyPr/>
                    <a:lstStyle/>
                    <a:p>
                      <a:pPr algn="l">
                        <a:lnSpc>
                          <a:spcPct val="115000"/>
                        </a:lnSpc>
                        <a:spcAft>
                          <a:spcPts val="0"/>
                        </a:spcAft>
                      </a:pPr>
                      <a:r>
                        <a:rPr lang="it-IT" sz="1800" dirty="0">
                          <a:solidFill>
                            <a:schemeClr val="bg1"/>
                          </a:solidFill>
                          <a:latin typeface="Calibri"/>
                          <a:ea typeface="Calibri"/>
                          <a:cs typeface="Times New Roman"/>
                        </a:rPr>
                        <a:t>Xantine </a:t>
                      </a:r>
                      <a:r>
                        <a:rPr lang="it-IT" sz="1800" dirty="0" err="1">
                          <a:solidFill>
                            <a:schemeClr val="bg1"/>
                          </a:solidFill>
                          <a:latin typeface="Calibri"/>
                          <a:ea typeface="Calibri"/>
                          <a:cs typeface="Times New Roman"/>
                        </a:rPr>
                        <a:t>Oxidase</a:t>
                      </a:r>
                      <a:r>
                        <a:rPr lang="it-IT" sz="1800" baseline="0" dirty="0">
                          <a:solidFill>
                            <a:schemeClr val="bg1"/>
                          </a:solidFill>
                          <a:latin typeface="Calibri"/>
                          <a:ea typeface="Calibri"/>
                          <a:cs typeface="Times New Roman"/>
                        </a:rPr>
                        <a:t> </a:t>
                      </a:r>
                      <a:r>
                        <a:rPr lang="it-IT" sz="1800" baseline="0" dirty="0" err="1">
                          <a:solidFill>
                            <a:schemeClr val="bg1"/>
                          </a:solidFill>
                          <a:latin typeface="Calibri"/>
                          <a:ea typeface="Calibri"/>
                          <a:cs typeface="Times New Roman"/>
                        </a:rPr>
                        <a:t>inhibitor</a:t>
                      </a:r>
                      <a:r>
                        <a:rPr lang="it-IT" sz="1800" baseline="0" dirty="0">
                          <a:solidFill>
                            <a:schemeClr val="bg1"/>
                          </a:solidFill>
                          <a:latin typeface="Calibri"/>
                          <a:ea typeface="Calibri"/>
                          <a:cs typeface="Times New Roman"/>
                        </a:rPr>
                        <a:t> </a:t>
                      </a:r>
                      <a:r>
                        <a:rPr lang="it-IT" sz="1800" baseline="0" dirty="0" err="1">
                          <a:solidFill>
                            <a:schemeClr val="bg1"/>
                          </a:solidFill>
                          <a:latin typeface="Calibri"/>
                          <a:ea typeface="Calibri"/>
                          <a:cs typeface="Times New Roman"/>
                        </a:rPr>
                        <a:t>use</a:t>
                      </a:r>
                      <a:endParaRPr lang="it-IT" sz="1800" dirty="0">
                        <a:solidFill>
                          <a:schemeClr val="bg1"/>
                        </a:solidFill>
                        <a:latin typeface="Calibri"/>
                        <a:ea typeface="Calibri"/>
                        <a:cs typeface="Times New Roman"/>
                      </a:endParaRPr>
                    </a:p>
                  </a:txBody>
                  <a:tcPr marL="63660" marR="63660" marT="0" marB="0" anchor="ctr">
                    <a:solidFill>
                      <a:srgbClr val="C00000"/>
                    </a:solidFill>
                  </a:tcPr>
                </a:tc>
                <a:tc>
                  <a:txBody>
                    <a:bodyPr/>
                    <a:lstStyle/>
                    <a:p>
                      <a:pPr algn="ctr">
                        <a:lnSpc>
                          <a:spcPct val="115000"/>
                        </a:lnSpc>
                        <a:spcAft>
                          <a:spcPts val="0"/>
                        </a:spcAft>
                      </a:pPr>
                      <a:r>
                        <a:rPr lang="it-IT" sz="2000" b="1" dirty="0">
                          <a:solidFill>
                            <a:srgbClr val="C00000"/>
                          </a:solidFill>
                          <a:latin typeface="Calibri"/>
                          <a:ea typeface="Calibri"/>
                          <a:cs typeface="Times New Roman"/>
                        </a:rPr>
                        <a:t>-3.64</a:t>
                      </a:r>
                    </a:p>
                  </a:txBody>
                  <a:tcPr marL="63660" marR="63660" marT="0" marB="0" anchor="ctr"/>
                </a:tc>
                <a:tc>
                  <a:txBody>
                    <a:bodyPr/>
                    <a:lstStyle/>
                    <a:p>
                      <a:pPr algn="ctr">
                        <a:lnSpc>
                          <a:spcPct val="115000"/>
                        </a:lnSpc>
                        <a:spcAft>
                          <a:spcPts val="0"/>
                        </a:spcAft>
                      </a:pPr>
                      <a:r>
                        <a:rPr lang="it-IT" sz="2000" b="1" dirty="0">
                          <a:solidFill>
                            <a:srgbClr val="C00000"/>
                          </a:solidFill>
                          <a:latin typeface="Calibri"/>
                          <a:ea typeface="Calibri"/>
                          <a:cs typeface="Times New Roman"/>
                        </a:rPr>
                        <a:t>-5.00, -2.29</a:t>
                      </a:r>
                    </a:p>
                  </a:txBody>
                  <a:tcPr marL="63660" marR="63660" marT="0" marB="0" anchor="ctr"/>
                </a:tc>
                <a:extLst>
                  <a:ext uri="{0D108BD9-81ED-4DB2-BD59-A6C34878D82A}">
                    <a16:rowId xmlns:a16="http://schemas.microsoft.com/office/drawing/2014/main" val="10011"/>
                  </a:ext>
                </a:extLst>
              </a:tr>
            </a:tbl>
          </a:graphicData>
        </a:graphic>
      </p:graphicFrame>
      <p:sp>
        <p:nvSpPr>
          <p:cNvPr id="52279" name="CasellaDiTesto 4"/>
          <p:cNvSpPr txBox="1">
            <a:spLocks noChangeArrowheads="1"/>
          </p:cNvSpPr>
          <p:nvPr/>
        </p:nvSpPr>
        <p:spPr bwMode="auto">
          <a:xfrm>
            <a:off x="1068624" y="5792083"/>
            <a:ext cx="5108575" cy="369887"/>
          </a:xfrm>
          <a:prstGeom prst="rect">
            <a:avLst/>
          </a:prstGeom>
          <a:noFill/>
          <a:ln w="9525">
            <a:noFill/>
            <a:miter lim="800000"/>
            <a:headEnd/>
            <a:tailEnd/>
          </a:ln>
        </p:spPr>
        <p:txBody>
          <a:bodyPr>
            <a:spAutoFit/>
          </a:bodyPr>
          <a:lstStyle/>
          <a:p>
            <a:r>
              <a:rPr lang="en-US" b="1" dirty="0"/>
              <a:t>*Differences in serum uric acid levels (mg/dl)</a:t>
            </a:r>
            <a:endParaRPr lang="it-IT" dirty="0"/>
          </a:p>
        </p:txBody>
      </p:sp>
    </p:spTree>
    <p:extLst>
      <p:ext uri="{BB962C8B-B14F-4D97-AF65-F5344CB8AC3E}">
        <p14:creationId xmlns:p14="http://schemas.microsoft.com/office/powerpoint/2010/main" val="11171038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1218460" y="1487626"/>
            <a:ext cx="9986756" cy="4599137"/>
          </a:xfrm>
          <a:prstGeom prst="rect">
            <a:avLst/>
          </a:prstGeom>
        </p:spPr>
        <p:style>
          <a:lnRef idx="1">
            <a:schemeClr val="accent6"/>
          </a:lnRef>
          <a:fillRef idx="2">
            <a:schemeClr val="accent6"/>
          </a:fillRef>
          <a:effectRef idx="1">
            <a:schemeClr val="accent6"/>
          </a:effectRef>
          <a:fontRef idx="minor">
            <a:schemeClr val="dk1"/>
          </a:fontRef>
        </p:style>
        <p:txBody>
          <a:bodyPr rtlCol="0" anchor="t"/>
          <a:lstStyle/>
          <a:p>
            <a:r>
              <a:rPr lang="it-IT" b="1" i="1" dirty="0" err="1"/>
              <a:t>Lifestyle</a:t>
            </a:r>
            <a:r>
              <a:rPr lang="it-IT" b="1" i="1" dirty="0"/>
              <a:t> </a:t>
            </a:r>
            <a:r>
              <a:rPr lang="it-IT" b="1" i="1" dirty="0" err="1"/>
              <a:t>modification</a:t>
            </a:r>
            <a:endParaRPr lang="it-IT" b="1" i="1" dirty="0"/>
          </a:p>
        </p:txBody>
      </p:sp>
      <p:sp>
        <p:nvSpPr>
          <p:cNvPr id="4" name="Rettangolo 3"/>
          <p:cNvSpPr/>
          <p:nvPr/>
        </p:nvSpPr>
        <p:spPr>
          <a:xfrm>
            <a:off x="3889580" y="1877140"/>
            <a:ext cx="1944216" cy="92942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it-IT" dirty="0"/>
              <a:t>Colchicine</a:t>
            </a:r>
          </a:p>
          <a:p>
            <a:pPr algn="ctr"/>
            <a:r>
              <a:rPr lang="it-IT" dirty="0" err="1"/>
              <a:t>NSAIDs</a:t>
            </a:r>
            <a:endParaRPr lang="it-IT" dirty="0"/>
          </a:p>
          <a:p>
            <a:pPr algn="ctr"/>
            <a:r>
              <a:rPr lang="it-IT" dirty="0"/>
              <a:t>GC</a:t>
            </a:r>
          </a:p>
        </p:txBody>
      </p:sp>
      <p:sp>
        <p:nvSpPr>
          <p:cNvPr id="7" name="Rettangolo 6"/>
          <p:cNvSpPr/>
          <p:nvPr/>
        </p:nvSpPr>
        <p:spPr>
          <a:xfrm>
            <a:off x="7653131" y="4397421"/>
            <a:ext cx="1656184" cy="521472"/>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it-IT" dirty="0" err="1"/>
              <a:t>uricosurics</a:t>
            </a:r>
            <a:endParaRPr lang="it-IT" dirty="0"/>
          </a:p>
        </p:txBody>
      </p:sp>
      <p:sp>
        <p:nvSpPr>
          <p:cNvPr id="9" name="Rettangolo 8"/>
          <p:cNvSpPr/>
          <p:nvPr/>
        </p:nvSpPr>
        <p:spPr>
          <a:xfrm>
            <a:off x="7662192" y="5241215"/>
            <a:ext cx="1656184" cy="521472"/>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it-IT" dirty="0" err="1"/>
              <a:t>uricase</a:t>
            </a:r>
            <a:endParaRPr lang="it-IT" dirty="0"/>
          </a:p>
        </p:txBody>
      </p:sp>
      <p:sp>
        <p:nvSpPr>
          <p:cNvPr id="10" name="Rettangolo 9"/>
          <p:cNvSpPr/>
          <p:nvPr/>
        </p:nvSpPr>
        <p:spPr>
          <a:xfrm>
            <a:off x="2089380" y="2651148"/>
            <a:ext cx="1656184" cy="1193257"/>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it-IT" dirty="0"/>
              <a:t>IL-1 </a:t>
            </a:r>
            <a:r>
              <a:rPr lang="it-IT" dirty="0" err="1"/>
              <a:t>inhibitors</a:t>
            </a:r>
            <a:endParaRPr lang="it-IT" dirty="0"/>
          </a:p>
        </p:txBody>
      </p:sp>
      <p:cxnSp>
        <p:nvCxnSpPr>
          <p:cNvPr id="12" name="Connettore 4 11"/>
          <p:cNvCxnSpPr>
            <a:stCxn id="4" idx="1"/>
            <a:endCxn id="10" idx="0"/>
          </p:cNvCxnSpPr>
          <p:nvPr/>
        </p:nvCxnSpPr>
        <p:spPr>
          <a:xfrm rot="10800000" flipV="1">
            <a:off x="2917472" y="2341853"/>
            <a:ext cx="972108" cy="309294"/>
          </a:xfrm>
          <a:prstGeom prst="bentConnector2">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6" name="Connettore 4 15"/>
          <p:cNvCxnSpPr>
            <a:stCxn id="31" idx="3"/>
            <a:endCxn id="7" idx="0"/>
          </p:cNvCxnSpPr>
          <p:nvPr/>
        </p:nvCxnSpPr>
        <p:spPr>
          <a:xfrm>
            <a:off x="7561989" y="4023123"/>
            <a:ext cx="919235" cy="374298"/>
          </a:xfrm>
          <a:prstGeom prst="bentConnector2">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9" name="Connettore 4 18"/>
          <p:cNvCxnSpPr>
            <a:stCxn id="7" idx="2"/>
            <a:endCxn id="9" idx="0"/>
          </p:cNvCxnSpPr>
          <p:nvPr/>
        </p:nvCxnSpPr>
        <p:spPr>
          <a:xfrm rot="16200000" flipH="1">
            <a:off x="8324592" y="5075524"/>
            <a:ext cx="322322" cy="9061"/>
          </a:xfrm>
          <a:prstGeom prst="bentConnector3">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2" name="Connettore 1 21"/>
          <p:cNvCxnSpPr>
            <a:stCxn id="4" idx="3"/>
            <a:endCxn id="31" idx="0"/>
          </p:cNvCxnSpPr>
          <p:nvPr/>
        </p:nvCxnSpPr>
        <p:spPr>
          <a:xfrm>
            <a:off x="5833796" y="2341854"/>
            <a:ext cx="756084" cy="661995"/>
          </a:xfrm>
          <a:prstGeom prst="line">
            <a:avLst/>
          </a:prstGeom>
          <a:ln/>
        </p:spPr>
        <p:style>
          <a:lnRef idx="3">
            <a:schemeClr val="accent2"/>
          </a:lnRef>
          <a:fillRef idx="0">
            <a:schemeClr val="accent2"/>
          </a:fillRef>
          <a:effectRef idx="2">
            <a:schemeClr val="accent2"/>
          </a:effectRef>
          <a:fontRef idx="minor">
            <a:schemeClr val="tx1"/>
          </a:fontRef>
        </p:style>
      </p:cxnSp>
      <p:sp>
        <p:nvSpPr>
          <p:cNvPr id="31" name="Freccia in giù 30"/>
          <p:cNvSpPr/>
          <p:nvPr/>
        </p:nvSpPr>
        <p:spPr>
          <a:xfrm>
            <a:off x="5617772" y="3003848"/>
            <a:ext cx="1944216" cy="1968558"/>
          </a:xfrm>
          <a:prstGeom prst="downArrow">
            <a:avLst>
              <a:gd name="adj1" fmla="val 62592"/>
              <a:gd name="adj2" fmla="val 48826"/>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it-IT" dirty="0"/>
              <a:t>XOI</a:t>
            </a:r>
          </a:p>
        </p:txBody>
      </p:sp>
      <p:sp>
        <p:nvSpPr>
          <p:cNvPr id="59" name="Rettangolo 58"/>
          <p:cNvSpPr/>
          <p:nvPr/>
        </p:nvSpPr>
        <p:spPr>
          <a:xfrm>
            <a:off x="3889580" y="3058079"/>
            <a:ext cx="1927733" cy="91778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it-IT" dirty="0"/>
              <a:t>Colchicine</a:t>
            </a:r>
          </a:p>
        </p:txBody>
      </p:sp>
      <p:cxnSp>
        <p:nvCxnSpPr>
          <p:cNvPr id="61" name="Connettore 2 60"/>
          <p:cNvCxnSpPr>
            <a:stCxn id="4" idx="2"/>
            <a:endCxn id="59" idx="0"/>
          </p:cNvCxnSpPr>
          <p:nvPr/>
        </p:nvCxnSpPr>
        <p:spPr>
          <a:xfrm flipH="1">
            <a:off x="4853446" y="2806567"/>
            <a:ext cx="8242" cy="25151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3" name="Titolo 22"/>
          <p:cNvSpPr>
            <a:spLocks noGrp="1"/>
          </p:cNvSpPr>
          <p:nvPr>
            <p:ph type="title"/>
          </p:nvPr>
        </p:nvSpPr>
        <p:spPr/>
        <p:txBody>
          <a:bodyPr/>
          <a:lstStyle/>
          <a:p>
            <a:r>
              <a:rPr lang="it-IT" dirty="0"/>
              <a:t>Terapia della gotta</a:t>
            </a:r>
          </a:p>
        </p:txBody>
      </p:sp>
      <p:sp>
        <p:nvSpPr>
          <p:cNvPr id="24" name="Segnaposto contenuto 23"/>
          <p:cNvSpPr>
            <a:spLocks noGrp="1"/>
          </p:cNvSpPr>
          <p:nvPr>
            <p:ph idx="1"/>
          </p:nvPr>
        </p:nvSpPr>
        <p:spPr>
          <a:xfrm>
            <a:off x="1357362" y="4368310"/>
            <a:ext cx="4729018" cy="1772684"/>
          </a:xfrm>
        </p:spPr>
        <p:txBody>
          <a:bodyPr>
            <a:normAutofit fontScale="70000" lnSpcReduction="20000"/>
          </a:bodyPr>
          <a:lstStyle/>
          <a:p>
            <a:pPr marL="514350" indent="-514350">
              <a:buFont typeface="+mj-lt"/>
              <a:buAutoNum type="arabicPeriod"/>
            </a:pPr>
            <a:r>
              <a:rPr lang="it-IT" sz="2200" dirty="0"/>
              <a:t>controllo dei fattori di rischio legati alla iperuricemia</a:t>
            </a:r>
          </a:p>
          <a:p>
            <a:pPr marL="514350" indent="-514350">
              <a:buFont typeface="+mj-lt"/>
              <a:buAutoNum type="arabicPeriod"/>
            </a:pPr>
            <a:r>
              <a:rPr lang="it-IT" sz="2200" dirty="0"/>
              <a:t>controllo rapido ed efficace degli attacchi</a:t>
            </a:r>
          </a:p>
          <a:p>
            <a:pPr marL="514350" indent="-514350">
              <a:buFont typeface="+mj-lt"/>
              <a:buAutoNum type="arabicPeriod"/>
            </a:pPr>
            <a:r>
              <a:rPr lang="it-IT" sz="2200" dirty="0"/>
              <a:t>profilassi degli attacchi acuti</a:t>
            </a:r>
          </a:p>
          <a:p>
            <a:pPr marL="514350" indent="-514350">
              <a:buFont typeface="+mj-lt"/>
              <a:buAutoNum type="arabicPeriod"/>
            </a:pPr>
            <a:r>
              <a:rPr lang="it-IT" sz="2200" dirty="0"/>
              <a:t>persistente riduzione dei livelli serici di UMS</a:t>
            </a:r>
          </a:p>
          <a:p>
            <a:pPr marL="514350" indent="-514350">
              <a:buFont typeface="+mj-lt"/>
              <a:buAutoNum type="arabicPeriod"/>
            </a:pPr>
            <a:r>
              <a:rPr lang="it-IT" sz="2200" dirty="0"/>
              <a:t>Miglioramento della qualità della vita</a:t>
            </a:r>
          </a:p>
          <a:p>
            <a:endParaRPr lang="it-IT" dirty="0"/>
          </a:p>
        </p:txBody>
      </p:sp>
    </p:spTree>
    <p:extLst>
      <p:ext uri="{BB962C8B-B14F-4D97-AF65-F5344CB8AC3E}">
        <p14:creationId xmlns:p14="http://schemas.microsoft.com/office/powerpoint/2010/main" val="42542235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Terapia farmacologica</a:t>
            </a:r>
          </a:p>
        </p:txBody>
      </p:sp>
      <p:graphicFrame>
        <p:nvGraphicFramePr>
          <p:cNvPr id="5" name="Segnaposto contenuto 4"/>
          <p:cNvGraphicFramePr>
            <a:graphicFrameLocks noGrp="1"/>
          </p:cNvGraphicFramePr>
          <p:nvPr>
            <p:ph idx="1"/>
            <p:extLst/>
          </p:nvPr>
        </p:nvGraphicFramePr>
        <p:xfrm>
          <a:off x="2152650" y="1825625"/>
          <a:ext cx="7886700" cy="3888220"/>
        </p:xfrm>
        <a:graphic>
          <a:graphicData uri="http://schemas.openxmlformats.org/drawingml/2006/table">
            <a:tbl>
              <a:tblPr firstRow="1" bandRow="1">
                <a:tableStyleId>{5C22544A-7EE6-4342-B048-85BDC9FD1C3A}</a:tableStyleId>
              </a:tblPr>
              <a:tblGrid>
                <a:gridCol w="2246554">
                  <a:extLst>
                    <a:ext uri="{9D8B030D-6E8A-4147-A177-3AD203B41FA5}">
                      <a16:colId xmlns:a16="http://schemas.microsoft.com/office/drawing/2014/main" val="20000"/>
                    </a:ext>
                  </a:extLst>
                </a:gridCol>
                <a:gridCol w="1696796">
                  <a:extLst>
                    <a:ext uri="{9D8B030D-6E8A-4147-A177-3AD203B41FA5}">
                      <a16:colId xmlns:a16="http://schemas.microsoft.com/office/drawing/2014/main" val="20001"/>
                    </a:ext>
                  </a:extLst>
                </a:gridCol>
                <a:gridCol w="1971675">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tblGrid>
              <a:tr h="370840">
                <a:tc>
                  <a:txBody>
                    <a:bodyPr/>
                    <a:lstStyle/>
                    <a:p>
                      <a:endParaRPr lang="it-IT" dirty="0"/>
                    </a:p>
                  </a:txBody>
                  <a:tcPr marL="94640" marR="94640"/>
                </a:tc>
                <a:tc>
                  <a:txBody>
                    <a:bodyPr/>
                    <a:lstStyle/>
                    <a:p>
                      <a:pPr algn="ctr"/>
                      <a:r>
                        <a:rPr lang="it-IT" dirty="0"/>
                        <a:t>Gotta</a:t>
                      </a:r>
                    </a:p>
                  </a:txBody>
                  <a:tcPr marL="94640" marR="94640"/>
                </a:tc>
                <a:tc>
                  <a:txBody>
                    <a:bodyPr/>
                    <a:lstStyle/>
                    <a:p>
                      <a:pPr algn="ctr"/>
                      <a:r>
                        <a:rPr lang="it-IT" dirty="0" err="1"/>
                        <a:t>Condrocalcinosi</a:t>
                      </a:r>
                      <a:endParaRPr lang="it-IT" dirty="0"/>
                    </a:p>
                  </a:txBody>
                  <a:tcPr marL="94640" marR="94640"/>
                </a:tc>
                <a:tc>
                  <a:txBody>
                    <a:bodyPr/>
                    <a:lstStyle/>
                    <a:p>
                      <a:pPr algn="ctr"/>
                      <a:r>
                        <a:rPr lang="it-IT" dirty="0"/>
                        <a:t>Malattia</a:t>
                      </a:r>
                      <a:r>
                        <a:rPr lang="it-IT" baseline="0" dirty="0"/>
                        <a:t> da IA</a:t>
                      </a:r>
                      <a:endParaRPr lang="it-IT" dirty="0"/>
                    </a:p>
                  </a:txBody>
                  <a:tcPr marL="94640" marR="94640"/>
                </a:tc>
                <a:extLst>
                  <a:ext uri="{0D108BD9-81ED-4DB2-BD59-A6C34878D82A}">
                    <a16:rowId xmlns:a16="http://schemas.microsoft.com/office/drawing/2014/main" val="10000"/>
                  </a:ext>
                </a:extLst>
              </a:tr>
              <a:tr h="390820">
                <a:tc>
                  <a:txBody>
                    <a:bodyPr/>
                    <a:lstStyle/>
                    <a:p>
                      <a:r>
                        <a:rPr lang="it-IT" dirty="0"/>
                        <a:t>FANS</a:t>
                      </a:r>
                    </a:p>
                  </a:txBody>
                  <a:tcPr marL="94640" marR="94640"/>
                </a:tc>
                <a:tc>
                  <a:txBody>
                    <a:bodyPr/>
                    <a:lstStyle/>
                    <a:p>
                      <a:pPr algn="ctr"/>
                      <a:r>
                        <a:rPr lang="it-IT" dirty="0"/>
                        <a:t>+++</a:t>
                      </a:r>
                    </a:p>
                  </a:txBody>
                  <a:tcPr marL="94640" marR="94640"/>
                </a:tc>
                <a:tc>
                  <a:txBody>
                    <a:bodyPr/>
                    <a:lstStyle/>
                    <a:p>
                      <a:pPr algn="ctr"/>
                      <a:r>
                        <a:rPr lang="it-IT" dirty="0"/>
                        <a:t>+++</a:t>
                      </a:r>
                    </a:p>
                  </a:txBody>
                  <a:tcPr marL="94640" marR="94640"/>
                </a:tc>
                <a:tc>
                  <a:txBody>
                    <a:bodyPr/>
                    <a:lstStyle/>
                    <a:p>
                      <a:pPr algn="ctr"/>
                      <a:r>
                        <a:rPr lang="it-IT" dirty="0"/>
                        <a:t>++</a:t>
                      </a:r>
                    </a:p>
                  </a:txBody>
                  <a:tcPr marL="94640" marR="94640"/>
                </a:tc>
                <a:extLst>
                  <a:ext uri="{0D108BD9-81ED-4DB2-BD59-A6C34878D82A}">
                    <a16:rowId xmlns:a16="http://schemas.microsoft.com/office/drawing/2014/main" val="10001"/>
                  </a:ext>
                </a:extLst>
              </a:tr>
              <a:tr h="390820">
                <a:tc>
                  <a:txBody>
                    <a:bodyPr/>
                    <a:lstStyle/>
                    <a:p>
                      <a:r>
                        <a:rPr lang="it-IT" dirty="0"/>
                        <a:t>Colchicina</a:t>
                      </a:r>
                    </a:p>
                  </a:txBody>
                  <a:tcPr marL="94640" marR="94640"/>
                </a:tc>
                <a:tc>
                  <a:txBody>
                    <a:bodyPr/>
                    <a:lstStyle/>
                    <a:p>
                      <a:pPr algn="ctr"/>
                      <a:r>
                        <a:rPr lang="it-IT" dirty="0"/>
                        <a:t>+++</a:t>
                      </a:r>
                    </a:p>
                  </a:txBody>
                  <a:tcPr marL="94640" marR="94640"/>
                </a:tc>
                <a:tc>
                  <a:txBody>
                    <a:bodyPr/>
                    <a:lstStyle/>
                    <a:p>
                      <a:pPr algn="ctr"/>
                      <a:r>
                        <a:rPr lang="it-IT" dirty="0"/>
                        <a:t>++</a:t>
                      </a:r>
                    </a:p>
                  </a:txBody>
                  <a:tcPr marL="94640" marR="94640"/>
                </a:tc>
                <a:tc>
                  <a:txBody>
                    <a:bodyPr/>
                    <a:lstStyle/>
                    <a:p>
                      <a:pPr algn="ctr"/>
                      <a:r>
                        <a:rPr lang="it-IT" dirty="0"/>
                        <a:t>-</a:t>
                      </a:r>
                    </a:p>
                  </a:txBody>
                  <a:tcPr marL="94640" marR="94640"/>
                </a:tc>
                <a:extLst>
                  <a:ext uri="{0D108BD9-81ED-4DB2-BD59-A6C34878D82A}">
                    <a16:rowId xmlns:a16="http://schemas.microsoft.com/office/drawing/2014/main" val="10002"/>
                  </a:ext>
                </a:extLst>
              </a:tr>
              <a:tr h="390820">
                <a:tc>
                  <a:txBody>
                    <a:bodyPr/>
                    <a:lstStyle/>
                    <a:p>
                      <a:r>
                        <a:rPr lang="it-IT" dirty="0"/>
                        <a:t>Anti-IL1</a:t>
                      </a:r>
                    </a:p>
                  </a:txBody>
                  <a:tcPr marL="94640" marR="94640"/>
                </a:tc>
                <a:tc>
                  <a:txBody>
                    <a:bodyPr/>
                    <a:lstStyle/>
                    <a:p>
                      <a:pPr algn="ctr"/>
                      <a:r>
                        <a:rPr lang="it-IT" dirty="0"/>
                        <a:t>++</a:t>
                      </a:r>
                    </a:p>
                  </a:txBody>
                  <a:tcPr marL="94640" marR="94640"/>
                </a:tc>
                <a:tc>
                  <a:txBody>
                    <a:bodyPr/>
                    <a:lstStyle/>
                    <a:p>
                      <a:pPr algn="ctr"/>
                      <a:r>
                        <a:rPr lang="it-IT" dirty="0"/>
                        <a:t>-</a:t>
                      </a:r>
                    </a:p>
                  </a:txBody>
                  <a:tcPr marL="94640" marR="94640"/>
                </a:tc>
                <a:tc>
                  <a:txBody>
                    <a:bodyPr/>
                    <a:lstStyle/>
                    <a:p>
                      <a:pPr algn="ctr"/>
                      <a:r>
                        <a:rPr lang="it-IT" dirty="0"/>
                        <a:t>-</a:t>
                      </a:r>
                    </a:p>
                  </a:txBody>
                  <a:tcPr marL="94640" marR="94640"/>
                </a:tc>
                <a:extLst>
                  <a:ext uri="{0D108BD9-81ED-4DB2-BD59-A6C34878D82A}">
                    <a16:rowId xmlns:a16="http://schemas.microsoft.com/office/drawing/2014/main" val="10003"/>
                  </a:ext>
                </a:extLst>
              </a:tr>
              <a:tr h="390820">
                <a:tc>
                  <a:txBody>
                    <a:bodyPr/>
                    <a:lstStyle/>
                    <a:p>
                      <a:r>
                        <a:rPr lang="it-IT" dirty="0"/>
                        <a:t>Antidolorifici</a:t>
                      </a:r>
                    </a:p>
                  </a:txBody>
                  <a:tcPr marL="94640" marR="94640"/>
                </a:tc>
                <a:tc>
                  <a:txBody>
                    <a:bodyPr/>
                    <a:lstStyle/>
                    <a:p>
                      <a:pPr algn="ctr"/>
                      <a:r>
                        <a:rPr lang="it-IT" dirty="0"/>
                        <a:t>+</a:t>
                      </a:r>
                    </a:p>
                  </a:txBody>
                  <a:tcPr marL="94640" marR="94640"/>
                </a:tc>
                <a:tc>
                  <a:txBody>
                    <a:bodyPr/>
                    <a:lstStyle/>
                    <a:p>
                      <a:pPr algn="ctr"/>
                      <a:r>
                        <a:rPr lang="it-IT" dirty="0"/>
                        <a:t>++</a:t>
                      </a:r>
                    </a:p>
                  </a:txBody>
                  <a:tcPr marL="94640" marR="94640"/>
                </a:tc>
                <a:tc>
                  <a:txBody>
                    <a:bodyPr/>
                    <a:lstStyle/>
                    <a:p>
                      <a:pPr algn="ctr"/>
                      <a:r>
                        <a:rPr lang="it-IT" dirty="0"/>
                        <a:t>+++</a:t>
                      </a:r>
                    </a:p>
                  </a:txBody>
                  <a:tcPr marL="94640" marR="94640"/>
                </a:tc>
                <a:extLst>
                  <a:ext uri="{0D108BD9-81ED-4DB2-BD59-A6C34878D82A}">
                    <a16:rowId xmlns:a16="http://schemas.microsoft.com/office/drawing/2014/main" val="10004"/>
                  </a:ext>
                </a:extLst>
              </a:tr>
              <a:tr h="390820">
                <a:tc>
                  <a:txBody>
                    <a:bodyPr/>
                    <a:lstStyle/>
                    <a:p>
                      <a:r>
                        <a:rPr lang="it-IT" dirty="0" err="1"/>
                        <a:t>Ipouricemizzanti</a:t>
                      </a:r>
                      <a:endParaRPr lang="it-IT" dirty="0"/>
                    </a:p>
                  </a:txBody>
                  <a:tcPr marL="94640" marR="94640"/>
                </a:tc>
                <a:tc>
                  <a:txBody>
                    <a:bodyPr/>
                    <a:lstStyle/>
                    <a:p>
                      <a:pPr algn="ctr"/>
                      <a:r>
                        <a:rPr lang="it-IT" dirty="0"/>
                        <a:t>+++</a:t>
                      </a:r>
                    </a:p>
                  </a:txBody>
                  <a:tcPr marL="94640" marR="94640"/>
                </a:tc>
                <a:tc>
                  <a:txBody>
                    <a:bodyPr/>
                    <a:lstStyle/>
                    <a:p>
                      <a:pPr algn="ctr"/>
                      <a:r>
                        <a:rPr lang="it-IT" dirty="0"/>
                        <a:t>-</a:t>
                      </a:r>
                    </a:p>
                  </a:txBody>
                  <a:tcPr marL="94640" marR="94640"/>
                </a:tc>
                <a:tc>
                  <a:txBody>
                    <a:bodyPr/>
                    <a:lstStyle/>
                    <a:p>
                      <a:pPr algn="ctr"/>
                      <a:r>
                        <a:rPr lang="it-IT" dirty="0"/>
                        <a:t>-</a:t>
                      </a:r>
                    </a:p>
                  </a:txBody>
                  <a:tcPr marL="94640" marR="94640"/>
                </a:tc>
                <a:extLst>
                  <a:ext uri="{0D108BD9-81ED-4DB2-BD59-A6C34878D82A}">
                    <a16:rowId xmlns:a16="http://schemas.microsoft.com/office/drawing/2014/main" val="10005"/>
                  </a:ext>
                </a:extLst>
              </a:tr>
              <a:tr h="390820">
                <a:tc>
                  <a:txBody>
                    <a:bodyPr/>
                    <a:lstStyle/>
                    <a:p>
                      <a:r>
                        <a:rPr lang="it-IT" dirty="0" err="1"/>
                        <a:t>DMARDs</a:t>
                      </a:r>
                      <a:endParaRPr lang="it-IT" dirty="0"/>
                    </a:p>
                  </a:txBody>
                  <a:tcPr marL="94640" marR="94640"/>
                </a:tc>
                <a:tc>
                  <a:txBody>
                    <a:bodyPr/>
                    <a:lstStyle/>
                    <a:p>
                      <a:pPr algn="ctr"/>
                      <a:r>
                        <a:rPr lang="it-IT" dirty="0"/>
                        <a:t>-</a:t>
                      </a:r>
                    </a:p>
                  </a:txBody>
                  <a:tcPr marL="94640" marR="94640"/>
                </a:tc>
                <a:tc>
                  <a:txBody>
                    <a:bodyPr/>
                    <a:lstStyle/>
                    <a:p>
                      <a:pPr algn="ctr"/>
                      <a:r>
                        <a:rPr lang="it-IT" dirty="0"/>
                        <a:t>+</a:t>
                      </a:r>
                    </a:p>
                  </a:txBody>
                  <a:tcPr marL="94640" marR="94640"/>
                </a:tc>
                <a:tc>
                  <a:txBody>
                    <a:bodyPr/>
                    <a:lstStyle/>
                    <a:p>
                      <a:pPr algn="ctr"/>
                      <a:r>
                        <a:rPr lang="it-IT" dirty="0"/>
                        <a:t>-</a:t>
                      </a:r>
                    </a:p>
                  </a:txBody>
                  <a:tcPr marL="94640" marR="94640"/>
                </a:tc>
                <a:extLst>
                  <a:ext uri="{0D108BD9-81ED-4DB2-BD59-A6C34878D82A}">
                    <a16:rowId xmlns:a16="http://schemas.microsoft.com/office/drawing/2014/main" val="10006"/>
                  </a:ext>
                </a:extLst>
              </a:tr>
              <a:tr h="390820">
                <a:tc>
                  <a:txBody>
                    <a:bodyPr/>
                    <a:lstStyle/>
                    <a:p>
                      <a:r>
                        <a:rPr lang="it-IT" dirty="0"/>
                        <a:t>Infiltrazioni</a:t>
                      </a:r>
                    </a:p>
                  </a:txBody>
                  <a:tcPr marL="94640" marR="94640"/>
                </a:tc>
                <a:tc>
                  <a:txBody>
                    <a:bodyPr/>
                    <a:lstStyle/>
                    <a:p>
                      <a:pPr algn="ctr"/>
                      <a:r>
                        <a:rPr lang="it-IT" dirty="0"/>
                        <a:t>+</a:t>
                      </a:r>
                    </a:p>
                  </a:txBody>
                  <a:tcPr marL="94640" marR="94640"/>
                </a:tc>
                <a:tc>
                  <a:txBody>
                    <a:bodyPr/>
                    <a:lstStyle/>
                    <a:p>
                      <a:pPr algn="ctr"/>
                      <a:r>
                        <a:rPr lang="it-IT" dirty="0"/>
                        <a:t>+++</a:t>
                      </a:r>
                    </a:p>
                  </a:txBody>
                  <a:tcPr marL="94640" marR="94640"/>
                </a:tc>
                <a:tc>
                  <a:txBody>
                    <a:bodyPr/>
                    <a:lstStyle/>
                    <a:p>
                      <a:pPr algn="ctr"/>
                      <a:r>
                        <a:rPr lang="it-IT" dirty="0"/>
                        <a:t>++</a:t>
                      </a:r>
                    </a:p>
                  </a:txBody>
                  <a:tcPr marL="94640" marR="94640"/>
                </a:tc>
                <a:extLst>
                  <a:ext uri="{0D108BD9-81ED-4DB2-BD59-A6C34878D82A}">
                    <a16:rowId xmlns:a16="http://schemas.microsoft.com/office/drawing/2014/main" val="10007"/>
                  </a:ext>
                </a:extLst>
              </a:tr>
              <a:tr h="390820">
                <a:tc>
                  <a:txBody>
                    <a:bodyPr/>
                    <a:lstStyle/>
                    <a:p>
                      <a:r>
                        <a:rPr lang="it-IT" dirty="0"/>
                        <a:t>Artroscopia</a:t>
                      </a:r>
                    </a:p>
                  </a:txBody>
                  <a:tcPr marL="94640" marR="94640"/>
                </a:tc>
                <a:tc>
                  <a:txBody>
                    <a:bodyPr/>
                    <a:lstStyle/>
                    <a:p>
                      <a:pPr algn="ctr"/>
                      <a:r>
                        <a:rPr lang="it-IT" dirty="0"/>
                        <a:t>-</a:t>
                      </a:r>
                    </a:p>
                  </a:txBody>
                  <a:tcPr marL="94640" marR="94640"/>
                </a:tc>
                <a:tc>
                  <a:txBody>
                    <a:bodyPr/>
                    <a:lstStyle/>
                    <a:p>
                      <a:pPr algn="ctr"/>
                      <a:r>
                        <a:rPr lang="it-IT" dirty="0"/>
                        <a:t>-</a:t>
                      </a:r>
                    </a:p>
                  </a:txBody>
                  <a:tcPr marL="94640" marR="94640"/>
                </a:tc>
                <a:tc>
                  <a:txBody>
                    <a:bodyPr/>
                    <a:lstStyle/>
                    <a:p>
                      <a:pPr algn="ctr"/>
                      <a:r>
                        <a:rPr lang="it-IT" dirty="0"/>
                        <a:t>++</a:t>
                      </a:r>
                    </a:p>
                  </a:txBody>
                  <a:tcPr marL="94640" marR="94640"/>
                </a:tc>
                <a:extLst>
                  <a:ext uri="{0D108BD9-81ED-4DB2-BD59-A6C34878D82A}">
                    <a16:rowId xmlns:a16="http://schemas.microsoft.com/office/drawing/2014/main" val="10008"/>
                  </a:ext>
                </a:extLst>
              </a:tr>
              <a:tr h="390820">
                <a:tc>
                  <a:txBody>
                    <a:bodyPr/>
                    <a:lstStyle/>
                    <a:p>
                      <a:r>
                        <a:rPr lang="it-IT" dirty="0"/>
                        <a:t>Chirurgia</a:t>
                      </a:r>
                    </a:p>
                  </a:txBody>
                  <a:tcPr marL="94640" marR="94640"/>
                </a:tc>
                <a:tc>
                  <a:txBody>
                    <a:bodyPr/>
                    <a:lstStyle/>
                    <a:p>
                      <a:pPr algn="ctr"/>
                      <a:r>
                        <a:rPr lang="it-IT" dirty="0"/>
                        <a:t>+</a:t>
                      </a:r>
                    </a:p>
                  </a:txBody>
                  <a:tcPr marL="94640" marR="94640"/>
                </a:tc>
                <a:tc>
                  <a:txBody>
                    <a:bodyPr/>
                    <a:lstStyle/>
                    <a:p>
                      <a:pPr algn="ctr"/>
                      <a:r>
                        <a:rPr lang="it-IT" dirty="0"/>
                        <a:t>++</a:t>
                      </a:r>
                    </a:p>
                  </a:txBody>
                  <a:tcPr marL="94640" marR="94640"/>
                </a:tc>
                <a:tc>
                  <a:txBody>
                    <a:bodyPr/>
                    <a:lstStyle/>
                    <a:p>
                      <a:pPr algn="ctr"/>
                      <a:r>
                        <a:rPr lang="it-IT" dirty="0"/>
                        <a:t>+++</a:t>
                      </a:r>
                    </a:p>
                  </a:txBody>
                  <a:tcPr marL="94640" marR="94640"/>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134719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Fattori di rischio</a:t>
            </a:r>
            <a:endParaRPr lang="it-IT" dirty="0"/>
          </a:p>
        </p:txBody>
      </p:sp>
      <p:graphicFrame>
        <p:nvGraphicFramePr>
          <p:cNvPr id="5" name="Segnaposto contenuto 4"/>
          <p:cNvGraphicFramePr>
            <a:graphicFrameLocks noGrp="1"/>
          </p:cNvGraphicFramePr>
          <p:nvPr>
            <p:ph idx="1"/>
            <p:extLst/>
          </p:nvPr>
        </p:nvGraphicFramePr>
        <p:xfrm>
          <a:off x="511175" y="1271588"/>
          <a:ext cx="10658400" cy="4663440"/>
        </p:xfrm>
        <a:graphic>
          <a:graphicData uri="http://schemas.openxmlformats.org/drawingml/2006/table">
            <a:tbl>
              <a:tblPr firstRow="1" bandRow="1">
                <a:tableStyleId>{5C22544A-7EE6-4342-B048-85BDC9FD1C3A}</a:tableStyleId>
              </a:tblPr>
              <a:tblGrid>
                <a:gridCol w="3313584">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2448272">
                  <a:extLst>
                    <a:ext uri="{9D8B030D-6E8A-4147-A177-3AD203B41FA5}">
                      <a16:colId xmlns:a16="http://schemas.microsoft.com/office/drawing/2014/main" val="20002"/>
                    </a:ext>
                  </a:extLst>
                </a:gridCol>
                <a:gridCol w="2448272">
                  <a:extLst>
                    <a:ext uri="{9D8B030D-6E8A-4147-A177-3AD203B41FA5}">
                      <a16:colId xmlns:a16="http://schemas.microsoft.com/office/drawing/2014/main" val="20003"/>
                    </a:ext>
                  </a:extLst>
                </a:gridCol>
              </a:tblGrid>
              <a:tr h="370840">
                <a:tc>
                  <a:txBody>
                    <a:bodyPr/>
                    <a:lstStyle/>
                    <a:p>
                      <a:endParaRPr lang="it-IT" sz="2800" dirty="0"/>
                    </a:p>
                  </a:txBody>
                  <a:tcPr/>
                </a:tc>
                <a:tc>
                  <a:txBody>
                    <a:bodyPr/>
                    <a:lstStyle/>
                    <a:p>
                      <a:pPr algn="ctr"/>
                      <a:r>
                        <a:rPr lang="it-IT" sz="2800" dirty="0"/>
                        <a:t>Gotta</a:t>
                      </a:r>
                    </a:p>
                  </a:txBody>
                  <a:tcPr/>
                </a:tc>
                <a:tc>
                  <a:txBody>
                    <a:bodyPr/>
                    <a:lstStyle/>
                    <a:p>
                      <a:pPr algn="ctr"/>
                      <a:r>
                        <a:rPr lang="it-IT" sz="2800" dirty="0"/>
                        <a:t>CPPD</a:t>
                      </a:r>
                    </a:p>
                  </a:txBody>
                  <a:tcPr/>
                </a:tc>
                <a:tc>
                  <a:txBody>
                    <a:bodyPr/>
                    <a:lstStyle/>
                    <a:p>
                      <a:pPr algn="ctr"/>
                      <a:r>
                        <a:rPr lang="it-IT" sz="2800" dirty="0"/>
                        <a:t>HADD</a:t>
                      </a:r>
                    </a:p>
                  </a:txBody>
                  <a:tcPr/>
                </a:tc>
                <a:extLst>
                  <a:ext uri="{0D108BD9-81ED-4DB2-BD59-A6C34878D82A}">
                    <a16:rowId xmlns:a16="http://schemas.microsoft.com/office/drawing/2014/main" val="10000"/>
                  </a:ext>
                </a:extLst>
              </a:tr>
              <a:tr h="370840">
                <a:tc>
                  <a:txBody>
                    <a:bodyPr/>
                    <a:lstStyle/>
                    <a:p>
                      <a:r>
                        <a:rPr lang="it-IT" sz="2800" dirty="0"/>
                        <a:t>Età</a:t>
                      </a:r>
                    </a:p>
                  </a:txBody>
                  <a:tcPr/>
                </a:tc>
                <a:tc>
                  <a:txBody>
                    <a:bodyPr/>
                    <a:lstStyle/>
                    <a:p>
                      <a:pPr algn="ctr"/>
                      <a:r>
                        <a:rPr lang="it-IT" sz="2800" dirty="0"/>
                        <a:t>++</a:t>
                      </a:r>
                    </a:p>
                  </a:txBody>
                  <a:tcPr/>
                </a:tc>
                <a:tc>
                  <a:txBody>
                    <a:bodyPr/>
                    <a:lstStyle/>
                    <a:p>
                      <a:pPr algn="ctr"/>
                      <a:r>
                        <a:rPr lang="it-IT" sz="2800" dirty="0"/>
                        <a:t>++</a:t>
                      </a:r>
                    </a:p>
                  </a:txBody>
                  <a:tcPr/>
                </a:tc>
                <a:tc>
                  <a:txBody>
                    <a:bodyPr/>
                    <a:lstStyle/>
                    <a:p>
                      <a:pPr algn="ctr"/>
                      <a:r>
                        <a:rPr lang="it-IT" sz="2800" dirty="0"/>
                        <a:t>++</a:t>
                      </a:r>
                    </a:p>
                  </a:txBody>
                  <a:tcPr/>
                </a:tc>
                <a:extLst>
                  <a:ext uri="{0D108BD9-81ED-4DB2-BD59-A6C34878D82A}">
                    <a16:rowId xmlns:a16="http://schemas.microsoft.com/office/drawing/2014/main" val="10001"/>
                  </a:ext>
                </a:extLst>
              </a:tr>
              <a:tr h="370840">
                <a:tc>
                  <a:txBody>
                    <a:bodyPr/>
                    <a:lstStyle/>
                    <a:p>
                      <a:r>
                        <a:rPr lang="it-IT" sz="2800" dirty="0"/>
                        <a:t>Genetica</a:t>
                      </a:r>
                    </a:p>
                  </a:txBody>
                  <a:tcPr/>
                </a:tc>
                <a:tc>
                  <a:txBody>
                    <a:bodyPr/>
                    <a:lstStyle/>
                    <a:p>
                      <a:pPr algn="ctr"/>
                      <a:r>
                        <a:rPr lang="it-IT" sz="2800" dirty="0"/>
                        <a:t>++</a:t>
                      </a:r>
                    </a:p>
                  </a:txBody>
                  <a:tcPr/>
                </a:tc>
                <a:tc>
                  <a:txBody>
                    <a:bodyPr/>
                    <a:lstStyle/>
                    <a:p>
                      <a:pPr algn="ctr"/>
                      <a:r>
                        <a:rPr lang="it-IT" sz="2800" dirty="0"/>
                        <a:t>+</a:t>
                      </a:r>
                    </a:p>
                  </a:txBody>
                  <a:tcPr/>
                </a:tc>
                <a:tc>
                  <a:txBody>
                    <a:bodyPr/>
                    <a:lstStyle/>
                    <a:p>
                      <a:pPr algn="ctr"/>
                      <a:r>
                        <a:rPr lang="it-IT" sz="2800" dirty="0"/>
                        <a:t>-</a:t>
                      </a:r>
                    </a:p>
                  </a:txBody>
                  <a:tcPr/>
                </a:tc>
                <a:extLst>
                  <a:ext uri="{0D108BD9-81ED-4DB2-BD59-A6C34878D82A}">
                    <a16:rowId xmlns:a16="http://schemas.microsoft.com/office/drawing/2014/main" val="10002"/>
                  </a:ext>
                </a:extLst>
              </a:tr>
              <a:tr h="370840">
                <a:tc>
                  <a:txBody>
                    <a:bodyPr/>
                    <a:lstStyle/>
                    <a:p>
                      <a:r>
                        <a:rPr lang="it-IT" sz="2800" dirty="0"/>
                        <a:t>Sesso maschile</a:t>
                      </a:r>
                    </a:p>
                  </a:txBody>
                  <a:tcPr/>
                </a:tc>
                <a:tc>
                  <a:txBody>
                    <a:bodyPr/>
                    <a:lstStyle/>
                    <a:p>
                      <a:pPr algn="ctr"/>
                      <a:r>
                        <a:rPr lang="it-IT" sz="2800" dirty="0"/>
                        <a:t>++</a:t>
                      </a:r>
                    </a:p>
                  </a:txBody>
                  <a:tcPr/>
                </a:tc>
                <a:tc>
                  <a:txBody>
                    <a:bodyPr/>
                    <a:lstStyle/>
                    <a:p>
                      <a:pPr algn="ctr"/>
                      <a:r>
                        <a:rPr lang="it-IT" sz="2800" dirty="0"/>
                        <a:t>-</a:t>
                      </a:r>
                    </a:p>
                  </a:txBody>
                  <a:tcPr/>
                </a:tc>
                <a:tc>
                  <a:txBody>
                    <a:bodyPr/>
                    <a:lstStyle/>
                    <a:p>
                      <a:pPr algn="ctr"/>
                      <a:r>
                        <a:rPr lang="it-IT" sz="2800" dirty="0"/>
                        <a:t>-</a:t>
                      </a:r>
                    </a:p>
                  </a:txBody>
                  <a:tcPr/>
                </a:tc>
                <a:extLst>
                  <a:ext uri="{0D108BD9-81ED-4DB2-BD59-A6C34878D82A}">
                    <a16:rowId xmlns:a16="http://schemas.microsoft.com/office/drawing/2014/main" val="10003"/>
                  </a:ext>
                </a:extLst>
              </a:tr>
              <a:tr h="370840">
                <a:tc>
                  <a:txBody>
                    <a:bodyPr/>
                    <a:lstStyle/>
                    <a:p>
                      <a:r>
                        <a:rPr lang="it-IT" sz="2800" dirty="0"/>
                        <a:t>Iperuricemia</a:t>
                      </a:r>
                    </a:p>
                  </a:txBody>
                  <a:tcPr/>
                </a:tc>
                <a:tc>
                  <a:txBody>
                    <a:bodyPr/>
                    <a:lstStyle/>
                    <a:p>
                      <a:pPr algn="ctr"/>
                      <a:r>
                        <a:rPr lang="it-IT" sz="2800" dirty="0"/>
                        <a:t>++++</a:t>
                      </a:r>
                    </a:p>
                  </a:txBody>
                  <a:tcPr/>
                </a:tc>
                <a:tc>
                  <a:txBody>
                    <a:bodyPr/>
                    <a:lstStyle/>
                    <a:p>
                      <a:pPr algn="ctr"/>
                      <a:r>
                        <a:rPr lang="it-IT" sz="2800" dirty="0"/>
                        <a:t>-</a:t>
                      </a:r>
                    </a:p>
                  </a:txBody>
                  <a:tcPr/>
                </a:tc>
                <a:tc>
                  <a:txBody>
                    <a:bodyPr/>
                    <a:lstStyle/>
                    <a:p>
                      <a:pPr algn="ctr"/>
                      <a:r>
                        <a:rPr lang="it-IT" sz="2800" dirty="0"/>
                        <a:t>-</a:t>
                      </a:r>
                    </a:p>
                  </a:txBody>
                  <a:tcPr/>
                </a:tc>
                <a:extLst>
                  <a:ext uri="{0D108BD9-81ED-4DB2-BD59-A6C34878D82A}">
                    <a16:rowId xmlns:a16="http://schemas.microsoft.com/office/drawing/2014/main" val="10004"/>
                  </a:ext>
                </a:extLst>
              </a:tr>
              <a:tr h="370840">
                <a:tc>
                  <a:txBody>
                    <a:bodyPr/>
                    <a:lstStyle/>
                    <a:p>
                      <a:r>
                        <a:rPr lang="it-IT" sz="2800" dirty="0"/>
                        <a:t>Diabete</a:t>
                      </a:r>
                    </a:p>
                  </a:txBody>
                  <a:tcPr/>
                </a:tc>
                <a:tc>
                  <a:txBody>
                    <a:bodyPr/>
                    <a:lstStyle/>
                    <a:p>
                      <a:pPr algn="ctr"/>
                      <a:r>
                        <a:rPr lang="it-IT" sz="2800" dirty="0"/>
                        <a:t>+</a:t>
                      </a:r>
                    </a:p>
                  </a:txBody>
                  <a:tcPr/>
                </a:tc>
                <a:tc>
                  <a:txBody>
                    <a:bodyPr/>
                    <a:lstStyle/>
                    <a:p>
                      <a:pPr algn="ctr"/>
                      <a:r>
                        <a:rPr lang="it-IT" sz="2800" dirty="0"/>
                        <a:t>-</a:t>
                      </a:r>
                    </a:p>
                  </a:txBody>
                  <a:tcPr/>
                </a:tc>
                <a:tc>
                  <a:txBody>
                    <a:bodyPr/>
                    <a:lstStyle/>
                    <a:p>
                      <a:pPr algn="ctr"/>
                      <a:r>
                        <a:rPr lang="it-IT" sz="2800" dirty="0"/>
                        <a:t>-</a:t>
                      </a:r>
                    </a:p>
                  </a:txBody>
                  <a:tcPr/>
                </a:tc>
                <a:extLst>
                  <a:ext uri="{0D108BD9-81ED-4DB2-BD59-A6C34878D82A}">
                    <a16:rowId xmlns:a16="http://schemas.microsoft.com/office/drawing/2014/main" val="10005"/>
                  </a:ext>
                </a:extLst>
              </a:tr>
              <a:tr h="370840">
                <a:tc>
                  <a:txBody>
                    <a:bodyPr/>
                    <a:lstStyle/>
                    <a:p>
                      <a:r>
                        <a:rPr lang="it-IT" sz="2800" dirty="0"/>
                        <a:t>Insufficienza renale</a:t>
                      </a:r>
                    </a:p>
                  </a:txBody>
                  <a:tcPr/>
                </a:tc>
                <a:tc>
                  <a:txBody>
                    <a:bodyPr/>
                    <a:lstStyle/>
                    <a:p>
                      <a:pPr algn="ctr"/>
                      <a:r>
                        <a:rPr lang="it-IT" sz="2800" dirty="0"/>
                        <a:t>++</a:t>
                      </a:r>
                    </a:p>
                  </a:txBody>
                  <a:tcPr/>
                </a:tc>
                <a:tc>
                  <a:txBody>
                    <a:bodyPr/>
                    <a:lstStyle/>
                    <a:p>
                      <a:pPr algn="ctr"/>
                      <a:r>
                        <a:rPr lang="it-IT" sz="2800" dirty="0"/>
                        <a:t>+</a:t>
                      </a:r>
                    </a:p>
                  </a:txBody>
                  <a:tcPr/>
                </a:tc>
                <a:tc>
                  <a:txBody>
                    <a:bodyPr/>
                    <a:lstStyle/>
                    <a:p>
                      <a:pPr algn="ctr"/>
                      <a:r>
                        <a:rPr lang="it-IT" sz="2800" dirty="0"/>
                        <a:t>+</a:t>
                      </a:r>
                    </a:p>
                  </a:txBody>
                  <a:tcPr/>
                </a:tc>
                <a:extLst>
                  <a:ext uri="{0D108BD9-81ED-4DB2-BD59-A6C34878D82A}">
                    <a16:rowId xmlns:a16="http://schemas.microsoft.com/office/drawing/2014/main" val="10006"/>
                  </a:ext>
                </a:extLst>
              </a:tr>
              <a:tr h="370840">
                <a:tc>
                  <a:txBody>
                    <a:bodyPr/>
                    <a:lstStyle/>
                    <a:p>
                      <a:r>
                        <a:rPr lang="it-IT" sz="2800" dirty="0"/>
                        <a:t>Osteoartrosi</a:t>
                      </a:r>
                    </a:p>
                  </a:txBody>
                  <a:tcPr/>
                </a:tc>
                <a:tc>
                  <a:txBody>
                    <a:bodyPr/>
                    <a:lstStyle/>
                    <a:p>
                      <a:pPr algn="ctr"/>
                      <a:r>
                        <a:rPr lang="it-IT" sz="2800" dirty="0"/>
                        <a:t>+</a:t>
                      </a:r>
                    </a:p>
                  </a:txBody>
                  <a:tcPr/>
                </a:tc>
                <a:tc>
                  <a:txBody>
                    <a:bodyPr/>
                    <a:lstStyle/>
                    <a:p>
                      <a:pPr algn="ctr"/>
                      <a:r>
                        <a:rPr lang="it-IT" sz="2800" dirty="0"/>
                        <a:t>+++</a:t>
                      </a:r>
                    </a:p>
                  </a:txBody>
                  <a:tcPr/>
                </a:tc>
                <a:tc>
                  <a:txBody>
                    <a:bodyPr/>
                    <a:lstStyle/>
                    <a:p>
                      <a:pPr algn="ctr"/>
                      <a:r>
                        <a:rPr lang="it-IT" sz="2800" dirty="0"/>
                        <a:t>++</a:t>
                      </a:r>
                    </a:p>
                  </a:txBody>
                  <a:tcPr/>
                </a:tc>
                <a:extLst>
                  <a:ext uri="{0D108BD9-81ED-4DB2-BD59-A6C34878D82A}">
                    <a16:rowId xmlns:a16="http://schemas.microsoft.com/office/drawing/2014/main" val="10007"/>
                  </a:ext>
                </a:extLst>
              </a:tr>
              <a:tr h="370840">
                <a:tc>
                  <a:txBody>
                    <a:bodyPr/>
                    <a:lstStyle/>
                    <a:p>
                      <a:r>
                        <a:rPr lang="it-IT" sz="2800" dirty="0"/>
                        <a:t>Farmaci</a:t>
                      </a:r>
                    </a:p>
                  </a:txBody>
                  <a:tcPr/>
                </a:tc>
                <a:tc>
                  <a:txBody>
                    <a:bodyPr/>
                    <a:lstStyle/>
                    <a:p>
                      <a:pPr algn="ctr"/>
                      <a:r>
                        <a:rPr lang="it-IT" sz="2800" dirty="0"/>
                        <a:t>+++</a:t>
                      </a:r>
                    </a:p>
                  </a:txBody>
                  <a:tcPr/>
                </a:tc>
                <a:tc>
                  <a:txBody>
                    <a:bodyPr/>
                    <a:lstStyle/>
                    <a:p>
                      <a:pPr algn="ctr"/>
                      <a:r>
                        <a:rPr lang="it-IT" sz="2800" dirty="0"/>
                        <a:t>-</a:t>
                      </a:r>
                    </a:p>
                  </a:txBody>
                  <a:tcPr/>
                </a:tc>
                <a:tc>
                  <a:txBody>
                    <a:bodyPr/>
                    <a:lstStyle/>
                    <a:p>
                      <a:pPr algn="ctr"/>
                      <a:r>
                        <a:rPr lang="it-IT" sz="2800" dirty="0"/>
                        <a:t>-</a:t>
                      </a: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6944117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Sindrome del dente incoronato (CPPD)</a:t>
            </a:r>
          </a:p>
        </p:txBody>
      </p:sp>
      <p:pic>
        <p:nvPicPr>
          <p:cNvPr id="4" name="Segnaposto contenuto 3"/>
          <p:cNvPicPr>
            <a:picLocks noGrp="1" noChangeAspect="1"/>
          </p:cNvPicPr>
          <p:nvPr>
            <p:ph idx="1"/>
          </p:nvPr>
        </p:nvPicPr>
        <p:blipFill>
          <a:blip r:embed="rId2"/>
          <a:stretch>
            <a:fillRect/>
          </a:stretch>
        </p:blipFill>
        <p:spPr>
          <a:xfrm>
            <a:off x="767408" y="1961778"/>
            <a:ext cx="10515600" cy="3617366"/>
          </a:xfrm>
          <a:prstGeom prst="rect">
            <a:avLst/>
          </a:prstGeom>
        </p:spPr>
      </p:pic>
      <p:sp>
        <p:nvSpPr>
          <p:cNvPr id="5" name="Rettangolo 4"/>
          <p:cNvSpPr/>
          <p:nvPr/>
        </p:nvSpPr>
        <p:spPr>
          <a:xfrm>
            <a:off x="191344" y="6021288"/>
            <a:ext cx="11450488" cy="646331"/>
          </a:xfrm>
          <a:prstGeom prst="rect">
            <a:avLst/>
          </a:prstGeom>
        </p:spPr>
        <p:txBody>
          <a:bodyPr wrap="square">
            <a:spAutoFit/>
          </a:bodyPr>
          <a:lstStyle/>
          <a:p>
            <a:r>
              <a:rPr lang="it-IT" dirty="0" err="1"/>
              <a:t>Masami</a:t>
            </a:r>
            <a:r>
              <a:rPr lang="it-IT" dirty="0"/>
              <a:t> </a:t>
            </a:r>
            <a:r>
              <a:rPr lang="it-IT" dirty="0" err="1"/>
              <a:t>Matsumura</a:t>
            </a:r>
            <a:r>
              <a:rPr lang="it-IT" dirty="0"/>
              <a:t>, M.D., and </a:t>
            </a:r>
            <a:r>
              <a:rPr lang="it-IT" dirty="0" err="1"/>
              <a:t>Satoshi</a:t>
            </a:r>
            <a:r>
              <a:rPr lang="it-IT" dirty="0"/>
              <a:t> </a:t>
            </a:r>
            <a:r>
              <a:rPr lang="it-IT" dirty="0" err="1"/>
              <a:t>Hara</a:t>
            </a:r>
            <a:r>
              <a:rPr lang="it-IT" dirty="0"/>
              <a:t>, M.D.; N </a:t>
            </a:r>
            <a:r>
              <a:rPr lang="it-IT" dirty="0" err="1"/>
              <a:t>Engl</a:t>
            </a:r>
            <a:r>
              <a:rPr lang="it-IT" dirty="0"/>
              <a:t> J </a:t>
            </a:r>
            <a:r>
              <a:rPr lang="it-IT" dirty="0" err="1"/>
              <a:t>Med</a:t>
            </a:r>
            <a:r>
              <a:rPr lang="it-IT" dirty="0"/>
              <a:t> 2012; 367:e34 </a:t>
            </a:r>
            <a:r>
              <a:rPr lang="it-IT" dirty="0" err="1"/>
              <a:t>December</a:t>
            </a:r>
            <a:r>
              <a:rPr lang="it-IT" dirty="0"/>
              <a:t> 6, 2012; DOI: 10.1056/NEJMicm1100764</a:t>
            </a:r>
          </a:p>
        </p:txBody>
      </p:sp>
    </p:spTree>
    <p:extLst>
      <p:ext uri="{BB962C8B-B14F-4D97-AF65-F5344CB8AC3E}">
        <p14:creationId xmlns:p14="http://schemas.microsoft.com/office/powerpoint/2010/main" val="22804577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Gotta</a:t>
            </a:r>
          </a:p>
        </p:txBody>
      </p:sp>
      <p:pic>
        <p:nvPicPr>
          <p:cNvPr id="4" name="Picture 8" descr="tof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4068" y="1906821"/>
            <a:ext cx="1870434" cy="148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2081" b="35622"/>
          <a:stretch/>
        </p:blipFill>
        <p:spPr bwMode="auto">
          <a:xfrm>
            <a:off x="8564068" y="3502317"/>
            <a:ext cx="1870434" cy="254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5"/>
          <p:cNvPicPr>
            <a:picLocks noGrp="1" noChangeArrowheads="1"/>
          </p:cNvPicPr>
          <p:nvPr>
            <p:ph sz="quarter" idx="4294967295"/>
          </p:nvPr>
        </p:nvPicPr>
        <p:blipFill>
          <a:blip r:embed="rId4">
            <a:extLst>
              <a:ext uri="{28A0092B-C50C-407E-A947-70E740481C1C}">
                <a14:useLocalDpi xmlns:a14="http://schemas.microsoft.com/office/drawing/2010/main" val="0"/>
              </a:ext>
            </a:extLst>
          </a:blip>
          <a:srcRect l="25397" t="35257" r="28358" b="22418"/>
          <a:stretch>
            <a:fillRect/>
          </a:stretch>
        </p:blipFill>
        <p:spPr>
          <a:xfrm>
            <a:off x="5585204" y="1906821"/>
            <a:ext cx="2842354" cy="1588712"/>
          </a:xfrm>
          <a:prstGeom prst="rect">
            <a:avLst/>
          </a:prstGeom>
        </p:spPr>
      </p:pic>
      <p:pic>
        <p:nvPicPr>
          <p:cNvPr id="7"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74497"/>
          <a:stretch/>
        </p:blipFill>
        <p:spPr bwMode="auto">
          <a:xfrm>
            <a:off x="1896812" y="4689933"/>
            <a:ext cx="2448000" cy="136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907" t="15210" b="38126"/>
          <a:stretch/>
        </p:blipFill>
        <p:spPr bwMode="auto">
          <a:xfrm>
            <a:off x="1896813" y="3540735"/>
            <a:ext cx="2448000" cy="1097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2287" y="1867104"/>
            <a:ext cx="2448000" cy="1627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92336" y="3506632"/>
            <a:ext cx="956356" cy="255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4482269" y="1906821"/>
            <a:ext cx="966422" cy="1627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21551" r="31969" b="16823"/>
          <a:stretch/>
        </p:blipFill>
        <p:spPr bwMode="auto">
          <a:xfrm rot="5400000">
            <a:off x="5759789" y="3383589"/>
            <a:ext cx="2493182" cy="2842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72470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CPPD</a:t>
            </a:r>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045" r="59039"/>
          <a:stretch/>
        </p:blipFill>
        <p:spPr bwMode="auto">
          <a:xfrm>
            <a:off x="3553468" y="2248742"/>
            <a:ext cx="2319432" cy="3422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14P06"/>
          <p:cNvPicPr>
            <a:picLocks noChangeAspect="1" noChangeArrowheads="1"/>
          </p:cNvPicPr>
          <p:nvPr/>
        </p:nvPicPr>
        <p:blipFill rotWithShape="1">
          <a:blip r:embed="rId3">
            <a:clrChange>
              <a:clrFrom>
                <a:srgbClr val="FFFFFE"/>
              </a:clrFrom>
              <a:clrTo>
                <a:srgbClr val="FFFFFE">
                  <a:alpha val="0"/>
                </a:srgbClr>
              </a:clrTo>
            </a:clrChange>
            <a:extLst>
              <a:ext uri="{28A0092B-C50C-407E-A947-70E740481C1C}">
                <a14:useLocalDpi xmlns:a14="http://schemas.microsoft.com/office/drawing/2010/main" val="0"/>
              </a:ext>
            </a:extLst>
          </a:blip>
          <a:srcRect r="38135" b="1915"/>
          <a:stretch/>
        </p:blipFill>
        <p:spPr bwMode="auto">
          <a:xfrm>
            <a:off x="5982863" y="2248742"/>
            <a:ext cx="1841384" cy="34223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980" r="53728"/>
          <a:stretch/>
        </p:blipFill>
        <p:spPr bwMode="auto">
          <a:xfrm>
            <a:off x="1271100" y="2248743"/>
            <a:ext cx="2172405" cy="3422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15" descr="amiloid3"/>
          <p:cNvPicPr>
            <a:picLocks noChangeAspect="1" noChangeArrowheads="1"/>
          </p:cNvPicPr>
          <p:nvPr/>
        </p:nvPicPr>
        <p:blipFill>
          <a:blip r:embed="rId5">
            <a:extLst>
              <a:ext uri="{28A0092B-C50C-407E-A947-70E740481C1C}">
                <a14:useLocalDpi xmlns:a14="http://schemas.microsoft.com/office/drawing/2010/main" val="0"/>
              </a:ext>
            </a:extLst>
          </a:blip>
          <a:srcRect l="1456" t="2675" r="1683" b="2383"/>
          <a:stretch>
            <a:fillRect/>
          </a:stretch>
        </p:blipFill>
        <p:spPr bwMode="auto">
          <a:xfrm>
            <a:off x="7930685" y="3855563"/>
            <a:ext cx="3224995" cy="181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30684" y="2254869"/>
            <a:ext cx="3224995" cy="1487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27817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a:t>HAAD</a:t>
            </a:r>
          </a:p>
        </p:txBody>
      </p:sp>
      <p:pic>
        <p:nvPicPr>
          <p:cNvPr id="13315" name="Picture 8" descr="spalla tum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92" y="1772817"/>
            <a:ext cx="1871662"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9" descr="RXspal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8080" y="1772816"/>
            <a:ext cx="1871663" cy="151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0" descr="LS"/>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1180" y="1772817"/>
            <a:ext cx="50482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1" descr="Alyzar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7442" y="1772817"/>
            <a:ext cx="3313112"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2" descr="E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393" y="3357142"/>
            <a:ext cx="2376487"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3" descr="VEG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3118" y="3357142"/>
            <a:ext cx="2160587"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 Box 14"/>
          <p:cNvSpPr txBox="1">
            <a:spLocks noChangeArrowheads="1"/>
          </p:cNvSpPr>
          <p:nvPr/>
        </p:nvSpPr>
        <p:spPr bwMode="auto">
          <a:xfrm>
            <a:off x="623392" y="4654129"/>
            <a:ext cx="1212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3200">
                <a:solidFill>
                  <a:schemeClr val="tx1"/>
                </a:solidFill>
                <a:latin typeface="Arial" panose="020B0604020202020204" pitchFamily="34" charset="0"/>
              </a:defRPr>
            </a:lvl9pPr>
          </a:lstStyle>
          <a:p>
            <a:pPr algn="l" eaLnBrk="1" hangingPunct="1">
              <a:spcBef>
                <a:spcPct val="0"/>
              </a:spcBef>
              <a:buFontTx/>
              <a:buNone/>
            </a:pPr>
            <a:r>
              <a:rPr lang="it-IT" altLang="it-IT" sz="1800">
                <a:cs typeface="Arial" panose="020B0604020202020204" pitchFamily="34" charset="0"/>
              </a:rPr>
              <a:t>100x H&amp;E</a:t>
            </a:r>
          </a:p>
        </p:txBody>
      </p:sp>
      <p:sp>
        <p:nvSpPr>
          <p:cNvPr id="13322" name="Text Box 15"/>
          <p:cNvSpPr txBox="1">
            <a:spLocks noChangeArrowheads="1"/>
          </p:cNvSpPr>
          <p:nvPr/>
        </p:nvSpPr>
        <p:spPr bwMode="auto">
          <a:xfrm>
            <a:off x="3503117" y="4654129"/>
            <a:ext cx="1365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3200">
                <a:solidFill>
                  <a:schemeClr val="tx1"/>
                </a:solidFill>
                <a:latin typeface="Arial" panose="020B0604020202020204" pitchFamily="34" charset="0"/>
              </a:defRPr>
            </a:lvl9pPr>
          </a:lstStyle>
          <a:p>
            <a:pPr algn="l" eaLnBrk="1" hangingPunct="1">
              <a:spcBef>
                <a:spcPct val="0"/>
              </a:spcBef>
              <a:buFontTx/>
              <a:buNone/>
            </a:pPr>
            <a:r>
              <a:rPr lang="it-IT" altLang="it-IT" sz="1800">
                <a:cs typeface="Arial" panose="020B0604020202020204" pitchFamily="34" charset="0"/>
              </a:rPr>
              <a:t>200x VEGF</a:t>
            </a:r>
          </a:p>
        </p:txBody>
      </p:sp>
      <p:pic>
        <p:nvPicPr>
          <p:cNvPr id="13323" name="Picture 16" descr="CD4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5505" y="3339679"/>
            <a:ext cx="2232025"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Text Box 17"/>
          <p:cNvSpPr txBox="1">
            <a:spLocks noChangeArrowheads="1"/>
          </p:cNvSpPr>
          <p:nvPr/>
        </p:nvSpPr>
        <p:spPr bwMode="auto">
          <a:xfrm>
            <a:off x="6095504" y="4654129"/>
            <a:ext cx="1327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3200">
                <a:solidFill>
                  <a:schemeClr val="tx1"/>
                </a:solidFill>
                <a:latin typeface="Arial" panose="020B0604020202020204" pitchFamily="34" charset="0"/>
              </a:defRPr>
            </a:lvl9pPr>
          </a:lstStyle>
          <a:p>
            <a:pPr algn="l" eaLnBrk="1" hangingPunct="1">
              <a:spcBef>
                <a:spcPct val="0"/>
              </a:spcBef>
              <a:buFontTx/>
              <a:buNone/>
            </a:pPr>
            <a:r>
              <a:rPr lang="it-IT" altLang="it-IT" sz="1800">
                <a:cs typeface="Arial" panose="020B0604020202020204" pitchFamily="34" charset="0"/>
              </a:rPr>
              <a:t>200x CD45</a:t>
            </a:r>
          </a:p>
        </p:txBody>
      </p:sp>
      <p:sp>
        <p:nvSpPr>
          <p:cNvPr id="13325" name="Text Box 18"/>
          <p:cNvSpPr txBox="1">
            <a:spLocks noChangeArrowheads="1"/>
          </p:cNvSpPr>
          <p:nvPr/>
        </p:nvSpPr>
        <p:spPr bwMode="auto">
          <a:xfrm>
            <a:off x="5087443" y="2853904"/>
            <a:ext cx="1951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3200">
                <a:solidFill>
                  <a:schemeClr val="tx1"/>
                </a:solidFill>
                <a:latin typeface="Arial" panose="020B0604020202020204" pitchFamily="34" charset="0"/>
              </a:defRPr>
            </a:lvl9pPr>
          </a:lstStyle>
          <a:p>
            <a:pPr algn="l" eaLnBrk="1" hangingPunct="1">
              <a:spcBef>
                <a:spcPct val="0"/>
              </a:spcBef>
              <a:buFontTx/>
              <a:buNone/>
            </a:pPr>
            <a:r>
              <a:rPr lang="it-IT" altLang="it-IT" sz="1800">
                <a:cs typeface="Arial" panose="020B0604020202020204" pitchFamily="34" charset="0"/>
              </a:rPr>
              <a:t>100x Alyzarin red</a:t>
            </a:r>
          </a:p>
        </p:txBody>
      </p:sp>
      <p:pic>
        <p:nvPicPr>
          <p:cNvPr id="2" name="Immagine 1"/>
          <p:cNvPicPr>
            <a:picLocks noChangeAspect="1"/>
          </p:cNvPicPr>
          <p:nvPr/>
        </p:nvPicPr>
        <p:blipFill>
          <a:blip r:embed="rId10"/>
          <a:stretch>
            <a:fillRect/>
          </a:stretch>
        </p:blipFill>
        <p:spPr>
          <a:xfrm>
            <a:off x="8611136" y="1771181"/>
            <a:ext cx="2311832" cy="1775246"/>
          </a:xfrm>
          <a:prstGeom prst="rect">
            <a:avLst/>
          </a:prstGeom>
        </p:spPr>
      </p:pic>
    </p:spTree>
    <p:extLst>
      <p:ext uri="{BB962C8B-B14F-4D97-AF65-F5344CB8AC3E}">
        <p14:creationId xmlns:p14="http://schemas.microsoft.com/office/powerpoint/2010/main" val="4143915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a:t>Fattori di rischio - Gotta</a:t>
            </a:r>
            <a:endParaRPr lang="en-GB" dirty="0"/>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2547949502"/>
              </p:ext>
            </p:extLst>
          </p:nvPr>
        </p:nvGraphicFramePr>
        <p:xfrm>
          <a:off x="779029" y="1271588"/>
          <a:ext cx="10460279" cy="4975665"/>
        </p:xfrm>
        <a:graphic>
          <a:graphicData uri="http://schemas.openxmlformats.org/drawingml/2006/table">
            <a:tbl>
              <a:tblPr firstRow="1" bandRow="1">
                <a:tableStyleId>{5C22544A-7EE6-4342-B048-85BDC9FD1C3A}</a:tableStyleId>
              </a:tblPr>
              <a:tblGrid>
                <a:gridCol w="2693592">
                  <a:extLst>
                    <a:ext uri="{9D8B030D-6E8A-4147-A177-3AD203B41FA5}">
                      <a16:colId xmlns:a16="http://schemas.microsoft.com/office/drawing/2014/main" val="20000"/>
                    </a:ext>
                  </a:extLst>
                </a:gridCol>
                <a:gridCol w="1888496">
                  <a:extLst>
                    <a:ext uri="{9D8B030D-6E8A-4147-A177-3AD203B41FA5}">
                      <a16:colId xmlns:a16="http://schemas.microsoft.com/office/drawing/2014/main" val="20001"/>
                    </a:ext>
                  </a:extLst>
                </a:gridCol>
                <a:gridCol w="457215">
                  <a:extLst>
                    <a:ext uri="{9D8B030D-6E8A-4147-A177-3AD203B41FA5}">
                      <a16:colId xmlns:a16="http://schemas.microsoft.com/office/drawing/2014/main" val="20002"/>
                    </a:ext>
                  </a:extLst>
                </a:gridCol>
                <a:gridCol w="1918314">
                  <a:extLst>
                    <a:ext uri="{9D8B030D-6E8A-4147-A177-3AD203B41FA5}">
                      <a16:colId xmlns:a16="http://schemas.microsoft.com/office/drawing/2014/main" val="20003"/>
                    </a:ext>
                  </a:extLst>
                </a:gridCol>
                <a:gridCol w="496768">
                  <a:extLst>
                    <a:ext uri="{9D8B030D-6E8A-4147-A177-3AD203B41FA5}">
                      <a16:colId xmlns:a16="http://schemas.microsoft.com/office/drawing/2014/main" val="20004"/>
                    </a:ext>
                  </a:extLst>
                </a:gridCol>
                <a:gridCol w="2028299">
                  <a:extLst>
                    <a:ext uri="{9D8B030D-6E8A-4147-A177-3AD203B41FA5}">
                      <a16:colId xmlns:a16="http://schemas.microsoft.com/office/drawing/2014/main" val="20005"/>
                    </a:ext>
                  </a:extLst>
                </a:gridCol>
                <a:gridCol w="977595">
                  <a:extLst>
                    <a:ext uri="{9D8B030D-6E8A-4147-A177-3AD203B41FA5}">
                      <a16:colId xmlns:a16="http://schemas.microsoft.com/office/drawing/2014/main" val="20006"/>
                    </a:ext>
                  </a:extLst>
                </a:gridCol>
              </a:tblGrid>
              <a:tr h="262032">
                <a:tc>
                  <a:txBody>
                    <a:bodyPr/>
                    <a:lstStyle/>
                    <a:p>
                      <a:pPr algn="ctr"/>
                      <a:endParaRPr lang="it-IT" sz="2000" dirty="0"/>
                    </a:p>
                  </a:txBody>
                  <a:tcPr marL="4806" marR="4806" marT="2403" marB="2403" anchor="ctr"/>
                </a:tc>
                <a:tc>
                  <a:txBody>
                    <a:bodyPr/>
                    <a:lstStyle/>
                    <a:p>
                      <a:pPr algn="ctr" fontAlgn="base"/>
                      <a:r>
                        <a:rPr lang="it-IT" sz="1600" dirty="0">
                          <a:effectLst/>
                        </a:rPr>
                        <a:t>Cases (n) (n=3069)</a:t>
                      </a:r>
                      <a:endParaRPr lang="it-IT" sz="1600" b="1" dirty="0">
                        <a:effectLst/>
                        <a:latin typeface="+mn-lt"/>
                      </a:endParaRPr>
                    </a:p>
                  </a:txBody>
                  <a:tcPr marL="4806" marR="4806" marT="2403" marB="2403" anchor="ctr"/>
                </a:tc>
                <a:tc>
                  <a:txBody>
                    <a:bodyPr/>
                    <a:lstStyle/>
                    <a:p>
                      <a:pPr algn="ctr" fontAlgn="base"/>
                      <a:r>
                        <a:rPr lang="it-IT" sz="1600" dirty="0">
                          <a:effectLst/>
                        </a:rPr>
                        <a:t>%</a:t>
                      </a:r>
                      <a:endParaRPr lang="it-IT" sz="1600" b="1" dirty="0">
                        <a:effectLst/>
                        <a:latin typeface="+mn-lt"/>
                      </a:endParaRPr>
                    </a:p>
                  </a:txBody>
                  <a:tcPr marL="4806" marR="4806" marT="2403" marB="2403" anchor="ctr"/>
                </a:tc>
                <a:tc>
                  <a:txBody>
                    <a:bodyPr/>
                    <a:lstStyle/>
                    <a:p>
                      <a:pPr marL="0" marR="0" indent="0" algn="ctr" defTabSz="914400" rtl="0" eaLnBrk="1" fontAlgn="base" latinLnBrk="0" hangingPunct="1">
                        <a:lnSpc>
                          <a:spcPct val="100000"/>
                        </a:lnSpc>
                        <a:spcBef>
                          <a:spcPts val="0"/>
                        </a:spcBef>
                        <a:spcAft>
                          <a:spcPts val="0"/>
                        </a:spcAft>
                        <a:buClrTx/>
                        <a:buSzTx/>
                        <a:buFontTx/>
                        <a:buNone/>
                        <a:tabLst/>
                        <a:defRPr/>
                      </a:pPr>
                      <a:r>
                        <a:rPr lang="it-IT" sz="1600" dirty="0" err="1">
                          <a:effectLst/>
                        </a:rPr>
                        <a:t>Controls</a:t>
                      </a:r>
                      <a:r>
                        <a:rPr lang="it-IT" sz="1600" dirty="0">
                          <a:effectLst/>
                        </a:rPr>
                        <a:t> (n) (n=9207)</a:t>
                      </a:r>
                      <a:endParaRPr lang="it-IT" sz="1600" b="1" dirty="0">
                        <a:effectLst/>
                        <a:latin typeface="+mn-lt"/>
                      </a:endParaRPr>
                    </a:p>
                  </a:txBody>
                  <a:tcPr marL="4806" marR="4806" marT="2403" marB="2403" anchor="ctr"/>
                </a:tc>
                <a:tc>
                  <a:txBody>
                    <a:bodyPr/>
                    <a:lstStyle/>
                    <a:p>
                      <a:pPr marL="0" marR="0" indent="0" algn="ctr" defTabSz="914400" rtl="0" eaLnBrk="1" fontAlgn="base" latinLnBrk="0" hangingPunct="1">
                        <a:lnSpc>
                          <a:spcPct val="100000"/>
                        </a:lnSpc>
                        <a:spcBef>
                          <a:spcPts val="0"/>
                        </a:spcBef>
                        <a:spcAft>
                          <a:spcPts val="0"/>
                        </a:spcAft>
                        <a:buClrTx/>
                        <a:buSzTx/>
                        <a:buFontTx/>
                        <a:buNone/>
                        <a:tabLst/>
                        <a:defRPr/>
                      </a:pPr>
                      <a:r>
                        <a:rPr lang="it-IT" sz="1600" dirty="0">
                          <a:effectLst/>
                        </a:rPr>
                        <a:t>%</a:t>
                      </a:r>
                    </a:p>
                  </a:txBody>
                  <a:tcPr marL="4806" marR="4806" marT="2403" marB="2403" anchor="ctr"/>
                </a:tc>
                <a:tc>
                  <a:txBody>
                    <a:bodyPr/>
                    <a:lstStyle/>
                    <a:p>
                      <a:pPr marL="0" marR="0" indent="0" algn="ctr" defTabSz="914400" rtl="0" eaLnBrk="1" fontAlgn="base" latinLnBrk="0" hangingPunct="1">
                        <a:lnSpc>
                          <a:spcPct val="100000"/>
                        </a:lnSpc>
                        <a:spcBef>
                          <a:spcPts val="0"/>
                        </a:spcBef>
                        <a:spcAft>
                          <a:spcPts val="0"/>
                        </a:spcAft>
                        <a:buClrTx/>
                        <a:buSzTx/>
                        <a:buFontTx/>
                        <a:buNone/>
                        <a:tabLst/>
                        <a:defRPr/>
                      </a:pPr>
                      <a:r>
                        <a:rPr lang="it-IT" sz="1600" dirty="0">
                          <a:effectLst/>
                        </a:rPr>
                        <a:t>OR (95% CI)</a:t>
                      </a:r>
                    </a:p>
                  </a:txBody>
                  <a:tcPr marL="4806" marR="4806" marT="2403" marB="240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600" dirty="0">
                          <a:effectLst/>
                        </a:rPr>
                        <a:t>p Value</a:t>
                      </a:r>
                    </a:p>
                  </a:txBody>
                  <a:tcPr marL="11534" marR="11534" marT="5767" marB="5767" anchor="ctr"/>
                </a:tc>
                <a:extLst>
                  <a:ext uri="{0D108BD9-81ED-4DB2-BD59-A6C34878D82A}">
                    <a16:rowId xmlns:a16="http://schemas.microsoft.com/office/drawing/2014/main" val="10000"/>
                  </a:ext>
                </a:extLst>
              </a:tr>
              <a:tr h="300232">
                <a:tc gridSpan="7">
                  <a:txBody>
                    <a:bodyPr/>
                    <a:lstStyle/>
                    <a:p>
                      <a:pPr algn="ctr" fontAlgn="base"/>
                      <a:r>
                        <a:rPr lang="it-IT" sz="1600" b="1" dirty="0" err="1">
                          <a:effectLst/>
                        </a:rPr>
                        <a:t>Comorbidity</a:t>
                      </a:r>
                      <a:endParaRPr lang="it-IT" sz="1600" b="1" dirty="0">
                        <a:effectLst/>
                        <a:latin typeface="+mn-lt"/>
                      </a:endParaRPr>
                    </a:p>
                  </a:txBody>
                  <a:tcPr marL="4806" marR="4806" marT="2403" marB="2403"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1"/>
                  </a:ext>
                </a:extLst>
              </a:tr>
              <a:tr h="204805">
                <a:tc>
                  <a:txBody>
                    <a:bodyPr/>
                    <a:lstStyle/>
                    <a:p>
                      <a:pPr algn="l" fontAlgn="base"/>
                      <a:r>
                        <a:rPr lang="it-IT" sz="1600" dirty="0" err="1">
                          <a:effectLst/>
                        </a:rPr>
                        <a:t>Hypertension</a:t>
                      </a:r>
                      <a:endParaRPr lang="it-IT" sz="1600" b="0" dirty="0">
                        <a:effectLst/>
                        <a:latin typeface="+mn-lt"/>
                      </a:endParaRPr>
                    </a:p>
                  </a:txBody>
                  <a:tcPr marL="4806" marR="4806" marT="2403" marB="2403" anchor="ctr"/>
                </a:tc>
                <a:tc>
                  <a:txBody>
                    <a:bodyPr/>
                    <a:lstStyle/>
                    <a:p>
                      <a:pPr algn="ctr" fontAlgn="base"/>
                      <a:r>
                        <a:rPr lang="it-IT" sz="1600" dirty="0">
                          <a:effectLst/>
                        </a:rPr>
                        <a:t>1970</a:t>
                      </a:r>
                      <a:endParaRPr lang="it-IT" sz="1600" b="0" dirty="0">
                        <a:effectLst/>
                        <a:latin typeface="+mn-lt"/>
                      </a:endParaRPr>
                    </a:p>
                  </a:txBody>
                  <a:tcPr marL="4806" marR="4806" marT="2403" marB="2403" anchor="ctr"/>
                </a:tc>
                <a:tc>
                  <a:txBody>
                    <a:bodyPr/>
                    <a:lstStyle/>
                    <a:p>
                      <a:pPr algn="ctr" fontAlgn="base"/>
                      <a:r>
                        <a:rPr lang="it-IT" sz="1600">
                          <a:effectLst/>
                        </a:rPr>
                        <a:t>64.2</a:t>
                      </a:r>
                      <a:endParaRPr lang="it-IT" sz="1600" b="0">
                        <a:effectLst/>
                        <a:latin typeface="+mn-lt"/>
                      </a:endParaRPr>
                    </a:p>
                  </a:txBody>
                  <a:tcPr marL="4806" marR="4806" marT="2403" marB="2403" anchor="ctr"/>
                </a:tc>
                <a:tc>
                  <a:txBody>
                    <a:bodyPr/>
                    <a:lstStyle/>
                    <a:p>
                      <a:pPr algn="ctr" fontAlgn="base"/>
                      <a:r>
                        <a:rPr lang="it-IT" sz="1600">
                          <a:effectLst/>
                        </a:rPr>
                        <a:t>4160</a:t>
                      </a:r>
                      <a:endParaRPr lang="it-IT" sz="1600" b="0">
                        <a:effectLst/>
                        <a:latin typeface="+mn-lt"/>
                      </a:endParaRPr>
                    </a:p>
                  </a:txBody>
                  <a:tcPr marL="4806" marR="4806" marT="2403" marB="2403" anchor="ctr"/>
                </a:tc>
                <a:tc>
                  <a:txBody>
                    <a:bodyPr/>
                    <a:lstStyle/>
                    <a:p>
                      <a:pPr algn="ctr" fontAlgn="base"/>
                      <a:r>
                        <a:rPr lang="it-IT" sz="1600">
                          <a:effectLst/>
                        </a:rPr>
                        <a:t>45.2</a:t>
                      </a:r>
                      <a:endParaRPr lang="it-IT" sz="1600" b="0">
                        <a:effectLst/>
                        <a:latin typeface="+mn-lt"/>
                      </a:endParaRPr>
                    </a:p>
                  </a:txBody>
                  <a:tcPr marL="4806" marR="4806" marT="2403" marB="2403" anchor="ctr"/>
                </a:tc>
                <a:tc>
                  <a:txBody>
                    <a:bodyPr/>
                    <a:lstStyle/>
                    <a:p>
                      <a:pPr algn="ctr" fontAlgn="base"/>
                      <a:r>
                        <a:rPr lang="it-IT" sz="1600">
                          <a:effectLst/>
                        </a:rPr>
                        <a:t>2.17 (1.99 to 2.37)</a:t>
                      </a:r>
                      <a:endParaRPr lang="it-IT" sz="1600" b="0">
                        <a:effectLst/>
                        <a:latin typeface="+mn-lt"/>
                      </a:endParaRPr>
                    </a:p>
                  </a:txBody>
                  <a:tcPr marL="4806" marR="4806" marT="2403" marB="2403" anchor="ctr"/>
                </a:tc>
                <a:tc>
                  <a:txBody>
                    <a:bodyPr/>
                    <a:lstStyle/>
                    <a:p>
                      <a:pPr algn="ctr" fontAlgn="base"/>
                      <a:r>
                        <a:rPr lang="it-IT" sz="1600" dirty="0">
                          <a:effectLst/>
                        </a:rPr>
                        <a:t>0.000</a:t>
                      </a:r>
                      <a:endParaRPr lang="it-IT" sz="1600" b="0" dirty="0">
                        <a:effectLst/>
                        <a:latin typeface="+mn-lt"/>
                      </a:endParaRPr>
                    </a:p>
                  </a:txBody>
                  <a:tcPr marL="4806" marR="4806" marT="2403" marB="2403" anchor="ctr"/>
                </a:tc>
                <a:extLst>
                  <a:ext uri="{0D108BD9-81ED-4DB2-BD59-A6C34878D82A}">
                    <a16:rowId xmlns:a16="http://schemas.microsoft.com/office/drawing/2014/main" val="10002"/>
                  </a:ext>
                </a:extLst>
              </a:tr>
              <a:tr h="204805">
                <a:tc>
                  <a:txBody>
                    <a:bodyPr/>
                    <a:lstStyle/>
                    <a:p>
                      <a:pPr algn="l" fontAlgn="base"/>
                      <a:r>
                        <a:rPr lang="it-IT" sz="1600">
                          <a:effectLst/>
                        </a:rPr>
                        <a:t>Dyslipidaemia</a:t>
                      </a:r>
                      <a:endParaRPr lang="it-IT" sz="1600" b="0">
                        <a:effectLst/>
                        <a:latin typeface="+mn-lt"/>
                      </a:endParaRPr>
                    </a:p>
                  </a:txBody>
                  <a:tcPr marL="4806" marR="4806" marT="2403" marB="2403" anchor="ctr"/>
                </a:tc>
                <a:tc>
                  <a:txBody>
                    <a:bodyPr/>
                    <a:lstStyle/>
                    <a:p>
                      <a:pPr algn="ctr" fontAlgn="base"/>
                      <a:r>
                        <a:rPr lang="it-IT" sz="1600" dirty="0">
                          <a:effectLst/>
                        </a:rPr>
                        <a:t>777</a:t>
                      </a:r>
                      <a:endParaRPr lang="it-IT" sz="1600" b="0" dirty="0">
                        <a:effectLst/>
                        <a:latin typeface="+mn-lt"/>
                      </a:endParaRPr>
                    </a:p>
                  </a:txBody>
                  <a:tcPr marL="4806" marR="4806" marT="2403" marB="2403" anchor="ctr"/>
                </a:tc>
                <a:tc>
                  <a:txBody>
                    <a:bodyPr/>
                    <a:lstStyle/>
                    <a:p>
                      <a:pPr algn="ctr" fontAlgn="base"/>
                      <a:r>
                        <a:rPr lang="it-IT" sz="1600">
                          <a:effectLst/>
                        </a:rPr>
                        <a:t>25.3</a:t>
                      </a:r>
                      <a:endParaRPr lang="it-IT" sz="1600" b="0">
                        <a:effectLst/>
                        <a:latin typeface="+mn-lt"/>
                      </a:endParaRPr>
                    </a:p>
                  </a:txBody>
                  <a:tcPr marL="4806" marR="4806" marT="2403" marB="2403" anchor="ctr"/>
                </a:tc>
                <a:tc>
                  <a:txBody>
                    <a:bodyPr/>
                    <a:lstStyle/>
                    <a:p>
                      <a:pPr algn="ctr" fontAlgn="base"/>
                      <a:r>
                        <a:rPr lang="it-IT" sz="1600">
                          <a:effectLst/>
                        </a:rPr>
                        <a:t>1684</a:t>
                      </a:r>
                      <a:endParaRPr lang="it-IT" sz="1600" b="0">
                        <a:effectLst/>
                        <a:latin typeface="+mn-lt"/>
                      </a:endParaRPr>
                    </a:p>
                  </a:txBody>
                  <a:tcPr marL="4806" marR="4806" marT="2403" marB="2403" anchor="ctr"/>
                </a:tc>
                <a:tc>
                  <a:txBody>
                    <a:bodyPr/>
                    <a:lstStyle/>
                    <a:p>
                      <a:pPr algn="ctr" fontAlgn="base"/>
                      <a:r>
                        <a:rPr lang="it-IT" sz="1600">
                          <a:effectLst/>
                        </a:rPr>
                        <a:t>18.3</a:t>
                      </a:r>
                      <a:endParaRPr lang="it-IT" sz="1600" b="0">
                        <a:effectLst/>
                        <a:latin typeface="+mn-lt"/>
                      </a:endParaRPr>
                    </a:p>
                  </a:txBody>
                  <a:tcPr marL="4806" marR="4806" marT="2403" marB="2403" anchor="ctr"/>
                </a:tc>
                <a:tc>
                  <a:txBody>
                    <a:bodyPr/>
                    <a:lstStyle/>
                    <a:p>
                      <a:pPr algn="ctr" fontAlgn="base"/>
                      <a:r>
                        <a:rPr lang="it-IT" sz="1600">
                          <a:effectLst/>
                        </a:rPr>
                        <a:t>1.51 (1.37 to 1.67)</a:t>
                      </a:r>
                      <a:endParaRPr lang="it-IT" sz="1600" b="0">
                        <a:effectLst/>
                        <a:latin typeface="+mn-lt"/>
                      </a:endParaRPr>
                    </a:p>
                  </a:txBody>
                  <a:tcPr marL="4806" marR="4806" marT="2403" marB="2403" anchor="ctr"/>
                </a:tc>
                <a:tc>
                  <a:txBody>
                    <a:bodyPr/>
                    <a:lstStyle/>
                    <a:p>
                      <a:pPr algn="ctr" fontAlgn="base"/>
                      <a:r>
                        <a:rPr lang="it-IT" sz="1600">
                          <a:effectLst/>
                        </a:rPr>
                        <a:t>0.000</a:t>
                      </a:r>
                      <a:endParaRPr lang="it-IT" sz="1600" b="0">
                        <a:effectLst/>
                        <a:latin typeface="+mn-lt"/>
                      </a:endParaRPr>
                    </a:p>
                  </a:txBody>
                  <a:tcPr marL="4806" marR="4806" marT="2403" marB="2403" anchor="ctr"/>
                </a:tc>
                <a:extLst>
                  <a:ext uri="{0D108BD9-81ED-4DB2-BD59-A6C34878D82A}">
                    <a16:rowId xmlns:a16="http://schemas.microsoft.com/office/drawing/2014/main" val="10003"/>
                  </a:ext>
                </a:extLst>
              </a:tr>
              <a:tr h="204805">
                <a:tc>
                  <a:txBody>
                    <a:bodyPr/>
                    <a:lstStyle/>
                    <a:p>
                      <a:pPr algn="l" fontAlgn="base"/>
                      <a:r>
                        <a:rPr lang="it-IT" sz="1600">
                          <a:effectLst/>
                        </a:rPr>
                        <a:t>Diabetes mellitus type 2</a:t>
                      </a:r>
                      <a:endParaRPr lang="it-IT" sz="1600" b="0">
                        <a:effectLst/>
                        <a:latin typeface="+mn-lt"/>
                      </a:endParaRPr>
                    </a:p>
                  </a:txBody>
                  <a:tcPr marL="4806" marR="4806" marT="2403" marB="2403" anchor="ctr"/>
                </a:tc>
                <a:tc>
                  <a:txBody>
                    <a:bodyPr/>
                    <a:lstStyle/>
                    <a:p>
                      <a:pPr algn="ctr" fontAlgn="base"/>
                      <a:r>
                        <a:rPr lang="it-IT" sz="1600">
                          <a:effectLst/>
                        </a:rPr>
                        <a:t>526</a:t>
                      </a:r>
                      <a:endParaRPr lang="it-IT" sz="1600" b="0">
                        <a:effectLst/>
                        <a:latin typeface="+mn-lt"/>
                      </a:endParaRPr>
                    </a:p>
                  </a:txBody>
                  <a:tcPr marL="4806" marR="4806" marT="2403" marB="2403" anchor="ctr"/>
                </a:tc>
                <a:tc>
                  <a:txBody>
                    <a:bodyPr/>
                    <a:lstStyle/>
                    <a:p>
                      <a:pPr algn="ctr" fontAlgn="base"/>
                      <a:r>
                        <a:rPr lang="it-IT" sz="1600">
                          <a:effectLst/>
                        </a:rPr>
                        <a:t>17.1</a:t>
                      </a:r>
                      <a:endParaRPr lang="it-IT" sz="1600" b="0">
                        <a:effectLst/>
                        <a:latin typeface="+mn-lt"/>
                      </a:endParaRPr>
                    </a:p>
                  </a:txBody>
                  <a:tcPr marL="4806" marR="4806" marT="2403" marB="2403" anchor="ctr"/>
                </a:tc>
                <a:tc>
                  <a:txBody>
                    <a:bodyPr/>
                    <a:lstStyle/>
                    <a:p>
                      <a:pPr algn="ctr" fontAlgn="base"/>
                      <a:r>
                        <a:rPr lang="it-IT" sz="1600">
                          <a:effectLst/>
                        </a:rPr>
                        <a:t>1393</a:t>
                      </a:r>
                      <a:endParaRPr lang="it-IT" sz="1600" b="0">
                        <a:effectLst/>
                        <a:latin typeface="+mn-lt"/>
                      </a:endParaRPr>
                    </a:p>
                  </a:txBody>
                  <a:tcPr marL="4806" marR="4806" marT="2403" marB="2403" anchor="ctr"/>
                </a:tc>
                <a:tc>
                  <a:txBody>
                    <a:bodyPr/>
                    <a:lstStyle/>
                    <a:p>
                      <a:pPr algn="ctr" fontAlgn="base"/>
                      <a:r>
                        <a:rPr lang="it-IT" sz="1600">
                          <a:effectLst/>
                        </a:rPr>
                        <a:t>15.1</a:t>
                      </a:r>
                      <a:endParaRPr lang="it-IT" sz="1600" b="0">
                        <a:effectLst/>
                        <a:latin typeface="+mn-lt"/>
                      </a:endParaRPr>
                    </a:p>
                  </a:txBody>
                  <a:tcPr marL="4806" marR="4806" marT="2403" marB="2403" anchor="ctr"/>
                </a:tc>
                <a:tc>
                  <a:txBody>
                    <a:bodyPr/>
                    <a:lstStyle/>
                    <a:p>
                      <a:pPr algn="ctr" fontAlgn="base"/>
                      <a:r>
                        <a:rPr lang="it-IT" sz="1600">
                          <a:effectLst/>
                        </a:rPr>
                        <a:t>1.16 (1.04 to 1.29)</a:t>
                      </a:r>
                      <a:endParaRPr lang="it-IT" sz="1600" b="0">
                        <a:effectLst/>
                        <a:latin typeface="+mn-lt"/>
                      </a:endParaRPr>
                    </a:p>
                  </a:txBody>
                  <a:tcPr marL="4806" marR="4806" marT="2403" marB="2403" anchor="ctr"/>
                </a:tc>
                <a:tc>
                  <a:txBody>
                    <a:bodyPr/>
                    <a:lstStyle/>
                    <a:p>
                      <a:pPr algn="ctr" fontAlgn="base"/>
                      <a:r>
                        <a:rPr lang="it-IT" sz="1600">
                          <a:effectLst/>
                        </a:rPr>
                        <a:t>0.008</a:t>
                      </a:r>
                      <a:endParaRPr lang="it-IT" sz="1600" b="0">
                        <a:effectLst/>
                        <a:latin typeface="+mn-lt"/>
                      </a:endParaRPr>
                    </a:p>
                  </a:txBody>
                  <a:tcPr marL="4806" marR="4806" marT="2403" marB="2403" anchor="ctr"/>
                </a:tc>
                <a:extLst>
                  <a:ext uri="{0D108BD9-81ED-4DB2-BD59-A6C34878D82A}">
                    <a16:rowId xmlns:a16="http://schemas.microsoft.com/office/drawing/2014/main" val="10004"/>
                  </a:ext>
                </a:extLst>
              </a:tr>
              <a:tr h="204805">
                <a:tc>
                  <a:txBody>
                    <a:bodyPr/>
                    <a:lstStyle/>
                    <a:p>
                      <a:pPr algn="l" fontAlgn="base"/>
                      <a:r>
                        <a:rPr lang="it-IT" sz="1600" dirty="0" err="1">
                          <a:effectLst/>
                        </a:rPr>
                        <a:t>Coronary</a:t>
                      </a:r>
                      <a:r>
                        <a:rPr lang="it-IT" sz="1600" dirty="0">
                          <a:effectLst/>
                        </a:rPr>
                        <a:t> </a:t>
                      </a:r>
                      <a:r>
                        <a:rPr lang="it-IT" sz="1600" dirty="0" err="1">
                          <a:effectLst/>
                        </a:rPr>
                        <a:t>artery</a:t>
                      </a:r>
                      <a:r>
                        <a:rPr lang="it-IT" sz="1600" dirty="0">
                          <a:effectLst/>
                        </a:rPr>
                        <a:t> </a:t>
                      </a:r>
                      <a:r>
                        <a:rPr lang="it-IT" sz="1600" dirty="0" err="1">
                          <a:effectLst/>
                        </a:rPr>
                        <a:t>disease</a:t>
                      </a:r>
                      <a:endParaRPr lang="it-IT" sz="1600" b="0" dirty="0">
                        <a:effectLst/>
                        <a:latin typeface="+mn-lt"/>
                      </a:endParaRPr>
                    </a:p>
                  </a:txBody>
                  <a:tcPr marL="4806" marR="4806" marT="2403" marB="2403" anchor="ctr"/>
                </a:tc>
                <a:tc>
                  <a:txBody>
                    <a:bodyPr/>
                    <a:lstStyle/>
                    <a:p>
                      <a:pPr algn="ctr" fontAlgn="base"/>
                      <a:r>
                        <a:rPr lang="it-IT" sz="1600" dirty="0">
                          <a:effectLst/>
                        </a:rPr>
                        <a:t>512</a:t>
                      </a:r>
                      <a:endParaRPr lang="it-IT" sz="1600" b="0" dirty="0">
                        <a:effectLst/>
                        <a:latin typeface="+mn-lt"/>
                      </a:endParaRPr>
                    </a:p>
                  </a:txBody>
                  <a:tcPr marL="4806" marR="4806" marT="2403" marB="2403" anchor="ctr"/>
                </a:tc>
                <a:tc>
                  <a:txBody>
                    <a:bodyPr/>
                    <a:lstStyle/>
                    <a:p>
                      <a:pPr algn="ctr" fontAlgn="base"/>
                      <a:r>
                        <a:rPr lang="it-IT" sz="1600">
                          <a:effectLst/>
                        </a:rPr>
                        <a:t>16.7</a:t>
                      </a:r>
                      <a:endParaRPr lang="it-IT" sz="1600" b="0">
                        <a:effectLst/>
                        <a:latin typeface="+mn-lt"/>
                      </a:endParaRPr>
                    </a:p>
                  </a:txBody>
                  <a:tcPr marL="4806" marR="4806" marT="2403" marB="2403" anchor="ctr"/>
                </a:tc>
                <a:tc>
                  <a:txBody>
                    <a:bodyPr/>
                    <a:lstStyle/>
                    <a:p>
                      <a:pPr algn="ctr" fontAlgn="base"/>
                      <a:r>
                        <a:rPr lang="it-IT" sz="1600">
                          <a:effectLst/>
                        </a:rPr>
                        <a:t>1001</a:t>
                      </a:r>
                      <a:endParaRPr lang="it-IT" sz="1600" b="0">
                        <a:effectLst/>
                        <a:latin typeface="+mn-lt"/>
                      </a:endParaRPr>
                    </a:p>
                  </a:txBody>
                  <a:tcPr marL="4806" marR="4806" marT="2403" marB="2403" anchor="ctr"/>
                </a:tc>
                <a:tc>
                  <a:txBody>
                    <a:bodyPr/>
                    <a:lstStyle/>
                    <a:p>
                      <a:pPr algn="ctr" fontAlgn="base"/>
                      <a:r>
                        <a:rPr lang="it-IT" sz="1600">
                          <a:effectLst/>
                        </a:rPr>
                        <a:t>10.9</a:t>
                      </a:r>
                      <a:endParaRPr lang="it-IT" sz="1600" b="0">
                        <a:effectLst/>
                        <a:latin typeface="+mn-lt"/>
                      </a:endParaRPr>
                    </a:p>
                  </a:txBody>
                  <a:tcPr marL="4806" marR="4806" marT="2403" marB="2403" anchor="ctr"/>
                </a:tc>
                <a:tc>
                  <a:txBody>
                    <a:bodyPr/>
                    <a:lstStyle/>
                    <a:p>
                      <a:pPr algn="ctr" fontAlgn="base"/>
                      <a:r>
                        <a:rPr lang="it-IT" sz="1600">
                          <a:effectLst/>
                        </a:rPr>
                        <a:t>1.64 (1.46 to 1.84)</a:t>
                      </a:r>
                      <a:endParaRPr lang="it-IT" sz="1600" b="0">
                        <a:effectLst/>
                        <a:latin typeface="+mn-lt"/>
                      </a:endParaRPr>
                    </a:p>
                  </a:txBody>
                  <a:tcPr marL="4806" marR="4806" marT="2403" marB="2403" anchor="ctr"/>
                </a:tc>
                <a:tc>
                  <a:txBody>
                    <a:bodyPr/>
                    <a:lstStyle/>
                    <a:p>
                      <a:pPr algn="ctr" fontAlgn="base"/>
                      <a:r>
                        <a:rPr lang="it-IT" sz="1600">
                          <a:effectLst/>
                        </a:rPr>
                        <a:t>0.000</a:t>
                      </a:r>
                      <a:endParaRPr lang="it-IT" sz="1600" b="0">
                        <a:effectLst/>
                        <a:latin typeface="+mn-lt"/>
                      </a:endParaRPr>
                    </a:p>
                  </a:txBody>
                  <a:tcPr marL="4806" marR="4806" marT="2403" marB="2403" anchor="ctr"/>
                </a:tc>
                <a:extLst>
                  <a:ext uri="{0D108BD9-81ED-4DB2-BD59-A6C34878D82A}">
                    <a16:rowId xmlns:a16="http://schemas.microsoft.com/office/drawing/2014/main" val="10005"/>
                  </a:ext>
                </a:extLst>
              </a:tr>
              <a:tr h="204805">
                <a:tc>
                  <a:txBody>
                    <a:bodyPr/>
                    <a:lstStyle/>
                    <a:p>
                      <a:pPr algn="l" fontAlgn="base"/>
                      <a:r>
                        <a:rPr lang="it-IT" sz="1600" dirty="0" err="1">
                          <a:effectLst/>
                        </a:rPr>
                        <a:t>Cerebrovascular</a:t>
                      </a:r>
                      <a:r>
                        <a:rPr lang="it-IT" sz="1600" dirty="0">
                          <a:effectLst/>
                        </a:rPr>
                        <a:t> </a:t>
                      </a:r>
                      <a:r>
                        <a:rPr lang="it-IT" sz="1600" dirty="0" err="1">
                          <a:effectLst/>
                        </a:rPr>
                        <a:t>disease</a:t>
                      </a:r>
                      <a:endParaRPr lang="it-IT" sz="1600" b="0" dirty="0">
                        <a:effectLst/>
                        <a:latin typeface="+mn-lt"/>
                      </a:endParaRPr>
                    </a:p>
                  </a:txBody>
                  <a:tcPr marL="4806" marR="4806" marT="2403" marB="2403" anchor="ctr"/>
                </a:tc>
                <a:tc>
                  <a:txBody>
                    <a:bodyPr/>
                    <a:lstStyle/>
                    <a:p>
                      <a:pPr algn="ctr" fontAlgn="base"/>
                      <a:r>
                        <a:rPr lang="it-IT" sz="1600" dirty="0">
                          <a:effectLst/>
                        </a:rPr>
                        <a:t>327</a:t>
                      </a:r>
                      <a:endParaRPr lang="it-IT" sz="1600" b="0" dirty="0">
                        <a:effectLst/>
                        <a:latin typeface="+mn-lt"/>
                      </a:endParaRPr>
                    </a:p>
                  </a:txBody>
                  <a:tcPr marL="4806" marR="4806" marT="2403" marB="2403" anchor="ctr"/>
                </a:tc>
                <a:tc>
                  <a:txBody>
                    <a:bodyPr/>
                    <a:lstStyle/>
                    <a:p>
                      <a:pPr algn="ctr" fontAlgn="base"/>
                      <a:r>
                        <a:rPr lang="it-IT" sz="1600">
                          <a:effectLst/>
                        </a:rPr>
                        <a:t>10.7</a:t>
                      </a:r>
                      <a:endParaRPr lang="it-IT" sz="1600" b="0">
                        <a:effectLst/>
                        <a:latin typeface="+mn-lt"/>
                      </a:endParaRPr>
                    </a:p>
                  </a:txBody>
                  <a:tcPr marL="4806" marR="4806" marT="2403" marB="2403" anchor="ctr"/>
                </a:tc>
                <a:tc>
                  <a:txBody>
                    <a:bodyPr/>
                    <a:lstStyle/>
                    <a:p>
                      <a:pPr algn="ctr" fontAlgn="base"/>
                      <a:r>
                        <a:rPr lang="it-IT" sz="1600">
                          <a:effectLst/>
                        </a:rPr>
                        <a:t>620</a:t>
                      </a:r>
                      <a:endParaRPr lang="it-IT" sz="1600" b="0">
                        <a:effectLst/>
                        <a:latin typeface="+mn-lt"/>
                      </a:endParaRPr>
                    </a:p>
                  </a:txBody>
                  <a:tcPr marL="4806" marR="4806" marT="2403" marB="2403" anchor="ctr"/>
                </a:tc>
                <a:tc>
                  <a:txBody>
                    <a:bodyPr/>
                    <a:lstStyle/>
                    <a:p>
                      <a:pPr algn="ctr" fontAlgn="base"/>
                      <a:r>
                        <a:rPr lang="it-IT" sz="1600">
                          <a:effectLst/>
                        </a:rPr>
                        <a:t>6.7</a:t>
                      </a:r>
                      <a:endParaRPr lang="it-IT" sz="1600" b="0">
                        <a:effectLst/>
                        <a:latin typeface="+mn-lt"/>
                      </a:endParaRPr>
                    </a:p>
                  </a:txBody>
                  <a:tcPr marL="4806" marR="4806" marT="2403" marB="2403" anchor="ctr"/>
                </a:tc>
                <a:tc>
                  <a:txBody>
                    <a:bodyPr/>
                    <a:lstStyle/>
                    <a:p>
                      <a:pPr algn="ctr" fontAlgn="base"/>
                      <a:r>
                        <a:rPr lang="it-IT" sz="1600">
                          <a:effectLst/>
                        </a:rPr>
                        <a:t>1.65 (1.43 to 1.90)</a:t>
                      </a:r>
                      <a:endParaRPr lang="it-IT" sz="1600" b="0">
                        <a:effectLst/>
                        <a:latin typeface="+mn-lt"/>
                      </a:endParaRPr>
                    </a:p>
                  </a:txBody>
                  <a:tcPr marL="4806" marR="4806" marT="2403" marB="2403" anchor="ctr"/>
                </a:tc>
                <a:tc>
                  <a:txBody>
                    <a:bodyPr/>
                    <a:lstStyle/>
                    <a:p>
                      <a:pPr algn="ctr" fontAlgn="base"/>
                      <a:r>
                        <a:rPr lang="it-IT" sz="1600">
                          <a:effectLst/>
                        </a:rPr>
                        <a:t>0.000</a:t>
                      </a:r>
                      <a:endParaRPr lang="it-IT" sz="1600" b="0">
                        <a:effectLst/>
                        <a:latin typeface="+mn-lt"/>
                      </a:endParaRPr>
                    </a:p>
                  </a:txBody>
                  <a:tcPr marL="4806" marR="4806" marT="2403" marB="2403" anchor="ctr"/>
                </a:tc>
                <a:extLst>
                  <a:ext uri="{0D108BD9-81ED-4DB2-BD59-A6C34878D82A}">
                    <a16:rowId xmlns:a16="http://schemas.microsoft.com/office/drawing/2014/main" val="10006"/>
                  </a:ext>
                </a:extLst>
              </a:tr>
              <a:tr h="204805">
                <a:tc>
                  <a:txBody>
                    <a:bodyPr/>
                    <a:lstStyle/>
                    <a:p>
                      <a:pPr algn="l" fontAlgn="base"/>
                      <a:r>
                        <a:rPr lang="it-IT" sz="1600" dirty="0">
                          <a:effectLst/>
                        </a:rPr>
                        <a:t>Congestive </a:t>
                      </a:r>
                      <a:r>
                        <a:rPr lang="it-IT" sz="1600" dirty="0" err="1">
                          <a:effectLst/>
                        </a:rPr>
                        <a:t>heart</a:t>
                      </a:r>
                      <a:r>
                        <a:rPr lang="it-IT" sz="1600" dirty="0">
                          <a:effectLst/>
                        </a:rPr>
                        <a:t> </a:t>
                      </a:r>
                      <a:r>
                        <a:rPr lang="it-IT" sz="1600" dirty="0" err="1">
                          <a:effectLst/>
                        </a:rPr>
                        <a:t>failure</a:t>
                      </a:r>
                      <a:endParaRPr lang="it-IT" sz="1600" b="0" dirty="0">
                        <a:effectLst/>
                        <a:latin typeface="+mn-lt"/>
                      </a:endParaRPr>
                    </a:p>
                  </a:txBody>
                  <a:tcPr marL="4806" marR="4806" marT="2403" marB="2403" anchor="ctr"/>
                </a:tc>
                <a:tc>
                  <a:txBody>
                    <a:bodyPr/>
                    <a:lstStyle/>
                    <a:p>
                      <a:pPr algn="ctr" fontAlgn="base"/>
                      <a:r>
                        <a:rPr lang="it-IT" sz="1600" dirty="0">
                          <a:effectLst/>
                        </a:rPr>
                        <a:t>229</a:t>
                      </a:r>
                      <a:endParaRPr lang="it-IT" sz="1600" b="0" dirty="0">
                        <a:effectLst/>
                        <a:latin typeface="+mn-lt"/>
                      </a:endParaRPr>
                    </a:p>
                  </a:txBody>
                  <a:tcPr marL="4806" marR="4806" marT="2403" marB="2403" anchor="ctr"/>
                </a:tc>
                <a:tc>
                  <a:txBody>
                    <a:bodyPr/>
                    <a:lstStyle/>
                    <a:p>
                      <a:pPr algn="ctr" fontAlgn="base"/>
                      <a:r>
                        <a:rPr lang="it-IT" sz="1600">
                          <a:effectLst/>
                        </a:rPr>
                        <a:t>7.5</a:t>
                      </a:r>
                      <a:endParaRPr lang="it-IT" sz="1600" b="0">
                        <a:effectLst/>
                        <a:latin typeface="+mn-lt"/>
                      </a:endParaRPr>
                    </a:p>
                  </a:txBody>
                  <a:tcPr marL="4806" marR="4806" marT="2403" marB="2403" anchor="ctr"/>
                </a:tc>
                <a:tc>
                  <a:txBody>
                    <a:bodyPr/>
                    <a:lstStyle/>
                    <a:p>
                      <a:pPr algn="ctr" fontAlgn="base"/>
                      <a:r>
                        <a:rPr lang="it-IT" sz="1600">
                          <a:effectLst/>
                        </a:rPr>
                        <a:t>285</a:t>
                      </a:r>
                      <a:endParaRPr lang="it-IT" sz="1600" b="0">
                        <a:effectLst/>
                        <a:latin typeface="+mn-lt"/>
                      </a:endParaRPr>
                    </a:p>
                  </a:txBody>
                  <a:tcPr marL="4806" marR="4806" marT="2403" marB="2403" anchor="ctr"/>
                </a:tc>
                <a:tc>
                  <a:txBody>
                    <a:bodyPr/>
                    <a:lstStyle/>
                    <a:p>
                      <a:pPr algn="ctr" fontAlgn="base"/>
                      <a:r>
                        <a:rPr lang="it-IT" sz="1600">
                          <a:effectLst/>
                        </a:rPr>
                        <a:t>3.1</a:t>
                      </a:r>
                      <a:endParaRPr lang="it-IT" sz="1600" b="0">
                        <a:effectLst/>
                        <a:latin typeface="+mn-lt"/>
                      </a:endParaRPr>
                    </a:p>
                  </a:txBody>
                  <a:tcPr marL="4806" marR="4806" marT="2403" marB="2403" anchor="ctr"/>
                </a:tc>
                <a:tc>
                  <a:txBody>
                    <a:bodyPr/>
                    <a:lstStyle/>
                    <a:p>
                      <a:pPr algn="ctr" fontAlgn="base"/>
                      <a:r>
                        <a:rPr lang="it-IT" sz="1600">
                          <a:effectLst/>
                        </a:rPr>
                        <a:t>2.52 (2.11 to 3.02)</a:t>
                      </a:r>
                      <a:endParaRPr lang="it-IT" sz="1600" b="0">
                        <a:effectLst/>
                        <a:latin typeface="+mn-lt"/>
                      </a:endParaRPr>
                    </a:p>
                  </a:txBody>
                  <a:tcPr marL="4806" marR="4806" marT="2403" marB="2403" anchor="ctr"/>
                </a:tc>
                <a:tc>
                  <a:txBody>
                    <a:bodyPr/>
                    <a:lstStyle/>
                    <a:p>
                      <a:pPr algn="ctr" fontAlgn="base"/>
                      <a:r>
                        <a:rPr lang="it-IT" sz="1600">
                          <a:effectLst/>
                        </a:rPr>
                        <a:t>0.000</a:t>
                      </a:r>
                      <a:endParaRPr lang="it-IT" sz="1600" b="0">
                        <a:effectLst/>
                        <a:latin typeface="+mn-lt"/>
                      </a:endParaRPr>
                    </a:p>
                  </a:txBody>
                  <a:tcPr marL="4806" marR="4806" marT="2403" marB="2403" anchor="ctr"/>
                </a:tc>
                <a:extLst>
                  <a:ext uri="{0D108BD9-81ED-4DB2-BD59-A6C34878D82A}">
                    <a16:rowId xmlns:a16="http://schemas.microsoft.com/office/drawing/2014/main" val="10007"/>
                  </a:ext>
                </a:extLst>
              </a:tr>
              <a:tr h="204805">
                <a:tc>
                  <a:txBody>
                    <a:bodyPr/>
                    <a:lstStyle/>
                    <a:p>
                      <a:pPr algn="l" fontAlgn="base"/>
                      <a:r>
                        <a:rPr lang="it-IT" sz="1600" dirty="0" err="1">
                          <a:effectLst/>
                        </a:rPr>
                        <a:t>Nephrolithiasis</a:t>
                      </a:r>
                      <a:endParaRPr lang="it-IT" sz="1600" b="0" dirty="0">
                        <a:effectLst/>
                        <a:latin typeface="+mn-lt"/>
                      </a:endParaRPr>
                    </a:p>
                  </a:txBody>
                  <a:tcPr marL="4806" marR="4806" marT="2403" marB="2403" anchor="ctr"/>
                </a:tc>
                <a:tc>
                  <a:txBody>
                    <a:bodyPr/>
                    <a:lstStyle/>
                    <a:p>
                      <a:pPr algn="ctr" fontAlgn="base"/>
                      <a:r>
                        <a:rPr lang="it-IT" sz="1600">
                          <a:effectLst/>
                        </a:rPr>
                        <a:t>224</a:t>
                      </a:r>
                      <a:endParaRPr lang="it-IT" sz="1600" b="0">
                        <a:effectLst/>
                        <a:latin typeface="+mn-lt"/>
                      </a:endParaRPr>
                    </a:p>
                  </a:txBody>
                  <a:tcPr marL="4806" marR="4806" marT="2403" marB="2403" anchor="ctr"/>
                </a:tc>
                <a:tc>
                  <a:txBody>
                    <a:bodyPr/>
                    <a:lstStyle/>
                    <a:p>
                      <a:pPr algn="ctr" fontAlgn="base"/>
                      <a:r>
                        <a:rPr lang="it-IT" sz="1600" dirty="0">
                          <a:effectLst/>
                        </a:rPr>
                        <a:t>7.3</a:t>
                      </a:r>
                      <a:endParaRPr lang="it-IT" sz="1600" b="0" dirty="0">
                        <a:effectLst/>
                        <a:latin typeface="+mn-lt"/>
                      </a:endParaRPr>
                    </a:p>
                  </a:txBody>
                  <a:tcPr marL="4806" marR="4806" marT="2403" marB="2403" anchor="ctr"/>
                </a:tc>
                <a:tc>
                  <a:txBody>
                    <a:bodyPr/>
                    <a:lstStyle/>
                    <a:p>
                      <a:pPr algn="ctr" fontAlgn="base"/>
                      <a:r>
                        <a:rPr lang="it-IT" sz="1600">
                          <a:effectLst/>
                        </a:rPr>
                        <a:t>353</a:t>
                      </a:r>
                      <a:endParaRPr lang="it-IT" sz="1600" b="0">
                        <a:effectLst/>
                        <a:latin typeface="+mn-lt"/>
                      </a:endParaRPr>
                    </a:p>
                  </a:txBody>
                  <a:tcPr marL="4806" marR="4806" marT="2403" marB="2403" anchor="ctr"/>
                </a:tc>
                <a:tc>
                  <a:txBody>
                    <a:bodyPr/>
                    <a:lstStyle/>
                    <a:p>
                      <a:pPr algn="ctr" fontAlgn="base"/>
                      <a:r>
                        <a:rPr lang="it-IT" sz="1600">
                          <a:effectLst/>
                        </a:rPr>
                        <a:t>3.8</a:t>
                      </a:r>
                      <a:endParaRPr lang="it-IT" sz="1600" b="0">
                        <a:effectLst/>
                        <a:latin typeface="+mn-lt"/>
                      </a:endParaRPr>
                    </a:p>
                  </a:txBody>
                  <a:tcPr marL="4806" marR="4806" marT="2403" marB="2403" anchor="ctr"/>
                </a:tc>
                <a:tc>
                  <a:txBody>
                    <a:bodyPr/>
                    <a:lstStyle/>
                    <a:p>
                      <a:pPr algn="ctr" fontAlgn="base"/>
                      <a:r>
                        <a:rPr lang="it-IT" sz="1600">
                          <a:effectLst/>
                        </a:rPr>
                        <a:t>1.97 (1.66 to 2.35)</a:t>
                      </a:r>
                      <a:endParaRPr lang="it-IT" sz="1600" b="0">
                        <a:effectLst/>
                        <a:latin typeface="+mn-lt"/>
                      </a:endParaRPr>
                    </a:p>
                  </a:txBody>
                  <a:tcPr marL="4806" marR="4806" marT="2403" marB="2403" anchor="ctr"/>
                </a:tc>
                <a:tc>
                  <a:txBody>
                    <a:bodyPr/>
                    <a:lstStyle/>
                    <a:p>
                      <a:pPr algn="ctr" fontAlgn="base"/>
                      <a:r>
                        <a:rPr lang="it-IT" sz="1600">
                          <a:effectLst/>
                        </a:rPr>
                        <a:t>0.000</a:t>
                      </a:r>
                      <a:endParaRPr lang="it-IT" sz="1600" b="0">
                        <a:effectLst/>
                        <a:latin typeface="+mn-lt"/>
                      </a:endParaRPr>
                    </a:p>
                  </a:txBody>
                  <a:tcPr marL="4806" marR="4806" marT="2403" marB="2403" anchor="ctr"/>
                </a:tc>
                <a:extLst>
                  <a:ext uri="{0D108BD9-81ED-4DB2-BD59-A6C34878D82A}">
                    <a16:rowId xmlns:a16="http://schemas.microsoft.com/office/drawing/2014/main" val="10008"/>
                  </a:ext>
                </a:extLst>
              </a:tr>
              <a:tr h="204805">
                <a:tc>
                  <a:txBody>
                    <a:bodyPr/>
                    <a:lstStyle/>
                    <a:p>
                      <a:pPr algn="l" fontAlgn="base"/>
                      <a:r>
                        <a:rPr lang="it-IT" sz="1600" dirty="0" err="1">
                          <a:effectLst/>
                        </a:rPr>
                        <a:t>Renal</a:t>
                      </a:r>
                      <a:r>
                        <a:rPr lang="it-IT" sz="1600" dirty="0">
                          <a:effectLst/>
                        </a:rPr>
                        <a:t> </a:t>
                      </a:r>
                      <a:r>
                        <a:rPr lang="it-IT" sz="1600" dirty="0" err="1">
                          <a:effectLst/>
                        </a:rPr>
                        <a:t>colic</a:t>
                      </a:r>
                      <a:endParaRPr lang="it-IT" sz="1600" b="0" dirty="0">
                        <a:effectLst/>
                        <a:latin typeface="+mn-lt"/>
                      </a:endParaRPr>
                    </a:p>
                  </a:txBody>
                  <a:tcPr marL="4806" marR="4806" marT="2403" marB="2403" anchor="ctr"/>
                </a:tc>
                <a:tc>
                  <a:txBody>
                    <a:bodyPr/>
                    <a:lstStyle/>
                    <a:p>
                      <a:pPr algn="ctr" fontAlgn="base"/>
                      <a:r>
                        <a:rPr lang="it-IT" sz="1600">
                          <a:effectLst/>
                        </a:rPr>
                        <a:t>197</a:t>
                      </a:r>
                      <a:endParaRPr lang="it-IT" sz="1600" b="0">
                        <a:effectLst/>
                        <a:latin typeface="+mn-lt"/>
                      </a:endParaRPr>
                    </a:p>
                  </a:txBody>
                  <a:tcPr marL="4806" marR="4806" marT="2403" marB="2403" anchor="ctr"/>
                </a:tc>
                <a:tc>
                  <a:txBody>
                    <a:bodyPr/>
                    <a:lstStyle/>
                    <a:p>
                      <a:pPr algn="ctr" fontAlgn="base"/>
                      <a:r>
                        <a:rPr lang="it-IT" sz="1600" dirty="0">
                          <a:effectLst/>
                        </a:rPr>
                        <a:t>6.4</a:t>
                      </a:r>
                      <a:endParaRPr lang="it-IT" sz="1600" b="0" dirty="0">
                        <a:effectLst/>
                        <a:latin typeface="+mn-lt"/>
                      </a:endParaRPr>
                    </a:p>
                  </a:txBody>
                  <a:tcPr marL="4806" marR="4806" marT="2403" marB="2403" anchor="ctr"/>
                </a:tc>
                <a:tc>
                  <a:txBody>
                    <a:bodyPr/>
                    <a:lstStyle/>
                    <a:p>
                      <a:pPr algn="ctr" fontAlgn="base"/>
                      <a:r>
                        <a:rPr lang="it-IT" sz="1600">
                          <a:effectLst/>
                        </a:rPr>
                        <a:t>293</a:t>
                      </a:r>
                      <a:endParaRPr lang="it-IT" sz="1600" b="0">
                        <a:effectLst/>
                        <a:latin typeface="+mn-lt"/>
                      </a:endParaRPr>
                    </a:p>
                  </a:txBody>
                  <a:tcPr marL="4806" marR="4806" marT="2403" marB="2403" anchor="ctr"/>
                </a:tc>
                <a:tc>
                  <a:txBody>
                    <a:bodyPr/>
                    <a:lstStyle/>
                    <a:p>
                      <a:pPr algn="ctr" fontAlgn="base"/>
                      <a:r>
                        <a:rPr lang="it-IT" sz="1600">
                          <a:effectLst/>
                        </a:rPr>
                        <a:t>3.2</a:t>
                      </a:r>
                      <a:endParaRPr lang="it-IT" sz="1600" b="0">
                        <a:effectLst/>
                        <a:latin typeface="+mn-lt"/>
                      </a:endParaRPr>
                    </a:p>
                  </a:txBody>
                  <a:tcPr marL="4806" marR="4806" marT="2403" marB="2403" anchor="ctr"/>
                </a:tc>
                <a:tc>
                  <a:txBody>
                    <a:bodyPr/>
                    <a:lstStyle/>
                    <a:p>
                      <a:pPr algn="ctr" fontAlgn="base"/>
                      <a:r>
                        <a:rPr lang="it-IT" sz="1600">
                          <a:effectLst/>
                        </a:rPr>
                        <a:t>2.09 (1.73 to 2.51)</a:t>
                      </a:r>
                      <a:endParaRPr lang="it-IT" sz="1600" b="0">
                        <a:effectLst/>
                        <a:latin typeface="+mn-lt"/>
                      </a:endParaRPr>
                    </a:p>
                  </a:txBody>
                  <a:tcPr marL="4806" marR="4806" marT="2403" marB="2403" anchor="ctr"/>
                </a:tc>
                <a:tc>
                  <a:txBody>
                    <a:bodyPr/>
                    <a:lstStyle/>
                    <a:p>
                      <a:pPr algn="ctr" fontAlgn="base"/>
                      <a:r>
                        <a:rPr lang="it-IT" sz="1600">
                          <a:effectLst/>
                        </a:rPr>
                        <a:t>0.000</a:t>
                      </a:r>
                      <a:endParaRPr lang="it-IT" sz="1600" b="0">
                        <a:effectLst/>
                        <a:latin typeface="+mn-lt"/>
                      </a:endParaRPr>
                    </a:p>
                  </a:txBody>
                  <a:tcPr marL="4806" marR="4806" marT="2403" marB="2403" anchor="ctr"/>
                </a:tc>
                <a:extLst>
                  <a:ext uri="{0D108BD9-81ED-4DB2-BD59-A6C34878D82A}">
                    <a16:rowId xmlns:a16="http://schemas.microsoft.com/office/drawing/2014/main" val="10009"/>
                  </a:ext>
                </a:extLst>
              </a:tr>
              <a:tr h="204805">
                <a:tc>
                  <a:txBody>
                    <a:bodyPr/>
                    <a:lstStyle/>
                    <a:p>
                      <a:pPr algn="l" fontAlgn="base"/>
                      <a:r>
                        <a:rPr lang="it-IT" sz="1600" dirty="0" err="1">
                          <a:effectLst/>
                        </a:rPr>
                        <a:t>Chronic</a:t>
                      </a:r>
                      <a:r>
                        <a:rPr lang="it-IT" sz="1600" dirty="0">
                          <a:effectLst/>
                        </a:rPr>
                        <a:t> </a:t>
                      </a:r>
                      <a:r>
                        <a:rPr lang="it-IT" sz="1600" dirty="0" err="1">
                          <a:effectLst/>
                        </a:rPr>
                        <a:t>renal</a:t>
                      </a:r>
                      <a:r>
                        <a:rPr lang="it-IT" sz="1600" dirty="0">
                          <a:effectLst/>
                        </a:rPr>
                        <a:t> </a:t>
                      </a:r>
                      <a:r>
                        <a:rPr lang="it-IT" sz="1600" dirty="0" err="1">
                          <a:effectLst/>
                        </a:rPr>
                        <a:t>failure</a:t>
                      </a:r>
                      <a:endParaRPr lang="it-IT" sz="1600" b="0" dirty="0">
                        <a:effectLst/>
                        <a:latin typeface="+mn-lt"/>
                      </a:endParaRPr>
                    </a:p>
                  </a:txBody>
                  <a:tcPr marL="4806" marR="4806" marT="2403" marB="2403" anchor="ctr"/>
                </a:tc>
                <a:tc>
                  <a:txBody>
                    <a:bodyPr/>
                    <a:lstStyle/>
                    <a:p>
                      <a:pPr algn="ctr" fontAlgn="base"/>
                      <a:r>
                        <a:rPr lang="it-IT" sz="1600">
                          <a:effectLst/>
                        </a:rPr>
                        <a:t>840</a:t>
                      </a:r>
                      <a:endParaRPr lang="it-IT" sz="1600" b="0">
                        <a:effectLst/>
                        <a:latin typeface="+mn-lt"/>
                      </a:endParaRPr>
                    </a:p>
                  </a:txBody>
                  <a:tcPr marL="4806" marR="4806" marT="2403" marB="2403" anchor="ctr"/>
                </a:tc>
                <a:tc>
                  <a:txBody>
                    <a:bodyPr/>
                    <a:lstStyle/>
                    <a:p>
                      <a:pPr algn="ctr" fontAlgn="base"/>
                      <a:r>
                        <a:rPr lang="it-IT" sz="1600" dirty="0">
                          <a:effectLst/>
                        </a:rPr>
                        <a:t>27.4</a:t>
                      </a:r>
                      <a:endParaRPr lang="it-IT" sz="1600" b="0" dirty="0">
                        <a:effectLst/>
                        <a:latin typeface="+mn-lt"/>
                      </a:endParaRPr>
                    </a:p>
                  </a:txBody>
                  <a:tcPr marL="4806" marR="4806" marT="2403" marB="2403" anchor="ctr"/>
                </a:tc>
                <a:tc>
                  <a:txBody>
                    <a:bodyPr/>
                    <a:lstStyle/>
                    <a:p>
                      <a:pPr algn="ctr" fontAlgn="base"/>
                      <a:r>
                        <a:rPr lang="it-IT" sz="1600">
                          <a:effectLst/>
                        </a:rPr>
                        <a:t>1130</a:t>
                      </a:r>
                      <a:endParaRPr lang="it-IT" sz="1600" b="0">
                        <a:effectLst/>
                        <a:latin typeface="+mn-lt"/>
                      </a:endParaRPr>
                    </a:p>
                  </a:txBody>
                  <a:tcPr marL="4806" marR="4806" marT="2403" marB="2403" anchor="ctr"/>
                </a:tc>
                <a:tc>
                  <a:txBody>
                    <a:bodyPr/>
                    <a:lstStyle/>
                    <a:p>
                      <a:pPr algn="ctr" fontAlgn="base"/>
                      <a:r>
                        <a:rPr lang="it-IT" sz="1600">
                          <a:effectLst/>
                        </a:rPr>
                        <a:t>12.3</a:t>
                      </a:r>
                      <a:endParaRPr lang="it-IT" sz="1600" b="0">
                        <a:effectLst/>
                        <a:latin typeface="+mn-lt"/>
                      </a:endParaRPr>
                    </a:p>
                  </a:txBody>
                  <a:tcPr marL="4806" marR="4806" marT="2403" marB="2403" anchor="ctr"/>
                </a:tc>
                <a:tc>
                  <a:txBody>
                    <a:bodyPr/>
                    <a:lstStyle/>
                    <a:p>
                      <a:pPr algn="ctr" fontAlgn="base"/>
                      <a:r>
                        <a:rPr lang="it-IT" sz="1600">
                          <a:effectLst/>
                        </a:rPr>
                        <a:t>2.70 (2.43 to 2.98)</a:t>
                      </a:r>
                      <a:endParaRPr lang="it-IT" sz="1600" b="0">
                        <a:effectLst/>
                        <a:latin typeface="+mn-lt"/>
                      </a:endParaRPr>
                    </a:p>
                  </a:txBody>
                  <a:tcPr marL="4806" marR="4806" marT="2403" marB="2403" anchor="ctr"/>
                </a:tc>
                <a:tc>
                  <a:txBody>
                    <a:bodyPr/>
                    <a:lstStyle/>
                    <a:p>
                      <a:pPr algn="ctr" fontAlgn="base"/>
                      <a:r>
                        <a:rPr lang="it-IT" sz="1600">
                          <a:effectLst/>
                        </a:rPr>
                        <a:t>0.000</a:t>
                      </a:r>
                      <a:endParaRPr lang="it-IT" sz="1600" b="0">
                        <a:effectLst/>
                        <a:latin typeface="+mn-lt"/>
                      </a:endParaRPr>
                    </a:p>
                  </a:txBody>
                  <a:tcPr marL="4806" marR="4806" marT="2403" marB="2403" anchor="ctr"/>
                </a:tc>
                <a:extLst>
                  <a:ext uri="{0D108BD9-81ED-4DB2-BD59-A6C34878D82A}">
                    <a16:rowId xmlns:a16="http://schemas.microsoft.com/office/drawing/2014/main" val="10010"/>
                  </a:ext>
                </a:extLst>
              </a:tr>
              <a:tr h="387491">
                <a:tc gridSpan="7">
                  <a:txBody>
                    <a:bodyPr/>
                    <a:lstStyle/>
                    <a:p>
                      <a:pPr algn="ctr" fontAlgn="base"/>
                      <a:r>
                        <a:rPr lang="it-IT" sz="1600" b="1" dirty="0" err="1">
                          <a:effectLst/>
                        </a:rPr>
                        <a:t>Concomitant</a:t>
                      </a:r>
                      <a:r>
                        <a:rPr lang="it-IT" sz="1600" b="1" dirty="0">
                          <a:effectLst/>
                        </a:rPr>
                        <a:t> </a:t>
                      </a:r>
                      <a:r>
                        <a:rPr lang="it-IT" sz="1600" b="1" dirty="0" err="1">
                          <a:effectLst/>
                        </a:rPr>
                        <a:t>drug</a:t>
                      </a:r>
                      <a:r>
                        <a:rPr lang="it-IT" sz="1600" b="1" dirty="0">
                          <a:effectLst/>
                        </a:rPr>
                        <a:t> use</a:t>
                      </a:r>
                      <a:endParaRPr lang="it-IT" sz="1600" b="1" dirty="0">
                        <a:effectLst/>
                        <a:latin typeface="+mn-lt"/>
                      </a:endParaRPr>
                    </a:p>
                  </a:txBody>
                  <a:tcPr marL="4806" marR="4806" marT="2403" marB="2403"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11"/>
                  </a:ext>
                </a:extLst>
              </a:tr>
              <a:tr h="204805">
                <a:tc>
                  <a:txBody>
                    <a:bodyPr/>
                    <a:lstStyle/>
                    <a:p>
                      <a:pPr algn="l" fontAlgn="base"/>
                      <a:r>
                        <a:rPr lang="it-IT" sz="1600">
                          <a:effectLst/>
                        </a:rPr>
                        <a:t>Diuretics</a:t>
                      </a:r>
                      <a:endParaRPr lang="it-IT" sz="1600" b="0">
                        <a:effectLst/>
                        <a:latin typeface="+mn-lt"/>
                      </a:endParaRPr>
                    </a:p>
                  </a:txBody>
                  <a:tcPr marL="4806" marR="4806" marT="2403" marB="2403" anchor="ctr"/>
                </a:tc>
                <a:tc>
                  <a:txBody>
                    <a:bodyPr/>
                    <a:lstStyle/>
                    <a:p>
                      <a:pPr algn="ctr" fontAlgn="base"/>
                      <a:r>
                        <a:rPr lang="it-IT" sz="1600" dirty="0">
                          <a:effectLst/>
                        </a:rPr>
                        <a:t>738</a:t>
                      </a:r>
                      <a:endParaRPr lang="it-IT" sz="1600" b="0" dirty="0">
                        <a:effectLst/>
                        <a:latin typeface="+mn-lt"/>
                      </a:endParaRPr>
                    </a:p>
                  </a:txBody>
                  <a:tcPr marL="4806" marR="4806" marT="2403" marB="2403" anchor="ctr"/>
                </a:tc>
                <a:tc>
                  <a:txBody>
                    <a:bodyPr/>
                    <a:lstStyle/>
                    <a:p>
                      <a:pPr algn="ctr" fontAlgn="base"/>
                      <a:r>
                        <a:rPr lang="it-IT" sz="1600" dirty="0">
                          <a:effectLst/>
                        </a:rPr>
                        <a:t>24.0</a:t>
                      </a:r>
                      <a:endParaRPr lang="it-IT" sz="1600" b="0" dirty="0">
                        <a:effectLst/>
                        <a:latin typeface="+mn-lt"/>
                      </a:endParaRPr>
                    </a:p>
                  </a:txBody>
                  <a:tcPr marL="4806" marR="4806" marT="2403" marB="2403" anchor="ctr"/>
                </a:tc>
                <a:tc>
                  <a:txBody>
                    <a:bodyPr/>
                    <a:lstStyle/>
                    <a:p>
                      <a:pPr algn="ctr" fontAlgn="base"/>
                      <a:r>
                        <a:rPr lang="it-IT" sz="1600">
                          <a:effectLst/>
                        </a:rPr>
                        <a:t>1023</a:t>
                      </a:r>
                      <a:endParaRPr lang="it-IT" sz="1600" b="0">
                        <a:effectLst/>
                        <a:latin typeface="+mn-lt"/>
                      </a:endParaRPr>
                    </a:p>
                  </a:txBody>
                  <a:tcPr marL="4806" marR="4806" marT="2403" marB="2403" anchor="ctr"/>
                </a:tc>
                <a:tc>
                  <a:txBody>
                    <a:bodyPr/>
                    <a:lstStyle/>
                    <a:p>
                      <a:pPr algn="ctr" fontAlgn="base"/>
                      <a:r>
                        <a:rPr lang="it-IT" sz="1600">
                          <a:effectLst/>
                        </a:rPr>
                        <a:t>11.1</a:t>
                      </a:r>
                      <a:endParaRPr lang="it-IT" sz="1600" b="0">
                        <a:effectLst/>
                        <a:latin typeface="+mn-lt"/>
                      </a:endParaRPr>
                    </a:p>
                  </a:txBody>
                  <a:tcPr marL="4806" marR="4806" marT="2403" marB="2403" anchor="ctr"/>
                </a:tc>
                <a:tc>
                  <a:txBody>
                    <a:bodyPr/>
                    <a:lstStyle/>
                    <a:p>
                      <a:pPr algn="ctr" fontAlgn="base"/>
                      <a:r>
                        <a:rPr lang="it-IT" sz="1600" dirty="0">
                          <a:effectLst/>
                        </a:rPr>
                        <a:t>2.53 (2.28 to 2.81)</a:t>
                      </a:r>
                      <a:endParaRPr lang="it-IT" sz="1600" b="0" dirty="0">
                        <a:effectLst/>
                        <a:latin typeface="+mn-lt"/>
                      </a:endParaRPr>
                    </a:p>
                  </a:txBody>
                  <a:tcPr marL="4806" marR="4806" marT="2403" marB="2403" anchor="ctr"/>
                </a:tc>
                <a:tc>
                  <a:txBody>
                    <a:bodyPr/>
                    <a:lstStyle/>
                    <a:p>
                      <a:pPr algn="ctr" fontAlgn="base"/>
                      <a:r>
                        <a:rPr lang="it-IT" sz="1600" dirty="0">
                          <a:effectLst/>
                        </a:rPr>
                        <a:t>0.000</a:t>
                      </a:r>
                      <a:endParaRPr lang="it-IT" sz="1600" b="0" dirty="0">
                        <a:effectLst/>
                        <a:latin typeface="+mn-lt"/>
                      </a:endParaRPr>
                    </a:p>
                  </a:txBody>
                  <a:tcPr marL="4806" marR="4806" marT="2403" marB="2403" anchor="ctr"/>
                </a:tc>
                <a:extLst>
                  <a:ext uri="{0D108BD9-81ED-4DB2-BD59-A6C34878D82A}">
                    <a16:rowId xmlns:a16="http://schemas.microsoft.com/office/drawing/2014/main" val="10012"/>
                  </a:ext>
                </a:extLst>
              </a:tr>
              <a:tr h="204805">
                <a:tc>
                  <a:txBody>
                    <a:bodyPr/>
                    <a:lstStyle/>
                    <a:p>
                      <a:pPr algn="l" fontAlgn="base"/>
                      <a:r>
                        <a:rPr lang="it-IT" sz="1600">
                          <a:effectLst/>
                        </a:rPr>
                        <a:t>Salicylates</a:t>
                      </a:r>
                      <a:endParaRPr lang="it-IT" sz="1600" b="0">
                        <a:effectLst/>
                        <a:latin typeface="+mn-lt"/>
                      </a:endParaRPr>
                    </a:p>
                  </a:txBody>
                  <a:tcPr marL="4806" marR="4806" marT="2403" marB="2403" anchor="ctr"/>
                </a:tc>
                <a:tc>
                  <a:txBody>
                    <a:bodyPr/>
                    <a:lstStyle/>
                    <a:p>
                      <a:pPr algn="ctr" fontAlgn="base"/>
                      <a:r>
                        <a:rPr lang="it-IT" sz="1600">
                          <a:effectLst/>
                        </a:rPr>
                        <a:t>671</a:t>
                      </a:r>
                      <a:endParaRPr lang="it-IT" sz="1600" b="0">
                        <a:effectLst/>
                        <a:latin typeface="+mn-lt"/>
                      </a:endParaRPr>
                    </a:p>
                  </a:txBody>
                  <a:tcPr marL="4806" marR="4806" marT="2403" marB="2403" anchor="ctr"/>
                </a:tc>
                <a:tc>
                  <a:txBody>
                    <a:bodyPr/>
                    <a:lstStyle/>
                    <a:p>
                      <a:pPr algn="ctr" fontAlgn="base"/>
                      <a:r>
                        <a:rPr lang="it-IT" sz="1600">
                          <a:effectLst/>
                        </a:rPr>
                        <a:t>21.9</a:t>
                      </a:r>
                      <a:endParaRPr lang="it-IT" sz="1600" b="0">
                        <a:effectLst/>
                        <a:latin typeface="+mn-lt"/>
                      </a:endParaRPr>
                    </a:p>
                  </a:txBody>
                  <a:tcPr marL="4806" marR="4806" marT="2403" marB="2403" anchor="ctr"/>
                </a:tc>
                <a:tc>
                  <a:txBody>
                    <a:bodyPr/>
                    <a:lstStyle/>
                    <a:p>
                      <a:pPr algn="ctr" fontAlgn="base"/>
                      <a:r>
                        <a:rPr lang="it-IT" sz="1600" dirty="0">
                          <a:effectLst/>
                        </a:rPr>
                        <a:t>1496</a:t>
                      </a:r>
                      <a:endParaRPr lang="it-IT" sz="1600" b="0" dirty="0">
                        <a:effectLst/>
                        <a:latin typeface="+mn-lt"/>
                      </a:endParaRPr>
                    </a:p>
                  </a:txBody>
                  <a:tcPr marL="4806" marR="4806" marT="2403" marB="2403" anchor="ctr"/>
                </a:tc>
                <a:tc>
                  <a:txBody>
                    <a:bodyPr/>
                    <a:lstStyle/>
                    <a:p>
                      <a:pPr algn="ctr" fontAlgn="base"/>
                      <a:r>
                        <a:rPr lang="it-IT" sz="1600">
                          <a:effectLst/>
                        </a:rPr>
                        <a:t>16.2</a:t>
                      </a:r>
                      <a:endParaRPr lang="it-IT" sz="1600" b="0">
                        <a:effectLst/>
                        <a:latin typeface="+mn-lt"/>
                      </a:endParaRPr>
                    </a:p>
                  </a:txBody>
                  <a:tcPr marL="4806" marR="4806" marT="2403" marB="2403" anchor="ctr"/>
                </a:tc>
                <a:tc>
                  <a:txBody>
                    <a:bodyPr/>
                    <a:lstStyle/>
                    <a:p>
                      <a:pPr algn="ctr" fontAlgn="base"/>
                      <a:r>
                        <a:rPr lang="it-IT" sz="1600" dirty="0">
                          <a:effectLst/>
                        </a:rPr>
                        <a:t>1.44 (1.30 to 1.60)</a:t>
                      </a:r>
                      <a:endParaRPr lang="it-IT" sz="1600" b="0" dirty="0">
                        <a:effectLst/>
                        <a:latin typeface="+mn-lt"/>
                      </a:endParaRPr>
                    </a:p>
                  </a:txBody>
                  <a:tcPr marL="4806" marR="4806" marT="2403" marB="2403" anchor="ctr"/>
                </a:tc>
                <a:tc>
                  <a:txBody>
                    <a:bodyPr/>
                    <a:lstStyle/>
                    <a:p>
                      <a:pPr algn="ctr" fontAlgn="base"/>
                      <a:r>
                        <a:rPr lang="it-IT" sz="1600">
                          <a:effectLst/>
                        </a:rPr>
                        <a:t>0.000</a:t>
                      </a:r>
                      <a:endParaRPr lang="it-IT" sz="1600" b="0">
                        <a:effectLst/>
                        <a:latin typeface="+mn-lt"/>
                      </a:endParaRPr>
                    </a:p>
                  </a:txBody>
                  <a:tcPr marL="4806" marR="4806" marT="2403" marB="2403" anchor="ctr"/>
                </a:tc>
                <a:extLst>
                  <a:ext uri="{0D108BD9-81ED-4DB2-BD59-A6C34878D82A}">
                    <a16:rowId xmlns:a16="http://schemas.microsoft.com/office/drawing/2014/main" val="10013"/>
                  </a:ext>
                </a:extLst>
              </a:tr>
              <a:tr h="204805">
                <a:tc>
                  <a:txBody>
                    <a:bodyPr/>
                    <a:lstStyle/>
                    <a:p>
                      <a:pPr algn="l" fontAlgn="base"/>
                      <a:r>
                        <a:rPr lang="it-IT" sz="1600">
                          <a:effectLst/>
                        </a:rPr>
                        <a:t>Oral anticoagulants</a:t>
                      </a:r>
                      <a:endParaRPr lang="it-IT" sz="1600" b="0">
                        <a:effectLst/>
                        <a:latin typeface="+mn-lt"/>
                      </a:endParaRPr>
                    </a:p>
                  </a:txBody>
                  <a:tcPr marL="4806" marR="4806" marT="2403" marB="2403" anchor="ctr"/>
                </a:tc>
                <a:tc>
                  <a:txBody>
                    <a:bodyPr/>
                    <a:lstStyle/>
                    <a:p>
                      <a:pPr algn="ctr" fontAlgn="base"/>
                      <a:r>
                        <a:rPr lang="it-IT" sz="1600" dirty="0">
                          <a:effectLst/>
                        </a:rPr>
                        <a:t>184</a:t>
                      </a:r>
                      <a:endParaRPr lang="it-IT" sz="1600" b="0" dirty="0">
                        <a:effectLst/>
                        <a:latin typeface="+mn-lt"/>
                      </a:endParaRPr>
                    </a:p>
                  </a:txBody>
                  <a:tcPr marL="4806" marR="4806" marT="2403" marB="2403" anchor="ctr"/>
                </a:tc>
                <a:tc>
                  <a:txBody>
                    <a:bodyPr/>
                    <a:lstStyle/>
                    <a:p>
                      <a:pPr algn="ctr" fontAlgn="base"/>
                      <a:r>
                        <a:rPr lang="it-IT" sz="1600">
                          <a:effectLst/>
                        </a:rPr>
                        <a:t>6.0</a:t>
                      </a:r>
                      <a:endParaRPr lang="it-IT" sz="1600" b="0">
                        <a:effectLst/>
                        <a:latin typeface="+mn-lt"/>
                      </a:endParaRPr>
                    </a:p>
                  </a:txBody>
                  <a:tcPr marL="4806" marR="4806" marT="2403" marB="2403" anchor="ctr"/>
                </a:tc>
                <a:tc>
                  <a:txBody>
                    <a:bodyPr/>
                    <a:lstStyle/>
                    <a:p>
                      <a:pPr algn="ctr" fontAlgn="base"/>
                      <a:r>
                        <a:rPr lang="it-IT" sz="1600" dirty="0">
                          <a:effectLst/>
                        </a:rPr>
                        <a:t>259</a:t>
                      </a:r>
                      <a:endParaRPr lang="it-IT" sz="1600" b="0" dirty="0">
                        <a:effectLst/>
                        <a:latin typeface="+mn-lt"/>
                      </a:endParaRPr>
                    </a:p>
                  </a:txBody>
                  <a:tcPr marL="4806" marR="4806" marT="2403" marB="2403" anchor="ctr"/>
                </a:tc>
                <a:tc>
                  <a:txBody>
                    <a:bodyPr/>
                    <a:lstStyle/>
                    <a:p>
                      <a:pPr algn="ctr" fontAlgn="base"/>
                      <a:r>
                        <a:rPr lang="it-IT" sz="1600">
                          <a:effectLst/>
                        </a:rPr>
                        <a:t>2.8</a:t>
                      </a:r>
                      <a:endParaRPr lang="it-IT" sz="1600" b="0">
                        <a:effectLst/>
                        <a:latin typeface="+mn-lt"/>
                      </a:endParaRPr>
                    </a:p>
                  </a:txBody>
                  <a:tcPr marL="4806" marR="4806" marT="2403" marB="2403" anchor="ctr"/>
                </a:tc>
                <a:tc>
                  <a:txBody>
                    <a:bodyPr/>
                    <a:lstStyle/>
                    <a:p>
                      <a:pPr algn="ctr" fontAlgn="base"/>
                      <a:r>
                        <a:rPr lang="it-IT" sz="1600" dirty="0">
                          <a:effectLst/>
                        </a:rPr>
                        <a:t>2.20 (1.81 to 2.67)</a:t>
                      </a:r>
                      <a:endParaRPr lang="it-IT" sz="1600" b="0" dirty="0">
                        <a:effectLst/>
                        <a:latin typeface="+mn-lt"/>
                      </a:endParaRPr>
                    </a:p>
                  </a:txBody>
                  <a:tcPr marL="4806" marR="4806" marT="2403" marB="2403" anchor="ctr"/>
                </a:tc>
                <a:tc>
                  <a:txBody>
                    <a:bodyPr/>
                    <a:lstStyle/>
                    <a:p>
                      <a:pPr algn="ctr" fontAlgn="base"/>
                      <a:r>
                        <a:rPr lang="it-IT" sz="1600" dirty="0">
                          <a:effectLst/>
                        </a:rPr>
                        <a:t>0.000</a:t>
                      </a:r>
                      <a:endParaRPr lang="it-IT" sz="1600" b="0" dirty="0">
                        <a:effectLst/>
                        <a:latin typeface="+mn-lt"/>
                      </a:endParaRPr>
                    </a:p>
                  </a:txBody>
                  <a:tcPr marL="4806" marR="4806" marT="2403" marB="2403" anchor="ctr"/>
                </a:tc>
                <a:extLst>
                  <a:ext uri="{0D108BD9-81ED-4DB2-BD59-A6C34878D82A}">
                    <a16:rowId xmlns:a16="http://schemas.microsoft.com/office/drawing/2014/main" val="10014"/>
                  </a:ext>
                </a:extLst>
              </a:tr>
              <a:tr h="204805">
                <a:tc>
                  <a:txBody>
                    <a:bodyPr/>
                    <a:lstStyle/>
                    <a:p>
                      <a:pPr algn="l" fontAlgn="base"/>
                      <a:r>
                        <a:rPr lang="it-IT" sz="1600">
                          <a:effectLst/>
                        </a:rPr>
                        <a:t>Ciclosporin</a:t>
                      </a:r>
                      <a:endParaRPr lang="it-IT" sz="1600" b="0">
                        <a:effectLst/>
                        <a:latin typeface="+mn-lt"/>
                      </a:endParaRPr>
                    </a:p>
                  </a:txBody>
                  <a:tcPr marL="4806" marR="4806" marT="2403" marB="2403" anchor="ctr"/>
                </a:tc>
                <a:tc>
                  <a:txBody>
                    <a:bodyPr/>
                    <a:lstStyle/>
                    <a:p>
                      <a:pPr algn="ctr" fontAlgn="base"/>
                      <a:r>
                        <a:rPr lang="it-IT" sz="1600">
                          <a:effectLst/>
                        </a:rPr>
                        <a:t>11</a:t>
                      </a:r>
                      <a:endParaRPr lang="it-IT" sz="1600" b="0">
                        <a:effectLst/>
                        <a:latin typeface="+mn-lt"/>
                      </a:endParaRPr>
                    </a:p>
                  </a:txBody>
                  <a:tcPr marL="4806" marR="4806" marT="2403" marB="2403" anchor="ctr"/>
                </a:tc>
                <a:tc>
                  <a:txBody>
                    <a:bodyPr/>
                    <a:lstStyle/>
                    <a:p>
                      <a:pPr algn="ctr" fontAlgn="base"/>
                      <a:r>
                        <a:rPr lang="it-IT" sz="1600">
                          <a:effectLst/>
                        </a:rPr>
                        <a:t>0.4</a:t>
                      </a:r>
                      <a:endParaRPr lang="it-IT" sz="1600" b="0">
                        <a:effectLst/>
                        <a:latin typeface="+mn-lt"/>
                      </a:endParaRPr>
                    </a:p>
                  </a:txBody>
                  <a:tcPr marL="4806" marR="4806" marT="2403" marB="2403" anchor="ctr"/>
                </a:tc>
                <a:tc>
                  <a:txBody>
                    <a:bodyPr/>
                    <a:lstStyle/>
                    <a:p>
                      <a:pPr algn="ctr" fontAlgn="base"/>
                      <a:r>
                        <a:rPr lang="it-IT" sz="1600" dirty="0">
                          <a:effectLst/>
                        </a:rPr>
                        <a:t>18</a:t>
                      </a:r>
                      <a:endParaRPr lang="it-IT" sz="1600" b="0" dirty="0">
                        <a:effectLst/>
                        <a:latin typeface="+mn-lt"/>
                      </a:endParaRPr>
                    </a:p>
                  </a:txBody>
                  <a:tcPr marL="4806" marR="4806" marT="2403" marB="2403" anchor="ctr"/>
                </a:tc>
                <a:tc>
                  <a:txBody>
                    <a:bodyPr/>
                    <a:lstStyle/>
                    <a:p>
                      <a:pPr algn="ctr" fontAlgn="base"/>
                      <a:r>
                        <a:rPr lang="it-IT" sz="1600" dirty="0">
                          <a:effectLst/>
                        </a:rPr>
                        <a:t>0.2</a:t>
                      </a:r>
                      <a:endParaRPr lang="it-IT" sz="1600" b="0" dirty="0">
                        <a:effectLst/>
                        <a:latin typeface="+mn-lt"/>
                      </a:endParaRPr>
                    </a:p>
                  </a:txBody>
                  <a:tcPr marL="4806" marR="4806" marT="2403" marB="2403" anchor="ctr"/>
                </a:tc>
                <a:tc>
                  <a:txBody>
                    <a:bodyPr/>
                    <a:lstStyle/>
                    <a:p>
                      <a:pPr algn="ctr" fontAlgn="base"/>
                      <a:r>
                        <a:rPr lang="it-IT" sz="1600">
                          <a:effectLst/>
                        </a:rPr>
                        <a:t>1.84 (0.87 to 3.89)</a:t>
                      </a:r>
                      <a:endParaRPr lang="it-IT" sz="1600" b="0">
                        <a:effectLst/>
                        <a:latin typeface="+mn-lt"/>
                      </a:endParaRPr>
                    </a:p>
                  </a:txBody>
                  <a:tcPr marL="4806" marR="4806" marT="2403" marB="2403" anchor="ctr"/>
                </a:tc>
                <a:tc>
                  <a:txBody>
                    <a:bodyPr/>
                    <a:lstStyle/>
                    <a:p>
                      <a:pPr algn="ctr" fontAlgn="base"/>
                      <a:r>
                        <a:rPr lang="it-IT" sz="1600">
                          <a:effectLst/>
                        </a:rPr>
                        <a:t>0.113</a:t>
                      </a:r>
                      <a:endParaRPr lang="it-IT" sz="1600" b="0">
                        <a:effectLst/>
                        <a:latin typeface="+mn-lt"/>
                      </a:endParaRPr>
                    </a:p>
                  </a:txBody>
                  <a:tcPr marL="4806" marR="4806" marT="2403" marB="2403" anchor="ctr"/>
                </a:tc>
                <a:extLst>
                  <a:ext uri="{0D108BD9-81ED-4DB2-BD59-A6C34878D82A}">
                    <a16:rowId xmlns:a16="http://schemas.microsoft.com/office/drawing/2014/main" val="10015"/>
                  </a:ext>
                </a:extLst>
              </a:tr>
              <a:tr h="204805">
                <a:tc>
                  <a:txBody>
                    <a:bodyPr/>
                    <a:lstStyle/>
                    <a:p>
                      <a:pPr algn="l" fontAlgn="base"/>
                      <a:r>
                        <a:rPr lang="it-IT" sz="1600">
                          <a:effectLst/>
                        </a:rPr>
                        <a:t>Broad-spectrum penicillins</a:t>
                      </a:r>
                      <a:endParaRPr lang="it-IT" sz="1600" b="0">
                        <a:effectLst/>
                        <a:latin typeface="+mn-lt"/>
                      </a:endParaRPr>
                    </a:p>
                  </a:txBody>
                  <a:tcPr marL="4806" marR="4806" marT="2403" marB="2403" anchor="ctr"/>
                </a:tc>
                <a:tc>
                  <a:txBody>
                    <a:bodyPr/>
                    <a:lstStyle/>
                    <a:p>
                      <a:pPr algn="ctr" fontAlgn="base"/>
                      <a:r>
                        <a:rPr lang="it-IT" sz="1600">
                          <a:effectLst/>
                        </a:rPr>
                        <a:t>178</a:t>
                      </a:r>
                      <a:endParaRPr lang="it-IT" sz="1600" b="0">
                        <a:effectLst/>
                        <a:latin typeface="+mn-lt"/>
                      </a:endParaRPr>
                    </a:p>
                  </a:txBody>
                  <a:tcPr marL="4806" marR="4806" marT="2403" marB="2403" anchor="ctr"/>
                </a:tc>
                <a:tc>
                  <a:txBody>
                    <a:bodyPr/>
                    <a:lstStyle/>
                    <a:p>
                      <a:pPr algn="ctr" fontAlgn="base"/>
                      <a:r>
                        <a:rPr lang="it-IT" sz="1600">
                          <a:effectLst/>
                        </a:rPr>
                        <a:t>5.8</a:t>
                      </a:r>
                      <a:endParaRPr lang="it-IT" sz="1600" b="0">
                        <a:effectLst/>
                        <a:latin typeface="+mn-lt"/>
                      </a:endParaRPr>
                    </a:p>
                  </a:txBody>
                  <a:tcPr marL="4806" marR="4806" marT="2403" marB="2403" anchor="ctr"/>
                </a:tc>
                <a:tc>
                  <a:txBody>
                    <a:bodyPr/>
                    <a:lstStyle/>
                    <a:p>
                      <a:pPr algn="ctr" fontAlgn="base"/>
                      <a:r>
                        <a:rPr lang="it-IT" sz="1600" dirty="0">
                          <a:effectLst/>
                        </a:rPr>
                        <a:t>328</a:t>
                      </a:r>
                      <a:endParaRPr lang="it-IT" sz="1600" b="0" dirty="0">
                        <a:effectLst/>
                        <a:latin typeface="+mn-lt"/>
                      </a:endParaRPr>
                    </a:p>
                  </a:txBody>
                  <a:tcPr marL="4806" marR="4806" marT="2403" marB="2403" anchor="ctr"/>
                </a:tc>
                <a:tc>
                  <a:txBody>
                    <a:bodyPr/>
                    <a:lstStyle/>
                    <a:p>
                      <a:pPr algn="ctr" fontAlgn="base"/>
                      <a:r>
                        <a:rPr lang="it-IT" sz="1600">
                          <a:effectLst/>
                        </a:rPr>
                        <a:t>3.6</a:t>
                      </a:r>
                      <a:endParaRPr lang="it-IT" sz="1600" b="0">
                        <a:effectLst/>
                        <a:latin typeface="+mn-lt"/>
                      </a:endParaRPr>
                    </a:p>
                  </a:txBody>
                  <a:tcPr marL="4806" marR="4806" marT="2403" marB="2403" anchor="ctr"/>
                </a:tc>
                <a:tc>
                  <a:txBody>
                    <a:bodyPr/>
                    <a:lstStyle/>
                    <a:p>
                      <a:pPr algn="ctr" fontAlgn="base"/>
                      <a:r>
                        <a:rPr lang="it-IT" sz="1600" dirty="0">
                          <a:effectLst/>
                        </a:rPr>
                        <a:t>1.67 (1.38 to 2.01)</a:t>
                      </a:r>
                      <a:endParaRPr lang="it-IT" sz="1600" b="0" dirty="0">
                        <a:effectLst/>
                        <a:latin typeface="+mn-lt"/>
                      </a:endParaRPr>
                    </a:p>
                  </a:txBody>
                  <a:tcPr marL="4806" marR="4806" marT="2403" marB="2403" anchor="ctr"/>
                </a:tc>
                <a:tc>
                  <a:txBody>
                    <a:bodyPr/>
                    <a:lstStyle/>
                    <a:p>
                      <a:pPr algn="ctr" fontAlgn="base"/>
                      <a:r>
                        <a:rPr lang="it-IT" sz="1600">
                          <a:effectLst/>
                        </a:rPr>
                        <a:t>0.000</a:t>
                      </a:r>
                      <a:endParaRPr lang="it-IT" sz="1600" b="0">
                        <a:effectLst/>
                        <a:latin typeface="+mn-lt"/>
                      </a:endParaRPr>
                    </a:p>
                  </a:txBody>
                  <a:tcPr marL="4806" marR="4806" marT="2403" marB="2403" anchor="ctr"/>
                </a:tc>
                <a:extLst>
                  <a:ext uri="{0D108BD9-81ED-4DB2-BD59-A6C34878D82A}">
                    <a16:rowId xmlns:a16="http://schemas.microsoft.com/office/drawing/2014/main" val="10016"/>
                  </a:ext>
                </a:extLst>
              </a:tr>
              <a:tr h="204805">
                <a:tc>
                  <a:txBody>
                    <a:bodyPr/>
                    <a:lstStyle/>
                    <a:p>
                      <a:pPr algn="l" fontAlgn="base"/>
                      <a:r>
                        <a:rPr lang="it-IT" sz="1600">
                          <a:effectLst/>
                        </a:rPr>
                        <a:t>Imidazole derivatives</a:t>
                      </a:r>
                      <a:endParaRPr lang="it-IT" sz="1600" b="0">
                        <a:effectLst/>
                        <a:latin typeface="+mn-lt"/>
                      </a:endParaRPr>
                    </a:p>
                  </a:txBody>
                  <a:tcPr marL="4806" marR="4806" marT="2403" marB="2403" anchor="ctr"/>
                </a:tc>
                <a:tc>
                  <a:txBody>
                    <a:bodyPr/>
                    <a:lstStyle/>
                    <a:p>
                      <a:pPr algn="ctr" fontAlgn="base"/>
                      <a:r>
                        <a:rPr lang="it-IT" sz="1600">
                          <a:effectLst/>
                        </a:rPr>
                        <a:t>26</a:t>
                      </a:r>
                      <a:endParaRPr lang="it-IT" sz="1600" b="0">
                        <a:effectLst/>
                        <a:latin typeface="+mn-lt"/>
                      </a:endParaRPr>
                    </a:p>
                  </a:txBody>
                  <a:tcPr marL="4806" marR="4806" marT="2403" marB="2403" anchor="ctr"/>
                </a:tc>
                <a:tc>
                  <a:txBody>
                    <a:bodyPr/>
                    <a:lstStyle/>
                    <a:p>
                      <a:pPr algn="ctr" fontAlgn="base"/>
                      <a:r>
                        <a:rPr lang="it-IT" sz="1600">
                          <a:effectLst/>
                        </a:rPr>
                        <a:t>0.8</a:t>
                      </a:r>
                      <a:endParaRPr lang="it-IT" sz="1600" b="0">
                        <a:effectLst/>
                        <a:latin typeface="+mn-lt"/>
                      </a:endParaRPr>
                    </a:p>
                  </a:txBody>
                  <a:tcPr marL="4806" marR="4806" marT="2403" marB="2403" anchor="ctr"/>
                </a:tc>
                <a:tc>
                  <a:txBody>
                    <a:bodyPr/>
                    <a:lstStyle/>
                    <a:p>
                      <a:pPr algn="ctr" fontAlgn="base"/>
                      <a:r>
                        <a:rPr lang="it-IT" sz="1600" dirty="0">
                          <a:effectLst/>
                        </a:rPr>
                        <a:t>53</a:t>
                      </a:r>
                      <a:endParaRPr lang="it-IT" sz="1600" b="0" dirty="0">
                        <a:effectLst/>
                        <a:latin typeface="+mn-lt"/>
                      </a:endParaRPr>
                    </a:p>
                  </a:txBody>
                  <a:tcPr marL="4806" marR="4806" marT="2403" marB="2403" anchor="ctr"/>
                </a:tc>
                <a:tc>
                  <a:txBody>
                    <a:bodyPr/>
                    <a:lstStyle/>
                    <a:p>
                      <a:pPr algn="ctr" fontAlgn="base"/>
                      <a:r>
                        <a:rPr lang="it-IT" sz="1600">
                          <a:effectLst/>
                        </a:rPr>
                        <a:t>0.6</a:t>
                      </a:r>
                      <a:endParaRPr lang="it-IT" sz="1600" b="0">
                        <a:effectLst/>
                        <a:latin typeface="+mn-lt"/>
                      </a:endParaRPr>
                    </a:p>
                  </a:txBody>
                  <a:tcPr marL="4806" marR="4806" marT="2403" marB="2403" anchor="ctr"/>
                </a:tc>
                <a:tc>
                  <a:txBody>
                    <a:bodyPr/>
                    <a:lstStyle/>
                    <a:p>
                      <a:pPr algn="ctr" fontAlgn="base"/>
                      <a:r>
                        <a:rPr lang="it-IT" sz="1600" dirty="0">
                          <a:effectLst/>
                        </a:rPr>
                        <a:t>1.47 (0.92 to 2.36)</a:t>
                      </a:r>
                      <a:endParaRPr lang="it-IT" sz="1600" b="0" dirty="0">
                        <a:effectLst/>
                        <a:latin typeface="+mn-lt"/>
                      </a:endParaRPr>
                    </a:p>
                  </a:txBody>
                  <a:tcPr marL="4806" marR="4806" marT="2403" marB="2403" anchor="ctr"/>
                </a:tc>
                <a:tc>
                  <a:txBody>
                    <a:bodyPr/>
                    <a:lstStyle/>
                    <a:p>
                      <a:pPr algn="ctr" fontAlgn="base"/>
                      <a:r>
                        <a:rPr lang="it-IT" sz="1600" dirty="0">
                          <a:effectLst/>
                        </a:rPr>
                        <a:t>0.105</a:t>
                      </a:r>
                      <a:endParaRPr lang="it-IT" sz="1600" b="0" dirty="0">
                        <a:effectLst/>
                        <a:latin typeface="+mn-lt"/>
                      </a:endParaRPr>
                    </a:p>
                  </a:txBody>
                  <a:tcPr marL="4806" marR="4806" marT="2403" marB="2403" anchor="ctr"/>
                </a:tc>
                <a:extLst>
                  <a:ext uri="{0D108BD9-81ED-4DB2-BD59-A6C34878D82A}">
                    <a16:rowId xmlns:a16="http://schemas.microsoft.com/office/drawing/2014/main" val="10017"/>
                  </a:ext>
                </a:extLst>
              </a:tr>
              <a:tr h="204805">
                <a:tc>
                  <a:txBody>
                    <a:bodyPr/>
                    <a:lstStyle/>
                    <a:p>
                      <a:pPr algn="l" fontAlgn="base"/>
                      <a:r>
                        <a:rPr lang="it-IT" sz="1600">
                          <a:effectLst/>
                        </a:rPr>
                        <a:t>Levodopa</a:t>
                      </a:r>
                      <a:endParaRPr lang="it-IT" sz="1600" b="0">
                        <a:effectLst/>
                        <a:latin typeface="+mn-lt"/>
                      </a:endParaRPr>
                    </a:p>
                  </a:txBody>
                  <a:tcPr marL="4806" marR="4806" marT="2403" marB="2403" anchor="ctr"/>
                </a:tc>
                <a:tc>
                  <a:txBody>
                    <a:bodyPr/>
                    <a:lstStyle/>
                    <a:p>
                      <a:pPr algn="ctr" fontAlgn="base"/>
                      <a:r>
                        <a:rPr lang="it-IT" sz="1600">
                          <a:effectLst/>
                        </a:rPr>
                        <a:t>12</a:t>
                      </a:r>
                      <a:endParaRPr lang="it-IT" sz="1600" b="0">
                        <a:effectLst/>
                        <a:latin typeface="+mn-lt"/>
                      </a:endParaRPr>
                    </a:p>
                  </a:txBody>
                  <a:tcPr marL="4806" marR="4806" marT="2403" marB="2403" anchor="ctr"/>
                </a:tc>
                <a:tc>
                  <a:txBody>
                    <a:bodyPr/>
                    <a:lstStyle/>
                    <a:p>
                      <a:pPr algn="ctr" fontAlgn="base"/>
                      <a:r>
                        <a:rPr lang="it-IT" sz="1600">
                          <a:effectLst/>
                        </a:rPr>
                        <a:t>0.4</a:t>
                      </a:r>
                      <a:endParaRPr lang="it-IT" sz="1600" b="0">
                        <a:effectLst/>
                        <a:latin typeface="+mn-lt"/>
                      </a:endParaRPr>
                    </a:p>
                  </a:txBody>
                  <a:tcPr marL="4806" marR="4806" marT="2403" marB="2403" anchor="ctr"/>
                </a:tc>
                <a:tc>
                  <a:txBody>
                    <a:bodyPr/>
                    <a:lstStyle/>
                    <a:p>
                      <a:pPr algn="ctr" fontAlgn="base"/>
                      <a:r>
                        <a:rPr lang="it-IT" sz="1600">
                          <a:effectLst/>
                        </a:rPr>
                        <a:t>72</a:t>
                      </a:r>
                      <a:endParaRPr lang="it-IT" sz="1600" b="0">
                        <a:effectLst/>
                        <a:latin typeface="+mn-lt"/>
                      </a:endParaRPr>
                    </a:p>
                  </a:txBody>
                  <a:tcPr marL="4806" marR="4806" marT="2403" marB="2403" anchor="ctr"/>
                </a:tc>
                <a:tc>
                  <a:txBody>
                    <a:bodyPr/>
                    <a:lstStyle/>
                    <a:p>
                      <a:pPr algn="ctr" fontAlgn="base"/>
                      <a:r>
                        <a:rPr lang="it-IT" sz="1600">
                          <a:effectLst/>
                        </a:rPr>
                        <a:t>0.8</a:t>
                      </a:r>
                      <a:endParaRPr lang="it-IT" sz="1600" b="0">
                        <a:effectLst/>
                        <a:latin typeface="+mn-lt"/>
                      </a:endParaRPr>
                    </a:p>
                  </a:txBody>
                  <a:tcPr marL="4806" marR="4806" marT="2403" marB="2403" anchor="ctr"/>
                </a:tc>
                <a:tc>
                  <a:txBody>
                    <a:bodyPr/>
                    <a:lstStyle/>
                    <a:p>
                      <a:pPr algn="ctr" fontAlgn="base"/>
                      <a:r>
                        <a:rPr lang="it-IT" sz="1600" dirty="0">
                          <a:effectLst/>
                        </a:rPr>
                        <a:t>0.50 (0.27 to 0.92)</a:t>
                      </a:r>
                      <a:endParaRPr lang="it-IT" sz="1600" b="0" dirty="0">
                        <a:effectLst/>
                        <a:latin typeface="+mn-lt"/>
                      </a:endParaRPr>
                    </a:p>
                  </a:txBody>
                  <a:tcPr marL="4806" marR="4806" marT="2403" marB="2403" anchor="ctr"/>
                </a:tc>
                <a:tc>
                  <a:txBody>
                    <a:bodyPr/>
                    <a:lstStyle/>
                    <a:p>
                      <a:pPr algn="ctr" fontAlgn="base"/>
                      <a:r>
                        <a:rPr lang="it-IT" sz="1600" dirty="0">
                          <a:effectLst/>
                        </a:rPr>
                        <a:t>0.026</a:t>
                      </a:r>
                      <a:endParaRPr lang="it-IT" sz="1600" b="0" dirty="0">
                        <a:effectLst/>
                        <a:latin typeface="+mn-lt"/>
                      </a:endParaRPr>
                    </a:p>
                  </a:txBody>
                  <a:tcPr marL="4806" marR="4806" marT="2403" marB="2403" anchor="ct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3411583432"/>
      </p:ext>
    </p:extLst>
  </p:cSld>
  <p:clrMapOvr>
    <a:masterClrMapping/>
  </p:clrMapOvr>
</p:sld>
</file>

<file path=ppt/theme/theme1.xml><?xml version="1.0" encoding="utf-8"?>
<a:theme xmlns:a="http://schemas.openxmlformats.org/drawingml/2006/main" name="Retrospettivo">
  <a:themeElements>
    <a:clrScheme name="Blu verde">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Retrospettiv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ttiv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343</TotalTime>
  <Words>2365</Words>
  <Application>Microsoft Office PowerPoint</Application>
  <PresentationFormat>Widescreen</PresentationFormat>
  <Paragraphs>705</Paragraphs>
  <Slides>83</Slides>
  <Notes>34</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83</vt:i4>
      </vt:variant>
    </vt:vector>
  </HeadingPairs>
  <TitlesOfParts>
    <vt:vector size="90" baseType="lpstr">
      <vt:lpstr>Arial</vt:lpstr>
      <vt:lpstr>Calibri</vt:lpstr>
      <vt:lpstr>Calibri Light</vt:lpstr>
      <vt:lpstr>Comic Sans MS</vt:lpstr>
      <vt:lpstr>Symbol</vt:lpstr>
      <vt:lpstr>Times New Roman</vt:lpstr>
      <vt:lpstr>Retrospettivo</vt:lpstr>
      <vt:lpstr>Artropatie microcristalline</vt:lpstr>
      <vt:lpstr>Sommario</vt:lpstr>
      <vt:lpstr>Classificazione delle malattie reumatiche</vt:lpstr>
      <vt:lpstr>Definizione</vt:lpstr>
      <vt:lpstr>Epidemiologia gotta</vt:lpstr>
      <vt:lpstr>Epidemiologia -CPPD</vt:lpstr>
      <vt:lpstr>Epidemiologia - HADD</vt:lpstr>
      <vt:lpstr>Fattori di rischio</vt:lpstr>
      <vt:lpstr>Fattori di rischio - Gotta</vt:lpstr>
      <vt:lpstr>Fattori di rischio Gotta</vt:lpstr>
      <vt:lpstr>Fattori di rischio CPPD</vt:lpstr>
      <vt:lpstr>Metabolismo dell’acido urico</vt:lpstr>
      <vt:lpstr>Cristalli di urato monosodico</vt:lpstr>
      <vt:lpstr>Fisiopatologia Gotta</vt:lpstr>
      <vt:lpstr>Fisiopatologia CPPD - IA</vt:lpstr>
      <vt:lpstr>Diagnosi  Quadro Clinico tipico</vt:lpstr>
      <vt:lpstr>Diagnosi  Quadri Clinici</vt:lpstr>
      <vt:lpstr>Diagnosi  Quadri clinici gotta </vt:lpstr>
      <vt:lpstr>Diagnosi  Quadri clinici gotta</vt:lpstr>
      <vt:lpstr>Gotta storia naturale</vt:lpstr>
      <vt:lpstr>Diagnosi  Quadri clinici gotta</vt:lpstr>
      <vt:lpstr>Diagnosi  Quadri clinici CPPD</vt:lpstr>
      <vt:lpstr>Diagnosi  Quadri clinici HADD</vt:lpstr>
      <vt:lpstr>Diagnosi  Diagnosi differenziale</vt:lpstr>
      <vt:lpstr>Diangosi Laboratorio</vt:lpstr>
      <vt:lpstr>Esame del liquido sinoviale</vt:lpstr>
      <vt:lpstr>Aspetti macroscopici</vt:lpstr>
      <vt:lpstr>Ricerca microcristalli</vt:lpstr>
      <vt:lpstr>Cristalli</vt:lpstr>
      <vt:lpstr>Principali tipi di cristalli rinvenibili nel LS</vt:lpstr>
      <vt:lpstr>Principali tecniche analitiche utilizzate per l’identificazione dei microcristalli</vt:lpstr>
      <vt:lpstr>Esame in luce polarizzata</vt:lpstr>
      <vt:lpstr>Presentazione standard di PowerPoint</vt:lpstr>
      <vt:lpstr>Attenzione!</vt:lpstr>
      <vt:lpstr>Cristalli di urato monosodico (MSU)</vt:lpstr>
      <vt:lpstr>Elongazione (MSU)</vt:lpstr>
      <vt:lpstr>Cristalli di MSU</vt:lpstr>
      <vt:lpstr>Cristalli di MSU aspetto ultrastrutturale</vt:lpstr>
      <vt:lpstr>Mancato reperimento di cristalli di MSU</vt:lpstr>
      <vt:lpstr>Significato clinico</vt:lpstr>
      <vt:lpstr>Cristalli di pirofosfato du calcio diidrato (CPPD)</vt:lpstr>
      <vt:lpstr>Elongazione (CPPD)</vt:lpstr>
      <vt:lpstr>Cristalli di CPPD  aspetto ultrastrutturale</vt:lpstr>
      <vt:lpstr>Significato clinico</vt:lpstr>
      <vt:lpstr>Cristalli di HA</vt:lpstr>
      <vt:lpstr>Rosso di Alizarina S</vt:lpstr>
      <vt:lpstr>Cristalli di HA aspetto ultrastrutturale</vt:lpstr>
      <vt:lpstr>Significato clinico</vt:lpstr>
      <vt:lpstr>Cristalli di cortisone depot</vt:lpstr>
      <vt:lpstr>Presentazione standard di PowerPoint</vt:lpstr>
      <vt:lpstr>Diagnosi  Esame del liquido sinoviale</vt:lpstr>
      <vt:lpstr>CRISTALLI DI PIROFOSFATO DI CALCIO DIIDRATO</vt:lpstr>
      <vt:lpstr>Presentazione standard di PowerPoint</vt:lpstr>
      <vt:lpstr>Diagnosi  Radiologia convenzionale</vt:lpstr>
      <vt:lpstr>Gotta  Radiologia convenzionale</vt:lpstr>
      <vt:lpstr>CPPD Radiologia convenzionale</vt:lpstr>
      <vt:lpstr>Presentazione standard di PowerPoint</vt:lpstr>
      <vt:lpstr>Presentazione standard di PowerPoint</vt:lpstr>
      <vt:lpstr>Presentazione standard di PowerPoint</vt:lpstr>
      <vt:lpstr>Presentazione standard di PowerPoint</vt:lpstr>
      <vt:lpstr>Presentazione standard di PowerPoint</vt:lpstr>
      <vt:lpstr>Milwaukee shoulder</vt:lpstr>
      <vt:lpstr>Presentazione standard di PowerPoint</vt:lpstr>
      <vt:lpstr>Diagnosi Ecografia</vt:lpstr>
      <vt:lpstr>Gotta  Ecografia</vt:lpstr>
      <vt:lpstr>CPPD Imaging</vt:lpstr>
      <vt:lpstr>Presentazione standard di PowerPoint</vt:lpstr>
      <vt:lpstr>Presentazione standard di PowerPoint</vt:lpstr>
      <vt:lpstr>HADD</vt:lpstr>
      <vt:lpstr>Gotta MRI</vt:lpstr>
      <vt:lpstr>Gotta Dual Energy CT</vt:lpstr>
      <vt:lpstr>Diagnosi Patologia</vt:lpstr>
      <vt:lpstr>Presentazione standard di PowerPoint</vt:lpstr>
      <vt:lpstr>Diagnosi - Algoritmo</vt:lpstr>
      <vt:lpstr>Terapia non farmacologica</vt:lpstr>
      <vt:lpstr>Gotta: fattori di rischio</vt:lpstr>
      <vt:lpstr>Dieta ed uricemia</vt:lpstr>
      <vt:lpstr>Terapia della gotta</vt:lpstr>
      <vt:lpstr>Terapia farmacologica</vt:lpstr>
      <vt:lpstr>Sindrome del dente incoronato (CPPD)</vt:lpstr>
      <vt:lpstr>Gotta</vt:lpstr>
      <vt:lpstr>CPPD</vt:lpstr>
      <vt:lpstr>HAAD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Carlo Scirè</dc:creator>
  <cp:lastModifiedBy>Carlo Scirè</cp:lastModifiedBy>
  <cp:revision>26</cp:revision>
  <dcterms:created xsi:type="dcterms:W3CDTF">2017-09-13T17:59:48Z</dcterms:created>
  <dcterms:modified xsi:type="dcterms:W3CDTF">2017-10-24T13:55:55Z</dcterms:modified>
</cp:coreProperties>
</file>