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2"/>
  </p:notesMasterIdLst>
  <p:sldIdLst>
    <p:sldId id="256" r:id="rId2"/>
    <p:sldId id="262" r:id="rId3"/>
    <p:sldId id="263" r:id="rId4"/>
    <p:sldId id="271" r:id="rId5"/>
    <p:sldId id="273" r:id="rId6"/>
    <p:sldId id="272" r:id="rId7"/>
    <p:sldId id="274" r:id="rId8"/>
    <p:sldId id="275" r:id="rId9"/>
    <p:sldId id="277" r:id="rId10"/>
    <p:sldId id="321" r:id="rId11"/>
    <p:sldId id="320" r:id="rId12"/>
    <p:sldId id="319" r:id="rId13"/>
    <p:sldId id="318" r:id="rId14"/>
    <p:sldId id="316" r:id="rId15"/>
    <p:sldId id="317" r:id="rId16"/>
    <p:sldId id="289" r:id="rId17"/>
    <p:sldId id="267" r:id="rId18"/>
    <p:sldId id="312" r:id="rId19"/>
    <p:sldId id="322" r:id="rId20"/>
    <p:sldId id="293" r:id="rId21"/>
    <p:sldId id="314" r:id="rId22"/>
    <p:sldId id="268" r:id="rId23"/>
    <p:sldId id="298" r:id="rId24"/>
    <p:sldId id="299" r:id="rId25"/>
    <p:sldId id="300" r:id="rId26"/>
    <p:sldId id="301" r:id="rId27"/>
    <p:sldId id="302" r:id="rId28"/>
    <p:sldId id="269" r:id="rId29"/>
    <p:sldId id="309" r:id="rId30"/>
    <p:sldId id="304"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1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CCF949-1219-4887-8832-C096FE94D7CE}" type="datetimeFigureOut">
              <a:rPr lang="it-IT" smtClean="0"/>
              <a:t>24/10/2017</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DAF0A0-B0CF-406F-985B-FC01877613DE}" type="slidenum">
              <a:rPr lang="it-IT" smtClean="0"/>
              <a:t>‹N›</a:t>
            </a:fld>
            <a:endParaRPr lang="it-IT"/>
          </a:p>
        </p:txBody>
      </p:sp>
    </p:spTree>
    <p:extLst>
      <p:ext uri="{BB962C8B-B14F-4D97-AF65-F5344CB8AC3E}">
        <p14:creationId xmlns:p14="http://schemas.microsoft.com/office/powerpoint/2010/main" val="2522068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it-IT"/>
              <a:t>Fare clic per modificare lo stile del titolo</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6" name="Slide Number Placeholder 5"/>
          <p:cNvSpPr>
            <a:spLocks noGrp="1"/>
          </p:cNvSpPr>
          <p:nvPr>
            <p:ph type="sldNum" sz="quarter" idx="12"/>
          </p:nvPr>
        </p:nvSpPr>
        <p:spPr>
          <a:xfrm>
            <a:off x="11022348" y="6459785"/>
            <a:ext cx="654539" cy="365125"/>
          </a:xfrm>
          <a:prstGeom prst="rect">
            <a:avLst/>
          </a:prstGeom>
        </p:spPr>
        <p:txBody>
          <a:bodyPr/>
          <a:lstStyle/>
          <a:p>
            <a:fld id="{F6739447-8AC7-4639-8DD6-3A048017A368}" type="slidenum">
              <a:rPr lang="it-IT" smtClean="0"/>
              <a:t>‹N›</a:t>
            </a:fld>
            <a:endParaRPr lang="it-IT"/>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2" descr="Risultati immagini per unife">
            <a:extLst>
              <a:ext uri="{FF2B5EF4-FFF2-40B4-BE49-F238E27FC236}">
                <a16:creationId xmlns:a16="http://schemas.microsoft.com/office/drawing/2014/main" id="{2A4F1E3D-5E6C-4FE7-8C19-2FD30815C8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0621" y="6467296"/>
            <a:ext cx="1270254" cy="3217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isultati immagini per unife">
            <a:extLst>
              <a:ext uri="{FF2B5EF4-FFF2-40B4-BE49-F238E27FC236}">
                <a16:creationId xmlns:a16="http://schemas.microsoft.com/office/drawing/2014/main" id="{C2C411D3-6BEE-44F8-B71E-657ECD7DFFAB}"/>
              </a:ext>
            </a:extLst>
          </p:cNvPr>
          <p:cNvPicPr>
            <a:picLocks noChangeAspect="1" noChangeArrowheads="1"/>
          </p:cNvPicPr>
          <p:nvPr userDrawn="1"/>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r="57724" b="2329"/>
          <a:stretch/>
        </p:blipFill>
        <p:spPr bwMode="auto">
          <a:xfrm>
            <a:off x="27433" y="6387047"/>
            <a:ext cx="416794" cy="412824"/>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4A4DA03E-AC05-47E0-AC52-54B59FBD0757}"/>
              </a:ext>
            </a:extLst>
          </p:cNvPr>
          <p:cNvSpPr txBox="1"/>
          <p:nvPr userDrawn="1"/>
        </p:nvSpPr>
        <p:spPr>
          <a:xfrm>
            <a:off x="2359152" y="6497390"/>
            <a:ext cx="838504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100" dirty="0">
                <a:solidFill>
                  <a:schemeClr val="bg2">
                    <a:lumMod val="50000"/>
                  </a:schemeClr>
                </a:solidFill>
              </a:rPr>
              <a:t>FACOLTA’ di MEDICINA E CHIRURGIA - CORSO DI REUMATOLOGIA –  PROF. C.A. SCIRE’ - LEZIONE [7]– [ARTRITI INFETTIVE]</a:t>
            </a:r>
          </a:p>
        </p:txBody>
      </p:sp>
    </p:spTree>
    <p:extLst>
      <p:ext uri="{BB962C8B-B14F-4D97-AF65-F5344CB8AC3E}">
        <p14:creationId xmlns:p14="http://schemas.microsoft.com/office/powerpoint/2010/main" val="4052184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Slide Number Placeholder 5"/>
          <p:cNvSpPr>
            <a:spLocks noGrp="1"/>
          </p:cNvSpPr>
          <p:nvPr>
            <p:ph type="sldNum" sz="quarter" idx="12"/>
          </p:nvPr>
        </p:nvSpPr>
        <p:spPr>
          <a:xfrm>
            <a:off x="11022348" y="6459785"/>
            <a:ext cx="654539" cy="365125"/>
          </a:xfrm>
          <a:prstGeom prst="rect">
            <a:avLst/>
          </a:prstGeom>
        </p:spPr>
        <p:txBody>
          <a:bodyPr/>
          <a:lstStyle/>
          <a:p>
            <a:fld id="{F6739447-8AC7-4639-8DD6-3A048017A368}" type="slidenum">
              <a:rPr lang="it-IT" smtClean="0"/>
              <a:t>‹N›</a:t>
            </a:fld>
            <a:endParaRPr lang="it-IT"/>
          </a:p>
        </p:txBody>
      </p:sp>
    </p:spTree>
    <p:extLst>
      <p:ext uri="{BB962C8B-B14F-4D97-AF65-F5344CB8AC3E}">
        <p14:creationId xmlns:p14="http://schemas.microsoft.com/office/powerpoint/2010/main" val="3292220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it-IT"/>
              <a:t>Fare clic per modificare lo stile del titolo</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6" name="Slide Number Placeholder 5"/>
          <p:cNvSpPr>
            <a:spLocks noGrp="1"/>
          </p:cNvSpPr>
          <p:nvPr>
            <p:ph type="sldNum" sz="quarter" idx="12"/>
          </p:nvPr>
        </p:nvSpPr>
        <p:spPr>
          <a:xfrm>
            <a:off x="11022348" y="6459785"/>
            <a:ext cx="654539" cy="365125"/>
          </a:xfrm>
          <a:prstGeom prst="rect">
            <a:avLst/>
          </a:prstGeom>
        </p:spPr>
        <p:txBody>
          <a:bodyPr/>
          <a:lstStyle/>
          <a:p>
            <a:fld id="{F6739447-8AC7-4639-8DD6-3A048017A368}" type="slidenum">
              <a:rPr lang="it-IT" smtClean="0"/>
              <a:t>‹N›</a:t>
            </a:fld>
            <a:endParaRPr lang="it-IT"/>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2" descr="Risultati immagini per unife">
            <a:extLst>
              <a:ext uri="{FF2B5EF4-FFF2-40B4-BE49-F238E27FC236}">
                <a16:creationId xmlns:a16="http://schemas.microsoft.com/office/drawing/2014/main" id="{9CE44146-814C-4686-B66C-DE8D57C73A9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0621" y="6467296"/>
            <a:ext cx="1270254" cy="3217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isultati immagini per unife">
            <a:extLst>
              <a:ext uri="{FF2B5EF4-FFF2-40B4-BE49-F238E27FC236}">
                <a16:creationId xmlns:a16="http://schemas.microsoft.com/office/drawing/2014/main" id="{05302580-64C2-4047-BB6A-8FB92A02B929}"/>
              </a:ext>
            </a:extLst>
          </p:cNvPr>
          <p:cNvPicPr>
            <a:picLocks noChangeAspect="1" noChangeArrowheads="1"/>
          </p:cNvPicPr>
          <p:nvPr userDrawn="1"/>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r="57724" b="2329"/>
          <a:stretch/>
        </p:blipFill>
        <p:spPr bwMode="auto">
          <a:xfrm>
            <a:off x="27433" y="6387047"/>
            <a:ext cx="416794" cy="412824"/>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59BBD32B-617E-4136-8809-D82E9D2E250D}"/>
              </a:ext>
            </a:extLst>
          </p:cNvPr>
          <p:cNvSpPr txBox="1"/>
          <p:nvPr userDrawn="1"/>
        </p:nvSpPr>
        <p:spPr>
          <a:xfrm>
            <a:off x="2359152" y="6497390"/>
            <a:ext cx="838504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100" dirty="0">
                <a:solidFill>
                  <a:schemeClr val="bg2">
                    <a:lumMod val="50000"/>
                  </a:schemeClr>
                </a:solidFill>
              </a:rPr>
              <a:t>FACOLTA’ di MEDICINA E CHIRURGIA - CORSO DI REUMATOLOGIA –  PROF. C.A. SCIRE’ - LEZIONE [7]– [ARTRITI INFETTIVE]</a:t>
            </a:r>
          </a:p>
        </p:txBody>
      </p:sp>
    </p:spTree>
    <p:extLst>
      <p:ext uri="{BB962C8B-B14F-4D97-AF65-F5344CB8AC3E}">
        <p14:creationId xmlns:p14="http://schemas.microsoft.com/office/powerpoint/2010/main" val="1233091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a:xfrm>
            <a:off x="512063" y="259171"/>
            <a:ext cx="11164823" cy="828965"/>
          </a:xfrm>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512064" y="1371600"/>
            <a:ext cx="5522974" cy="4497494"/>
          </a:xfrm>
        </p:spPr>
        <p:txBody>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Content Placeholder 3"/>
          <p:cNvSpPr>
            <a:spLocks noGrp="1"/>
          </p:cNvSpPr>
          <p:nvPr>
            <p:ph sz="half" idx="2"/>
          </p:nvPr>
        </p:nvSpPr>
        <p:spPr>
          <a:xfrm>
            <a:off x="6217920" y="1371600"/>
            <a:ext cx="5458967" cy="449749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Slide Number Placeholder 6"/>
          <p:cNvSpPr>
            <a:spLocks noGrp="1"/>
          </p:cNvSpPr>
          <p:nvPr>
            <p:ph type="sldNum" sz="quarter" idx="12"/>
          </p:nvPr>
        </p:nvSpPr>
        <p:spPr>
          <a:xfrm>
            <a:off x="11022348" y="6459785"/>
            <a:ext cx="654539" cy="365125"/>
          </a:xfrm>
          <a:prstGeom prst="rect">
            <a:avLst/>
          </a:prstGeom>
        </p:spPr>
        <p:txBody>
          <a:bodyPr/>
          <a:lstStyle/>
          <a:p>
            <a:fld id="{F6739447-8AC7-4639-8DD6-3A048017A368}" type="slidenum">
              <a:rPr lang="it-IT" smtClean="0"/>
              <a:t>‹N›</a:t>
            </a:fld>
            <a:endParaRPr lang="it-IT"/>
          </a:p>
        </p:txBody>
      </p:sp>
    </p:spTree>
    <p:extLst>
      <p:ext uri="{BB962C8B-B14F-4D97-AF65-F5344CB8AC3E}">
        <p14:creationId xmlns:p14="http://schemas.microsoft.com/office/powerpoint/2010/main" val="143883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585216" y="286603"/>
            <a:ext cx="11091670" cy="828965"/>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585216" y="1345765"/>
            <a:ext cx="5449824"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585216" y="2082047"/>
            <a:ext cx="5449824" cy="387848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217920" y="1345765"/>
            <a:ext cx="5458967"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217920" y="2082047"/>
            <a:ext cx="5458966" cy="3878487"/>
          </a:xfrm>
        </p:spPr>
        <p:txBody>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9" name="Slide Number Placeholder 8"/>
          <p:cNvSpPr>
            <a:spLocks noGrp="1"/>
          </p:cNvSpPr>
          <p:nvPr>
            <p:ph type="sldNum" sz="quarter" idx="12"/>
          </p:nvPr>
        </p:nvSpPr>
        <p:spPr>
          <a:xfrm>
            <a:off x="11022348" y="6459785"/>
            <a:ext cx="654539" cy="365125"/>
          </a:xfrm>
          <a:prstGeom prst="rect">
            <a:avLst/>
          </a:prstGeom>
        </p:spPr>
        <p:txBody>
          <a:bodyPr/>
          <a:lstStyle/>
          <a:p>
            <a:fld id="{F6739447-8AC7-4639-8DD6-3A048017A368}" type="slidenum">
              <a:rPr lang="it-IT" smtClean="0"/>
              <a:t>‹N›</a:t>
            </a:fld>
            <a:endParaRPr lang="it-IT"/>
          </a:p>
        </p:txBody>
      </p:sp>
    </p:spTree>
    <p:extLst>
      <p:ext uri="{BB962C8B-B14F-4D97-AF65-F5344CB8AC3E}">
        <p14:creationId xmlns:p14="http://schemas.microsoft.com/office/powerpoint/2010/main" val="3778026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5" name="Slide Number Placeholder 4"/>
          <p:cNvSpPr>
            <a:spLocks noGrp="1"/>
          </p:cNvSpPr>
          <p:nvPr>
            <p:ph type="sldNum" sz="quarter" idx="12"/>
          </p:nvPr>
        </p:nvSpPr>
        <p:spPr>
          <a:xfrm>
            <a:off x="11022348" y="6459785"/>
            <a:ext cx="654539" cy="365125"/>
          </a:xfrm>
          <a:prstGeom prst="rect">
            <a:avLst/>
          </a:prstGeom>
        </p:spPr>
        <p:txBody>
          <a:bodyPr/>
          <a:lstStyle/>
          <a:p>
            <a:fld id="{F6739447-8AC7-4639-8DD6-3A048017A368}" type="slidenum">
              <a:rPr lang="it-IT" smtClean="0"/>
              <a:t>‹N›</a:t>
            </a:fld>
            <a:endParaRPr lang="it-IT"/>
          </a:p>
        </p:txBody>
      </p:sp>
    </p:spTree>
    <p:extLst>
      <p:ext uri="{BB962C8B-B14F-4D97-AF65-F5344CB8AC3E}">
        <p14:creationId xmlns:p14="http://schemas.microsoft.com/office/powerpoint/2010/main" val="1387998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Slide Number Placeholder 8"/>
          <p:cNvSpPr>
            <a:spLocks noGrp="1"/>
          </p:cNvSpPr>
          <p:nvPr>
            <p:ph type="sldNum" sz="quarter" idx="12"/>
          </p:nvPr>
        </p:nvSpPr>
        <p:spPr>
          <a:xfrm>
            <a:off x="11022348" y="6459785"/>
            <a:ext cx="654539" cy="365125"/>
          </a:xfrm>
          <a:prstGeom prst="rect">
            <a:avLst/>
          </a:prstGeom>
        </p:spPr>
        <p:txBody>
          <a:bodyPr/>
          <a:lstStyle/>
          <a:p>
            <a:fld id="{F6739447-8AC7-4639-8DD6-3A048017A368}" type="slidenum">
              <a:rPr lang="it-IT" smtClean="0"/>
              <a:t>‹N›</a:t>
            </a:fld>
            <a:endParaRPr lang="it-IT"/>
          </a:p>
        </p:txBody>
      </p:sp>
      <p:pic>
        <p:nvPicPr>
          <p:cNvPr id="10" name="Picture 2" descr="Risultati immagini per unife">
            <a:extLst>
              <a:ext uri="{FF2B5EF4-FFF2-40B4-BE49-F238E27FC236}">
                <a16:creationId xmlns:a16="http://schemas.microsoft.com/office/drawing/2014/main" id="{10E906EA-3D43-41CD-BA7B-42B50766215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0621" y="6467296"/>
            <a:ext cx="1270254" cy="3217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isultati immagini per unife">
            <a:extLst>
              <a:ext uri="{FF2B5EF4-FFF2-40B4-BE49-F238E27FC236}">
                <a16:creationId xmlns:a16="http://schemas.microsoft.com/office/drawing/2014/main" id="{99B48F9F-5F08-40D8-A1AC-FCD748181664}"/>
              </a:ext>
            </a:extLst>
          </p:cNvPr>
          <p:cNvPicPr>
            <a:picLocks noChangeAspect="1" noChangeArrowheads="1"/>
          </p:cNvPicPr>
          <p:nvPr userDrawn="1"/>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r="57724" b="2329"/>
          <a:stretch/>
        </p:blipFill>
        <p:spPr bwMode="auto">
          <a:xfrm>
            <a:off x="27433" y="6387047"/>
            <a:ext cx="416794" cy="412824"/>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E49008A3-D64E-42C5-AD25-6AB68470F024}"/>
              </a:ext>
            </a:extLst>
          </p:cNvPr>
          <p:cNvSpPr txBox="1"/>
          <p:nvPr userDrawn="1"/>
        </p:nvSpPr>
        <p:spPr>
          <a:xfrm>
            <a:off x="2359152" y="6497390"/>
            <a:ext cx="838504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100" dirty="0">
                <a:solidFill>
                  <a:schemeClr val="bg2">
                    <a:lumMod val="50000"/>
                  </a:schemeClr>
                </a:solidFill>
              </a:rPr>
              <a:t>FACOLTA’ di MEDICINA E CHIRURGIA - CORSO DI REUMATOLOGIA –  PROF. C.A. SCIRE’ - LEZIONE [7]– [ARTRITI INFETTIVE]</a:t>
            </a:r>
          </a:p>
        </p:txBody>
      </p:sp>
    </p:spTree>
    <p:extLst>
      <p:ext uri="{BB962C8B-B14F-4D97-AF65-F5344CB8AC3E}">
        <p14:creationId xmlns:p14="http://schemas.microsoft.com/office/powerpoint/2010/main" val="294431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microsoft.com/office/2007/relationships/hdphoto" Target="../media/hdphoto1.wdp"/><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10621" y="286603"/>
            <a:ext cx="11166267" cy="801533"/>
          </a:xfrm>
          <a:prstGeom prst="rect">
            <a:avLst/>
          </a:prstGeom>
        </p:spPr>
        <p:txBody>
          <a:bodyPr vert="horz" lIns="91440" tIns="45720" rIns="91440" bIns="45720" rtlCol="0" anchor="b">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510621" y="1271016"/>
            <a:ext cx="11166267" cy="4598078"/>
          </a:xfrm>
          <a:prstGeom prst="rect">
            <a:avLst/>
          </a:prstGeom>
        </p:spPr>
        <p:txBody>
          <a:bodyPr vert="horz" lIns="0" tIns="45720" rIns="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Slide Number Placeholder 5"/>
          <p:cNvSpPr>
            <a:spLocks noGrp="1"/>
          </p:cNvSpPr>
          <p:nvPr>
            <p:ph type="sldNum" sz="quarter" idx="4"/>
          </p:nvPr>
        </p:nvSpPr>
        <p:spPr>
          <a:xfrm>
            <a:off x="11022348" y="6459785"/>
            <a:ext cx="654539" cy="365125"/>
          </a:xfrm>
          <a:prstGeom prst="rect">
            <a:avLst/>
          </a:prstGeom>
        </p:spPr>
        <p:txBody>
          <a:bodyPr vert="horz" lIns="91440" tIns="45720" rIns="91440" bIns="45720" rtlCol="0" anchor="ctr"/>
          <a:lstStyle>
            <a:lvl1pPr algn="r">
              <a:defRPr sz="1050">
                <a:solidFill>
                  <a:schemeClr val="bg2">
                    <a:lumMod val="50000"/>
                  </a:schemeClr>
                </a:solidFill>
              </a:defRPr>
            </a:lvl1pPr>
          </a:lstStyle>
          <a:p>
            <a:fld id="{F6739447-8AC7-4639-8DD6-3A048017A368}" type="slidenum">
              <a:rPr lang="it-IT" smtClean="0"/>
              <a:pPr/>
              <a:t>‹N›</a:t>
            </a:fld>
            <a:endParaRPr lang="it-IT" dirty="0"/>
          </a:p>
        </p:txBody>
      </p:sp>
      <p:cxnSp>
        <p:nvCxnSpPr>
          <p:cNvPr id="10" name="Straight Connector 9"/>
          <p:cNvCxnSpPr>
            <a:cxnSpLocks/>
          </p:cNvCxnSpPr>
          <p:nvPr/>
        </p:nvCxnSpPr>
        <p:spPr>
          <a:xfrm>
            <a:off x="510621" y="1106909"/>
            <a:ext cx="1116626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Risultati immagini per unife">
            <a:extLst>
              <a:ext uri="{FF2B5EF4-FFF2-40B4-BE49-F238E27FC236}">
                <a16:creationId xmlns:a16="http://schemas.microsoft.com/office/drawing/2014/main" id="{6FA51658-06CD-4809-A687-B482149651D1}"/>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10621" y="6467296"/>
            <a:ext cx="1270254" cy="3217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sultati immagini per unife">
            <a:extLst>
              <a:ext uri="{FF2B5EF4-FFF2-40B4-BE49-F238E27FC236}">
                <a16:creationId xmlns:a16="http://schemas.microsoft.com/office/drawing/2014/main" id="{B9620098-B957-41CE-B0AF-27D61A3CD743}"/>
              </a:ext>
            </a:extLst>
          </p:cNvPr>
          <p:cNvPicPr>
            <a:picLocks noChangeAspect="1" noChangeArrowheads="1"/>
          </p:cNvPicPr>
          <p:nvPr userDrawn="1"/>
        </p:nvPicPr>
        <p:blipFill rotWithShape="1">
          <a:blip r:embed="rId10">
            <a:duotone>
              <a:schemeClr val="accent6">
                <a:shade val="45000"/>
                <a:satMod val="135000"/>
              </a:schemeClr>
              <a:prstClr val="white"/>
            </a:duotone>
            <a:extLst>
              <a:ext uri="{BEBA8EAE-BF5A-486C-A8C5-ECC9F3942E4B}">
                <a14:imgProps xmlns:a14="http://schemas.microsoft.com/office/drawing/2010/main">
                  <a14:imgLayer r:embed="rId11">
                    <a14:imgEffect>
                      <a14:colorTemperature colorTemp="7200"/>
                    </a14:imgEffect>
                  </a14:imgLayer>
                </a14:imgProps>
              </a:ext>
              <a:ext uri="{28A0092B-C50C-407E-A947-70E740481C1C}">
                <a14:useLocalDpi xmlns:a14="http://schemas.microsoft.com/office/drawing/2010/main" val="0"/>
              </a:ext>
            </a:extLst>
          </a:blip>
          <a:srcRect r="57724" b="2329"/>
          <a:stretch/>
        </p:blipFill>
        <p:spPr bwMode="auto">
          <a:xfrm>
            <a:off x="27433" y="6387047"/>
            <a:ext cx="416794" cy="412824"/>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58499237-D03C-4E6C-921C-FAB33039F8E4}"/>
              </a:ext>
            </a:extLst>
          </p:cNvPr>
          <p:cNvSpPr txBox="1"/>
          <p:nvPr userDrawn="1"/>
        </p:nvSpPr>
        <p:spPr>
          <a:xfrm>
            <a:off x="2359152" y="6497390"/>
            <a:ext cx="838504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100" dirty="0">
                <a:solidFill>
                  <a:schemeClr val="bg2">
                    <a:lumMod val="50000"/>
                  </a:schemeClr>
                </a:solidFill>
              </a:rPr>
              <a:t>FACOLTA’ di MEDICINA E CHIRURGIA - CORSO DI REUMATOLOGIA –  PROF. C.A. SCIRE’ - LEZIONE [7]– [ARTRITI INFETTIVE]</a:t>
            </a:r>
          </a:p>
        </p:txBody>
      </p:sp>
    </p:spTree>
    <p:extLst>
      <p:ext uri="{BB962C8B-B14F-4D97-AF65-F5344CB8AC3E}">
        <p14:creationId xmlns:p14="http://schemas.microsoft.com/office/powerpoint/2010/main" val="24045532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750E9E-954F-4B7A-A2BA-5E3D7938564D}"/>
              </a:ext>
            </a:extLst>
          </p:cNvPr>
          <p:cNvSpPr>
            <a:spLocks noGrp="1"/>
          </p:cNvSpPr>
          <p:nvPr>
            <p:ph type="ctrTitle"/>
          </p:nvPr>
        </p:nvSpPr>
        <p:spPr/>
        <p:txBody>
          <a:bodyPr/>
          <a:lstStyle/>
          <a:p>
            <a:r>
              <a:rPr lang="it-IT" dirty="0"/>
              <a:t>Artriti infettive</a:t>
            </a:r>
          </a:p>
        </p:txBody>
      </p:sp>
      <p:sp>
        <p:nvSpPr>
          <p:cNvPr id="3" name="Sottotitolo 2">
            <a:extLst>
              <a:ext uri="{FF2B5EF4-FFF2-40B4-BE49-F238E27FC236}">
                <a16:creationId xmlns:a16="http://schemas.microsoft.com/office/drawing/2014/main" id="{53331731-A97F-4329-A063-4EDD1BBEC5C8}"/>
              </a:ext>
            </a:extLst>
          </p:cNvPr>
          <p:cNvSpPr>
            <a:spLocks noGrp="1"/>
          </p:cNvSpPr>
          <p:nvPr>
            <p:ph type="subTitle" idx="1"/>
          </p:nvPr>
        </p:nvSpPr>
        <p:spPr>
          <a:xfrm>
            <a:off x="1100051" y="4455621"/>
            <a:ext cx="10058400" cy="1565800"/>
          </a:xfrm>
        </p:spPr>
        <p:txBody>
          <a:bodyPr>
            <a:normAutofit/>
          </a:bodyPr>
          <a:lstStyle/>
          <a:p>
            <a:pPr algn="ctr"/>
            <a:r>
              <a:rPr lang="it-IT" sz="1700" dirty="0"/>
              <a:t>Prof. Carlo Alberto Scire’ – carloalberto.scire@unife.it</a:t>
            </a:r>
          </a:p>
          <a:p>
            <a:pPr algn="ctr"/>
            <a:r>
              <a:rPr lang="it-IT" sz="1200" i="1" dirty="0"/>
              <a:t>Sezione di reumatologia ed ematologia – </a:t>
            </a:r>
            <a:r>
              <a:rPr lang="it-IT" sz="1200" i="1" dirty="0" err="1"/>
              <a:t>scuoladi</a:t>
            </a:r>
            <a:r>
              <a:rPr lang="it-IT" sz="1200" i="1" dirty="0"/>
              <a:t> specializzazione in reumatologia</a:t>
            </a:r>
          </a:p>
          <a:p>
            <a:pPr algn="ctr"/>
            <a:r>
              <a:rPr lang="it-IT" sz="1200" dirty="0"/>
              <a:t>Dipartimento di Scienze mediche </a:t>
            </a:r>
          </a:p>
          <a:p>
            <a:pPr algn="ctr"/>
            <a:r>
              <a:rPr lang="it-IT" sz="1200" b="1" dirty="0"/>
              <a:t>Università degli studi di Ferrara</a:t>
            </a:r>
          </a:p>
        </p:txBody>
      </p:sp>
    </p:spTree>
    <p:extLst>
      <p:ext uri="{BB962C8B-B14F-4D97-AF65-F5344CB8AC3E}">
        <p14:creationId xmlns:p14="http://schemas.microsoft.com/office/powerpoint/2010/main" val="3210433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5CB9FC-3696-4B40-8368-E14DFA16F5F7}"/>
              </a:ext>
            </a:extLst>
          </p:cNvPr>
          <p:cNvSpPr>
            <a:spLocks noGrp="1"/>
          </p:cNvSpPr>
          <p:nvPr>
            <p:ph type="title"/>
          </p:nvPr>
        </p:nvSpPr>
        <p:spPr/>
        <p:txBody>
          <a:bodyPr/>
          <a:lstStyle/>
          <a:p>
            <a:r>
              <a:rPr lang="it-IT" dirty="0"/>
              <a:t>Malattia di </a:t>
            </a:r>
            <a:r>
              <a:rPr lang="it-IT" dirty="0" err="1"/>
              <a:t>Lyme</a:t>
            </a:r>
            <a:endParaRPr lang="it-IT" dirty="0"/>
          </a:p>
        </p:txBody>
      </p:sp>
      <p:pic>
        <p:nvPicPr>
          <p:cNvPr id="7" name="Segnaposto contenuto 6">
            <a:extLst>
              <a:ext uri="{FF2B5EF4-FFF2-40B4-BE49-F238E27FC236}">
                <a16:creationId xmlns:a16="http://schemas.microsoft.com/office/drawing/2014/main" id="{3578AFCE-3F19-406E-B8D6-A39AE84587B8}"/>
              </a:ext>
            </a:extLst>
          </p:cNvPr>
          <p:cNvPicPr>
            <a:picLocks noGrp="1" noChangeAspect="1"/>
          </p:cNvPicPr>
          <p:nvPr>
            <p:ph idx="1"/>
          </p:nvPr>
        </p:nvPicPr>
        <p:blipFill>
          <a:blip r:embed="rId2"/>
          <a:stretch>
            <a:fillRect/>
          </a:stretch>
        </p:blipFill>
        <p:spPr>
          <a:xfrm>
            <a:off x="3338162" y="1483038"/>
            <a:ext cx="5512501" cy="4174500"/>
          </a:xfrm>
          <a:prstGeom prst="rect">
            <a:avLst/>
          </a:prstGeom>
        </p:spPr>
      </p:pic>
    </p:spTree>
    <p:extLst>
      <p:ext uri="{BB962C8B-B14F-4D97-AF65-F5344CB8AC3E}">
        <p14:creationId xmlns:p14="http://schemas.microsoft.com/office/powerpoint/2010/main" val="2545734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5CB9FC-3696-4B40-8368-E14DFA16F5F7}"/>
              </a:ext>
            </a:extLst>
          </p:cNvPr>
          <p:cNvSpPr>
            <a:spLocks noGrp="1"/>
          </p:cNvSpPr>
          <p:nvPr>
            <p:ph type="title"/>
          </p:nvPr>
        </p:nvSpPr>
        <p:spPr/>
        <p:txBody>
          <a:bodyPr/>
          <a:lstStyle/>
          <a:p>
            <a:r>
              <a:rPr lang="it-IT" dirty="0"/>
              <a:t>Clinica</a:t>
            </a:r>
          </a:p>
        </p:txBody>
      </p:sp>
      <p:pic>
        <p:nvPicPr>
          <p:cNvPr id="5" name="Picture 2">
            <a:extLst>
              <a:ext uri="{FF2B5EF4-FFF2-40B4-BE49-F238E27FC236}">
                <a16:creationId xmlns:a16="http://schemas.microsoft.com/office/drawing/2014/main" id="{DFF7CFCA-73CD-401E-A54E-17FBE2D0349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896" b="19581"/>
          <a:stretch/>
        </p:blipFill>
        <p:spPr bwMode="auto">
          <a:xfrm>
            <a:off x="309884" y="1225406"/>
            <a:ext cx="4272331" cy="4597400"/>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2F8F9BB0-0026-4FEC-9A5C-939BCFFE4362}"/>
              </a:ext>
            </a:extLst>
          </p:cNvPr>
          <p:cNvPicPr>
            <a:picLocks noChangeAspect="1"/>
          </p:cNvPicPr>
          <p:nvPr/>
        </p:nvPicPr>
        <p:blipFill>
          <a:blip r:embed="rId3"/>
          <a:stretch>
            <a:fillRect/>
          </a:stretch>
        </p:blipFill>
        <p:spPr>
          <a:xfrm>
            <a:off x="4582215" y="1225406"/>
            <a:ext cx="4608451" cy="4048000"/>
          </a:xfrm>
          <a:prstGeom prst="rect">
            <a:avLst/>
          </a:prstGeom>
        </p:spPr>
      </p:pic>
    </p:spTree>
    <p:extLst>
      <p:ext uri="{BB962C8B-B14F-4D97-AF65-F5344CB8AC3E}">
        <p14:creationId xmlns:p14="http://schemas.microsoft.com/office/powerpoint/2010/main" val="2755558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8AAC03-6E48-40C1-86B3-A92D18E0E67F}"/>
              </a:ext>
            </a:extLst>
          </p:cNvPr>
          <p:cNvSpPr>
            <a:spLocks noGrp="1"/>
          </p:cNvSpPr>
          <p:nvPr>
            <p:ph type="title"/>
          </p:nvPr>
        </p:nvSpPr>
        <p:spPr/>
        <p:txBody>
          <a:bodyPr/>
          <a:lstStyle/>
          <a:p>
            <a:r>
              <a:rPr lang="it-IT" dirty="0"/>
              <a:t>Diagnosi</a:t>
            </a:r>
          </a:p>
        </p:txBody>
      </p:sp>
      <p:pic>
        <p:nvPicPr>
          <p:cNvPr id="7" name="Segnaposto contenuto 6">
            <a:extLst>
              <a:ext uri="{FF2B5EF4-FFF2-40B4-BE49-F238E27FC236}">
                <a16:creationId xmlns:a16="http://schemas.microsoft.com/office/drawing/2014/main" id="{9E866188-7F80-459C-8228-2D7039ECF569}"/>
              </a:ext>
            </a:extLst>
          </p:cNvPr>
          <p:cNvPicPr>
            <a:picLocks noGrp="1" noChangeAspect="1"/>
          </p:cNvPicPr>
          <p:nvPr>
            <p:ph sz="half" idx="1"/>
          </p:nvPr>
        </p:nvPicPr>
        <p:blipFill>
          <a:blip r:embed="rId2"/>
          <a:stretch>
            <a:fillRect/>
          </a:stretch>
        </p:blipFill>
        <p:spPr>
          <a:xfrm>
            <a:off x="512763" y="2078376"/>
            <a:ext cx="5522912" cy="3083836"/>
          </a:xfrm>
          <a:prstGeom prst="rect">
            <a:avLst/>
          </a:prstGeom>
        </p:spPr>
      </p:pic>
      <p:pic>
        <p:nvPicPr>
          <p:cNvPr id="6" name="Segnaposto contenuto 5">
            <a:extLst>
              <a:ext uri="{FF2B5EF4-FFF2-40B4-BE49-F238E27FC236}">
                <a16:creationId xmlns:a16="http://schemas.microsoft.com/office/drawing/2014/main" id="{08C52053-3DE7-4457-BF19-20BADC93B33F}"/>
              </a:ext>
            </a:extLst>
          </p:cNvPr>
          <p:cNvPicPr>
            <a:picLocks noGrp="1" noChangeAspect="1"/>
          </p:cNvPicPr>
          <p:nvPr>
            <p:ph sz="half" idx="2"/>
          </p:nvPr>
        </p:nvPicPr>
        <p:blipFill>
          <a:blip r:embed="rId3"/>
          <a:stretch>
            <a:fillRect/>
          </a:stretch>
        </p:blipFill>
        <p:spPr>
          <a:xfrm>
            <a:off x="6218238" y="1672494"/>
            <a:ext cx="5459412" cy="3895600"/>
          </a:xfrm>
          <a:prstGeom prst="rect">
            <a:avLst/>
          </a:prstGeom>
        </p:spPr>
      </p:pic>
    </p:spTree>
    <p:extLst>
      <p:ext uri="{BB962C8B-B14F-4D97-AF65-F5344CB8AC3E}">
        <p14:creationId xmlns:p14="http://schemas.microsoft.com/office/powerpoint/2010/main" val="3518042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8D7EE4-14AB-4ABC-9F18-666113BB70F5}"/>
              </a:ext>
            </a:extLst>
          </p:cNvPr>
          <p:cNvSpPr>
            <a:spLocks noGrp="1"/>
          </p:cNvSpPr>
          <p:nvPr>
            <p:ph type="title"/>
          </p:nvPr>
        </p:nvSpPr>
        <p:spPr/>
        <p:txBody>
          <a:bodyPr/>
          <a:lstStyle/>
          <a:p>
            <a:r>
              <a:rPr lang="it-IT" dirty="0"/>
              <a:t>Terapia</a:t>
            </a:r>
          </a:p>
        </p:txBody>
      </p:sp>
      <p:pic>
        <p:nvPicPr>
          <p:cNvPr id="4" name="Segnaposto contenuto 3">
            <a:extLst>
              <a:ext uri="{FF2B5EF4-FFF2-40B4-BE49-F238E27FC236}">
                <a16:creationId xmlns:a16="http://schemas.microsoft.com/office/drawing/2014/main" id="{188F8494-9420-449C-B8A4-0225467844ED}"/>
              </a:ext>
            </a:extLst>
          </p:cNvPr>
          <p:cNvPicPr>
            <a:picLocks noGrp="1" noChangeAspect="1"/>
          </p:cNvPicPr>
          <p:nvPr>
            <p:ph idx="1"/>
          </p:nvPr>
        </p:nvPicPr>
        <p:blipFill>
          <a:blip r:embed="rId2"/>
          <a:stretch>
            <a:fillRect/>
          </a:stretch>
        </p:blipFill>
        <p:spPr>
          <a:xfrm>
            <a:off x="2999459" y="1271588"/>
            <a:ext cx="6189906" cy="4597400"/>
          </a:xfrm>
          <a:prstGeom prst="rect">
            <a:avLst/>
          </a:prstGeom>
        </p:spPr>
      </p:pic>
    </p:spTree>
    <p:extLst>
      <p:ext uri="{BB962C8B-B14F-4D97-AF65-F5344CB8AC3E}">
        <p14:creationId xmlns:p14="http://schemas.microsoft.com/office/powerpoint/2010/main" val="2299890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8BBC10-EAF6-4AC9-BD69-54D0350E5100}"/>
              </a:ext>
            </a:extLst>
          </p:cNvPr>
          <p:cNvSpPr>
            <a:spLocks noGrp="1"/>
          </p:cNvSpPr>
          <p:nvPr>
            <p:ph type="title"/>
          </p:nvPr>
        </p:nvSpPr>
        <p:spPr/>
        <p:txBody>
          <a:bodyPr/>
          <a:lstStyle/>
          <a:p>
            <a:r>
              <a:rPr lang="it-IT" dirty="0"/>
              <a:t>Artrite gonococcica</a:t>
            </a:r>
          </a:p>
        </p:txBody>
      </p:sp>
      <p:pic>
        <p:nvPicPr>
          <p:cNvPr id="5" name="Immagine 4">
            <a:extLst>
              <a:ext uri="{FF2B5EF4-FFF2-40B4-BE49-F238E27FC236}">
                <a16:creationId xmlns:a16="http://schemas.microsoft.com/office/drawing/2014/main" id="{92E76C7C-B112-4487-9E7D-1F45D43768ED}"/>
              </a:ext>
            </a:extLst>
          </p:cNvPr>
          <p:cNvPicPr>
            <a:picLocks noChangeAspect="1"/>
          </p:cNvPicPr>
          <p:nvPr/>
        </p:nvPicPr>
        <p:blipFill>
          <a:blip r:embed="rId2"/>
          <a:stretch>
            <a:fillRect/>
          </a:stretch>
        </p:blipFill>
        <p:spPr>
          <a:xfrm rot="5400000">
            <a:off x="8791122" y="2201801"/>
            <a:ext cx="3276010" cy="2129406"/>
          </a:xfrm>
          <a:prstGeom prst="rect">
            <a:avLst/>
          </a:prstGeom>
        </p:spPr>
      </p:pic>
      <p:pic>
        <p:nvPicPr>
          <p:cNvPr id="6" name="Immagine 5">
            <a:extLst>
              <a:ext uri="{FF2B5EF4-FFF2-40B4-BE49-F238E27FC236}">
                <a16:creationId xmlns:a16="http://schemas.microsoft.com/office/drawing/2014/main" id="{1DD79D1B-EAA4-4561-9CF0-40DC7823D491}"/>
              </a:ext>
            </a:extLst>
          </p:cNvPr>
          <p:cNvPicPr>
            <a:picLocks noChangeAspect="1"/>
          </p:cNvPicPr>
          <p:nvPr/>
        </p:nvPicPr>
        <p:blipFill>
          <a:blip r:embed="rId3"/>
          <a:stretch>
            <a:fillRect/>
          </a:stretch>
        </p:blipFill>
        <p:spPr>
          <a:xfrm>
            <a:off x="590245" y="1628499"/>
            <a:ext cx="8737828" cy="3414555"/>
          </a:xfrm>
          <a:prstGeom prst="rect">
            <a:avLst/>
          </a:prstGeom>
        </p:spPr>
      </p:pic>
    </p:spTree>
    <p:extLst>
      <p:ext uri="{BB962C8B-B14F-4D97-AF65-F5344CB8AC3E}">
        <p14:creationId xmlns:p14="http://schemas.microsoft.com/office/powerpoint/2010/main" val="3992968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59463C-9838-4614-9F74-A0E4D6118F48}"/>
              </a:ext>
            </a:extLst>
          </p:cNvPr>
          <p:cNvSpPr>
            <a:spLocks noGrp="1"/>
          </p:cNvSpPr>
          <p:nvPr>
            <p:ph type="title"/>
          </p:nvPr>
        </p:nvSpPr>
        <p:spPr/>
        <p:txBody>
          <a:bodyPr/>
          <a:lstStyle/>
          <a:p>
            <a:r>
              <a:rPr lang="it-IT" dirty="0"/>
              <a:t>Artrite tubercolare</a:t>
            </a:r>
          </a:p>
        </p:txBody>
      </p:sp>
      <p:pic>
        <p:nvPicPr>
          <p:cNvPr id="4" name="Immagine 3">
            <a:extLst>
              <a:ext uri="{FF2B5EF4-FFF2-40B4-BE49-F238E27FC236}">
                <a16:creationId xmlns:a16="http://schemas.microsoft.com/office/drawing/2014/main" id="{CA3D2D8B-E581-49A1-AA59-1899291DD013}"/>
              </a:ext>
            </a:extLst>
          </p:cNvPr>
          <p:cNvPicPr>
            <a:picLocks noChangeAspect="1"/>
          </p:cNvPicPr>
          <p:nvPr/>
        </p:nvPicPr>
        <p:blipFill>
          <a:blip r:embed="rId2"/>
          <a:stretch>
            <a:fillRect/>
          </a:stretch>
        </p:blipFill>
        <p:spPr>
          <a:xfrm>
            <a:off x="341194" y="1434313"/>
            <a:ext cx="3664425" cy="4357473"/>
          </a:xfrm>
          <a:prstGeom prst="rect">
            <a:avLst/>
          </a:prstGeom>
        </p:spPr>
      </p:pic>
      <p:pic>
        <p:nvPicPr>
          <p:cNvPr id="5" name="Immagine 4">
            <a:extLst>
              <a:ext uri="{FF2B5EF4-FFF2-40B4-BE49-F238E27FC236}">
                <a16:creationId xmlns:a16="http://schemas.microsoft.com/office/drawing/2014/main" id="{7B6EA069-D40B-4908-9334-235C2CD763F8}"/>
              </a:ext>
            </a:extLst>
          </p:cNvPr>
          <p:cNvPicPr>
            <a:picLocks noChangeAspect="1"/>
          </p:cNvPicPr>
          <p:nvPr/>
        </p:nvPicPr>
        <p:blipFill>
          <a:blip r:embed="rId3"/>
          <a:stretch>
            <a:fillRect/>
          </a:stretch>
        </p:blipFill>
        <p:spPr>
          <a:xfrm>
            <a:off x="4019614" y="1427490"/>
            <a:ext cx="3450884" cy="4352336"/>
          </a:xfrm>
          <a:prstGeom prst="rect">
            <a:avLst/>
          </a:prstGeom>
        </p:spPr>
      </p:pic>
      <p:pic>
        <p:nvPicPr>
          <p:cNvPr id="6" name="Immagine 5">
            <a:extLst>
              <a:ext uri="{FF2B5EF4-FFF2-40B4-BE49-F238E27FC236}">
                <a16:creationId xmlns:a16="http://schemas.microsoft.com/office/drawing/2014/main" id="{4E25B3B4-8131-4C7B-B689-5C22E394D419}"/>
              </a:ext>
            </a:extLst>
          </p:cNvPr>
          <p:cNvPicPr>
            <a:picLocks noChangeAspect="1"/>
          </p:cNvPicPr>
          <p:nvPr/>
        </p:nvPicPr>
        <p:blipFill>
          <a:blip r:embed="rId4"/>
          <a:stretch>
            <a:fillRect/>
          </a:stretch>
        </p:blipFill>
        <p:spPr>
          <a:xfrm>
            <a:off x="7482312" y="1427489"/>
            <a:ext cx="4227270" cy="4352337"/>
          </a:xfrm>
          <a:prstGeom prst="rect">
            <a:avLst/>
          </a:prstGeom>
        </p:spPr>
      </p:pic>
    </p:spTree>
    <p:extLst>
      <p:ext uri="{BB962C8B-B14F-4D97-AF65-F5344CB8AC3E}">
        <p14:creationId xmlns:p14="http://schemas.microsoft.com/office/powerpoint/2010/main" val="4173246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47E2DA-F2FF-4A25-8100-116EEED053A5}"/>
              </a:ext>
            </a:extLst>
          </p:cNvPr>
          <p:cNvSpPr>
            <a:spLocks noGrp="1"/>
          </p:cNvSpPr>
          <p:nvPr>
            <p:ph type="title"/>
          </p:nvPr>
        </p:nvSpPr>
        <p:spPr/>
        <p:txBody>
          <a:bodyPr/>
          <a:lstStyle/>
          <a:p>
            <a:r>
              <a:rPr lang="it-IT" dirty="0"/>
              <a:t>Manifestazioni </a:t>
            </a:r>
            <a:r>
              <a:rPr lang="it-IT" dirty="0" err="1"/>
              <a:t>rematologiche</a:t>
            </a:r>
            <a:r>
              <a:rPr lang="it-IT" dirty="0"/>
              <a:t> dell’HIV</a:t>
            </a:r>
          </a:p>
        </p:txBody>
      </p:sp>
      <p:pic>
        <p:nvPicPr>
          <p:cNvPr id="3" name="Immagine 2">
            <a:extLst>
              <a:ext uri="{FF2B5EF4-FFF2-40B4-BE49-F238E27FC236}">
                <a16:creationId xmlns:a16="http://schemas.microsoft.com/office/drawing/2014/main" id="{DEEE975F-BED4-4990-8FA2-87FD8BB1E769}"/>
              </a:ext>
            </a:extLst>
          </p:cNvPr>
          <p:cNvPicPr>
            <a:picLocks noChangeAspect="1"/>
          </p:cNvPicPr>
          <p:nvPr/>
        </p:nvPicPr>
        <p:blipFill>
          <a:blip r:embed="rId2"/>
          <a:stretch>
            <a:fillRect/>
          </a:stretch>
        </p:blipFill>
        <p:spPr>
          <a:xfrm>
            <a:off x="458583" y="1555844"/>
            <a:ext cx="6980809" cy="3593951"/>
          </a:xfrm>
          <a:prstGeom prst="rect">
            <a:avLst/>
          </a:prstGeom>
        </p:spPr>
      </p:pic>
      <p:pic>
        <p:nvPicPr>
          <p:cNvPr id="7" name="Immagine 6">
            <a:extLst>
              <a:ext uri="{FF2B5EF4-FFF2-40B4-BE49-F238E27FC236}">
                <a16:creationId xmlns:a16="http://schemas.microsoft.com/office/drawing/2014/main" id="{E1383FDE-4EC4-4E62-BA74-7D8A2851520D}"/>
              </a:ext>
            </a:extLst>
          </p:cNvPr>
          <p:cNvPicPr>
            <a:picLocks noChangeAspect="1"/>
          </p:cNvPicPr>
          <p:nvPr/>
        </p:nvPicPr>
        <p:blipFill>
          <a:blip r:embed="rId3"/>
          <a:stretch>
            <a:fillRect/>
          </a:stretch>
        </p:blipFill>
        <p:spPr>
          <a:xfrm>
            <a:off x="7439392" y="1555844"/>
            <a:ext cx="4359506" cy="3836178"/>
          </a:xfrm>
          <a:prstGeom prst="rect">
            <a:avLst/>
          </a:prstGeom>
        </p:spPr>
      </p:pic>
    </p:spTree>
    <p:extLst>
      <p:ext uri="{BB962C8B-B14F-4D97-AF65-F5344CB8AC3E}">
        <p14:creationId xmlns:p14="http://schemas.microsoft.com/office/powerpoint/2010/main" val="3124158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711D9A6A-F044-4A3E-9458-2CD69564AE80}"/>
              </a:ext>
            </a:extLst>
          </p:cNvPr>
          <p:cNvSpPr>
            <a:spLocks noGrp="1"/>
          </p:cNvSpPr>
          <p:nvPr>
            <p:ph type="title"/>
          </p:nvPr>
        </p:nvSpPr>
        <p:spPr/>
        <p:txBody>
          <a:bodyPr/>
          <a:lstStyle/>
          <a:p>
            <a:r>
              <a:rPr lang="it-IT" dirty="0"/>
              <a:t>Artriti Virali</a:t>
            </a:r>
          </a:p>
        </p:txBody>
      </p:sp>
      <p:sp>
        <p:nvSpPr>
          <p:cNvPr id="6" name="Segnaposto testo 5">
            <a:extLst>
              <a:ext uri="{FF2B5EF4-FFF2-40B4-BE49-F238E27FC236}">
                <a16:creationId xmlns:a16="http://schemas.microsoft.com/office/drawing/2014/main" id="{9C518F4C-BFBC-4292-9B87-FC3B81D0241D}"/>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4049785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DD3876-619D-4E5D-9552-95F74986396E}"/>
              </a:ext>
            </a:extLst>
          </p:cNvPr>
          <p:cNvSpPr>
            <a:spLocks noGrp="1"/>
          </p:cNvSpPr>
          <p:nvPr>
            <p:ph type="title"/>
          </p:nvPr>
        </p:nvSpPr>
        <p:spPr/>
        <p:txBody>
          <a:bodyPr/>
          <a:lstStyle/>
          <a:p>
            <a:r>
              <a:rPr lang="it-IT" dirty="0"/>
              <a:t>Agenti eziologici</a:t>
            </a:r>
          </a:p>
        </p:txBody>
      </p:sp>
      <p:pic>
        <p:nvPicPr>
          <p:cNvPr id="5" name="Picture 2">
            <a:extLst>
              <a:ext uri="{FF2B5EF4-FFF2-40B4-BE49-F238E27FC236}">
                <a16:creationId xmlns:a16="http://schemas.microsoft.com/office/drawing/2014/main" id="{D6F7B318-F647-4641-AEFC-F5F16AFAB6F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273" b="5174"/>
          <a:stretch/>
        </p:blipFill>
        <p:spPr bwMode="auto">
          <a:xfrm>
            <a:off x="3833996" y="1348236"/>
            <a:ext cx="4662272" cy="459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189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a:extLst>
              <a:ext uri="{FF2B5EF4-FFF2-40B4-BE49-F238E27FC236}">
                <a16:creationId xmlns:a16="http://schemas.microsoft.com/office/drawing/2014/main" id="{00D2EC24-8545-46F6-B4D1-6426840736FC}"/>
              </a:ext>
            </a:extLst>
          </p:cNvPr>
          <p:cNvPicPr>
            <a:picLocks noGrp="1" noChangeAspect="1"/>
          </p:cNvPicPr>
          <p:nvPr>
            <p:ph idx="4294967295"/>
          </p:nvPr>
        </p:nvPicPr>
        <p:blipFill>
          <a:blip r:embed="rId2"/>
          <a:stretch>
            <a:fillRect/>
          </a:stretch>
        </p:blipFill>
        <p:spPr>
          <a:xfrm rot="5400000">
            <a:off x="3055203" y="-2489481"/>
            <a:ext cx="5989277" cy="11491033"/>
          </a:xfrm>
          <a:prstGeom prst="rect">
            <a:avLst/>
          </a:prstGeom>
        </p:spPr>
      </p:pic>
    </p:spTree>
    <p:extLst>
      <p:ext uri="{BB962C8B-B14F-4D97-AF65-F5344CB8AC3E}">
        <p14:creationId xmlns:p14="http://schemas.microsoft.com/office/powerpoint/2010/main" val="3550282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672A7A-E2DC-44AC-935F-4937EFCE5D3E}"/>
              </a:ext>
            </a:extLst>
          </p:cNvPr>
          <p:cNvSpPr>
            <a:spLocks noGrp="1"/>
          </p:cNvSpPr>
          <p:nvPr>
            <p:ph type="title"/>
          </p:nvPr>
        </p:nvSpPr>
        <p:spPr/>
        <p:txBody>
          <a:bodyPr/>
          <a:lstStyle/>
          <a:p>
            <a:r>
              <a:rPr lang="it-IT" dirty="0"/>
              <a:t>Sommario</a:t>
            </a:r>
          </a:p>
        </p:txBody>
      </p:sp>
      <p:sp>
        <p:nvSpPr>
          <p:cNvPr id="4" name="Segnaposto contenuto 3">
            <a:extLst>
              <a:ext uri="{FF2B5EF4-FFF2-40B4-BE49-F238E27FC236}">
                <a16:creationId xmlns:a16="http://schemas.microsoft.com/office/drawing/2014/main" id="{DE43299F-9C01-4E52-9824-0A60BDA87F53}"/>
              </a:ext>
            </a:extLst>
          </p:cNvPr>
          <p:cNvSpPr>
            <a:spLocks noGrp="1"/>
          </p:cNvSpPr>
          <p:nvPr>
            <p:ph sz="half" idx="1"/>
          </p:nvPr>
        </p:nvSpPr>
        <p:spPr>
          <a:xfrm>
            <a:off x="512063" y="1371600"/>
            <a:ext cx="5953391" cy="4497494"/>
          </a:xfrm>
        </p:spPr>
        <p:txBody>
          <a:bodyPr>
            <a:normAutofit/>
          </a:bodyPr>
          <a:lstStyle/>
          <a:p>
            <a:r>
              <a:rPr lang="it-IT" sz="2800" i="1" dirty="0"/>
              <a:t>Esame del liquido sinoviale</a:t>
            </a:r>
          </a:p>
          <a:p>
            <a:r>
              <a:rPr lang="it-IT" sz="2800" dirty="0"/>
              <a:t>Artriti batteriche</a:t>
            </a:r>
          </a:p>
          <a:p>
            <a:r>
              <a:rPr lang="it-IT" sz="2800" dirty="0"/>
              <a:t>Artriti virali</a:t>
            </a:r>
          </a:p>
          <a:p>
            <a:r>
              <a:rPr lang="it-IT" sz="2800" dirty="0"/>
              <a:t>Febbre reumatica </a:t>
            </a:r>
          </a:p>
          <a:p>
            <a:r>
              <a:rPr lang="it-IT" sz="2800" dirty="0"/>
              <a:t>Artriti reattive</a:t>
            </a:r>
          </a:p>
        </p:txBody>
      </p:sp>
      <p:pic>
        <p:nvPicPr>
          <p:cNvPr id="7" name="Picture 2" descr="Risultati immagini per infectious arthritis">
            <a:extLst>
              <a:ext uri="{FF2B5EF4-FFF2-40B4-BE49-F238E27FC236}">
                <a16:creationId xmlns:a16="http://schemas.microsoft.com/office/drawing/2014/main" id="{E3C7356E-3FD4-4D6B-AE35-68930396FA4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631709" y="3465164"/>
            <a:ext cx="4174836" cy="2612074"/>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81766F55-B722-4605-B655-BAAEB7BBE11B}"/>
              </a:ext>
            </a:extLst>
          </p:cNvPr>
          <p:cNvPicPr>
            <a:picLocks noChangeAspect="1"/>
          </p:cNvPicPr>
          <p:nvPr/>
        </p:nvPicPr>
        <p:blipFill rotWithShape="1">
          <a:blip r:embed="rId3"/>
          <a:srcRect b="9406"/>
          <a:stretch/>
        </p:blipFill>
        <p:spPr>
          <a:xfrm>
            <a:off x="7585652" y="1255569"/>
            <a:ext cx="2266950" cy="1829377"/>
          </a:xfrm>
          <a:prstGeom prst="rect">
            <a:avLst/>
          </a:prstGeom>
        </p:spPr>
      </p:pic>
    </p:spTree>
    <p:extLst>
      <p:ext uri="{BB962C8B-B14F-4D97-AF65-F5344CB8AC3E}">
        <p14:creationId xmlns:p14="http://schemas.microsoft.com/office/powerpoint/2010/main" val="4061592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1C4D78-1D60-4BE0-8900-CFF4A263464B}"/>
              </a:ext>
            </a:extLst>
          </p:cNvPr>
          <p:cNvSpPr>
            <a:spLocks noGrp="1"/>
          </p:cNvSpPr>
          <p:nvPr>
            <p:ph type="title"/>
          </p:nvPr>
        </p:nvSpPr>
        <p:spPr/>
        <p:txBody>
          <a:bodyPr/>
          <a:lstStyle/>
          <a:p>
            <a:r>
              <a:rPr lang="it-IT" dirty="0"/>
              <a:t>Patogenesi</a:t>
            </a:r>
          </a:p>
        </p:txBody>
      </p:sp>
      <p:pic>
        <p:nvPicPr>
          <p:cNvPr id="4" name="Segnaposto contenuto 3">
            <a:extLst>
              <a:ext uri="{FF2B5EF4-FFF2-40B4-BE49-F238E27FC236}">
                <a16:creationId xmlns:a16="http://schemas.microsoft.com/office/drawing/2014/main" id="{E396BC65-2EAA-466C-989E-F5077BE00328}"/>
              </a:ext>
            </a:extLst>
          </p:cNvPr>
          <p:cNvPicPr>
            <a:picLocks noGrp="1" noChangeAspect="1"/>
          </p:cNvPicPr>
          <p:nvPr>
            <p:ph idx="1"/>
          </p:nvPr>
        </p:nvPicPr>
        <p:blipFill>
          <a:blip r:embed="rId2"/>
          <a:stretch>
            <a:fillRect/>
          </a:stretch>
        </p:blipFill>
        <p:spPr>
          <a:xfrm>
            <a:off x="3114442" y="1271588"/>
            <a:ext cx="5959941" cy="4597400"/>
          </a:xfrm>
          <a:prstGeom prst="rect">
            <a:avLst/>
          </a:prstGeom>
        </p:spPr>
      </p:pic>
    </p:spTree>
    <p:extLst>
      <p:ext uri="{BB962C8B-B14F-4D97-AF65-F5344CB8AC3E}">
        <p14:creationId xmlns:p14="http://schemas.microsoft.com/office/powerpoint/2010/main" val="2518437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7D79C13-A492-4BC7-952B-537CCC477C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8471" y="1157869"/>
            <a:ext cx="3396587" cy="4975283"/>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994CED12-67D3-47EC-9442-0BABFC02A958}"/>
              </a:ext>
            </a:extLst>
          </p:cNvPr>
          <p:cNvPicPr>
            <a:picLocks noChangeAspect="1"/>
          </p:cNvPicPr>
          <p:nvPr/>
        </p:nvPicPr>
        <p:blipFill>
          <a:blip r:embed="rId3"/>
          <a:stretch>
            <a:fillRect/>
          </a:stretch>
        </p:blipFill>
        <p:spPr>
          <a:xfrm>
            <a:off x="1076680" y="1696872"/>
            <a:ext cx="5248275" cy="3505200"/>
          </a:xfrm>
          <a:prstGeom prst="rect">
            <a:avLst/>
          </a:prstGeom>
        </p:spPr>
      </p:pic>
      <p:sp>
        <p:nvSpPr>
          <p:cNvPr id="3" name="Titolo 2">
            <a:extLst>
              <a:ext uri="{FF2B5EF4-FFF2-40B4-BE49-F238E27FC236}">
                <a16:creationId xmlns:a16="http://schemas.microsoft.com/office/drawing/2014/main" id="{D70B5D1D-675B-472D-B08A-966F494FE9FE}"/>
              </a:ext>
            </a:extLst>
          </p:cNvPr>
          <p:cNvSpPr>
            <a:spLocks noGrp="1"/>
          </p:cNvSpPr>
          <p:nvPr>
            <p:ph type="title"/>
          </p:nvPr>
        </p:nvSpPr>
        <p:spPr/>
        <p:txBody>
          <a:bodyPr/>
          <a:lstStyle/>
          <a:p>
            <a:r>
              <a:rPr lang="it-IT" dirty="0"/>
              <a:t>Diagnosi</a:t>
            </a:r>
          </a:p>
        </p:txBody>
      </p:sp>
    </p:spTree>
    <p:extLst>
      <p:ext uri="{BB962C8B-B14F-4D97-AF65-F5344CB8AC3E}">
        <p14:creationId xmlns:p14="http://schemas.microsoft.com/office/powerpoint/2010/main" val="3510163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711D9A6A-F044-4A3E-9458-2CD69564AE80}"/>
              </a:ext>
            </a:extLst>
          </p:cNvPr>
          <p:cNvSpPr>
            <a:spLocks noGrp="1"/>
          </p:cNvSpPr>
          <p:nvPr>
            <p:ph type="title"/>
          </p:nvPr>
        </p:nvSpPr>
        <p:spPr/>
        <p:txBody>
          <a:bodyPr/>
          <a:lstStyle/>
          <a:p>
            <a:r>
              <a:rPr lang="it-IT" dirty="0"/>
              <a:t>Febbre reumatica</a:t>
            </a:r>
          </a:p>
        </p:txBody>
      </p:sp>
      <p:sp>
        <p:nvSpPr>
          <p:cNvPr id="6" name="Segnaposto testo 5">
            <a:extLst>
              <a:ext uri="{FF2B5EF4-FFF2-40B4-BE49-F238E27FC236}">
                <a16:creationId xmlns:a16="http://schemas.microsoft.com/office/drawing/2014/main" id="{9C518F4C-BFBC-4292-9B87-FC3B81D0241D}"/>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262361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1C4D78-1D60-4BE0-8900-CFF4A263464B}"/>
              </a:ext>
            </a:extLst>
          </p:cNvPr>
          <p:cNvSpPr>
            <a:spLocks noGrp="1"/>
          </p:cNvSpPr>
          <p:nvPr>
            <p:ph type="title"/>
          </p:nvPr>
        </p:nvSpPr>
        <p:spPr/>
        <p:txBody>
          <a:bodyPr/>
          <a:lstStyle/>
          <a:p>
            <a:r>
              <a:rPr lang="it-IT" dirty="0"/>
              <a:t>Patogenesi</a:t>
            </a:r>
          </a:p>
        </p:txBody>
      </p:sp>
      <p:pic>
        <p:nvPicPr>
          <p:cNvPr id="5" name="Segnaposto contenuto 4">
            <a:extLst>
              <a:ext uri="{FF2B5EF4-FFF2-40B4-BE49-F238E27FC236}">
                <a16:creationId xmlns:a16="http://schemas.microsoft.com/office/drawing/2014/main" id="{D519A3A6-9B1C-42D3-8F01-5A00D41254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5729" y="1397432"/>
            <a:ext cx="6912234" cy="4590155"/>
          </a:xfrm>
        </p:spPr>
      </p:pic>
    </p:spTree>
    <p:extLst>
      <p:ext uri="{BB962C8B-B14F-4D97-AF65-F5344CB8AC3E}">
        <p14:creationId xmlns:p14="http://schemas.microsoft.com/office/powerpoint/2010/main" val="2606943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47E2DA-F2FF-4A25-8100-116EEED053A5}"/>
              </a:ext>
            </a:extLst>
          </p:cNvPr>
          <p:cNvSpPr>
            <a:spLocks noGrp="1"/>
          </p:cNvSpPr>
          <p:nvPr>
            <p:ph type="title"/>
          </p:nvPr>
        </p:nvSpPr>
        <p:spPr/>
        <p:txBody>
          <a:bodyPr/>
          <a:lstStyle/>
          <a:p>
            <a:r>
              <a:rPr lang="it-IT" dirty="0"/>
              <a:t>Clinica</a:t>
            </a:r>
          </a:p>
        </p:txBody>
      </p:sp>
      <p:pic>
        <p:nvPicPr>
          <p:cNvPr id="4" name="Picture 2" descr="C:\Users\abc\Desktop\RF1.jpg">
            <a:extLst>
              <a:ext uri="{FF2B5EF4-FFF2-40B4-BE49-F238E27FC236}">
                <a16:creationId xmlns:a16="http://schemas.microsoft.com/office/drawing/2014/main" id="{9175F3BF-05DB-4328-A67D-DB89D3C83DDE}"/>
              </a:ext>
            </a:extLst>
          </p:cNvPr>
          <p:cNvPicPr>
            <a:picLocks noGrp="1" noChangeAspect="1" noChangeArrowheads="1"/>
          </p:cNvPicPr>
          <p:nvPr>
            <p:ph idx="1"/>
          </p:nvPr>
        </p:nvPicPr>
        <p:blipFill>
          <a:blip r:embed="rId2" cstate="print"/>
          <a:srcRect/>
          <a:stretch>
            <a:fillRect/>
          </a:stretch>
        </p:blipFill>
        <p:spPr bwMode="auto">
          <a:xfrm>
            <a:off x="579645" y="1540598"/>
            <a:ext cx="5236468" cy="4121294"/>
          </a:xfrm>
          <a:prstGeom prst="rect">
            <a:avLst/>
          </a:prstGeom>
          <a:noFill/>
        </p:spPr>
      </p:pic>
      <p:sp>
        <p:nvSpPr>
          <p:cNvPr id="5" name="Rettangolo 4">
            <a:extLst>
              <a:ext uri="{FF2B5EF4-FFF2-40B4-BE49-F238E27FC236}">
                <a16:creationId xmlns:a16="http://schemas.microsoft.com/office/drawing/2014/main" id="{929D4B16-144C-4392-A8B3-3DF9259D5F2B}"/>
              </a:ext>
            </a:extLst>
          </p:cNvPr>
          <p:cNvSpPr/>
          <p:nvPr/>
        </p:nvSpPr>
        <p:spPr>
          <a:xfrm>
            <a:off x="5816113" y="1222353"/>
            <a:ext cx="6096000" cy="4585871"/>
          </a:xfrm>
          <a:prstGeom prst="rect">
            <a:avLst/>
          </a:prstGeom>
        </p:spPr>
        <p:txBody>
          <a:bodyPr>
            <a:spAutoFit/>
          </a:bodyPr>
          <a:lstStyle/>
          <a:p>
            <a:r>
              <a:rPr lang="it-IT" sz="2000" b="1" i="1" dirty="0"/>
              <a:t>The </a:t>
            </a:r>
            <a:r>
              <a:rPr lang="it-IT" sz="2000" b="1" i="1" dirty="0" err="1"/>
              <a:t>five</a:t>
            </a:r>
            <a:r>
              <a:rPr lang="it-IT" sz="2000" b="1" i="1" dirty="0"/>
              <a:t> major </a:t>
            </a:r>
            <a:r>
              <a:rPr lang="it-IT" sz="2000" b="1" i="1" dirty="0" err="1"/>
              <a:t>manifestations</a:t>
            </a:r>
            <a:r>
              <a:rPr lang="it-IT" sz="2000" b="1" i="1" dirty="0"/>
              <a:t>:</a:t>
            </a:r>
          </a:p>
          <a:p>
            <a:pPr marL="285750" indent="-285750">
              <a:buFont typeface="Arial" panose="020B0604020202020204" pitchFamily="34" charset="0"/>
              <a:buChar char="•"/>
            </a:pPr>
            <a:r>
              <a:rPr lang="it-IT" dirty="0" err="1"/>
              <a:t>Carditis</a:t>
            </a:r>
            <a:r>
              <a:rPr lang="it-IT" dirty="0"/>
              <a:t> and </a:t>
            </a:r>
            <a:r>
              <a:rPr lang="it-IT" dirty="0" err="1"/>
              <a:t>valvulitis</a:t>
            </a:r>
            <a:r>
              <a:rPr lang="it-IT" dirty="0"/>
              <a:t> (</a:t>
            </a:r>
            <a:r>
              <a:rPr lang="it-IT" dirty="0" err="1"/>
              <a:t>eg</a:t>
            </a:r>
            <a:r>
              <a:rPr lang="it-IT" dirty="0"/>
              <a:t>, </a:t>
            </a:r>
            <a:r>
              <a:rPr lang="it-IT" dirty="0" err="1"/>
              <a:t>pancarditis</a:t>
            </a:r>
            <a:r>
              <a:rPr lang="it-IT" dirty="0"/>
              <a:t>) </a:t>
            </a:r>
            <a:r>
              <a:rPr lang="it-IT" dirty="0" err="1"/>
              <a:t>that</a:t>
            </a:r>
            <a:r>
              <a:rPr lang="it-IT" dirty="0"/>
              <a:t> </a:t>
            </a:r>
            <a:r>
              <a:rPr lang="it-IT" dirty="0" err="1"/>
              <a:t>is</a:t>
            </a:r>
            <a:r>
              <a:rPr lang="it-IT" dirty="0"/>
              <a:t> </a:t>
            </a:r>
            <a:r>
              <a:rPr lang="it-IT" dirty="0" err="1"/>
              <a:t>clinical</a:t>
            </a:r>
            <a:r>
              <a:rPr lang="it-IT" dirty="0"/>
              <a:t> or </a:t>
            </a:r>
            <a:r>
              <a:rPr lang="it-IT" dirty="0" err="1"/>
              <a:t>subclinical</a:t>
            </a:r>
            <a:r>
              <a:rPr lang="it-IT" dirty="0"/>
              <a:t> – 50 to 70 </a:t>
            </a:r>
            <a:r>
              <a:rPr lang="it-IT" dirty="0" err="1"/>
              <a:t>percent</a:t>
            </a:r>
            <a:endParaRPr lang="it-IT" dirty="0"/>
          </a:p>
          <a:p>
            <a:pPr marL="285750" indent="-285750">
              <a:buFont typeface="Arial" panose="020B0604020202020204" pitchFamily="34" charset="0"/>
              <a:buChar char="•"/>
            </a:pPr>
            <a:r>
              <a:rPr lang="it-IT" dirty="0" err="1"/>
              <a:t>Arthritis</a:t>
            </a:r>
            <a:r>
              <a:rPr lang="it-IT" dirty="0"/>
              <a:t> (</a:t>
            </a:r>
            <a:r>
              <a:rPr lang="it-IT" dirty="0" err="1"/>
              <a:t>usually</a:t>
            </a:r>
            <a:r>
              <a:rPr lang="it-IT" dirty="0"/>
              <a:t> </a:t>
            </a:r>
            <a:r>
              <a:rPr lang="it-IT" dirty="0" err="1"/>
              <a:t>migratory</a:t>
            </a:r>
            <a:r>
              <a:rPr lang="it-IT" dirty="0"/>
              <a:t> </a:t>
            </a:r>
            <a:r>
              <a:rPr lang="it-IT" dirty="0" err="1"/>
              <a:t>polyarthritis</a:t>
            </a:r>
            <a:r>
              <a:rPr lang="it-IT" dirty="0"/>
              <a:t> </a:t>
            </a:r>
            <a:r>
              <a:rPr lang="it-IT" dirty="0" err="1"/>
              <a:t>predominantly</a:t>
            </a:r>
            <a:r>
              <a:rPr lang="it-IT" dirty="0"/>
              <a:t> </a:t>
            </a:r>
            <a:r>
              <a:rPr lang="it-IT" dirty="0" err="1"/>
              <a:t>involving</a:t>
            </a:r>
            <a:r>
              <a:rPr lang="it-IT" dirty="0"/>
              <a:t> the large </a:t>
            </a:r>
            <a:r>
              <a:rPr lang="it-IT" dirty="0" err="1"/>
              <a:t>joints</a:t>
            </a:r>
            <a:r>
              <a:rPr lang="it-IT" dirty="0"/>
              <a:t>) – 35 to 66 </a:t>
            </a:r>
            <a:r>
              <a:rPr lang="it-IT" dirty="0" err="1"/>
              <a:t>percent</a:t>
            </a:r>
            <a:endParaRPr lang="it-IT" dirty="0"/>
          </a:p>
          <a:p>
            <a:pPr marL="285750" indent="-285750">
              <a:buFont typeface="Arial" panose="020B0604020202020204" pitchFamily="34" charset="0"/>
              <a:buChar char="•"/>
            </a:pPr>
            <a:r>
              <a:rPr lang="it-IT" dirty="0"/>
              <a:t>Central </a:t>
            </a:r>
            <a:r>
              <a:rPr lang="it-IT" dirty="0" err="1"/>
              <a:t>nervous</a:t>
            </a:r>
            <a:r>
              <a:rPr lang="it-IT" dirty="0"/>
              <a:t> system </a:t>
            </a:r>
            <a:r>
              <a:rPr lang="it-IT" dirty="0" err="1"/>
              <a:t>involvement</a:t>
            </a:r>
            <a:r>
              <a:rPr lang="it-IT" dirty="0"/>
              <a:t> (</a:t>
            </a:r>
            <a:r>
              <a:rPr lang="it-IT" dirty="0" err="1"/>
              <a:t>eg</a:t>
            </a:r>
            <a:r>
              <a:rPr lang="it-IT" dirty="0"/>
              <a:t>, </a:t>
            </a:r>
            <a:r>
              <a:rPr lang="it-IT" dirty="0" err="1"/>
              <a:t>Sydenham</a:t>
            </a:r>
            <a:r>
              <a:rPr lang="it-IT" dirty="0"/>
              <a:t> </a:t>
            </a:r>
            <a:r>
              <a:rPr lang="it-IT" dirty="0" err="1"/>
              <a:t>chorea</a:t>
            </a:r>
            <a:r>
              <a:rPr lang="it-IT" dirty="0"/>
              <a:t>) – 10 to 30 </a:t>
            </a:r>
            <a:r>
              <a:rPr lang="it-IT" dirty="0" err="1"/>
              <a:t>percent</a:t>
            </a:r>
            <a:endParaRPr lang="it-IT" dirty="0"/>
          </a:p>
          <a:p>
            <a:pPr marL="285750" indent="-285750">
              <a:buFont typeface="Arial" panose="020B0604020202020204" pitchFamily="34" charset="0"/>
              <a:buChar char="•"/>
            </a:pPr>
            <a:r>
              <a:rPr lang="it-IT" dirty="0" err="1"/>
              <a:t>Subcutaneous</a:t>
            </a:r>
            <a:r>
              <a:rPr lang="it-IT" dirty="0"/>
              <a:t> </a:t>
            </a:r>
            <a:r>
              <a:rPr lang="it-IT" dirty="0" err="1"/>
              <a:t>nodules</a:t>
            </a:r>
            <a:r>
              <a:rPr lang="it-IT" dirty="0"/>
              <a:t> – 0 to 10 </a:t>
            </a:r>
            <a:r>
              <a:rPr lang="it-IT" dirty="0" err="1"/>
              <a:t>percent</a:t>
            </a:r>
            <a:endParaRPr lang="it-IT" dirty="0"/>
          </a:p>
          <a:p>
            <a:pPr marL="285750" indent="-285750">
              <a:buFont typeface="Arial" panose="020B0604020202020204" pitchFamily="34" charset="0"/>
              <a:buChar char="•"/>
            </a:pPr>
            <a:r>
              <a:rPr lang="it-IT" dirty="0" err="1"/>
              <a:t>Erythema</a:t>
            </a:r>
            <a:r>
              <a:rPr lang="it-IT" dirty="0"/>
              <a:t> </a:t>
            </a:r>
            <a:r>
              <a:rPr lang="it-IT" dirty="0" err="1"/>
              <a:t>marginatum</a:t>
            </a:r>
            <a:r>
              <a:rPr lang="it-IT" dirty="0"/>
              <a:t> – &lt;6 </a:t>
            </a:r>
            <a:r>
              <a:rPr lang="it-IT" dirty="0" err="1"/>
              <a:t>percent</a:t>
            </a:r>
            <a:endParaRPr lang="it-IT" dirty="0"/>
          </a:p>
          <a:p>
            <a:endParaRPr lang="it-IT" dirty="0"/>
          </a:p>
          <a:p>
            <a:r>
              <a:rPr lang="it-IT" sz="2000" b="1" i="1" dirty="0"/>
              <a:t>The </a:t>
            </a:r>
            <a:r>
              <a:rPr lang="it-IT" sz="2000" b="1" i="1" dirty="0" err="1"/>
              <a:t>four</a:t>
            </a:r>
            <a:r>
              <a:rPr lang="it-IT" sz="2000" b="1" i="1" dirty="0"/>
              <a:t> minor </a:t>
            </a:r>
            <a:r>
              <a:rPr lang="it-IT" sz="2000" b="1" i="1" dirty="0" err="1"/>
              <a:t>manifestations</a:t>
            </a:r>
            <a:r>
              <a:rPr lang="it-IT" sz="2000" b="1" i="1" dirty="0"/>
              <a:t>:</a:t>
            </a:r>
          </a:p>
          <a:p>
            <a:pPr marL="285750" indent="-285750">
              <a:buFont typeface="Arial" panose="020B0604020202020204" pitchFamily="34" charset="0"/>
              <a:buChar char="•"/>
            </a:pPr>
            <a:r>
              <a:rPr lang="it-IT" dirty="0" err="1"/>
              <a:t>Arthralgia</a:t>
            </a:r>
            <a:endParaRPr lang="it-IT" dirty="0"/>
          </a:p>
          <a:p>
            <a:pPr marL="285750" indent="-285750">
              <a:buFont typeface="Arial" panose="020B0604020202020204" pitchFamily="34" charset="0"/>
              <a:buChar char="•"/>
            </a:pPr>
            <a:r>
              <a:rPr lang="it-IT" dirty="0"/>
              <a:t>Fever</a:t>
            </a:r>
          </a:p>
          <a:p>
            <a:pPr marL="285750" indent="-285750">
              <a:buFont typeface="Arial" panose="020B0604020202020204" pitchFamily="34" charset="0"/>
              <a:buChar char="•"/>
            </a:pPr>
            <a:r>
              <a:rPr lang="it-IT" dirty="0" err="1"/>
              <a:t>Elevated</a:t>
            </a:r>
            <a:r>
              <a:rPr lang="it-IT" dirty="0"/>
              <a:t> acute </a:t>
            </a:r>
            <a:r>
              <a:rPr lang="it-IT" dirty="0" err="1"/>
              <a:t>phase</a:t>
            </a:r>
            <a:r>
              <a:rPr lang="it-IT" dirty="0"/>
              <a:t> </a:t>
            </a:r>
            <a:r>
              <a:rPr lang="it-IT" dirty="0" err="1"/>
              <a:t>reactants</a:t>
            </a:r>
            <a:r>
              <a:rPr lang="it-IT" dirty="0"/>
              <a:t> (</a:t>
            </a:r>
            <a:r>
              <a:rPr lang="it-IT" dirty="0" err="1"/>
              <a:t>erythrocyte</a:t>
            </a:r>
            <a:r>
              <a:rPr lang="it-IT" dirty="0"/>
              <a:t> </a:t>
            </a:r>
            <a:r>
              <a:rPr lang="it-IT" dirty="0" err="1"/>
              <a:t>sedimentation</a:t>
            </a:r>
            <a:r>
              <a:rPr lang="it-IT" dirty="0"/>
              <a:t> rate [ESR], C-</a:t>
            </a:r>
            <a:r>
              <a:rPr lang="it-IT" dirty="0" err="1"/>
              <a:t>reactive</a:t>
            </a:r>
            <a:r>
              <a:rPr lang="it-IT" dirty="0"/>
              <a:t> </a:t>
            </a:r>
            <a:r>
              <a:rPr lang="it-IT" dirty="0" err="1"/>
              <a:t>protein</a:t>
            </a:r>
            <a:r>
              <a:rPr lang="it-IT" dirty="0"/>
              <a:t> [CRP])</a:t>
            </a:r>
          </a:p>
          <a:p>
            <a:pPr marL="285750" indent="-285750">
              <a:buFont typeface="Arial" panose="020B0604020202020204" pitchFamily="34" charset="0"/>
              <a:buChar char="•"/>
            </a:pPr>
            <a:r>
              <a:rPr lang="it-IT" dirty="0" err="1"/>
              <a:t>Prolonged</a:t>
            </a:r>
            <a:r>
              <a:rPr lang="it-IT" dirty="0"/>
              <a:t> PR </a:t>
            </a:r>
            <a:r>
              <a:rPr lang="it-IT" dirty="0" err="1"/>
              <a:t>interval</a:t>
            </a:r>
            <a:r>
              <a:rPr lang="it-IT" dirty="0"/>
              <a:t> on </a:t>
            </a:r>
            <a:r>
              <a:rPr lang="it-IT" dirty="0" err="1"/>
              <a:t>electrocardiogram</a:t>
            </a:r>
            <a:endParaRPr lang="it-IT" dirty="0"/>
          </a:p>
        </p:txBody>
      </p:sp>
    </p:spTree>
    <p:extLst>
      <p:ext uri="{BB962C8B-B14F-4D97-AF65-F5344CB8AC3E}">
        <p14:creationId xmlns:p14="http://schemas.microsoft.com/office/powerpoint/2010/main" val="120798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0E95B1-7FAF-4548-B753-20493968BCE4}"/>
              </a:ext>
            </a:extLst>
          </p:cNvPr>
          <p:cNvSpPr>
            <a:spLocks noGrp="1"/>
          </p:cNvSpPr>
          <p:nvPr>
            <p:ph type="title"/>
          </p:nvPr>
        </p:nvSpPr>
        <p:spPr/>
        <p:txBody>
          <a:bodyPr/>
          <a:lstStyle/>
          <a:p>
            <a:r>
              <a:rPr lang="it-IT" dirty="0"/>
              <a:t>Diagnosi</a:t>
            </a:r>
          </a:p>
        </p:txBody>
      </p:sp>
      <p:pic>
        <p:nvPicPr>
          <p:cNvPr id="4" name="Picture 2">
            <a:extLst>
              <a:ext uri="{FF2B5EF4-FFF2-40B4-BE49-F238E27FC236}">
                <a16:creationId xmlns:a16="http://schemas.microsoft.com/office/drawing/2014/main" id="{2DA282F7-2744-4196-8DC4-C32EF41859A9}"/>
              </a:ext>
            </a:extLst>
          </p:cNvPr>
          <p:cNvPicPr>
            <a:picLocks noGrp="1" noChangeAspect="1" noChangeArrowheads="1"/>
          </p:cNvPicPr>
          <p:nvPr>
            <p:ph idx="1"/>
          </p:nvPr>
        </p:nvPicPr>
        <p:blipFill>
          <a:blip r:embed="rId2" cstate="print"/>
          <a:srcRect/>
          <a:stretch>
            <a:fillRect/>
          </a:stretch>
        </p:blipFill>
        <p:spPr bwMode="auto">
          <a:xfrm>
            <a:off x="510621" y="1427336"/>
            <a:ext cx="5270827" cy="4082473"/>
          </a:xfrm>
          <a:prstGeom prst="rect">
            <a:avLst/>
          </a:prstGeom>
          <a:noFill/>
          <a:ln w="9525">
            <a:noFill/>
            <a:miter lim="800000"/>
            <a:headEnd/>
            <a:tailEnd/>
          </a:ln>
        </p:spPr>
      </p:pic>
      <p:pic>
        <p:nvPicPr>
          <p:cNvPr id="5" name="Immagine 4">
            <a:extLst>
              <a:ext uri="{FF2B5EF4-FFF2-40B4-BE49-F238E27FC236}">
                <a16:creationId xmlns:a16="http://schemas.microsoft.com/office/drawing/2014/main" id="{0CD6B8DE-B6C2-4CD9-9B95-342126DB61B5}"/>
              </a:ext>
            </a:extLst>
          </p:cNvPr>
          <p:cNvPicPr>
            <a:picLocks noChangeAspect="1"/>
          </p:cNvPicPr>
          <p:nvPr/>
        </p:nvPicPr>
        <p:blipFill>
          <a:blip r:embed="rId3"/>
          <a:stretch>
            <a:fillRect/>
          </a:stretch>
        </p:blipFill>
        <p:spPr>
          <a:xfrm>
            <a:off x="5781448" y="1570182"/>
            <a:ext cx="2796009" cy="3939627"/>
          </a:xfrm>
          <a:prstGeom prst="rect">
            <a:avLst/>
          </a:prstGeom>
        </p:spPr>
      </p:pic>
      <p:sp>
        <p:nvSpPr>
          <p:cNvPr id="6" name="CasellaDiTesto 5">
            <a:extLst>
              <a:ext uri="{FF2B5EF4-FFF2-40B4-BE49-F238E27FC236}">
                <a16:creationId xmlns:a16="http://schemas.microsoft.com/office/drawing/2014/main" id="{8783DD99-0060-4B93-B9DC-96E29BDE9352}"/>
              </a:ext>
            </a:extLst>
          </p:cNvPr>
          <p:cNvSpPr txBox="1"/>
          <p:nvPr/>
        </p:nvSpPr>
        <p:spPr>
          <a:xfrm>
            <a:off x="5781448" y="1173809"/>
            <a:ext cx="2796009" cy="400110"/>
          </a:xfrm>
          <a:prstGeom prst="rect">
            <a:avLst/>
          </a:prstGeom>
          <a:noFill/>
        </p:spPr>
        <p:txBody>
          <a:bodyPr wrap="square" rtlCol="0">
            <a:spAutoFit/>
          </a:bodyPr>
          <a:lstStyle/>
          <a:p>
            <a:r>
              <a:rPr lang="it-IT" sz="2000" b="1" i="1" dirty="0" err="1"/>
              <a:t>Erythema</a:t>
            </a:r>
            <a:r>
              <a:rPr lang="it-IT" sz="2000" b="1" i="1" dirty="0"/>
              <a:t> </a:t>
            </a:r>
            <a:r>
              <a:rPr lang="it-IT" sz="2000" b="1" i="1" dirty="0" err="1"/>
              <a:t>marginatum</a:t>
            </a:r>
            <a:endParaRPr lang="it-IT" sz="2000" b="1" i="1" dirty="0"/>
          </a:p>
        </p:txBody>
      </p:sp>
      <p:pic>
        <p:nvPicPr>
          <p:cNvPr id="7" name="Immagine 6">
            <a:extLst>
              <a:ext uri="{FF2B5EF4-FFF2-40B4-BE49-F238E27FC236}">
                <a16:creationId xmlns:a16="http://schemas.microsoft.com/office/drawing/2014/main" id="{1B47328D-C90F-4F14-962B-B3056E310241}"/>
              </a:ext>
            </a:extLst>
          </p:cNvPr>
          <p:cNvPicPr>
            <a:picLocks noChangeAspect="1"/>
          </p:cNvPicPr>
          <p:nvPr/>
        </p:nvPicPr>
        <p:blipFill rotWithShape="1">
          <a:blip r:embed="rId4"/>
          <a:srcRect l="674" r="50380" b="3955"/>
          <a:stretch/>
        </p:blipFill>
        <p:spPr>
          <a:xfrm>
            <a:off x="8732309" y="1570182"/>
            <a:ext cx="2231256" cy="1936535"/>
          </a:xfrm>
          <a:prstGeom prst="rect">
            <a:avLst/>
          </a:prstGeom>
        </p:spPr>
      </p:pic>
      <p:pic>
        <p:nvPicPr>
          <p:cNvPr id="8" name="Immagine 7">
            <a:extLst>
              <a:ext uri="{FF2B5EF4-FFF2-40B4-BE49-F238E27FC236}">
                <a16:creationId xmlns:a16="http://schemas.microsoft.com/office/drawing/2014/main" id="{0B039059-E1A2-4C8A-8071-8F1902115CBD}"/>
              </a:ext>
            </a:extLst>
          </p:cNvPr>
          <p:cNvPicPr>
            <a:picLocks noChangeAspect="1"/>
          </p:cNvPicPr>
          <p:nvPr/>
        </p:nvPicPr>
        <p:blipFill rotWithShape="1">
          <a:blip r:embed="rId5"/>
          <a:srcRect l="26535" t="3629" r="1757" b="49864"/>
          <a:stretch/>
        </p:blipFill>
        <p:spPr>
          <a:xfrm>
            <a:off x="8732309" y="3592390"/>
            <a:ext cx="2231256" cy="1917419"/>
          </a:xfrm>
          <a:prstGeom prst="rect">
            <a:avLst/>
          </a:prstGeom>
        </p:spPr>
      </p:pic>
    </p:spTree>
    <p:extLst>
      <p:ext uri="{BB962C8B-B14F-4D97-AF65-F5344CB8AC3E}">
        <p14:creationId xmlns:p14="http://schemas.microsoft.com/office/powerpoint/2010/main" val="3684384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77923D-576C-4B96-A58B-9E6D3CC8254D}"/>
              </a:ext>
            </a:extLst>
          </p:cNvPr>
          <p:cNvSpPr>
            <a:spLocks noGrp="1"/>
          </p:cNvSpPr>
          <p:nvPr>
            <p:ph type="title"/>
          </p:nvPr>
        </p:nvSpPr>
        <p:spPr/>
        <p:txBody>
          <a:bodyPr/>
          <a:lstStyle/>
          <a:p>
            <a:r>
              <a:rPr lang="it-IT" dirty="0"/>
              <a:t>Prognosi</a:t>
            </a:r>
          </a:p>
        </p:txBody>
      </p:sp>
      <p:pic>
        <p:nvPicPr>
          <p:cNvPr id="4" name="Immagine 3">
            <a:extLst>
              <a:ext uri="{FF2B5EF4-FFF2-40B4-BE49-F238E27FC236}">
                <a16:creationId xmlns:a16="http://schemas.microsoft.com/office/drawing/2014/main" id="{2DB718AE-C8E1-4BCA-B0C5-F86680B98B6C}"/>
              </a:ext>
            </a:extLst>
          </p:cNvPr>
          <p:cNvPicPr>
            <a:picLocks noChangeAspect="1"/>
          </p:cNvPicPr>
          <p:nvPr/>
        </p:nvPicPr>
        <p:blipFill>
          <a:blip r:embed="rId2"/>
          <a:stretch>
            <a:fillRect/>
          </a:stretch>
        </p:blipFill>
        <p:spPr>
          <a:xfrm>
            <a:off x="3864974" y="1486459"/>
            <a:ext cx="3858750" cy="1908500"/>
          </a:xfrm>
          <a:prstGeom prst="rect">
            <a:avLst/>
          </a:prstGeom>
        </p:spPr>
      </p:pic>
    </p:spTree>
    <p:extLst>
      <p:ext uri="{BB962C8B-B14F-4D97-AF65-F5344CB8AC3E}">
        <p14:creationId xmlns:p14="http://schemas.microsoft.com/office/powerpoint/2010/main" val="3970875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AD9332-AF95-4FA7-B2EF-C4EA2F2C0717}"/>
              </a:ext>
            </a:extLst>
          </p:cNvPr>
          <p:cNvSpPr>
            <a:spLocks noGrp="1"/>
          </p:cNvSpPr>
          <p:nvPr>
            <p:ph type="title"/>
          </p:nvPr>
        </p:nvSpPr>
        <p:spPr/>
        <p:txBody>
          <a:bodyPr/>
          <a:lstStyle/>
          <a:p>
            <a:r>
              <a:rPr lang="it-IT" dirty="0"/>
              <a:t>Terapia</a:t>
            </a:r>
          </a:p>
        </p:txBody>
      </p:sp>
      <p:pic>
        <p:nvPicPr>
          <p:cNvPr id="4" name="Picture 2">
            <a:extLst>
              <a:ext uri="{FF2B5EF4-FFF2-40B4-BE49-F238E27FC236}">
                <a16:creationId xmlns:a16="http://schemas.microsoft.com/office/drawing/2014/main" id="{FE31E15A-F2C6-43C1-9A1B-9D7FA9B4A51A}"/>
              </a:ext>
            </a:extLst>
          </p:cNvPr>
          <p:cNvPicPr>
            <a:picLocks noGrp="1" noChangeAspect="1" noChangeArrowheads="1"/>
          </p:cNvPicPr>
          <p:nvPr>
            <p:ph idx="1"/>
          </p:nvPr>
        </p:nvPicPr>
        <p:blipFill>
          <a:blip r:embed="rId2" cstate="print"/>
          <a:srcRect/>
          <a:stretch>
            <a:fillRect/>
          </a:stretch>
        </p:blipFill>
        <p:spPr bwMode="auto">
          <a:xfrm>
            <a:off x="1228436" y="1257997"/>
            <a:ext cx="10064452" cy="4782585"/>
          </a:xfrm>
          <a:prstGeom prst="rect">
            <a:avLst/>
          </a:prstGeom>
          <a:noFill/>
          <a:ln w="9525">
            <a:noFill/>
            <a:miter lim="800000"/>
            <a:headEnd/>
            <a:tailEnd/>
          </a:ln>
        </p:spPr>
      </p:pic>
    </p:spTree>
    <p:extLst>
      <p:ext uri="{BB962C8B-B14F-4D97-AF65-F5344CB8AC3E}">
        <p14:creationId xmlns:p14="http://schemas.microsoft.com/office/powerpoint/2010/main" val="4059447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5B0209-ABFD-47F3-837A-4B9203A3F5EF}"/>
              </a:ext>
            </a:extLst>
          </p:cNvPr>
          <p:cNvSpPr>
            <a:spLocks noGrp="1"/>
          </p:cNvSpPr>
          <p:nvPr>
            <p:ph type="title"/>
          </p:nvPr>
        </p:nvSpPr>
        <p:spPr/>
        <p:txBody>
          <a:bodyPr/>
          <a:lstStyle/>
          <a:p>
            <a:r>
              <a:rPr lang="it-IT" dirty="0"/>
              <a:t>Artriti reattive</a:t>
            </a:r>
          </a:p>
        </p:txBody>
      </p:sp>
      <p:sp>
        <p:nvSpPr>
          <p:cNvPr id="3" name="Segnaposto testo 2">
            <a:extLst>
              <a:ext uri="{FF2B5EF4-FFF2-40B4-BE49-F238E27FC236}">
                <a16:creationId xmlns:a16="http://schemas.microsoft.com/office/drawing/2014/main" id="{D400F7C7-0005-4B72-A61B-BEB4586F8869}"/>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3726128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8FA44B0-F352-43A6-AE32-CB97E2D94FA1}"/>
              </a:ext>
            </a:extLst>
          </p:cNvPr>
          <p:cNvSpPr>
            <a:spLocks noGrp="1"/>
          </p:cNvSpPr>
          <p:nvPr>
            <p:ph type="title"/>
          </p:nvPr>
        </p:nvSpPr>
        <p:spPr/>
        <p:txBody>
          <a:bodyPr/>
          <a:lstStyle/>
          <a:p>
            <a:r>
              <a:rPr lang="it-IT" dirty="0"/>
              <a:t>Agenti eziologici</a:t>
            </a:r>
          </a:p>
        </p:txBody>
      </p:sp>
      <p:sp>
        <p:nvSpPr>
          <p:cNvPr id="5" name="Segnaposto contenuto 4">
            <a:extLst>
              <a:ext uri="{FF2B5EF4-FFF2-40B4-BE49-F238E27FC236}">
                <a16:creationId xmlns:a16="http://schemas.microsoft.com/office/drawing/2014/main" id="{B2D67997-1492-4C90-A493-1C6E56218AF8}"/>
              </a:ext>
            </a:extLst>
          </p:cNvPr>
          <p:cNvSpPr>
            <a:spLocks noGrp="1"/>
          </p:cNvSpPr>
          <p:nvPr>
            <p:ph idx="1"/>
          </p:nvPr>
        </p:nvSpPr>
        <p:spPr/>
        <p:txBody>
          <a:bodyPr>
            <a:normAutofit/>
          </a:bodyPr>
          <a:lstStyle/>
          <a:p>
            <a:pPr>
              <a:buFont typeface="Arial" panose="020B0604020202020204" pitchFamily="34" charset="0"/>
              <a:buChar char="•"/>
            </a:pPr>
            <a:r>
              <a:rPr lang="it-IT" dirty="0"/>
              <a:t>Infezioni gastrointestinali</a:t>
            </a:r>
          </a:p>
          <a:p>
            <a:pPr lvl="1">
              <a:buFont typeface="Arial" panose="020B0604020202020204" pitchFamily="34" charset="0"/>
              <a:buChar char="•"/>
            </a:pPr>
            <a:r>
              <a:rPr lang="it-IT" dirty="0"/>
              <a:t>Salmonella of </a:t>
            </a:r>
            <a:r>
              <a:rPr lang="it-IT" dirty="0" err="1"/>
              <a:t>various</a:t>
            </a:r>
            <a:r>
              <a:rPr lang="it-IT" dirty="0"/>
              <a:t> </a:t>
            </a:r>
            <a:r>
              <a:rPr lang="it-IT" dirty="0" err="1"/>
              <a:t>serovars</a:t>
            </a:r>
            <a:endParaRPr lang="it-IT" dirty="0"/>
          </a:p>
          <a:p>
            <a:pPr lvl="1">
              <a:buFont typeface="Arial" panose="020B0604020202020204" pitchFamily="34" charset="0"/>
              <a:buChar char="•"/>
            </a:pPr>
            <a:r>
              <a:rPr lang="it-IT" dirty="0" err="1"/>
              <a:t>Shigella</a:t>
            </a:r>
            <a:r>
              <a:rPr lang="it-IT" dirty="0"/>
              <a:t>, </a:t>
            </a:r>
            <a:r>
              <a:rPr lang="it-IT" dirty="0" err="1"/>
              <a:t>especially</a:t>
            </a:r>
            <a:r>
              <a:rPr lang="it-IT" dirty="0"/>
              <a:t> </a:t>
            </a:r>
            <a:r>
              <a:rPr lang="it-IT" dirty="0" err="1"/>
              <a:t>Shigella</a:t>
            </a:r>
            <a:r>
              <a:rPr lang="it-IT" dirty="0"/>
              <a:t> </a:t>
            </a:r>
            <a:r>
              <a:rPr lang="it-IT" dirty="0" err="1"/>
              <a:t>flexneri</a:t>
            </a:r>
            <a:r>
              <a:rPr lang="it-IT" dirty="0"/>
              <a:t>, </a:t>
            </a:r>
            <a:r>
              <a:rPr lang="it-IT" dirty="0" err="1"/>
              <a:t>but</a:t>
            </a:r>
            <a:r>
              <a:rPr lang="it-IT" dirty="0"/>
              <a:t> </a:t>
            </a:r>
            <a:r>
              <a:rPr lang="it-IT" dirty="0" err="1"/>
              <a:t>also</a:t>
            </a:r>
            <a:r>
              <a:rPr lang="it-IT" dirty="0"/>
              <a:t> </a:t>
            </a:r>
            <a:r>
              <a:rPr lang="it-IT" dirty="0" err="1"/>
              <a:t>Shigella</a:t>
            </a:r>
            <a:r>
              <a:rPr lang="it-IT" dirty="0"/>
              <a:t> </a:t>
            </a:r>
            <a:r>
              <a:rPr lang="it-IT" dirty="0" err="1"/>
              <a:t>dysenteriae</a:t>
            </a:r>
            <a:r>
              <a:rPr lang="it-IT" dirty="0"/>
              <a:t> and </a:t>
            </a:r>
            <a:r>
              <a:rPr lang="it-IT" dirty="0" err="1"/>
              <a:t>Shigella</a:t>
            </a:r>
            <a:r>
              <a:rPr lang="it-IT" dirty="0"/>
              <a:t> </a:t>
            </a:r>
            <a:r>
              <a:rPr lang="it-IT" dirty="0" err="1"/>
              <a:t>sonnei</a:t>
            </a:r>
            <a:endParaRPr lang="it-IT" dirty="0"/>
          </a:p>
          <a:p>
            <a:pPr lvl="1">
              <a:buFont typeface="Arial" panose="020B0604020202020204" pitchFamily="34" charset="0"/>
              <a:buChar char="•"/>
            </a:pPr>
            <a:r>
              <a:rPr lang="it-IT" dirty="0" err="1"/>
              <a:t>Yersinia</a:t>
            </a:r>
            <a:r>
              <a:rPr lang="it-IT" dirty="0"/>
              <a:t>, </a:t>
            </a:r>
            <a:r>
              <a:rPr lang="it-IT" dirty="0" err="1"/>
              <a:t>including</a:t>
            </a:r>
            <a:r>
              <a:rPr lang="it-IT" dirty="0"/>
              <a:t> </a:t>
            </a:r>
            <a:r>
              <a:rPr lang="it-IT" dirty="0" err="1"/>
              <a:t>Yersinia</a:t>
            </a:r>
            <a:r>
              <a:rPr lang="it-IT" dirty="0"/>
              <a:t> enterocolitica 0:3 and 0:9 and </a:t>
            </a:r>
            <a:r>
              <a:rPr lang="it-IT" dirty="0" err="1"/>
              <a:t>Yersinia</a:t>
            </a:r>
            <a:r>
              <a:rPr lang="it-IT" dirty="0"/>
              <a:t> </a:t>
            </a:r>
            <a:r>
              <a:rPr lang="it-IT" dirty="0" err="1"/>
              <a:t>pseudotuberculosis</a:t>
            </a:r>
            <a:endParaRPr lang="it-IT" dirty="0"/>
          </a:p>
          <a:p>
            <a:pPr lvl="1">
              <a:buFont typeface="Arial" panose="020B0604020202020204" pitchFamily="34" charset="0"/>
              <a:buChar char="•"/>
            </a:pPr>
            <a:r>
              <a:rPr lang="it-IT" dirty="0" err="1"/>
              <a:t>Campylobacter</a:t>
            </a:r>
            <a:r>
              <a:rPr lang="it-IT" dirty="0"/>
              <a:t>, </a:t>
            </a:r>
            <a:r>
              <a:rPr lang="it-IT" dirty="0" err="1"/>
              <a:t>especially</a:t>
            </a:r>
            <a:r>
              <a:rPr lang="it-IT" dirty="0"/>
              <a:t> </a:t>
            </a:r>
            <a:r>
              <a:rPr lang="it-IT" dirty="0" err="1"/>
              <a:t>Campylobacter</a:t>
            </a:r>
            <a:r>
              <a:rPr lang="it-IT" dirty="0"/>
              <a:t> </a:t>
            </a:r>
            <a:r>
              <a:rPr lang="it-IT" dirty="0" err="1"/>
              <a:t>jejuni</a:t>
            </a:r>
            <a:endParaRPr lang="it-IT" dirty="0"/>
          </a:p>
          <a:p>
            <a:pPr lvl="1">
              <a:buFont typeface="Arial" panose="020B0604020202020204" pitchFamily="34" charset="0"/>
              <a:buChar char="•"/>
            </a:pPr>
            <a:r>
              <a:rPr lang="it-IT" dirty="0" err="1"/>
              <a:t>Clostridium</a:t>
            </a:r>
            <a:r>
              <a:rPr lang="it-IT" dirty="0"/>
              <a:t> difficile</a:t>
            </a:r>
          </a:p>
          <a:p>
            <a:pPr>
              <a:buFont typeface="Arial" panose="020B0604020202020204" pitchFamily="34" charset="0"/>
              <a:buChar char="•"/>
            </a:pPr>
            <a:r>
              <a:rPr lang="it-IT" dirty="0"/>
              <a:t>Infezioni </a:t>
            </a:r>
            <a:r>
              <a:rPr lang="it-IT" dirty="0" err="1"/>
              <a:t>enitourinarie</a:t>
            </a:r>
            <a:endParaRPr lang="it-IT" dirty="0"/>
          </a:p>
          <a:p>
            <a:pPr lvl="1">
              <a:buFont typeface="Arial" panose="020B0604020202020204" pitchFamily="34" charset="0"/>
              <a:buChar char="•"/>
            </a:pPr>
            <a:r>
              <a:rPr lang="it-IT" dirty="0" err="1"/>
              <a:t>Chlamydia</a:t>
            </a:r>
            <a:r>
              <a:rPr lang="it-IT" dirty="0"/>
              <a:t> </a:t>
            </a:r>
            <a:r>
              <a:rPr lang="it-IT" dirty="0" err="1"/>
              <a:t>trachomatis</a:t>
            </a:r>
            <a:endParaRPr lang="it-IT" dirty="0"/>
          </a:p>
          <a:p>
            <a:pPr>
              <a:buFont typeface="Arial" panose="020B0604020202020204" pitchFamily="34" charset="0"/>
              <a:buChar char="•"/>
            </a:pPr>
            <a:r>
              <a:rPr lang="it-IT" dirty="0"/>
              <a:t>Altre </a:t>
            </a:r>
          </a:p>
          <a:p>
            <a:pPr lvl="1">
              <a:buFont typeface="Arial" panose="020B0604020202020204" pitchFamily="34" charset="0"/>
              <a:buChar char="•"/>
            </a:pPr>
            <a:r>
              <a:rPr lang="it-IT" dirty="0" err="1"/>
              <a:t>Chlamydia</a:t>
            </a:r>
            <a:r>
              <a:rPr lang="it-IT" dirty="0"/>
              <a:t> </a:t>
            </a:r>
            <a:r>
              <a:rPr lang="it-IT" dirty="0" err="1"/>
              <a:t>pneumoniae</a:t>
            </a:r>
            <a:r>
              <a:rPr lang="it-IT" dirty="0"/>
              <a:t>, Escherichia coli, </a:t>
            </a:r>
            <a:r>
              <a:rPr lang="it-IT" dirty="0" err="1"/>
              <a:t>Ureaplasma</a:t>
            </a:r>
            <a:r>
              <a:rPr lang="it-IT" dirty="0"/>
              <a:t> </a:t>
            </a:r>
            <a:r>
              <a:rPr lang="it-IT" dirty="0" err="1"/>
              <a:t>urealyticum</a:t>
            </a:r>
            <a:r>
              <a:rPr lang="it-IT" dirty="0"/>
              <a:t>, and </a:t>
            </a:r>
            <a:r>
              <a:rPr lang="it-IT" dirty="0" err="1"/>
              <a:t>Mycoplasma</a:t>
            </a:r>
            <a:r>
              <a:rPr lang="it-IT" dirty="0"/>
              <a:t> </a:t>
            </a:r>
            <a:r>
              <a:rPr lang="it-IT" dirty="0" err="1"/>
              <a:t>genitalium</a:t>
            </a:r>
            <a:r>
              <a:rPr lang="it-IT" dirty="0"/>
              <a:t>.</a:t>
            </a:r>
          </a:p>
          <a:p>
            <a:pPr lvl="1">
              <a:buFont typeface="Arial" panose="020B0604020202020204" pitchFamily="34" charset="0"/>
              <a:buChar char="•"/>
            </a:pPr>
            <a:r>
              <a:rPr lang="it-IT" dirty="0" err="1"/>
              <a:t>Intravesical</a:t>
            </a:r>
            <a:r>
              <a:rPr lang="it-IT" dirty="0"/>
              <a:t> </a:t>
            </a:r>
            <a:r>
              <a:rPr lang="it-IT" dirty="0" err="1"/>
              <a:t>Bacillus</a:t>
            </a:r>
            <a:r>
              <a:rPr lang="it-IT" dirty="0"/>
              <a:t> Calmette-Guerin (BCG)</a:t>
            </a:r>
          </a:p>
          <a:p>
            <a:pPr lvl="1">
              <a:buFont typeface="Arial" panose="020B0604020202020204" pitchFamily="34" charset="0"/>
              <a:buChar char="•"/>
            </a:pPr>
            <a:r>
              <a:rPr lang="it-IT" dirty="0"/>
              <a:t>Human </a:t>
            </a:r>
            <a:r>
              <a:rPr lang="it-IT" dirty="0" err="1"/>
              <a:t>immunodeficiency</a:t>
            </a:r>
            <a:r>
              <a:rPr lang="it-IT" dirty="0"/>
              <a:t> virus (HIV) </a:t>
            </a:r>
            <a:r>
              <a:rPr lang="it-IT" dirty="0" err="1"/>
              <a:t>infection</a:t>
            </a:r>
            <a:endParaRPr lang="it-IT" dirty="0"/>
          </a:p>
        </p:txBody>
      </p:sp>
    </p:spTree>
    <p:extLst>
      <p:ext uri="{BB962C8B-B14F-4D97-AF65-F5344CB8AC3E}">
        <p14:creationId xmlns:p14="http://schemas.microsoft.com/office/powerpoint/2010/main" val="3840108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711D9A6A-F044-4A3E-9458-2CD69564AE80}"/>
              </a:ext>
            </a:extLst>
          </p:cNvPr>
          <p:cNvSpPr>
            <a:spLocks noGrp="1"/>
          </p:cNvSpPr>
          <p:nvPr>
            <p:ph type="title"/>
          </p:nvPr>
        </p:nvSpPr>
        <p:spPr/>
        <p:txBody>
          <a:bodyPr/>
          <a:lstStyle/>
          <a:p>
            <a:r>
              <a:rPr lang="it-IT" dirty="0"/>
              <a:t>Artriti batteriche</a:t>
            </a:r>
          </a:p>
        </p:txBody>
      </p:sp>
      <p:sp>
        <p:nvSpPr>
          <p:cNvPr id="6" name="Segnaposto testo 5">
            <a:extLst>
              <a:ext uri="{FF2B5EF4-FFF2-40B4-BE49-F238E27FC236}">
                <a16:creationId xmlns:a16="http://schemas.microsoft.com/office/drawing/2014/main" id="{9C518F4C-BFBC-4292-9B87-FC3B81D0241D}"/>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431959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47E2DA-F2FF-4A25-8100-116EEED053A5}"/>
              </a:ext>
            </a:extLst>
          </p:cNvPr>
          <p:cNvSpPr>
            <a:spLocks noGrp="1"/>
          </p:cNvSpPr>
          <p:nvPr>
            <p:ph type="title"/>
          </p:nvPr>
        </p:nvSpPr>
        <p:spPr/>
        <p:txBody>
          <a:bodyPr/>
          <a:lstStyle/>
          <a:p>
            <a:r>
              <a:rPr lang="it-IT" dirty="0"/>
              <a:t>Clinica</a:t>
            </a:r>
          </a:p>
        </p:txBody>
      </p:sp>
      <p:pic>
        <p:nvPicPr>
          <p:cNvPr id="5" name="Immagine 4">
            <a:extLst>
              <a:ext uri="{FF2B5EF4-FFF2-40B4-BE49-F238E27FC236}">
                <a16:creationId xmlns:a16="http://schemas.microsoft.com/office/drawing/2014/main" id="{1AB88C14-4F47-4D86-87DB-15C498B1EA60}"/>
              </a:ext>
            </a:extLst>
          </p:cNvPr>
          <p:cNvPicPr>
            <a:picLocks noChangeAspect="1"/>
          </p:cNvPicPr>
          <p:nvPr/>
        </p:nvPicPr>
        <p:blipFill>
          <a:blip r:embed="rId2"/>
          <a:stretch>
            <a:fillRect/>
          </a:stretch>
        </p:blipFill>
        <p:spPr>
          <a:xfrm>
            <a:off x="510621" y="1330036"/>
            <a:ext cx="2614885" cy="4092864"/>
          </a:xfrm>
          <a:prstGeom prst="rect">
            <a:avLst/>
          </a:prstGeom>
        </p:spPr>
      </p:pic>
      <p:sp>
        <p:nvSpPr>
          <p:cNvPr id="6" name="Rettangolo 5">
            <a:extLst>
              <a:ext uri="{FF2B5EF4-FFF2-40B4-BE49-F238E27FC236}">
                <a16:creationId xmlns:a16="http://schemas.microsoft.com/office/drawing/2014/main" id="{69A35645-B08F-4AB2-B93D-3CEFB9CC82EB}"/>
              </a:ext>
            </a:extLst>
          </p:cNvPr>
          <p:cNvSpPr/>
          <p:nvPr/>
        </p:nvSpPr>
        <p:spPr>
          <a:xfrm>
            <a:off x="3435927" y="1330036"/>
            <a:ext cx="5846618" cy="3970318"/>
          </a:xfrm>
          <a:prstGeom prst="rect">
            <a:avLst/>
          </a:prstGeom>
        </p:spPr>
        <p:txBody>
          <a:bodyPr wrap="square">
            <a:spAutoFit/>
          </a:bodyPr>
          <a:lstStyle/>
          <a:p>
            <a:pPr marL="285750" indent="-285750">
              <a:buFont typeface="Arial" panose="020B0604020202020204" pitchFamily="34" charset="0"/>
              <a:buChar char="•"/>
            </a:pPr>
            <a:r>
              <a:rPr lang="it-IT" b="1" i="1" dirty="0"/>
              <a:t>MSK </a:t>
            </a:r>
            <a:r>
              <a:rPr lang="it-IT" b="1" i="1" dirty="0" err="1"/>
              <a:t>symptoms</a:t>
            </a:r>
            <a:endParaRPr lang="it-IT" b="1" i="1" dirty="0"/>
          </a:p>
          <a:p>
            <a:pPr marL="742950" lvl="1" indent="-285750">
              <a:buFont typeface="Arial" panose="020B0604020202020204" pitchFamily="34" charset="0"/>
              <a:buChar char="•"/>
            </a:pPr>
            <a:r>
              <a:rPr lang="it-IT" dirty="0" err="1"/>
              <a:t>Arthritis</a:t>
            </a:r>
            <a:endParaRPr lang="it-IT" dirty="0"/>
          </a:p>
          <a:p>
            <a:pPr marL="742950" lvl="1" indent="-285750">
              <a:buFont typeface="Arial" panose="020B0604020202020204" pitchFamily="34" charset="0"/>
              <a:buChar char="•"/>
            </a:pPr>
            <a:r>
              <a:rPr lang="it-IT" dirty="0" err="1"/>
              <a:t>Enthesitisi</a:t>
            </a:r>
            <a:endParaRPr lang="it-IT" dirty="0"/>
          </a:p>
          <a:p>
            <a:pPr marL="742950" lvl="1" indent="-285750">
              <a:buFont typeface="Arial" panose="020B0604020202020204" pitchFamily="34" charset="0"/>
              <a:buChar char="•"/>
            </a:pPr>
            <a:r>
              <a:rPr lang="it-IT" dirty="0" err="1"/>
              <a:t>Dactylitis</a:t>
            </a:r>
            <a:endParaRPr lang="it-IT" dirty="0"/>
          </a:p>
          <a:p>
            <a:pPr marL="742950" lvl="1" indent="-285750">
              <a:buFont typeface="Arial" panose="020B0604020202020204" pitchFamily="34" charset="0"/>
              <a:buChar char="•"/>
            </a:pPr>
            <a:r>
              <a:rPr lang="it-IT" dirty="0"/>
              <a:t>Low back </a:t>
            </a:r>
            <a:r>
              <a:rPr lang="it-IT" dirty="0" err="1"/>
              <a:t>pain</a:t>
            </a:r>
            <a:endParaRPr lang="it-IT" dirty="0"/>
          </a:p>
          <a:p>
            <a:pPr marL="285750" indent="-285750">
              <a:buFont typeface="Arial" panose="020B0604020202020204" pitchFamily="34" charset="0"/>
              <a:buChar char="•"/>
            </a:pPr>
            <a:r>
              <a:rPr lang="it-IT" b="1" i="1" dirty="0" err="1"/>
              <a:t>Extraarticular</a:t>
            </a:r>
            <a:r>
              <a:rPr lang="it-IT" b="1" i="1" dirty="0"/>
              <a:t> </a:t>
            </a:r>
            <a:r>
              <a:rPr lang="it-IT" b="1" i="1" dirty="0" err="1"/>
              <a:t>manifestations</a:t>
            </a:r>
            <a:endParaRPr lang="it-IT" dirty="0"/>
          </a:p>
          <a:p>
            <a:pPr marL="742950" lvl="1" indent="-285750">
              <a:buFont typeface="Arial" panose="020B0604020202020204" pitchFamily="34" charset="0"/>
              <a:buChar char="•"/>
            </a:pPr>
            <a:r>
              <a:rPr lang="it-IT" dirty="0" err="1"/>
              <a:t>Conjunctivitis</a:t>
            </a:r>
            <a:endParaRPr lang="it-IT" dirty="0"/>
          </a:p>
          <a:p>
            <a:pPr marL="742950" lvl="1" indent="-285750">
              <a:buFont typeface="Arial" panose="020B0604020202020204" pitchFamily="34" charset="0"/>
              <a:buChar char="•"/>
            </a:pPr>
            <a:r>
              <a:rPr lang="it-IT" dirty="0" err="1"/>
              <a:t>Genitourinary</a:t>
            </a:r>
            <a:r>
              <a:rPr lang="it-IT" dirty="0"/>
              <a:t> </a:t>
            </a:r>
            <a:r>
              <a:rPr lang="it-IT" dirty="0" err="1"/>
              <a:t>tract</a:t>
            </a:r>
            <a:r>
              <a:rPr lang="it-IT" dirty="0"/>
              <a:t> </a:t>
            </a:r>
            <a:r>
              <a:rPr lang="it-IT" dirty="0" err="1"/>
              <a:t>symptoms</a:t>
            </a:r>
            <a:endParaRPr lang="it-IT" dirty="0"/>
          </a:p>
          <a:p>
            <a:pPr marL="742950" lvl="1" indent="-285750">
              <a:buFont typeface="Arial" panose="020B0604020202020204" pitchFamily="34" charset="0"/>
              <a:buChar char="•"/>
            </a:pPr>
            <a:r>
              <a:rPr lang="it-IT" dirty="0" err="1"/>
              <a:t>Oral</a:t>
            </a:r>
            <a:r>
              <a:rPr lang="it-IT" dirty="0"/>
              <a:t> </a:t>
            </a:r>
            <a:r>
              <a:rPr lang="it-IT" dirty="0" err="1"/>
              <a:t>lesions</a:t>
            </a:r>
            <a:r>
              <a:rPr lang="it-IT" dirty="0"/>
              <a:t>, </a:t>
            </a:r>
            <a:r>
              <a:rPr lang="it-IT" dirty="0" err="1"/>
              <a:t>including</a:t>
            </a:r>
            <a:r>
              <a:rPr lang="it-IT" dirty="0"/>
              <a:t> </a:t>
            </a:r>
            <a:r>
              <a:rPr lang="it-IT" dirty="0" err="1"/>
              <a:t>mucosal</a:t>
            </a:r>
            <a:r>
              <a:rPr lang="it-IT" dirty="0"/>
              <a:t> </a:t>
            </a:r>
            <a:r>
              <a:rPr lang="it-IT" dirty="0" err="1"/>
              <a:t>ulcers</a:t>
            </a:r>
            <a:r>
              <a:rPr lang="it-IT" dirty="0"/>
              <a:t> </a:t>
            </a:r>
          </a:p>
          <a:p>
            <a:pPr marL="742950" lvl="1" indent="-285750">
              <a:buFont typeface="Arial" panose="020B0604020202020204" pitchFamily="34" charset="0"/>
              <a:buChar char="•"/>
            </a:pPr>
            <a:r>
              <a:rPr lang="it-IT" dirty="0" err="1"/>
              <a:t>Cutaneous</a:t>
            </a:r>
            <a:r>
              <a:rPr lang="it-IT" dirty="0"/>
              <a:t> </a:t>
            </a:r>
            <a:r>
              <a:rPr lang="it-IT" dirty="0" err="1"/>
              <a:t>eruptions</a:t>
            </a:r>
            <a:r>
              <a:rPr lang="it-IT" dirty="0"/>
              <a:t> and </a:t>
            </a:r>
            <a:r>
              <a:rPr lang="it-IT" dirty="0" err="1"/>
              <a:t>other</a:t>
            </a:r>
            <a:r>
              <a:rPr lang="it-IT" dirty="0"/>
              <a:t> </a:t>
            </a:r>
            <a:r>
              <a:rPr lang="it-IT" dirty="0" err="1"/>
              <a:t>skin</a:t>
            </a:r>
            <a:r>
              <a:rPr lang="it-IT" dirty="0"/>
              <a:t> </a:t>
            </a:r>
            <a:r>
              <a:rPr lang="it-IT" dirty="0" err="1"/>
              <a:t>changes</a:t>
            </a:r>
            <a:r>
              <a:rPr lang="it-IT" dirty="0"/>
              <a:t>, </a:t>
            </a:r>
            <a:r>
              <a:rPr lang="it-IT" dirty="0" err="1"/>
              <a:t>such</a:t>
            </a:r>
            <a:r>
              <a:rPr lang="it-IT" dirty="0"/>
              <a:t> </a:t>
            </a:r>
            <a:r>
              <a:rPr lang="it-IT" dirty="0" err="1"/>
              <a:t>as</a:t>
            </a:r>
            <a:r>
              <a:rPr lang="it-IT" dirty="0"/>
              <a:t> </a:t>
            </a:r>
            <a:r>
              <a:rPr lang="it-IT" dirty="0" err="1"/>
              <a:t>keratoderma</a:t>
            </a:r>
            <a:r>
              <a:rPr lang="it-IT" dirty="0"/>
              <a:t> </a:t>
            </a:r>
            <a:r>
              <a:rPr lang="it-IT" dirty="0" err="1"/>
              <a:t>blennorrhagica</a:t>
            </a:r>
            <a:r>
              <a:rPr lang="it-IT" dirty="0"/>
              <a:t> (</a:t>
            </a:r>
            <a:r>
              <a:rPr lang="it-IT" dirty="0" err="1"/>
              <a:t>hyperkeratotic</a:t>
            </a:r>
            <a:r>
              <a:rPr lang="it-IT" dirty="0"/>
              <a:t> </a:t>
            </a:r>
            <a:r>
              <a:rPr lang="it-IT" dirty="0" err="1"/>
              <a:t>skin</a:t>
            </a:r>
            <a:r>
              <a:rPr lang="it-IT" dirty="0"/>
              <a:t> </a:t>
            </a:r>
            <a:r>
              <a:rPr lang="it-IT" dirty="0" err="1"/>
              <a:t>lesions</a:t>
            </a:r>
            <a:r>
              <a:rPr lang="it-IT" dirty="0"/>
              <a:t> on </a:t>
            </a:r>
            <a:r>
              <a:rPr lang="it-IT" dirty="0" err="1"/>
              <a:t>soles</a:t>
            </a:r>
            <a:r>
              <a:rPr lang="it-IT" dirty="0"/>
              <a:t> and </a:t>
            </a:r>
            <a:r>
              <a:rPr lang="it-IT" dirty="0" err="1"/>
              <a:t>palms</a:t>
            </a:r>
            <a:r>
              <a:rPr lang="it-IT" dirty="0"/>
              <a:t>) and </a:t>
            </a:r>
            <a:r>
              <a:rPr lang="it-IT" dirty="0" err="1"/>
              <a:t>erythema</a:t>
            </a:r>
            <a:r>
              <a:rPr lang="it-IT" dirty="0"/>
              <a:t> </a:t>
            </a:r>
            <a:r>
              <a:rPr lang="it-IT" dirty="0" err="1"/>
              <a:t>nodosum</a:t>
            </a:r>
            <a:endParaRPr lang="it-IT" dirty="0"/>
          </a:p>
          <a:p>
            <a:pPr marL="742950" lvl="1" indent="-285750">
              <a:buFont typeface="Arial" panose="020B0604020202020204" pitchFamily="34" charset="0"/>
              <a:buChar char="•"/>
            </a:pPr>
            <a:r>
              <a:rPr lang="it-IT" dirty="0" err="1"/>
              <a:t>Onychopathy</a:t>
            </a:r>
            <a:r>
              <a:rPr lang="it-IT" dirty="0"/>
              <a:t> </a:t>
            </a:r>
          </a:p>
          <a:p>
            <a:pPr marL="742950" lvl="1" indent="-285750">
              <a:buFont typeface="Arial" panose="020B0604020202020204" pitchFamily="34" charset="0"/>
              <a:buChar char="•"/>
            </a:pPr>
            <a:r>
              <a:rPr lang="it-IT" dirty="0" err="1"/>
              <a:t>Genital</a:t>
            </a:r>
            <a:r>
              <a:rPr lang="it-IT" dirty="0"/>
              <a:t> </a:t>
            </a:r>
            <a:r>
              <a:rPr lang="it-IT" dirty="0" err="1"/>
              <a:t>lesions</a:t>
            </a:r>
            <a:r>
              <a:rPr lang="it-IT" dirty="0"/>
              <a:t> </a:t>
            </a:r>
            <a:r>
              <a:rPr lang="it-IT" dirty="0" err="1"/>
              <a:t>such</a:t>
            </a:r>
            <a:r>
              <a:rPr lang="it-IT" dirty="0"/>
              <a:t> </a:t>
            </a:r>
            <a:r>
              <a:rPr lang="it-IT" dirty="0" err="1"/>
              <a:t>as</a:t>
            </a:r>
            <a:r>
              <a:rPr lang="it-IT" dirty="0"/>
              <a:t> circinate </a:t>
            </a:r>
            <a:r>
              <a:rPr lang="it-IT" dirty="0" err="1"/>
              <a:t>balanitis</a:t>
            </a:r>
            <a:endParaRPr lang="it-IT" dirty="0"/>
          </a:p>
        </p:txBody>
      </p:sp>
      <p:pic>
        <p:nvPicPr>
          <p:cNvPr id="7" name="Immagine 6">
            <a:extLst>
              <a:ext uri="{FF2B5EF4-FFF2-40B4-BE49-F238E27FC236}">
                <a16:creationId xmlns:a16="http://schemas.microsoft.com/office/drawing/2014/main" id="{06DB0C43-8C17-40B7-BF06-0DF72BE5A493}"/>
              </a:ext>
            </a:extLst>
          </p:cNvPr>
          <p:cNvPicPr>
            <a:picLocks noChangeAspect="1"/>
          </p:cNvPicPr>
          <p:nvPr/>
        </p:nvPicPr>
        <p:blipFill>
          <a:blip r:embed="rId3"/>
          <a:stretch>
            <a:fillRect/>
          </a:stretch>
        </p:blipFill>
        <p:spPr>
          <a:xfrm>
            <a:off x="9883858" y="3620655"/>
            <a:ext cx="1793030" cy="2161598"/>
          </a:xfrm>
          <a:prstGeom prst="rect">
            <a:avLst/>
          </a:prstGeom>
        </p:spPr>
      </p:pic>
      <p:pic>
        <p:nvPicPr>
          <p:cNvPr id="8" name="Immagine 7">
            <a:extLst>
              <a:ext uri="{FF2B5EF4-FFF2-40B4-BE49-F238E27FC236}">
                <a16:creationId xmlns:a16="http://schemas.microsoft.com/office/drawing/2014/main" id="{46CE0CEC-10DA-4D06-8423-82B8206A6253}"/>
              </a:ext>
            </a:extLst>
          </p:cNvPr>
          <p:cNvPicPr>
            <a:picLocks noChangeAspect="1"/>
          </p:cNvPicPr>
          <p:nvPr/>
        </p:nvPicPr>
        <p:blipFill>
          <a:blip r:embed="rId4"/>
          <a:stretch>
            <a:fillRect/>
          </a:stretch>
        </p:blipFill>
        <p:spPr>
          <a:xfrm>
            <a:off x="9883858" y="1191491"/>
            <a:ext cx="1793030" cy="2429164"/>
          </a:xfrm>
          <a:prstGeom prst="rect">
            <a:avLst/>
          </a:prstGeom>
        </p:spPr>
      </p:pic>
    </p:spTree>
    <p:extLst>
      <p:ext uri="{BB962C8B-B14F-4D97-AF65-F5344CB8AC3E}">
        <p14:creationId xmlns:p14="http://schemas.microsoft.com/office/powerpoint/2010/main" val="1575495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FE88E1-A4F9-4C90-8F1F-327FFE1FC373}"/>
              </a:ext>
            </a:extLst>
          </p:cNvPr>
          <p:cNvSpPr>
            <a:spLocks noGrp="1"/>
          </p:cNvSpPr>
          <p:nvPr>
            <p:ph type="title"/>
          </p:nvPr>
        </p:nvSpPr>
        <p:spPr/>
        <p:txBody>
          <a:bodyPr/>
          <a:lstStyle/>
          <a:p>
            <a:r>
              <a:rPr lang="it-IT" dirty="0"/>
              <a:t>Agenti eziologici</a:t>
            </a:r>
          </a:p>
        </p:txBody>
      </p:sp>
      <p:pic>
        <p:nvPicPr>
          <p:cNvPr id="4" name="Segnaposto contenuto 3">
            <a:extLst>
              <a:ext uri="{FF2B5EF4-FFF2-40B4-BE49-F238E27FC236}">
                <a16:creationId xmlns:a16="http://schemas.microsoft.com/office/drawing/2014/main" id="{53B2AAD9-AD22-413E-A36A-74B96A21AE09}"/>
              </a:ext>
            </a:extLst>
          </p:cNvPr>
          <p:cNvPicPr>
            <a:picLocks noGrp="1" noChangeAspect="1"/>
          </p:cNvPicPr>
          <p:nvPr>
            <p:ph idx="1"/>
          </p:nvPr>
        </p:nvPicPr>
        <p:blipFill>
          <a:blip r:embed="rId2"/>
          <a:stretch>
            <a:fillRect/>
          </a:stretch>
        </p:blipFill>
        <p:spPr>
          <a:xfrm>
            <a:off x="2372688" y="1271588"/>
            <a:ext cx="7443448" cy="4597400"/>
          </a:xfrm>
          <a:prstGeom prst="rect">
            <a:avLst/>
          </a:prstGeom>
        </p:spPr>
      </p:pic>
    </p:spTree>
    <p:extLst>
      <p:ext uri="{BB962C8B-B14F-4D97-AF65-F5344CB8AC3E}">
        <p14:creationId xmlns:p14="http://schemas.microsoft.com/office/powerpoint/2010/main" val="2520014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1C4D78-1D60-4BE0-8900-CFF4A263464B}"/>
              </a:ext>
            </a:extLst>
          </p:cNvPr>
          <p:cNvSpPr>
            <a:spLocks noGrp="1"/>
          </p:cNvSpPr>
          <p:nvPr>
            <p:ph type="title"/>
          </p:nvPr>
        </p:nvSpPr>
        <p:spPr/>
        <p:txBody>
          <a:bodyPr/>
          <a:lstStyle/>
          <a:p>
            <a:r>
              <a:rPr lang="it-IT" dirty="0"/>
              <a:t>Patogenesi</a:t>
            </a:r>
          </a:p>
        </p:txBody>
      </p:sp>
      <p:pic>
        <p:nvPicPr>
          <p:cNvPr id="4" name="Picture 4" descr="6337_1[1]">
            <a:extLst>
              <a:ext uri="{FF2B5EF4-FFF2-40B4-BE49-F238E27FC236}">
                <a16:creationId xmlns:a16="http://schemas.microsoft.com/office/drawing/2014/main" id="{431FDAF5-F529-42EE-A662-FFF2930048D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21017" y="1271588"/>
            <a:ext cx="3546791"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4269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68D68E-4D22-45B9-9D24-8E60DCB5CDAA}"/>
              </a:ext>
            </a:extLst>
          </p:cNvPr>
          <p:cNvSpPr>
            <a:spLocks noGrp="1"/>
          </p:cNvSpPr>
          <p:nvPr>
            <p:ph type="title"/>
          </p:nvPr>
        </p:nvSpPr>
        <p:spPr/>
        <p:txBody>
          <a:bodyPr/>
          <a:lstStyle/>
          <a:p>
            <a:r>
              <a:rPr lang="it-IT" dirty="0"/>
              <a:t>Fattori di rischio</a:t>
            </a:r>
          </a:p>
        </p:txBody>
      </p:sp>
      <p:pic>
        <p:nvPicPr>
          <p:cNvPr id="4" name="Segnaposto contenuto 3">
            <a:extLst>
              <a:ext uri="{FF2B5EF4-FFF2-40B4-BE49-F238E27FC236}">
                <a16:creationId xmlns:a16="http://schemas.microsoft.com/office/drawing/2014/main" id="{C39BE995-D103-42B6-B096-A191DB0BD28F}"/>
              </a:ext>
            </a:extLst>
          </p:cNvPr>
          <p:cNvPicPr>
            <a:picLocks noGrp="1" noChangeAspect="1"/>
          </p:cNvPicPr>
          <p:nvPr>
            <p:ph idx="1"/>
          </p:nvPr>
        </p:nvPicPr>
        <p:blipFill>
          <a:blip r:embed="rId2"/>
          <a:stretch>
            <a:fillRect/>
          </a:stretch>
        </p:blipFill>
        <p:spPr>
          <a:xfrm>
            <a:off x="3906513" y="1271588"/>
            <a:ext cx="4375799" cy="4597400"/>
          </a:xfrm>
          <a:prstGeom prst="rect">
            <a:avLst/>
          </a:prstGeom>
        </p:spPr>
      </p:pic>
    </p:spTree>
    <p:extLst>
      <p:ext uri="{BB962C8B-B14F-4D97-AF65-F5344CB8AC3E}">
        <p14:creationId xmlns:p14="http://schemas.microsoft.com/office/powerpoint/2010/main" val="1222548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47E2DA-F2FF-4A25-8100-116EEED053A5}"/>
              </a:ext>
            </a:extLst>
          </p:cNvPr>
          <p:cNvSpPr>
            <a:spLocks noGrp="1"/>
          </p:cNvSpPr>
          <p:nvPr>
            <p:ph type="title"/>
          </p:nvPr>
        </p:nvSpPr>
        <p:spPr>
          <a:xfrm>
            <a:off x="510621" y="286603"/>
            <a:ext cx="11166267" cy="801533"/>
          </a:xfrm>
        </p:spPr>
        <p:txBody>
          <a:bodyPr/>
          <a:lstStyle/>
          <a:p>
            <a:r>
              <a:rPr lang="it-IT" dirty="0"/>
              <a:t>Clinica - Diagnosi</a:t>
            </a:r>
          </a:p>
        </p:txBody>
      </p:sp>
      <p:pic>
        <p:nvPicPr>
          <p:cNvPr id="4" name="Immagine 3">
            <a:extLst>
              <a:ext uri="{FF2B5EF4-FFF2-40B4-BE49-F238E27FC236}">
                <a16:creationId xmlns:a16="http://schemas.microsoft.com/office/drawing/2014/main" id="{5561E6E1-6274-42FA-AF83-079110311BCE}"/>
              </a:ext>
            </a:extLst>
          </p:cNvPr>
          <p:cNvPicPr>
            <a:picLocks noChangeAspect="1"/>
          </p:cNvPicPr>
          <p:nvPr/>
        </p:nvPicPr>
        <p:blipFill>
          <a:blip r:embed="rId2"/>
          <a:stretch>
            <a:fillRect/>
          </a:stretch>
        </p:blipFill>
        <p:spPr>
          <a:xfrm>
            <a:off x="750765" y="1361398"/>
            <a:ext cx="1840677" cy="2351046"/>
          </a:xfrm>
          <a:prstGeom prst="rect">
            <a:avLst/>
          </a:prstGeom>
        </p:spPr>
      </p:pic>
      <p:pic>
        <p:nvPicPr>
          <p:cNvPr id="5" name="Immagine 4">
            <a:extLst>
              <a:ext uri="{FF2B5EF4-FFF2-40B4-BE49-F238E27FC236}">
                <a16:creationId xmlns:a16="http://schemas.microsoft.com/office/drawing/2014/main" id="{F3D6774D-9C99-440F-B259-990AB9E93BD3}"/>
              </a:ext>
            </a:extLst>
          </p:cNvPr>
          <p:cNvPicPr>
            <a:picLocks noChangeAspect="1"/>
          </p:cNvPicPr>
          <p:nvPr/>
        </p:nvPicPr>
        <p:blipFill>
          <a:blip r:embed="rId3">
            <a:duotone>
              <a:schemeClr val="accent1">
                <a:shade val="45000"/>
                <a:satMod val="135000"/>
              </a:schemeClr>
              <a:prstClr val="white"/>
            </a:duotone>
          </a:blip>
          <a:stretch>
            <a:fillRect/>
          </a:stretch>
        </p:blipFill>
        <p:spPr>
          <a:xfrm>
            <a:off x="2631267" y="1397379"/>
            <a:ext cx="4839854" cy="2430808"/>
          </a:xfrm>
          <a:prstGeom prst="rect">
            <a:avLst/>
          </a:prstGeom>
        </p:spPr>
      </p:pic>
      <p:pic>
        <p:nvPicPr>
          <p:cNvPr id="6" name="Immagine 5">
            <a:extLst>
              <a:ext uri="{FF2B5EF4-FFF2-40B4-BE49-F238E27FC236}">
                <a16:creationId xmlns:a16="http://schemas.microsoft.com/office/drawing/2014/main" id="{DC2DE024-1C76-41E4-ABF0-6EED7F9664DB}"/>
              </a:ext>
            </a:extLst>
          </p:cNvPr>
          <p:cNvPicPr>
            <a:picLocks noChangeAspect="1"/>
          </p:cNvPicPr>
          <p:nvPr/>
        </p:nvPicPr>
        <p:blipFill>
          <a:blip r:embed="rId4"/>
          <a:stretch>
            <a:fillRect/>
          </a:stretch>
        </p:blipFill>
        <p:spPr>
          <a:xfrm>
            <a:off x="750765" y="3943929"/>
            <a:ext cx="2409404" cy="1805512"/>
          </a:xfrm>
          <a:prstGeom prst="rect">
            <a:avLst/>
          </a:prstGeom>
        </p:spPr>
      </p:pic>
      <p:pic>
        <p:nvPicPr>
          <p:cNvPr id="7" name="Immagine 6">
            <a:extLst>
              <a:ext uri="{FF2B5EF4-FFF2-40B4-BE49-F238E27FC236}">
                <a16:creationId xmlns:a16="http://schemas.microsoft.com/office/drawing/2014/main" id="{05DD6561-431D-424F-A159-B14D360D3BC1}"/>
              </a:ext>
            </a:extLst>
          </p:cNvPr>
          <p:cNvPicPr>
            <a:picLocks noChangeAspect="1"/>
          </p:cNvPicPr>
          <p:nvPr/>
        </p:nvPicPr>
        <p:blipFill>
          <a:blip r:embed="rId5"/>
          <a:stretch>
            <a:fillRect/>
          </a:stretch>
        </p:blipFill>
        <p:spPr>
          <a:xfrm>
            <a:off x="3384229" y="3943929"/>
            <a:ext cx="3508978" cy="1800660"/>
          </a:xfrm>
          <a:prstGeom prst="rect">
            <a:avLst/>
          </a:prstGeom>
        </p:spPr>
      </p:pic>
      <p:pic>
        <p:nvPicPr>
          <p:cNvPr id="2050" name="Picture 2" descr="Risultati immagini per septic arthritis synovial fluid">
            <a:extLst>
              <a:ext uri="{FF2B5EF4-FFF2-40B4-BE49-F238E27FC236}">
                <a16:creationId xmlns:a16="http://schemas.microsoft.com/office/drawing/2014/main" id="{D6BCCEAE-3725-4F7E-B1E0-5C04E15561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5365" y="3905943"/>
            <a:ext cx="4770757" cy="1838645"/>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8989FFE2-5125-4496-963B-14193CD95F56}"/>
              </a:ext>
            </a:extLst>
          </p:cNvPr>
          <p:cNvSpPr txBox="1"/>
          <p:nvPr/>
        </p:nvSpPr>
        <p:spPr>
          <a:xfrm>
            <a:off x="7510946" y="1533236"/>
            <a:ext cx="2492036" cy="1692771"/>
          </a:xfrm>
          <a:prstGeom prst="rect">
            <a:avLst/>
          </a:prstGeom>
          <a:noFill/>
        </p:spPr>
        <p:txBody>
          <a:bodyPr wrap="square" rtlCol="0">
            <a:spAutoFit/>
          </a:bodyPr>
          <a:lstStyle/>
          <a:p>
            <a:r>
              <a:rPr lang="it-IT" sz="2000" b="1" i="1" dirty="0" err="1"/>
              <a:t>Laboratory</a:t>
            </a:r>
            <a:endParaRPr lang="it-IT" sz="2000" b="1" i="1" dirty="0"/>
          </a:p>
          <a:p>
            <a:r>
              <a:rPr lang="it-IT" sz="1600" dirty="0"/>
              <a:t>WBC – White Blood </a:t>
            </a:r>
            <a:r>
              <a:rPr lang="it-IT" sz="1600" dirty="0" err="1"/>
              <a:t>Count</a:t>
            </a:r>
            <a:endParaRPr lang="it-IT" sz="1600" dirty="0"/>
          </a:p>
          <a:p>
            <a:r>
              <a:rPr lang="it-IT" sz="1600" dirty="0"/>
              <a:t>ESR – </a:t>
            </a:r>
            <a:r>
              <a:rPr lang="it-IT" sz="1600" dirty="0" err="1"/>
              <a:t>erytrosedimentation</a:t>
            </a:r>
            <a:r>
              <a:rPr lang="it-IT" sz="1600" dirty="0"/>
              <a:t> rate</a:t>
            </a:r>
          </a:p>
          <a:p>
            <a:r>
              <a:rPr lang="it-IT" sz="1600" dirty="0"/>
              <a:t>CRP – C-</a:t>
            </a:r>
            <a:r>
              <a:rPr lang="it-IT" sz="1600" dirty="0" err="1"/>
              <a:t>reactive</a:t>
            </a:r>
            <a:r>
              <a:rPr lang="it-IT" sz="1600" dirty="0"/>
              <a:t> </a:t>
            </a:r>
            <a:r>
              <a:rPr lang="it-IT" sz="1600" dirty="0" err="1"/>
              <a:t>protein</a:t>
            </a:r>
            <a:endParaRPr lang="it-IT" sz="1600" dirty="0"/>
          </a:p>
          <a:p>
            <a:r>
              <a:rPr lang="it-IT" sz="1600" dirty="0"/>
              <a:t>PCT – </a:t>
            </a:r>
            <a:r>
              <a:rPr lang="it-IT" sz="1600" dirty="0" err="1"/>
              <a:t>procalcitonin</a:t>
            </a:r>
            <a:r>
              <a:rPr lang="it-IT" sz="1600" dirty="0"/>
              <a:t> </a:t>
            </a:r>
          </a:p>
        </p:txBody>
      </p:sp>
      <p:pic>
        <p:nvPicPr>
          <p:cNvPr id="9" name="Immagine 8">
            <a:extLst>
              <a:ext uri="{FF2B5EF4-FFF2-40B4-BE49-F238E27FC236}">
                <a16:creationId xmlns:a16="http://schemas.microsoft.com/office/drawing/2014/main" id="{E472F743-A08A-44C0-B6F0-7E90BC90A447}"/>
              </a:ext>
            </a:extLst>
          </p:cNvPr>
          <p:cNvPicPr>
            <a:picLocks noChangeAspect="1"/>
          </p:cNvPicPr>
          <p:nvPr/>
        </p:nvPicPr>
        <p:blipFill>
          <a:blip r:embed="rId7"/>
          <a:stretch>
            <a:fillRect/>
          </a:stretch>
        </p:blipFill>
        <p:spPr>
          <a:xfrm>
            <a:off x="9905301" y="1431439"/>
            <a:ext cx="1850821" cy="1885462"/>
          </a:xfrm>
          <a:prstGeom prst="rect">
            <a:avLst/>
          </a:prstGeom>
        </p:spPr>
      </p:pic>
    </p:spTree>
    <p:extLst>
      <p:ext uri="{BB962C8B-B14F-4D97-AF65-F5344CB8AC3E}">
        <p14:creationId xmlns:p14="http://schemas.microsoft.com/office/powerpoint/2010/main" val="1910498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77923D-576C-4B96-A58B-9E6D3CC8254D}"/>
              </a:ext>
            </a:extLst>
          </p:cNvPr>
          <p:cNvSpPr>
            <a:spLocks noGrp="1"/>
          </p:cNvSpPr>
          <p:nvPr>
            <p:ph type="title"/>
          </p:nvPr>
        </p:nvSpPr>
        <p:spPr/>
        <p:txBody>
          <a:bodyPr/>
          <a:lstStyle/>
          <a:p>
            <a:r>
              <a:rPr lang="it-IT" dirty="0"/>
              <a:t>Prognosi</a:t>
            </a:r>
          </a:p>
        </p:txBody>
      </p:sp>
      <p:pic>
        <p:nvPicPr>
          <p:cNvPr id="4" name="Picture 4" descr="septic hip">
            <a:extLst>
              <a:ext uri="{FF2B5EF4-FFF2-40B4-BE49-F238E27FC236}">
                <a16:creationId xmlns:a16="http://schemas.microsoft.com/office/drawing/2014/main" id="{BF9068EA-46D0-4C61-8878-F1148219707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6339" b="16559"/>
          <a:stretch/>
        </p:blipFill>
        <p:spPr bwMode="auto">
          <a:xfrm>
            <a:off x="510621" y="1979229"/>
            <a:ext cx="6605042" cy="3359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a:extLst>
              <a:ext uri="{FF2B5EF4-FFF2-40B4-BE49-F238E27FC236}">
                <a16:creationId xmlns:a16="http://schemas.microsoft.com/office/drawing/2014/main" id="{C1B73D5B-7E71-4563-9669-698D0FCF39DD}"/>
              </a:ext>
            </a:extLst>
          </p:cNvPr>
          <p:cNvSpPr/>
          <p:nvPr/>
        </p:nvSpPr>
        <p:spPr>
          <a:xfrm>
            <a:off x="7403274" y="1919985"/>
            <a:ext cx="4410035" cy="3477875"/>
          </a:xfrm>
          <a:prstGeom prst="rect">
            <a:avLst/>
          </a:prstGeom>
        </p:spPr>
        <p:txBody>
          <a:bodyPr wrap="square">
            <a:spAutoFit/>
          </a:bodyPr>
          <a:lstStyle/>
          <a:p>
            <a:pPr marL="342900" indent="-342900">
              <a:buFont typeface="Arial" panose="020B0604020202020204" pitchFamily="34" charset="0"/>
              <a:buChar char="•"/>
            </a:pPr>
            <a:r>
              <a:rPr lang="en-US" sz="2000" dirty="0"/>
              <a:t>The mortality rates in most series have ranged from 10 to 15 percent </a:t>
            </a:r>
          </a:p>
          <a:p>
            <a:pPr marL="342900" indent="-342900">
              <a:buFont typeface="Arial" panose="020B0604020202020204" pitchFamily="34" charset="0"/>
              <a:buChar char="•"/>
            </a:pPr>
            <a:r>
              <a:rPr lang="en-US" sz="2000" dirty="0"/>
              <a:t>Polyarticular septic arthritis, particularly when it is due to S. aureus or occurs in the presence of rheumatoid arthritis, has an extremely poor prognosis, with mortality rates as high as 50 percent </a:t>
            </a:r>
          </a:p>
          <a:p>
            <a:pPr marL="342900" indent="-342900">
              <a:buFont typeface="Arial" panose="020B0604020202020204" pitchFamily="34" charset="0"/>
              <a:buChar char="•"/>
            </a:pPr>
            <a:r>
              <a:rPr lang="en-US" sz="2000" dirty="0"/>
              <a:t>Mortality due to septic pneumococcal arthritis was reported as 19 percent in one series</a:t>
            </a:r>
            <a:endParaRPr lang="it-IT" sz="2000" dirty="0"/>
          </a:p>
        </p:txBody>
      </p:sp>
    </p:spTree>
    <p:extLst>
      <p:ext uri="{BB962C8B-B14F-4D97-AF65-F5344CB8AC3E}">
        <p14:creationId xmlns:p14="http://schemas.microsoft.com/office/powerpoint/2010/main" val="3566218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AD9332-AF95-4FA7-B2EF-C4EA2F2C0717}"/>
              </a:ext>
            </a:extLst>
          </p:cNvPr>
          <p:cNvSpPr>
            <a:spLocks noGrp="1"/>
          </p:cNvSpPr>
          <p:nvPr>
            <p:ph type="title"/>
          </p:nvPr>
        </p:nvSpPr>
        <p:spPr/>
        <p:txBody>
          <a:bodyPr/>
          <a:lstStyle/>
          <a:p>
            <a:r>
              <a:rPr lang="it-IT" dirty="0"/>
              <a:t>Terapia</a:t>
            </a:r>
          </a:p>
        </p:txBody>
      </p:sp>
      <p:pic>
        <p:nvPicPr>
          <p:cNvPr id="6" name="Immagine 5">
            <a:extLst>
              <a:ext uri="{FF2B5EF4-FFF2-40B4-BE49-F238E27FC236}">
                <a16:creationId xmlns:a16="http://schemas.microsoft.com/office/drawing/2014/main" id="{33D9C897-462B-430B-8D97-044D762BD3F6}"/>
              </a:ext>
            </a:extLst>
          </p:cNvPr>
          <p:cNvPicPr>
            <a:picLocks noChangeAspect="1"/>
          </p:cNvPicPr>
          <p:nvPr/>
        </p:nvPicPr>
        <p:blipFill>
          <a:blip r:embed="rId2"/>
          <a:stretch>
            <a:fillRect/>
          </a:stretch>
        </p:blipFill>
        <p:spPr>
          <a:xfrm>
            <a:off x="1726046" y="1352550"/>
            <a:ext cx="7925954" cy="4853534"/>
          </a:xfrm>
          <a:prstGeom prst="rect">
            <a:avLst/>
          </a:prstGeom>
        </p:spPr>
      </p:pic>
    </p:spTree>
    <p:extLst>
      <p:ext uri="{BB962C8B-B14F-4D97-AF65-F5344CB8AC3E}">
        <p14:creationId xmlns:p14="http://schemas.microsoft.com/office/powerpoint/2010/main" val="327618246"/>
      </p:ext>
    </p:extLst>
  </p:cSld>
  <p:clrMapOvr>
    <a:masterClrMapping/>
  </p:clrMapOvr>
</p:sld>
</file>

<file path=ppt/theme/theme1.xml><?xml version="1.0" encoding="utf-8"?>
<a:theme xmlns:a="http://schemas.openxmlformats.org/drawingml/2006/main" name="Retrospettivo">
  <a:themeElements>
    <a:clrScheme name="Blu verde">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Retrospettiv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ttiv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383</TotalTime>
  <Words>387</Words>
  <Application>Microsoft Office PowerPoint</Application>
  <PresentationFormat>Widescreen</PresentationFormat>
  <Paragraphs>83</Paragraphs>
  <Slides>30</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30</vt:i4>
      </vt:variant>
    </vt:vector>
  </HeadingPairs>
  <TitlesOfParts>
    <vt:vector size="34" baseType="lpstr">
      <vt:lpstr>Arial</vt:lpstr>
      <vt:lpstr>Calibri</vt:lpstr>
      <vt:lpstr>Calibri Light</vt:lpstr>
      <vt:lpstr>Retrospettivo</vt:lpstr>
      <vt:lpstr>Artriti infettive</vt:lpstr>
      <vt:lpstr>Sommario</vt:lpstr>
      <vt:lpstr>Artriti batteriche</vt:lpstr>
      <vt:lpstr>Agenti eziologici</vt:lpstr>
      <vt:lpstr>Patogenesi</vt:lpstr>
      <vt:lpstr>Fattori di rischio</vt:lpstr>
      <vt:lpstr>Clinica - Diagnosi</vt:lpstr>
      <vt:lpstr>Prognosi</vt:lpstr>
      <vt:lpstr>Terapia</vt:lpstr>
      <vt:lpstr>Malattia di Lyme</vt:lpstr>
      <vt:lpstr>Clinica</vt:lpstr>
      <vt:lpstr>Diagnosi</vt:lpstr>
      <vt:lpstr>Terapia</vt:lpstr>
      <vt:lpstr>Artrite gonococcica</vt:lpstr>
      <vt:lpstr>Artrite tubercolare</vt:lpstr>
      <vt:lpstr>Manifestazioni rematologiche dell’HIV</vt:lpstr>
      <vt:lpstr>Artriti Virali</vt:lpstr>
      <vt:lpstr>Agenti eziologici</vt:lpstr>
      <vt:lpstr>Presentazione standard di PowerPoint</vt:lpstr>
      <vt:lpstr>Patogenesi</vt:lpstr>
      <vt:lpstr>Diagnosi</vt:lpstr>
      <vt:lpstr>Febbre reumatica</vt:lpstr>
      <vt:lpstr>Patogenesi</vt:lpstr>
      <vt:lpstr>Clinica</vt:lpstr>
      <vt:lpstr>Diagnosi</vt:lpstr>
      <vt:lpstr>Prognosi</vt:lpstr>
      <vt:lpstr>Terapia</vt:lpstr>
      <vt:lpstr>Artriti reattive</vt:lpstr>
      <vt:lpstr>Agenti eziologici</vt:lpstr>
      <vt:lpstr>Clinica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Carlo Scirè</dc:creator>
  <cp:lastModifiedBy>Carlo Scirè</cp:lastModifiedBy>
  <cp:revision>39</cp:revision>
  <dcterms:created xsi:type="dcterms:W3CDTF">2017-09-13T17:59:48Z</dcterms:created>
  <dcterms:modified xsi:type="dcterms:W3CDTF">2017-10-24T13:08:47Z</dcterms:modified>
</cp:coreProperties>
</file>