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9"/>
  </p:notesMasterIdLst>
  <p:sldIdLst>
    <p:sldId id="256" r:id="rId2"/>
    <p:sldId id="260" r:id="rId3"/>
    <p:sldId id="361" r:id="rId4"/>
    <p:sldId id="272" r:id="rId5"/>
    <p:sldId id="362" r:id="rId6"/>
    <p:sldId id="276" r:id="rId7"/>
    <p:sldId id="317" r:id="rId8"/>
    <p:sldId id="282" r:id="rId9"/>
    <p:sldId id="310" r:id="rId10"/>
    <p:sldId id="318" r:id="rId11"/>
    <p:sldId id="312" r:id="rId12"/>
    <p:sldId id="335" r:id="rId13"/>
    <p:sldId id="336" r:id="rId14"/>
    <p:sldId id="319" r:id="rId15"/>
    <p:sldId id="287" r:id="rId16"/>
    <p:sldId id="323" r:id="rId17"/>
    <p:sldId id="363" r:id="rId18"/>
    <p:sldId id="364" r:id="rId19"/>
    <p:sldId id="377" r:id="rId20"/>
    <p:sldId id="326" r:id="rId21"/>
    <p:sldId id="308" r:id="rId22"/>
    <p:sldId id="337" r:id="rId23"/>
    <p:sldId id="338" r:id="rId24"/>
    <p:sldId id="320" r:id="rId25"/>
    <p:sldId id="378" r:id="rId26"/>
    <p:sldId id="304" r:id="rId27"/>
    <p:sldId id="342" r:id="rId28"/>
    <p:sldId id="280" r:id="rId29"/>
    <p:sldId id="373" r:id="rId30"/>
    <p:sldId id="306" r:id="rId31"/>
    <p:sldId id="307" r:id="rId32"/>
    <p:sldId id="303" r:id="rId33"/>
    <p:sldId id="374" r:id="rId34"/>
    <p:sldId id="375" r:id="rId35"/>
    <p:sldId id="290" r:id="rId36"/>
    <p:sldId id="376" r:id="rId37"/>
    <p:sldId id="284" r:id="rId38"/>
    <p:sldId id="321" r:id="rId39"/>
    <p:sldId id="379" r:id="rId40"/>
    <p:sldId id="353" r:id="rId41"/>
    <p:sldId id="322" r:id="rId42"/>
    <p:sldId id="368" r:id="rId43"/>
    <p:sldId id="302" r:id="rId44"/>
    <p:sldId id="384" r:id="rId45"/>
    <p:sldId id="366" r:id="rId46"/>
    <p:sldId id="385" r:id="rId47"/>
    <p:sldId id="271" r:id="rId4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288" autoAdjust="0"/>
  </p:normalViewPr>
  <p:slideViewPr>
    <p:cSldViewPr>
      <p:cViewPr varScale="1">
        <p:scale>
          <a:sx n="83" d="100"/>
          <a:sy n="83" d="100"/>
        </p:scale>
        <p:origin x="1378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0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Cartel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Cartel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tx>
            <c:strRef>
              <c:f>Foglio1!$Q$5</c:f>
              <c:strCache>
                <c:ptCount val="1"/>
                <c:pt idx="0">
                  <c:v>M</c:v>
                </c:pt>
              </c:strCache>
            </c:strRef>
          </c:tx>
          <c:spPr>
            <a:ln w="22225" cap="rnd" cmpd="sng" algn="ctr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cat>
            <c:strRef>
              <c:f>Foglio1!$P$6:$P$10</c:f>
              <c:strCache>
                <c:ptCount val="5"/>
                <c:pt idx="0">
                  <c:v>20-34</c:v>
                </c:pt>
                <c:pt idx="1">
                  <c:v>35-49</c:v>
                </c:pt>
                <c:pt idx="2">
                  <c:v>50-64</c:v>
                </c:pt>
                <c:pt idx="3">
                  <c:v>65-79</c:v>
                </c:pt>
                <c:pt idx="4">
                  <c:v>80+</c:v>
                </c:pt>
              </c:strCache>
            </c:strRef>
          </c:cat>
          <c:val>
            <c:numRef>
              <c:f>Foglio1!$Q$6:$Q$10</c:f>
              <c:numCache>
                <c:formatCode>General</c:formatCode>
                <c:ptCount val="5"/>
                <c:pt idx="0">
                  <c:v>4</c:v>
                </c:pt>
                <c:pt idx="1">
                  <c:v>20</c:v>
                </c:pt>
                <c:pt idx="2">
                  <c:v>42</c:v>
                </c:pt>
                <c:pt idx="3">
                  <c:v>60</c:v>
                </c:pt>
                <c:pt idx="4">
                  <c:v>70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439D-418A-946D-8AD8D1D91D4C}"/>
            </c:ext>
          </c:extLst>
        </c:ser>
        <c:ser>
          <c:idx val="0"/>
          <c:order val="1"/>
          <c:tx>
            <c:strRef>
              <c:f>Foglio1!$Q$5</c:f>
              <c:strCache>
                <c:ptCount val="1"/>
                <c:pt idx="0">
                  <c:v>M</c:v>
                </c:pt>
              </c:strCache>
            </c:strRef>
          </c:tx>
          <c:spPr>
            <a:ln w="22225" cap="rnd" cmpd="sng" algn="ctr">
              <a:solidFill>
                <a:srgbClr val="EC44C0"/>
              </a:solidFill>
              <a:round/>
            </a:ln>
            <a:effectLst/>
          </c:spPr>
          <c:marker>
            <c:symbol val="none"/>
          </c:marker>
          <c:cat>
            <c:strRef>
              <c:f>Foglio1!$P$6:$P$10</c:f>
              <c:strCache>
                <c:ptCount val="5"/>
                <c:pt idx="0">
                  <c:v>20-34</c:v>
                </c:pt>
                <c:pt idx="1">
                  <c:v>35-49</c:v>
                </c:pt>
                <c:pt idx="2">
                  <c:v>50-64</c:v>
                </c:pt>
                <c:pt idx="3">
                  <c:v>65-79</c:v>
                </c:pt>
                <c:pt idx="4">
                  <c:v>80+</c:v>
                </c:pt>
              </c:strCache>
            </c:strRef>
          </c:cat>
          <c:val>
            <c:numRef>
              <c:f>Foglio1!$R$6:$R$10</c:f>
              <c:numCache>
                <c:formatCode>General</c:formatCode>
                <c:ptCount val="5"/>
                <c:pt idx="0">
                  <c:v>30</c:v>
                </c:pt>
                <c:pt idx="1">
                  <c:v>50</c:v>
                </c:pt>
                <c:pt idx="2">
                  <c:v>85</c:v>
                </c:pt>
                <c:pt idx="3">
                  <c:v>130</c:v>
                </c:pt>
                <c:pt idx="4">
                  <c:v>80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439D-418A-946D-8AD8D1D91D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216094976"/>
        <c:axId val="217596672"/>
      </c:lineChart>
      <c:catAx>
        <c:axId val="216094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17596672"/>
        <c:crosses val="autoZero"/>
        <c:auto val="1"/>
        <c:lblAlgn val="ctr"/>
        <c:lblOffset val="100"/>
        <c:noMultiLvlLbl val="0"/>
      </c:catAx>
      <c:valAx>
        <c:axId val="2175966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16094976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Foglio2!$C$4</c:f>
              <c:strCache>
                <c:ptCount val="1"/>
                <c:pt idx="0">
                  <c:v>M</c:v>
                </c:pt>
              </c:strCache>
            </c:strRef>
          </c:tx>
          <c:spPr>
            <a:ln w="22225" cap="rnd" cmpd="sng" algn="ctr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Foglio2!$B$5:$B$11</c:f>
              <c:strCache>
                <c:ptCount val="7"/>
                <c:pt idx="0">
                  <c:v>20+</c:v>
                </c:pt>
                <c:pt idx="1">
                  <c:v>35+</c:v>
                </c:pt>
                <c:pt idx="2">
                  <c:v>45+</c:v>
                </c:pt>
                <c:pt idx="3">
                  <c:v>55+</c:v>
                </c:pt>
                <c:pt idx="4">
                  <c:v>65+</c:v>
                </c:pt>
                <c:pt idx="5">
                  <c:v>75+</c:v>
                </c:pt>
                <c:pt idx="6">
                  <c:v>85+</c:v>
                </c:pt>
              </c:strCache>
            </c:strRef>
          </c:cat>
          <c:val>
            <c:numRef>
              <c:f>Foglio2!$C$5:$C$11</c:f>
              <c:numCache>
                <c:formatCode>General</c:formatCode>
                <c:ptCount val="7"/>
                <c:pt idx="0">
                  <c:v>0.31</c:v>
                </c:pt>
                <c:pt idx="1">
                  <c:v>0.43</c:v>
                </c:pt>
                <c:pt idx="2">
                  <c:v>0.56000000000000005</c:v>
                </c:pt>
                <c:pt idx="3">
                  <c:v>0.79</c:v>
                </c:pt>
                <c:pt idx="4">
                  <c:v>1</c:v>
                </c:pt>
                <c:pt idx="5">
                  <c:v>1</c:v>
                </c:pt>
                <c:pt idx="6">
                  <c:v>0.72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0B37-4CC5-A7A2-24A83C7E44B7}"/>
            </c:ext>
          </c:extLst>
        </c:ser>
        <c:ser>
          <c:idx val="1"/>
          <c:order val="1"/>
          <c:tx>
            <c:strRef>
              <c:f>Foglio2!$D$4</c:f>
              <c:strCache>
                <c:ptCount val="1"/>
                <c:pt idx="0">
                  <c:v>F</c:v>
                </c:pt>
              </c:strCache>
            </c:strRef>
          </c:tx>
          <c:spPr>
            <a:ln w="22225" cap="rnd" cmpd="sng" algn="ctr">
              <a:solidFill>
                <a:srgbClr val="EC44C0"/>
              </a:solidFill>
              <a:round/>
            </a:ln>
            <a:effectLst/>
          </c:spPr>
          <c:marker>
            <c:symbol val="none"/>
          </c:marker>
          <c:cat>
            <c:strRef>
              <c:f>Foglio2!$B$5:$B$11</c:f>
              <c:strCache>
                <c:ptCount val="7"/>
                <c:pt idx="0">
                  <c:v>20+</c:v>
                </c:pt>
                <c:pt idx="1">
                  <c:v>35+</c:v>
                </c:pt>
                <c:pt idx="2">
                  <c:v>45+</c:v>
                </c:pt>
                <c:pt idx="3">
                  <c:v>55+</c:v>
                </c:pt>
                <c:pt idx="4">
                  <c:v>65+</c:v>
                </c:pt>
                <c:pt idx="5">
                  <c:v>75+</c:v>
                </c:pt>
                <c:pt idx="6">
                  <c:v>85+</c:v>
                </c:pt>
              </c:strCache>
            </c:strRef>
          </c:cat>
          <c:val>
            <c:numRef>
              <c:f>Foglio2!$D$5:$D$11</c:f>
              <c:numCache>
                <c:formatCode>General</c:formatCode>
                <c:ptCount val="7"/>
                <c:pt idx="0">
                  <c:v>0.8</c:v>
                </c:pt>
                <c:pt idx="1">
                  <c:v>1.1000000000000001</c:v>
                </c:pt>
                <c:pt idx="2">
                  <c:v>1.3</c:v>
                </c:pt>
                <c:pt idx="3">
                  <c:v>1.8</c:v>
                </c:pt>
                <c:pt idx="4">
                  <c:v>1.7</c:v>
                </c:pt>
                <c:pt idx="5">
                  <c:v>1.9</c:v>
                </c:pt>
                <c:pt idx="6">
                  <c:v>1.2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0B37-4CC5-A7A2-24A83C7E44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216082304"/>
        <c:axId val="216083840"/>
      </c:lineChart>
      <c:catAx>
        <c:axId val="216082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16083840"/>
        <c:crosses val="autoZero"/>
        <c:auto val="1"/>
        <c:lblAlgn val="ctr"/>
        <c:lblOffset val="100"/>
        <c:noMultiLvlLbl val="0"/>
      </c:catAx>
      <c:valAx>
        <c:axId val="2160838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16082304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2245C3-D4EE-4332-A17B-4A1E49BFC1EA}" type="doc">
      <dgm:prSet loTypeId="urn:microsoft.com/office/officeart/2005/8/layout/lProcess2" loCatId="list" qsTypeId="urn:microsoft.com/office/officeart/2005/8/quickstyle/simple2" qsCatId="simple" csTypeId="urn:microsoft.com/office/officeart/2005/8/colors/colorful1" csCatId="colorful" phldr="1"/>
      <dgm:spPr/>
    </dgm:pt>
    <dgm:pt modelId="{790CBF7A-5BBF-42B4-9C12-BCD1A3F4C43C}">
      <dgm:prSet phldrT="[Testo]" custT="1"/>
      <dgm:spPr/>
      <dgm:t>
        <a:bodyPr/>
        <a:lstStyle/>
        <a:p>
          <a:r>
            <a:rPr lang="it-IT" sz="3600" dirty="0"/>
            <a:t>Genetici</a:t>
          </a:r>
        </a:p>
      </dgm:t>
    </dgm:pt>
    <dgm:pt modelId="{026AE712-81E2-4766-A3E4-76D1689FEC0D}" type="parTrans" cxnId="{40E3481E-D61A-4566-A467-BE8DB6C0741E}">
      <dgm:prSet/>
      <dgm:spPr/>
      <dgm:t>
        <a:bodyPr/>
        <a:lstStyle/>
        <a:p>
          <a:endParaRPr lang="it-IT"/>
        </a:p>
      </dgm:t>
    </dgm:pt>
    <dgm:pt modelId="{D074F21D-97EC-4FBF-9262-80CE2A7F0A51}" type="sibTrans" cxnId="{40E3481E-D61A-4566-A467-BE8DB6C0741E}">
      <dgm:prSet/>
      <dgm:spPr/>
      <dgm:t>
        <a:bodyPr/>
        <a:lstStyle/>
        <a:p>
          <a:endParaRPr lang="it-IT"/>
        </a:p>
      </dgm:t>
    </dgm:pt>
    <dgm:pt modelId="{C0ACC4F3-5707-4F19-A1E2-7A83E0D75807}">
      <dgm:prSet phldrT="[Testo]"/>
      <dgm:spPr/>
      <dgm:t>
        <a:bodyPr/>
        <a:lstStyle/>
        <a:p>
          <a:r>
            <a:rPr lang="it-IT" dirty="0"/>
            <a:t>Ambientali</a:t>
          </a:r>
        </a:p>
      </dgm:t>
    </dgm:pt>
    <dgm:pt modelId="{E98017AC-E2F1-4251-80AD-D57DB895F8D4}" type="parTrans" cxnId="{7CE2ECB0-64B4-4C4F-AF55-D9F5240A32EF}">
      <dgm:prSet/>
      <dgm:spPr/>
      <dgm:t>
        <a:bodyPr/>
        <a:lstStyle/>
        <a:p>
          <a:endParaRPr lang="it-IT"/>
        </a:p>
      </dgm:t>
    </dgm:pt>
    <dgm:pt modelId="{C4C4BDC1-D18B-4CD9-9685-775646EF1205}" type="sibTrans" cxnId="{7CE2ECB0-64B4-4C4F-AF55-D9F5240A32EF}">
      <dgm:prSet/>
      <dgm:spPr/>
      <dgm:t>
        <a:bodyPr/>
        <a:lstStyle/>
        <a:p>
          <a:endParaRPr lang="it-IT"/>
        </a:p>
      </dgm:t>
    </dgm:pt>
    <dgm:pt modelId="{53B4D1C1-2DE0-4804-B407-7951AB259E71}">
      <dgm:prSet phldrT="[Testo]"/>
      <dgm:spPr/>
      <dgm:t>
        <a:bodyPr/>
        <a:lstStyle/>
        <a:p>
          <a:r>
            <a:rPr lang="it-IT" dirty="0"/>
            <a:t>DRB1*0401 e 0404</a:t>
          </a:r>
        </a:p>
      </dgm:t>
    </dgm:pt>
    <dgm:pt modelId="{6E239D00-B323-4D7E-9A1D-14844F1AC9FC}" type="parTrans" cxnId="{6BEC8B8A-1147-482E-9499-149A61183483}">
      <dgm:prSet/>
      <dgm:spPr/>
      <dgm:t>
        <a:bodyPr/>
        <a:lstStyle/>
        <a:p>
          <a:endParaRPr lang="it-IT"/>
        </a:p>
      </dgm:t>
    </dgm:pt>
    <dgm:pt modelId="{47D42FA9-EF00-4A11-A5DF-4C3FD56A2414}" type="sibTrans" cxnId="{6BEC8B8A-1147-482E-9499-149A61183483}">
      <dgm:prSet/>
      <dgm:spPr/>
      <dgm:t>
        <a:bodyPr/>
        <a:lstStyle/>
        <a:p>
          <a:endParaRPr lang="it-IT"/>
        </a:p>
      </dgm:t>
    </dgm:pt>
    <dgm:pt modelId="{351AFCDB-B9BE-4440-85CF-8CC276975901}">
      <dgm:prSet phldrT="[Testo]"/>
      <dgm:spPr/>
      <dgm:t>
        <a:bodyPr/>
        <a:lstStyle/>
        <a:p>
          <a:r>
            <a:rPr lang="it-IT" dirty="0"/>
            <a:t>Fumo</a:t>
          </a:r>
        </a:p>
      </dgm:t>
    </dgm:pt>
    <dgm:pt modelId="{6F4D8AC5-28B6-4351-A862-A28F936318B8}" type="parTrans" cxnId="{8499FE11-C6BD-497C-8A92-5C477F833C5A}">
      <dgm:prSet/>
      <dgm:spPr/>
      <dgm:t>
        <a:bodyPr/>
        <a:lstStyle/>
        <a:p>
          <a:endParaRPr lang="it-IT"/>
        </a:p>
      </dgm:t>
    </dgm:pt>
    <dgm:pt modelId="{053B41E8-3F9B-4B3E-95A3-EA3B887E6616}" type="sibTrans" cxnId="{8499FE11-C6BD-497C-8A92-5C477F833C5A}">
      <dgm:prSet/>
      <dgm:spPr/>
      <dgm:t>
        <a:bodyPr/>
        <a:lstStyle/>
        <a:p>
          <a:endParaRPr lang="it-IT"/>
        </a:p>
      </dgm:t>
    </dgm:pt>
    <dgm:pt modelId="{C2830974-DA5B-44F0-BECE-F5EB69EF5AEC}">
      <dgm:prSet phldrT="[Testo]"/>
      <dgm:spPr/>
      <dgm:t>
        <a:bodyPr/>
        <a:lstStyle/>
        <a:p>
          <a:r>
            <a:rPr lang="it-IT" dirty="0"/>
            <a:t>Infezioni (?)</a:t>
          </a:r>
        </a:p>
      </dgm:t>
    </dgm:pt>
    <dgm:pt modelId="{612B7DC0-61F6-4E4E-AF23-9DA28EC0D024}" type="parTrans" cxnId="{AE955904-4BE3-4925-9234-1993F5DE6C94}">
      <dgm:prSet/>
      <dgm:spPr/>
      <dgm:t>
        <a:bodyPr/>
        <a:lstStyle/>
        <a:p>
          <a:endParaRPr lang="it-IT"/>
        </a:p>
      </dgm:t>
    </dgm:pt>
    <dgm:pt modelId="{3F9559EF-9CA5-455F-9513-61F71A0AAE99}" type="sibTrans" cxnId="{AE955904-4BE3-4925-9234-1993F5DE6C94}">
      <dgm:prSet/>
      <dgm:spPr/>
      <dgm:t>
        <a:bodyPr/>
        <a:lstStyle/>
        <a:p>
          <a:endParaRPr lang="it-IT"/>
        </a:p>
      </dgm:t>
    </dgm:pt>
    <dgm:pt modelId="{2A2246A5-4751-4818-AC49-F80DBB2A58FB}">
      <dgm:prSet phldrT="[Testo]"/>
      <dgm:spPr/>
      <dgm:t>
        <a:bodyPr/>
        <a:lstStyle/>
        <a:p>
          <a:r>
            <a:rPr lang="it-IT" dirty="0"/>
            <a:t>PTPN22</a:t>
          </a:r>
        </a:p>
      </dgm:t>
    </dgm:pt>
    <dgm:pt modelId="{A196F520-CA57-4A1F-A66A-18FFE154AA4A}" type="parTrans" cxnId="{DC4BA9D6-C273-4EE6-B3A9-3B87D64398DD}">
      <dgm:prSet/>
      <dgm:spPr/>
      <dgm:t>
        <a:bodyPr/>
        <a:lstStyle/>
        <a:p>
          <a:endParaRPr lang="it-IT"/>
        </a:p>
      </dgm:t>
    </dgm:pt>
    <dgm:pt modelId="{6FABAAA8-B7FA-453A-A95B-8AA98876111F}" type="sibTrans" cxnId="{DC4BA9D6-C273-4EE6-B3A9-3B87D64398DD}">
      <dgm:prSet/>
      <dgm:spPr/>
      <dgm:t>
        <a:bodyPr/>
        <a:lstStyle/>
        <a:p>
          <a:endParaRPr lang="it-IT"/>
        </a:p>
      </dgm:t>
    </dgm:pt>
    <dgm:pt modelId="{B58931C0-A648-4840-B56B-2C7074DAB835}">
      <dgm:prSet phldrT="[Testo]"/>
      <dgm:spPr/>
      <dgm:t>
        <a:bodyPr/>
        <a:lstStyle/>
        <a:p>
          <a:r>
            <a:rPr lang="it-IT" dirty="0"/>
            <a:t>Demografici</a:t>
          </a:r>
        </a:p>
      </dgm:t>
    </dgm:pt>
    <dgm:pt modelId="{5673E234-F94C-4703-A792-46061274E710}" type="parTrans" cxnId="{969D79B9-EA7A-479E-94F2-1C931D142772}">
      <dgm:prSet/>
      <dgm:spPr/>
      <dgm:t>
        <a:bodyPr/>
        <a:lstStyle/>
        <a:p>
          <a:endParaRPr lang="it-IT"/>
        </a:p>
      </dgm:t>
    </dgm:pt>
    <dgm:pt modelId="{06FD9AED-32CF-417F-952A-C41AD137B5EB}" type="sibTrans" cxnId="{969D79B9-EA7A-479E-94F2-1C931D142772}">
      <dgm:prSet/>
      <dgm:spPr/>
      <dgm:t>
        <a:bodyPr/>
        <a:lstStyle/>
        <a:p>
          <a:endParaRPr lang="it-IT"/>
        </a:p>
      </dgm:t>
    </dgm:pt>
    <dgm:pt modelId="{1C2E6323-B206-4A4A-BDA5-534D6099AD59}">
      <dgm:prSet phldrT="[Testo]"/>
      <dgm:spPr/>
      <dgm:t>
        <a:bodyPr/>
        <a:lstStyle/>
        <a:p>
          <a:r>
            <a:rPr lang="it-IT" dirty="0"/>
            <a:t>Età</a:t>
          </a:r>
        </a:p>
      </dgm:t>
    </dgm:pt>
    <dgm:pt modelId="{C1F50690-2C9E-487D-8A66-D31224F6FCBA}" type="parTrans" cxnId="{ED85A703-38E6-40C2-9EB5-D212F8CE1A69}">
      <dgm:prSet/>
      <dgm:spPr/>
      <dgm:t>
        <a:bodyPr/>
        <a:lstStyle/>
        <a:p>
          <a:endParaRPr lang="it-IT"/>
        </a:p>
      </dgm:t>
    </dgm:pt>
    <dgm:pt modelId="{E64F5D34-084A-44A2-9253-953BACB58148}" type="sibTrans" cxnId="{ED85A703-38E6-40C2-9EB5-D212F8CE1A69}">
      <dgm:prSet/>
      <dgm:spPr/>
      <dgm:t>
        <a:bodyPr/>
        <a:lstStyle/>
        <a:p>
          <a:endParaRPr lang="it-IT"/>
        </a:p>
      </dgm:t>
    </dgm:pt>
    <dgm:pt modelId="{68BD1E20-F16C-4C1F-B2C8-AACF4360581E}">
      <dgm:prSet phldrT="[Testo]"/>
      <dgm:spPr/>
      <dgm:t>
        <a:bodyPr/>
        <a:lstStyle/>
        <a:p>
          <a:r>
            <a:rPr lang="it-IT" dirty="0"/>
            <a:t>Sesso</a:t>
          </a:r>
        </a:p>
      </dgm:t>
    </dgm:pt>
    <dgm:pt modelId="{D06D266F-B841-4643-B40D-A9A6FBD17853}" type="parTrans" cxnId="{804A26F2-7785-4B5F-82E4-10E32548AB19}">
      <dgm:prSet/>
      <dgm:spPr/>
      <dgm:t>
        <a:bodyPr/>
        <a:lstStyle/>
        <a:p>
          <a:endParaRPr lang="it-IT"/>
        </a:p>
      </dgm:t>
    </dgm:pt>
    <dgm:pt modelId="{231AE321-3A88-4A42-9F3E-3337FEE653F3}" type="sibTrans" cxnId="{804A26F2-7785-4B5F-82E4-10E32548AB19}">
      <dgm:prSet/>
      <dgm:spPr/>
      <dgm:t>
        <a:bodyPr/>
        <a:lstStyle/>
        <a:p>
          <a:endParaRPr lang="it-IT"/>
        </a:p>
      </dgm:t>
    </dgm:pt>
    <dgm:pt modelId="{82766A15-6C13-4965-A9CB-52E1295EA87A}" type="pres">
      <dgm:prSet presAssocID="{972245C3-D4EE-4332-A17B-4A1E49BFC1EA}" presName="theList" presStyleCnt="0">
        <dgm:presLayoutVars>
          <dgm:dir/>
          <dgm:animLvl val="lvl"/>
          <dgm:resizeHandles val="exact"/>
        </dgm:presLayoutVars>
      </dgm:prSet>
      <dgm:spPr/>
    </dgm:pt>
    <dgm:pt modelId="{05C9C7CE-C548-424E-8C9B-3110A82FF483}" type="pres">
      <dgm:prSet presAssocID="{790CBF7A-5BBF-42B4-9C12-BCD1A3F4C43C}" presName="compNode" presStyleCnt="0"/>
      <dgm:spPr/>
    </dgm:pt>
    <dgm:pt modelId="{0870ED65-DE3A-45CB-B793-89E7C5E3C9BB}" type="pres">
      <dgm:prSet presAssocID="{790CBF7A-5BBF-42B4-9C12-BCD1A3F4C43C}" presName="aNode" presStyleLbl="bgShp" presStyleIdx="0" presStyleCnt="3"/>
      <dgm:spPr/>
    </dgm:pt>
    <dgm:pt modelId="{33F79E70-404A-4E28-BFDA-F3815756B483}" type="pres">
      <dgm:prSet presAssocID="{790CBF7A-5BBF-42B4-9C12-BCD1A3F4C43C}" presName="textNode" presStyleLbl="bgShp" presStyleIdx="0" presStyleCnt="3"/>
      <dgm:spPr/>
    </dgm:pt>
    <dgm:pt modelId="{DD3F4080-8F8E-42EB-B903-24B825639596}" type="pres">
      <dgm:prSet presAssocID="{790CBF7A-5BBF-42B4-9C12-BCD1A3F4C43C}" presName="compChildNode" presStyleCnt="0"/>
      <dgm:spPr/>
    </dgm:pt>
    <dgm:pt modelId="{C45CDE0F-4778-4C7C-8C51-F1FCB0275158}" type="pres">
      <dgm:prSet presAssocID="{790CBF7A-5BBF-42B4-9C12-BCD1A3F4C43C}" presName="theInnerList" presStyleCnt="0"/>
      <dgm:spPr/>
    </dgm:pt>
    <dgm:pt modelId="{8FCB9088-59ED-4210-A6E7-0F25163988B7}" type="pres">
      <dgm:prSet presAssocID="{53B4D1C1-2DE0-4804-B407-7951AB259E71}" presName="childNode" presStyleLbl="node1" presStyleIdx="0" presStyleCnt="6">
        <dgm:presLayoutVars>
          <dgm:bulletEnabled val="1"/>
        </dgm:presLayoutVars>
      </dgm:prSet>
      <dgm:spPr/>
    </dgm:pt>
    <dgm:pt modelId="{CFA0BB2D-DA43-4790-A063-A9311229A587}" type="pres">
      <dgm:prSet presAssocID="{53B4D1C1-2DE0-4804-B407-7951AB259E71}" presName="aSpace2" presStyleCnt="0"/>
      <dgm:spPr/>
    </dgm:pt>
    <dgm:pt modelId="{CAB8688F-8983-485A-AF78-0A9BA0CE2C0D}" type="pres">
      <dgm:prSet presAssocID="{2A2246A5-4751-4818-AC49-F80DBB2A58FB}" presName="childNode" presStyleLbl="node1" presStyleIdx="1" presStyleCnt="6">
        <dgm:presLayoutVars>
          <dgm:bulletEnabled val="1"/>
        </dgm:presLayoutVars>
      </dgm:prSet>
      <dgm:spPr/>
    </dgm:pt>
    <dgm:pt modelId="{66ACCC4A-C3C8-471C-8A58-D18AD5B0DA15}" type="pres">
      <dgm:prSet presAssocID="{790CBF7A-5BBF-42B4-9C12-BCD1A3F4C43C}" presName="aSpace" presStyleCnt="0"/>
      <dgm:spPr/>
    </dgm:pt>
    <dgm:pt modelId="{5F6382FC-0463-4DC8-822B-8B5A38E2FC7D}" type="pres">
      <dgm:prSet presAssocID="{C0ACC4F3-5707-4F19-A1E2-7A83E0D75807}" presName="compNode" presStyleCnt="0"/>
      <dgm:spPr/>
    </dgm:pt>
    <dgm:pt modelId="{C5C4CBB2-26C0-4D35-A75F-26DBFE105DFB}" type="pres">
      <dgm:prSet presAssocID="{C0ACC4F3-5707-4F19-A1E2-7A83E0D75807}" presName="aNode" presStyleLbl="bgShp" presStyleIdx="1" presStyleCnt="3"/>
      <dgm:spPr/>
    </dgm:pt>
    <dgm:pt modelId="{9AC8CDAC-11F5-4F86-9157-259735151040}" type="pres">
      <dgm:prSet presAssocID="{C0ACC4F3-5707-4F19-A1E2-7A83E0D75807}" presName="textNode" presStyleLbl="bgShp" presStyleIdx="1" presStyleCnt="3"/>
      <dgm:spPr/>
    </dgm:pt>
    <dgm:pt modelId="{1A935009-7ADC-4079-9F1F-CA2C07128EA5}" type="pres">
      <dgm:prSet presAssocID="{C0ACC4F3-5707-4F19-A1E2-7A83E0D75807}" presName="compChildNode" presStyleCnt="0"/>
      <dgm:spPr/>
    </dgm:pt>
    <dgm:pt modelId="{518D8073-AC41-45B2-88CC-146BD5D5FF1B}" type="pres">
      <dgm:prSet presAssocID="{C0ACC4F3-5707-4F19-A1E2-7A83E0D75807}" presName="theInnerList" presStyleCnt="0"/>
      <dgm:spPr/>
    </dgm:pt>
    <dgm:pt modelId="{C3ED5474-1AE6-4750-8074-BEF7DA1A2823}" type="pres">
      <dgm:prSet presAssocID="{351AFCDB-B9BE-4440-85CF-8CC276975901}" presName="childNode" presStyleLbl="node1" presStyleIdx="2" presStyleCnt="6">
        <dgm:presLayoutVars>
          <dgm:bulletEnabled val="1"/>
        </dgm:presLayoutVars>
      </dgm:prSet>
      <dgm:spPr/>
    </dgm:pt>
    <dgm:pt modelId="{0203D109-FB14-4D8E-8059-21F9623750ED}" type="pres">
      <dgm:prSet presAssocID="{351AFCDB-B9BE-4440-85CF-8CC276975901}" presName="aSpace2" presStyleCnt="0"/>
      <dgm:spPr/>
    </dgm:pt>
    <dgm:pt modelId="{057186A6-7F0B-4E1E-80B8-AC99E5F79ED9}" type="pres">
      <dgm:prSet presAssocID="{C2830974-DA5B-44F0-BECE-F5EB69EF5AEC}" presName="childNode" presStyleLbl="node1" presStyleIdx="3" presStyleCnt="6">
        <dgm:presLayoutVars>
          <dgm:bulletEnabled val="1"/>
        </dgm:presLayoutVars>
      </dgm:prSet>
      <dgm:spPr/>
    </dgm:pt>
    <dgm:pt modelId="{B29F2DDD-61D8-4378-9377-A15372668041}" type="pres">
      <dgm:prSet presAssocID="{C0ACC4F3-5707-4F19-A1E2-7A83E0D75807}" presName="aSpace" presStyleCnt="0"/>
      <dgm:spPr/>
    </dgm:pt>
    <dgm:pt modelId="{C604671F-7C72-42CE-86A5-465C9DEB57E7}" type="pres">
      <dgm:prSet presAssocID="{B58931C0-A648-4840-B56B-2C7074DAB835}" presName="compNode" presStyleCnt="0"/>
      <dgm:spPr/>
    </dgm:pt>
    <dgm:pt modelId="{970D90B9-A233-4B04-B57E-768917E15752}" type="pres">
      <dgm:prSet presAssocID="{B58931C0-A648-4840-B56B-2C7074DAB835}" presName="aNode" presStyleLbl="bgShp" presStyleIdx="2" presStyleCnt="3"/>
      <dgm:spPr/>
    </dgm:pt>
    <dgm:pt modelId="{F136CAF4-A6FC-4B7F-9BA4-4A04678B9C27}" type="pres">
      <dgm:prSet presAssocID="{B58931C0-A648-4840-B56B-2C7074DAB835}" presName="textNode" presStyleLbl="bgShp" presStyleIdx="2" presStyleCnt="3"/>
      <dgm:spPr/>
    </dgm:pt>
    <dgm:pt modelId="{5DD7BFE4-850F-41E6-B3C3-35C4470F94F3}" type="pres">
      <dgm:prSet presAssocID="{B58931C0-A648-4840-B56B-2C7074DAB835}" presName="compChildNode" presStyleCnt="0"/>
      <dgm:spPr/>
    </dgm:pt>
    <dgm:pt modelId="{991535E0-F720-4D23-AA5B-295F3FFD938C}" type="pres">
      <dgm:prSet presAssocID="{B58931C0-A648-4840-B56B-2C7074DAB835}" presName="theInnerList" presStyleCnt="0"/>
      <dgm:spPr/>
    </dgm:pt>
    <dgm:pt modelId="{6CAD813D-33CB-4A9D-BAF5-3062EC021680}" type="pres">
      <dgm:prSet presAssocID="{1C2E6323-B206-4A4A-BDA5-534D6099AD59}" presName="childNode" presStyleLbl="node1" presStyleIdx="4" presStyleCnt="6">
        <dgm:presLayoutVars>
          <dgm:bulletEnabled val="1"/>
        </dgm:presLayoutVars>
      </dgm:prSet>
      <dgm:spPr/>
    </dgm:pt>
    <dgm:pt modelId="{01B9C7B8-FDED-42D8-B852-BB15DB3AF9D3}" type="pres">
      <dgm:prSet presAssocID="{1C2E6323-B206-4A4A-BDA5-534D6099AD59}" presName="aSpace2" presStyleCnt="0"/>
      <dgm:spPr/>
    </dgm:pt>
    <dgm:pt modelId="{22016B4A-D8C6-4C07-8494-8D4A908DF32F}" type="pres">
      <dgm:prSet presAssocID="{68BD1E20-F16C-4C1F-B2C8-AACF4360581E}" presName="childNode" presStyleLbl="node1" presStyleIdx="5" presStyleCnt="6">
        <dgm:presLayoutVars>
          <dgm:bulletEnabled val="1"/>
        </dgm:presLayoutVars>
      </dgm:prSet>
      <dgm:spPr/>
    </dgm:pt>
  </dgm:ptLst>
  <dgm:cxnLst>
    <dgm:cxn modelId="{ED85A703-38E6-40C2-9EB5-D212F8CE1A69}" srcId="{B58931C0-A648-4840-B56B-2C7074DAB835}" destId="{1C2E6323-B206-4A4A-BDA5-534D6099AD59}" srcOrd="0" destOrd="0" parTransId="{C1F50690-2C9E-487D-8A66-D31224F6FCBA}" sibTransId="{E64F5D34-084A-44A2-9253-953BACB58148}"/>
    <dgm:cxn modelId="{AE955904-4BE3-4925-9234-1993F5DE6C94}" srcId="{C0ACC4F3-5707-4F19-A1E2-7A83E0D75807}" destId="{C2830974-DA5B-44F0-BECE-F5EB69EF5AEC}" srcOrd="1" destOrd="0" parTransId="{612B7DC0-61F6-4E4E-AF23-9DA28EC0D024}" sibTransId="{3F9559EF-9CA5-455F-9513-61F71A0AAE99}"/>
    <dgm:cxn modelId="{8499FE11-C6BD-497C-8A92-5C477F833C5A}" srcId="{C0ACC4F3-5707-4F19-A1E2-7A83E0D75807}" destId="{351AFCDB-B9BE-4440-85CF-8CC276975901}" srcOrd="0" destOrd="0" parTransId="{6F4D8AC5-28B6-4351-A862-A28F936318B8}" sibTransId="{053B41E8-3F9B-4B3E-95A3-EA3B887E6616}"/>
    <dgm:cxn modelId="{40E3481E-D61A-4566-A467-BE8DB6C0741E}" srcId="{972245C3-D4EE-4332-A17B-4A1E49BFC1EA}" destId="{790CBF7A-5BBF-42B4-9C12-BCD1A3F4C43C}" srcOrd="0" destOrd="0" parTransId="{026AE712-81E2-4766-A3E4-76D1689FEC0D}" sibTransId="{D074F21D-97EC-4FBF-9262-80CE2A7F0A51}"/>
    <dgm:cxn modelId="{E4715120-A5DF-4ADD-BDA8-EFD1665E5637}" type="presOf" srcId="{C0ACC4F3-5707-4F19-A1E2-7A83E0D75807}" destId="{9AC8CDAC-11F5-4F86-9157-259735151040}" srcOrd="1" destOrd="0" presId="urn:microsoft.com/office/officeart/2005/8/layout/lProcess2"/>
    <dgm:cxn modelId="{A914AA29-367B-49E8-8092-CE8D9D9240E0}" type="presOf" srcId="{C0ACC4F3-5707-4F19-A1E2-7A83E0D75807}" destId="{C5C4CBB2-26C0-4D35-A75F-26DBFE105DFB}" srcOrd="0" destOrd="0" presId="urn:microsoft.com/office/officeart/2005/8/layout/lProcess2"/>
    <dgm:cxn modelId="{4BFB6761-71CE-40F5-A5E9-52FBF731C917}" type="presOf" srcId="{790CBF7A-5BBF-42B4-9C12-BCD1A3F4C43C}" destId="{0870ED65-DE3A-45CB-B793-89E7C5E3C9BB}" srcOrd="0" destOrd="0" presId="urn:microsoft.com/office/officeart/2005/8/layout/lProcess2"/>
    <dgm:cxn modelId="{6F718948-21E4-4C9A-9562-7A691DBBE488}" type="presOf" srcId="{68BD1E20-F16C-4C1F-B2C8-AACF4360581E}" destId="{22016B4A-D8C6-4C07-8494-8D4A908DF32F}" srcOrd="0" destOrd="0" presId="urn:microsoft.com/office/officeart/2005/8/layout/lProcess2"/>
    <dgm:cxn modelId="{878C2450-F1DF-490B-81AD-00A72D2540D6}" type="presOf" srcId="{351AFCDB-B9BE-4440-85CF-8CC276975901}" destId="{C3ED5474-1AE6-4750-8074-BEF7DA1A2823}" srcOrd="0" destOrd="0" presId="urn:microsoft.com/office/officeart/2005/8/layout/lProcess2"/>
    <dgm:cxn modelId="{80BC1577-B0B6-4279-AA52-4FAE7B835E70}" type="presOf" srcId="{53B4D1C1-2DE0-4804-B407-7951AB259E71}" destId="{8FCB9088-59ED-4210-A6E7-0F25163988B7}" srcOrd="0" destOrd="0" presId="urn:microsoft.com/office/officeart/2005/8/layout/lProcess2"/>
    <dgm:cxn modelId="{885F3D7E-6545-43A0-88C6-3DCE2332C5DB}" type="presOf" srcId="{790CBF7A-5BBF-42B4-9C12-BCD1A3F4C43C}" destId="{33F79E70-404A-4E28-BFDA-F3815756B483}" srcOrd="1" destOrd="0" presId="urn:microsoft.com/office/officeart/2005/8/layout/lProcess2"/>
    <dgm:cxn modelId="{6BEC8B8A-1147-482E-9499-149A61183483}" srcId="{790CBF7A-5BBF-42B4-9C12-BCD1A3F4C43C}" destId="{53B4D1C1-2DE0-4804-B407-7951AB259E71}" srcOrd="0" destOrd="0" parTransId="{6E239D00-B323-4D7E-9A1D-14844F1AC9FC}" sibTransId="{47D42FA9-EF00-4A11-A5DF-4C3FD56A2414}"/>
    <dgm:cxn modelId="{459135A5-074C-46DB-B328-0351DECFA858}" type="presOf" srcId="{C2830974-DA5B-44F0-BECE-F5EB69EF5AEC}" destId="{057186A6-7F0B-4E1E-80B8-AC99E5F79ED9}" srcOrd="0" destOrd="0" presId="urn:microsoft.com/office/officeart/2005/8/layout/lProcess2"/>
    <dgm:cxn modelId="{186FBFAA-7F11-4654-91B7-AE259B6AE3C9}" type="presOf" srcId="{B58931C0-A648-4840-B56B-2C7074DAB835}" destId="{970D90B9-A233-4B04-B57E-768917E15752}" srcOrd="0" destOrd="0" presId="urn:microsoft.com/office/officeart/2005/8/layout/lProcess2"/>
    <dgm:cxn modelId="{7CE2ECB0-64B4-4C4F-AF55-D9F5240A32EF}" srcId="{972245C3-D4EE-4332-A17B-4A1E49BFC1EA}" destId="{C0ACC4F3-5707-4F19-A1E2-7A83E0D75807}" srcOrd="1" destOrd="0" parTransId="{E98017AC-E2F1-4251-80AD-D57DB895F8D4}" sibTransId="{C4C4BDC1-D18B-4CD9-9685-775646EF1205}"/>
    <dgm:cxn modelId="{969D79B9-EA7A-479E-94F2-1C931D142772}" srcId="{972245C3-D4EE-4332-A17B-4A1E49BFC1EA}" destId="{B58931C0-A648-4840-B56B-2C7074DAB835}" srcOrd="2" destOrd="0" parTransId="{5673E234-F94C-4703-A792-46061274E710}" sibTransId="{06FD9AED-32CF-417F-952A-C41AD137B5EB}"/>
    <dgm:cxn modelId="{0639C1C2-ACA8-4150-B26E-957EE9A3DD42}" type="presOf" srcId="{1C2E6323-B206-4A4A-BDA5-534D6099AD59}" destId="{6CAD813D-33CB-4A9D-BAF5-3062EC021680}" srcOrd="0" destOrd="0" presId="urn:microsoft.com/office/officeart/2005/8/layout/lProcess2"/>
    <dgm:cxn modelId="{6E7A8AC6-C82A-43D1-894E-0A8633F33474}" type="presOf" srcId="{2A2246A5-4751-4818-AC49-F80DBB2A58FB}" destId="{CAB8688F-8983-485A-AF78-0A9BA0CE2C0D}" srcOrd="0" destOrd="0" presId="urn:microsoft.com/office/officeart/2005/8/layout/lProcess2"/>
    <dgm:cxn modelId="{DC4BA9D6-C273-4EE6-B3A9-3B87D64398DD}" srcId="{790CBF7A-5BBF-42B4-9C12-BCD1A3F4C43C}" destId="{2A2246A5-4751-4818-AC49-F80DBB2A58FB}" srcOrd="1" destOrd="0" parTransId="{A196F520-CA57-4A1F-A66A-18FFE154AA4A}" sibTransId="{6FABAAA8-B7FA-453A-A95B-8AA98876111F}"/>
    <dgm:cxn modelId="{42B7C1D9-BAE7-4FD9-AF6F-D25ED7C7E1D4}" type="presOf" srcId="{972245C3-D4EE-4332-A17B-4A1E49BFC1EA}" destId="{82766A15-6C13-4965-A9CB-52E1295EA87A}" srcOrd="0" destOrd="0" presId="urn:microsoft.com/office/officeart/2005/8/layout/lProcess2"/>
    <dgm:cxn modelId="{804A26F2-7785-4B5F-82E4-10E32548AB19}" srcId="{B58931C0-A648-4840-B56B-2C7074DAB835}" destId="{68BD1E20-F16C-4C1F-B2C8-AACF4360581E}" srcOrd="1" destOrd="0" parTransId="{D06D266F-B841-4643-B40D-A9A6FBD17853}" sibTransId="{231AE321-3A88-4A42-9F3E-3337FEE653F3}"/>
    <dgm:cxn modelId="{202BDEFE-7FB5-4848-92CA-545FD7ABA498}" type="presOf" srcId="{B58931C0-A648-4840-B56B-2C7074DAB835}" destId="{F136CAF4-A6FC-4B7F-9BA4-4A04678B9C27}" srcOrd="1" destOrd="0" presId="urn:microsoft.com/office/officeart/2005/8/layout/lProcess2"/>
    <dgm:cxn modelId="{78D2110D-1B91-4EAC-ACC2-E7D553E5EEB6}" type="presParOf" srcId="{82766A15-6C13-4965-A9CB-52E1295EA87A}" destId="{05C9C7CE-C548-424E-8C9B-3110A82FF483}" srcOrd="0" destOrd="0" presId="urn:microsoft.com/office/officeart/2005/8/layout/lProcess2"/>
    <dgm:cxn modelId="{D0EC1149-363C-4EC5-85BD-37ADBBC1308A}" type="presParOf" srcId="{05C9C7CE-C548-424E-8C9B-3110A82FF483}" destId="{0870ED65-DE3A-45CB-B793-89E7C5E3C9BB}" srcOrd="0" destOrd="0" presId="urn:microsoft.com/office/officeart/2005/8/layout/lProcess2"/>
    <dgm:cxn modelId="{4C9CA1ED-415B-4499-85FD-F939877FF8D6}" type="presParOf" srcId="{05C9C7CE-C548-424E-8C9B-3110A82FF483}" destId="{33F79E70-404A-4E28-BFDA-F3815756B483}" srcOrd="1" destOrd="0" presId="urn:microsoft.com/office/officeart/2005/8/layout/lProcess2"/>
    <dgm:cxn modelId="{F6117C45-03DF-4B46-B89E-C0A34BAB5B69}" type="presParOf" srcId="{05C9C7CE-C548-424E-8C9B-3110A82FF483}" destId="{DD3F4080-8F8E-42EB-B903-24B825639596}" srcOrd="2" destOrd="0" presId="urn:microsoft.com/office/officeart/2005/8/layout/lProcess2"/>
    <dgm:cxn modelId="{E317D9AA-ECFE-4F47-A4F8-FF94B221E20B}" type="presParOf" srcId="{DD3F4080-8F8E-42EB-B903-24B825639596}" destId="{C45CDE0F-4778-4C7C-8C51-F1FCB0275158}" srcOrd="0" destOrd="0" presId="urn:microsoft.com/office/officeart/2005/8/layout/lProcess2"/>
    <dgm:cxn modelId="{8955251A-EBB6-4B2E-92BA-C5E652AE47B7}" type="presParOf" srcId="{C45CDE0F-4778-4C7C-8C51-F1FCB0275158}" destId="{8FCB9088-59ED-4210-A6E7-0F25163988B7}" srcOrd="0" destOrd="0" presId="urn:microsoft.com/office/officeart/2005/8/layout/lProcess2"/>
    <dgm:cxn modelId="{2944B131-7FC2-4B6A-ABF4-E490DA1B4F83}" type="presParOf" srcId="{C45CDE0F-4778-4C7C-8C51-F1FCB0275158}" destId="{CFA0BB2D-DA43-4790-A063-A9311229A587}" srcOrd="1" destOrd="0" presId="urn:microsoft.com/office/officeart/2005/8/layout/lProcess2"/>
    <dgm:cxn modelId="{1386485D-2FB0-48AA-A552-D1E94E90B574}" type="presParOf" srcId="{C45CDE0F-4778-4C7C-8C51-F1FCB0275158}" destId="{CAB8688F-8983-485A-AF78-0A9BA0CE2C0D}" srcOrd="2" destOrd="0" presId="urn:microsoft.com/office/officeart/2005/8/layout/lProcess2"/>
    <dgm:cxn modelId="{CE25908E-A82A-4EDB-844C-D3DA0D8C6A0C}" type="presParOf" srcId="{82766A15-6C13-4965-A9CB-52E1295EA87A}" destId="{66ACCC4A-C3C8-471C-8A58-D18AD5B0DA15}" srcOrd="1" destOrd="0" presId="urn:microsoft.com/office/officeart/2005/8/layout/lProcess2"/>
    <dgm:cxn modelId="{D28201A6-9CBD-42D3-B730-F956FBB94C6A}" type="presParOf" srcId="{82766A15-6C13-4965-A9CB-52E1295EA87A}" destId="{5F6382FC-0463-4DC8-822B-8B5A38E2FC7D}" srcOrd="2" destOrd="0" presId="urn:microsoft.com/office/officeart/2005/8/layout/lProcess2"/>
    <dgm:cxn modelId="{B4F2F1E6-E806-4DAD-AA9F-943D17D32FC6}" type="presParOf" srcId="{5F6382FC-0463-4DC8-822B-8B5A38E2FC7D}" destId="{C5C4CBB2-26C0-4D35-A75F-26DBFE105DFB}" srcOrd="0" destOrd="0" presId="urn:microsoft.com/office/officeart/2005/8/layout/lProcess2"/>
    <dgm:cxn modelId="{959DCFF6-CC40-43C0-A09E-B5A3453CABC2}" type="presParOf" srcId="{5F6382FC-0463-4DC8-822B-8B5A38E2FC7D}" destId="{9AC8CDAC-11F5-4F86-9157-259735151040}" srcOrd="1" destOrd="0" presId="urn:microsoft.com/office/officeart/2005/8/layout/lProcess2"/>
    <dgm:cxn modelId="{0596A6E5-EF35-4CCC-939B-BADB9078A23F}" type="presParOf" srcId="{5F6382FC-0463-4DC8-822B-8B5A38E2FC7D}" destId="{1A935009-7ADC-4079-9F1F-CA2C07128EA5}" srcOrd="2" destOrd="0" presId="urn:microsoft.com/office/officeart/2005/8/layout/lProcess2"/>
    <dgm:cxn modelId="{065D8C8D-84AF-4E83-BF98-5A1C9E3BF8B8}" type="presParOf" srcId="{1A935009-7ADC-4079-9F1F-CA2C07128EA5}" destId="{518D8073-AC41-45B2-88CC-146BD5D5FF1B}" srcOrd="0" destOrd="0" presId="urn:microsoft.com/office/officeart/2005/8/layout/lProcess2"/>
    <dgm:cxn modelId="{DD9C1202-71A9-42E6-9297-1FB62D2B1A67}" type="presParOf" srcId="{518D8073-AC41-45B2-88CC-146BD5D5FF1B}" destId="{C3ED5474-1AE6-4750-8074-BEF7DA1A2823}" srcOrd="0" destOrd="0" presId="urn:microsoft.com/office/officeart/2005/8/layout/lProcess2"/>
    <dgm:cxn modelId="{CF0CA7E0-A9B5-4EAB-966E-970046FEFDD2}" type="presParOf" srcId="{518D8073-AC41-45B2-88CC-146BD5D5FF1B}" destId="{0203D109-FB14-4D8E-8059-21F9623750ED}" srcOrd="1" destOrd="0" presId="urn:microsoft.com/office/officeart/2005/8/layout/lProcess2"/>
    <dgm:cxn modelId="{896AFD24-970F-4ADF-B72D-2D4F8419A9F4}" type="presParOf" srcId="{518D8073-AC41-45B2-88CC-146BD5D5FF1B}" destId="{057186A6-7F0B-4E1E-80B8-AC99E5F79ED9}" srcOrd="2" destOrd="0" presId="urn:microsoft.com/office/officeart/2005/8/layout/lProcess2"/>
    <dgm:cxn modelId="{0DB3D19A-979F-4849-88DB-42F32B2C9CCD}" type="presParOf" srcId="{82766A15-6C13-4965-A9CB-52E1295EA87A}" destId="{B29F2DDD-61D8-4378-9377-A15372668041}" srcOrd="3" destOrd="0" presId="urn:microsoft.com/office/officeart/2005/8/layout/lProcess2"/>
    <dgm:cxn modelId="{4772E8AA-0055-40A0-A8DD-6EAD6E57466E}" type="presParOf" srcId="{82766A15-6C13-4965-A9CB-52E1295EA87A}" destId="{C604671F-7C72-42CE-86A5-465C9DEB57E7}" srcOrd="4" destOrd="0" presId="urn:microsoft.com/office/officeart/2005/8/layout/lProcess2"/>
    <dgm:cxn modelId="{5B8D5B9C-F353-45D0-B94D-F3509DB210D4}" type="presParOf" srcId="{C604671F-7C72-42CE-86A5-465C9DEB57E7}" destId="{970D90B9-A233-4B04-B57E-768917E15752}" srcOrd="0" destOrd="0" presId="urn:microsoft.com/office/officeart/2005/8/layout/lProcess2"/>
    <dgm:cxn modelId="{F5F027CD-BF56-4E03-8DB7-71197BF6AF83}" type="presParOf" srcId="{C604671F-7C72-42CE-86A5-465C9DEB57E7}" destId="{F136CAF4-A6FC-4B7F-9BA4-4A04678B9C27}" srcOrd="1" destOrd="0" presId="urn:microsoft.com/office/officeart/2005/8/layout/lProcess2"/>
    <dgm:cxn modelId="{1D71635E-FB5D-4561-931F-AF2A85336A21}" type="presParOf" srcId="{C604671F-7C72-42CE-86A5-465C9DEB57E7}" destId="{5DD7BFE4-850F-41E6-B3C3-35C4470F94F3}" srcOrd="2" destOrd="0" presId="urn:microsoft.com/office/officeart/2005/8/layout/lProcess2"/>
    <dgm:cxn modelId="{02934755-E825-4CAA-9072-7A19EAF593EE}" type="presParOf" srcId="{5DD7BFE4-850F-41E6-B3C3-35C4470F94F3}" destId="{991535E0-F720-4D23-AA5B-295F3FFD938C}" srcOrd="0" destOrd="0" presId="urn:microsoft.com/office/officeart/2005/8/layout/lProcess2"/>
    <dgm:cxn modelId="{AD152240-D58F-41F0-9BAC-290279DFC003}" type="presParOf" srcId="{991535E0-F720-4D23-AA5B-295F3FFD938C}" destId="{6CAD813D-33CB-4A9D-BAF5-3062EC021680}" srcOrd="0" destOrd="0" presId="urn:microsoft.com/office/officeart/2005/8/layout/lProcess2"/>
    <dgm:cxn modelId="{DB3F4F2C-6F45-4D7C-9114-CA2F87427FF2}" type="presParOf" srcId="{991535E0-F720-4D23-AA5B-295F3FFD938C}" destId="{01B9C7B8-FDED-42D8-B852-BB15DB3AF9D3}" srcOrd="1" destOrd="0" presId="urn:microsoft.com/office/officeart/2005/8/layout/lProcess2"/>
    <dgm:cxn modelId="{B74131B8-0415-4432-BE01-A8CAA566E4CC}" type="presParOf" srcId="{991535E0-F720-4D23-AA5B-295F3FFD938C}" destId="{22016B4A-D8C6-4C07-8494-8D4A908DF32F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70ED65-DE3A-45CB-B793-89E7C5E3C9BB}">
      <dsp:nvSpPr>
        <dsp:cNvPr id="0" name=""/>
        <dsp:cNvSpPr/>
      </dsp:nvSpPr>
      <dsp:spPr>
        <a:xfrm>
          <a:off x="914" y="0"/>
          <a:ext cx="2376826" cy="360000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600" kern="1200" dirty="0"/>
            <a:t>Genetici</a:t>
          </a:r>
        </a:p>
      </dsp:txBody>
      <dsp:txXfrm>
        <a:off x="914" y="0"/>
        <a:ext cx="2376826" cy="1080000"/>
      </dsp:txXfrm>
    </dsp:sp>
    <dsp:sp modelId="{8FCB9088-59ED-4210-A6E7-0F25163988B7}">
      <dsp:nvSpPr>
        <dsp:cNvPr id="0" name=""/>
        <dsp:cNvSpPr/>
      </dsp:nvSpPr>
      <dsp:spPr>
        <a:xfrm>
          <a:off x="238596" y="1081054"/>
          <a:ext cx="1901461" cy="108544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1120" tIns="53340" rIns="7112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kern="1200" dirty="0"/>
            <a:t>DRB1*0401 e 0404</a:t>
          </a:r>
        </a:p>
      </dsp:txBody>
      <dsp:txXfrm>
        <a:off x="270388" y="1112846"/>
        <a:ext cx="1837877" cy="1021865"/>
      </dsp:txXfrm>
    </dsp:sp>
    <dsp:sp modelId="{CAB8688F-8983-485A-AF78-0A9BA0CE2C0D}">
      <dsp:nvSpPr>
        <dsp:cNvPr id="0" name=""/>
        <dsp:cNvSpPr/>
      </dsp:nvSpPr>
      <dsp:spPr>
        <a:xfrm>
          <a:off x="238596" y="2333496"/>
          <a:ext cx="1901461" cy="108544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1120" tIns="53340" rIns="7112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kern="1200" dirty="0"/>
            <a:t>PTPN22</a:t>
          </a:r>
        </a:p>
      </dsp:txBody>
      <dsp:txXfrm>
        <a:off x="270388" y="2365288"/>
        <a:ext cx="1837877" cy="1021865"/>
      </dsp:txXfrm>
    </dsp:sp>
    <dsp:sp modelId="{C5C4CBB2-26C0-4D35-A75F-26DBFE105DFB}">
      <dsp:nvSpPr>
        <dsp:cNvPr id="0" name=""/>
        <dsp:cNvSpPr/>
      </dsp:nvSpPr>
      <dsp:spPr>
        <a:xfrm>
          <a:off x="2556002" y="0"/>
          <a:ext cx="2376826" cy="360000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400" kern="1200" dirty="0"/>
            <a:t>Ambientali</a:t>
          </a:r>
        </a:p>
      </dsp:txBody>
      <dsp:txXfrm>
        <a:off x="2556002" y="0"/>
        <a:ext cx="2376826" cy="1080000"/>
      </dsp:txXfrm>
    </dsp:sp>
    <dsp:sp modelId="{C3ED5474-1AE6-4750-8074-BEF7DA1A2823}">
      <dsp:nvSpPr>
        <dsp:cNvPr id="0" name=""/>
        <dsp:cNvSpPr/>
      </dsp:nvSpPr>
      <dsp:spPr>
        <a:xfrm>
          <a:off x="2793685" y="1081054"/>
          <a:ext cx="1901461" cy="108544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1120" tIns="53340" rIns="7112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kern="1200" dirty="0"/>
            <a:t>Fumo</a:t>
          </a:r>
        </a:p>
      </dsp:txBody>
      <dsp:txXfrm>
        <a:off x="2825477" y="1112846"/>
        <a:ext cx="1837877" cy="1021865"/>
      </dsp:txXfrm>
    </dsp:sp>
    <dsp:sp modelId="{057186A6-7F0B-4E1E-80B8-AC99E5F79ED9}">
      <dsp:nvSpPr>
        <dsp:cNvPr id="0" name=""/>
        <dsp:cNvSpPr/>
      </dsp:nvSpPr>
      <dsp:spPr>
        <a:xfrm>
          <a:off x="2793685" y="2333496"/>
          <a:ext cx="1901461" cy="108544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1120" tIns="53340" rIns="7112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kern="1200" dirty="0"/>
            <a:t>Infezioni (?)</a:t>
          </a:r>
        </a:p>
      </dsp:txBody>
      <dsp:txXfrm>
        <a:off x="2825477" y="2365288"/>
        <a:ext cx="1837877" cy="1021865"/>
      </dsp:txXfrm>
    </dsp:sp>
    <dsp:sp modelId="{970D90B9-A233-4B04-B57E-768917E15752}">
      <dsp:nvSpPr>
        <dsp:cNvPr id="0" name=""/>
        <dsp:cNvSpPr/>
      </dsp:nvSpPr>
      <dsp:spPr>
        <a:xfrm>
          <a:off x="5111091" y="0"/>
          <a:ext cx="2376826" cy="360000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400" kern="1200" dirty="0"/>
            <a:t>Demografici</a:t>
          </a:r>
        </a:p>
      </dsp:txBody>
      <dsp:txXfrm>
        <a:off x="5111091" y="0"/>
        <a:ext cx="2376826" cy="1080000"/>
      </dsp:txXfrm>
    </dsp:sp>
    <dsp:sp modelId="{6CAD813D-33CB-4A9D-BAF5-3062EC021680}">
      <dsp:nvSpPr>
        <dsp:cNvPr id="0" name=""/>
        <dsp:cNvSpPr/>
      </dsp:nvSpPr>
      <dsp:spPr>
        <a:xfrm>
          <a:off x="5348773" y="1081054"/>
          <a:ext cx="1901461" cy="108544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1120" tIns="53340" rIns="7112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kern="1200" dirty="0"/>
            <a:t>Età</a:t>
          </a:r>
        </a:p>
      </dsp:txBody>
      <dsp:txXfrm>
        <a:off x="5380565" y="1112846"/>
        <a:ext cx="1837877" cy="1021865"/>
      </dsp:txXfrm>
    </dsp:sp>
    <dsp:sp modelId="{22016B4A-D8C6-4C07-8494-8D4A908DF32F}">
      <dsp:nvSpPr>
        <dsp:cNvPr id="0" name=""/>
        <dsp:cNvSpPr/>
      </dsp:nvSpPr>
      <dsp:spPr>
        <a:xfrm>
          <a:off x="5348773" y="2333496"/>
          <a:ext cx="1901461" cy="108544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1120" tIns="53340" rIns="7112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kern="1200" dirty="0"/>
            <a:t>Sesso</a:t>
          </a:r>
        </a:p>
      </dsp:txBody>
      <dsp:txXfrm>
        <a:off x="5380565" y="2365288"/>
        <a:ext cx="1837877" cy="10218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9E75ED-C060-4FFF-AC32-9745E0704228}" type="datetimeFigureOut">
              <a:rPr lang="it-IT" smtClean="0"/>
              <a:t>17/10/2017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20E7A5-E353-4293-9B67-994D87F04B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2702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Bef>
                <a:spcPct val="0"/>
              </a:spcBef>
            </a:pPr>
            <a:fld id="{A9E63E09-5DB0-4222-9C8D-300BF95ABEA8}" type="slidenum">
              <a:rPr lang="it-IT" altLang="en-US" smtClean="0">
                <a:ea typeface="MS PGothic" pitchFamily="34" charset="-128"/>
                <a:cs typeface="Arial" charset="0"/>
              </a:rPr>
              <a:pPr>
                <a:spcBef>
                  <a:spcPct val="0"/>
                </a:spcBef>
              </a:pPr>
              <a:t>22</a:t>
            </a:fld>
            <a:endParaRPr lang="it-IT" altLang="en-US">
              <a:ea typeface="MS PGothic" pitchFamily="34" charset="-128"/>
              <a:cs typeface="Arial" charset="0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Bef>
                <a:spcPct val="0"/>
              </a:spcBef>
            </a:pPr>
            <a:fld id="{DDCEFC8E-9B31-4A37-ACAB-BB41E74C0ACF}" type="slidenum">
              <a:rPr lang="it-IT" altLang="en-US" smtClean="0">
                <a:ea typeface="MS PGothic" pitchFamily="34" charset="-128"/>
                <a:cs typeface="Arial" charset="0"/>
              </a:rPr>
              <a:pPr>
                <a:spcBef>
                  <a:spcPct val="0"/>
                </a:spcBef>
              </a:pPr>
              <a:t>23</a:t>
            </a:fld>
            <a:endParaRPr lang="it-IT" altLang="en-US">
              <a:ea typeface="MS PGothic" pitchFamily="34" charset="-128"/>
              <a:cs typeface="Arial" charset="0"/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Bef>
                <a:spcPct val="0"/>
              </a:spcBef>
            </a:pPr>
            <a:fld id="{3FC596B3-BFB7-41EA-B755-94649CEDF345}" type="slidenum">
              <a:rPr lang="it-IT" altLang="en-US" smtClean="0">
                <a:ea typeface="MS PGothic" pitchFamily="34" charset="-128"/>
                <a:cs typeface="Arial" charset="0"/>
              </a:rPr>
              <a:pPr>
                <a:spcBef>
                  <a:spcPct val="0"/>
                </a:spcBef>
              </a:pPr>
              <a:t>27</a:t>
            </a:fld>
            <a:endParaRPr lang="it-IT" altLang="en-US">
              <a:ea typeface="MS PGothic" pitchFamily="34" charset="-128"/>
              <a:cs typeface="Arial" charset="0"/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0E7A5-E353-4293-9B67-994D87F04BE9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58956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0E7A5-E353-4293-9B67-994D87F04BE9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58956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5AC403-F784-4AC1-B498-1F394505711B}" type="slidenum">
              <a:rPr lang="it-IT" altLang="it-IT"/>
              <a:pPr/>
              <a:t>32</a:t>
            </a:fld>
            <a:endParaRPr lang="it-IT" altLang="it-IT"/>
          </a:p>
        </p:txBody>
      </p:sp>
      <p:sp>
        <p:nvSpPr>
          <p:cNvPr id="67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tradurre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0E7A5-E353-4293-9B67-994D87F04BE9}" type="slidenum">
              <a:rPr lang="it-IT" smtClean="0"/>
              <a:t>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1559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7">
            <a:extLst>
              <a:ext uri="{FF2B5EF4-FFF2-40B4-BE49-F238E27FC236}">
                <a16:creationId xmlns:a16="http://schemas.microsoft.com/office/drawing/2014/main" id="{4D340074-71E9-488A-AD18-6B028363D1BB}"/>
              </a:ext>
            </a:extLst>
          </p:cNvPr>
          <p:cNvSpPr/>
          <p:nvPr userDrawn="1"/>
        </p:nvSpPr>
        <p:spPr>
          <a:xfrm>
            <a:off x="16" y="6334316"/>
            <a:ext cx="9141616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2" descr="Risultati immagini per unife">
            <a:extLst>
              <a:ext uri="{FF2B5EF4-FFF2-40B4-BE49-F238E27FC236}">
                <a16:creationId xmlns:a16="http://schemas.microsoft.com/office/drawing/2014/main" id="{9F65C5C0-F22C-4CF6-8020-ABB5AA4261E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21" y="6467296"/>
            <a:ext cx="1270254" cy="32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Risultati immagini per unife">
            <a:extLst>
              <a:ext uri="{FF2B5EF4-FFF2-40B4-BE49-F238E27FC236}">
                <a16:creationId xmlns:a16="http://schemas.microsoft.com/office/drawing/2014/main" id="{F8DA0D67-5924-4706-8A3B-5E31A5040A8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24" b="2329"/>
          <a:stretch/>
        </p:blipFill>
        <p:spPr bwMode="auto">
          <a:xfrm>
            <a:off x="27433" y="6387047"/>
            <a:ext cx="416794" cy="41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CB77317-58FD-472E-B8EE-7C124DADC12F}"/>
              </a:ext>
            </a:extLst>
          </p:cNvPr>
          <p:cNvSpPr txBox="1"/>
          <p:nvPr userDrawn="1"/>
        </p:nvSpPr>
        <p:spPr>
          <a:xfrm>
            <a:off x="1875584" y="6497390"/>
            <a:ext cx="72660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100" dirty="0">
                <a:solidFill>
                  <a:schemeClr val="bg2">
                    <a:lumMod val="50000"/>
                  </a:schemeClr>
                </a:solidFill>
              </a:rPr>
              <a:t>FACOLTA’ di MEDICINA E CHIRURGIA - CORSO DI REUMATOLOGIA –  PROF. C.A. SCIRE’ – LEZIONE [5]– [AR]</a:t>
            </a:r>
          </a:p>
        </p:txBody>
      </p:sp>
    </p:spTree>
    <p:extLst>
      <p:ext uri="{BB962C8B-B14F-4D97-AF65-F5344CB8AC3E}">
        <p14:creationId xmlns:p14="http://schemas.microsoft.com/office/powerpoint/2010/main" val="3581834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/>
          <a:lstStyle/>
          <a:p>
            <a:fld id="{27F6F1B9-DDB5-4D05-9448-14702D8824CB}" type="datetimeFigureOut">
              <a:rPr lang="it-IT" smtClean="0"/>
              <a:pPr/>
              <a:t>17/10/2017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/>
          <a:lstStyle/>
          <a:p>
            <a:fld id="{31AA258D-4984-453E-A9B5-7B822A37D5E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6419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7">
            <a:extLst>
              <a:ext uri="{FF2B5EF4-FFF2-40B4-BE49-F238E27FC236}">
                <a16:creationId xmlns:a16="http://schemas.microsoft.com/office/drawing/2014/main" id="{12D0932B-7998-43D4-A590-D190E3F6CB90}"/>
              </a:ext>
            </a:extLst>
          </p:cNvPr>
          <p:cNvSpPr/>
          <p:nvPr userDrawn="1"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88DE2AE7-ED64-4549-A441-294DA903CA46}"/>
              </a:ext>
            </a:extLst>
          </p:cNvPr>
          <p:cNvSpPr/>
          <p:nvPr userDrawn="1"/>
        </p:nvSpPr>
        <p:spPr>
          <a:xfrm>
            <a:off x="16" y="6334316"/>
            <a:ext cx="9141616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2" descr="Risultati immagini per unife">
            <a:extLst>
              <a:ext uri="{FF2B5EF4-FFF2-40B4-BE49-F238E27FC236}">
                <a16:creationId xmlns:a16="http://schemas.microsoft.com/office/drawing/2014/main" id="{FEEA9005-709E-47E4-A041-A2BF1BDA426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21" y="6467296"/>
            <a:ext cx="1270254" cy="32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Risultati immagini per unife">
            <a:extLst>
              <a:ext uri="{FF2B5EF4-FFF2-40B4-BE49-F238E27FC236}">
                <a16:creationId xmlns:a16="http://schemas.microsoft.com/office/drawing/2014/main" id="{78EF4133-F4D7-429C-8788-E945393F8CD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24" b="2329"/>
          <a:stretch/>
        </p:blipFill>
        <p:spPr bwMode="auto">
          <a:xfrm>
            <a:off x="27433" y="6387047"/>
            <a:ext cx="416794" cy="41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71376AB-7FE0-4D30-911D-A3E3C7EC28C0}"/>
              </a:ext>
            </a:extLst>
          </p:cNvPr>
          <p:cNvSpPr txBox="1"/>
          <p:nvPr userDrawn="1"/>
        </p:nvSpPr>
        <p:spPr>
          <a:xfrm>
            <a:off x="1875584" y="6497390"/>
            <a:ext cx="72660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100" dirty="0">
                <a:solidFill>
                  <a:schemeClr val="bg2">
                    <a:lumMod val="50000"/>
                  </a:schemeClr>
                </a:solidFill>
              </a:rPr>
              <a:t>FACOLTA’ di MEDICINA E CHIRURGIA - CORSO DI REUMATOLOGIA –  PROF. C.A. SCIRE’ – LEZIONE [5]– [AR]</a:t>
            </a:r>
          </a:p>
        </p:txBody>
      </p:sp>
    </p:spTree>
    <p:extLst>
      <p:ext uri="{BB962C8B-B14F-4D97-AF65-F5344CB8AC3E}">
        <p14:creationId xmlns:p14="http://schemas.microsoft.com/office/powerpoint/2010/main" val="2636216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5"/>
            <a:ext cx="3703320" cy="4023359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/>
          <a:lstStyle/>
          <a:p>
            <a:fld id="{27F6F1B9-DDB5-4D05-9448-14702D8824CB}" type="datetimeFigureOut">
              <a:rPr lang="it-IT" smtClean="0"/>
              <a:pPr/>
              <a:t>17/10/2017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/>
          <a:lstStyle/>
          <a:p>
            <a:fld id="{31AA258D-4984-453E-A9B5-7B822A37D5E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425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5"/>
            <a:ext cx="3703320" cy="328676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/>
          <a:lstStyle/>
          <a:p>
            <a:fld id="{27F6F1B9-DDB5-4D05-9448-14702D8824CB}" type="datetimeFigureOut">
              <a:rPr lang="it-IT" smtClean="0"/>
              <a:pPr/>
              <a:t>17/10/2017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/>
          <a:lstStyle/>
          <a:p>
            <a:fld id="{31AA258D-4984-453E-A9B5-7B822A37D5E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010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/>
          <a:lstStyle/>
          <a:p>
            <a:fld id="{27F6F1B9-DDB5-4D05-9448-14702D8824CB}" type="datetimeFigureOut">
              <a:rPr lang="it-IT" smtClean="0"/>
              <a:pPr/>
              <a:t>17/10/2017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/>
          <a:lstStyle/>
          <a:p>
            <a:fld id="{31AA258D-4984-453E-A9B5-7B822A37D5E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8168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96B3EB61-7B4C-41F0-9E88-CEF412675812}"/>
              </a:ext>
            </a:extLst>
          </p:cNvPr>
          <p:cNvSpPr/>
          <p:nvPr userDrawn="1"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A2D22160-C395-452E-A35E-E9C7DBA13DCA}"/>
              </a:ext>
            </a:extLst>
          </p:cNvPr>
          <p:cNvSpPr/>
          <p:nvPr userDrawn="1"/>
        </p:nvSpPr>
        <p:spPr>
          <a:xfrm>
            <a:off x="16" y="6334316"/>
            <a:ext cx="9141616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2" descr="Risultati immagini per unife">
            <a:extLst>
              <a:ext uri="{FF2B5EF4-FFF2-40B4-BE49-F238E27FC236}">
                <a16:creationId xmlns:a16="http://schemas.microsoft.com/office/drawing/2014/main" id="{B0533B69-4212-4143-A761-ECA242E2A2C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21" y="6467296"/>
            <a:ext cx="1270254" cy="32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Risultati immagini per unife">
            <a:extLst>
              <a:ext uri="{FF2B5EF4-FFF2-40B4-BE49-F238E27FC236}">
                <a16:creationId xmlns:a16="http://schemas.microsoft.com/office/drawing/2014/main" id="{EDC1F37D-CFE1-443A-BB5E-4CD1FE238E0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24" b="2329"/>
          <a:stretch/>
        </p:blipFill>
        <p:spPr bwMode="auto">
          <a:xfrm>
            <a:off x="27433" y="6387047"/>
            <a:ext cx="416794" cy="41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383B703-315A-4EB5-A4AD-34DB9F283DB6}"/>
              </a:ext>
            </a:extLst>
          </p:cNvPr>
          <p:cNvSpPr txBox="1"/>
          <p:nvPr userDrawn="1"/>
        </p:nvSpPr>
        <p:spPr>
          <a:xfrm>
            <a:off x="1875584" y="6497390"/>
            <a:ext cx="72660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100" dirty="0">
                <a:solidFill>
                  <a:schemeClr val="bg2">
                    <a:lumMod val="50000"/>
                  </a:schemeClr>
                </a:solidFill>
              </a:rPr>
              <a:t>FACOLTA’ di MEDICINA E CHIRURGIA - CORSO DI REUMATOLOGIA –  PROF. C.A. SCIRE’ – LEZIONE [5]– [AR]</a:t>
            </a:r>
          </a:p>
        </p:txBody>
      </p:sp>
    </p:spTree>
    <p:extLst>
      <p:ext uri="{BB962C8B-B14F-4D97-AF65-F5344CB8AC3E}">
        <p14:creationId xmlns:p14="http://schemas.microsoft.com/office/powerpoint/2010/main" val="1028972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microsoft.com/office/2007/relationships/hdphoto" Target="../media/hdphoto1.wdp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334316"/>
            <a:ext cx="9144001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7">
            <a:extLst>
              <a:ext uri="{FF2B5EF4-FFF2-40B4-BE49-F238E27FC236}">
                <a16:creationId xmlns:a16="http://schemas.microsoft.com/office/drawing/2014/main" id="{22784906-F665-4131-B023-F5F8BB8D156A}"/>
              </a:ext>
            </a:extLst>
          </p:cNvPr>
          <p:cNvSpPr/>
          <p:nvPr userDrawn="1"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7">
            <a:extLst>
              <a:ext uri="{FF2B5EF4-FFF2-40B4-BE49-F238E27FC236}">
                <a16:creationId xmlns:a16="http://schemas.microsoft.com/office/drawing/2014/main" id="{2C9A3484-4884-4095-994F-E571EB5BB995}"/>
              </a:ext>
            </a:extLst>
          </p:cNvPr>
          <p:cNvSpPr/>
          <p:nvPr userDrawn="1"/>
        </p:nvSpPr>
        <p:spPr>
          <a:xfrm>
            <a:off x="16" y="6334316"/>
            <a:ext cx="9141616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5" name="Picture 2" descr="Risultati immagini per unife">
            <a:extLst>
              <a:ext uri="{FF2B5EF4-FFF2-40B4-BE49-F238E27FC236}">
                <a16:creationId xmlns:a16="http://schemas.microsoft.com/office/drawing/2014/main" id="{D52301A5-D164-4347-A262-06294CF6351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21" y="6467296"/>
            <a:ext cx="1270254" cy="32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Risultati immagini per unife">
            <a:extLst>
              <a:ext uri="{FF2B5EF4-FFF2-40B4-BE49-F238E27FC236}">
                <a16:creationId xmlns:a16="http://schemas.microsoft.com/office/drawing/2014/main" id="{AA1E0F2B-A7E5-417B-87DA-FBBCE006AB2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0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24" b="2329"/>
          <a:stretch/>
        </p:blipFill>
        <p:spPr bwMode="auto">
          <a:xfrm>
            <a:off x="27433" y="6387047"/>
            <a:ext cx="416794" cy="41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B1533F24-39A4-4AA0-B86F-6559C786C13A}"/>
              </a:ext>
            </a:extLst>
          </p:cNvPr>
          <p:cNvSpPr txBox="1"/>
          <p:nvPr userDrawn="1"/>
        </p:nvSpPr>
        <p:spPr>
          <a:xfrm>
            <a:off x="1875584" y="6497390"/>
            <a:ext cx="72660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100" dirty="0">
                <a:solidFill>
                  <a:schemeClr val="bg2">
                    <a:lumMod val="50000"/>
                  </a:schemeClr>
                </a:solidFill>
              </a:rPr>
              <a:t>FACOLTA’ di MEDICINA E CHIRURGIA - CORSO DI REUMATOLOGIA –  PROF. C.A. SCIRE’ – LEZIONE [5]– [AR]</a:t>
            </a:r>
          </a:p>
        </p:txBody>
      </p:sp>
    </p:spTree>
    <p:extLst>
      <p:ext uri="{BB962C8B-B14F-4D97-AF65-F5344CB8AC3E}">
        <p14:creationId xmlns:p14="http://schemas.microsoft.com/office/powerpoint/2010/main" val="2784326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chart" Target="../charts/chart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Artrite Reumatoide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it-IT" sz="3200" dirty="0"/>
              <a:t>Aspetti </a:t>
            </a:r>
            <a:r>
              <a:rPr lang="it-IT" sz="3200" dirty="0" err="1"/>
              <a:t>clinico-patologici</a:t>
            </a:r>
            <a:r>
              <a:rPr lang="it-IT" sz="3200" dirty="0"/>
              <a:t> e approccio diagnostico-terapeutico</a:t>
            </a:r>
          </a:p>
        </p:txBody>
      </p:sp>
    </p:spTree>
    <p:extLst>
      <p:ext uri="{BB962C8B-B14F-4D97-AF65-F5344CB8AC3E}">
        <p14:creationId xmlns:p14="http://schemas.microsoft.com/office/powerpoint/2010/main" val="12313883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Sommario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t-IT" sz="2800" dirty="0">
                <a:solidFill>
                  <a:schemeClr val="bg1">
                    <a:lumMod val="75000"/>
                  </a:schemeClr>
                </a:solidFill>
              </a:rPr>
              <a:t>Classificazione</a:t>
            </a:r>
          </a:p>
          <a:p>
            <a:r>
              <a:rPr lang="it-IT" sz="2800" dirty="0">
                <a:solidFill>
                  <a:schemeClr val="bg1">
                    <a:lumMod val="75000"/>
                  </a:schemeClr>
                </a:solidFill>
              </a:rPr>
              <a:t>Definizione</a:t>
            </a:r>
          </a:p>
          <a:p>
            <a:r>
              <a:rPr lang="it-IT" sz="2800" dirty="0">
                <a:solidFill>
                  <a:schemeClr val="bg1">
                    <a:lumMod val="75000"/>
                  </a:schemeClr>
                </a:solidFill>
              </a:rPr>
              <a:t>Epidemiologia</a:t>
            </a:r>
          </a:p>
          <a:p>
            <a:r>
              <a:rPr lang="it-IT" sz="2800" dirty="0"/>
              <a:t>Eziopatogenesi</a:t>
            </a:r>
          </a:p>
          <a:p>
            <a:r>
              <a:rPr lang="it-IT" sz="2800" dirty="0">
                <a:solidFill>
                  <a:schemeClr val="bg1">
                    <a:lumMod val="75000"/>
                  </a:schemeClr>
                </a:solidFill>
              </a:rPr>
              <a:t>Quadro Clinico </a:t>
            </a:r>
          </a:p>
          <a:p>
            <a:r>
              <a:rPr lang="it-IT" sz="2800" dirty="0">
                <a:solidFill>
                  <a:schemeClr val="bg1">
                    <a:lumMod val="75000"/>
                  </a:schemeClr>
                </a:solidFill>
              </a:rPr>
              <a:t>Diagnosi</a:t>
            </a:r>
          </a:p>
          <a:p>
            <a:pPr lvl="1"/>
            <a:r>
              <a:rPr lang="it-IT" sz="2600" dirty="0">
                <a:solidFill>
                  <a:schemeClr val="bg1">
                    <a:lumMod val="75000"/>
                  </a:schemeClr>
                </a:solidFill>
              </a:rPr>
              <a:t>Diagnosi differenziale</a:t>
            </a:r>
          </a:p>
          <a:p>
            <a:r>
              <a:rPr lang="it-IT" sz="2800" dirty="0">
                <a:solidFill>
                  <a:schemeClr val="bg1">
                    <a:lumMod val="75000"/>
                  </a:schemeClr>
                </a:solidFill>
              </a:rPr>
              <a:t>Storia naturale e prognosi </a:t>
            </a:r>
          </a:p>
          <a:p>
            <a:r>
              <a:rPr lang="it-IT" sz="2800" dirty="0">
                <a:solidFill>
                  <a:schemeClr val="bg1">
                    <a:lumMod val="75000"/>
                  </a:schemeClr>
                </a:solidFill>
              </a:rPr>
              <a:t>Terapia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649665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Ezio-patogenesi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37361"/>
            <a:ext cx="6634684" cy="4024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0" y="6021288"/>
            <a:ext cx="67980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i="1" dirty="0" err="1"/>
              <a:t>Smolen</a:t>
            </a:r>
            <a:r>
              <a:rPr lang="it-IT" sz="1200" i="1" dirty="0"/>
              <a:t> JS, </a:t>
            </a:r>
            <a:r>
              <a:rPr lang="it-IT" sz="1200" i="1" dirty="0" err="1"/>
              <a:t>Aletaha</a:t>
            </a:r>
            <a:r>
              <a:rPr lang="it-IT" sz="1200" i="1" dirty="0"/>
              <a:t> D, </a:t>
            </a:r>
            <a:r>
              <a:rPr lang="it-IT" sz="1200" i="1" dirty="0" err="1"/>
              <a:t>McInnes</a:t>
            </a:r>
            <a:r>
              <a:rPr lang="it-IT" sz="1200" i="1" dirty="0"/>
              <a:t> IB. </a:t>
            </a:r>
            <a:r>
              <a:rPr lang="it-IT" sz="1200" i="1" dirty="0" err="1"/>
              <a:t>Rheumatoid</a:t>
            </a:r>
            <a:r>
              <a:rPr lang="it-IT" sz="1200" i="1" dirty="0"/>
              <a:t> </a:t>
            </a:r>
            <a:r>
              <a:rPr lang="it-IT" sz="1200" i="1" dirty="0" err="1"/>
              <a:t>arthritis</a:t>
            </a:r>
            <a:r>
              <a:rPr lang="it-IT" sz="1200" i="1" dirty="0"/>
              <a:t>. Lancet. 2016 </a:t>
            </a:r>
            <a:r>
              <a:rPr lang="it-IT" sz="1200" i="1" dirty="0" err="1"/>
              <a:t>May</a:t>
            </a:r>
            <a:r>
              <a:rPr lang="it-IT" sz="1200" i="1" dirty="0"/>
              <a:t> 3. pii: S0140-6736(16)30173-8. </a:t>
            </a:r>
          </a:p>
        </p:txBody>
      </p:sp>
    </p:spTree>
    <p:extLst>
      <p:ext uri="{BB962C8B-B14F-4D97-AF65-F5344CB8AC3E}">
        <p14:creationId xmlns:p14="http://schemas.microsoft.com/office/powerpoint/2010/main" val="12053124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Ezio-patogenesi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" t="343" r="1345" b="71750"/>
          <a:stretch/>
        </p:blipFill>
        <p:spPr bwMode="auto">
          <a:xfrm>
            <a:off x="1043608" y="1735156"/>
            <a:ext cx="6965275" cy="407010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7074" y="6093296"/>
            <a:ext cx="67980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i="1" dirty="0" err="1"/>
              <a:t>Smolen</a:t>
            </a:r>
            <a:r>
              <a:rPr lang="it-IT" sz="1200" i="1" dirty="0"/>
              <a:t> JS, </a:t>
            </a:r>
            <a:r>
              <a:rPr lang="it-IT" sz="1200" i="1" dirty="0" err="1"/>
              <a:t>Aletaha</a:t>
            </a:r>
            <a:r>
              <a:rPr lang="it-IT" sz="1200" i="1" dirty="0"/>
              <a:t> D, </a:t>
            </a:r>
            <a:r>
              <a:rPr lang="it-IT" sz="1200" i="1" dirty="0" err="1"/>
              <a:t>McInnes</a:t>
            </a:r>
            <a:r>
              <a:rPr lang="it-IT" sz="1200" i="1" dirty="0"/>
              <a:t> IB. </a:t>
            </a:r>
            <a:r>
              <a:rPr lang="it-IT" sz="1200" i="1" dirty="0" err="1"/>
              <a:t>Rheumatoid</a:t>
            </a:r>
            <a:r>
              <a:rPr lang="it-IT" sz="1200" i="1" dirty="0"/>
              <a:t> </a:t>
            </a:r>
            <a:r>
              <a:rPr lang="it-IT" sz="1200" i="1" dirty="0" err="1"/>
              <a:t>arthritis</a:t>
            </a:r>
            <a:r>
              <a:rPr lang="it-IT" sz="1200" i="1" dirty="0"/>
              <a:t>. Lancet. 2016 </a:t>
            </a:r>
            <a:r>
              <a:rPr lang="it-IT" sz="1200" i="1" dirty="0" err="1"/>
              <a:t>May</a:t>
            </a:r>
            <a:r>
              <a:rPr lang="it-IT" sz="1200" i="1" dirty="0"/>
              <a:t> 3. pii: S0140-6736(16)30173-8. </a:t>
            </a:r>
          </a:p>
        </p:txBody>
      </p:sp>
    </p:spTree>
    <p:extLst>
      <p:ext uri="{BB962C8B-B14F-4D97-AF65-F5344CB8AC3E}">
        <p14:creationId xmlns:p14="http://schemas.microsoft.com/office/powerpoint/2010/main" val="24691946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Ezio-patogenesi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" t="29831" r="4159" b="27920"/>
          <a:stretch/>
        </p:blipFill>
        <p:spPr bwMode="auto">
          <a:xfrm>
            <a:off x="2038772" y="1844824"/>
            <a:ext cx="4747871" cy="4307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-11436" y="6121511"/>
            <a:ext cx="67980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i="1" dirty="0" err="1"/>
              <a:t>Smolen</a:t>
            </a:r>
            <a:r>
              <a:rPr lang="it-IT" sz="1200" i="1" dirty="0"/>
              <a:t> JS, </a:t>
            </a:r>
            <a:r>
              <a:rPr lang="it-IT" sz="1200" i="1" dirty="0" err="1"/>
              <a:t>Aletaha</a:t>
            </a:r>
            <a:r>
              <a:rPr lang="it-IT" sz="1200" i="1" dirty="0"/>
              <a:t> D, </a:t>
            </a:r>
            <a:r>
              <a:rPr lang="it-IT" sz="1200" i="1" dirty="0" err="1"/>
              <a:t>McInnes</a:t>
            </a:r>
            <a:r>
              <a:rPr lang="it-IT" sz="1200" i="1" dirty="0"/>
              <a:t> IB. </a:t>
            </a:r>
            <a:r>
              <a:rPr lang="it-IT" sz="1200" i="1" dirty="0" err="1"/>
              <a:t>Rheumatoid</a:t>
            </a:r>
            <a:r>
              <a:rPr lang="it-IT" sz="1200" i="1" dirty="0"/>
              <a:t> </a:t>
            </a:r>
            <a:r>
              <a:rPr lang="it-IT" sz="1200" i="1" dirty="0" err="1"/>
              <a:t>arthritis</a:t>
            </a:r>
            <a:r>
              <a:rPr lang="it-IT" sz="1200" i="1" dirty="0"/>
              <a:t>. Lancet. 2016 </a:t>
            </a:r>
            <a:r>
              <a:rPr lang="it-IT" sz="1200" i="1" dirty="0" err="1"/>
              <a:t>May</a:t>
            </a:r>
            <a:r>
              <a:rPr lang="it-IT" sz="1200" i="1" dirty="0"/>
              <a:t> 3. pii: S0140-6736(16)30173-8. </a:t>
            </a:r>
          </a:p>
        </p:txBody>
      </p:sp>
    </p:spTree>
    <p:extLst>
      <p:ext uri="{BB962C8B-B14F-4D97-AF65-F5344CB8AC3E}">
        <p14:creationId xmlns:p14="http://schemas.microsoft.com/office/powerpoint/2010/main" val="24691946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Sommario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t-IT" sz="2800" dirty="0">
                <a:solidFill>
                  <a:schemeClr val="bg1">
                    <a:lumMod val="75000"/>
                  </a:schemeClr>
                </a:solidFill>
              </a:rPr>
              <a:t>Classificazione</a:t>
            </a:r>
          </a:p>
          <a:p>
            <a:r>
              <a:rPr lang="it-IT" sz="2800" dirty="0">
                <a:solidFill>
                  <a:schemeClr val="bg1">
                    <a:lumMod val="75000"/>
                  </a:schemeClr>
                </a:solidFill>
              </a:rPr>
              <a:t>Definizione</a:t>
            </a:r>
          </a:p>
          <a:p>
            <a:r>
              <a:rPr lang="it-IT" sz="2800" dirty="0">
                <a:solidFill>
                  <a:schemeClr val="bg1">
                    <a:lumMod val="75000"/>
                  </a:schemeClr>
                </a:solidFill>
              </a:rPr>
              <a:t>Epidemiologia</a:t>
            </a:r>
          </a:p>
          <a:p>
            <a:r>
              <a:rPr lang="it-IT" sz="2800" dirty="0">
                <a:solidFill>
                  <a:schemeClr val="bg1">
                    <a:lumMod val="75000"/>
                  </a:schemeClr>
                </a:solidFill>
              </a:rPr>
              <a:t>Eziopatogenesi</a:t>
            </a:r>
          </a:p>
          <a:p>
            <a:r>
              <a:rPr lang="it-IT" sz="2800" dirty="0"/>
              <a:t>Quadro Clinico </a:t>
            </a:r>
          </a:p>
          <a:p>
            <a:r>
              <a:rPr lang="it-IT" sz="2800" dirty="0">
                <a:solidFill>
                  <a:schemeClr val="bg1">
                    <a:lumMod val="75000"/>
                  </a:schemeClr>
                </a:solidFill>
              </a:rPr>
              <a:t>Diagnosi</a:t>
            </a:r>
          </a:p>
          <a:p>
            <a:pPr lvl="1"/>
            <a:r>
              <a:rPr lang="it-IT" sz="2600" dirty="0">
                <a:solidFill>
                  <a:schemeClr val="bg1">
                    <a:lumMod val="75000"/>
                  </a:schemeClr>
                </a:solidFill>
              </a:rPr>
              <a:t>Diagnosi differenziale</a:t>
            </a:r>
          </a:p>
          <a:p>
            <a:r>
              <a:rPr lang="it-IT" sz="2800" dirty="0">
                <a:solidFill>
                  <a:schemeClr val="bg1">
                    <a:lumMod val="75000"/>
                  </a:schemeClr>
                </a:solidFill>
              </a:rPr>
              <a:t>Storia naturale e prognosi </a:t>
            </a:r>
          </a:p>
          <a:p>
            <a:r>
              <a:rPr lang="it-IT" sz="2800" dirty="0">
                <a:solidFill>
                  <a:schemeClr val="bg1">
                    <a:lumMod val="75000"/>
                  </a:schemeClr>
                </a:solidFill>
              </a:rPr>
              <a:t>Terapia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649665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Segni e sintomi di allarme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it-IT" sz="2400" b="1" dirty="0"/>
              <a:t>Segni e sintomi di infiammazione</a:t>
            </a:r>
          </a:p>
          <a:p>
            <a:endParaRPr lang="it-IT" sz="2400" dirty="0"/>
          </a:p>
          <a:p>
            <a:endParaRPr lang="it-IT" sz="2400" dirty="0"/>
          </a:p>
          <a:p>
            <a:endParaRPr lang="it-IT" sz="2400" dirty="0"/>
          </a:p>
          <a:p>
            <a:endParaRPr lang="it-IT" sz="2400" dirty="0"/>
          </a:p>
          <a:p>
            <a:endParaRPr lang="it-IT" sz="2400" dirty="0"/>
          </a:p>
          <a:p>
            <a:endParaRPr lang="it-IT" sz="2400" dirty="0"/>
          </a:p>
          <a:p>
            <a:r>
              <a:rPr lang="it-IT" sz="2400" b="1" dirty="0"/>
              <a:t>Dolore di tipo infiammatorio</a:t>
            </a:r>
          </a:p>
          <a:p>
            <a:pPr lvl="1"/>
            <a:r>
              <a:rPr lang="it-IT" sz="2400" dirty="0"/>
              <a:t>Dolore prevalentemente notturno che migliora con il movimento</a:t>
            </a:r>
          </a:p>
          <a:p>
            <a:pPr lvl="1"/>
            <a:r>
              <a:rPr lang="it-IT" sz="2400" dirty="0"/>
              <a:t>Rigidità mattutina &gt; 30 minuti</a:t>
            </a:r>
          </a:p>
          <a:p>
            <a:pPr lvl="1"/>
            <a:endParaRPr lang="it-IT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348880"/>
            <a:ext cx="4608512" cy="2100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26376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Modalità di esordio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t-IT" b="1" dirty="0"/>
              <a:t>Esordio ‘classico’</a:t>
            </a:r>
          </a:p>
          <a:p>
            <a:pPr lvl="1"/>
            <a:r>
              <a:rPr lang="it-IT" dirty="0"/>
              <a:t>Esordio insidioso, dolore e rigidità mattutina</a:t>
            </a:r>
          </a:p>
          <a:p>
            <a:pPr lvl="1"/>
            <a:r>
              <a:rPr lang="it-IT" dirty="0"/>
              <a:t>Interessamento poli-articolare piccole articolazioni mani e piedi</a:t>
            </a:r>
          </a:p>
          <a:p>
            <a:r>
              <a:rPr lang="it-IT" b="1" dirty="0"/>
              <a:t>Esordio </a:t>
            </a:r>
            <a:r>
              <a:rPr lang="it-IT" b="1" dirty="0" err="1"/>
              <a:t>simil-polimialgico</a:t>
            </a:r>
            <a:endParaRPr lang="it-IT" b="1" dirty="0"/>
          </a:p>
          <a:p>
            <a:pPr lvl="1"/>
            <a:r>
              <a:rPr lang="it-IT" dirty="0"/>
              <a:t>Esordio acuto</a:t>
            </a:r>
          </a:p>
          <a:p>
            <a:pPr lvl="1"/>
            <a:r>
              <a:rPr lang="it-IT" dirty="0"/>
              <a:t>Interessamento cingoli scapolari</a:t>
            </a:r>
          </a:p>
          <a:p>
            <a:pPr lvl="1"/>
            <a:r>
              <a:rPr lang="it-IT" dirty="0"/>
              <a:t>Età più avanzata e &lt; frequenza di Fattore Reumatoide o Anti-CCP</a:t>
            </a:r>
          </a:p>
          <a:p>
            <a:r>
              <a:rPr lang="it-IT" b="1" dirty="0" err="1"/>
              <a:t>Monoarticolare</a:t>
            </a:r>
            <a:endParaRPr lang="it-IT" b="1" dirty="0"/>
          </a:p>
          <a:p>
            <a:pPr lvl="1"/>
            <a:r>
              <a:rPr lang="it-IT" dirty="0"/>
              <a:t>Interessamento di grandi articolazioni </a:t>
            </a:r>
          </a:p>
          <a:p>
            <a:pPr lvl="1"/>
            <a:r>
              <a:rPr lang="it-IT" dirty="0"/>
              <a:t>Può evolvere in AR </a:t>
            </a:r>
            <a:r>
              <a:rPr lang="it-IT" dirty="0" err="1"/>
              <a:t>poliarticolare</a:t>
            </a:r>
            <a:endParaRPr lang="it-IT" dirty="0"/>
          </a:p>
          <a:p>
            <a:r>
              <a:rPr lang="it-IT" b="1" dirty="0"/>
              <a:t>Palindromico</a:t>
            </a:r>
          </a:p>
          <a:p>
            <a:pPr lvl="1"/>
            <a:r>
              <a:rPr lang="it-IT" dirty="0"/>
              <a:t>Artrite remittente,  migrante</a:t>
            </a:r>
          </a:p>
          <a:p>
            <a:pPr lvl="1"/>
            <a:r>
              <a:rPr lang="it-IT" dirty="0"/>
              <a:t>Maggiore frequenza di </a:t>
            </a:r>
            <a:r>
              <a:rPr lang="it-IT" dirty="0" err="1"/>
              <a:t>shared</a:t>
            </a:r>
            <a:r>
              <a:rPr lang="it-IT" dirty="0"/>
              <a:t> </a:t>
            </a:r>
            <a:r>
              <a:rPr lang="it-IT" dirty="0" err="1"/>
              <a:t>epitope</a:t>
            </a:r>
            <a:r>
              <a:rPr lang="it-IT" dirty="0"/>
              <a:t> e anti-CCP</a:t>
            </a:r>
          </a:p>
          <a:p>
            <a:pPr lvl="1"/>
            <a:r>
              <a:rPr lang="it-IT" dirty="0"/>
              <a:t>Evolve in AR classica nel 40% casi</a:t>
            </a:r>
          </a:p>
        </p:txBody>
      </p:sp>
    </p:spTree>
    <p:extLst>
      <p:ext uri="{BB962C8B-B14F-4D97-AF65-F5344CB8AC3E}">
        <p14:creationId xmlns:p14="http://schemas.microsoft.com/office/powerpoint/2010/main" val="25799174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Quadro clinico</a:t>
            </a:r>
          </a:p>
        </p:txBody>
      </p:sp>
      <p:pic>
        <p:nvPicPr>
          <p:cNvPr id="7" name="Picture 4" descr="http://merckmanual.jp/media/mmpe/photos/s04c034photo0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767779" y="2511787"/>
            <a:ext cx="3548637" cy="2477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51355" y="2492896"/>
            <a:ext cx="3546714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951355" y="2075583"/>
            <a:ext cx="2776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/>
              <a:t>Artrite reumatoide precoce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4767779" y="2094590"/>
            <a:ext cx="2809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/>
              <a:t>Artrite reumatoide evoluta </a:t>
            </a:r>
          </a:p>
        </p:txBody>
      </p:sp>
    </p:spTree>
    <p:extLst>
      <p:ext uri="{BB962C8B-B14F-4D97-AF65-F5344CB8AC3E}">
        <p14:creationId xmlns:p14="http://schemas.microsoft.com/office/powerpoint/2010/main" val="26511544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Interessamento articolare classico</a:t>
            </a:r>
          </a:p>
        </p:txBody>
      </p:sp>
      <p:pic>
        <p:nvPicPr>
          <p:cNvPr id="4915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137"/>
          <a:stretch/>
        </p:blipFill>
        <p:spPr bwMode="auto">
          <a:xfrm>
            <a:off x="2852961" y="2575143"/>
            <a:ext cx="3643364" cy="2726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99593" y="2646481"/>
            <a:ext cx="18722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Interessamento delle interfalangee prossimali  (aspetto fusato)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6588225" y="2646481"/>
            <a:ext cx="18722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Interessamento dei polsi, delle </a:t>
            </a:r>
            <a:r>
              <a:rPr lang="it-IT" dirty="0" err="1"/>
              <a:t>metacarpofalange</a:t>
            </a:r>
            <a:r>
              <a:rPr lang="it-IT" dirty="0"/>
              <a:t> e delle interfalangee prossimali</a:t>
            </a:r>
          </a:p>
        </p:txBody>
      </p:sp>
      <p:cxnSp>
        <p:nvCxnSpPr>
          <p:cNvPr id="7" name="Connettore 1 6"/>
          <p:cNvCxnSpPr>
            <a:stCxn id="4" idx="3"/>
          </p:cNvCxnSpPr>
          <p:nvPr/>
        </p:nvCxnSpPr>
        <p:spPr>
          <a:xfrm>
            <a:off x="2771800" y="3385145"/>
            <a:ext cx="1080121" cy="2694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/>
          <p:cNvCxnSpPr/>
          <p:nvPr/>
        </p:nvCxnSpPr>
        <p:spPr>
          <a:xfrm flipH="1" flipV="1">
            <a:off x="5868145" y="3078529"/>
            <a:ext cx="720080" cy="4413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/>
          <p:cNvCxnSpPr>
            <a:stCxn id="6" idx="1"/>
          </p:cNvCxnSpPr>
          <p:nvPr/>
        </p:nvCxnSpPr>
        <p:spPr>
          <a:xfrm flipH="1">
            <a:off x="5652121" y="3523644"/>
            <a:ext cx="936104" cy="6001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1 12"/>
          <p:cNvCxnSpPr>
            <a:stCxn id="6" idx="1"/>
          </p:cNvCxnSpPr>
          <p:nvPr/>
        </p:nvCxnSpPr>
        <p:spPr>
          <a:xfrm flipH="1">
            <a:off x="5508105" y="3523644"/>
            <a:ext cx="1080120" cy="11390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00697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Esame obiettivo</a:t>
            </a:r>
          </a:p>
        </p:txBody>
      </p:sp>
      <p:pic>
        <p:nvPicPr>
          <p:cNvPr id="614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916832"/>
            <a:ext cx="3528392" cy="2351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1" y="1916833"/>
            <a:ext cx="3528392" cy="2351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3000961"/>
              </p:ext>
            </p:extLst>
          </p:nvPr>
        </p:nvGraphicFramePr>
        <p:xfrm>
          <a:off x="958038" y="4509121"/>
          <a:ext cx="7358378" cy="11125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9194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748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b="1" i="1" dirty="0"/>
                        <a:t>Tumefazione</a:t>
                      </a:r>
                      <a:r>
                        <a:rPr lang="it-IT" b="1" i="1" baseline="0" dirty="0"/>
                        <a:t> fluttuante</a:t>
                      </a:r>
                      <a:endParaRPr lang="it-IT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Versamento intra-articolare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ym typeface="Wingdings"/>
                        </a:rPr>
                        <a:t>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i="1" dirty="0"/>
                        <a:t>Tumefazione</a:t>
                      </a:r>
                      <a:r>
                        <a:rPr lang="it-IT" b="1" i="1" baseline="0" dirty="0"/>
                        <a:t> teso-elastica</a:t>
                      </a:r>
                      <a:endParaRPr lang="it-IT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Ipertrofia sinoviale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ym typeface="Wingdings"/>
                        </a:rPr>
                        <a:t>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i="1" dirty="0"/>
                        <a:t>Tumefazione dura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Fenomeni </a:t>
                      </a:r>
                      <a:r>
                        <a:rPr lang="it-IT" dirty="0" err="1"/>
                        <a:t>osteo</a:t>
                      </a:r>
                      <a:r>
                        <a:rPr lang="it-IT" dirty="0"/>
                        <a:t>-produttivi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ym typeface="Wingdings"/>
                        </a:rPr>
                        <a:t>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607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Sommario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t-IT" sz="2800" dirty="0"/>
              <a:t>Classificazione</a:t>
            </a:r>
          </a:p>
          <a:p>
            <a:r>
              <a:rPr lang="it-IT" sz="2800" dirty="0"/>
              <a:t>Definizione</a:t>
            </a:r>
          </a:p>
          <a:p>
            <a:r>
              <a:rPr lang="it-IT" sz="2800" dirty="0"/>
              <a:t>Epidemiologia</a:t>
            </a:r>
          </a:p>
          <a:p>
            <a:r>
              <a:rPr lang="it-IT" sz="2800" dirty="0"/>
              <a:t>Eziopatogenesi</a:t>
            </a:r>
          </a:p>
          <a:p>
            <a:r>
              <a:rPr lang="it-IT" sz="2800" dirty="0"/>
              <a:t>Quadro Clinico </a:t>
            </a:r>
          </a:p>
          <a:p>
            <a:r>
              <a:rPr lang="it-IT" sz="2800" dirty="0"/>
              <a:t>Diagnosi</a:t>
            </a:r>
          </a:p>
          <a:p>
            <a:pPr lvl="1"/>
            <a:r>
              <a:rPr lang="it-IT" sz="2600" dirty="0"/>
              <a:t>Diagnosi differenziale</a:t>
            </a:r>
          </a:p>
          <a:p>
            <a:r>
              <a:rPr lang="it-IT" sz="2800" dirty="0"/>
              <a:t>Storia naturale e prognosi </a:t>
            </a:r>
          </a:p>
          <a:p>
            <a:r>
              <a:rPr lang="it-IT" sz="2800" dirty="0"/>
              <a:t>Terapia</a:t>
            </a:r>
          </a:p>
          <a:p>
            <a:endParaRPr lang="it-IT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2411413" y="981075"/>
            <a:ext cx="4494212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en-US" sz="240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Articolazioni coinvolte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71" y="2596479"/>
            <a:ext cx="3032401" cy="2273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527" y="2264303"/>
            <a:ext cx="2715984" cy="2937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060848"/>
            <a:ext cx="2278367" cy="3925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53583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Deformità articolari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F5275E4-06B9-4EA1-8936-54B42F7F6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731899"/>
            <a:ext cx="6220528" cy="472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6154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Manifestazioni peri-articolari</a:t>
            </a:r>
          </a:p>
        </p:txBody>
      </p:sp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635301" y="4248560"/>
            <a:ext cx="3826768" cy="1805305"/>
          </a:xfrm>
        </p:spPr>
        <p:txBody>
          <a:bodyPr/>
          <a:lstStyle/>
          <a:p>
            <a:pPr marL="268288" indent="-268288">
              <a:buFont typeface="Arial" panose="020B0604020202020204" pitchFamily="34" charset="0"/>
              <a:buChar char="•"/>
              <a:tabLst>
                <a:tab pos="176213" algn="l"/>
              </a:tabLst>
            </a:pPr>
            <a:r>
              <a:rPr lang="it-IT" dirty="0"/>
              <a:t>Borsiti, cisti sinoviali</a:t>
            </a:r>
          </a:p>
          <a:p>
            <a:pPr marL="268288" indent="-268288">
              <a:buFont typeface="Arial" panose="020B0604020202020204" pitchFamily="34" charset="0"/>
              <a:buChar char="•"/>
              <a:tabLst>
                <a:tab pos="176213" algn="l"/>
              </a:tabLst>
            </a:pPr>
            <a:r>
              <a:rPr lang="it-IT" dirty="0"/>
              <a:t>Rottura cisti poplitea</a:t>
            </a:r>
          </a:p>
          <a:p>
            <a:pPr marL="114300" indent="0">
              <a:buNone/>
            </a:pPr>
            <a:endParaRPr lang="it-IT" dirty="0"/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8442325" y="-1401763"/>
            <a:ext cx="1841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latin typeface="Times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19"/>
          <a:stretch/>
        </p:blipFill>
        <p:spPr bwMode="auto">
          <a:xfrm>
            <a:off x="7169047" y="4248561"/>
            <a:ext cx="1368228" cy="1992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132856"/>
            <a:ext cx="3024336" cy="1825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Segnaposto contenuto 1"/>
          <p:cNvSpPr txBox="1">
            <a:spLocks/>
          </p:cNvSpPr>
          <p:nvPr/>
        </p:nvSpPr>
        <p:spPr>
          <a:xfrm>
            <a:off x="4416942" y="1763472"/>
            <a:ext cx="3826768" cy="711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Rotture tendinee</a:t>
            </a:r>
          </a:p>
        </p:txBody>
      </p:sp>
      <p:sp>
        <p:nvSpPr>
          <p:cNvPr id="17" name="Segnaposto contenuto 1"/>
          <p:cNvSpPr txBox="1">
            <a:spLocks/>
          </p:cNvSpPr>
          <p:nvPr/>
        </p:nvSpPr>
        <p:spPr>
          <a:xfrm>
            <a:off x="609600" y="1737360"/>
            <a:ext cx="3826768" cy="5012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Tenosinoviti essudative e stenosanti</a:t>
            </a:r>
          </a:p>
          <a:p>
            <a:r>
              <a:rPr lang="it-IT" dirty="0"/>
              <a:t>Sindromi canalicolari (tunnel carpale, tarsale etc.)</a:t>
            </a:r>
          </a:p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3F4532F-AFA6-48BE-AD73-F77AF1155E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025" y="3212976"/>
            <a:ext cx="3027984" cy="284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3648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it-IT" dirty="0"/>
              <a:t>Manifestazioni extra-articolari</a:t>
            </a:r>
            <a:endParaRPr lang="it-IT" sz="2400" b="1" dirty="0">
              <a:solidFill>
                <a:srgbClr val="0000CC"/>
              </a:solidFill>
            </a:endParaRPr>
          </a:p>
        </p:txBody>
      </p:sp>
      <p:pic>
        <p:nvPicPr>
          <p:cNvPr id="3" name="Segnaposto contenuto 2">
            <a:extLst>
              <a:ext uri="{FF2B5EF4-FFF2-40B4-BE49-F238E27FC236}">
                <a16:creationId xmlns:a16="http://schemas.microsoft.com/office/drawing/2014/main" id="{BE75A0CA-9342-4AB4-934C-426E4F69C6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09508" y="1846263"/>
            <a:ext cx="5769434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171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Sommario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t-IT" sz="2800" dirty="0">
                <a:solidFill>
                  <a:schemeClr val="bg1">
                    <a:lumMod val="75000"/>
                  </a:schemeClr>
                </a:solidFill>
              </a:rPr>
              <a:t>Classificazione</a:t>
            </a:r>
          </a:p>
          <a:p>
            <a:r>
              <a:rPr lang="it-IT" sz="2800" dirty="0">
                <a:solidFill>
                  <a:schemeClr val="bg1">
                    <a:lumMod val="75000"/>
                  </a:schemeClr>
                </a:solidFill>
              </a:rPr>
              <a:t>Definizione</a:t>
            </a:r>
          </a:p>
          <a:p>
            <a:r>
              <a:rPr lang="it-IT" sz="2800" dirty="0">
                <a:solidFill>
                  <a:schemeClr val="bg1">
                    <a:lumMod val="75000"/>
                  </a:schemeClr>
                </a:solidFill>
              </a:rPr>
              <a:t>Epidemiologia</a:t>
            </a:r>
          </a:p>
          <a:p>
            <a:r>
              <a:rPr lang="it-IT" sz="2800" dirty="0">
                <a:solidFill>
                  <a:schemeClr val="bg1">
                    <a:lumMod val="75000"/>
                  </a:schemeClr>
                </a:solidFill>
              </a:rPr>
              <a:t>Eziopatogenesi</a:t>
            </a:r>
          </a:p>
          <a:p>
            <a:r>
              <a:rPr lang="it-IT" sz="2800" dirty="0">
                <a:solidFill>
                  <a:schemeClr val="bg1">
                    <a:lumMod val="75000"/>
                  </a:schemeClr>
                </a:solidFill>
              </a:rPr>
              <a:t>Quadro Clinico </a:t>
            </a:r>
          </a:p>
          <a:p>
            <a:r>
              <a:rPr lang="it-IT" sz="2800" dirty="0"/>
              <a:t>Diagnosi</a:t>
            </a:r>
          </a:p>
          <a:p>
            <a:pPr lvl="1"/>
            <a:r>
              <a:rPr lang="it-IT" sz="2600" dirty="0"/>
              <a:t>Diagnosi differenziale</a:t>
            </a:r>
          </a:p>
          <a:p>
            <a:r>
              <a:rPr lang="it-IT" sz="2800" dirty="0">
                <a:solidFill>
                  <a:schemeClr val="bg1">
                    <a:lumMod val="75000"/>
                  </a:schemeClr>
                </a:solidFill>
              </a:rPr>
              <a:t>Storia naturale e prognosi </a:t>
            </a:r>
          </a:p>
          <a:p>
            <a:r>
              <a:rPr lang="it-IT" sz="2800" dirty="0">
                <a:solidFill>
                  <a:schemeClr val="bg1">
                    <a:lumMod val="75000"/>
                  </a:schemeClr>
                </a:solidFill>
              </a:rPr>
              <a:t>Terapia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649665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Criteri classificativi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6821A94A-BCFE-4146-916A-6374C94091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7967" y="1846263"/>
            <a:ext cx="5472516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6342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Laboratorio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/>
              <a:t>Indici di infiammazione</a:t>
            </a:r>
          </a:p>
          <a:p>
            <a:pPr lvl="1"/>
            <a:r>
              <a:rPr lang="it-IT" dirty="0"/>
              <a:t>↑ Velocità di </a:t>
            </a:r>
            <a:r>
              <a:rPr lang="it-IT" dirty="0" err="1"/>
              <a:t>Eritro</a:t>
            </a:r>
            <a:r>
              <a:rPr lang="it-IT" dirty="0"/>
              <a:t>-Sedimentazione (VES)</a:t>
            </a:r>
          </a:p>
          <a:p>
            <a:pPr lvl="1"/>
            <a:r>
              <a:rPr lang="it-IT" dirty="0"/>
              <a:t>↑ Proteina C-Reattiva (PCR)</a:t>
            </a:r>
          </a:p>
          <a:p>
            <a:r>
              <a:rPr lang="it-IT" dirty="0"/>
              <a:t>Autoanticorpi</a:t>
            </a:r>
          </a:p>
          <a:p>
            <a:pPr lvl="1"/>
            <a:r>
              <a:rPr lang="it-IT" dirty="0"/>
              <a:t>Fattore reumatoide Ig-M (RA-test)</a:t>
            </a:r>
          </a:p>
          <a:p>
            <a:pPr lvl="2"/>
            <a:r>
              <a:rPr lang="it-IT" dirty="0"/>
              <a:t>Sensibilità: 69% (IC95%  65-73) </a:t>
            </a:r>
          </a:p>
          <a:p>
            <a:pPr lvl="2"/>
            <a:r>
              <a:rPr lang="it-IT" dirty="0"/>
              <a:t>Specificità: 85% (IC95%  82-88)</a:t>
            </a:r>
          </a:p>
          <a:p>
            <a:pPr lvl="1"/>
            <a:r>
              <a:rPr lang="it-IT" dirty="0"/>
              <a:t>Anticorpi anti-peptidi </a:t>
            </a:r>
            <a:r>
              <a:rPr lang="it-IT" dirty="0" err="1"/>
              <a:t>citrullinati</a:t>
            </a:r>
            <a:r>
              <a:rPr lang="it-IT" dirty="0"/>
              <a:t> ciclici (ACPA)</a:t>
            </a:r>
          </a:p>
          <a:p>
            <a:pPr lvl="2"/>
            <a:r>
              <a:rPr lang="it-IT" dirty="0"/>
              <a:t>Sensibilità: 67% (IC95% 62-72)</a:t>
            </a:r>
          </a:p>
          <a:p>
            <a:pPr lvl="2"/>
            <a:r>
              <a:rPr lang="it-IT" dirty="0"/>
              <a:t>Specificità: 95%  (IC95% 94-97)</a:t>
            </a:r>
          </a:p>
          <a:p>
            <a:pPr lvl="1"/>
            <a:r>
              <a:rPr lang="it-IT" dirty="0"/>
              <a:t>Anticorpi anti-Nucleo (ANA): </a:t>
            </a:r>
          </a:p>
          <a:p>
            <a:pPr lvl="2"/>
            <a:r>
              <a:rPr lang="it-IT" dirty="0"/>
              <a:t>Prevalenza: 25-30%</a:t>
            </a:r>
          </a:p>
          <a:p>
            <a:r>
              <a:rPr lang="it-IT" dirty="0"/>
              <a:t>Esame del liquido sinoviale</a:t>
            </a:r>
          </a:p>
          <a:p>
            <a:pPr lvl="1"/>
            <a:r>
              <a:rPr lang="en-US" dirty="0" err="1"/>
              <a:t>Cellularità</a:t>
            </a:r>
            <a:r>
              <a:rPr lang="en-US" dirty="0"/>
              <a:t> </a:t>
            </a:r>
            <a:r>
              <a:rPr lang="en-US" dirty="0" err="1"/>
              <a:t>aumentata</a:t>
            </a:r>
            <a:r>
              <a:rPr lang="en-US" dirty="0"/>
              <a:t> (1500 and 25,000/mm</a:t>
            </a:r>
            <a:r>
              <a:rPr lang="en-US" baseline="30000" dirty="0"/>
              <a:t>3</a:t>
            </a:r>
            <a:r>
              <a:rPr lang="en-US" dirty="0"/>
              <a:t>, PMN)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380669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Fattore Reumatoide – condizioni associate</a:t>
            </a:r>
          </a:p>
        </p:txBody>
      </p:sp>
      <p:sp>
        <p:nvSpPr>
          <p:cNvPr id="123907" name="Rectangle 3"/>
          <p:cNvSpPr>
            <a:spLocks noGrp="1" noChangeArrowheads="1"/>
          </p:cNvSpPr>
          <p:nvPr>
            <p:ph idx="1"/>
          </p:nvPr>
        </p:nvSpPr>
        <p:spPr/>
        <p:txBody>
          <a:bodyPr numCol="2">
            <a:noAutofit/>
          </a:bodyPr>
          <a:lstStyle/>
          <a:p>
            <a:pPr>
              <a:lnSpc>
                <a:spcPct val="130000"/>
              </a:lnSpc>
              <a:defRPr/>
            </a:pPr>
            <a:r>
              <a:rPr lang="it-IT" sz="2400" b="1" dirty="0"/>
              <a:t>Reumatologiche</a:t>
            </a:r>
          </a:p>
          <a:p>
            <a:pPr lvl="1">
              <a:lnSpc>
                <a:spcPct val="130000"/>
              </a:lnSpc>
              <a:defRPr/>
            </a:pPr>
            <a:r>
              <a:rPr lang="it-IT" sz="2400" b="1" dirty="0"/>
              <a:t>Artrite reumatoide</a:t>
            </a:r>
          </a:p>
          <a:p>
            <a:pPr lvl="1">
              <a:lnSpc>
                <a:spcPct val="130000"/>
              </a:lnSpc>
              <a:defRPr/>
            </a:pPr>
            <a:r>
              <a:rPr lang="it-IT" sz="2400" b="1" dirty="0" err="1"/>
              <a:t>Crioglobulinemia</a:t>
            </a:r>
            <a:r>
              <a:rPr lang="it-IT" sz="2400" b="1" dirty="0"/>
              <a:t> mista</a:t>
            </a:r>
          </a:p>
          <a:p>
            <a:pPr lvl="1">
              <a:lnSpc>
                <a:spcPct val="130000"/>
              </a:lnSpc>
              <a:defRPr/>
            </a:pPr>
            <a:r>
              <a:rPr lang="it-IT" sz="2400" b="1" dirty="0"/>
              <a:t>Connettiviti</a:t>
            </a:r>
          </a:p>
          <a:p>
            <a:pPr lvl="2">
              <a:lnSpc>
                <a:spcPct val="130000"/>
              </a:lnSpc>
              <a:defRPr/>
            </a:pPr>
            <a:r>
              <a:rPr lang="it-IT" sz="2200" b="1" dirty="0"/>
              <a:t>Sindrome di </a:t>
            </a:r>
            <a:r>
              <a:rPr lang="it-IT" sz="2200" b="1" dirty="0" err="1"/>
              <a:t>Sjögren</a:t>
            </a:r>
            <a:endParaRPr lang="it-IT" sz="2200" b="1" dirty="0"/>
          </a:p>
          <a:p>
            <a:pPr lvl="2">
              <a:lnSpc>
                <a:spcPct val="130000"/>
              </a:lnSpc>
              <a:defRPr/>
            </a:pPr>
            <a:r>
              <a:rPr lang="it-IT" sz="2200" b="1" dirty="0"/>
              <a:t>LES, MCTD</a:t>
            </a:r>
          </a:p>
          <a:p>
            <a:pPr lvl="2">
              <a:lnSpc>
                <a:spcPct val="130000"/>
              </a:lnSpc>
              <a:defRPr/>
            </a:pPr>
            <a:r>
              <a:rPr lang="it-IT" sz="2200" b="1" dirty="0"/>
              <a:t>PM, DM</a:t>
            </a:r>
          </a:p>
          <a:p>
            <a:pPr>
              <a:lnSpc>
                <a:spcPct val="130000"/>
              </a:lnSpc>
              <a:defRPr/>
            </a:pPr>
            <a:r>
              <a:rPr lang="it-IT" sz="2400" b="1" dirty="0"/>
              <a:t>Età &gt; 60 anni</a:t>
            </a:r>
            <a:endParaRPr lang="it-IT" sz="2400" dirty="0"/>
          </a:p>
          <a:p>
            <a:pPr lvl="2">
              <a:lnSpc>
                <a:spcPct val="130000"/>
              </a:lnSpc>
              <a:defRPr/>
            </a:pPr>
            <a:endParaRPr lang="it-IT" sz="2200" b="1" dirty="0"/>
          </a:p>
          <a:p>
            <a:pPr marL="173038" indent="-173038">
              <a:lnSpc>
                <a:spcPct val="130000"/>
              </a:lnSpc>
              <a:defRPr/>
            </a:pPr>
            <a:r>
              <a:rPr lang="it-IT" sz="2400" b="1" dirty="0"/>
              <a:t>Non reumatologiche</a:t>
            </a:r>
          </a:p>
          <a:p>
            <a:pPr lvl="1">
              <a:lnSpc>
                <a:spcPct val="130000"/>
              </a:lnSpc>
              <a:defRPr/>
            </a:pPr>
            <a:r>
              <a:rPr lang="it-IT" b="1" dirty="0"/>
              <a:t>Infezioni indolenti</a:t>
            </a:r>
          </a:p>
          <a:p>
            <a:pPr lvl="2">
              <a:lnSpc>
                <a:spcPct val="130000"/>
              </a:lnSpc>
              <a:defRPr/>
            </a:pPr>
            <a:r>
              <a:rPr lang="it-IT" b="1" dirty="0"/>
              <a:t>Endocardite subacuta</a:t>
            </a:r>
          </a:p>
          <a:p>
            <a:pPr lvl="2">
              <a:lnSpc>
                <a:spcPct val="130000"/>
              </a:lnSpc>
              <a:defRPr/>
            </a:pPr>
            <a:r>
              <a:rPr lang="it-IT" b="1" dirty="0"/>
              <a:t>Tubercolosi</a:t>
            </a:r>
          </a:p>
          <a:p>
            <a:pPr lvl="2">
              <a:lnSpc>
                <a:spcPct val="130000"/>
              </a:lnSpc>
              <a:defRPr/>
            </a:pPr>
            <a:r>
              <a:rPr lang="it-IT" b="1" dirty="0"/>
              <a:t>Epatite virale (B, C)</a:t>
            </a:r>
          </a:p>
          <a:p>
            <a:pPr lvl="1">
              <a:lnSpc>
                <a:spcPct val="130000"/>
              </a:lnSpc>
              <a:defRPr/>
            </a:pPr>
            <a:r>
              <a:rPr lang="it-IT" b="1" dirty="0"/>
              <a:t>Pneumopatie interstiziali</a:t>
            </a:r>
          </a:p>
          <a:p>
            <a:pPr lvl="2">
              <a:lnSpc>
                <a:spcPct val="130000"/>
              </a:lnSpc>
              <a:defRPr/>
            </a:pPr>
            <a:r>
              <a:rPr lang="it-IT" b="1" dirty="0"/>
              <a:t>Fibrosi polmonare</a:t>
            </a:r>
          </a:p>
          <a:p>
            <a:pPr lvl="2">
              <a:lnSpc>
                <a:spcPct val="130000"/>
              </a:lnSpc>
              <a:defRPr/>
            </a:pPr>
            <a:r>
              <a:rPr lang="it-IT" b="1" dirty="0"/>
              <a:t>Sarcoidosi</a:t>
            </a:r>
          </a:p>
          <a:p>
            <a:pPr lvl="1">
              <a:lnSpc>
                <a:spcPct val="130000"/>
              </a:lnSpc>
              <a:defRPr/>
            </a:pPr>
            <a:r>
              <a:rPr lang="it-IT" b="1" dirty="0" err="1"/>
              <a:t>Emolinfopatie</a:t>
            </a:r>
            <a:endParaRPr lang="it-IT" b="1" dirty="0"/>
          </a:p>
          <a:p>
            <a:pPr lvl="2">
              <a:lnSpc>
                <a:spcPct val="130000"/>
              </a:lnSpc>
              <a:defRPr/>
            </a:pPr>
            <a:r>
              <a:rPr lang="it-IT" b="1" dirty="0"/>
              <a:t>Neoplasie B-cellulari</a:t>
            </a:r>
          </a:p>
          <a:p>
            <a:pPr>
              <a:lnSpc>
                <a:spcPct val="130000"/>
              </a:lnSpc>
              <a:buFont typeface="Arial" pitchFamily="34" charset="0"/>
              <a:buChar char="•"/>
              <a:defRPr/>
            </a:pPr>
            <a:endParaRPr lang="it-IT" sz="23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681367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Imaging – Radiografia standard</a:t>
            </a:r>
            <a:endParaRPr lang="it-IT" dirty="0"/>
          </a:p>
        </p:txBody>
      </p:sp>
      <p:pic>
        <p:nvPicPr>
          <p:cNvPr id="13" name="Segnaposto contenuto 12">
            <a:extLst>
              <a:ext uri="{FF2B5EF4-FFF2-40B4-BE49-F238E27FC236}">
                <a16:creationId xmlns:a16="http://schemas.microsoft.com/office/drawing/2014/main" id="{584C8904-2599-427E-BE01-06514B4EF6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34134" y="1846263"/>
            <a:ext cx="4920182" cy="402272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Imaging – Radiografia standard</a:t>
            </a:r>
            <a:endParaRPr lang="it-IT" dirty="0"/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DE2100E6-63F6-4FC7-98D8-A8A7C947AA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18563" y="1846263"/>
            <a:ext cx="5151323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7940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Sommario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t-IT" sz="2800" dirty="0"/>
              <a:t>Classificazione</a:t>
            </a:r>
          </a:p>
          <a:p>
            <a:r>
              <a:rPr lang="it-IT" sz="2800" dirty="0">
                <a:solidFill>
                  <a:schemeClr val="bg1">
                    <a:lumMod val="75000"/>
                  </a:schemeClr>
                </a:solidFill>
              </a:rPr>
              <a:t>Definizione</a:t>
            </a:r>
          </a:p>
          <a:p>
            <a:r>
              <a:rPr lang="it-IT" sz="2800" dirty="0">
                <a:solidFill>
                  <a:schemeClr val="bg1">
                    <a:lumMod val="75000"/>
                  </a:schemeClr>
                </a:solidFill>
              </a:rPr>
              <a:t>Epidemiologia</a:t>
            </a:r>
          </a:p>
          <a:p>
            <a:r>
              <a:rPr lang="it-IT" sz="2800" dirty="0">
                <a:solidFill>
                  <a:schemeClr val="bg1">
                    <a:lumMod val="75000"/>
                  </a:schemeClr>
                </a:solidFill>
              </a:rPr>
              <a:t>Eziopatogenesi</a:t>
            </a:r>
          </a:p>
          <a:p>
            <a:r>
              <a:rPr lang="it-IT" sz="2800" dirty="0">
                <a:solidFill>
                  <a:schemeClr val="bg1">
                    <a:lumMod val="75000"/>
                  </a:schemeClr>
                </a:solidFill>
              </a:rPr>
              <a:t>Quadro Clinico </a:t>
            </a:r>
          </a:p>
          <a:p>
            <a:r>
              <a:rPr lang="it-IT" sz="2800" dirty="0">
                <a:solidFill>
                  <a:schemeClr val="bg1">
                    <a:lumMod val="75000"/>
                  </a:schemeClr>
                </a:solidFill>
              </a:rPr>
              <a:t>Diagnosi</a:t>
            </a:r>
          </a:p>
          <a:p>
            <a:pPr lvl="1"/>
            <a:r>
              <a:rPr lang="it-IT" sz="2600" dirty="0">
                <a:solidFill>
                  <a:schemeClr val="bg1">
                    <a:lumMod val="75000"/>
                  </a:schemeClr>
                </a:solidFill>
              </a:rPr>
              <a:t>Diagnosi differenziale</a:t>
            </a:r>
          </a:p>
          <a:p>
            <a:r>
              <a:rPr lang="it-IT" sz="2800" dirty="0">
                <a:solidFill>
                  <a:schemeClr val="bg1">
                    <a:lumMod val="75000"/>
                  </a:schemeClr>
                </a:solidFill>
              </a:rPr>
              <a:t>Storia naturale e prognosi </a:t>
            </a:r>
          </a:p>
          <a:p>
            <a:r>
              <a:rPr lang="it-IT" sz="2800" dirty="0">
                <a:solidFill>
                  <a:schemeClr val="bg1">
                    <a:lumMod val="75000"/>
                  </a:schemeClr>
                </a:solidFill>
              </a:rPr>
              <a:t>Terapia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232317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Imaging</a:t>
            </a:r>
            <a:r>
              <a:rPr lang="it-IT" dirty="0"/>
              <a:t> – Erosione Stiloide Ulnare</a:t>
            </a:r>
          </a:p>
        </p:txBody>
      </p:sp>
      <p:pic>
        <p:nvPicPr>
          <p:cNvPr id="19458" name="Picture 2" descr="Ima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16906"/>
            <a:ext cx="5486400" cy="410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62891" flipV="1">
            <a:off x="3994390" y="4056458"/>
            <a:ext cx="2460116" cy="733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1520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Imaging</a:t>
            </a:r>
            <a:r>
              <a:rPr lang="it-IT" dirty="0"/>
              <a:t> – erosione V </a:t>
            </a:r>
            <a:r>
              <a:rPr lang="it-IT" dirty="0" err="1"/>
              <a:t>metatarsofalangea</a:t>
            </a:r>
            <a:endParaRPr lang="it-IT" dirty="0"/>
          </a:p>
        </p:txBody>
      </p:sp>
      <p:pic>
        <p:nvPicPr>
          <p:cNvPr id="17410" name="Picture 2" descr="Ima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12408" y="1846263"/>
            <a:ext cx="5363633" cy="402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e 2"/>
          <p:cNvSpPr/>
          <p:nvPr/>
        </p:nvSpPr>
        <p:spPr>
          <a:xfrm>
            <a:off x="1691680" y="3933056"/>
            <a:ext cx="1440160" cy="144016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67612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Imaging</a:t>
            </a:r>
            <a:r>
              <a:rPr lang="it-IT" dirty="0"/>
              <a:t> – Ecografia </a:t>
            </a:r>
            <a:r>
              <a:rPr lang="it-IT" dirty="0" err="1"/>
              <a:t>muscoloscheltrica</a:t>
            </a:r>
            <a:endParaRPr lang="it-IT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C155DAFE-DA12-4DF7-9B8C-8B3DC6D80A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17257" y="1846263"/>
            <a:ext cx="6153935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081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Imaging</a:t>
            </a:r>
            <a:r>
              <a:rPr lang="it-IT" dirty="0"/>
              <a:t> - sinovite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86A9CA73-7981-4770-BF70-79550AAD34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4719" y="1846263"/>
            <a:ext cx="5879011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9513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Imaging</a:t>
            </a:r>
            <a:r>
              <a:rPr lang="it-IT" dirty="0"/>
              <a:t> - tenosinovite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FD826BD5-B330-4BDD-B2A2-8E5A94F920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1088" y="1846263"/>
            <a:ext cx="4586273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6167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Imaging</a:t>
            </a:r>
            <a:r>
              <a:rPr lang="it-IT" dirty="0"/>
              <a:t> –Risonanza Magnetica Nucleare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BFEE22B5-5561-4669-8524-14A32A190B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1015" y="1846263"/>
            <a:ext cx="7466420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93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Imaging</a:t>
            </a:r>
            <a:r>
              <a:rPr lang="it-IT" dirty="0"/>
              <a:t> – CT / RMN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16C10480-52A2-4ED8-A75A-D95694062F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2354" y="1846263"/>
            <a:ext cx="6263741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228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Diagnosi differenziale della AR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pPr>
              <a:lnSpc>
                <a:spcPct val="120000"/>
              </a:lnSpc>
              <a:buFontTx/>
              <a:buChar char="•"/>
              <a:tabLst>
                <a:tab pos="288925" algn="l"/>
              </a:tabLst>
            </a:pPr>
            <a:r>
              <a:rPr lang="it-IT" altLang="it-IT" sz="1800" dirty="0"/>
              <a:t>Spondiloartriti sieronegative</a:t>
            </a:r>
          </a:p>
          <a:p>
            <a:pPr>
              <a:lnSpc>
                <a:spcPct val="120000"/>
              </a:lnSpc>
              <a:buFontTx/>
              <a:buChar char="•"/>
              <a:tabLst>
                <a:tab pos="288925" algn="l"/>
              </a:tabLst>
            </a:pPr>
            <a:r>
              <a:rPr lang="it-IT" altLang="it-IT" sz="1800" dirty="0"/>
              <a:t>Artrite in corso di connettivite</a:t>
            </a:r>
          </a:p>
          <a:p>
            <a:pPr>
              <a:lnSpc>
                <a:spcPct val="120000"/>
              </a:lnSpc>
              <a:buFontTx/>
              <a:buChar char="•"/>
              <a:tabLst>
                <a:tab pos="288925" algn="l"/>
              </a:tabLst>
            </a:pPr>
            <a:r>
              <a:rPr lang="it-IT" altLang="it-IT" sz="1800" dirty="0"/>
              <a:t>Artriti microcristalline</a:t>
            </a:r>
          </a:p>
          <a:p>
            <a:pPr>
              <a:lnSpc>
                <a:spcPct val="120000"/>
              </a:lnSpc>
              <a:buFontTx/>
              <a:buChar char="•"/>
              <a:tabLst>
                <a:tab pos="288925" algn="l"/>
              </a:tabLst>
            </a:pPr>
            <a:r>
              <a:rPr lang="it-IT" altLang="it-IT" sz="1800" dirty="0"/>
              <a:t>Artriti in corso di </a:t>
            </a:r>
            <a:r>
              <a:rPr lang="it-IT" altLang="it-IT" sz="1800" dirty="0" err="1"/>
              <a:t>vasculite</a:t>
            </a:r>
            <a:endParaRPr lang="it-IT" altLang="it-IT" sz="1800" dirty="0"/>
          </a:p>
          <a:p>
            <a:pPr>
              <a:lnSpc>
                <a:spcPct val="120000"/>
              </a:lnSpc>
              <a:buFontTx/>
              <a:buChar char="•"/>
              <a:tabLst>
                <a:tab pos="288925" algn="l"/>
              </a:tabLst>
            </a:pPr>
            <a:r>
              <a:rPr lang="it-IT" altLang="it-IT" sz="1800" dirty="0"/>
              <a:t>Artriti </a:t>
            </a:r>
            <a:r>
              <a:rPr lang="it-IT" altLang="it-IT" sz="1800" dirty="0" err="1"/>
              <a:t>postvirali</a:t>
            </a:r>
            <a:endParaRPr lang="it-IT" altLang="it-IT" sz="1800" dirty="0"/>
          </a:p>
          <a:p>
            <a:pPr>
              <a:lnSpc>
                <a:spcPct val="120000"/>
              </a:lnSpc>
              <a:buFontTx/>
              <a:buChar char="•"/>
              <a:tabLst>
                <a:tab pos="288925" algn="l"/>
              </a:tabLst>
            </a:pPr>
            <a:r>
              <a:rPr lang="it-IT" altLang="it-IT" sz="1800" dirty="0"/>
              <a:t>Artriti infettive</a:t>
            </a:r>
          </a:p>
          <a:p>
            <a:pPr>
              <a:lnSpc>
                <a:spcPct val="120000"/>
              </a:lnSpc>
              <a:buFontTx/>
              <a:buChar char="•"/>
              <a:tabLst>
                <a:tab pos="288925" algn="l"/>
              </a:tabLst>
            </a:pPr>
            <a:r>
              <a:rPr lang="it-IT" altLang="it-IT" sz="1800" dirty="0"/>
              <a:t>Artrite paraneoplastica</a:t>
            </a:r>
          </a:p>
          <a:p>
            <a:pPr>
              <a:lnSpc>
                <a:spcPct val="120000"/>
              </a:lnSpc>
              <a:buFontTx/>
              <a:buChar char="•"/>
              <a:tabLst>
                <a:tab pos="288925" algn="l"/>
              </a:tabLst>
            </a:pPr>
            <a:r>
              <a:rPr lang="it-IT" altLang="it-IT" sz="1800" dirty="0"/>
              <a:t>Artropatie secondarie a malattie dell’apparato emolinfopoietico</a:t>
            </a:r>
          </a:p>
          <a:p>
            <a:pPr>
              <a:lnSpc>
                <a:spcPct val="120000"/>
              </a:lnSpc>
              <a:buFontTx/>
              <a:buChar char="•"/>
              <a:tabLst>
                <a:tab pos="288925" algn="l"/>
              </a:tabLst>
            </a:pPr>
            <a:r>
              <a:rPr lang="it-IT" altLang="it-IT" sz="1800" dirty="0"/>
              <a:t>Artrosi in fase flogistica</a:t>
            </a:r>
          </a:p>
          <a:p>
            <a:pPr>
              <a:lnSpc>
                <a:spcPct val="120000"/>
              </a:lnSpc>
              <a:buFontTx/>
              <a:buChar char="•"/>
              <a:tabLst>
                <a:tab pos="288925" algn="l"/>
              </a:tabLst>
            </a:pPr>
            <a:r>
              <a:rPr lang="it-IT" altLang="it-IT" sz="1800" dirty="0"/>
              <a:t>Artropatie dismetaboliche</a:t>
            </a:r>
          </a:p>
          <a:p>
            <a:pPr>
              <a:lnSpc>
                <a:spcPct val="120000"/>
              </a:lnSpc>
              <a:buFontTx/>
              <a:buChar char="•"/>
              <a:tabLst>
                <a:tab pos="288925" algn="l"/>
              </a:tabLst>
            </a:pPr>
            <a:r>
              <a:rPr lang="it-IT" altLang="it-IT" sz="1800" dirty="0"/>
              <a:t>Sarcoidosi</a:t>
            </a:r>
          </a:p>
          <a:p>
            <a:pPr marL="114300" indent="0" algn="l">
              <a:lnSpc>
                <a:spcPct val="120000"/>
              </a:lnSpc>
              <a:buNone/>
              <a:tabLst>
                <a:tab pos="288925" algn="l"/>
              </a:tabLst>
            </a:pPr>
            <a:endParaRPr lang="it-IT" altLang="it-IT" sz="1800" dirty="0"/>
          </a:p>
        </p:txBody>
      </p:sp>
    </p:spTree>
    <p:extLst>
      <p:ext uri="{BB962C8B-B14F-4D97-AF65-F5344CB8AC3E}">
        <p14:creationId xmlns:p14="http://schemas.microsoft.com/office/powerpoint/2010/main" val="17555887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Sommario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t-IT" sz="2800" dirty="0">
                <a:solidFill>
                  <a:schemeClr val="bg1">
                    <a:lumMod val="65000"/>
                  </a:schemeClr>
                </a:solidFill>
              </a:rPr>
              <a:t>Classificazione</a:t>
            </a:r>
          </a:p>
          <a:p>
            <a:r>
              <a:rPr lang="it-IT" sz="2800" dirty="0">
                <a:solidFill>
                  <a:schemeClr val="bg1">
                    <a:lumMod val="65000"/>
                  </a:schemeClr>
                </a:solidFill>
              </a:rPr>
              <a:t>Definizione</a:t>
            </a:r>
          </a:p>
          <a:p>
            <a:r>
              <a:rPr lang="it-IT" sz="2800" dirty="0">
                <a:solidFill>
                  <a:schemeClr val="bg1">
                    <a:lumMod val="65000"/>
                  </a:schemeClr>
                </a:solidFill>
              </a:rPr>
              <a:t>Epidemiologia</a:t>
            </a:r>
          </a:p>
          <a:p>
            <a:r>
              <a:rPr lang="it-IT" sz="2800" dirty="0">
                <a:solidFill>
                  <a:schemeClr val="bg1">
                    <a:lumMod val="65000"/>
                  </a:schemeClr>
                </a:solidFill>
              </a:rPr>
              <a:t>Eziopatogenesi</a:t>
            </a:r>
          </a:p>
          <a:p>
            <a:r>
              <a:rPr lang="it-IT" sz="2800" dirty="0">
                <a:solidFill>
                  <a:schemeClr val="bg1">
                    <a:lumMod val="65000"/>
                  </a:schemeClr>
                </a:solidFill>
              </a:rPr>
              <a:t>Quadro Clinico </a:t>
            </a:r>
          </a:p>
          <a:p>
            <a:r>
              <a:rPr lang="it-IT" sz="2800" dirty="0">
                <a:solidFill>
                  <a:schemeClr val="bg1">
                    <a:lumMod val="65000"/>
                  </a:schemeClr>
                </a:solidFill>
              </a:rPr>
              <a:t>Diagnosi</a:t>
            </a:r>
          </a:p>
          <a:p>
            <a:pPr lvl="1"/>
            <a:r>
              <a:rPr lang="it-IT" sz="2600" dirty="0">
                <a:solidFill>
                  <a:schemeClr val="bg1">
                    <a:lumMod val="65000"/>
                  </a:schemeClr>
                </a:solidFill>
              </a:rPr>
              <a:t>Diagnosi differenziale</a:t>
            </a:r>
          </a:p>
          <a:p>
            <a:r>
              <a:rPr lang="it-IT" sz="2800" dirty="0"/>
              <a:t>Storia naturale e prognosi </a:t>
            </a:r>
          </a:p>
          <a:p>
            <a:r>
              <a:rPr lang="it-IT" sz="2800" dirty="0">
                <a:solidFill>
                  <a:schemeClr val="bg1">
                    <a:lumMod val="65000"/>
                  </a:schemeClr>
                </a:solidFill>
              </a:rPr>
              <a:t>Terapia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649665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Storia naturale</a:t>
            </a:r>
          </a:p>
        </p:txBody>
      </p:sp>
      <p:pic>
        <p:nvPicPr>
          <p:cNvPr id="64517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9375" y="1846263"/>
            <a:ext cx="5089700" cy="402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8142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>
            <a:normAutofit/>
          </a:bodyPr>
          <a:lstStyle/>
          <a:p>
            <a:r>
              <a:rPr lang="it-IT" sz="4000" dirty="0"/>
              <a:t>Classificazione delle malattie reumatiche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22960" y="1844824"/>
            <a:ext cx="7571184" cy="4275856"/>
          </a:xfrm>
        </p:spPr>
        <p:txBody>
          <a:bodyPr numCol="2">
            <a:noAutofit/>
          </a:bodyPr>
          <a:lstStyle/>
          <a:p>
            <a:pPr marL="571500" indent="-457200">
              <a:buFont typeface="+mj-lt"/>
              <a:buAutoNum type="arabicPeriod"/>
            </a:pPr>
            <a:r>
              <a:rPr lang="it-IT" sz="1800" dirty="0"/>
              <a:t>ARTRITI PRIMARIE E SPONDILO-ENTESOARTRITI</a:t>
            </a:r>
            <a:endParaRPr lang="it-IT" sz="1600" dirty="0"/>
          </a:p>
          <a:p>
            <a:pPr marL="571500" indent="-457200">
              <a:buFont typeface="+mj-lt"/>
              <a:buAutoNum type="arabicPeriod"/>
            </a:pPr>
            <a:r>
              <a:rPr lang="it-IT" sz="1800" dirty="0"/>
              <a:t>CONNETTIVITI E VASCULITI</a:t>
            </a:r>
          </a:p>
          <a:p>
            <a:pPr marL="571500" indent="-457200">
              <a:buFont typeface="+mj-lt"/>
              <a:buAutoNum type="arabicPeriod"/>
            </a:pPr>
            <a:r>
              <a:rPr lang="it-IT" sz="1800" dirty="0"/>
              <a:t>ARTRITI DA AGENTI INFETTIVI</a:t>
            </a:r>
          </a:p>
          <a:p>
            <a:pPr marL="571500" indent="-457200">
              <a:buFont typeface="+mj-lt"/>
              <a:buAutoNum type="arabicPeriod"/>
            </a:pPr>
            <a:r>
              <a:rPr lang="it-IT" sz="1800" dirty="0"/>
              <a:t>ARTROPATIE DA MICROCRISTALLI E DISMETABOLICHE</a:t>
            </a:r>
          </a:p>
          <a:p>
            <a:pPr marL="571500" indent="-457200">
              <a:buFont typeface="+mj-lt"/>
              <a:buAutoNum type="arabicPeriod"/>
            </a:pPr>
            <a:r>
              <a:rPr lang="it-IT" sz="1800" dirty="0"/>
              <a:t>ARTROSI (OSTEOARTROSI) </a:t>
            </a:r>
          </a:p>
          <a:p>
            <a:pPr marL="571500" indent="-457200">
              <a:buFont typeface="+mj-lt"/>
              <a:buAutoNum type="arabicPeriod"/>
            </a:pPr>
            <a:r>
              <a:rPr lang="it-IT" sz="1800" dirty="0"/>
              <a:t>AFFEZIONI DOLOROSE NON TRAUMATICHE DEL RACHIDE</a:t>
            </a:r>
          </a:p>
          <a:p>
            <a:pPr marL="571500" indent="-457200">
              <a:buFont typeface="+mj-lt"/>
              <a:buAutoNum type="arabicPeriod"/>
            </a:pPr>
            <a:r>
              <a:rPr lang="it-IT" sz="1800" dirty="0"/>
              <a:t>REUMATISMI EXTRA-ARTICOLARI</a:t>
            </a:r>
          </a:p>
          <a:p>
            <a:pPr marL="571500" indent="-457200">
              <a:buFont typeface="+mj-lt"/>
              <a:buAutoNum type="arabicPeriod"/>
            </a:pPr>
            <a:r>
              <a:rPr lang="it-IT" sz="1800" dirty="0"/>
              <a:t>SINDROMI NEUROLOGICHE NEUROVASCOLARI E PSICHICHE </a:t>
            </a:r>
          </a:p>
          <a:p>
            <a:pPr marL="571500" indent="-457200">
              <a:buFont typeface="+mj-lt"/>
              <a:buAutoNum type="arabicPeriod"/>
            </a:pPr>
            <a:r>
              <a:rPr lang="it-IT" sz="1800" dirty="0"/>
              <a:t>MALATTIE DELL’OSSO</a:t>
            </a:r>
          </a:p>
          <a:p>
            <a:pPr marL="571500" indent="-457200">
              <a:buFont typeface="+mj-lt"/>
              <a:buAutoNum type="arabicPeriod"/>
            </a:pPr>
            <a:r>
              <a:rPr lang="it-IT" sz="1800" dirty="0"/>
              <a:t>MALATTIE CONGENITE DEL CONNETTIVO</a:t>
            </a:r>
          </a:p>
          <a:p>
            <a:pPr marL="571500" indent="-457200">
              <a:buFont typeface="+mj-lt"/>
              <a:buAutoNum type="arabicPeriod"/>
            </a:pPr>
            <a:r>
              <a:rPr lang="it-IT" sz="1800" dirty="0"/>
              <a:t>NEOPLASIE E SINDROMI CORRELATE</a:t>
            </a:r>
          </a:p>
          <a:p>
            <a:pPr marL="571500" indent="-457200">
              <a:buFont typeface="+mj-lt"/>
              <a:buAutoNum type="arabicPeriod"/>
            </a:pPr>
            <a:r>
              <a:rPr lang="it-IT" sz="1800" dirty="0"/>
              <a:t>ALTRE MALATTIE CON POSSIBILI MANIFESTAZIONI REUMATOLOGICHE</a:t>
            </a:r>
          </a:p>
          <a:p>
            <a:pPr marL="571500" indent="-457200">
              <a:buFont typeface="+mj-lt"/>
              <a:buAutoNum type="arabicPeriod"/>
            </a:pPr>
            <a:r>
              <a:rPr lang="it-IT" sz="1800" dirty="0"/>
              <a:t>MISCELLANEA</a:t>
            </a:r>
          </a:p>
        </p:txBody>
      </p:sp>
    </p:spTree>
    <p:extLst>
      <p:ext uri="{BB962C8B-B14F-4D97-AF65-F5344CB8AC3E}">
        <p14:creationId xmlns:p14="http://schemas.microsoft.com/office/powerpoint/2010/main" val="20958836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Fattori prognostici negativi</a:t>
            </a:r>
          </a:p>
        </p:txBody>
      </p:sp>
      <p:sp>
        <p:nvSpPr>
          <p:cNvPr id="2" name="Segnaposto contenuto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it-IT" dirty="0"/>
              <a:t>Fattori demografici </a:t>
            </a:r>
          </a:p>
          <a:p>
            <a:pPr lvl="1"/>
            <a:r>
              <a:rPr lang="it-IT" dirty="0"/>
              <a:t>sesso femminile</a:t>
            </a:r>
          </a:p>
          <a:p>
            <a:r>
              <a:rPr lang="it-IT" dirty="0"/>
              <a:t>Fattori genetici</a:t>
            </a:r>
          </a:p>
          <a:p>
            <a:pPr lvl="1"/>
            <a:r>
              <a:rPr lang="it-IT" dirty="0"/>
              <a:t>Presenza di alleli del gruppo dell’HLA-DR4  (DRB1*0401 e 0404)</a:t>
            </a:r>
          </a:p>
          <a:p>
            <a:r>
              <a:rPr lang="it-IT" dirty="0"/>
              <a:t>Tipo di interessamento articolare</a:t>
            </a:r>
          </a:p>
          <a:p>
            <a:pPr lvl="1"/>
            <a:r>
              <a:rPr lang="it-IT" dirty="0"/>
              <a:t>poliartrite simmetrica persistente</a:t>
            </a:r>
          </a:p>
          <a:p>
            <a:pPr lvl="1"/>
            <a:r>
              <a:rPr lang="it-IT" dirty="0"/>
              <a:t>Interessamento del ginocchio, gomiti, spalle</a:t>
            </a:r>
          </a:p>
          <a:p>
            <a:r>
              <a:rPr lang="it-IT" dirty="0"/>
              <a:t>Interessamento extra-articolare</a:t>
            </a:r>
          </a:p>
          <a:p>
            <a:r>
              <a:rPr lang="it-IT" dirty="0"/>
              <a:t>Laboratorio</a:t>
            </a:r>
          </a:p>
          <a:p>
            <a:pPr lvl="1"/>
            <a:r>
              <a:rPr lang="it-IT" dirty="0"/>
              <a:t>Aumento degli indici di flogosi</a:t>
            </a:r>
          </a:p>
          <a:p>
            <a:pPr lvl="1"/>
            <a:r>
              <a:rPr lang="it-IT" dirty="0"/>
              <a:t>Positività ad alto titolo per il fattore reumatoide e degli anti-CCP</a:t>
            </a:r>
          </a:p>
          <a:p>
            <a:r>
              <a:rPr lang="it-IT" dirty="0" err="1"/>
              <a:t>Imaging</a:t>
            </a:r>
            <a:r>
              <a:rPr lang="it-IT" dirty="0"/>
              <a:t> </a:t>
            </a:r>
          </a:p>
          <a:p>
            <a:pPr lvl="1"/>
            <a:r>
              <a:rPr lang="it-IT" dirty="0"/>
              <a:t>Danno articolare (erosioni)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704382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Sommario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t-IT" sz="2800" dirty="0">
                <a:solidFill>
                  <a:schemeClr val="bg1">
                    <a:lumMod val="65000"/>
                  </a:schemeClr>
                </a:solidFill>
              </a:rPr>
              <a:t>Classificazione</a:t>
            </a:r>
          </a:p>
          <a:p>
            <a:r>
              <a:rPr lang="it-IT" sz="2800" dirty="0">
                <a:solidFill>
                  <a:schemeClr val="bg1">
                    <a:lumMod val="65000"/>
                  </a:schemeClr>
                </a:solidFill>
              </a:rPr>
              <a:t>Definizione</a:t>
            </a:r>
          </a:p>
          <a:p>
            <a:r>
              <a:rPr lang="it-IT" sz="2800" dirty="0">
                <a:solidFill>
                  <a:schemeClr val="bg1">
                    <a:lumMod val="65000"/>
                  </a:schemeClr>
                </a:solidFill>
              </a:rPr>
              <a:t>Epidemiologia</a:t>
            </a:r>
          </a:p>
          <a:p>
            <a:r>
              <a:rPr lang="it-IT" sz="2800" dirty="0">
                <a:solidFill>
                  <a:schemeClr val="bg1">
                    <a:lumMod val="65000"/>
                  </a:schemeClr>
                </a:solidFill>
              </a:rPr>
              <a:t>Eziopatogenesi</a:t>
            </a:r>
          </a:p>
          <a:p>
            <a:r>
              <a:rPr lang="it-IT" sz="2800" dirty="0">
                <a:solidFill>
                  <a:schemeClr val="bg1">
                    <a:lumMod val="65000"/>
                  </a:schemeClr>
                </a:solidFill>
              </a:rPr>
              <a:t>Quadro Clinico </a:t>
            </a:r>
          </a:p>
          <a:p>
            <a:r>
              <a:rPr lang="it-IT" sz="2800" dirty="0">
                <a:solidFill>
                  <a:schemeClr val="bg1">
                    <a:lumMod val="65000"/>
                  </a:schemeClr>
                </a:solidFill>
              </a:rPr>
              <a:t>Diagnosi</a:t>
            </a:r>
          </a:p>
          <a:p>
            <a:pPr lvl="1"/>
            <a:r>
              <a:rPr lang="it-IT" sz="2600" dirty="0">
                <a:solidFill>
                  <a:schemeClr val="bg1">
                    <a:lumMod val="65000"/>
                  </a:schemeClr>
                </a:solidFill>
              </a:rPr>
              <a:t>Diagnosi differenziale</a:t>
            </a:r>
          </a:p>
          <a:p>
            <a:r>
              <a:rPr lang="it-IT" sz="2800" dirty="0">
                <a:solidFill>
                  <a:schemeClr val="bg1">
                    <a:lumMod val="65000"/>
                  </a:schemeClr>
                </a:solidFill>
              </a:rPr>
              <a:t>Storia naturale e prognosi </a:t>
            </a:r>
          </a:p>
          <a:p>
            <a:r>
              <a:rPr lang="it-IT" sz="2800" dirty="0"/>
              <a:t>Terapia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649665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Terapia: </a:t>
            </a:r>
            <a:r>
              <a:rPr lang="it-IT" dirty="0" err="1"/>
              <a:t>DMARDs</a:t>
            </a:r>
            <a:r>
              <a:rPr lang="it-IT" dirty="0"/>
              <a:t> sintetici convenzionali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A4F0A03E-B8D4-4BEE-8037-1A95849602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0624" y="1846263"/>
            <a:ext cx="5967201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7154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4"/>
          <p:cNvSpPr txBox="1">
            <a:spLocks noChangeArrowheads="1"/>
          </p:cNvSpPr>
          <p:nvPr/>
        </p:nvSpPr>
        <p:spPr bwMode="auto">
          <a:xfrm>
            <a:off x="0" y="6063321"/>
            <a:ext cx="29527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it-IT" altLang="it-IT" sz="1400" b="1" i="1" dirty="0" err="1">
                <a:latin typeface="+mn-lt"/>
              </a:rPr>
              <a:t>Choy</a:t>
            </a:r>
            <a:r>
              <a:rPr lang="it-IT" altLang="it-IT" sz="1400" b="1" i="1" dirty="0">
                <a:latin typeface="+mn-lt"/>
              </a:rPr>
              <a:t> EHS. NEJM 2001;344:907-12</a:t>
            </a:r>
            <a:endParaRPr lang="it-IT" altLang="it-IT" b="1" i="1" dirty="0">
              <a:latin typeface="+mn-lt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Terapia: </a:t>
            </a:r>
            <a:r>
              <a:rPr lang="it-IT" dirty="0" err="1"/>
              <a:t>DMARDs</a:t>
            </a:r>
            <a:r>
              <a:rPr lang="it-IT" dirty="0"/>
              <a:t> biologici </a:t>
            </a:r>
            <a:r>
              <a:rPr lang="it-IT" dirty="0" err="1"/>
              <a:t>MoA</a:t>
            </a:r>
            <a:endParaRPr lang="it-IT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D5C73A55-ACA3-41AF-B906-CF5A64526B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2225" y="1846263"/>
            <a:ext cx="6723999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411568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Disease</a:t>
            </a:r>
            <a:r>
              <a:rPr lang="it-IT" dirty="0"/>
              <a:t> Activity Score</a:t>
            </a:r>
          </a:p>
        </p:txBody>
      </p:sp>
      <p:pic>
        <p:nvPicPr>
          <p:cNvPr id="12" name="Segnaposto contenuto 11">
            <a:extLst>
              <a:ext uri="{FF2B5EF4-FFF2-40B4-BE49-F238E27FC236}">
                <a16:creationId xmlns:a16="http://schemas.microsoft.com/office/drawing/2014/main" id="{D423890A-BD0E-4F31-9098-398F416B28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1093" y="1846263"/>
            <a:ext cx="5806263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9895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Terapia: </a:t>
            </a:r>
            <a:r>
              <a:rPr lang="it-IT" dirty="0" err="1"/>
              <a:t>treat</a:t>
            </a:r>
            <a:r>
              <a:rPr lang="it-IT" dirty="0"/>
              <a:t>-to-target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5F7E30C-7ED0-4C45-9973-79C3D0C04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4408" y="1844824"/>
            <a:ext cx="6260903" cy="444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442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Diagnosi e trattamento precoci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C0D3A738-1E54-44D8-8FE0-B73B4A669C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7887" y="1846263"/>
            <a:ext cx="6152676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2768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Messaggi chiave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22960" y="1845734"/>
            <a:ext cx="7543800" cy="4247562"/>
          </a:xfrm>
        </p:spPr>
        <p:txBody>
          <a:bodyPr>
            <a:normAutofit fontScale="92500" lnSpcReduction="10000"/>
          </a:bodyPr>
          <a:lstStyle/>
          <a:p>
            <a:r>
              <a:rPr lang="it-IT" dirty="0"/>
              <a:t>AR malattia reumatica ad eziologia sconosciuta e patogenesi </a:t>
            </a:r>
            <a:r>
              <a:rPr lang="it-IT" dirty="0" err="1"/>
              <a:t>immuno</a:t>
            </a:r>
            <a:r>
              <a:rPr lang="it-IT" dirty="0"/>
              <a:t>-mediata</a:t>
            </a:r>
          </a:p>
          <a:p>
            <a:r>
              <a:rPr lang="it-IT" dirty="0"/>
              <a:t>Più frequente nelle donne dopo la menopausa</a:t>
            </a:r>
          </a:p>
          <a:p>
            <a:r>
              <a:rPr lang="it-IT" dirty="0"/>
              <a:t>Poliartrite simmetrica erosiva</a:t>
            </a:r>
          </a:p>
          <a:p>
            <a:r>
              <a:rPr lang="it-IT" dirty="0"/>
              <a:t>Esordio classico insidioso caratterizzato da dolore infiammatorio articolare</a:t>
            </a:r>
          </a:p>
          <a:p>
            <a:r>
              <a:rPr lang="it-IT" dirty="0"/>
              <a:t>Diagnosi basata su combinazione di quadro clinico, esami di laboratorio (VES, PCR, FR, ACPA) e </a:t>
            </a:r>
            <a:r>
              <a:rPr lang="it-IT" dirty="0" err="1"/>
              <a:t>imaging</a:t>
            </a:r>
            <a:r>
              <a:rPr lang="it-IT" dirty="0"/>
              <a:t> (RX-US)</a:t>
            </a:r>
          </a:p>
          <a:p>
            <a:r>
              <a:rPr lang="it-IT" dirty="0"/>
              <a:t>Prognosi variabile ma modificabile dalla terapia</a:t>
            </a:r>
          </a:p>
          <a:p>
            <a:r>
              <a:rPr lang="it-IT" dirty="0"/>
              <a:t>Terapia precoce mirata al controllo ottimale della infiammazione </a:t>
            </a:r>
          </a:p>
          <a:p>
            <a:r>
              <a:rPr lang="it-IT" dirty="0"/>
              <a:t>Utilizzo di farmaci immunomodulanti (</a:t>
            </a:r>
            <a:r>
              <a:rPr lang="it-IT" dirty="0" err="1"/>
              <a:t>methotrexate</a:t>
            </a:r>
            <a:r>
              <a:rPr lang="it-IT" dirty="0"/>
              <a:t>) e farmaci biologici in casi resistenti, piuttosto che sintomatici (anti-infiammatori e </a:t>
            </a:r>
            <a:r>
              <a:rPr lang="it-IT" dirty="0" err="1"/>
              <a:t>glucocorticoidi</a:t>
            </a:r>
            <a:r>
              <a:rPr lang="it-IT" dirty="0"/>
              <a:t>).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Sommario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t-IT" sz="2800" dirty="0">
                <a:solidFill>
                  <a:schemeClr val="bg1">
                    <a:lumMod val="75000"/>
                  </a:schemeClr>
                </a:solidFill>
              </a:rPr>
              <a:t>Classificazione</a:t>
            </a:r>
          </a:p>
          <a:p>
            <a:r>
              <a:rPr lang="it-IT" sz="2800" dirty="0"/>
              <a:t>Definizione</a:t>
            </a:r>
          </a:p>
          <a:p>
            <a:r>
              <a:rPr lang="it-IT" sz="2800" dirty="0">
                <a:solidFill>
                  <a:schemeClr val="bg1">
                    <a:lumMod val="75000"/>
                  </a:schemeClr>
                </a:solidFill>
              </a:rPr>
              <a:t>Epidemiologia</a:t>
            </a:r>
          </a:p>
          <a:p>
            <a:r>
              <a:rPr lang="it-IT" sz="2800" dirty="0">
                <a:solidFill>
                  <a:schemeClr val="bg1">
                    <a:lumMod val="75000"/>
                  </a:schemeClr>
                </a:solidFill>
              </a:rPr>
              <a:t>Eziopatogenesi</a:t>
            </a:r>
          </a:p>
          <a:p>
            <a:r>
              <a:rPr lang="it-IT" sz="2800" dirty="0">
                <a:solidFill>
                  <a:schemeClr val="bg1">
                    <a:lumMod val="75000"/>
                  </a:schemeClr>
                </a:solidFill>
              </a:rPr>
              <a:t>Quadro Clinico </a:t>
            </a:r>
          </a:p>
          <a:p>
            <a:r>
              <a:rPr lang="it-IT" sz="2800" dirty="0">
                <a:solidFill>
                  <a:schemeClr val="bg1">
                    <a:lumMod val="75000"/>
                  </a:schemeClr>
                </a:solidFill>
              </a:rPr>
              <a:t>Diagnosi</a:t>
            </a:r>
          </a:p>
          <a:p>
            <a:pPr lvl="1"/>
            <a:r>
              <a:rPr lang="it-IT" sz="2600" dirty="0">
                <a:solidFill>
                  <a:schemeClr val="bg1">
                    <a:lumMod val="75000"/>
                  </a:schemeClr>
                </a:solidFill>
              </a:rPr>
              <a:t>Diagnosi differenziale</a:t>
            </a:r>
          </a:p>
          <a:p>
            <a:r>
              <a:rPr lang="it-IT" sz="2800" dirty="0">
                <a:solidFill>
                  <a:schemeClr val="bg1">
                    <a:lumMod val="75000"/>
                  </a:schemeClr>
                </a:solidFill>
              </a:rPr>
              <a:t>Storia naturale e prognosi </a:t>
            </a:r>
          </a:p>
          <a:p>
            <a:r>
              <a:rPr lang="it-IT" sz="2800" dirty="0">
                <a:solidFill>
                  <a:schemeClr val="bg1">
                    <a:lumMod val="75000"/>
                  </a:schemeClr>
                </a:solidFill>
              </a:rPr>
              <a:t>Terapia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062285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Definizione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800" dirty="0"/>
              <a:t>L’artrite reumatoide (AR) è una malattia </a:t>
            </a:r>
            <a:r>
              <a:rPr lang="it-IT" sz="2800" dirty="0">
                <a:solidFill>
                  <a:schemeClr val="accent6"/>
                </a:solidFill>
              </a:rPr>
              <a:t>infiammatoria cronica sistemica </a:t>
            </a:r>
            <a:r>
              <a:rPr lang="it-IT" sz="2800" dirty="0"/>
              <a:t>ad eziologia sconosciuta e patogenesi </a:t>
            </a:r>
            <a:r>
              <a:rPr lang="it-IT" sz="2800" dirty="0" err="1">
                <a:solidFill>
                  <a:schemeClr val="accent6"/>
                </a:solidFill>
              </a:rPr>
              <a:t>immuno</a:t>
            </a:r>
            <a:r>
              <a:rPr lang="it-IT" sz="2800" dirty="0">
                <a:solidFill>
                  <a:schemeClr val="accent6"/>
                </a:solidFill>
              </a:rPr>
              <a:t>-mediata</a:t>
            </a:r>
            <a:r>
              <a:rPr lang="it-IT" sz="2800" dirty="0"/>
              <a:t> che coinvolge primariamente le </a:t>
            </a:r>
            <a:r>
              <a:rPr lang="it-IT" sz="2800" dirty="0">
                <a:solidFill>
                  <a:schemeClr val="accent6"/>
                </a:solidFill>
              </a:rPr>
              <a:t>articolazioni sinoviali</a:t>
            </a:r>
            <a:r>
              <a:rPr lang="it-IT" sz="2800" dirty="0"/>
              <a:t>. </a:t>
            </a:r>
          </a:p>
          <a:p>
            <a:endParaRPr lang="it-IT" sz="2800" dirty="0"/>
          </a:p>
          <a:p>
            <a:r>
              <a:rPr lang="it-IT" sz="2800" dirty="0"/>
              <a:t>E’ caratterizzata da una </a:t>
            </a:r>
            <a:r>
              <a:rPr lang="it-IT" sz="2800" dirty="0">
                <a:solidFill>
                  <a:schemeClr val="accent6"/>
                </a:solidFill>
              </a:rPr>
              <a:t>poliartrite cronica simmetrica</a:t>
            </a:r>
            <a:r>
              <a:rPr lang="it-IT" sz="2800" dirty="0"/>
              <a:t> a carattere aggiuntivo che porta, se non trattata, a </a:t>
            </a:r>
            <a:r>
              <a:rPr lang="it-IT" sz="2800" dirty="0">
                <a:solidFill>
                  <a:schemeClr val="accent6"/>
                </a:solidFill>
              </a:rPr>
              <a:t>danno articolare</a:t>
            </a:r>
            <a:r>
              <a:rPr lang="it-IT" sz="2800" dirty="0"/>
              <a:t>, disabilità funzionale ed aumento della mortalità.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Sommario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t-IT" sz="2800" dirty="0">
                <a:solidFill>
                  <a:schemeClr val="bg1">
                    <a:lumMod val="75000"/>
                  </a:schemeClr>
                </a:solidFill>
              </a:rPr>
              <a:t>Classificazione</a:t>
            </a:r>
          </a:p>
          <a:p>
            <a:r>
              <a:rPr lang="it-IT" sz="2800" dirty="0">
                <a:solidFill>
                  <a:schemeClr val="bg1">
                    <a:lumMod val="75000"/>
                  </a:schemeClr>
                </a:solidFill>
              </a:rPr>
              <a:t>Definizione</a:t>
            </a:r>
          </a:p>
          <a:p>
            <a:r>
              <a:rPr lang="it-IT" sz="2800" dirty="0"/>
              <a:t>Epidemiologia</a:t>
            </a:r>
          </a:p>
          <a:p>
            <a:r>
              <a:rPr lang="it-IT" sz="2800" dirty="0">
                <a:solidFill>
                  <a:schemeClr val="bg1">
                    <a:lumMod val="75000"/>
                  </a:schemeClr>
                </a:solidFill>
              </a:rPr>
              <a:t>Eziopatogenesi</a:t>
            </a:r>
          </a:p>
          <a:p>
            <a:r>
              <a:rPr lang="it-IT" sz="2800" dirty="0">
                <a:solidFill>
                  <a:schemeClr val="bg1">
                    <a:lumMod val="75000"/>
                  </a:schemeClr>
                </a:solidFill>
              </a:rPr>
              <a:t>Quadro Clinico </a:t>
            </a:r>
          </a:p>
          <a:p>
            <a:r>
              <a:rPr lang="it-IT" sz="2800" dirty="0">
                <a:solidFill>
                  <a:schemeClr val="bg1">
                    <a:lumMod val="75000"/>
                  </a:schemeClr>
                </a:solidFill>
              </a:rPr>
              <a:t>Diagnosi</a:t>
            </a:r>
          </a:p>
          <a:p>
            <a:pPr lvl="1"/>
            <a:r>
              <a:rPr lang="it-IT" sz="2600" dirty="0">
                <a:solidFill>
                  <a:schemeClr val="bg1">
                    <a:lumMod val="75000"/>
                  </a:schemeClr>
                </a:solidFill>
              </a:rPr>
              <a:t>Diagnosi differenziale</a:t>
            </a:r>
          </a:p>
          <a:p>
            <a:r>
              <a:rPr lang="it-IT" sz="2800" dirty="0">
                <a:solidFill>
                  <a:schemeClr val="bg1">
                    <a:lumMod val="75000"/>
                  </a:schemeClr>
                </a:solidFill>
              </a:rPr>
              <a:t>Storia naturale e prognosi </a:t>
            </a:r>
          </a:p>
          <a:p>
            <a:r>
              <a:rPr lang="it-IT" sz="2800" dirty="0">
                <a:solidFill>
                  <a:schemeClr val="bg1">
                    <a:lumMod val="75000"/>
                  </a:schemeClr>
                </a:solidFill>
              </a:rPr>
              <a:t>Terapia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649665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Epidemiologia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878434"/>
            <a:ext cx="859177" cy="974502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1475656" y="1995583"/>
            <a:ext cx="3262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/>
              <a:t>Incidenza</a:t>
            </a:r>
          </a:p>
          <a:p>
            <a:r>
              <a:rPr lang="it-IT" dirty="0"/>
              <a:t>25-50 casi/100.000 anni-persona</a:t>
            </a:r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14306" t="55471" b="3322"/>
          <a:stretch/>
        </p:blipFill>
        <p:spPr>
          <a:xfrm>
            <a:off x="611560" y="3284984"/>
            <a:ext cx="3465549" cy="1552521"/>
          </a:xfrm>
          <a:prstGeom prst="rect">
            <a:avLst/>
          </a:prstGeom>
        </p:spPr>
      </p:pic>
      <p:sp>
        <p:nvSpPr>
          <p:cNvPr id="22" name="CasellaDiTesto 21"/>
          <p:cNvSpPr txBox="1"/>
          <p:nvPr/>
        </p:nvSpPr>
        <p:spPr>
          <a:xfrm>
            <a:off x="1813129" y="3800908"/>
            <a:ext cx="1236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i="1" dirty="0"/>
              <a:t>Prevalenza</a:t>
            </a:r>
          </a:p>
          <a:p>
            <a:pPr algn="ctr"/>
            <a:r>
              <a:rPr lang="it-IT" dirty="0"/>
              <a:t>0.5-1% </a:t>
            </a:r>
          </a:p>
        </p:txBody>
      </p:sp>
      <p:pic>
        <p:nvPicPr>
          <p:cNvPr id="24" name="Immagine 23"/>
          <p:cNvPicPr>
            <a:picLocks noChangeAspect="1"/>
          </p:cNvPicPr>
          <p:nvPr/>
        </p:nvPicPr>
        <p:blipFill rotWithShape="1">
          <a:blip r:embed="rId2"/>
          <a:srcRect l="53629" t="66259" r="12379" b="15760"/>
          <a:stretch/>
        </p:blipFill>
        <p:spPr>
          <a:xfrm>
            <a:off x="2648144" y="5014917"/>
            <a:ext cx="360039" cy="216024"/>
          </a:xfrm>
          <a:prstGeom prst="rect">
            <a:avLst/>
          </a:prstGeom>
        </p:spPr>
      </p:pic>
      <p:sp>
        <p:nvSpPr>
          <p:cNvPr id="25" name="CasellaDiTesto 24"/>
          <p:cNvSpPr txBox="1"/>
          <p:nvPr/>
        </p:nvSpPr>
        <p:spPr>
          <a:xfrm>
            <a:off x="2894929" y="4942909"/>
            <a:ext cx="11010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/>
              <a:t>Mortalità</a:t>
            </a:r>
          </a:p>
          <a:p>
            <a:r>
              <a:rPr lang="it-IT" dirty="0"/>
              <a:t>SMR ≈ 2 </a:t>
            </a:r>
          </a:p>
        </p:txBody>
      </p:sp>
      <p:cxnSp>
        <p:nvCxnSpPr>
          <p:cNvPr id="27" name="Connettore 1 26"/>
          <p:cNvCxnSpPr/>
          <p:nvPr/>
        </p:nvCxnSpPr>
        <p:spPr>
          <a:xfrm>
            <a:off x="539552" y="4837505"/>
            <a:ext cx="3672408" cy="0"/>
          </a:xfrm>
          <a:prstGeom prst="line">
            <a:avLst/>
          </a:prstGeom>
          <a:ln w="285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uppo 31"/>
          <p:cNvGrpSpPr/>
          <p:nvPr/>
        </p:nvGrpSpPr>
        <p:grpSpPr>
          <a:xfrm>
            <a:off x="5724128" y="908720"/>
            <a:ext cx="1481716" cy="661512"/>
            <a:chOff x="5804762" y="1988840"/>
            <a:chExt cx="1481716" cy="661512"/>
          </a:xfrm>
        </p:grpSpPr>
        <p:pic>
          <p:nvPicPr>
            <p:cNvPr id="1026" name="Picture 2" descr="http://worldartsme.com/images/male-and-female-clipart-1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65"/>
            <a:stretch/>
          </p:blipFill>
          <p:spPr bwMode="auto">
            <a:xfrm>
              <a:off x="7033842" y="1988840"/>
              <a:ext cx="252636" cy="6615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2" descr="http://worldartsme.com/images/male-and-female-clipart-1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1235"/>
            <a:stretch/>
          </p:blipFill>
          <p:spPr bwMode="auto">
            <a:xfrm>
              <a:off x="5804762" y="1988840"/>
              <a:ext cx="360040" cy="6615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" descr="http://worldartsme.com/images/male-and-female-clipart-1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1235"/>
            <a:stretch/>
          </p:blipFill>
          <p:spPr bwMode="auto">
            <a:xfrm>
              <a:off x="6627085" y="1988840"/>
              <a:ext cx="360040" cy="6615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 descr="http://worldartsme.com/images/male-and-female-clipart-1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1235"/>
            <a:stretch/>
          </p:blipFill>
          <p:spPr bwMode="auto">
            <a:xfrm>
              <a:off x="6220329" y="1988840"/>
              <a:ext cx="360040" cy="6615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18" name="Grafico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65030848"/>
              </p:ext>
            </p:extLst>
          </p:nvPr>
        </p:nvGraphicFramePr>
        <p:xfrm>
          <a:off x="5377845" y="1772816"/>
          <a:ext cx="2042472" cy="11330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9" name="Grafico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10081755"/>
              </p:ext>
            </p:extLst>
          </p:nvPr>
        </p:nvGraphicFramePr>
        <p:xfrm>
          <a:off x="5436096" y="3422079"/>
          <a:ext cx="2016224" cy="11588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4" name="CasellaDiTesto 3"/>
          <p:cNvSpPr txBox="1"/>
          <p:nvPr/>
        </p:nvSpPr>
        <p:spPr>
          <a:xfrm>
            <a:off x="5508104" y="5230941"/>
            <a:ext cx="24770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CVD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Infezioni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Malattie respiratorie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Neoplasie</a:t>
            </a:r>
          </a:p>
        </p:txBody>
      </p:sp>
    </p:spTree>
    <p:extLst>
      <p:ext uri="{BB962C8B-B14F-4D97-AF65-F5344CB8AC3E}">
        <p14:creationId xmlns:p14="http://schemas.microsoft.com/office/powerpoint/2010/main" val="13973584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Fattori di Rischio</a:t>
            </a:r>
            <a:endParaRPr lang="it-IT" sz="3100" i="1" dirty="0"/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2853001"/>
              </p:ext>
            </p:extLst>
          </p:nvPr>
        </p:nvGraphicFramePr>
        <p:xfrm>
          <a:off x="467544" y="2132856"/>
          <a:ext cx="7488832" cy="360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93719213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ttivo">
  <a:themeElements>
    <a:clrScheme name="Retrospettivo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ttiv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ttiv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6847</TotalTime>
  <Words>923</Words>
  <Application>Microsoft Office PowerPoint</Application>
  <PresentationFormat>Presentazione su schermo (4:3)</PresentationFormat>
  <Paragraphs>283</Paragraphs>
  <Slides>47</Slides>
  <Notes>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47</vt:i4>
      </vt:variant>
    </vt:vector>
  </HeadingPairs>
  <TitlesOfParts>
    <vt:vector size="54" baseType="lpstr">
      <vt:lpstr>MS PGothic</vt:lpstr>
      <vt:lpstr>Arial</vt:lpstr>
      <vt:lpstr>Calibri</vt:lpstr>
      <vt:lpstr>Calibri Light</vt:lpstr>
      <vt:lpstr>Times</vt:lpstr>
      <vt:lpstr>Wingdings</vt:lpstr>
      <vt:lpstr>Retrospettivo</vt:lpstr>
      <vt:lpstr>Artrite Reumatoide</vt:lpstr>
      <vt:lpstr>Sommario</vt:lpstr>
      <vt:lpstr>Sommario</vt:lpstr>
      <vt:lpstr>Classificazione delle malattie reumatiche</vt:lpstr>
      <vt:lpstr>Sommario</vt:lpstr>
      <vt:lpstr>Definizione</vt:lpstr>
      <vt:lpstr>Sommario</vt:lpstr>
      <vt:lpstr>Epidemiologia</vt:lpstr>
      <vt:lpstr>Fattori di Rischio</vt:lpstr>
      <vt:lpstr>Sommario</vt:lpstr>
      <vt:lpstr>Ezio-patogenesi</vt:lpstr>
      <vt:lpstr>Ezio-patogenesi</vt:lpstr>
      <vt:lpstr>Ezio-patogenesi</vt:lpstr>
      <vt:lpstr>Sommario</vt:lpstr>
      <vt:lpstr>Segni e sintomi di allarme</vt:lpstr>
      <vt:lpstr>Modalità di esordio</vt:lpstr>
      <vt:lpstr>Quadro clinico</vt:lpstr>
      <vt:lpstr>Interessamento articolare classico</vt:lpstr>
      <vt:lpstr>Esame obiettivo</vt:lpstr>
      <vt:lpstr>Articolazioni coinvolte</vt:lpstr>
      <vt:lpstr>Deformità articolari</vt:lpstr>
      <vt:lpstr>Manifestazioni peri-articolari</vt:lpstr>
      <vt:lpstr>Manifestazioni extra-articolari</vt:lpstr>
      <vt:lpstr>Sommario</vt:lpstr>
      <vt:lpstr>Criteri classificativi</vt:lpstr>
      <vt:lpstr>Laboratorio</vt:lpstr>
      <vt:lpstr>Fattore Reumatoide – condizioni associate</vt:lpstr>
      <vt:lpstr>Imaging – Radiografia standard</vt:lpstr>
      <vt:lpstr>Imaging – Radiografia standard</vt:lpstr>
      <vt:lpstr>Imaging – Erosione Stiloide Ulnare</vt:lpstr>
      <vt:lpstr>Imaging – erosione V metatarsofalangea</vt:lpstr>
      <vt:lpstr>Imaging – Ecografia muscoloscheltrica</vt:lpstr>
      <vt:lpstr>Imaging - sinovite</vt:lpstr>
      <vt:lpstr>Imaging - tenosinovite</vt:lpstr>
      <vt:lpstr>Imaging –Risonanza Magnetica Nucleare</vt:lpstr>
      <vt:lpstr>Imaging – CT / RMN</vt:lpstr>
      <vt:lpstr>Diagnosi differenziale della AR</vt:lpstr>
      <vt:lpstr>Sommario</vt:lpstr>
      <vt:lpstr>Storia naturale</vt:lpstr>
      <vt:lpstr>Fattori prognostici negativi</vt:lpstr>
      <vt:lpstr>Sommario</vt:lpstr>
      <vt:lpstr>Terapia: DMARDs sintetici convenzionali</vt:lpstr>
      <vt:lpstr>Terapia: DMARDs biologici MoA</vt:lpstr>
      <vt:lpstr>Disease Activity Score</vt:lpstr>
      <vt:lpstr>Terapia: treat-to-target</vt:lpstr>
      <vt:lpstr>Diagnosi e trattamento precoci</vt:lpstr>
      <vt:lpstr>Messaggi chiave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Carlo</dc:creator>
  <cp:lastModifiedBy>Carlo Scirè</cp:lastModifiedBy>
  <cp:revision>130</cp:revision>
  <dcterms:created xsi:type="dcterms:W3CDTF">2016-05-10T17:39:50Z</dcterms:created>
  <dcterms:modified xsi:type="dcterms:W3CDTF">2017-10-17T12:31:03Z</dcterms:modified>
</cp:coreProperties>
</file>