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A5500C6-2342-4229-B4BB-86D1E9BB5CE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74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418340-261B-44F9-B1B7-D661A0DD2A4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38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0305E3-124B-47CF-A7D9-73D3F0FDE69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64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786C202-AD58-47A1-AA77-79B7C52AFE4C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442663A-5588-4C73-B0D9-85C8E4007942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40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99D44CE-5CE2-4C6A-B44B-AA4C54AF551E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D630625-488E-4B51-9BC3-FF2A19CE4F52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33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319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5BD3741-FEA3-416A-AC01-F2BF551C4EED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6DF0DC-5248-4F58-AF31-1D1EF96B1DE1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960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6312" y="1600202"/>
            <a:ext cx="53960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8D843C-4B70-41E1-800E-34E59B85EBDD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62CECB0-3CA5-4FB5-A400-D58C95847A14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9452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6F3084-2904-43EE-A8D4-9BE35DB4B1C0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F2A30CD-C9DD-43C3-B458-8DF2057F9496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950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69316AF-D3FF-4F91-86B6-5D53FBD400F7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8D91C4C-F5FE-4B5F-B083-1406443177B8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13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B7FBD5-9EF1-439E-8F2E-101ECB311A22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22ABC5-8BD0-4EC6-BBBB-1CBB804730F9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232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7675" y="273052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5451A17-ACE3-48B7-8690-E222ADC6216A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D18392-E383-4E18-9670-17681793BE2E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7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F18359-68BE-4AEA-AFCB-7A7F6BD45553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0879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5663FA-52D4-46C6-BA7A-CDE855ACB2B5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C9DF487-9BCB-495A-90B1-D7A338A7FC84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57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403220-A1D6-4006-ABD3-CC0B023C4CF0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760EB65-7A47-4598-B454-47D5C0B0CEF2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839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48977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96CC81-E5A9-464D-8D22-67DF3D603282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FAE3680-01F5-4962-800C-D5FC733E9A86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040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DF035D8-776B-4EC1-B9EA-5F27355F3B86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878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6DB0A9-B614-4481-AEC4-288760CF376A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291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5E8399D-E143-4E3F-96A6-C370955095F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245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E364BE-3FD8-4547-B4FB-2651CB070227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927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561D802-D268-41D7-92CE-C20D9321CFF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31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7F27EF-F04C-4A20-A4DC-CB36E3872031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101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A129B45-8273-4EB2-ABBA-05140951E215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31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A114560-3041-4842-B0D0-E6C864B4857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886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45CA2ED-2C75-433D-879F-09B76D970325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442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F107C6-944D-4F69-B3AF-AB6FC7BED797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9704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65053F7-9E5D-4367-B9E1-0A2F843AE6A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724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30A7132-39C1-4CBE-8E25-1EE5D9521334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7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208ABA-0258-4BCF-9966-DD792A632E8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43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032A967-B70E-498A-A1CF-95BA9CA11248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63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A759F-20CF-439D-9130-631D0F0A37DB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61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8F252F7-A39B-4C19-BA2D-EE1BBEB95D9C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04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6B719E-DF68-4C13-9993-C4362D05D5C0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794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7000C69-01B7-426F-A291-1E22D515BE2A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48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DE3884-7890-4B7F-BD2F-687425FDF40E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27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D3A4D1F-F745-4BE2-947A-D0C344E37AAA}" type="datetimeFigureOut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02/04/2019</a:t>
            </a:fld>
            <a:endParaRPr lang="it-IT" altLang="it-IT"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91BF15-712D-4B38-B756-F60890D85719}" type="slidenum">
              <a:rPr lang="it-IT" altLang="it-IT" smtClean="0"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760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CF1F2DB-F06C-4F9E-A9FA-F7112F4B1E91}" type="slidenum">
              <a:rPr lang="it-IT" altLang="it-IT" smtClean="0">
                <a:solidFill>
                  <a:srgbClr val="000000"/>
                </a:solidFill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599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CasellaDiTesto 2"/>
          <p:cNvSpPr txBox="1">
            <a:spLocks noChangeArrowheads="1"/>
          </p:cNvSpPr>
          <p:nvPr/>
        </p:nvSpPr>
        <p:spPr bwMode="auto">
          <a:xfrm>
            <a:off x="4913313" y="265113"/>
            <a:ext cx="238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 b="1">
                <a:latin typeface="Calibri" panose="020F0502020204030204" pitchFamily="34" charset="0"/>
              </a:rPr>
              <a:t>Crisi tetanica</a:t>
            </a:r>
          </a:p>
        </p:txBody>
      </p:sp>
      <p:sp>
        <p:nvSpPr>
          <p:cNvPr id="124930" name="CasellaDiTesto 1"/>
          <p:cNvSpPr txBox="1">
            <a:spLocks noChangeArrowheads="1"/>
          </p:cNvSpPr>
          <p:nvPr/>
        </p:nvSpPr>
        <p:spPr bwMode="auto">
          <a:xfrm>
            <a:off x="1944689" y="1052513"/>
            <a:ext cx="7564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Aura tetanica (malessere generale; parestesie e formicolii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		generalizzati; torpore psichico)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4931" name="CasellaDiTesto 5"/>
          <p:cNvSpPr txBox="1">
            <a:spLocks noChangeArrowheads="1"/>
          </p:cNvSpPr>
          <p:nvPr/>
        </p:nvSpPr>
        <p:spPr bwMode="auto">
          <a:xfrm>
            <a:off x="1954213" y="2276475"/>
            <a:ext cx="7670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Crisi tetanica = spasmi dolorosi muscolari di tipo: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		- TONICO (contratture)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FF"/>
                </a:solidFill>
                <a:latin typeface="Calibri" panose="020F0502020204030204" pitchFamily="34" charset="0"/>
              </a:rPr>
              <a:t>		- CLONICO (contrazioni a tipo «convulsioni»)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4932" name="CasellaDiTesto 8"/>
          <p:cNvSpPr txBox="1">
            <a:spLocks noChangeArrowheads="1"/>
          </p:cNvSpPr>
          <p:nvPr/>
        </p:nvSpPr>
        <p:spPr bwMode="auto">
          <a:xfrm>
            <a:off x="1919288" y="3740151"/>
            <a:ext cx="5326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FFCC"/>
                </a:solidFill>
                <a:latin typeface="Calibri" panose="020F0502020204030204" pitchFamily="34" charset="0"/>
              </a:rPr>
              <a:t>Trisma:  spasmi dolorosi mm masticatori</a:t>
            </a:r>
          </a:p>
        </p:txBody>
      </p:sp>
      <p:pic>
        <p:nvPicPr>
          <p:cNvPr id="324610" name="Picture 2" descr="Risultati immagini per opistot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1"/>
          <a:stretch>
            <a:fillRect/>
          </a:stretch>
        </p:blipFill>
        <p:spPr bwMode="auto">
          <a:xfrm>
            <a:off x="3622676" y="4445001"/>
            <a:ext cx="4968875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1919289" y="4389438"/>
            <a:ext cx="8569325" cy="2424112"/>
            <a:chOff x="251519" y="6597352"/>
            <a:chExt cx="8568498" cy="2424664"/>
          </a:xfrm>
        </p:grpSpPr>
        <p:sp>
          <p:nvSpPr>
            <p:cNvPr id="124935" name="Rettangolo 7"/>
            <p:cNvSpPr>
              <a:spLocks noChangeArrowheads="1"/>
            </p:cNvSpPr>
            <p:nvPr/>
          </p:nvSpPr>
          <p:spPr bwMode="auto">
            <a:xfrm>
              <a:off x="251519" y="6597352"/>
              <a:ext cx="8568497" cy="24246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24936" name="CasellaDiTesto 10"/>
            <p:cNvSpPr txBox="1">
              <a:spLocks noChangeArrowheads="1"/>
            </p:cNvSpPr>
            <p:nvPr/>
          </p:nvSpPr>
          <p:spPr bwMode="auto">
            <a:xfrm>
              <a:off x="564158" y="7694463"/>
              <a:ext cx="43055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FFCC"/>
                  </a:solidFill>
                  <a:latin typeface="Calibri" panose="020F0502020204030204" pitchFamily="34" charset="0"/>
                </a:rPr>
                <a:t>Faringo-Laringo-Bronco-spasmo</a:t>
              </a:r>
            </a:p>
          </p:txBody>
        </p:sp>
        <p:sp>
          <p:nvSpPr>
            <p:cNvPr id="124937" name="CasellaDiTesto 11"/>
            <p:cNvSpPr txBox="1">
              <a:spLocks noChangeArrowheads="1"/>
            </p:cNvSpPr>
            <p:nvPr/>
          </p:nvSpPr>
          <p:spPr bwMode="auto">
            <a:xfrm>
              <a:off x="564158" y="8223919"/>
              <a:ext cx="239347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FFCC"/>
                  </a:solidFill>
                  <a:latin typeface="Calibri" panose="020F0502020204030204" pitchFamily="34" charset="0"/>
                </a:rPr>
                <a:t>Gravi disturbi GI </a:t>
              </a:r>
            </a:p>
          </p:txBody>
        </p:sp>
        <p:sp>
          <p:nvSpPr>
            <p:cNvPr id="124938" name="CasellaDiTesto 9"/>
            <p:cNvSpPr txBox="1">
              <a:spLocks noChangeArrowheads="1"/>
            </p:cNvSpPr>
            <p:nvPr/>
          </p:nvSpPr>
          <p:spPr bwMode="auto">
            <a:xfrm>
              <a:off x="449007" y="6905783"/>
              <a:ext cx="837101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FFCC"/>
                  </a:solidFill>
                  <a:latin typeface="Calibri" panose="020F0502020204030204" pitchFamily="34" charset="0"/>
                </a:rPr>
                <a:t>Opistotono: contrazione mm della nuca e dorso e incurvamento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FFCC"/>
                  </a:solidFill>
                  <a:latin typeface="Calibri" panose="020F0502020204030204" pitchFamily="34" charset="0"/>
                </a:rPr>
                <a:t>	          all</a:t>
              </a:r>
              <a:r>
                <a:rPr lang="ja-JP" altLang="it-IT" b="1">
                  <a:solidFill>
                    <a:srgbClr val="FFFFCC"/>
                  </a:solidFill>
                  <a:latin typeface="Calibri" panose="020F0502020204030204" pitchFamily="34" charset="0"/>
                </a:rPr>
                <a:t>’</a:t>
              </a:r>
              <a:r>
                <a:rPr lang="it-IT" altLang="ja-JP" b="1">
                  <a:solidFill>
                    <a:srgbClr val="FFFFCC"/>
                  </a:solidFill>
                  <a:latin typeface="Calibri" panose="020F0502020204030204" pitchFamily="34" charset="0"/>
                </a:rPr>
                <a:t>indietro del corpo</a:t>
              </a:r>
              <a:endParaRPr lang="it-IT" altLang="it-IT" b="1">
                <a:solidFill>
                  <a:srgbClr val="FFFFCC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1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CasellaDiTesto 1"/>
          <p:cNvSpPr txBox="1">
            <a:spLocks noChangeArrowheads="1"/>
          </p:cNvSpPr>
          <p:nvPr/>
        </p:nvSpPr>
        <p:spPr bwMode="auto">
          <a:xfrm>
            <a:off x="1952626" y="3214688"/>
            <a:ext cx="8277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/>
              <a:t>Manifestazioni indotte da deficit dell</a:t>
            </a:r>
            <a:r>
              <a:rPr lang="ja-JP" altLang="it-IT" b="1"/>
              <a:t>’</a:t>
            </a:r>
            <a:r>
              <a:rPr lang="it-IT" altLang="ja-JP" b="1"/>
              <a:t>assorbimento intestinale</a:t>
            </a:r>
            <a:endParaRPr lang="it-IT" altLang="it-IT" b="1"/>
          </a:p>
        </p:txBody>
      </p:sp>
    </p:spTree>
    <p:extLst>
      <p:ext uri="{BB962C8B-B14F-4D97-AF65-F5344CB8AC3E}">
        <p14:creationId xmlns:p14="http://schemas.microsoft.com/office/powerpoint/2010/main" val="24711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1524001" y="42863"/>
            <a:ext cx="9244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/>
              <a:t>Alterazioni ematologiche nella celiachia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1666875" y="5686425"/>
            <a:ext cx="774223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Anemia emolititica autoimmune,  piastrinopenia autoimmune</a:t>
            </a: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135171" name="Text Box 7"/>
          <p:cNvSpPr txBox="1">
            <a:spLocks noChangeArrowheads="1"/>
          </p:cNvSpPr>
          <p:nvPr/>
        </p:nvSpPr>
        <p:spPr bwMode="auto">
          <a:xfrm>
            <a:off x="2063750" y="6375400"/>
            <a:ext cx="2459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>
                <a:solidFill>
                  <a:srgbClr val="FFFFFF"/>
                </a:solidFill>
              </a:rPr>
              <a:t>Thorvardur R,  Blood 2007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1738313" y="4119563"/>
            <a:ext cx="219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Iposplenismo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135173" name="Picture 10" descr="http://www.medical-labs.net/wp-content/uploads/2014/03/Howell-Jolly-bod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9" y="3429001"/>
            <a:ext cx="19272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CasellaDiTesto 10"/>
          <p:cNvSpPr txBox="1">
            <a:spLocks noChangeArrowheads="1"/>
          </p:cNvSpPr>
          <p:nvPr/>
        </p:nvSpPr>
        <p:spPr bwMode="auto">
          <a:xfrm>
            <a:off x="4152901" y="4986338"/>
            <a:ext cx="183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Howell-Jolly</a:t>
            </a:r>
          </a:p>
        </p:txBody>
      </p:sp>
      <p:sp>
        <p:nvSpPr>
          <p:cNvPr id="135175" name="AutoShape 16" descr="data:image/jpeg;base64,/9j/4AAQSkZJRgABAQAAAQABAAD/2wCEAAkGBxQTEhQUExQWFRUWGRwaGBcYGRcbHhwdGhgXHBsaIBocHCggHRolHBgcITEhJSksLi4uFx8zODMsNygtLiwBCgoKDg0OGxAQGywkHSQsLCwsLCwsLCwsLCwsLCwsLCwsLCwsLCwsLCwsLCwsLCwsLCwsLCwsLCwsLCwsLCwsLP/AABEIALQA9AMBIgACEQEDEQH/xAAbAAACAwEBAQAAAAAAAAAAAAAEBQADBgIBB//EAEMQAAIBAgUCBAQDBgMGBQUAAAECAwARBAUSITFBUQYTImEycYGRscHRFCNSobLSM0LwFRZykpPhU2JzovE0Q1Rjgv/EABoBAAMBAQEBAAAAAAAAAAAAAAABAgMFBAb/xAAkEQACAgIDAAMBAQEBAQAAAAAAAQIREiEDMVEiMkETcWGhI//aAAwDAQACEQMRAD8AQ4OApDHIY4WUItwUW9rDfjmjsxy7D6Vl0qgcfCEU3+QttXGDyyVoYgXGgovzsVBtR2ZZeWSIoNQTp7Vz3LZ9NCEaWjrKocKylViQkC5DIt/wpV+yqVaULEGB+HQltunFM8LC3neaw0C2m3eiJ8lidixvv0B2NLKi8Ip9F2XYaGSNXMEQuN/3ac/arpoMKh9UUIPby0/Sl0UzaNakAJey9Nulcl2EnmlC6yAWtvpPalbD+UfB1DgcMw1LDCR7Rpz9qkuQYZiCYY7+yqB9rVTk8TAOSNIdrhfa1NCtS2/Q/nFdIrXK8P8A+BD/ANNP0qqfC4VFLNDCAP8A9afpRNjQuYYATIVJI+XcUZP0n+cfATCrgmYBIYrnvGu/yuKzWfYZBiZAYkUXGkBFAt9BTGSKOKVVlmUBCGAA352v2rV+WrgNYMCNjsRTyaNVCEXdHz2DCxl1CxoTqFvSu/8AKvoIyvD9YIf+nH+lVw5fGjalRQaKtSzZPJGEukZzP8vhSWNjBH5ViDpReel7CuclwMX76QYeMx2umpFO4HuOKHzDMZPMlvIU0H0pbnj71pMvnLxIWFiw3FDkxvjSj0ZNcAnlftNor86PLS1r2ta1aLFwwJh/N/ZoSdINvLTk29q4Tw/Fq1b2vfTfamckAZSp3BFrUZsU4wdaMuiquh2igKsQNIij/Sr8xy5I8Tr/AGZHjKgALGmx+VqtGXQwMDLJexuoPTttWgSUEAixBF7inmxuME7SE+UZJHd5JIIgX4Ty09I+3NMjleH/APx4f+mn6URevDSyZk4Rf4ZrOMui85T5EYjVbm0aC5v7Cp4WwUL+aTDEV1bEoh/KrcdmsT3Uo7ICQWH+uKb5aiCNPKHoO4t+fvQ5M1cIqFUKfEGQowRoYYgVJuNCC4+1c5FlMGlhIkDuTcgKm3txTrGFtD6edJt9qxShlCMq2II3HJJO9PJv9CPEpRqkarF5Fh2Ur5MYv1CID97UhxmRiMnyoI3BFt1Xb7j+daafFKttbBSe5rnV2O3tSyYoxS/DPYfw2nkkMiBybg6V2t04r3CeH1MmqWOKy8KEXf57U8xDgC5Nh3NUq4O4N6WTKpeIwnjuBFxChI0UeWPhVR/mffYVKt8cj9+n/pj+t6leuD+KOTypZs1OU/4ENx/9tP6BRVKMNmCphYmHquiAfPSBb6V1hMxk1qsqBdXwke3SvLJbOjxr4oEznEqJgsgOm19jS8ZrKq+h7BTsNvtWlxWBWS2tQSOLVQvh+HXqseb6b7XqslRqmv0shysOoe5XWAWQcE04jQKLDjtVLShFJNgAKFw+eRMwW5F9gSLA1G2LsmLLtLpVtIQD6k0fgMQXW52IJB+lDY7DOSGjYK1rG/BH60qxGatBqjRdRTdmbuaKsfaNODVOPnKIzhSxHQbUPk2YedHqIsRsR7/pRp4INIT0fPfEGariJIwkXq43I3v09xWx8O4mMRpFsjqLFPcc29q4OGwsFrhEN7gnn51Vm2P0vEIVVne5Dni3HIrSTtUOrPcXipJJpERxGI/uTa/2o/JMY0sQZviBIJHWx5pZhVWSYrPGBKV2Kk2YD869zHFNHJFBENCkXOnne/BqGU1+DmfCIxDMgJ72rqeVY1ZzsALmg8txDiSSJjq0gMrdbN0PvReOw4kjZDtqFKtkvxi+HOr2YoRGxsGP5inKmsziMNJoCSaUhSxZgeQD27mnOAzOKW/lm9uh2NDQSXgtngQTSGbht1J4tbivMHM8UKBR6nZggN+Lkg/anrWPIB+e9B5pgvMCkEqyn0ke9AZXSZxgMTIJfKlsbgsrDbjpTGQ3uO+1A4DAFH1uxd7W7ACmGsUEyavRk/2PERh4lQMhJsxtwT3rR5ZhPKiVOoG/z62pDi386aRXkKImygG24onwvO5Eik3RTZTTZpJNxHUrAckAe9DpgYwwbSL8/wDe1Ic0kV8SRMxEYHo6D50Z4bkJR+SmqyE82/ShoVUgK0ZlmE1tVzYt/D7UX4bcmHfjUdJ7irc6aJU1yoG6AW3J6CqsBmZJVGj8u49I6H29jQ+im7QH4he0kWv/AA9/vVeVyBpz5V9AX1dvancyK2zC4965ijVRZQAPYWpWLLVGD8d4kDEKOojAP/M5/Ova98dwj9oU94x/U9SvZD6o5PLWbDcly3XhgrMFJ0su429IqwOYXXzW8wqNggva/U0rGGQYdGD3kIWwB34HSn0uXuSJANRZRqW9iD3rCXZ04fVDTB42N01g2A5vtY9jXuFzCORtKsC3b/XNZ3G2RWVj6mYFgNwBb8aswyh5YfKHwm5Ydveox0VgPs3iJj2F7EEjuAd6X491kj0p6mJGkAbr8+1aBTv+Veqg5sKmxJ0eRJZVvuQBegszyYSkkMUYixItuOxFV+IMW0cYCkjWbFuwoWKQwvGBKZFk9LAm9r9RTQ0n2W5PiIYh5aFiC1jIRsT2vT41mMPlstvIKWUSavM6WvTLG46UzGOEL6ACxPW/SgbVsWtEjYqXz7D+HUbC3tercpwAlRwCQqPeJh023A7i9OIoo8QgZ0BPBB6EcijYYgoAUWA4ApNg5aoVYHK2WXzZH1kAhbCwsaJx2W+YVcEq68NsduxFH6aEx2YrGdNmdrX0qOB3NInJt6EeYxNG6RCQgyep5TybcD2FF5DOwlkiL+Yqi4b8r0VH5OLSxU3U7g7MppRjyYpDBBdABcnqxtfn5VXZa38f0b5/hy8RC7kMG09SAeLUuilBmR1QosanzCVttbikTStcOGbXfY3N71tMXPG0flyOqu6i4vuCRQwawVC1s7dbM0NomIAO999gafWpPhcplYr57gohuAv+a3F6e6aTM5NfhwQarnnVFLMdh1/KlWY4qVpjFEwTQuonue3yq5UOKwwPDX+l1P4UUFdNiqKDDuzakdTYtufi6mq8PipVVHXQsRYARgb2PUnv700w2WSNIGlsAqlQBve4tVT5IsQMgLP5YJRTwDbb507NHJdDOfDK2zKDbi+9erGALAbe1ZUQt5RxBmOvm19r9q1WGJZFY7FlBPztUsmSoW5zgTIo021I2oA8HvehMJhpZHVpFCKp1De5J6D5VZn93kji1aENyT3ParPDoIWRdRZVayt+NP8ACl9SrNp5PMWKKwJBJY9vauctnk1tFLYkC4I7UZmOX+YVYMUdeCO3ak2bYYwx7OS0hAdzzYdB2p96BU1Qi8cMDOm4/wAMcEfxvUpJ4giAkFjf0j8WqV64fVHK5YfNm7yjLoliifQNXlqSf/5G9cjOntrEY8sHc33+dHZYt4Ibjby0H/sFK/8AZEovGHHlE79/lXldWzocX1VhE+WFmMkZB1i5De/Y1dhMG0ML2IL7nYUwRAAAOlq6jW3FTdlN6M3FoCBxIfN6b7k9rVqomJAvzbehUwaBtWhQ3e1GcUMbaZzPCrqVYXB5FCYLI442DjUSONRvaip8SqC7kD61ZhplcXUgj2NArL1NL8bljM/mRyaGIsdr3H61fhccjsVQgkc8/wAr0PnGYtEECWLubC/HzoQK0xcuPeFzh4grFfUzObaidzWgy/FCWJZOLjcdiOazsUInm0YhQHtcMhtcDoa02Hw6ogVRYAWt7UMc/wD0Tx5rJIHePSqLcDVuTb8KrUTPbExKDrWzIe67XHtUXw4QxAlIiJuVHPyvT+KMKAqgAAWosG0uhVkGAdGklkGlpP8AKOlvzq/MclSZw+oqw2JFt7UxFeg0rIyd2ArlES2KoNQHpJ796zsRXQ6ujNMxN9jcn8hWxNJczcvOsevy106riwLHtf2qkVCTsZ5dEyxIHPqC71msT4im3ZNAXUQFtc2Bt9zTPw/imMkseouiH0sefkTV0eQRK5kAJJJYAnYH5fOhCVRbyKMzghdgWm8qQgBrEC4I4N6aYOARoqJ8IGxvzWVxCoYHDkLKHJbVydzTTKhJ+wkb6iraO9un8qByi6Dxm8WvRrF729vvRTcb8e9YtnjMKoqHzr2970VjyXmWKWTSiIL72ubbmihvj3oajIodWqxIvfTf0/agM7lZpvKMhiUKCOlzRHhV20OL3RWshP8ArijsfhoZCBIFLdATY0roLqWxLlD+ZFJ5/qSM7Ofb3rvD50i6V8po4z8JIpjjsCGhaJLLtsB7G9J8VHPOFjMehQRqY+3agpUxtj8ckQGs7ngDc/O3as9nk/m6JEu0Y2Ydj7imWaYeRJRJGgkGkKRzxXeQYBolcuAC5vp5sBTutjVLZ848RsvmjSDbSOfm1Sn3jlAJ0sAP3Y4H/nepXrh9Ucnmn82dZTNJEsLCQsrBQVO9ritXi8QsaF2Ow/HtSuX93g4nVRq8tLG3F0G9BwtJOphZwzW1K3uOhrzSVuzow3FDPAZ2jsEIZCfh1dfrTLEKdDaPisbfOs48LK8ZxBVQnAW5Jt7CtJhsQsi6kNx/rpUvTKarozWAncPGAzly1nBva3XatkAKp8sA3sL1219JtzY2+dJ7E3YqzWyTI7i8em17XAN6EgQv57RGym1hxqIO4H02qrLmlAMpcsA3rRt9uu3Si/2VHlcSbcFBew0kcj3pmi0GYOPVIhVGVUBuSLcj4flRmPyxJlAa4Km4I5BobIZWIkQsWEbWDe1uL9bU2jpfpnJuwLLcqSI6gWdjtqbm1MrVKlJkNtg+OxCxIXY7D+ZPFLIc83XXEyKxsGPvxejM8wJmiKra4IIvxtQH7BPIESQKiKQSQbk24FMqNVsekV4FpfjM7jjcoQxI5sOPajsJiFkUOhuD/og+9IlppWVYrHRRW8yRVvxc/lXT4eKZQSFdeh5/nSLP/D2uQz+YF4uHvbb3/KrvCarGsq+ar2OrSARpFt7XqqHSxyTHcGHVBZAFHYCucXiVjQu5sB+u1KnzaU2kCDyiQB/FYm1668RTxNGYmkAfY9TYjcXtwKEgxd7K4M1ikI1RaWPwFgDfsL96BwsQlRpJJiG32vbT9KNwWElkMRcJoj3BUg6ttvpTKXJoWbUUFzudzv8ASgvJRdFORjVErNYtv6rbkX2NXYrARyW8xAbcXoxEtYWsOg7VXi5Ail2NlAuTSM8rZWECLZQAANgPlWXwkUbxOzgmQ3LMeh369KcYLO4pHCDUrHi6kXpfmiwrKV0OxvdlVrLehGkVuhpk5LQRl9yR/wDFFMgpS2er/ljYgc9LfSmWEnWRNSbj/W1ITi0eMKAzHMY4bazueANzXE2eRKxA1NbYlRcCg8Sv7/zgvmxstttyv0ppFKPpmvGOJSSWNkIIMQ/revKA8VYFhMDbSGXUAebFm6dOKleuH1RyuZLNm7wEIfDRK3BiQf8AtWl2HcRFlgj12+Jif5V5gcylEETLGCiooO++ygXrzDTGO7BWeOT1KRz8q8z7Z0+KNRRxNitUizBSwA0svJU/LtTDI1ZmkfSVRiLDje3Nq9yaFgXkYaNZFlovE5zFG2lmN+TYE2+dS34W/DvE46OMgSOAT05o2F7gFdweCKyWLZP2l2l3RhdD0tR0LTLg/wB1e5Y2PUJQ0GGhrPlKs2r1C59QB2PzovEYRHADKD26W+tZvI8XJ5wRJGkUqS9+AbG2/wA6ow+NkAd2lYSKT6Twfa3FOh4u6sdZ6PKhVYxoUtZiO3zqvCKIpoRExIceoXv9adRsJIxrUWZQSDQI8iJZGhCl1UmwNz+NIlPVDe9S9ZYY2VYln80vci6bW36CtSp2HvvQRKOJ47WFybDqakM4bdWDDuDf8KUeKWJiFjcBhqAPTpf62oLBYcIoljuCSNO/xXIuLUUNcdxs7nWSKWS0Xmo51AgdTTTIsOYov3llJYsR0F+BRyyA8Ee+9IM/RnnjRriPTt2Le5pgvn8WW+IJ7PAW9UNyWI3Grpe1c5ThVeV3W+jSV1WtqLdvYURlWHVZWVPgCjUORq+vW1NwbUWJvFYoVYLK3WyOymNTsADc24vSzDYmOLzRKP3mtjuL6hfa1afVXEun4mA23uQNqAU3exDluMOHhuym8jkxx9bfpTHA5vqJWRDGwXVY73A7UuxmNSeRDA4MiXsGBAYdbE7XorAoWl1SFNQUgICDzyTQU4pq32Bf7cn2lKr5JawHW1/xprn2HaWBggudiB3tvahMRlUCMNbkJe4jLWW/42pysl9xax4txagmVacUIstwV2DEG+1yV06bdPc/Kh8xwMqTmRELhjfa23tT7E49I7a3C34BpZnma2jQxMPW2nWN7Dr9aEUpScrAP9m4hAdKAlxvuPTfpTTJ8CYoirH1NubdL9KVRyTRSoRIzxs2mzG979RRPiDESq0ZjYqDf6kcX9rUqLdt0KHw8sUboUPPxi1rfOqVBi8tkb1E7gH+VavCYoSx7/Jh79RVEGWQo2pYxfm9ybfeix5/jMj4/wD/AKhP/SH9b1K58eSg4hLEf4Y/revK9fH9UcXmXzYTlWXzrEqqV0SIu5PF1F9q0WCiEaqg6Cqsqt5EPT92n9AoTM8c4kWKK2oi9z27V5XuR04O4ocXrOZpgJvOZol1CQWubbfemeT48yhgwAZDY24pkN6lPEtaYnnRIYo42QSuOBa/Xc/Km2AxSSqCvA5Hb2pdmSukiyousabMK6yJSpkZ7IZDshO/2ptFdqwzGzLh4yyIt2OwAtc+9AWOpHxEcbayAGHNzxfvTTH4RZU0sbb3BHeqcNllimty4j3UbD70CTVBWbo5hYJcna4HJF9wPpSlI1eSERRldJu7FSNuqm/N6cpmcRbSJF1dr0BjMdMzusOkCO2osPiPb2+dJCjYNPFBHNpSN5GG5QH0qfrR+Y5lrw8hjuHWwZbepRff+VLsGzuxmjW7fDKl7bjqPnTXKsK/mSSyDSXFgl77Dqaocq7fYmwkceuLyWLMT+8vcjT11X2prj8CixMYRY7XKkmwJGogb72oPxFPGrRxkhVY3kC7E9r26VSrrFNEYW2dtLIDcEH8KAdtWe5csaOvktdi+9iT6Lblr8VofOhk9OpG9rg/WgfEUNoToAUFh5hUb6b78UuxixF4VgtqBBNv4RySaKF99jTHY9YbRxKL8nsP1NX5fjGZtMgCsV1C3UUqxc8TzhonDNwUIIDW7Hi9MsBhXMplkGmw0qt72HvQJpKP/QTFZnMWbyYwyIbEnkkc2oyYftGFOjYuvHv1H5VXPlDa2aKTQG+IEXHuRTHCQCNAg4Ucn+ZNH6Q5KlRjThXWI3jZGDC7W4G99xUl0SGNcOh1gi7C/wBfpWiXxBAzaNXtcj0/emKKF+EAfIWoNXyOtoRYyWNZJfOtfbTq6iw4+t6LyIXVioKxlvQD2tuR7XovGyxAAylfbVauhilKFkswAJFvYcUiG7XQjx0BTEO8iF0YDSwGoL7Wr3LMArmW6EQtbSrC2/UjqKWJM7IZjOQ1+L/yArVYKYtGjHkqCfnahlybSB8Pl0cXq39PBYk2+VAS5hFPeM3W/wALEdeh9qbY2HzI2TuLVkcVE6KqupXfc9/rTQQ332O8mwbRBwXDXN9qFz/MBoeNCS/Ww4770HkzkYgBDcEert/q9Vy64JJF8svrN1Nr80Vsqt7Mf4ghUOml73QHrt6m2r2jPEuDKPGH2Yxgkdru+1SvXDpHJ5n/APR/6bTLWtBCSQB5ac/8AofN8PE6eYxPpHxKd/lSiJdflLKbIIksL2B9A3q7L8IZBOkZ/d3Gm/Fx+VeVqmdHjVRR1l2P8pbiEiMndibnfqa0ym4uODWfbDYiRREyhF2u1+lWy4uZnMcNgqWBY9TUtWaNWOcRIVjcryFJHztSHBxwPGWc3exJJO4PtTfLcQzBlf4lNjbjiuGySEtq0nvYE2+1CEtaL8gctCpbexIF+oHBonHxsYpAnxFTa1WxoAABt2rukS+zFLZkEaxN5l+d+a0jZY+oOkmlioDi1wT3+dKvPnkV5hIUC/CoHQd6f5XiTJEkh5I3psuTdWW5bgxEpAJLE3YnqaJv9K5U70o8SuQiAk6C1m+Xal2ZLbDJIYJmuQkjDbua6wmUwxNrVACOCSTb7nalWFSIYiHyDvvqA7aTzRPimX0opJCM3rPsOlPZTTuhykwYXBDD6EUJmOCBhkEaqrsOgAv3F/ekuXzCFpmhu0Sx3PbX0+tTDZjOskReQOsptp22v22p7D+b/CvyzKscSQFGUi7kWtY7m9bDtWWw4lm1OZWQBiAAbAWJHFN8jxjSR3bcqSpbvbrQLkTasCz+dmlSHX5aMLk8XPa9eZWSwngVyyhbK53tfpTbGYBJVAkF7deCPqK9wuFSJbIAo5v+ZNIWSxoyww76PI/Z/WNtfT53rWwJZFBN7AA/MChIM3hd9CyAt+P160ZQE5N9mXzKRBiZP2gErYaD0AsOPer/AA1sZXW6wn4b+3Jo3NMxhQhZBrP8IXVb9KW5xjUkjjKEmIN+8A2I22BHag0ttVQcMow7trUA73IB2v8AKmWqw7AflWcyBR57eSW8rTvfvWhcXBHQi1ImXYibxCxuUiug633+dMv3c0YNgyNuP9d6z82BkhugkjCN3axt8qf5fAI40UG4A56Gm9FSSS0TCYKOL/DULfk8ml2LzJjL5Udltyx/ACmxNK8dlKSPrJIPXTQhJ+mB8X4p/PszBrLYG3TU361KN8Y4ZUlRVG3lj+t6leyH1RzOVrNjzIJRLEiSIpKInO+2kWpzHGALAAAdOPwrNZFMUQCNfMYohdibAekbCnK5ogjEjXUXtbk37e9eWa2dGP1X+DCleNw5Qs6yrGG51cX7iisFjUl+E/MdaVZxg5GlLaNaBbKObH5Uo9lLsb5TGoT0trJN2a/JpiGrAYKV1cBCQ1wNI6m/atxiZtEbOR8K3sKHHY5IKVq6vWWbFzKom82/Up0t2orF5hJJMsUZ0AgMx6770qDENfJEJO7hSblAfSaaooUAAWAGwHYUpyrFuXeJ7MU3Ddwe/vRGOxbqwSNQzEajc2AFAnd0Llxk8oeSNwipfSlgb2707wriaJWYbMtyCAaQ4HBCTzCGeMAnzEH3Nj2NEYJpXUMjhFGyJa+w702Nq+gJsxfDYjRpURggWVQCQ3BvWpxU0aj94VseA1vzpLHl6YopO9wVNmA4JU9+1dZlEDiA7WKlNKk7hWHfsDQxOpNDyKJNFlClSDsLWNCYTJ4Y31hNxxc3A+Q6VTkoILoBZRYixuLnmxptfalZk206M7nCReaVWN2c7sEOkfX3ppkuLjZNKLo0coeR7+9C4mCRJWkRQ4cC63sbgVMrw0gd5HCqWsAvYU2aNJxAPEE7GfS+rygosBexJ+XW9eJFMcG62b4rqOui+4rRlvlWPxM5eSUySshUnSASOOKOyo7VBuEi84whIjHoILMRbjp9a1BalmRTO8CM/O+56joap8RYh0hvHcXYAsOg70iZfJ0DY2JoZ2l0l0ftuQf0qzJsMTJJIU0I4sFPX3I/1zQGUZmUaS8hkiVblzfY9gaPhzwMQCjqGNgxtah2W00qG6KBwAPkAKUSZ+oY2RiimxccD/tTSszNlkyq8YKeUSWLE9Ov1oSJik+zlDGry/tAuxN1J4K9LUw8NqwiNwdJY6Qe1DQ5zC2hCh0iyqzAH2p2R/KmypP8OmoPMJdEbsBuBQfiPHNFGNGxY2v22pNgMTMsiKza1k6E32/I0KP6JR/TP+LTeZTdjdBck8+pv5VKv8aYJUnULsNANr/+Z6leuH1RyuVrNjTLsBIiI0LoQ0aXBPB0iiJMH5SxlvXpJLWHU9bUryXmIxkhQg1k/D8P61pYMajk6WDW7V5p3Z0oOooVDFaXefTpUDSoO2on8qMwOaSFlE0YQP8ACR+FV53JGU0u+k8rbc/O3aqsqwDOyyyS6wvwgcUmlVl2mtmhEShtWldXewv966K3BB3BFjeqwaRZ7IxnRCWEZXkGwvfrUpWStug4ZDGpuzEqDfST6fr7VMRHDiJAUl0yDa6/yFAjW0M0asX0kW7kdVr3Cx+YYgkZTQwLMRbYWqqZY8y/CxwAjVdnO7Mdz7V1mEDlhJGV1W0kNwRSUQo6SSSG73O/a3AFOMNPpgV5Oi3JpNCetlmVYQxhmcgu5Ja3HYCqjlJ3CSlUJuVsP5HtQuFzhmZdSBVc2B5P1qzOcU6vGiNo18vbj2o2LdlubRCLDBE2QEBiObE7n6mgcMIxNCIDe59Y5FrdaIweIcTeS7iRWUm5AuLDr7U3hwyr8Cqt+wAoHdaDEUAWFgOwoDPMxMSDSAWY6Vv+NdYnFLGLuwHa9U4hY5492BUbhh0I61Jmlu2UYDMJBKIpgt2F1I9uhFFY6chlRCAWBOrsBS7KYYvM1LKZZBsCeg9qpzjNE16Rr1R8ulvTfke9OjRpZaDkxTpIiuwdZNla1iD+lFTZfGzamRSe9qTSo4Q4guH0reMAWsT1PyqpZ2TyGWRnMhGpSbg3526UUx14OsZmKxEIFLMRsq9vyrrB5gst10lWHKtQWaxaZFmV1VraSG2BFCYmNxHLPqBcrpXTwBfc3ooWKoZ47DJJG0SFFPNhbkHqBQPlzOFR1CqpBZr9F7Uofy1jiMZvKSDcc1rSdt/rQN/EzwxM8oaVZAigmy+wpnhpf2jD72BYFT+F6FmyNLmzsqnlRxRGJnXDxXA2XYD3NP8AwG0xdg8llJVZGUIhuAN71ob/ACpAM2mUqZFXQ52tyL0bic0iRtLNv+FJ2ErfYXiYFdSrgMDQ2Cy+OM3Vd+53NXI9wCCCDxak2Jx0rFzFYKhtuLkmmrJSZkfF2PZ59gAAukfRmqVz4khVpEcXGpASOgOpwbfavK9cPqjmctZsdYqdWw0ITddKa7eyjmrMuSPz08jfY67Da3vUySEt5ZVNKLGoJ/iNhRmcyGNFWP0FzYsNqwfdHRh9UVY4aJmdkLK1t7Xt7UZ4fjKoxIIDNdQegoLLZXWXymYyAi96fBTUPwroHzLHeWBYXdtlFCQTs7CLERj1fCRVWcTIzKBIA6Hbt8iaNy/AOGEkjamA9NuB70+kNdFE+OGHlEUUVwQCe5vR2CzLXJpVW4u/ZTXGZZSJiG1FWAtcdqJy7ACFNK3ueW6mloLVFj5dEW1FN739vtVmYYcSxslyLjkUJmeaeTYWLM3AvXuUZiZtQKlWXcilsVOrK8sybQQ0jFyvwi1gD3+ddZxjxcRiMSORcg9P+9e4rHyl2SFQSvxM3F+woSPDSYg+ahCSKdDjpcdaf/RrbthnhyWNtVk0OPi67fM9Ke1nsO0eFJEjlpG3aw4HT5U7hk1KGU3B4NJin6K81hP7QsjIXQLbYXse9qoiwbmOdghVXtpQ8kAgnb3orMc4ETaApZrXIG1qJy7HCZSRcEcg8j/tSHbSFAdZJIfKQq6t6vTaw63r1somR5PLKlZCSS3I+laERnpXjKadiz8KcLAqRrGNwBbfr3pKmIwkUt1BuL3YAkKafaT3rJpFJCZEMRfVexHuaEtDhTLcUyviS0pHlkXQngjbijsgXUsoXUIifR+dvaq1i8jDL5qBzfZfcnYVzDnDqQJY9CE2BU8fOgp7VIvzDBrFGzxIA4tva5A6kUCzqmh45GZiRte+q/O1aMg0KmXoG1BFDd6dkqXooxuJkedo0fywnfk7Vbgx+0wMsnKtbUB24NFY7KUlOpgdXcG16F/2lDB+7UGw5t+dH+B+aPIMmN18yUsqnZbUr0CN5fOjZixOk2vfetRHLqXUpup60rgztWbTZgCbBjwTQrGpM9yGNlis9xckqDzaqMRhXiLlGUI/Or/KaVvZjKZXYSA+kXP8qZvqKR+b1Qi541dL06D9Mp4mdA8YRgwEY399T3qUrz7/ABAOy/m1SvVHo5XMvm/9GeE8USiNF0x2CgDZugA/iqYrxFI66WSMj5N/dUqUYqzNcs/TjL89eK5SOO55JDk/1UW/iybSfTHx2f8Aur2pRir6KfNP0XYLOmVT+7jN77kN/dTDB+K5lRV0xkDuH/uqVKWK8G+Wfpf/AL4zfwRfZ/766PjGb+CL7P8A31KlGEfCf6z9F+P8TStKj6YwR7N+bURhPFkqyMwSK5AHD/3VKlGK8K/tOuzyHxbMrPZY9ze1m5/5qsyzxdMimyREsxYkh+fo9eVKMI+BLln6cjxRLeQmOIljvcP2/wCKrMq8XzRxBAkRAJ5D9T7PUqUYR8E+WddlE3iqXzjJojubbWa3Fv4q7yzxZMjOwSK7c3D/AN1SpRivCnzTx7GH++8//hw/Z/76X5h40xJYW0KB0UN+bVKlGEfCYcs77CcP42n0i6RH3If++uj41nv8EX2f++vKlGEfBPlnfZRj/F8zqLpF6WDCwfn/AJ/eh8X4olYBSkVi1zYNub/8VeVKMI+FLmn6M/8AfSf+CL7P/fXn++k/8EX2f++pUowj4T/WfpyfGc38EX2f++lWEz5xe8cZub7hv7qlSnhHwqPNP0KwfiiVEZQkdiT0fa/b10BN4hkMSppSw9m/uqVKWK8Bc0/RhJ4pkO5ihJHBKtf+qhYfGGILWbQwPQqbfjUqUYrwFyz9Fee5s0kgJSNbKBZQR1Y9T715UqVokeaUm3Z//9k="/>
          <p:cNvSpPr>
            <a:spLocks noChangeAspect="1" noChangeArrowheads="1"/>
          </p:cNvSpPr>
          <p:nvPr/>
        </p:nvSpPr>
        <p:spPr bwMode="auto">
          <a:xfrm>
            <a:off x="1692275" y="-1028700"/>
            <a:ext cx="2914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35176" name="AutoShape 18" descr="data:image/jpeg;base64,/9j/4AAQSkZJRgABAQAAAQABAAD/2wCEAAkGBxQTEhQUExQWFRUWGRwaGBcYGRcbHhwdGhgXHBsaIBocHCggHRolHBgcITEhJSksLi4uFx8zODMsNygtLiwBCgoKDg0OGxAQGywkHSQsLCwsLCwsLCwsLCwsLCwsLCwsLCwsLCwsLCwsLCwsLCwsLCwsLCwsLCwsLCwsLCwsLP/AABEIALQA9AMBIgACEQEDEQH/xAAbAAACAwEBAQAAAAAAAAAAAAAEBQADBgIBB//EAEMQAAIBAgUCBAQDBgMGBQUAAAECAwARBAUSITFBUQYTImEycYGRscHRFCNSobLSM0LwFRZykpPhU2JzovE0Q1Rjgv/EABoBAAMBAQEBAAAAAAAAAAAAAAABAgMFBAb/xAAkEQACAgIDAAMBAQEBAQAAAAAAAQIREiEDMVEiMkETcWGhI//aAAwDAQACEQMRAD8AQ4OApDHIY4WUItwUW9rDfjmjsxy7D6Vl0qgcfCEU3+QttXGDyyVoYgXGgovzsVBtR2ZZeWSIoNQTp7Vz3LZ9NCEaWjrKocKylViQkC5DIt/wpV+yqVaULEGB+HQltunFM8LC3neaw0C2m3eiJ8lidixvv0B2NLKi8Ip9F2XYaGSNXMEQuN/3ac/arpoMKh9UUIPby0/Sl0UzaNakAJey9Nulcl2EnmlC6yAWtvpPalbD+UfB1DgcMw1LDCR7Rpz9qkuQYZiCYY7+yqB9rVTk8TAOSNIdrhfa1NCtS2/Q/nFdIrXK8P8A+BD/ANNP0qqfC4VFLNDCAP8A9afpRNjQuYYATIVJI+XcUZP0n+cfATCrgmYBIYrnvGu/yuKzWfYZBiZAYkUXGkBFAt9BTGSKOKVVlmUBCGAA352v2rV+WrgNYMCNjsRTyaNVCEXdHz2DCxl1CxoTqFvSu/8AKvoIyvD9YIf+nH+lVw5fGjalRQaKtSzZPJGEukZzP8vhSWNjBH5ViDpReel7CuclwMX76QYeMx2umpFO4HuOKHzDMZPMlvIU0H0pbnj71pMvnLxIWFiw3FDkxvjSj0ZNcAnlftNor86PLS1r2ta1aLFwwJh/N/ZoSdINvLTk29q4Tw/Fq1b2vfTfamckAZSp3BFrUZsU4wdaMuiquh2igKsQNIij/Sr8xy5I8Tr/AGZHjKgALGmx+VqtGXQwMDLJexuoPTttWgSUEAixBF7inmxuME7SE+UZJHd5JIIgX4Ty09I+3NMjleH/APx4f+mn6URevDSyZk4Rf4ZrOMui85T5EYjVbm0aC5v7Cp4WwUL+aTDEV1bEoh/KrcdmsT3Uo7ICQWH+uKb5aiCNPKHoO4t+fvQ5M1cIqFUKfEGQowRoYYgVJuNCC4+1c5FlMGlhIkDuTcgKm3txTrGFtD6edJt9qxShlCMq2II3HJJO9PJv9CPEpRqkarF5Fh2Ur5MYv1CID97UhxmRiMnyoI3BFt1Xb7j+daafFKttbBSe5rnV2O3tSyYoxS/DPYfw2nkkMiBybg6V2t04r3CeH1MmqWOKy8KEXf57U8xDgC5Nh3NUq4O4N6WTKpeIwnjuBFxChI0UeWPhVR/mffYVKt8cj9+n/pj+t6leuD+KOTypZs1OU/4ENx/9tP6BRVKMNmCphYmHquiAfPSBb6V1hMxk1qsqBdXwke3SvLJbOjxr4oEznEqJgsgOm19jS8ZrKq+h7BTsNvtWlxWBWS2tQSOLVQvh+HXqseb6b7XqslRqmv0shysOoe5XWAWQcE04jQKLDjtVLShFJNgAKFw+eRMwW5F9gSLA1G2LsmLLtLpVtIQD6k0fgMQXW52IJB+lDY7DOSGjYK1rG/BH60qxGatBqjRdRTdmbuaKsfaNODVOPnKIzhSxHQbUPk2YedHqIsRsR7/pRp4INIT0fPfEGariJIwkXq43I3v09xWx8O4mMRpFsjqLFPcc29q4OGwsFrhEN7gnn51Vm2P0vEIVVne5Dni3HIrSTtUOrPcXipJJpERxGI/uTa/2o/JMY0sQZviBIJHWx5pZhVWSYrPGBKV2Kk2YD869zHFNHJFBENCkXOnne/BqGU1+DmfCIxDMgJ72rqeVY1ZzsALmg8txDiSSJjq0gMrdbN0PvReOw4kjZDtqFKtkvxi+HOr2YoRGxsGP5inKmsziMNJoCSaUhSxZgeQD27mnOAzOKW/lm9uh2NDQSXgtngQTSGbht1J4tbivMHM8UKBR6nZggN+Lkg/anrWPIB+e9B5pgvMCkEqyn0ke9AZXSZxgMTIJfKlsbgsrDbjpTGQ3uO+1A4DAFH1uxd7W7ACmGsUEyavRk/2PERh4lQMhJsxtwT3rR5ZhPKiVOoG/z62pDi386aRXkKImygG24onwvO5Eik3RTZTTZpJNxHUrAckAe9DpgYwwbSL8/wDe1Ic0kV8SRMxEYHo6D50Z4bkJR+SmqyE82/ShoVUgK0ZlmE1tVzYt/D7UX4bcmHfjUdJ7irc6aJU1yoG6AW3J6CqsBmZJVGj8u49I6H29jQ+im7QH4he0kWv/AA9/vVeVyBpz5V9AX1dvancyK2zC4965ijVRZQAPYWpWLLVGD8d4kDEKOojAP/M5/Ova98dwj9oU94x/U9SvZD6o5PLWbDcly3XhgrMFJ0su429IqwOYXXzW8wqNggva/U0rGGQYdGD3kIWwB34HSn0uXuSJANRZRqW9iD3rCXZ04fVDTB42N01g2A5vtY9jXuFzCORtKsC3b/XNZ3G2RWVj6mYFgNwBb8aswyh5YfKHwm5Ydveox0VgPs3iJj2F7EEjuAd6X491kj0p6mJGkAbr8+1aBTv+Veqg5sKmxJ0eRJZVvuQBegszyYSkkMUYixItuOxFV+IMW0cYCkjWbFuwoWKQwvGBKZFk9LAm9r9RTQ0n2W5PiIYh5aFiC1jIRsT2vT41mMPlstvIKWUSavM6WvTLG46UzGOEL6ACxPW/SgbVsWtEjYqXz7D+HUbC3tercpwAlRwCQqPeJh023A7i9OIoo8QgZ0BPBB6EcijYYgoAUWA4ApNg5aoVYHK2WXzZH1kAhbCwsaJx2W+YVcEq68NsduxFH6aEx2YrGdNmdrX0qOB3NInJt6EeYxNG6RCQgyep5TybcD2FF5DOwlkiL+Yqi4b8r0VH5OLSxU3U7g7MppRjyYpDBBdABcnqxtfn5VXZa38f0b5/hy8RC7kMG09SAeLUuilBmR1QosanzCVttbikTStcOGbXfY3N71tMXPG0flyOqu6i4vuCRQwawVC1s7dbM0NomIAO999gafWpPhcplYr57gohuAv+a3F6e6aTM5NfhwQarnnVFLMdh1/KlWY4qVpjFEwTQuonue3yq5UOKwwPDX+l1P4UUFdNiqKDDuzakdTYtufi6mq8PipVVHXQsRYARgb2PUnv700w2WSNIGlsAqlQBve4tVT5IsQMgLP5YJRTwDbb507NHJdDOfDK2zKDbi+9erGALAbe1ZUQt5RxBmOvm19r9q1WGJZFY7FlBPztUsmSoW5zgTIo021I2oA8HvehMJhpZHVpFCKp1De5J6D5VZn93kji1aENyT3ParPDoIWRdRZVayt+NP8ACl9SrNp5PMWKKwJBJY9vauctnk1tFLYkC4I7UZmOX+YVYMUdeCO3ak2bYYwx7OS0hAdzzYdB2p96BU1Qi8cMDOm4/wAMcEfxvUpJ4giAkFjf0j8WqV64fVHK5YfNm7yjLoliifQNXlqSf/5G9cjOntrEY8sHc33+dHZYt4Ibjby0H/sFK/8AZEovGHHlE79/lXldWzocX1VhE+WFmMkZB1i5De/Y1dhMG0ML2IL7nYUwRAAAOlq6jW3FTdlN6M3FoCBxIfN6b7k9rVqomJAvzbehUwaBtWhQ3e1GcUMbaZzPCrqVYXB5FCYLI442DjUSONRvaip8SqC7kD61ZhplcXUgj2NArL1NL8bljM/mRyaGIsdr3H61fhccjsVQgkc8/wAr0PnGYtEECWLubC/HzoQK0xcuPeFzh4grFfUzObaidzWgy/FCWJZOLjcdiOazsUInm0YhQHtcMhtcDoa02Hw6ogVRYAWt7UMc/wD0Tx5rJIHePSqLcDVuTb8KrUTPbExKDrWzIe67XHtUXw4QxAlIiJuVHPyvT+KMKAqgAAWosG0uhVkGAdGklkGlpP8AKOlvzq/MclSZw+oqw2JFt7UxFeg0rIyd2ArlES2KoNQHpJ796zsRXQ6ujNMxN9jcn8hWxNJczcvOsevy106riwLHtf2qkVCTsZ5dEyxIHPqC71msT4im3ZNAXUQFtc2Bt9zTPw/imMkseouiH0sefkTV0eQRK5kAJJJYAnYH5fOhCVRbyKMzghdgWm8qQgBrEC4I4N6aYOARoqJ8IGxvzWVxCoYHDkLKHJbVydzTTKhJ+wkb6iraO9un8qByi6Dxm8WvRrF729vvRTcb8e9YtnjMKoqHzr2970VjyXmWKWTSiIL72ubbmihvj3oajIodWqxIvfTf0/agM7lZpvKMhiUKCOlzRHhV20OL3RWshP8ArijsfhoZCBIFLdATY0roLqWxLlD+ZFJ5/qSM7Ofb3rvD50i6V8po4z8JIpjjsCGhaJLLtsB7G9J8VHPOFjMehQRqY+3agpUxtj8ckQGs7ngDc/O3as9nk/m6JEu0Y2Ydj7imWaYeRJRJGgkGkKRzxXeQYBolcuAC5vp5sBTutjVLZ848RsvmjSDbSOfm1Sn3jlAJ0sAP3Y4H/nepXrh9Ucnmn82dZTNJEsLCQsrBQVO9ritXi8QsaF2Ow/HtSuX93g4nVRq8tLG3F0G9BwtJOphZwzW1K3uOhrzSVuzow3FDPAZ2jsEIZCfh1dfrTLEKdDaPisbfOs48LK8ZxBVQnAW5Jt7CtJhsQsi6kNx/rpUvTKarozWAncPGAzly1nBva3XatkAKp8sA3sL1219JtzY2+dJ7E3YqzWyTI7i8em17XAN6EgQv57RGym1hxqIO4H02qrLmlAMpcsA3rRt9uu3Si/2VHlcSbcFBew0kcj3pmi0GYOPVIhVGVUBuSLcj4flRmPyxJlAa4Km4I5BobIZWIkQsWEbWDe1uL9bU2jpfpnJuwLLcqSI6gWdjtqbm1MrVKlJkNtg+OxCxIXY7D+ZPFLIc83XXEyKxsGPvxejM8wJmiKra4IIvxtQH7BPIESQKiKQSQbk24FMqNVsekV4FpfjM7jjcoQxI5sOPajsJiFkUOhuD/og+9IlppWVYrHRRW8yRVvxc/lXT4eKZQSFdeh5/nSLP/D2uQz+YF4uHvbb3/KrvCarGsq+ar2OrSARpFt7XqqHSxyTHcGHVBZAFHYCucXiVjQu5sB+u1KnzaU2kCDyiQB/FYm1668RTxNGYmkAfY9TYjcXtwKEgxd7K4M1ikI1RaWPwFgDfsL96BwsQlRpJJiG32vbT9KNwWElkMRcJoj3BUg6ttvpTKXJoWbUUFzudzv8ASgvJRdFORjVErNYtv6rbkX2NXYrARyW8xAbcXoxEtYWsOg7VXi5Ail2NlAuTSM8rZWECLZQAANgPlWXwkUbxOzgmQ3LMeh369KcYLO4pHCDUrHi6kXpfmiwrKV0OxvdlVrLehGkVuhpk5LQRl9yR/wDFFMgpS2er/ljYgc9LfSmWEnWRNSbj/W1ITi0eMKAzHMY4bazueANzXE2eRKxA1NbYlRcCg8Sv7/zgvmxstttyv0ppFKPpmvGOJSSWNkIIMQ/revKA8VYFhMDbSGXUAebFm6dOKleuH1RyuZLNm7wEIfDRK3BiQf8AtWl2HcRFlgj12+Jif5V5gcylEETLGCiooO++ygXrzDTGO7BWeOT1KRz8q8z7Z0+KNRRxNitUizBSwA0svJU/LtTDI1ZmkfSVRiLDje3Nq9yaFgXkYaNZFlovE5zFG2lmN+TYE2+dS34W/DvE46OMgSOAT05o2F7gFdweCKyWLZP2l2l3RhdD0tR0LTLg/wB1e5Y2PUJQ0GGhrPlKs2r1C59QB2PzovEYRHADKD26W+tZvI8XJ5wRJGkUqS9+AbG2/wA6ow+NkAd2lYSKT6Twfa3FOh4u6sdZ6PKhVYxoUtZiO3zqvCKIpoRExIceoXv9adRsJIxrUWZQSDQI8iJZGhCl1UmwNz+NIlPVDe9S9ZYY2VYln80vci6bW36CtSp2HvvQRKOJ47WFybDqakM4bdWDDuDf8KUeKWJiFjcBhqAPTpf62oLBYcIoljuCSNO/xXIuLUUNcdxs7nWSKWS0Xmo51AgdTTTIsOYov3llJYsR0F+BRyyA8Ee+9IM/RnnjRriPTt2Le5pgvn8WW+IJ7PAW9UNyWI3Grpe1c5ThVeV3W+jSV1WtqLdvYURlWHVZWVPgCjUORq+vW1NwbUWJvFYoVYLK3WyOymNTsADc24vSzDYmOLzRKP3mtjuL6hfa1afVXEun4mA23uQNqAU3exDluMOHhuym8jkxx9bfpTHA5vqJWRDGwXVY73A7UuxmNSeRDA4MiXsGBAYdbE7XorAoWl1SFNQUgICDzyTQU4pq32Bf7cn2lKr5JawHW1/xprn2HaWBggudiB3tvahMRlUCMNbkJe4jLWW/42pysl9xax4txagmVacUIstwV2DEG+1yV06bdPc/Kh8xwMqTmRELhjfa23tT7E49I7a3C34BpZnma2jQxMPW2nWN7Dr9aEUpScrAP9m4hAdKAlxvuPTfpTTJ8CYoirH1NubdL9KVRyTRSoRIzxs2mzG979RRPiDESq0ZjYqDf6kcX9rUqLdt0KHw8sUboUPPxi1rfOqVBi8tkb1E7gH+VavCYoSx7/Jh79RVEGWQo2pYxfm9ybfeix5/jMj4/wD/AKhP/SH9b1K58eSg4hLEf4Y/revK9fH9UcXmXzYTlWXzrEqqV0SIu5PF1F9q0WCiEaqg6Cqsqt5EPT92n9AoTM8c4kWKK2oi9z27V5XuR04O4ocXrOZpgJvOZol1CQWubbfemeT48yhgwAZDY24pkN6lPEtaYnnRIYo42QSuOBa/Xc/Km2AxSSqCvA5Hb2pdmSukiyousabMK6yJSpkZ7IZDshO/2ptFdqwzGzLh4yyIt2OwAtc+9AWOpHxEcbayAGHNzxfvTTH4RZU0sbb3BHeqcNllimty4j3UbD70CTVBWbo5hYJcna4HJF9wPpSlI1eSERRldJu7FSNuqm/N6cpmcRbSJF1dr0BjMdMzusOkCO2osPiPb2+dJCjYNPFBHNpSN5GG5QH0qfrR+Y5lrw8hjuHWwZbepRff+VLsGzuxmjW7fDKl7bjqPnTXKsK/mSSyDSXFgl77Dqaocq7fYmwkceuLyWLMT+8vcjT11X2prj8CixMYRY7XKkmwJGogb72oPxFPGrRxkhVY3kC7E9r26VSrrFNEYW2dtLIDcEH8KAdtWe5csaOvktdi+9iT6Lblr8VofOhk9OpG9rg/WgfEUNoToAUFh5hUb6b78UuxixF4VgtqBBNv4RySaKF99jTHY9YbRxKL8nsP1NX5fjGZtMgCsV1C3UUqxc8TzhonDNwUIIDW7Hi9MsBhXMplkGmw0qt72HvQJpKP/QTFZnMWbyYwyIbEnkkc2oyYftGFOjYuvHv1H5VXPlDa2aKTQG+IEXHuRTHCQCNAg4Ucn+ZNH6Q5KlRjThXWI3jZGDC7W4G99xUl0SGNcOh1gi7C/wBfpWiXxBAzaNXtcj0/emKKF+EAfIWoNXyOtoRYyWNZJfOtfbTq6iw4+t6LyIXVioKxlvQD2tuR7XovGyxAAylfbVauhilKFkswAJFvYcUiG7XQjx0BTEO8iF0YDSwGoL7Wr3LMArmW6EQtbSrC2/UjqKWJM7IZjOQ1+L/yArVYKYtGjHkqCfnahlybSB8Pl0cXq39PBYk2+VAS5hFPeM3W/wALEdeh9qbY2HzI2TuLVkcVE6KqupXfc9/rTQQ332O8mwbRBwXDXN9qFz/MBoeNCS/Ww4770HkzkYgBDcEert/q9Vy64JJF8svrN1Nr80Vsqt7Mf4ghUOml73QHrt6m2r2jPEuDKPGH2Yxgkdru+1SvXDpHJ5n/APR/6bTLWtBCSQB5ac/8AofN8PE6eYxPpHxKd/lSiJdflLKbIIksL2B9A3q7L8IZBOkZ/d3Gm/Fx+VeVqmdHjVRR1l2P8pbiEiMndibnfqa0ym4uODWfbDYiRREyhF2u1+lWy4uZnMcNgqWBY9TUtWaNWOcRIVjcryFJHztSHBxwPGWc3exJJO4PtTfLcQzBlf4lNjbjiuGySEtq0nvYE2+1CEtaL8gctCpbexIF+oHBonHxsYpAnxFTa1WxoAABt2rukS+zFLZkEaxN5l+d+a0jZY+oOkmlioDi1wT3+dKvPnkV5hIUC/CoHQd6f5XiTJEkh5I3psuTdWW5bgxEpAJLE3YnqaJv9K5U70o8SuQiAk6C1m+Xal2ZLbDJIYJmuQkjDbua6wmUwxNrVACOCSTb7nalWFSIYiHyDvvqA7aTzRPimX0opJCM3rPsOlPZTTuhykwYXBDD6EUJmOCBhkEaqrsOgAv3F/ekuXzCFpmhu0Sx3PbX0+tTDZjOskReQOsptp22v22p7D+b/CvyzKscSQFGUi7kWtY7m9bDtWWw4lm1OZWQBiAAbAWJHFN8jxjSR3bcqSpbvbrQLkTasCz+dmlSHX5aMLk8XPa9eZWSwngVyyhbK53tfpTbGYBJVAkF7deCPqK9wuFSJbIAo5v+ZNIWSxoyww76PI/Z/WNtfT53rWwJZFBN7AA/MChIM3hd9CyAt+P160ZQE5N9mXzKRBiZP2gErYaD0AsOPer/AA1sZXW6wn4b+3Jo3NMxhQhZBrP8IXVb9KW5xjUkjjKEmIN+8A2I22BHag0ttVQcMow7trUA73IB2v8AKmWqw7AflWcyBR57eSW8rTvfvWhcXBHQi1ImXYibxCxuUiug633+dMv3c0YNgyNuP9d6z82BkhugkjCN3axt8qf5fAI40UG4A56Gm9FSSS0TCYKOL/DULfk8ml2LzJjL5Udltyx/ACmxNK8dlKSPrJIPXTQhJ+mB8X4p/PszBrLYG3TU361KN8Y4ZUlRVG3lj+t6leyH1RzOVrNjzIJRLEiSIpKInO+2kWpzHGALAAAdOPwrNZFMUQCNfMYohdibAekbCnK5ogjEjXUXtbk37e9eWa2dGP1X+DCleNw5Qs6yrGG51cX7iisFjUl+E/MdaVZxg5GlLaNaBbKObH5Uo9lLsb5TGoT0trJN2a/JpiGrAYKV1cBCQ1wNI6m/atxiZtEbOR8K3sKHHY5IKVq6vWWbFzKom82/Up0t2orF5hJJMsUZ0AgMx6770qDENfJEJO7hSblAfSaaooUAAWAGwHYUpyrFuXeJ7MU3Ddwe/vRGOxbqwSNQzEajc2AFAnd0Llxk8oeSNwipfSlgb2707wriaJWYbMtyCAaQ4HBCTzCGeMAnzEH3Nj2NEYJpXUMjhFGyJa+w702Nq+gJsxfDYjRpURggWVQCQ3BvWpxU0aj94VseA1vzpLHl6YopO9wVNmA4JU9+1dZlEDiA7WKlNKk7hWHfsDQxOpNDyKJNFlClSDsLWNCYTJ4Y31hNxxc3A+Q6VTkoILoBZRYixuLnmxptfalZk206M7nCReaVWN2c7sEOkfX3ppkuLjZNKLo0coeR7+9C4mCRJWkRQ4cC63sbgVMrw0gd5HCqWsAvYU2aNJxAPEE7GfS+rygosBexJ+XW9eJFMcG62b4rqOui+4rRlvlWPxM5eSUySshUnSASOOKOyo7VBuEi84whIjHoILMRbjp9a1BalmRTO8CM/O+56joap8RYh0hvHcXYAsOg70iZfJ0DY2JoZ2l0l0ftuQf0qzJsMTJJIU0I4sFPX3I/1zQGUZmUaS8hkiVblzfY9gaPhzwMQCjqGNgxtah2W00qG6KBwAPkAKUSZ+oY2RiimxccD/tTSszNlkyq8YKeUSWLE9Ov1oSJik+zlDGry/tAuxN1J4K9LUw8NqwiNwdJY6Qe1DQ5zC2hCh0iyqzAH2p2R/KmypP8OmoPMJdEbsBuBQfiPHNFGNGxY2v22pNgMTMsiKza1k6E32/I0KP6JR/TP+LTeZTdjdBck8+pv5VKv8aYJUnULsNANr/+Z6leuH1RyuVrNjTLsBIiI0LoQ0aXBPB0iiJMH5SxlvXpJLWHU9bUryXmIxkhQg1k/D8P61pYMajk6WDW7V5p3Z0oOooVDFaXefTpUDSoO2on8qMwOaSFlE0YQP8ACR+FV53JGU0u+k8rbc/O3aqsqwDOyyyS6wvwgcUmlVl2mtmhEShtWldXewv966K3BB3BFjeqwaRZ7IxnRCWEZXkGwvfrUpWStug4ZDGpuzEqDfST6fr7VMRHDiJAUl0yDa6/yFAjW0M0asX0kW7kdVr3Cx+YYgkZTQwLMRbYWqqZY8y/CxwAjVdnO7Mdz7V1mEDlhJGV1W0kNwRSUQo6SSSG73O/a3AFOMNPpgV5Oi3JpNCetlmVYQxhmcgu5Ja3HYCqjlJ3CSlUJuVsP5HtQuFzhmZdSBVc2B5P1qzOcU6vGiNo18vbj2o2LdlubRCLDBE2QEBiObE7n6mgcMIxNCIDe59Y5FrdaIweIcTeS7iRWUm5AuLDr7U3hwyr8Cqt+wAoHdaDEUAWFgOwoDPMxMSDSAWY6Vv+NdYnFLGLuwHa9U4hY5492BUbhh0I61Jmlu2UYDMJBKIpgt2F1I9uhFFY6chlRCAWBOrsBS7KYYvM1LKZZBsCeg9qpzjNE16Rr1R8ulvTfke9OjRpZaDkxTpIiuwdZNla1iD+lFTZfGzamRSe9qTSo4Q4guH0reMAWsT1PyqpZ2TyGWRnMhGpSbg3526UUx14OsZmKxEIFLMRsq9vyrrB5gst10lWHKtQWaxaZFmV1VraSG2BFCYmNxHLPqBcrpXTwBfc3ooWKoZ47DJJG0SFFPNhbkHqBQPlzOFR1CqpBZr9F7Uofy1jiMZvKSDcc1rSdt/rQN/EzwxM8oaVZAigmy+wpnhpf2jD72BYFT+F6FmyNLmzsqnlRxRGJnXDxXA2XYD3NP8AwG0xdg8llJVZGUIhuAN71ob/ACpAM2mUqZFXQ52tyL0bic0iRtLNv+FJ2ErfYXiYFdSrgMDQ2Cy+OM3Vd+53NXI9wCCCDxak2Jx0rFzFYKhtuLkmmrJSZkfF2PZ59gAAukfRmqVz4khVpEcXGpASOgOpwbfavK9cPqjmctZsdYqdWw0ITddKa7eyjmrMuSPz08jfY67Da3vUySEt5ZVNKLGoJ/iNhRmcyGNFWP0FzYsNqwfdHRh9UVY4aJmdkLK1t7Xt7UZ4fjKoxIIDNdQegoLLZXWXymYyAi96fBTUPwroHzLHeWBYXdtlFCQTs7CLERj1fCRVWcTIzKBIA6Hbt8iaNy/AOGEkjamA9NuB70+kNdFE+OGHlEUUVwQCe5vR2CzLXJpVW4u/ZTXGZZSJiG1FWAtcdqJy7ACFNK3ueW6mloLVFj5dEW1FN739vtVmYYcSxslyLjkUJmeaeTYWLM3AvXuUZiZtQKlWXcilsVOrK8sybQQ0jFyvwi1gD3+ddZxjxcRiMSORcg9P+9e4rHyl2SFQSvxM3F+woSPDSYg+ahCSKdDjpcdaf/RrbthnhyWNtVk0OPi67fM9Ke1nsO0eFJEjlpG3aw4HT5U7hk1KGU3B4NJin6K81hP7QsjIXQLbYXse9qoiwbmOdghVXtpQ8kAgnb3orMc4ETaApZrXIG1qJy7HCZSRcEcg8j/tSHbSFAdZJIfKQq6t6vTaw63r1somR5PLKlZCSS3I+laERnpXjKadiz8KcLAqRrGNwBbfr3pKmIwkUt1BuL3YAkKafaT3rJpFJCZEMRfVexHuaEtDhTLcUyviS0pHlkXQngjbijsgXUsoXUIifR+dvaq1i8jDL5qBzfZfcnYVzDnDqQJY9CE2BU8fOgp7VIvzDBrFGzxIA4tva5A6kUCzqmh45GZiRte+q/O1aMg0KmXoG1BFDd6dkqXooxuJkedo0fywnfk7Vbgx+0wMsnKtbUB24NFY7KUlOpgdXcG16F/2lDB+7UGw5t+dH+B+aPIMmN18yUsqnZbUr0CN5fOjZixOk2vfetRHLqXUpup60rgztWbTZgCbBjwTQrGpM9yGNlis9xckqDzaqMRhXiLlGUI/Or/KaVvZjKZXYSA+kXP8qZvqKR+b1Qi541dL06D9Mp4mdA8YRgwEY399T3qUrz7/ABAOy/m1SvVHo5XMvm/9GeE8USiNF0x2CgDZugA/iqYrxFI66WSMj5N/dUqUYqzNcs/TjL89eK5SOO55JDk/1UW/iybSfTHx2f8Aur2pRir6KfNP0XYLOmVT+7jN77kN/dTDB+K5lRV0xkDuH/uqVKWK8G+Wfpf/AL4zfwRfZ/766PjGb+CL7P8A31KlGEfCf6z9F+P8TStKj6YwR7N+bURhPFkqyMwSK5AHD/3VKlGK8K/tOuzyHxbMrPZY9ze1m5/5qsyzxdMimyREsxYkh+fo9eVKMI+BLln6cjxRLeQmOIljvcP2/wCKrMq8XzRxBAkRAJ5D9T7PUqUYR8E+WddlE3iqXzjJojubbWa3Fv4q7yzxZMjOwSK7c3D/AN1SpRivCnzTx7GH++8//hw/Z/76X5h40xJYW0KB0UN+bVKlGEfCYcs77CcP42n0i6RH3If++uj41nv8EX2f++vKlGEfBPlnfZRj/F8zqLpF6WDCwfn/AJ/eh8X4olYBSkVi1zYNub/8VeVKMI+FLmn6M/8AfSf+CL7P/fXn++k/8EX2f++pUowj4T/WfpyfGc38EX2f++lWEz5xe8cZub7hv7qlSnhHwqPNP0KwfiiVEZQkdiT0fa/b10BN4hkMSppSw9m/uqVKWK8Bc0/RhJ4pkO5ihJHBKtf+qhYfGGILWbQwPQqbfjUqUYrwFyz9Fee5s0kgJSNbKBZQR1Y9T715UqVokeaUm3Z//9k="/>
          <p:cNvSpPr>
            <a:spLocks noChangeAspect="1" noChangeArrowheads="1"/>
          </p:cNvSpPr>
          <p:nvPr/>
        </p:nvSpPr>
        <p:spPr bwMode="auto">
          <a:xfrm>
            <a:off x="1692275" y="-1028700"/>
            <a:ext cx="2914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grpSp>
        <p:nvGrpSpPr>
          <p:cNvPr id="135177" name="Group 20"/>
          <p:cNvGrpSpPr>
            <a:grpSpLocks/>
          </p:cNvGrpSpPr>
          <p:nvPr/>
        </p:nvGrpSpPr>
        <p:grpSpPr bwMode="auto">
          <a:xfrm>
            <a:off x="1524000" y="1223963"/>
            <a:ext cx="4211638" cy="2017712"/>
            <a:chOff x="0" y="771"/>
            <a:chExt cx="2653" cy="1271"/>
          </a:xfrm>
        </p:grpSpPr>
        <p:pic>
          <p:nvPicPr>
            <p:cNvPr id="135189" name="Picture 20" descr="http://www.clinicadam.com/imagenes-de-salud/files/2013/02/149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" y="771"/>
              <a:ext cx="1721" cy="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7" name="Text Box 17"/>
            <p:cNvSpPr txBox="1">
              <a:spLocks noChangeArrowheads="1"/>
            </p:cNvSpPr>
            <p:nvPr/>
          </p:nvSpPr>
          <p:spPr bwMode="auto">
            <a:xfrm>
              <a:off x="0" y="1129"/>
              <a:ext cx="958" cy="44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587D3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000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  <a:sym typeface="Symbol" pitchFamily="18" charset="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0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sym typeface="Symbol" pitchFamily="18" charset="2"/>
                </a:rPr>
                <a:t>Sideropenica</a:t>
              </a:r>
              <a:endParaRPr lang="it-IT" sz="2000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35178" name="CasellaDiTesto 20"/>
          <p:cNvSpPr txBox="1">
            <a:spLocks noChangeArrowheads="1"/>
          </p:cNvSpPr>
          <p:nvPr/>
        </p:nvSpPr>
        <p:spPr bwMode="auto">
          <a:xfrm>
            <a:off x="3036888" y="1143001"/>
            <a:ext cx="261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Anemia microcitica</a:t>
            </a:r>
          </a:p>
        </p:txBody>
      </p:sp>
      <p:grpSp>
        <p:nvGrpSpPr>
          <p:cNvPr id="135179" name="Gruppo 22"/>
          <p:cNvGrpSpPr>
            <a:grpSpLocks/>
          </p:cNvGrpSpPr>
          <p:nvPr/>
        </p:nvGrpSpPr>
        <p:grpSpPr bwMode="auto">
          <a:xfrm>
            <a:off x="5880101" y="1143000"/>
            <a:ext cx="4760913" cy="2070100"/>
            <a:chOff x="4356100" y="1142984"/>
            <a:chExt cx="4760913" cy="2070116"/>
          </a:xfrm>
        </p:grpSpPr>
        <p:grpSp>
          <p:nvGrpSpPr>
            <p:cNvPr id="135184" name="Group 19"/>
            <p:cNvGrpSpPr>
              <a:grpSpLocks/>
            </p:cNvGrpSpPr>
            <p:nvPr/>
          </p:nvGrpSpPr>
          <p:grpSpPr bwMode="auto">
            <a:xfrm>
              <a:off x="4356100" y="1196975"/>
              <a:ext cx="4760913" cy="2016125"/>
              <a:chOff x="2744" y="754"/>
              <a:chExt cx="2999" cy="1270"/>
            </a:xfrm>
          </p:grpSpPr>
          <p:pic>
            <p:nvPicPr>
              <p:cNvPr id="135186" name="Picture 14" descr="https://ficherohematologia2014.files.wordpress.com/2014/11/macrocitosis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767"/>
              <a:stretch>
                <a:fillRect/>
              </a:stretch>
            </p:blipFill>
            <p:spPr bwMode="auto">
              <a:xfrm>
                <a:off x="2744" y="754"/>
                <a:ext cx="2222" cy="1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16" name="Text Box 16"/>
              <p:cNvSpPr txBox="1">
                <a:spLocks noChangeArrowheads="1"/>
              </p:cNvSpPr>
              <p:nvPr/>
            </p:nvSpPr>
            <p:spPr bwMode="auto">
              <a:xfrm>
                <a:off x="4967" y="966"/>
                <a:ext cx="624" cy="25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587D30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sym typeface="Symbol" pitchFamily="18" charset="2"/>
                  </a:rPr>
                  <a:t> </a:t>
                </a:r>
                <a:r>
                  <a:rPr lang="it-IT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Folati</a:t>
                </a:r>
              </a:p>
            </p:txBody>
          </p:sp>
          <p:sp>
            <p:nvSpPr>
              <p:cNvPr id="153618" name="Text Box 18"/>
              <p:cNvSpPr txBox="1">
                <a:spLocks noChangeArrowheads="1"/>
              </p:cNvSpPr>
              <p:nvPr/>
            </p:nvSpPr>
            <p:spPr bwMode="auto">
              <a:xfrm>
                <a:off x="4980" y="1547"/>
                <a:ext cx="763" cy="250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rgbClr val="587D30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000">
                    <a:solidFill>
                      <a:srgbClr val="FFFFFF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  <a:sym typeface="Symbol" pitchFamily="18" charset="2"/>
                  </a:rPr>
                  <a:t> Vit B12</a:t>
                </a:r>
                <a:endParaRPr lang="it-IT" sz="2000">
                  <a:solidFill>
                    <a:srgbClr val="FFFFFF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135185" name="CasellaDiTesto 21"/>
            <p:cNvSpPr txBox="1">
              <a:spLocks noChangeArrowheads="1"/>
            </p:cNvSpPr>
            <p:nvPr/>
          </p:nvSpPr>
          <p:spPr bwMode="auto">
            <a:xfrm>
              <a:off x="4814702" y="1142984"/>
              <a:ext cx="26661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FFFF"/>
                  </a:solidFill>
                </a:rPr>
                <a:t>Anemia macrocitica</a:t>
              </a:r>
            </a:p>
          </p:txBody>
        </p:sp>
      </p:grpSp>
      <p:grpSp>
        <p:nvGrpSpPr>
          <p:cNvPr id="135180" name="Gruppo 2"/>
          <p:cNvGrpSpPr>
            <a:grpSpLocks/>
          </p:cNvGrpSpPr>
          <p:nvPr/>
        </p:nvGrpSpPr>
        <p:grpSpPr bwMode="auto">
          <a:xfrm>
            <a:off x="6096000" y="3573463"/>
            <a:ext cx="2857500" cy="1733550"/>
            <a:chOff x="5004048" y="3645024"/>
            <a:chExt cx="2857500" cy="1733551"/>
          </a:xfrm>
        </p:grpSpPr>
        <p:pic>
          <p:nvPicPr>
            <p:cNvPr id="135182" name="Picture 25" descr="Pitted red cells can only be visualised using a special microscope (interference light microscopy or Normarsky optics). The pits are not really pits but small vesicles just underneath the red cell membra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645024"/>
              <a:ext cx="2857500" cy="173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3" name="CasellaDiTesto 11"/>
            <p:cNvSpPr txBox="1">
              <a:spLocks noChangeArrowheads="1"/>
            </p:cNvSpPr>
            <p:nvPr/>
          </p:nvSpPr>
          <p:spPr bwMode="auto">
            <a:xfrm>
              <a:off x="5004048" y="5003884"/>
              <a:ext cx="1489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it-IT" sz="1800" b="1">
                  <a:solidFill>
                    <a:srgbClr val="000000"/>
                  </a:solidFill>
                </a:rPr>
                <a:t>‘</a:t>
              </a:r>
              <a:r>
                <a:rPr lang="it-IT" altLang="ja-JP" sz="1800" b="1">
                  <a:solidFill>
                    <a:srgbClr val="000000"/>
                  </a:solidFill>
                </a:rPr>
                <a:t>Pitted cells</a:t>
              </a:r>
              <a:r>
                <a:rPr lang="ja-JP" altLang="it-IT" sz="1800" b="1">
                  <a:solidFill>
                    <a:srgbClr val="000000"/>
                  </a:solidFill>
                </a:rPr>
                <a:t>’</a:t>
              </a:r>
              <a:endParaRPr lang="it-IT" altLang="it-IT" sz="1800" b="1">
                <a:solidFill>
                  <a:srgbClr val="000000"/>
                </a:solidFill>
              </a:endParaRPr>
            </a:p>
          </p:txBody>
        </p:sp>
      </p:grpSp>
      <p:sp>
        <p:nvSpPr>
          <p:cNvPr id="135181" name="CasellaDiTesto 3"/>
          <p:cNvSpPr txBox="1">
            <a:spLocks noChangeArrowheads="1"/>
          </p:cNvSpPr>
          <p:nvPr/>
        </p:nvSpPr>
        <p:spPr bwMode="auto">
          <a:xfrm>
            <a:off x="8975725" y="3860801"/>
            <a:ext cx="1417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FFFFCC"/>
                </a:solidFill>
                <a:latin typeface="Calibri" panose="020F0502020204030204" pitchFamily="34" charset="0"/>
              </a:rPr>
              <a:t>Nomarsky light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FFFFCC"/>
                </a:solidFill>
                <a:latin typeface="Calibri" panose="020F0502020204030204" pitchFamily="34" charset="0"/>
              </a:rPr>
              <a:t>(microscopia a contrasto di fase)</a:t>
            </a:r>
          </a:p>
        </p:txBody>
      </p:sp>
    </p:spTree>
    <p:extLst>
      <p:ext uri="{BB962C8B-B14F-4D97-AF65-F5344CB8AC3E}">
        <p14:creationId xmlns:p14="http://schemas.microsoft.com/office/powerpoint/2010/main" val="2803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44464"/>
            <a:ext cx="860425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0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ChangeArrowheads="1"/>
          </p:cNvSpPr>
          <p:nvPr/>
        </p:nvSpPr>
        <p:spPr bwMode="auto">
          <a:xfrm>
            <a:off x="2208213" y="198439"/>
            <a:ext cx="77724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Alterazioni dell</a:t>
            </a:r>
            <a:r>
              <a:rPr lang="ja-JP" altLang="it-IT" sz="3200"/>
              <a:t>’</a:t>
            </a:r>
            <a:r>
              <a:rPr lang="it-IT" altLang="ja-JP" sz="3200"/>
              <a:t>osso nella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37218" name="Rectangle 3"/>
          <p:cNvSpPr>
            <a:spLocks noChangeArrowheads="1"/>
          </p:cNvSpPr>
          <p:nvPr/>
        </p:nvSpPr>
        <p:spPr bwMode="auto">
          <a:xfrm>
            <a:off x="2209800" y="5181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8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3200">
              <a:solidFill>
                <a:srgbClr val="FFFFFF"/>
              </a:solidFill>
            </a:endParaRPr>
          </a:p>
        </p:txBody>
      </p:sp>
      <p:sp>
        <p:nvSpPr>
          <p:cNvPr id="137219" name="Text Box 5"/>
          <p:cNvSpPr txBox="1">
            <a:spLocks noChangeArrowheads="1"/>
          </p:cNvSpPr>
          <p:nvPr/>
        </p:nvSpPr>
        <p:spPr bwMode="auto">
          <a:xfrm>
            <a:off x="2135189" y="3597276"/>
            <a:ext cx="302418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CC"/>
                </a:solidFill>
              </a:rPr>
              <a:t>Parziale regressione dopo dieta aglutinata nell</a:t>
            </a:r>
            <a:r>
              <a:rPr lang="ja-JP" altLang="it-IT" sz="2000">
                <a:solidFill>
                  <a:srgbClr val="FFFFCC"/>
                </a:solidFill>
              </a:rPr>
              <a:t>’</a:t>
            </a:r>
            <a:r>
              <a:rPr lang="it-IT" altLang="ja-JP" sz="2000">
                <a:solidFill>
                  <a:srgbClr val="FFFFCC"/>
                </a:solidFill>
              </a:rPr>
              <a:t>età adulta, ma necessità di terapia in molti casi</a:t>
            </a:r>
            <a:endParaRPr lang="it-IT" altLang="it-IT" sz="2000">
              <a:solidFill>
                <a:srgbClr val="FFFFCC"/>
              </a:solidFill>
            </a:endParaRPr>
          </a:p>
        </p:txBody>
      </p:sp>
      <p:sp>
        <p:nvSpPr>
          <p:cNvPr id="137220" name="Text Box 6"/>
          <p:cNvSpPr txBox="1">
            <a:spLocks noChangeArrowheads="1"/>
          </p:cNvSpPr>
          <p:nvPr/>
        </p:nvSpPr>
        <p:spPr bwMode="auto">
          <a:xfrm>
            <a:off x="5807076" y="3597276"/>
            <a:ext cx="43211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CC"/>
                </a:solidFill>
              </a:rPr>
              <a:t>Rischio di fratture nella celiachia non trattata basso (RR 1.4); </a:t>
            </a: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CC"/>
                </a:solidFill>
              </a:rPr>
              <a:t>più elevato nelle forme sintomatiche ed a livello degli arti</a:t>
            </a:r>
          </a:p>
        </p:txBody>
      </p:sp>
      <p:sp>
        <p:nvSpPr>
          <p:cNvPr id="137221" name="Text Box 7"/>
          <p:cNvSpPr txBox="1">
            <a:spLocks noChangeArrowheads="1"/>
          </p:cNvSpPr>
          <p:nvPr/>
        </p:nvSpPr>
        <p:spPr bwMode="auto">
          <a:xfrm>
            <a:off x="2208213" y="6157913"/>
            <a:ext cx="3867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Bai J 1997, Cellier C 2000, West J 2003</a:t>
            </a:r>
            <a:endParaRPr lang="it-IT" altLang="it-IT">
              <a:solidFill>
                <a:srgbClr val="000000"/>
              </a:solidFill>
            </a:endParaRPr>
          </a:p>
        </p:txBody>
      </p:sp>
      <p:grpSp>
        <p:nvGrpSpPr>
          <p:cNvPr id="137222" name="Group 21"/>
          <p:cNvGrpSpPr>
            <a:grpSpLocks/>
          </p:cNvGrpSpPr>
          <p:nvPr/>
        </p:nvGrpSpPr>
        <p:grpSpPr bwMode="auto">
          <a:xfrm>
            <a:off x="3929063" y="1127126"/>
            <a:ext cx="1441450" cy="2035175"/>
            <a:chOff x="1024" y="457"/>
            <a:chExt cx="908" cy="1282"/>
          </a:xfrm>
        </p:grpSpPr>
        <p:pic>
          <p:nvPicPr>
            <p:cNvPr id="137231" name="Picture 12" descr="thum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0" r="62909"/>
            <a:stretch>
              <a:fillRect/>
            </a:stretch>
          </p:blipFill>
          <p:spPr bwMode="auto">
            <a:xfrm>
              <a:off x="1024" y="733"/>
              <a:ext cx="908" cy="1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2" name="Text Box 14"/>
            <p:cNvSpPr txBox="1">
              <a:spLocks noChangeArrowheads="1"/>
            </p:cNvSpPr>
            <p:nvPr/>
          </p:nvSpPr>
          <p:spPr bwMode="auto">
            <a:xfrm>
              <a:off x="1082" y="457"/>
              <a:ext cx="787" cy="28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587D3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00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Normale</a:t>
              </a:r>
            </a:p>
          </p:txBody>
        </p:sp>
      </p:grpSp>
      <p:grpSp>
        <p:nvGrpSpPr>
          <p:cNvPr id="137223" name="Group 18"/>
          <p:cNvGrpSpPr>
            <a:grpSpLocks/>
          </p:cNvGrpSpPr>
          <p:nvPr/>
        </p:nvGrpSpPr>
        <p:grpSpPr bwMode="auto">
          <a:xfrm>
            <a:off x="5545138" y="1111250"/>
            <a:ext cx="1554162" cy="2101850"/>
            <a:chOff x="1429" y="460"/>
            <a:chExt cx="979" cy="1324"/>
          </a:xfrm>
        </p:grpSpPr>
        <p:pic>
          <p:nvPicPr>
            <p:cNvPr id="137229" name="Picture 11" descr="thum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4" t="15320"/>
            <a:stretch>
              <a:fillRect/>
            </a:stretch>
          </p:blipFill>
          <p:spPr bwMode="auto">
            <a:xfrm>
              <a:off x="1476" y="733"/>
              <a:ext cx="885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 Box 15"/>
            <p:cNvSpPr txBox="1">
              <a:spLocks noChangeArrowheads="1"/>
            </p:cNvSpPr>
            <p:nvPr/>
          </p:nvSpPr>
          <p:spPr bwMode="auto">
            <a:xfrm>
              <a:off x="1429" y="460"/>
              <a:ext cx="979" cy="28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587D3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FF99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Osteopenia</a:t>
              </a:r>
            </a:p>
          </p:txBody>
        </p:sp>
      </p:grpSp>
      <p:grpSp>
        <p:nvGrpSpPr>
          <p:cNvPr id="137224" name="Group 17"/>
          <p:cNvGrpSpPr>
            <a:grpSpLocks/>
          </p:cNvGrpSpPr>
          <p:nvPr/>
        </p:nvGrpSpPr>
        <p:grpSpPr bwMode="auto">
          <a:xfrm>
            <a:off x="7148513" y="1120776"/>
            <a:ext cx="1657350" cy="2047875"/>
            <a:chOff x="2834" y="466"/>
            <a:chExt cx="1044" cy="1290"/>
          </a:xfrm>
        </p:grpSpPr>
        <p:pic>
          <p:nvPicPr>
            <p:cNvPr id="137227" name="Picture 13" descr="thum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72" t="15657" r="35172"/>
            <a:stretch>
              <a:fillRect/>
            </a:stretch>
          </p:blipFill>
          <p:spPr bwMode="auto">
            <a:xfrm>
              <a:off x="2976" y="709"/>
              <a:ext cx="759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4" name="Text Box 16"/>
            <p:cNvSpPr txBox="1">
              <a:spLocks noChangeArrowheads="1"/>
            </p:cNvSpPr>
            <p:nvPr/>
          </p:nvSpPr>
          <p:spPr bwMode="auto">
            <a:xfrm>
              <a:off x="2834" y="466"/>
              <a:ext cx="1044" cy="28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587D3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>
                  <a:solidFill>
                    <a:srgbClr val="FF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Osteoporosi</a:t>
              </a:r>
            </a:p>
          </p:txBody>
        </p:sp>
      </p:grp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8740776" y="1905000"/>
            <a:ext cx="1793875" cy="825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87D3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70% dei pazienti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celiaci sintomatici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e asintomatici</a:t>
            </a:r>
          </a:p>
        </p:txBody>
      </p:sp>
      <p:pic>
        <p:nvPicPr>
          <p:cNvPr id="137226" name="Picture 22" descr="Osteoporosis-Grap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1603375"/>
            <a:ext cx="18351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2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ChangeArrowheads="1"/>
          </p:cNvSpPr>
          <p:nvPr/>
        </p:nvSpPr>
        <p:spPr bwMode="auto">
          <a:xfrm>
            <a:off x="1992313" y="331789"/>
            <a:ext cx="7772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Stomatite aftosa nella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822451" y="1552575"/>
            <a:ext cx="5497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600">
                <a:solidFill>
                  <a:srgbClr val="FFFFCC"/>
                </a:solidFill>
              </a:rPr>
              <a:t>Afte ricorrenti del cavo orale sono un frequente segno di presentazione clinica della malattia celiaca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it-IT" altLang="it-IT" sz="1400">
              <a:solidFill>
                <a:srgbClr val="FFFFCC"/>
              </a:solidFill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600">
                <a:solidFill>
                  <a:srgbClr val="FFFFCC"/>
                </a:solidFill>
              </a:rPr>
              <a:t>presenti in circa il 15-20% dei pazienti con celiachia non trattata)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600">
              <a:solidFill>
                <a:srgbClr val="FFFFCC"/>
              </a:solidFill>
            </a:endParaRPr>
          </a:p>
        </p:txBody>
      </p:sp>
      <p:pic>
        <p:nvPicPr>
          <p:cNvPr id="138243" name="Picture 4" descr="afta1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524000"/>
            <a:ext cx="335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5" descr="aft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67200"/>
            <a:ext cx="335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6" descr="Senza n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 Box 7"/>
          <p:cNvSpPr txBox="1">
            <a:spLocks noChangeArrowheads="1"/>
          </p:cNvSpPr>
          <p:nvPr/>
        </p:nvSpPr>
        <p:spPr bwMode="auto">
          <a:xfrm>
            <a:off x="1822450" y="4376738"/>
            <a:ext cx="4921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600">
                <a:solidFill>
                  <a:srgbClr val="FFFFCC"/>
                </a:solidFill>
              </a:rPr>
              <a:t> La stomatite aftosa si risolve dopo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CC"/>
                </a:solidFill>
              </a:rPr>
              <a:t>  1 anno di dieta  aglutinata stretta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CC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2600">
                <a:solidFill>
                  <a:srgbClr val="FFFFCC"/>
                </a:solidFill>
              </a:rPr>
              <a:t> tende a ripresentarsi in seguito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600">
                <a:solidFill>
                  <a:srgbClr val="FFFFCC"/>
                </a:solidFill>
              </a:rPr>
              <a:t>  a trasgressioni alla dieta</a:t>
            </a:r>
          </a:p>
        </p:txBody>
      </p:sp>
      <p:sp>
        <p:nvSpPr>
          <p:cNvPr id="138247" name="Oval 9"/>
          <p:cNvSpPr>
            <a:spLocks noChangeArrowheads="1"/>
          </p:cNvSpPr>
          <p:nvPr/>
        </p:nvSpPr>
        <p:spPr bwMode="auto">
          <a:xfrm>
            <a:off x="8701088" y="2840038"/>
            <a:ext cx="698500" cy="6985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38248" name="Oval 10"/>
          <p:cNvSpPr>
            <a:spLocks noChangeArrowheads="1"/>
          </p:cNvSpPr>
          <p:nvPr/>
        </p:nvSpPr>
        <p:spPr bwMode="auto">
          <a:xfrm>
            <a:off x="8455026" y="5546726"/>
            <a:ext cx="411163" cy="411163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38249" name="Oval 11"/>
          <p:cNvSpPr>
            <a:spLocks noChangeArrowheads="1"/>
          </p:cNvSpPr>
          <p:nvPr/>
        </p:nvSpPr>
        <p:spPr bwMode="auto">
          <a:xfrm>
            <a:off x="7989888" y="2586038"/>
            <a:ext cx="698500" cy="6985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71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Ipoplasia dello smalto dentale</a:t>
            </a:r>
          </a:p>
        </p:txBody>
      </p:sp>
      <p:graphicFrame>
        <p:nvGraphicFramePr>
          <p:cNvPr id="139266" name="Object 3"/>
          <p:cNvGraphicFramePr>
            <a:graphicFrameLocks noChangeAspect="1"/>
          </p:cNvGraphicFramePr>
          <p:nvPr/>
        </p:nvGraphicFramePr>
        <p:xfrm>
          <a:off x="6169025" y="2205038"/>
          <a:ext cx="3887788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hotoHouse" r:id="rId3" imgW="1479249" imgH="961578" progId="CorelPhotoHouse.Document">
                  <p:embed/>
                </p:oleObj>
              </mc:Choice>
              <mc:Fallback>
                <p:oleObj name="PhotoHouse" r:id="rId3" imgW="1479249" imgH="961578" progId="CorelPhotoHouse.Document">
                  <p:embed/>
                  <p:pic>
                    <p:nvPicPr>
                      <p:cNvPr id="1392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2205038"/>
                        <a:ext cx="3887788" cy="2870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2083149" y="2339976"/>
            <a:ext cx="383470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CC"/>
                </a:solidFill>
              </a:rPr>
              <a:t>Presente nel 26% dei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CC"/>
                </a:solidFill>
              </a:rPr>
              <a:t>pazienti con malattia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CC"/>
                </a:solidFill>
              </a:rPr>
              <a:t>celiaca dell</a:t>
            </a:r>
            <a:r>
              <a:rPr lang="ja-JP" altLang="it-IT" sz="3200">
                <a:solidFill>
                  <a:srgbClr val="FFFFCC"/>
                </a:solidFill>
              </a:rPr>
              <a:t>’</a:t>
            </a:r>
            <a:r>
              <a:rPr lang="it-IT" altLang="ja-JP" sz="3200">
                <a:solidFill>
                  <a:srgbClr val="FFFFCC"/>
                </a:solidFill>
              </a:rPr>
              <a:t>età adulta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CC"/>
                </a:solidFill>
              </a:rPr>
              <a:t>nei confronti del 9%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CC"/>
                </a:solidFill>
              </a:rPr>
              <a:t>dei controlli</a:t>
            </a:r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4903788" y="6188075"/>
            <a:ext cx="378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>
                <a:solidFill>
                  <a:srgbClr val="FFFFCC"/>
                </a:solidFill>
              </a:rPr>
              <a:t>Campisi G, Aliment Pharmacol Ther, 2008</a:t>
            </a:r>
          </a:p>
        </p:txBody>
      </p:sp>
    </p:spTree>
    <p:extLst>
      <p:ext uri="{BB962C8B-B14F-4D97-AF65-F5344CB8AC3E}">
        <p14:creationId xmlns:p14="http://schemas.microsoft.com/office/powerpoint/2010/main" val="21441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CasellaDiTesto 1"/>
          <p:cNvSpPr txBox="1">
            <a:spLocks noChangeArrowheads="1"/>
          </p:cNvSpPr>
          <p:nvPr/>
        </p:nvSpPr>
        <p:spPr bwMode="auto">
          <a:xfrm>
            <a:off x="2452689" y="1714501"/>
            <a:ext cx="7019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/>
              <a:t>Manifestazioni  indotte da ↑ permeabilità intestinale</a:t>
            </a:r>
          </a:p>
        </p:txBody>
      </p:sp>
      <p:pic>
        <p:nvPicPr>
          <p:cNvPr id="140290" name="Picture 2" descr="https://fiocchettiosteopata.files.wordpress.com/2015/02/inside_st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00314"/>
            <a:ext cx="45720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2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ChangeArrowheads="1"/>
          </p:cNvSpPr>
          <p:nvPr/>
        </p:nvSpPr>
        <p:spPr bwMode="auto">
          <a:xfrm>
            <a:off x="2211388" y="1254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Ipertransaminasemia da causa sconosciuta come segno di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41314" name="Rectangle 3"/>
          <p:cNvSpPr>
            <a:spLocks noChangeArrowheads="1"/>
          </p:cNvSpPr>
          <p:nvPr/>
        </p:nvSpPr>
        <p:spPr bwMode="auto">
          <a:xfrm>
            <a:off x="2203450" y="1484314"/>
            <a:ext cx="77724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  <a:cs typeface="Times New Roman" panose="02020603050405020304" pitchFamily="18" charset="0"/>
              </a:rPr>
              <a:t>~</a:t>
            </a:r>
            <a:r>
              <a:rPr lang="it-IT" altLang="it-IT">
                <a:solidFill>
                  <a:srgbClr val="FFFFFF"/>
                </a:solidFill>
              </a:rPr>
              <a:t>10% dei pazienti con </a:t>
            </a:r>
            <a:r>
              <a:rPr lang="it-IT" altLang="it-IT">
                <a:solidFill>
                  <a:srgbClr val="FFFFFF"/>
                </a:solidFill>
                <a:sym typeface="Symbol" panose="05050102010706020507" pitchFamily="18" charset="2"/>
              </a:rPr>
              <a:t> AST, ALT </a:t>
            </a:r>
            <a:r>
              <a:rPr lang="it-IT" altLang="it-IT">
                <a:solidFill>
                  <a:srgbClr val="FFFFFF"/>
                </a:solidFill>
              </a:rPr>
              <a:t>da causa ignota sono affetti da </a:t>
            </a:r>
            <a:r>
              <a:rPr lang="it-IT" altLang="it-IT" b="1">
                <a:solidFill>
                  <a:srgbClr val="FFFFFF"/>
                </a:solidFill>
              </a:rPr>
              <a:t>celiachia</a:t>
            </a:r>
            <a:r>
              <a:rPr lang="it-IT" altLang="it-IT">
                <a:solidFill>
                  <a:srgbClr val="FFFFFF"/>
                </a:solidFill>
              </a:rPr>
              <a:t>, spesso silente sul piano clinico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6753226" y="6405563"/>
            <a:ext cx="2511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>
                <a:solidFill>
                  <a:srgbClr val="FFFFFF"/>
                </a:solidFill>
              </a:rPr>
              <a:t>Volta U, Lancet 1998 </a:t>
            </a:r>
            <a:endParaRPr lang="it-IT" altLang="it-IT" sz="1600" b="1" i="1"/>
          </a:p>
        </p:txBody>
      </p:sp>
      <p:sp>
        <p:nvSpPr>
          <p:cNvPr id="141316" name="Text Box 6"/>
          <p:cNvSpPr txBox="1">
            <a:spLocks noChangeArrowheads="1"/>
          </p:cNvSpPr>
          <p:nvPr/>
        </p:nvSpPr>
        <p:spPr bwMode="auto">
          <a:xfrm>
            <a:off x="1919288" y="2820989"/>
            <a:ext cx="3744912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FFFFFF"/>
                </a:solidFill>
              </a:rPr>
              <a:t> Il danno epatico: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  lesioni minime (infiammazione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  periportale, infiltrazione di grasso);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FFFFFF"/>
                </a:solidFill>
              </a:rPr>
              <a:t> </a:t>
            </a:r>
            <a:r>
              <a:rPr lang="it-IT" altLang="it-IT" sz="2000">
                <a:solidFill>
                  <a:srgbClr val="FFFFFF"/>
                </a:solidFill>
              </a:rPr>
              <a:t>glutine-dipendente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  (normalizzazione AST e ALT)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   e miglioramento istologico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</a:rPr>
              <a:t>   dopo dieta senza glutine </a:t>
            </a:r>
          </a:p>
        </p:txBody>
      </p:sp>
      <p:sp>
        <p:nvSpPr>
          <p:cNvPr id="141317" name="Text Box 7"/>
          <p:cNvSpPr txBox="1">
            <a:spLocks noChangeArrowheads="1"/>
          </p:cNvSpPr>
          <p:nvPr/>
        </p:nvSpPr>
        <p:spPr bwMode="auto">
          <a:xfrm>
            <a:off x="2346325" y="5516564"/>
            <a:ext cx="7108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>
                <a:solidFill>
                  <a:srgbClr val="FFFFFF"/>
                </a:solidFill>
              </a:rPr>
              <a:t> Escludere sempre una celiachia nei pazienti con rialzo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 delle transaminasi da causa sconosciuta</a:t>
            </a:r>
          </a:p>
        </p:txBody>
      </p:sp>
      <p:pic>
        <p:nvPicPr>
          <p:cNvPr id="141318" name="Picture 9" descr="20130801094756-355487ab-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2565400"/>
            <a:ext cx="42037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1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CasellaDiTesto 1"/>
          <p:cNvSpPr txBox="1">
            <a:spLocks noChangeArrowheads="1"/>
          </p:cNvSpPr>
          <p:nvPr/>
        </p:nvSpPr>
        <p:spPr bwMode="auto">
          <a:xfrm>
            <a:off x="1790701" y="2997201"/>
            <a:ext cx="8520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/>
              <a:t>Manifestazioni associate all</a:t>
            </a:r>
            <a:r>
              <a:rPr lang="ja-JP" altLang="it-IT" sz="3600" b="1"/>
              <a:t>’</a:t>
            </a:r>
            <a:r>
              <a:rPr lang="it-IT" altLang="ja-JP" sz="3600" b="1"/>
              <a:t>autoimmunità</a:t>
            </a:r>
            <a:endParaRPr lang="it-IT" altLang="it-IT" sz="3600" b="1"/>
          </a:p>
        </p:txBody>
      </p:sp>
    </p:spTree>
    <p:extLst>
      <p:ext uri="{BB962C8B-B14F-4D97-AF65-F5344CB8AC3E}">
        <p14:creationId xmlns:p14="http://schemas.microsoft.com/office/powerpoint/2010/main" val="14652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Oval 2"/>
          <p:cNvSpPr>
            <a:spLocks noChangeArrowheads="1"/>
          </p:cNvSpPr>
          <p:nvPr/>
        </p:nvSpPr>
        <p:spPr bwMode="auto">
          <a:xfrm>
            <a:off x="2971800" y="533400"/>
            <a:ext cx="58674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000000"/>
                </a:solidFill>
              </a:rPr>
              <a:t>Alterazioni della sfera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000000"/>
                </a:solidFill>
              </a:rPr>
              <a:t>ginecologica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000000"/>
                </a:solidFill>
              </a:rPr>
              <a:t> nella Celiachia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1992313" y="3976688"/>
            <a:ext cx="278765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Menarca tardivo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(13.6* vs. 12.7° aa)</a:t>
            </a:r>
          </a:p>
        </p:txBody>
      </p:sp>
      <p:sp>
        <p:nvSpPr>
          <p:cNvPr id="143363" name="Line 4"/>
          <p:cNvSpPr>
            <a:spLocks noChangeShapeType="1"/>
          </p:cNvSpPr>
          <p:nvPr/>
        </p:nvSpPr>
        <p:spPr bwMode="auto">
          <a:xfrm flipH="1">
            <a:off x="4114800" y="2895600"/>
            <a:ext cx="1752600" cy="2590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2782889" y="5489576"/>
            <a:ext cx="261143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Menopausa precoce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(47.6* vs. 50.1° aa)</a:t>
            </a:r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1666875" y="4652964"/>
            <a:ext cx="30607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¯"/>
            </a:pPr>
            <a:r>
              <a:rPr lang="it-IT" altLang="it-IT" sz="1800">
                <a:solidFill>
                  <a:srgbClr val="FFFFFF"/>
                </a:solidFill>
                <a:sym typeface="Symbol" panose="05050102010706020507" pitchFamily="18" charset="2"/>
              </a:rPr>
              <a:t>4-5 anni in meno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¯"/>
            </a:pPr>
            <a:r>
              <a:rPr lang="it-IT" altLang="it-IT" sz="1800">
                <a:solidFill>
                  <a:srgbClr val="FFFFFF"/>
                </a:solidFill>
                <a:sym typeface="Symbol" panose="05050102010706020507" pitchFamily="18" charset="2"/>
              </a:rPr>
              <a:t>di vita fertile</a:t>
            </a: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143366" name="Text Box 7"/>
          <p:cNvSpPr txBox="1">
            <a:spLocks noChangeArrowheads="1"/>
          </p:cNvSpPr>
          <p:nvPr/>
        </p:nvSpPr>
        <p:spPr bwMode="auto">
          <a:xfrm>
            <a:off x="5873750" y="5029200"/>
            <a:ext cx="40386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Ridotta  fertilità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(n. nati)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1.9* vs. 2.5°</a:t>
            </a:r>
          </a:p>
        </p:txBody>
      </p:sp>
      <p:sp>
        <p:nvSpPr>
          <p:cNvPr id="143367" name="Text Box 8"/>
          <p:cNvSpPr txBox="1">
            <a:spLocks noChangeArrowheads="1"/>
          </p:cNvSpPr>
          <p:nvPr/>
        </p:nvSpPr>
        <p:spPr bwMode="auto">
          <a:xfrm>
            <a:off x="1752600" y="6345238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i="1">
                <a:solidFill>
                  <a:srgbClr val="FFFFFF"/>
                </a:solidFill>
              </a:rPr>
              <a:t>Sher KS, Digestion 1994</a:t>
            </a:r>
          </a:p>
        </p:txBody>
      </p:sp>
      <p:sp>
        <p:nvSpPr>
          <p:cNvPr id="143368" name="Line 9"/>
          <p:cNvSpPr>
            <a:spLocks noChangeShapeType="1"/>
          </p:cNvSpPr>
          <p:nvPr/>
        </p:nvSpPr>
        <p:spPr bwMode="auto">
          <a:xfrm>
            <a:off x="7086600" y="2819400"/>
            <a:ext cx="838200" cy="2133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43369" name="Text Box 10"/>
          <p:cNvSpPr txBox="1">
            <a:spLocks noChangeArrowheads="1"/>
          </p:cNvSpPr>
          <p:nvPr/>
        </p:nvSpPr>
        <p:spPr bwMode="auto">
          <a:xfrm>
            <a:off x="7467600" y="6137276"/>
            <a:ext cx="279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° controlli, * P &lt; 0.01</a:t>
            </a:r>
          </a:p>
        </p:txBody>
      </p:sp>
      <p:sp>
        <p:nvSpPr>
          <p:cNvPr id="143370" name="Line 11"/>
          <p:cNvSpPr>
            <a:spLocks noChangeShapeType="1"/>
          </p:cNvSpPr>
          <p:nvPr/>
        </p:nvSpPr>
        <p:spPr bwMode="auto">
          <a:xfrm flipH="1">
            <a:off x="3352800" y="2667000"/>
            <a:ext cx="762000" cy="1295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13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/>
              <a:t>La Celiachia oggi: patologia frequente anche nell</a:t>
            </a:r>
            <a:r>
              <a:rPr lang="ja-JP" altLang="it-IT" sz="2800"/>
              <a:t>’</a:t>
            </a:r>
            <a:r>
              <a:rPr lang="it-IT" altLang="ja-JP" sz="2800"/>
              <a:t>età adulta con o senza sintomi gastro-intestinali</a:t>
            </a:r>
            <a:endParaRPr lang="it-IT" altLang="it-IT" sz="2800"/>
          </a:p>
        </p:txBody>
      </p:sp>
      <p:grpSp>
        <p:nvGrpSpPr>
          <p:cNvPr id="125954" name="Group 13"/>
          <p:cNvGrpSpPr>
            <a:grpSpLocks/>
          </p:cNvGrpSpPr>
          <p:nvPr/>
        </p:nvGrpSpPr>
        <p:grpSpPr bwMode="auto">
          <a:xfrm>
            <a:off x="3251201" y="1196976"/>
            <a:ext cx="5076825" cy="5287963"/>
            <a:chOff x="2562" y="689"/>
            <a:chExt cx="3198" cy="3331"/>
          </a:xfrm>
        </p:grpSpPr>
        <p:pic>
          <p:nvPicPr>
            <p:cNvPr id="12595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344"/>
              <a:ext cx="2993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56" name="Text Box 6"/>
            <p:cNvSpPr txBox="1">
              <a:spLocks noChangeArrowheads="1"/>
            </p:cNvSpPr>
            <p:nvPr/>
          </p:nvSpPr>
          <p:spPr bwMode="auto">
            <a:xfrm>
              <a:off x="2562" y="689"/>
              <a:ext cx="319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FF"/>
                  </a:solidFill>
                </a:rPr>
                <a:t>Forme senza sintomi gastrointestinali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FF"/>
                  </a:solidFill>
                </a:rPr>
                <a:t>screening in patologia associata </a:t>
              </a:r>
            </a:p>
          </p:txBody>
        </p:sp>
        <p:sp>
          <p:nvSpPr>
            <p:cNvPr id="125957" name="Rectangle 8"/>
            <p:cNvSpPr>
              <a:spLocks noChangeArrowheads="1"/>
            </p:cNvSpPr>
            <p:nvPr/>
          </p:nvSpPr>
          <p:spPr bwMode="auto">
            <a:xfrm>
              <a:off x="2653" y="3702"/>
              <a:ext cx="2994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0000"/>
                  </a:solidFill>
                </a:rPr>
                <a:t>Dermatomiosite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4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ChangeArrowheads="1"/>
          </p:cNvSpPr>
          <p:nvPr/>
        </p:nvSpPr>
        <p:spPr bwMode="auto">
          <a:xfrm>
            <a:off x="2203450" y="1"/>
            <a:ext cx="7772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Patologie associate: possibile spia di celiachia</a:t>
            </a:r>
          </a:p>
        </p:txBody>
      </p:sp>
      <p:grpSp>
        <p:nvGrpSpPr>
          <p:cNvPr id="144386" name="Group 3"/>
          <p:cNvGrpSpPr>
            <a:grpSpLocks noRot="1"/>
          </p:cNvGrpSpPr>
          <p:nvPr/>
        </p:nvGrpSpPr>
        <p:grpSpPr bwMode="auto">
          <a:xfrm>
            <a:off x="2201864" y="1368426"/>
            <a:ext cx="7991475" cy="7058025"/>
            <a:chOff x="431" y="981"/>
            <a:chExt cx="5034" cy="4446"/>
          </a:xfrm>
        </p:grpSpPr>
        <p:sp>
          <p:nvSpPr>
            <p:cNvPr id="144387" name="Rectangle 4"/>
            <p:cNvSpPr>
              <a:spLocks noChangeArrowheads="1"/>
            </p:cNvSpPr>
            <p:nvPr/>
          </p:nvSpPr>
          <p:spPr bwMode="auto">
            <a:xfrm>
              <a:off x="4077" y="981"/>
              <a:ext cx="138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CCFF"/>
                  </a:solidFill>
                </a:rPr>
                <a:t>Cromosomiche</a:t>
              </a:r>
            </a:p>
          </p:txBody>
        </p:sp>
        <p:sp>
          <p:nvSpPr>
            <p:cNvPr id="144388" name="Rectangle 5"/>
            <p:cNvSpPr>
              <a:spLocks noChangeArrowheads="1"/>
            </p:cNvSpPr>
            <p:nvPr/>
          </p:nvSpPr>
          <p:spPr bwMode="auto">
            <a:xfrm>
              <a:off x="2305" y="981"/>
              <a:ext cx="177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33CC33"/>
                  </a:solidFill>
                </a:rPr>
                <a:t>Idiopatiche</a:t>
              </a:r>
            </a:p>
          </p:txBody>
        </p:sp>
        <p:sp>
          <p:nvSpPr>
            <p:cNvPr id="144389" name="Rectangle 6"/>
            <p:cNvSpPr>
              <a:spLocks noChangeArrowheads="1"/>
            </p:cNvSpPr>
            <p:nvPr/>
          </p:nvSpPr>
          <p:spPr bwMode="auto">
            <a:xfrm>
              <a:off x="431" y="981"/>
              <a:ext cx="187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b="1">
                  <a:solidFill>
                    <a:srgbClr val="FFFFFF"/>
                  </a:solidFill>
                </a:rPr>
                <a:t>Autoimmuni</a:t>
              </a:r>
              <a:endParaRPr lang="it-IT" altLang="it-IT" b="1">
                <a:solidFill>
                  <a:srgbClr val="FF0000"/>
                </a:solidFill>
              </a:endParaRPr>
            </a:p>
          </p:txBody>
        </p:sp>
        <p:sp>
          <p:nvSpPr>
            <p:cNvPr id="144390" name="Rectangle 7"/>
            <p:cNvSpPr>
              <a:spLocks noChangeArrowheads="1"/>
            </p:cNvSpPr>
            <p:nvPr/>
          </p:nvSpPr>
          <p:spPr bwMode="auto">
            <a:xfrm>
              <a:off x="4077" y="5178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1" name="Rectangle 8"/>
            <p:cNvSpPr>
              <a:spLocks noChangeArrowheads="1"/>
            </p:cNvSpPr>
            <p:nvPr/>
          </p:nvSpPr>
          <p:spPr bwMode="auto">
            <a:xfrm>
              <a:off x="2305" y="5178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2" name="Rectangle 9"/>
            <p:cNvSpPr>
              <a:spLocks noChangeArrowheads="1"/>
            </p:cNvSpPr>
            <p:nvPr/>
          </p:nvSpPr>
          <p:spPr bwMode="auto">
            <a:xfrm>
              <a:off x="431" y="5178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lvl="1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144393" name="Rectangle 10"/>
            <p:cNvSpPr>
              <a:spLocks noChangeArrowheads="1"/>
            </p:cNvSpPr>
            <p:nvPr/>
          </p:nvSpPr>
          <p:spPr bwMode="auto">
            <a:xfrm>
              <a:off x="4077" y="4929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4" name="Rectangle 11"/>
            <p:cNvSpPr>
              <a:spLocks noChangeArrowheads="1"/>
            </p:cNvSpPr>
            <p:nvPr/>
          </p:nvSpPr>
          <p:spPr bwMode="auto">
            <a:xfrm>
              <a:off x="2305" y="4929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5" name="Rectangle 12"/>
            <p:cNvSpPr>
              <a:spLocks noChangeArrowheads="1"/>
            </p:cNvSpPr>
            <p:nvPr/>
          </p:nvSpPr>
          <p:spPr bwMode="auto">
            <a:xfrm>
              <a:off x="431" y="4929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6" name="Rectangle 13"/>
            <p:cNvSpPr>
              <a:spLocks noChangeArrowheads="1"/>
            </p:cNvSpPr>
            <p:nvPr/>
          </p:nvSpPr>
          <p:spPr bwMode="auto">
            <a:xfrm>
              <a:off x="4077" y="4680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7" name="Rectangle 14"/>
            <p:cNvSpPr>
              <a:spLocks noChangeArrowheads="1"/>
            </p:cNvSpPr>
            <p:nvPr/>
          </p:nvSpPr>
          <p:spPr bwMode="auto">
            <a:xfrm>
              <a:off x="2305" y="4680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8" name="Rectangle 15"/>
            <p:cNvSpPr>
              <a:spLocks noChangeArrowheads="1"/>
            </p:cNvSpPr>
            <p:nvPr/>
          </p:nvSpPr>
          <p:spPr bwMode="auto">
            <a:xfrm>
              <a:off x="431" y="4680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399" name="Rectangle 16"/>
            <p:cNvSpPr>
              <a:spLocks noChangeArrowheads="1"/>
            </p:cNvSpPr>
            <p:nvPr/>
          </p:nvSpPr>
          <p:spPr bwMode="auto">
            <a:xfrm>
              <a:off x="4077" y="4431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0" name="Rectangle 17"/>
            <p:cNvSpPr>
              <a:spLocks noChangeArrowheads="1"/>
            </p:cNvSpPr>
            <p:nvPr/>
          </p:nvSpPr>
          <p:spPr bwMode="auto">
            <a:xfrm>
              <a:off x="2305" y="4431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1" name="Rectangle 18"/>
            <p:cNvSpPr>
              <a:spLocks noChangeArrowheads="1"/>
            </p:cNvSpPr>
            <p:nvPr/>
          </p:nvSpPr>
          <p:spPr bwMode="auto">
            <a:xfrm>
              <a:off x="431" y="4431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2" name="Rectangle 19"/>
            <p:cNvSpPr>
              <a:spLocks noChangeArrowheads="1"/>
            </p:cNvSpPr>
            <p:nvPr/>
          </p:nvSpPr>
          <p:spPr bwMode="auto">
            <a:xfrm>
              <a:off x="4077" y="4182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3" name="Rectangle 20"/>
            <p:cNvSpPr>
              <a:spLocks noChangeArrowheads="1"/>
            </p:cNvSpPr>
            <p:nvPr/>
          </p:nvSpPr>
          <p:spPr bwMode="auto">
            <a:xfrm>
              <a:off x="2305" y="4182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4" name="Rectangle 21"/>
            <p:cNvSpPr>
              <a:spLocks noChangeArrowheads="1"/>
            </p:cNvSpPr>
            <p:nvPr/>
          </p:nvSpPr>
          <p:spPr bwMode="auto">
            <a:xfrm>
              <a:off x="431" y="4182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5" name="Rectangle 22"/>
            <p:cNvSpPr>
              <a:spLocks noChangeArrowheads="1"/>
            </p:cNvSpPr>
            <p:nvPr/>
          </p:nvSpPr>
          <p:spPr bwMode="auto">
            <a:xfrm>
              <a:off x="4077" y="3933"/>
              <a:ext cx="1388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6" name="Rectangle 23"/>
            <p:cNvSpPr>
              <a:spLocks noChangeArrowheads="1"/>
            </p:cNvSpPr>
            <p:nvPr/>
          </p:nvSpPr>
          <p:spPr bwMode="auto">
            <a:xfrm>
              <a:off x="2305" y="3933"/>
              <a:ext cx="177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7" name="Rectangle 24"/>
            <p:cNvSpPr>
              <a:spLocks noChangeArrowheads="1"/>
            </p:cNvSpPr>
            <p:nvPr/>
          </p:nvSpPr>
          <p:spPr bwMode="auto">
            <a:xfrm>
              <a:off x="431" y="3933"/>
              <a:ext cx="1874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>
                <a:solidFill>
                  <a:srgbClr val="000000"/>
                </a:solidFill>
              </a:endParaRPr>
            </a:p>
          </p:txBody>
        </p:sp>
        <p:sp>
          <p:nvSpPr>
            <p:cNvPr id="144408" name="Rectangle 25"/>
            <p:cNvSpPr>
              <a:spLocks noChangeArrowheads="1"/>
            </p:cNvSpPr>
            <p:nvPr/>
          </p:nvSpPr>
          <p:spPr bwMode="auto">
            <a:xfrm>
              <a:off x="4077" y="1268"/>
              <a:ext cx="1388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CCFF"/>
                  </a:solidFill>
                </a:rPr>
                <a:t> Sindrome di Down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CCFF"/>
                  </a:solidFill>
                </a:rPr>
                <a:t> Sindrome di Turner</a:t>
              </a:r>
            </a:p>
          </p:txBody>
        </p:sp>
        <p:sp>
          <p:nvSpPr>
            <p:cNvPr id="144409" name="Rectangle 26"/>
            <p:cNvSpPr>
              <a:spLocks noChangeArrowheads="1"/>
            </p:cNvSpPr>
            <p:nvPr/>
          </p:nvSpPr>
          <p:spPr bwMode="auto">
            <a:xfrm>
              <a:off x="2305" y="1268"/>
              <a:ext cx="1772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33CC33"/>
                  </a:solidFill>
                </a:rPr>
                <a:t> Cardiomiopatia dilatativa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33CC33"/>
                  </a:solidFill>
                </a:rPr>
                <a:t>Patologia neurologica: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33CC33"/>
                  </a:solidFill>
                </a:rPr>
                <a:t>- epilessia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33CC33"/>
                  </a:solidFill>
                </a:rPr>
                <a:t>- atassia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it-IT" altLang="it-IT" sz="2000" b="1">
                  <a:solidFill>
                    <a:srgbClr val="33CC33"/>
                  </a:solidFill>
                </a:rPr>
                <a:t>- neuropatia periferica  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it-IT" altLang="it-IT" sz="2000" b="1">
                <a:solidFill>
                  <a:srgbClr val="33CC33"/>
                </a:solidFill>
              </a:endParaRPr>
            </a:p>
          </p:txBody>
        </p:sp>
        <p:sp>
          <p:nvSpPr>
            <p:cNvPr id="144410" name="Rectangle 27"/>
            <p:cNvSpPr>
              <a:spLocks noChangeArrowheads="1"/>
            </p:cNvSpPr>
            <p:nvPr/>
          </p:nvSpPr>
          <p:spPr bwMode="auto">
            <a:xfrm>
              <a:off x="431" y="1268"/>
              <a:ext cx="1874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Dermatite erpetiforme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Diabete mellito tipo 1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Tiroidite autoimmune e morbo di Graves/Basedow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Morbo di Addison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Deficit selettivo di IgA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Alopecia areata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Morbo di Addison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Connettiviti (Sd Sjogren, LES, AR, SS, DM)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Patologia epatica (CBP, EA tipo 1 e 2, CSP)</a:t>
              </a:r>
            </a:p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it-IT" altLang="it-IT" sz="2000" b="1">
                  <a:solidFill>
                    <a:srgbClr val="FFFFFF"/>
                  </a:solidFill>
                </a:rPr>
                <a:t>IBD</a:t>
              </a:r>
            </a:p>
          </p:txBody>
        </p:sp>
        <p:sp>
          <p:nvSpPr>
            <p:cNvPr id="144411" name="Line 28"/>
            <p:cNvSpPr>
              <a:spLocks noChangeShapeType="1"/>
            </p:cNvSpPr>
            <p:nvPr/>
          </p:nvSpPr>
          <p:spPr bwMode="auto">
            <a:xfrm>
              <a:off x="431" y="981"/>
              <a:ext cx="187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2" name="Line 29"/>
            <p:cNvSpPr>
              <a:spLocks noChangeShapeType="1"/>
            </p:cNvSpPr>
            <p:nvPr/>
          </p:nvSpPr>
          <p:spPr bwMode="auto">
            <a:xfrm>
              <a:off x="431" y="5427"/>
              <a:ext cx="187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3" name="Line 30"/>
            <p:cNvSpPr>
              <a:spLocks noChangeShapeType="1"/>
            </p:cNvSpPr>
            <p:nvPr/>
          </p:nvSpPr>
          <p:spPr bwMode="auto">
            <a:xfrm>
              <a:off x="431" y="981"/>
              <a:ext cx="0" cy="28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4" name="Line 31"/>
            <p:cNvSpPr>
              <a:spLocks noChangeShapeType="1"/>
            </p:cNvSpPr>
            <p:nvPr/>
          </p:nvSpPr>
          <p:spPr bwMode="auto">
            <a:xfrm>
              <a:off x="5465" y="981"/>
              <a:ext cx="0" cy="287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5" name="Line 32"/>
            <p:cNvSpPr>
              <a:spLocks noChangeShapeType="1"/>
            </p:cNvSpPr>
            <p:nvPr/>
          </p:nvSpPr>
          <p:spPr bwMode="auto">
            <a:xfrm>
              <a:off x="2305" y="981"/>
              <a:ext cx="17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6" name="Line 33"/>
            <p:cNvSpPr>
              <a:spLocks noChangeShapeType="1"/>
            </p:cNvSpPr>
            <p:nvPr/>
          </p:nvSpPr>
          <p:spPr bwMode="auto">
            <a:xfrm>
              <a:off x="4077" y="981"/>
              <a:ext cx="13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7" name="Line 34"/>
            <p:cNvSpPr>
              <a:spLocks noChangeShapeType="1"/>
            </p:cNvSpPr>
            <p:nvPr/>
          </p:nvSpPr>
          <p:spPr bwMode="auto">
            <a:xfrm>
              <a:off x="431" y="3933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8" name="Line 35"/>
            <p:cNvSpPr>
              <a:spLocks noChangeShapeType="1"/>
            </p:cNvSpPr>
            <p:nvPr/>
          </p:nvSpPr>
          <p:spPr bwMode="auto">
            <a:xfrm>
              <a:off x="431" y="1268"/>
              <a:ext cx="0" cy="266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19" name="Line 36"/>
            <p:cNvSpPr>
              <a:spLocks noChangeShapeType="1"/>
            </p:cNvSpPr>
            <p:nvPr/>
          </p:nvSpPr>
          <p:spPr bwMode="auto">
            <a:xfrm>
              <a:off x="5465" y="1268"/>
              <a:ext cx="0" cy="266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0" name="Line 37"/>
            <p:cNvSpPr>
              <a:spLocks noChangeShapeType="1"/>
            </p:cNvSpPr>
            <p:nvPr/>
          </p:nvSpPr>
          <p:spPr bwMode="auto">
            <a:xfrm>
              <a:off x="5465" y="3933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1" name="Line 38"/>
            <p:cNvSpPr>
              <a:spLocks noChangeShapeType="1"/>
            </p:cNvSpPr>
            <p:nvPr/>
          </p:nvSpPr>
          <p:spPr bwMode="auto">
            <a:xfrm>
              <a:off x="431" y="4182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2" name="Line 39"/>
            <p:cNvSpPr>
              <a:spLocks noChangeShapeType="1"/>
            </p:cNvSpPr>
            <p:nvPr/>
          </p:nvSpPr>
          <p:spPr bwMode="auto">
            <a:xfrm>
              <a:off x="431" y="4431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3" name="Line 40"/>
            <p:cNvSpPr>
              <a:spLocks noChangeShapeType="1"/>
            </p:cNvSpPr>
            <p:nvPr/>
          </p:nvSpPr>
          <p:spPr bwMode="auto">
            <a:xfrm>
              <a:off x="5465" y="4431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4" name="Line 41"/>
            <p:cNvSpPr>
              <a:spLocks noChangeShapeType="1"/>
            </p:cNvSpPr>
            <p:nvPr/>
          </p:nvSpPr>
          <p:spPr bwMode="auto">
            <a:xfrm>
              <a:off x="5465" y="4182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5" name="Line 42"/>
            <p:cNvSpPr>
              <a:spLocks noChangeShapeType="1"/>
            </p:cNvSpPr>
            <p:nvPr/>
          </p:nvSpPr>
          <p:spPr bwMode="auto">
            <a:xfrm>
              <a:off x="431" y="4680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6" name="Line 43"/>
            <p:cNvSpPr>
              <a:spLocks noChangeShapeType="1"/>
            </p:cNvSpPr>
            <p:nvPr/>
          </p:nvSpPr>
          <p:spPr bwMode="auto">
            <a:xfrm>
              <a:off x="431" y="4929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7" name="Line 44"/>
            <p:cNvSpPr>
              <a:spLocks noChangeShapeType="1"/>
            </p:cNvSpPr>
            <p:nvPr/>
          </p:nvSpPr>
          <p:spPr bwMode="auto">
            <a:xfrm>
              <a:off x="431" y="5178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8" name="Line 45"/>
            <p:cNvSpPr>
              <a:spLocks noChangeShapeType="1"/>
            </p:cNvSpPr>
            <p:nvPr/>
          </p:nvSpPr>
          <p:spPr bwMode="auto">
            <a:xfrm>
              <a:off x="2305" y="5427"/>
              <a:ext cx="17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29" name="Line 46"/>
            <p:cNvSpPr>
              <a:spLocks noChangeShapeType="1"/>
            </p:cNvSpPr>
            <p:nvPr/>
          </p:nvSpPr>
          <p:spPr bwMode="auto">
            <a:xfrm>
              <a:off x="5465" y="4929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30" name="Line 47"/>
            <p:cNvSpPr>
              <a:spLocks noChangeShapeType="1"/>
            </p:cNvSpPr>
            <p:nvPr/>
          </p:nvSpPr>
          <p:spPr bwMode="auto">
            <a:xfrm>
              <a:off x="5465" y="4680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31" name="Line 48"/>
            <p:cNvSpPr>
              <a:spLocks noChangeShapeType="1"/>
            </p:cNvSpPr>
            <p:nvPr/>
          </p:nvSpPr>
          <p:spPr bwMode="auto">
            <a:xfrm>
              <a:off x="5465" y="5178"/>
              <a:ext cx="0" cy="2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4432" name="Line 49"/>
            <p:cNvSpPr>
              <a:spLocks noChangeShapeType="1"/>
            </p:cNvSpPr>
            <p:nvPr/>
          </p:nvSpPr>
          <p:spPr bwMode="auto">
            <a:xfrm>
              <a:off x="4077" y="5427"/>
              <a:ext cx="13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5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 Box 5"/>
          <p:cNvSpPr txBox="1">
            <a:spLocks noChangeArrowheads="1"/>
          </p:cNvSpPr>
          <p:nvPr/>
        </p:nvSpPr>
        <p:spPr bwMode="auto">
          <a:xfrm>
            <a:off x="5257800" y="3048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it-IT" sz="3200">
              <a:solidFill>
                <a:srgbClr val="000000"/>
              </a:solidFill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1919289" y="1196976"/>
            <a:ext cx="48974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 b="1">
                <a:solidFill>
                  <a:srgbClr val="FFFFFF"/>
                </a:solidFill>
              </a:rPr>
              <a:t>Celiachia della cute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 b="1">
                <a:solidFill>
                  <a:srgbClr val="FFFFFF"/>
                </a:solidFill>
              </a:rPr>
              <a:t>Presenza di lesioni della mucosa intestinale in forma più lieve che nella celiachia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 b="1">
                <a:solidFill>
                  <a:srgbClr val="FFFFFF"/>
                </a:solidFill>
              </a:rPr>
              <a:t>DQ2 / DQ8</a:t>
            </a:r>
          </a:p>
        </p:txBody>
      </p:sp>
      <p:pic>
        <p:nvPicPr>
          <p:cNvPr id="6451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268413"/>
            <a:ext cx="3276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412" name="Group 10"/>
          <p:cNvGrpSpPr>
            <a:grpSpLocks/>
          </p:cNvGrpSpPr>
          <p:nvPr/>
        </p:nvGrpSpPr>
        <p:grpSpPr bwMode="auto">
          <a:xfrm>
            <a:off x="2209800" y="0"/>
            <a:ext cx="7772400" cy="6453188"/>
            <a:chOff x="432" y="0"/>
            <a:chExt cx="4896" cy="4065"/>
          </a:xfrm>
        </p:grpSpPr>
        <p:sp>
          <p:nvSpPr>
            <p:cNvPr id="145413" name="Rectangle 6"/>
            <p:cNvSpPr>
              <a:spLocks noChangeArrowheads="1"/>
            </p:cNvSpPr>
            <p:nvPr/>
          </p:nvSpPr>
          <p:spPr bwMode="auto">
            <a:xfrm>
              <a:off x="432" y="0"/>
              <a:ext cx="48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4400"/>
                <a:t>DERMATITE ERPETIFORME</a:t>
              </a:r>
            </a:p>
          </p:txBody>
        </p:sp>
        <p:pic>
          <p:nvPicPr>
            <p:cNvPr id="145414" name="Picture 2" descr="Pekka0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" y="2442"/>
              <a:ext cx="2290" cy="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68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4"/>
          <p:cNvSpPr>
            <a:spLocks noChangeArrowheads="1"/>
          </p:cNvSpPr>
          <p:nvPr/>
        </p:nvSpPr>
        <p:spPr bwMode="auto">
          <a:xfrm>
            <a:off x="2590800" y="304801"/>
            <a:ext cx="7543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 b="1">
                <a:solidFill>
                  <a:srgbClr val="FF3300"/>
                </a:solidFill>
                <a:latin typeface="Arial" panose="020B0604020202020204" pitchFamily="34" charset="0"/>
              </a:rPr>
              <a:t>Celiachia e Tiroidite</a:t>
            </a:r>
          </a:p>
        </p:txBody>
      </p:sp>
      <p:sp>
        <p:nvSpPr>
          <p:cNvPr id="146434" name="Rectangle 5"/>
          <p:cNvSpPr>
            <a:spLocks noChangeArrowheads="1"/>
          </p:cNvSpPr>
          <p:nvPr/>
        </p:nvSpPr>
        <p:spPr bwMode="auto">
          <a:xfrm>
            <a:off x="2590800" y="1981200"/>
            <a:ext cx="36972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000000"/>
                </a:solidFill>
              </a:rPr>
              <a:t>	</a:t>
            </a:r>
            <a:r>
              <a:rPr lang="it-IT" altLang="it-IT" sz="2000">
                <a:latin typeface="Arial" panose="020B0604020202020204" pitchFamily="34" charset="0"/>
              </a:rPr>
              <a:t>Screening per celiachia (CD) nella tiroidite autoimmune (TA)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it-IT" altLang="it-IT" sz="200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latin typeface="Arial" panose="020B0604020202020204" pitchFamily="34" charset="0"/>
              </a:rPr>
              <a:t>4 CD/83 TA (5%)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Test: EmA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Collin P, 1994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latin typeface="Arial" panose="020B0604020202020204" pitchFamily="34" charset="0"/>
              </a:rPr>
              <a:t>5 CD/152 TA (3.3%)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Test: EmA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Sategna-Guidetti C, 1996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latin typeface="Arial" panose="020B0604020202020204" pitchFamily="34" charset="0"/>
              </a:rPr>
              <a:t>7CD/220 TA (3.2%) 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Test: EmA+tTG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	Volta U, 2001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46435" name="Rectangle 6"/>
          <p:cNvSpPr>
            <a:spLocks noChangeArrowheads="1"/>
          </p:cNvSpPr>
          <p:nvPr/>
        </p:nvSpPr>
        <p:spPr bwMode="auto">
          <a:xfrm>
            <a:off x="6437314" y="1981200"/>
            <a:ext cx="36972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altLang="it-IT" sz="2000">
                <a:latin typeface="Arial" panose="020B0604020202020204" pitchFamily="34" charset="0"/>
              </a:rPr>
              <a:t>TA con o senza ipotiroidismo in celiachia (CD) </a:t>
            </a:r>
          </a:p>
        </p:txBody>
      </p:sp>
      <p:pic>
        <p:nvPicPr>
          <p:cNvPr id="146436" name="Picture 7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852738"/>
            <a:ext cx="34290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 Box 8"/>
          <p:cNvSpPr txBox="1">
            <a:spLocks noChangeArrowheads="1"/>
          </p:cNvSpPr>
          <p:nvPr/>
        </p:nvSpPr>
        <p:spPr bwMode="auto">
          <a:xfrm>
            <a:off x="6527800" y="4508501"/>
            <a:ext cx="34559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latin typeface="Arial" panose="020B0604020202020204" pitchFamily="34" charset="0"/>
              </a:rPr>
              <a:t>20-25% dei celiaci con anticorpi antitiroidei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 b="1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46438" name="AutoShape 9"/>
          <p:cNvSpPr>
            <a:spLocks noChangeArrowheads="1"/>
          </p:cNvSpPr>
          <p:nvPr/>
        </p:nvSpPr>
        <p:spPr bwMode="auto">
          <a:xfrm>
            <a:off x="7967664" y="5084763"/>
            <a:ext cx="504825" cy="792162"/>
          </a:xfrm>
          <a:prstGeom prst="downArrow">
            <a:avLst>
              <a:gd name="adj1" fmla="val 50000"/>
              <a:gd name="adj2" fmla="val 392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46439" name="Text Box 10"/>
          <p:cNvSpPr txBox="1">
            <a:spLocks noChangeArrowheads="1"/>
          </p:cNvSpPr>
          <p:nvPr/>
        </p:nvSpPr>
        <p:spPr bwMode="auto">
          <a:xfrm>
            <a:off x="6600826" y="5805489"/>
            <a:ext cx="33829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latin typeface="Arial" panose="020B0604020202020204" pitchFamily="34" charset="0"/>
              </a:rPr>
              <a:t>Metà dei quali con TSH </a:t>
            </a:r>
            <a:r>
              <a:rPr lang="it-IT" altLang="it-IT" sz="1800" b="1">
                <a:latin typeface="Arial" panose="020B0604020202020204" pitchFamily="34" charset="0"/>
                <a:sym typeface="Symbol" panose="05050102010706020507" pitchFamily="18" charset="2"/>
              </a:rPr>
              <a:t> e necessità di terapia sostitutiva</a:t>
            </a:r>
          </a:p>
        </p:txBody>
      </p:sp>
    </p:spTree>
    <p:extLst>
      <p:ext uri="{BB962C8B-B14F-4D97-AF65-F5344CB8AC3E}">
        <p14:creationId xmlns:p14="http://schemas.microsoft.com/office/powerpoint/2010/main" val="24230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4"/>
          <p:cNvSpPr>
            <a:spLocks noChangeArrowheads="1"/>
          </p:cNvSpPr>
          <p:nvPr/>
        </p:nvSpPr>
        <p:spPr bwMode="auto">
          <a:xfrm>
            <a:off x="2590800" y="304801"/>
            <a:ext cx="7543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>
                <a:latin typeface="Arial" panose="020B0604020202020204" pitchFamily="34" charset="0"/>
              </a:rPr>
              <a:t>Diabete autoimmune tipo 1 (T1DM)</a:t>
            </a:r>
          </a:p>
        </p:txBody>
      </p:sp>
      <p:sp>
        <p:nvSpPr>
          <p:cNvPr id="147458" name="Rectangle 5"/>
          <p:cNvSpPr>
            <a:spLocks noChangeArrowheads="1"/>
          </p:cNvSpPr>
          <p:nvPr/>
        </p:nvSpPr>
        <p:spPr bwMode="auto">
          <a:xfrm>
            <a:off x="2209800" y="1981201"/>
            <a:ext cx="77724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</a:rPr>
              <a:t>Elevata prevalenza di celiachia nel T1DM descritta in tutta la popolazione mondiale (Europa, Stati Uniti, Nord Africa) oscillante fra il 2% e il 16% (media 5%) (Holmes GKT 2002) 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</a:rPr>
              <a:t>In uno studio multicentrico italiano diagnosi bioptica di celiachia nel 5.6% di T1DM (De Vitis I, 1996)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altLang="it-IT" sz="20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</a:rPr>
              <a:t>Un altro studio italiano su casi di T1DM seguiti dal 1987 al 2004 ha evidenziato una più elevata frequenza di celiachia dopo il 1994 rispetto agli anni precedenti (10.6% vs 3.3%). Possibile ruolo di fattori ambientali (abitudini dietetiche ed infezioini virali) (Salardi S, Volta U et al., JPGN 2008)</a:t>
            </a:r>
          </a:p>
        </p:txBody>
      </p:sp>
    </p:spTree>
    <p:extLst>
      <p:ext uri="{BB962C8B-B14F-4D97-AF65-F5344CB8AC3E}">
        <p14:creationId xmlns:p14="http://schemas.microsoft.com/office/powerpoint/2010/main" val="43715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neurograndepic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281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3"/>
          <p:cNvSpPr>
            <a:spLocks noChangeArrowheads="1"/>
          </p:cNvSpPr>
          <p:nvPr/>
        </p:nvSpPr>
        <p:spPr bwMode="auto">
          <a:xfrm>
            <a:off x="1752600" y="0"/>
            <a:ext cx="3505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FFFFFF"/>
                </a:solidFill>
              </a:rPr>
              <a:t>Neurological disorders in CD</a:t>
            </a:r>
            <a:endParaRPr lang="it-IT" altLang="it-IT" sz="16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Idiopathic cerebellar ataxia      10%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Epilepsy                                     5%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Peripheral neuropathy                4%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Multiple sclerosis                    0.5%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</a:rPr>
              <a:t>Attention/memory inpairment    3%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>
                <a:solidFill>
                  <a:srgbClr val="FFFFFF"/>
                </a:solidFill>
              </a:rPr>
              <a:t>Volta U, Scand J Gastroenterol 2002</a:t>
            </a:r>
            <a:endParaRPr lang="it-IT" altLang="it-IT" sz="1400" i="1">
              <a:solidFill>
                <a:srgbClr val="FFFFFF"/>
              </a:solidFill>
            </a:endParaRPr>
          </a:p>
        </p:txBody>
      </p:sp>
      <p:sp>
        <p:nvSpPr>
          <p:cNvPr id="148483" name="Rectangle 4"/>
          <p:cNvSpPr>
            <a:spLocks noChangeArrowheads="1"/>
          </p:cNvSpPr>
          <p:nvPr/>
        </p:nvSpPr>
        <p:spPr bwMode="auto">
          <a:xfrm>
            <a:off x="1752600" y="5334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3600" b="1">
              <a:solidFill>
                <a:srgbClr val="33CC33"/>
              </a:solidFill>
            </a:endParaRPr>
          </a:p>
        </p:txBody>
      </p:sp>
      <p:grpSp>
        <p:nvGrpSpPr>
          <p:cNvPr id="148484" name="Group 5"/>
          <p:cNvGrpSpPr>
            <a:grpSpLocks/>
          </p:cNvGrpSpPr>
          <p:nvPr/>
        </p:nvGrpSpPr>
        <p:grpSpPr bwMode="auto">
          <a:xfrm>
            <a:off x="2209801" y="1752600"/>
            <a:ext cx="7910513" cy="5528372"/>
            <a:chOff x="297" y="1106"/>
            <a:chExt cx="4983" cy="3245"/>
          </a:xfrm>
        </p:grpSpPr>
        <p:sp>
          <p:nvSpPr>
            <p:cNvPr id="148489" name="Line 6"/>
            <p:cNvSpPr>
              <a:spLocks noChangeShapeType="1"/>
            </p:cNvSpPr>
            <p:nvPr/>
          </p:nvSpPr>
          <p:spPr bwMode="auto">
            <a:xfrm>
              <a:off x="882" y="1237"/>
              <a:ext cx="0" cy="244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490" name="Line 7"/>
            <p:cNvSpPr>
              <a:spLocks noChangeShapeType="1"/>
            </p:cNvSpPr>
            <p:nvPr/>
          </p:nvSpPr>
          <p:spPr bwMode="auto">
            <a:xfrm>
              <a:off x="882" y="3678"/>
              <a:ext cx="439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491" name="Line 8"/>
            <p:cNvSpPr>
              <a:spLocks noChangeShapeType="1"/>
            </p:cNvSpPr>
            <p:nvPr/>
          </p:nvSpPr>
          <p:spPr bwMode="auto">
            <a:xfrm>
              <a:off x="831" y="3678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492" name="Text Box 9"/>
            <p:cNvSpPr txBox="1">
              <a:spLocks noChangeArrowheads="1"/>
            </p:cNvSpPr>
            <p:nvPr/>
          </p:nvSpPr>
          <p:spPr bwMode="auto">
            <a:xfrm>
              <a:off x="650" y="3546"/>
              <a:ext cx="1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0</a:t>
              </a:r>
              <a:endParaRPr lang="it-IT" altLang="it-IT" sz="1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493" name="Text Box 10"/>
            <p:cNvSpPr txBox="1">
              <a:spLocks noChangeArrowheads="1"/>
            </p:cNvSpPr>
            <p:nvPr/>
          </p:nvSpPr>
          <p:spPr bwMode="auto">
            <a:xfrm>
              <a:off x="594" y="1106"/>
              <a:ext cx="2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70</a:t>
              </a:r>
              <a:endParaRPr lang="it-IT" altLang="it-IT" sz="1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494" name="Text Box 11"/>
            <p:cNvSpPr txBox="1">
              <a:spLocks noChangeArrowheads="1"/>
            </p:cNvSpPr>
            <p:nvPr/>
          </p:nvSpPr>
          <p:spPr bwMode="auto">
            <a:xfrm>
              <a:off x="594" y="1455"/>
              <a:ext cx="2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60</a:t>
              </a:r>
              <a:endParaRPr lang="it-IT" altLang="it-IT" sz="18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495" name="Text Box 12"/>
            <p:cNvSpPr txBox="1">
              <a:spLocks noChangeArrowheads="1"/>
            </p:cNvSpPr>
            <p:nvPr/>
          </p:nvSpPr>
          <p:spPr bwMode="auto">
            <a:xfrm>
              <a:off x="594" y="1802"/>
              <a:ext cx="2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50</a:t>
              </a:r>
              <a:endParaRPr lang="it-IT" altLang="it-IT" sz="1200" b="1">
                <a:latin typeface="Arial" panose="020B0604020202020204" pitchFamily="34" charset="0"/>
              </a:endParaRPr>
            </a:p>
          </p:txBody>
        </p:sp>
        <p:sp>
          <p:nvSpPr>
            <p:cNvPr id="148496" name="Text Box 13"/>
            <p:cNvSpPr txBox="1">
              <a:spLocks noChangeArrowheads="1"/>
            </p:cNvSpPr>
            <p:nvPr/>
          </p:nvSpPr>
          <p:spPr bwMode="auto">
            <a:xfrm>
              <a:off x="594" y="2153"/>
              <a:ext cx="2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40</a:t>
              </a:r>
            </a:p>
          </p:txBody>
        </p:sp>
        <p:sp>
          <p:nvSpPr>
            <p:cNvPr id="148497" name="Text Box 14"/>
            <p:cNvSpPr txBox="1">
              <a:spLocks noChangeArrowheads="1"/>
            </p:cNvSpPr>
            <p:nvPr/>
          </p:nvSpPr>
          <p:spPr bwMode="auto">
            <a:xfrm>
              <a:off x="594" y="2500"/>
              <a:ext cx="2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148498" name="Text Box 15"/>
            <p:cNvSpPr txBox="1">
              <a:spLocks noChangeArrowheads="1"/>
            </p:cNvSpPr>
            <p:nvPr/>
          </p:nvSpPr>
          <p:spPr bwMode="auto">
            <a:xfrm>
              <a:off x="594" y="2849"/>
              <a:ext cx="27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20</a:t>
              </a:r>
              <a:endParaRPr lang="it-IT" altLang="it-IT" sz="1200" b="1">
                <a:latin typeface="Arial" panose="020B0604020202020204" pitchFamily="34" charset="0"/>
              </a:endParaRPr>
            </a:p>
          </p:txBody>
        </p:sp>
        <p:sp>
          <p:nvSpPr>
            <p:cNvPr id="148499" name="Text Box 16"/>
            <p:cNvSpPr txBox="1">
              <a:spLocks noChangeArrowheads="1"/>
            </p:cNvSpPr>
            <p:nvPr/>
          </p:nvSpPr>
          <p:spPr bwMode="auto">
            <a:xfrm>
              <a:off x="594" y="3197"/>
              <a:ext cx="2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800" b="1"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148500" name="Line 17"/>
            <p:cNvSpPr>
              <a:spLocks noChangeShapeType="1"/>
            </p:cNvSpPr>
            <p:nvPr/>
          </p:nvSpPr>
          <p:spPr bwMode="auto">
            <a:xfrm>
              <a:off x="831" y="2283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1" name="Line 18"/>
            <p:cNvSpPr>
              <a:spLocks noChangeShapeType="1"/>
            </p:cNvSpPr>
            <p:nvPr/>
          </p:nvSpPr>
          <p:spPr bwMode="auto">
            <a:xfrm>
              <a:off x="831" y="1933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2" name="Line 19"/>
            <p:cNvSpPr>
              <a:spLocks noChangeShapeType="1"/>
            </p:cNvSpPr>
            <p:nvPr/>
          </p:nvSpPr>
          <p:spPr bwMode="auto">
            <a:xfrm>
              <a:off x="831" y="1585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3" name="Line 20"/>
            <p:cNvSpPr>
              <a:spLocks noChangeShapeType="1"/>
            </p:cNvSpPr>
            <p:nvPr/>
          </p:nvSpPr>
          <p:spPr bwMode="auto">
            <a:xfrm>
              <a:off x="831" y="1237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4" name="Line 21"/>
            <p:cNvSpPr>
              <a:spLocks noChangeShapeType="1"/>
            </p:cNvSpPr>
            <p:nvPr/>
          </p:nvSpPr>
          <p:spPr bwMode="auto">
            <a:xfrm>
              <a:off x="831" y="3328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5" name="Line 22"/>
            <p:cNvSpPr>
              <a:spLocks noChangeShapeType="1"/>
            </p:cNvSpPr>
            <p:nvPr/>
          </p:nvSpPr>
          <p:spPr bwMode="auto">
            <a:xfrm>
              <a:off x="831" y="2980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8506" name="Line 23"/>
            <p:cNvSpPr>
              <a:spLocks noChangeShapeType="1"/>
            </p:cNvSpPr>
            <p:nvPr/>
          </p:nvSpPr>
          <p:spPr bwMode="auto">
            <a:xfrm>
              <a:off x="831" y="2631"/>
              <a:ext cx="5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grpSp>
          <p:nvGrpSpPr>
            <p:cNvPr id="148507" name="Group 24"/>
            <p:cNvGrpSpPr>
              <a:grpSpLocks/>
            </p:cNvGrpSpPr>
            <p:nvPr/>
          </p:nvGrpSpPr>
          <p:grpSpPr bwMode="auto">
            <a:xfrm>
              <a:off x="1090" y="1265"/>
              <a:ext cx="552" cy="2413"/>
              <a:chOff x="1084" y="1542"/>
              <a:chExt cx="518" cy="2183"/>
            </a:xfrm>
          </p:grpSpPr>
          <p:sp>
            <p:nvSpPr>
              <p:cNvPr id="148535" name="Rectangle 25"/>
              <p:cNvSpPr>
                <a:spLocks noChangeArrowheads="1"/>
              </p:cNvSpPr>
              <p:nvPr/>
            </p:nvSpPr>
            <p:spPr bwMode="auto">
              <a:xfrm>
                <a:off x="1104" y="1757"/>
                <a:ext cx="240" cy="196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148536" name="Text Box 26"/>
              <p:cNvSpPr txBox="1">
                <a:spLocks noChangeArrowheads="1"/>
              </p:cNvSpPr>
              <p:nvPr/>
            </p:nvSpPr>
            <p:spPr bwMode="auto">
              <a:xfrm>
                <a:off x="1084" y="1542"/>
                <a:ext cx="259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latin typeface="Arial" panose="020B0604020202020204" pitchFamily="34" charset="0"/>
                  </a:rPr>
                  <a:t>61</a:t>
                </a:r>
                <a:endParaRPr lang="it-IT" altLang="it-IT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8537" name="Text Box 27"/>
              <p:cNvSpPr txBox="1">
                <a:spLocks noChangeArrowheads="1"/>
              </p:cNvSpPr>
              <p:nvPr/>
            </p:nvSpPr>
            <p:spPr bwMode="auto">
              <a:xfrm>
                <a:off x="1343" y="3029"/>
                <a:ext cx="259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latin typeface="Arial" panose="020B0604020202020204" pitchFamily="34" charset="0"/>
                  </a:rPr>
                  <a:t>15</a:t>
                </a:r>
                <a:endParaRPr lang="it-IT" altLang="it-IT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8538" name="Rectangle 28"/>
              <p:cNvSpPr>
                <a:spLocks noChangeArrowheads="1"/>
              </p:cNvSpPr>
              <p:nvPr/>
            </p:nvSpPr>
            <p:spPr bwMode="auto">
              <a:xfrm>
                <a:off x="1344" y="3264"/>
                <a:ext cx="240" cy="461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</p:grpSp>
        <p:sp>
          <p:nvSpPr>
            <p:cNvPr id="148508" name="Text Box 29"/>
            <p:cNvSpPr txBox="1">
              <a:spLocks noChangeArrowheads="1"/>
            </p:cNvSpPr>
            <p:nvPr/>
          </p:nvSpPr>
          <p:spPr bwMode="auto">
            <a:xfrm>
              <a:off x="1035" y="3732"/>
              <a:ext cx="71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CD with  neurological signs (n=13) </a:t>
              </a:r>
              <a:endParaRPr lang="it-IT" altLang="it-IT" sz="1600" b="1">
                <a:latin typeface="Arial" panose="020B0604020202020204" pitchFamily="34" charset="0"/>
              </a:endParaRPr>
            </a:p>
          </p:txBody>
        </p:sp>
        <p:grpSp>
          <p:nvGrpSpPr>
            <p:cNvPr id="148509" name="Group 30"/>
            <p:cNvGrpSpPr>
              <a:grpSpLocks/>
            </p:cNvGrpSpPr>
            <p:nvPr/>
          </p:nvGrpSpPr>
          <p:grpSpPr bwMode="auto">
            <a:xfrm>
              <a:off x="2109" y="3196"/>
              <a:ext cx="511" cy="481"/>
              <a:chOff x="1757" y="3289"/>
              <a:chExt cx="480" cy="436"/>
            </a:xfrm>
          </p:grpSpPr>
          <p:sp>
            <p:nvSpPr>
              <p:cNvPr id="148531" name="Rectangle 31"/>
              <p:cNvSpPr>
                <a:spLocks noChangeArrowheads="1"/>
              </p:cNvSpPr>
              <p:nvPr/>
            </p:nvSpPr>
            <p:spPr bwMode="auto">
              <a:xfrm>
                <a:off x="1757" y="3504"/>
                <a:ext cx="240" cy="2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148532" name="Text Box 32"/>
              <p:cNvSpPr txBox="1">
                <a:spLocks noChangeArrowheads="1"/>
              </p:cNvSpPr>
              <p:nvPr/>
            </p:nvSpPr>
            <p:spPr bwMode="auto">
              <a:xfrm>
                <a:off x="1762" y="3289"/>
                <a:ext cx="184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latin typeface="Arial" panose="020B0604020202020204" pitchFamily="34" charset="0"/>
                  </a:rPr>
                  <a:t>5</a:t>
                </a:r>
                <a:endParaRPr lang="it-IT" altLang="it-IT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8533" name="Text Box 33"/>
              <p:cNvSpPr txBox="1">
                <a:spLocks noChangeArrowheads="1"/>
              </p:cNvSpPr>
              <p:nvPr/>
            </p:nvSpPr>
            <p:spPr bwMode="auto">
              <a:xfrm>
                <a:off x="1998" y="3289"/>
                <a:ext cx="185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latin typeface="Arial" panose="020B0604020202020204" pitchFamily="34" charset="0"/>
                  </a:rPr>
                  <a:t>5</a:t>
                </a:r>
                <a:endParaRPr lang="it-IT" altLang="it-IT" sz="1200" b="1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8534" name="Rectangle 34"/>
              <p:cNvSpPr>
                <a:spLocks noChangeArrowheads="1"/>
              </p:cNvSpPr>
              <p:nvPr/>
            </p:nvSpPr>
            <p:spPr bwMode="auto">
              <a:xfrm>
                <a:off x="1997" y="3504"/>
                <a:ext cx="240" cy="221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</p:grpSp>
        <p:sp>
          <p:nvSpPr>
            <p:cNvPr id="148510" name="Text Box 35"/>
            <p:cNvSpPr txBox="1">
              <a:spLocks noChangeArrowheads="1"/>
            </p:cNvSpPr>
            <p:nvPr/>
          </p:nvSpPr>
          <p:spPr bwMode="auto">
            <a:xfrm>
              <a:off x="1934" y="3732"/>
              <a:ext cx="898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CD without neurological signs (n=20)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800" b="1">
                <a:latin typeface="Arial" panose="020B0604020202020204" pitchFamily="34" charset="0"/>
              </a:endParaRPr>
            </a:p>
          </p:txBody>
        </p:sp>
        <p:grpSp>
          <p:nvGrpSpPr>
            <p:cNvPr id="148511" name="Group 36"/>
            <p:cNvGrpSpPr>
              <a:grpSpLocks/>
            </p:cNvGrpSpPr>
            <p:nvPr/>
          </p:nvGrpSpPr>
          <p:grpSpPr bwMode="auto">
            <a:xfrm>
              <a:off x="3147" y="3626"/>
              <a:ext cx="511" cy="52"/>
              <a:chOff x="2429" y="3678"/>
              <a:chExt cx="480" cy="47"/>
            </a:xfrm>
          </p:grpSpPr>
          <p:sp>
            <p:nvSpPr>
              <p:cNvPr id="148529" name="Rectangle 37"/>
              <p:cNvSpPr>
                <a:spLocks noChangeArrowheads="1"/>
              </p:cNvSpPr>
              <p:nvPr/>
            </p:nvSpPr>
            <p:spPr bwMode="auto">
              <a:xfrm>
                <a:off x="2429" y="3678"/>
                <a:ext cx="240" cy="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148530" name="Rectangle 38"/>
              <p:cNvSpPr>
                <a:spLocks noChangeArrowheads="1"/>
              </p:cNvSpPr>
              <p:nvPr/>
            </p:nvSpPr>
            <p:spPr bwMode="auto">
              <a:xfrm>
                <a:off x="2669" y="3678"/>
                <a:ext cx="240" cy="47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</p:grpSp>
        <p:sp>
          <p:nvSpPr>
            <p:cNvPr id="148512" name="Text Box 39"/>
            <p:cNvSpPr txBox="1">
              <a:spLocks noChangeArrowheads="1"/>
            </p:cNvSpPr>
            <p:nvPr/>
          </p:nvSpPr>
          <p:spPr bwMode="auto">
            <a:xfrm>
              <a:off x="2993" y="3732"/>
              <a:ext cx="819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Autoimmune Hepatitis (n=10)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2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48513" name="Group 40"/>
            <p:cNvGrpSpPr>
              <a:grpSpLocks/>
            </p:cNvGrpSpPr>
            <p:nvPr/>
          </p:nvGrpSpPr>
          <p:grpSpPr bwMode="auto">
            <a:xfrm>
              <a:off x="3947" y="3090"/>
              <a:ext cx="532" cy="588"/>
              <a:chOff x="3101" y="3193"/>
              <a:chExt cx="499" cy="532"/>
            </a:xfrm>
          </p:grpSpPr>
          <p:sp>
            <p:nvSpPr>
              <p:cNvPr id="148526" name="Rectangle 41"/>
              <p:cNvSpPr>
                <a:spLocks noChangeArrowheads="1"/>
              </p:cNvSpPr>
              <p:nvPr/>
            </p:nvSpPr>
            <p:spPr bwMode="auto">
              <a:xfrm>
                <a:off x="3101" y="3678"/>
                <a:ext cx="240" cy="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  <p:sp>
            <p:nvSpPr>
              <p:cNvPr id="148527" name="Text Box 42"/>
              <p:cNvSpPr txBox="1">
                <a:spLocks noChangeArrowheads="1"/>
              </p:cNvSpPr>
              <p:nvPr/>
            </p:nvSpPr>
            <p:spPr bwMode="auto">
              <a:xfrm>
                <a:off x="3341" y="3193"/>
                <a:ext cx="259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 sz="1800" b="1">
                    <a:latin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48528" name="Rectangle 43"/>
              <p:cNvSpPr>
                <a:spLocks noChangeArrowheads="1"/>
              </p:cNvSpPr>
              <p:nvPr/>
            </p:nvSpPr>
            <p:spPr bwMode="auto">
              <a:xfrm>
                <a:off x="3341" y="3408"/>
                <a:ext cx="240" cy="317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/>
              </a:p>
            </p:txBody>
          </p:sp>
        </p:grpSp>
        <p:sp>
          <p:nvSpPr>
            <p:cNvPr id="148514" name="Text Box 44"/>
            <p:cNvSpPr txBox="1">
              <a:spLocks noChangeArrowheads="1"/>
            </p:cNvSpPr>
            <p:nvPr/>
          </p:nvSpPr>
          <p:spPr bwMode="auto">
            <a:xfrm>
              <a:off x="4033" y="3719"/>
              <a:ext cx="410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IBD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200" b="1">
                <a:latin typeface="Arial" panose="020B0604020202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(n=10)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600" b="1">
                <a:latin typeface="Arial" panose="020B060402020202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200" b="1">
                <a:latin typeface="Arial" panose="020B0604020202020204" pitchFamily="34" charset="0"/>
              </a:endParaRPr>
            </a:p>
          </p:txBody>
        </p:sp>
        <p:sp>
          <p:nvSpPr>
            <p:cNvPr id="148515" name="Rectangle 45"/>
            <p:cNvSpPr>
              <a:spLocks noChangeArrowheads="1"/>
            </p:cNvSpPr>
            <p:nvPr/>
          </p:nvSpPr>
          <p:spPr bwMode="auto">
            <a:xfrm>
              <a:off x="4716" y="3626"/>
              <a:ext cx="256" cy="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48516" name="Rectangle 46"/>
            <p:cNvSpPr>
              <a:spLocks noChangeArrowheads="1"/>
            </p:cNvSpPr>
            <p:nvPr/>
          </p:nvSpPr>
          <p:spPr bwMode="auto">
            <a:xfrm>
              <a:off x="4972" y="3626"/>
              <a:ext cx="256" cy="52"/>
            </a:xfrm>
            <a:prstGeom prst="rect">
              <a:avLst/>
            </a:prstGeom>
            <a:solidFill>
              <a:srgbClr val="CC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48517" name="Text Box 47"/>
            <p:cNvSpPr txBox="1">
              <a:spLocks noChangeArrowheads="1"/>
            </p:cNvSpPr>
            <p:nvPr/>
          </p:nvSpPr>
          <p:spPr bwMode="auto">
            <a:xfrm>
              <a:off x="4666" y="3720"/>
              <a:ext cx="614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200" b="1">
                  <a:latin typeface="Arial" panose="020B0604020202020204" pitchFamily="34" charset="0"/>
                </a:rPr>
                <a:t>Blood donors (n=10)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 sz="1600" b="1">
                <a:latin typeface="Arial" panose="020B0604020202020204" pitchFamily="34" charset="0"/>
              </a:endParaRPr>
            </a:p>
          </p:txBody>
        </p:sp>
        <p:grpSp>
          <p:nvGrpSpPr>
            <p:cNvPr id="148518" name="Group 48"/>
            <p:cNvGrpSpPr>
              <a:grpSpLocks/>
            </p:cNvGrpSpPr>
            <p:nvPr/>
          </p:nvGrpSpPr>
          <p:grpSpPr bwMode="auto">
            <a:xfrm>
              <a:off x="4109" y="1675"/>
              <a:ext cx="450" cy="428"/>
              <a:chOff x="3408" y="1461"/>
              <a:chExt cx="423" cy="386"/>
            </a:xfrm>
          </p:grpSpPr>
          <p:grpSp>
            <p:nvGrpSpPr>
              <p:cNvPr id="148520" name="Group 49"/>
              <p:cNvGrpSpPr>
                <a:grpSpLocks/>
              </p:cNvGrpSpPr>
              <p:nvPr/>
            </p:nvGrpSpPr>
            <p:grpSpPr bwMode="auto">
              <a:xfrm>
                <a:off x="3408" y="1461"/>
                <a:ext cx="387" cy="147"/>
                <a:chOff x="3408" y="1461"/>
                <a:chExt cx="387" cy="147"/>
              </a:xfrm>
            </p:grpSpPr>
            <p:sp>
              <p:nvSpPr>
                <p:cNvPr id="148524" name="Rectangle 50"/>
                <p:cNvSpPr>
                  <a:spLocks noChangeArrowheads="1"/>
                </p:cNvSpPr>
                <p:nvPr/>
              </p:nvSpPr>
              <p:spPr bwMode="auto">
                <a:xfrm>
                  <a:off x="3408" y="1524"/>
                  <a:ext cx="240" cy="4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  <p:sp>
              <p:nvSpPr>
                <p:cNvPr id="14852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686" y="1461"/>
                  <a:ext cx="109" cy="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 sz="12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48521" name="Group 52"/>
              <p:cNvGrpSpPr>
                <a:grpSpLocks/>
              </p:cNvGrpSpPr>
              <p:nvPr/>
            </p:nvGrpSpPr>
            <p:grpSpPr bwMode="auto">
              <a:xfrm>
                <a:off x="3408" y="1700"/>
                <a:ext cx="423" cy="147"/>
                <a:chOff x="3408" y="1796"/>
                <a:chExt cx="423" cy="147"/>
              </a:xfrm>
            </p:grpSpPr>
            <p:sp>
              <p:nvSpPr>
                <p:cNvPr id="148522" name="Rectangle 53"/>
                <p:cNvSpPr>
                  <a:spLocks noChangeArrowheads="1"/>
                </p:cNvSpPr>
                <p:nvPr/>
              </p:nvSpPr>
              <p:spPr bwMode="auto">
                <a:xfrm>
                  <a:off x="3408" y="1858"/>
                  <a:ext cx="240" cy="47"/>
                </a:xfrm>
                <a:prstGeom prst="rect">
                  <a:avLst/>
                </a:prstGeom>
                <a:solidFill>
                  <a:srgbClr val="CC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/>
                </a:p>
              </p:txBody>
            </p:sp>
            <p:sp>
              <p:nvSpPr>
                <p:cNvPr id="148523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3696" y="1796"/>
                  <a:ext cx="135" cy="1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altLang="it-IT" sz="1200" b="1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</a:t>
                  </a:r>
                </a:p>
              </p:txBody>
            </p:sp>
          </p:grpSp>
        </p:grpSp>
        <p:sp>
          <p:nvSpPr>
            <p:cNvPr id="148519" name="Text Box 55"/>
            <p:cNvSpPr txBox="1">
              <a:spLocks noChangeArrowheads="1"/>
            </p:cNvSpPr>
            <p:nvPr/>
          </p:nvSpPr>
          <p:spPr bwMode="auto">
            <a:xfrm rot="-5400000">
              <a:off x="-448" y="2112"/>
              <a:ext cx="17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b="1">
                  <a:latin typeface="Arial" panose="020B0604020202020204" pitchFamily="34" charset="0"/>
                </a:rPr>
                <a:t>%</a:t>
              </a:r>
              <a:r>
                <a:rPr lang="it-IT" altLang="it-IT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000" b="1">
                  <a:latin typeface="Arial" panose="020B0604020202020204" pitchFamily="34" charset="0"/>
                </a:rPr>
                <a:t>Neuronal Antibodies</a:t>
              </a:r>
              <a:endParaRPr lang="it-IT" altLang="it-IT" sz="12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48485" name="Rectangle 56"/>
          <p:cNvSpPr>
            <a:spLocks noChangeArrowheads="1"/>
          </p:cNvSpPr>
          <p:nvPr/>
        </p:nvSpPr>
        <p:spPr bwMode="auto">
          <a:xfrm>
            <a:off x="1752600" y="6400800"/>
            <a:ext cx="990600" cy="457200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NA to ENS</a:t>
            </a:r>
            <a:endParaRPr lang="it-IT" altLang="it-IT" sz="1800"/>
          </a:p>
        </p:txBody>
      </p:sp>
      <p:sp>
        <p:nvSpPr>
          <p:cNvPr id="148486" name="Rectangle 57"/>
          <p:cNvSpPr>
            <a:spLocks noChangeArrowheads="1"/>
          </p:cNvSpPr>
          <p:nvPr/>
        </p:nvSpPr>
        <p:spPr bwMode="auto">
          <a:xfrm>
            <a:off x="1752600" y="5715000"/>
            <a:ext cx="990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000000"/>
                </a:solidFill>
              </a:rPr>
              <a:t>NA to CNS</a:t>
            </a:r>
            <a:endParaRPr lang="it-IT" altLang="it-IT" sz="1800"/>
          </a:p>
        </p:txBody>
      </p:sp>
      <p:graphicFrame>
        <p:nvGraphicFramePr>
          <p:cNvPr id="148487" name="Object 59"/>
          <p:cNvGraphicFramePr>
            <a:graphicFrameLocks noChangeAspect="1"/>
          </p:cNvGraphicFramePr>
          <p:nvPr/>
        </p:nvGraphicFramePr>
        <p:xfrm>
          <a:off x="7696200" y="0"/>
          <a:ext cx="29718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hotoHouse" r:id="rId4" imgW="16253968" imgH="13003175" progId="CorelPhotoHouse.Document">
                  <p:embed/>
                </p:oleObj>
              </mc:Choice>
              <mc:Fallback>
                <p:oleObj name="PhotoHouse" r:id="rId4" imgW="16253968" imgH="13003175" progId="CorelPhotoHouse.Document">
                  <p:embed/>
                  <p:pic>
                    <p:nvPicPr>
                      <p:cNvPr id="14848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0"/>
                        <a:ext cx="29718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8" name="Text Box 60"/>
          <p:cNvSpPr txBox="1">
            <a:spLocks noChangeArrowheads="1"/>
          </p:cNvSpPr>
          <p:nvPr/>
        </p:nvSpPr>
        <p:spPr bwMode="auto">
          <a:xfrm>
            <a:off x="6381751" y="3790951"/>
            <a:ext cx="2733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/>
              <a:t>Neuronal antibodies (NA)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/>
              <a:t>to central  (CNS) &amp; enteric nervous system  (ENS)</a:t>
            </a:r>
            <a:endParaRPr lang="it-IT" altLang="it-IT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2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5" name="Group 7"/>
          <p:cNvGrpSpPr>
            <a:grpSpLocks noChangeAspect="1"/>
          </p:cNvGrpSpPr>
          <p:nvPr/>
        </p:nvGrpSpPr>
        <p:grpSpPr bwMode="auto">
          <a:xfrm>
            <a:off x="2203450" y="401638"/>
            <a:ext cx="7778750" cy="6056312"/>
            <a:chOff x="428" y="253"/>
            <a:chExt cx="4900" cy="3815"/>
          </a:xfrm>
        </p:grpSpPr>
        <p:sp>
          <p:nvSpPr>
            <p:cNvPr id="149506" name="AutoShape 6"/>
            <p:cNvSpPr>
              <a:spLocks noChangeAspect="1" noChangeArrowheads="1" noTextEdit="1"/>
            </p:cNvSpPr>
            <p:nvPr/>
          </p:nvSpPr>
          <p:spPr bwMode="auto">
            <a:xfrm>
              <a:off x="428" y="253"/>
              <a:ext cx="4900" cy="3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49507" name="Rectangle 8"/>
            <p:cNvSpPr>
              <a:spLocks noChangeArrowheads="1"/>
            </p:cNvSpPr>
            <p:nvPr/>
          </p:nvSpPr>
          <p:spPr bwMode="auto">
            <a:xfrm>
              <a:off x="430" y="255"/>
              <a:ext cx="4897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49508" name="Rectangle 9"/>
            <p:cNvSpPr>
              <a:spLocks noChangeArrowheads="1"/>
            </p:cNvSpPr>
            <p:nvPr/>
          </p:nvSpPr>
          <p:spPr bwMode="auto">
            <a:xfrm>
              <a:off x="898" y="291"/>
              <a:ext cx="399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600">
                  <a:solidFill>
                    <a:srgbClr val="FFFFFF"/>
                  </a:solidFill>
                </a:rPr>
                <a:t>Prevalenza di allergia* in 100 casi</a:t>
              </a:r>
              <a:endParaRPr lang="it-IT" altLang="it-IT"/>
            </a:p>
          </p:txBody>
        </p:sp>
        <p:sp>
          <p:nvSpPr>
            <p:cNvPr id="149509" name="Rectangle 10"/>
            <p:cNvSpPr>
              <a:spLocks noChangeArrowheads="1"/>
            </p:cNvSpPr>
            <p:nvPr/>
          </p:nvSpPr>
          <p:spPr bwMode="auto">
            <a:xfrm>
              <a:off x="1526" y="637"/>
              <a:ext cx="169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600">
                  <a:solidFill>
                    <a:srgbClr val="FFFFFF"/>
                  </a:solidFill>
                </a:rPr>
                <a:t>consecutivi di </a:t>
              </a:r>
              <a:endParaRPr lang="it-IT" altLang="it-IT"/>
            </a:p>
          </p:txBody>
        </p:sp>
        <p:sp>
          <p:nvSpPr>
            <p:cNvPr id="149510" name="Rectangle 11"/>
            <p:cNvSpPr>
              <a:spLocks noChangeArrowheads="1"/>
            </p:cNvSpPr>
            <p:nvPr/>
          </p:nvSpPr>
          <p:spPr bwMode="auto">
            <a:xfrm>
              <a:off x="3206" y="637"/>
              <a:ext cx="103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3600">
                  <a:solidFill>
                    <a:srgbClr val="FFFFFF"/>
                  </a:solidFill>
                </a:rPr>
                <a:t>celiachia</a:t>
              </a:r>
              <a:endParaRPr lang="it-IT" altLang="it-IT"/>
            </a:p>
          </p:txBody>
        </p:sp>
        <p:grpSp>
          <p:nvGrpSpPr>
            <p:cNvPr id="149511" name="Group 35"/>
            <p:cNvGrpSpPr>
              <a:grpSpLocks/>
            </p:cNvGrpSpPr>
            <p:nvPr/>
          </p:nvGrpSpPr>
          <p:grpSpPr bwMode="auto">
            <a:xfrm>
              <a:off x="551" y="1154"/>
              <a:ext cx="4540" cy="2361"/>
              <a:chOff x="551" y="1154"/>
              <a:chExt cx="4540" cy="2361"/>
            </a:xfrm>
          </p:grpSpPr>
          <p:sp>
            <p:nvSpPr>
              <p:cNvPr id="149519" name="Rectangle 12"/>
              <p:cNvSpPr>
                <a:spLocks noChangeArrowheads="1"/>
              </p:cNvSpPr>
              <p:nvPr/>
            </p:nvSpPr>
            <p:spPr bwMode="auto">
              <a:xfrm>
                <a:off x="3018" y="1154"/>
                <a:ext cx="54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Celiaci</a:t>
                </a:r>
              </a:p>
            </p:txBody>
          </p:sp>
          <p:sp>
            <p:nvSpPr>
              <p:cNvPr id="149520" name="Rectangle 13"/>
              <p:cNvSpPr>
                <a:spLocks noChangeArrowheads="1"/>
              </p:cNvSpPr>
              <p:nvPr/>
            </p:nvSpPr>
            <p:spPr bwMode="auto">
              <a:xfrm>
                <a:off x="2972" y="1374"/>
                <a:ext cx="64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100 casi</a:t>
                </a:r>
              </a:p>
            </p:txBody>
          </p:sp>
          <p:sp>
            <p:nvSpPr>
              <p:cNvPr id="149521" name="Rectangle 14"/>
              <p:cNvSpPr>
                <a:spLocks noChangeArrowheads="1"/>
              </p:cNvSpPr>
              <p:nvPr/>
            </p:nvSpPr>
            <p:spPr bwMode="auto">
              <a:xfrm>
                <a:off x="4392" y="1154"/>
                <a:ext cx="69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Controlli</a:t>
                </a:r>
              </a:p>
            </p:txBody>
          </p:sp>
          <p:sp>
            <p:nvSpPr>
              <p:cNvPr id="149522" name="Rectangle 15"/>
              <p:cNvSpPr>
                <a:spLocks noChangeArrowheads="1"/>
              </p:cNvSpPr>
              <p:nvPr/>
            </p:nvSpPr>
            <p:spPr bwMode="auto">
              <a:xfrm>
                <a:off x="4422" y="1374"/>
                <a:ext cx="64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100 casi</a:t>
                </a:r>
              </a:p>
            </p:txBody>
          </p:sp>
          <p:sp>
            <p:nvSpPr>
              <p:cNvPr id="149523" name="Rectangle 16"/>
              <p:cNvSpPr>
                <a:spLocks noChangeArrowheads="1"/>
              </p:cNvSpPr>
              <p:nvPr/>
            </p:nvSpPr>
            <p:spPr bwMode="auto">
              <a:xfrm>
                <a:off x="551" y="1593"/>
                <a:ext cx="139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Almeno 1 allergia</a:t>
                </a:r>
              </a:p>
            </p:txBody>
          </p:sp>
          <p:sp>
            <p:nvSpPr>
              <p:cNvPr id="149524" name="Rectangle 17"/>
              <p:cNvSpPr>
                <a:spLocks noChangeArrowheads="1"/>
              </p:cNvSpPr>
              <p:nvPr/>
            </p:nvSpPr>
            <p:spPr bwMode="auto">
              <a:xfrm>
                <a:off x="3113" y="1593"/>
                <a:ext cx="35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16%</a:t>
                </a:r>
              </a:p>
            </p:txBody>
          </p:sp>
          <p:sp>
            <p:nvSpPr>
              <p:cNvPr id="149525" name="Rectangle 18"/>
              <p:cNvSpPr>
                <a:spLocks noChangeArrowheads="1"/>
              </p:cNvSpPr>
              <p:nvPr/>
            </p:nvSpPr>
            <p:spPr bwMode="auto">
              <a:xfrm>
                <a:off x="4563" y="1593"/>
                <a:ext cx="35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15%</a:t>
                </a:r>
              </a:p>
            </p:txBody>
          </p:sp>
          <p:sp>
            <p:nvSpPr>
              <p:cNvPr id="149526" name="Rectangle 19"/>
              <p:cNvSpPr>
                <a:spLocks noChangeArrowheads="1"/>
              </p:cNvSpPr>
              <p:nvPr/>
            </p:nvSpPr>
            <p:spPr bwMode="auto">
              <a:xfrm>
                <a:off x="551" y="1931"/>
                <a:ext cx="88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Oculorinite</a:t>
                </a:r>
              </a:p>
            </p:txBody>
          </p:sp>
          <p:sp>
            <p:nvSpPr>
              <p:cNvPr id="149527" name="Rectangle 20"/>
              <p:cNvSpPr>
                <a:spLocks noChangeArrowheads="1"/>
              </p:cNvSpPr>
              <p:nvPr/>
            </p:nvSpPr>
            <p:spPr bwMode="auto">
              <a:xfrm>
                <a:off x="3161" y="1931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9%</a:t>
                </a:r>
              </a:p>
            </p:txBody>
          </p:sp>
          <p:sp>
            <p:nvSpPr>
              <p:cNvPr id="149528" name="Rectangle 21"/>
              <p:cNvSpPr>
                <a:spLocks noChangeArrowheads="1"/>
              </p:cNvSpPr>
              <p:nvPr/>
            </p:nvSpPr>
            <p:spPr bwMode="auto">
              <a:xfrm>
                <a:off x="4611" y="1931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8%</a:t>
                </a:r>
              </a:p>
            </p:txBody>
          </p:sp>
          <p:sp>
            <p:nvSpPr>
              <p:cNvPr id="149529" name="Rectangle 22"/>
              <p:cNvSpPr>
                <a:spLocks noChangeArrowheads="1"/>
              </p:cNvSpPr>
              <p:nvPr/>
            </p:nvSpPr>
            <p:spPr bwMode="auto">
              <a:xfrm>
                <a:off x="551" y="2269"/>
                <a:ext cx="45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Asma</a:t>
                </a:r>
              </a:p>
            </p:txBody>
          </p:sp>
          <p:sp>
            <p:nvSpPr>
              <p:cNvPr id="149530" name="Rectangle 23"/>
              <p:cNvSpPr>
                <a:spLocks noChangeArrowheads="1"/>
              </p:cNvSpPr>
              <p:nvPr/>
            </p:nvSpPr>
            <p:spPr bwMode="auto">
              <a:xfrm>
                <a:off x="3161" y="2269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3%</a:t>
                </a:r>
              </a:p>
            </p:txBody>
          </p:sp>
          <p:sp>
            <p:nvSpPr>
              <p:cNvPr id="149531" name="Rectangle 24"/>
              <p:cNvSpPr>
                <a:spLocks noChangeArrowheads="1"/>
              </p:cNvSpPr>
              <p:nvPr/>
            </p:nvSpPr>
            <p:spPr bwMode="auto">
              <a:xfrm>
                <a:off x="4611" y="2269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4%</a:t>
                </a:r>
              </a:p>
            </p:txBody>
          </p:sp>
          <p:sp>
            <p:nvSpPr>
              <p:cNvPr id="149532" name="Rectangle 25"/>
              <p:cNvSpPr>
                <a:spLocks noChangeArrowheads="1"/>
              </p:cNvSpPr>
              <p:nvPr/>
            </p:nvSpPr>
            <p:spPr bwMode="auto">
              <a:xfrm>
                <a:off x="551" y="2606"/>
                <a:ext cx="82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Dermatite </a:t>
                </a:r>
              </a:p>
            </p:txBody>
          </p:sp>
          <p:sp>
            <p:nvSpPr>
              <p:cNvPr id="149533" name="Rectangle 26"/>
              <p:cNvSpPr>
                <a:spLocks noChangeArrowheads="1"/>
              </p:cNvSpPr>
              <p:nvPr/>
            </p:nvSpPr>
            <p:spPr bwMode="auto">
              <a:xfrm>
                <a:off x="1364" y="2606"/>
                <a:ext cx="55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atopica</a:t>
                </a:r>
              </a:p>
            </p:txBody>
          </p:sp>
          <p:sp>
            <p:nvSpPr>
              <p:cNvPr id="149534" name="Rectangle 27"/>
              <p:cNvSpPr>
                <a:spLocks noChangeArrowheads="1"/>
              </p:cNvSpPr>
              <p:nvPr/>
            </p:nvSpPr>
            <p:spPr bwMode="auto">
              <a:xfrm>
                <a:off x="3161" y="2606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3%</a:t>
                </a:r>
              </a:p>
            </p:txBody>
          </p:sp>
          <p:sp>
            <p:nvSpPr>
              <p:cNvPr id="149535" name="Rectangle 28"/>
              <p:cNvSpPr>
                <a:spLocks noChangeArrowheads="1"/>
              </p:cNvSpPr>
              <p:nvPr/>
            </p:nvSpPr>
            <p:spPr bwMode="auto">
              <a:xfrm>
                <a:off x="4611" y="2606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1%</a:t>
                </a:r>
              </a:p>
            </p:txBody>
          </p:sp>
          <p:sp>
            <p:nvSpPr>
              <p:cNvPr id="149536" name="Rectangle 29"/>
              <p:cNvSpPr>
                <a:spLocks noChangeArrowheads="1"/>
              </p:cNvSpPr>
              <p:nvPr/>
            </p:nvSpPr>
            <p:spPr bwMode="auto">
              <a:xfrm>
                <a:off x="551" y="2944"/>
                <a:ext cx="149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Allergia alimentare</a:t>
                </a:r>
              </a:p>
            </p:txBody>
          </p:sp>
          <p:sp>
            <p:nvSpPr>
              <p:cNvPr id="149537" name="Rectangle 30"/>
              <p:cNvSpPr>
                <a:spLocks noChangeArrowheads="1"/>
              </p:cNvSpPr>
              <p:nvPr/>
            </p:nvSpPr>
            <p:spPr bwMode="auto">
              <a:xfrm>
                <a:off x="3161" y="2944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2%</a:t>
                </a:r>
              </a:p>
            </p:txBody>
          </p:sp>
          <p:sp>
            <p:nvSpPr>
              <p:cNvPr id="149538" name="Rectangle 31"/>
              <p:cNvSpPr>
                <a:spLocks noChangeArrowheads="1"/>
              </p:cNvSpPr>
              <p:nvPr/>
            </p:nvSpPr>
            <p:spPr bwMode="auto">
              <a:xfrm>
                <a:off x="4611" y="2944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2%</a:t>
                </a:r>
              </a:p>
            </p:txBody>
          </p:sp>
          <p:sp>
            <p:nvSpPr>
              <p:cNvPr id="149539" name="Rectangle 32"/>
              <p:cNvSpPr>
                <a:spLocks noChangeArrowheads="1"/>
              </p:cNvSpPr>
              <p:nvPr/>
            </p:nvSpPr>
            <p:spPr bwMode="auto">
              <a:xfrm>
                <a:off x="551" y="3282"/>
                <a:ext cx="6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Orticaria</a:t>
                </a:r>
              </a:p>
            </p:txBody>
          </p:sp>
          <p:sp>
            <p:nvSpPr>
              <p:cNvPr id="149540" name="Rectangle 33"/>
              <p:cNvSpPr>
                <a:spLocks noChangeArrowheads="1"/>
              </p:cNvSpPr>
              <p:nvPr/>
            </p:nvSpPr>
            <p:spPr bwMode="auto">
              <a:xfrm>
                <a:off x="3161" y="3282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2%</a:t>
                </a:r>
              </a:p>
            </p:txBody>
          </p:sp>
          <p:sp>
            <p:nvSpPr>
              <p:cNvPr id="149541" name="Rectangle 34"/>
              <p:cNvSpPr>
                <a:spLocks noChangeArrowheads="1"/>
              </p:cNvSpPr>
              <p:nvPr/>
            </p:nvSpPr>
            <p:spPr bwMode="auto">
              <a:xfrm>
                <a:off x="4611" y="3282"/>
                <a:ext cx="25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FFFF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altLang="it-IT"/>
                  <a:t>1%</a:t>
                </a:r>
              </a:p>
            </p:txBody>
          </p:sp>
        </p:grpSp>
        <p:sp>
          <p:nvSpPr>
            <p:cNvPr id="149512" name="Rectangle 36"/>
            <p:cNvSpPr>
              <a:spLocks noChangeArrowheads="1"/>
            </p:cNvSpPr>
            <p:nvPr/>
          </p:nvSpPr>
          <p:spPr bwMode="auto">
            <a:xfrm>
              <a:off x="516" y="3624"/>
              <a:ext cx="4207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49513" name="Rectangle 37"/>
            <p:cNvSpPr>
              <a:spLocks noChangeArrowheads="1"/>
            </p:cNvSpPr>
            <p:nvPr/>
          </p:nvSpPr>
          <p:spPr bwMode="auto">
            <a:xfrm>
              <a:off x="574" y="3665"/>
              <a:ext cx="8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FFFFFF"/>
                  </a:solidFill>
                </a:rPr>
                <a:t>*valutazione 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149514" name="Rectangle 38"/>
            <p:cNvSpPr>
              <a:spLocks noChangeArrowheads="1"/>
            </p:cNvSpPr>
            <p:nvPr/>
          </p:nvSpPr>
          <p:spPr bwMode="auto">
            <a:xfrm>
              <a:off x="1430" y="3665"/>
              <a:ext cx="83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FFFFFF"/>
                  </a:solidFill>
                </a:rPr>
                <a:t>allergologica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149515" name="Rectangle 39"/>
            <p:cNvSpPr>
              <a:spLocks noChangeArrowheads="1"/>
            </p:cNvSpPr>
            <p:nvPr/>
          </p:nvSpPr>
          <p:spPr bwMode="auto">
            <a:xfrm>
              <a:off x="2263" y="3665"/>
              <a:ext cx="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/>
                <a:t>, </a:t>
              </a:r>
              <a:endParaRPr lang="it-IT" altLang="it-IT"/>
            </a:p>
          </p:txBody>
        </p:sp>
        <p:sp>
          <p:nvSpPr>
            <p:cNvPr id="149516" name="Rectangle 40"/>
            <p:cNvSpPr>
              <a:spLocks noChangeArrowheads="1"/>
            </p:cNvSpPr>
            <p:nvPr/>
          </p:nvSpPr>
          <p:spPr bwMode="auto">
            <a:xfrm>
              <a:off x="2343" y="3665"/>
              <a:ext cx="71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FFFFFF"/>
                  </a:solidFill>
                </a:rPr>
                <a:t>Prick tetsts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149517" name="Rectangle 41"/>
            <p:cNvSpPr>
              <a:spLocks noChangeArrowheads="1"/>
            </p:cNvSpPr>
            <p:nvPr/>
          </p:nvSpPr>
          <p:spPr bwMode="auto">
            <a:xfrm>
              <a:off x="3047" y="3665"/>
              <a:ext cx="49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FFFFFF"/>
                  </a:solidFill>
                </a:rPr>
                <a:t>, RAST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  <p:sp>
          <p:nvSpPr>
            <p:cNvPr id="149518" name="Rectangle 42"/>
            <p:cNvSpPr>
              <a:spLocks noChangeArrowheads="1"/>
            </p:cNvSpPr>
            <p:nvPr/>
          </p:nvSpPr>
          <p:spPr bwMode="auto">
            <a:xfrm>
              <a:off x="574" y="3857"/>
              <a:ext cx="410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>
                  <a:solidFill>
                    <a:srgbClr val="FFFFFF"/>
                  </a:solidFill>
                </a:rPr>
                <a:t>Volta U, osservazione  su campione della propria casistica 2008</a:t>
              </a:r>
              <a:endParaRPr lang="it-IT" altLang="it-IT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20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3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CasellaDiTesto 1"/>
          <p:cNvSpPr txBox="1">
            <a:spLocks noChangeArrowheads="1"/>
          </p:cNvSpPr>
          <p:nvPr/>
        </p:nvSpPr>
        <p:spPr bwMode="auto">
          <a:xfrm>
            <a:off x="5016500" y="2935289"/>
            <a:ext cx="2076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/>
              <a:t>Diagnosi</a:t>
            </a:r>
          </a:p>
        </p:txBody>
      </p:sp>
    </p:spTree>
    <p:extLst>
      <p:ext uri="{BB962C8B-B14F-4D97-AF65-F5344CB8AC3E}">
        <p14:creationId xmlns:p14="http://schemas.microsoft.com/office/powerpoint/2010/main" val="194614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220345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Diagnosi di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52578" name="Oval 3"/>
          <p:cNvSpPr>
            <a:spLocks noChangeArrowheads="1"/>
          </p:cNvSpPr>
          <p:nvPr/>
        </p:nvSpPr>
        <p:spPr bwMode="auto">
          <a:xfrm>
            <a:off x="2432050" y="2057400"/>
            <a:ext cx="31242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Biopsia intestinale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it-IT" b="1">
                <a:solidFill>
                  <a:srgbClr val="000000"/>
                </a:solidFill>
              </a:rPr>
              <a:t>“</a:t>
            </a:r>
            <a:r>
              <a:rPr lang="it-IT" altLang="ja-JP" b="1">
                <a:solidFill>
                  <a:srgbClr val="000000"/>
                </a:solidFill>
              </a:rPr>
              <a:t>gold standard</a:t>
            </a:r>
            <a:r>
              <a:rPr lang="ja-JP" altLang="it-IT" b="1">
                <a:solidFill>
                  <a:srgbClr val="000000"/>
                </a:solidFill>
              </a:rPr>
              <a:t>”</a:t>
            </a:r>
            <a:endParaRPr lang="it-IT" altLang="ja-JP" b="1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(sempre necessaria)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 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52579" name="Oval 4"/>
          <p:cNvSpPr>
            <a:spLocks noChangeArrowheads="1"/>
          </p:cNvSpPr>
          <p:nvPr/>
        </p:nvSpPr>
        <p:spPr bwMode="auto">
          <a:xfrm>
            <a:off x="6546850" y="1981200"/>
            <a:ext cx="3200400" cy="228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52580" name="Text Box 6"/>
          <p:cNvSpPr txBox="1">
            <a:spLocks noChangeArrowheads="1"/>
          </p:cNvSpPr>
          <p:nvPr/>
        </p:nvSpPr>
        <p:spPr bwMode="auto">
          <a:xfrm>
            <a:off x="6699250" y="2362200"/>
            <a:ext cx="281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000000"/>
                </a:solidFill>
              </a:rPr>
              <a:t>Marker anticorpali rilevanti, ma non diagnostici senza la biopsia intestinale</a:t>
            </a:r>
            <a:endParaRPr lang="it-IT" altLang="it-IT">
              <a:solidFill>
                <a:srgbClr val="000000"/>
              </a:solidFill>
            </a:endParaRPr>
          </a:p>
        </p:txBody>
      </p:sp>
      <p:pic>
        <p:nvPicPr>
          <p:cNvPr id="152581" name="Picture 7" descr="Image32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44958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 Box 8"/>
          <p:cNvSpPr txBox="1">
            <a:spLocks noChangeArrowheads="1"/>
          </p:cNvSpPr>
          <p:nvPr/>
        </p:nvSpPr>
        <p:spPr bwMode="auto">
          <a:xfrm>
            <a:off x="3065464" y="6165850"/>
            <a:ext cx="2376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0000"/>
                </a:solidFill>
              </a:rPr>
              <a:t>Atrofia subtotale dei villi</a:t>
            </a:r>
          </a:p>
        </p:txBody>
      </p:sp>
      <p:sp>
        <p:nvSpPr>
          <p:cNvPr id="152583" name="Rectangle 9"/>
          <p:cNvSpPr>
            <a:spLocks noChangeArrowheads="1"/>
          </p:cNvSpPr>
          <p:nvPr/>
        </p:nvSpPr>
        <p:spPr bwMode="auto">
          <a:xfrm>
            <a:off x="6089650" y="4495800"/>
            <a:ext cx="2057400" cy="213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600" b="1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000000"/>
                </a:solidFill>
              </a:rPr>
              <a:t>Anti-tTG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000000"/>
                </a:solidFill>
              </a:rPr>
              <a:t> IgA</a:t>
            </a:r>
            <a:r>
              <a:rPr lang="it-IT" altLang="it-IT" b="1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5258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44958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8375650" y="4572001"/>
            <a:ext cx="1981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360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EmA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 IgA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52586" name="Text Box 12"/>
          <p:cNvSpPr txBox="1">
            <a:spLocks noChangeArrowheads="1"/>
          </p:cNvSpPr>
          <p:nvPr/>
        </p:nvSpPr>
        <p:spPr bwMode="auto">
          <a:xfrm>
            <a:off x="5851526" y="2413001"/>
            <a:ext cx="5318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FFFFFF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330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2"/>
          <p:cNvSpPr txBox="1">
            <a:spLocks noChangeArrowheads="1"/>
          </p:cNvSpPr>
          <p:nvPr/>
        </p:nvSpPr>
        <p:spPr bwMode="auto">
          <a:xfrm>
            <a:off x="3260726" y="857250"/>
            <a:ext cx="57388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Il Laboratorio come possibile spia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/>
              <a:t>di celiachia</a:t>
            </a:r>
          </a:p>
        </p:txBody>
      </p:sp>
      <p:sp>
        <p:nvSpPr>
          <p:cNvPr id="153602" name="AutoShape 3"/>
          <p:cNvSpPr>
            <a:spLocks noChangeArrowheads="1"/>
          </p:cNvSpPr>
          <p:nvPr/>
        </p:nvSpPr>
        <p:spPr bwMode="auto">
          <a:xfrm>
            <a:off x="3352801" y="2286000"/>
            <a:ext cx="485775" cy="2514600"/>
          </a:xfrm>
          <a:prstGeom prst="downArrow">
            <a:avLst>
              <a:gd name="adj1" fmla="val 50000"/>
              <a:gd name="adj2" fmla="val 12941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53603" name="Text Box 4"/>
          <p:cNvSpPr txBox="1">
            <a:spLocks noChangeArrowheads="1"/>
          </p:cNvSpPr>
          <p:nvPr/>
        </p:nvSpPr>
        <p:spPr bwMode="auto">
          <a:xfrm>
            <a:off x="4022726" y="2251075"/>
            <a:ext cx="25558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Emoglobina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Sideremia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Ferritina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Folatemia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Elettroliti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(Ca++, K+, Mg++)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Vitamina D3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Colesterolemia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Trigliceridi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Att. Protrombinica</a:t>
            </a:r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6858000" y="2251076"/>
            <a:ext cx="2362200" cy="2701925"/>
            <a:chOff x="5334000" y="2251075"/>
            <a:chExt cx="2362200" cy="2701925"/>
          </a:xfrm>
        </p:grpSpPr>
        <p:sp>
          <p:nvSpPr>
            <p:cNvPr id="153605" name="AutoShape 5"/>
            <p:cNvSpPr>
              <a:spLocks noChangeArrowheads="1"/>
            </p:cNvSpPr>
            <p:nvPr/>
          </p:nvSpPr>
          <p:spPr bwMode="auto">
            <a:xfrm>
              <a:off x="7162800" y="2362200"/>
              <a:ext cx="533400" cy="2590800"/>
            </a:xfrm>
            <a:prstGeom prst="upArrow">
              <a:avLst>
                <a:gd name="adj1" fmla="val 50000"/>
                <a:gd name="adj2" fmla="val 121429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/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5334000" y="2251075"/>
              <a:ext cx="2112963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C000"/>
                  </a:solidFill>
                </a:rPr>
                <a:t>Transaminasi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C000"/>
                  </a:solidFill>
                </a:rPr>
                <a:t>Fosfatasi alc.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C000"/>
                  </a:solidFill>
                </a:rPr>
                <a:t>Piastrine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C000"/>
                  </a:solidFill>
                </a:rPr>
                <a:t>PTH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>
                  <a:solidFill>
                    <a:srgbClr val="FFC000"/>
                  </a:solidFill>
                </a:rPr>
                <a:t>TSH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36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3"/>
          <p:cNvSpPr txBox="1">
            <a:spLocks noChangeArrowheads="1"/>
          </p:cNvSpPr>
          <p:nvPr/>
        </p:nvSpPr>
        <p:spPr bwMode="auto">
          <a:xfrm>
            <a:off x="2270126" y="6262689"/>
            <a:ext cx="4651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W. Dickey  et al.,  Am J Gastroenterol 2006</a:t>
            </a:r>
          </a:p>
        </p:txBody>
      </p:sp>
      <p:sp>
        <p:nvSpPr>
          <p:cNvPr id="126978" name="AutoShape 5"/>
          <p:cNvSpPr>
            <a:spLocks noChangeAspect="1" noChangeArrowheads="1" noTextEdit="1"/>
          </p:cNvSpPr>
          <p:nvPr/>
        </p:nvSpPr>
        <p:spPr bwMode="auto">
          <a:xfrm>
            <a:off x="1625600" y="304801"/>
            <a:ext cx="915035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6979" name="Rectangle 7"/>
          <p:cNvSpPr>
            <a:spLocks noChangeArrowheads="1"/>
          </p:cNvSpPr>
          <p:nvPr/>
        </p:nvSpPr>
        <p:spPr bwMode="auto">
          <a:xfrm>
            <a:off x="2314575" y="307975"/>
            <a:ext cx="777398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26980" name="Rectangle 8"/>
          <p:cNvSpPr>
            <a:spLocks noChangeArrowheads="1"/>
          </p:cNvSpPr>
          <p:nvPr/>
        </p:nvSpPr>
        <p:spPr bwMode="auto">
          <a:xfrm>
            <a:off x="2647950" y="333376"/>
            <a:ext cx="6832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Sovrappeso ed obesità nella celiachia</a:t>
            </a:r>
            <a:endParaRPr lang="it-IT" altLang="it-IT"/>
          </a:p>
        </p:txBody>
      </p:sp>
      <p:sp>
        <p:nvSpPr>
          <p:cNvPr id="126981" name="Rectangle 9"/>
          <p:cNvSpPr>
            <a:spLocks noChangeArrowheads="1"/>
          </p:cNvSpPr>
          <p:nvPr/>
        </p:nvSpPr>
        <p:spPr bwMode="auto">
          <a:xfrm>
            <a:off x="4935538" y="1020764"/>
            <a:ext cx="346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W. </a:t>
            </a:r>
            <a:endParaRPr lang="it-IT" altLang="it-IT"/>
          </a:p>
        </p:txBody>
      </p:sp>
      <p:sp>
        <p:nvSpPr>
          <p:cNvPr id="126982" name="Rectangle 10"/>
          <p:cNvSpPr>
            <a:spLocks noChangeArrowheads="1"/>
          </p:cNvSpPr>
          <p:nvPr/>
        </p:nvSpPr>
        <p:spPr bwMode="auto">
          <a:xfrm>
            <a:off x="5302251" y="1020763"/>
            <a:ext cx="733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Dickey</a:t>
            </a:r>
            <a:endParaRPr lang="it-IT" altLang="it-IT"/>
          </a:p>
        </p:txBody>
      </p:sp>
      <p:sp>
        <p:nvSpPr>
          <p:cNvPr id="126983" name="Rectangle 11"/>
          <p:cNvSpPr>
            <a:spLocks noChangeArrowheads="1"/>
          </p:cNvSpPr>
          <p:nvPr/>
        </p:nvSpPr>
        <p:spPr bwMode="auto">
          <a:xfrm>
            <a:off x="6035675" y="1020763"/>
            <a:ext cx="1430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/>
              <a:t>, Nord Irlanda</a:t>
            </a:r>
            <a:endParaRPr lang="it-IT" altLang="it-IT"/>
          </a:p>
        </p:txBody>
      </p:sp>
      <p:sp>
        <p:nvSpPr>
          <p:cNvPr id="126984" name="Rectangle 12"/>
          <p:cNvSpPr>
            <a:spLocks noChangeArrowheads="1"/>
          </p:cNvSpPr>
          <p:nvPr/>
        </p:nvSpPr>
        <p:spPr bwMode="auto">
          <a:xfrm>
            <a:off x="6276975" y="1679575"/>
            <a:ext cx="3811588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26985" name="Rectangle 13"/>
          <p:cNvSpPr>
            <a:spLocks noChangeArrowheads="1"/>
          </p:cNvSpPr>
          <p:nvPr/>
        </p:nvSpPr>
        <p:spPr bwMode="auto">
          <a:xfrm>
            <a:off x="6369050" y="1744663"/>
            <a:ext cx="88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•</a:t>
            </a:r>
            <a:endParaRPr lang="it-IT" altLang="it-IT"/>
          </a:p>
        </p:txBody>
      </p:sp>
      <p:sp>
        <p:nvSpPr>
          <p:cNvPr id="126986" name="Rectangle 14"/>
          <p:cNvSpPr>
            <a:spLocks noChangeArrowheads="1"/>
          </p:cNvSpPr>
          <p:nvPr/>
        </p:nvSpPr>
        <p:spPr bwMode="auto">
          <a:xfrm>
            <a:off x="6711951" y="1744663"/>
            <a:ext cx="2886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In aumento la percentuale di</a:t>
            </a:r>
            <a:endParaRPr lang="it-IT" altLang="it-IT"/>
          </a:p>
        </p:txBody>
      </p:sp>
      <p:sp>
        <p:nvSpPr>
          <p:cNvPr id="126987" name="Rectangle 15"/>
          <p:cNvSpPr>
            <a:spLocks noChangeArrowheads="1"/>
          </p:cNvSpPr>
          <p:nvPr/>
        </p:nvSpPr>
        <p:spPr bwMode="auto">
          <a:xfrm>
            <a:off x="6711951" y="2049463"/>
            <a:ext cx="3103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celiaci (dal 5% al 39%)  che al</a:t>
            </a:r>
            <a:endParaRPr lang="it-IT" altLang="it-IT"/>
          </a:p>
        </p:txBody>
      </p:sp>
      <p:sp>
        <p:nvSpPr>
          <p:cNvPr id="126988" name="Rectangle 16"/>
          <p:cNvSpPr>
            <a:spLocks noChangeArrowheads="1"/>
          </p:cNvSpPr>
          <p:nvPr/>
        </p:nvSpPr>
        <p:spPr bwMode="auto">
          <a:xfrm>
            <a:off x="6711950" y="2354263"/>
            <a:ext cx="323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momento della diagnosi sono in</a:t>
            </a:r>
            <a:endParaRPr lang="it-IT" altLang="it-IT"/>
          </a:p>
        </p:txBody>
      </p:sp>
      <p:sp>
        <p:nvSpPr>
          <p:cNvPr id="126989" name="Rectangle 17"/>
          <p:cNvSpPr>
            <a:spLocks noChangeArrowheads="1"/>
          </p:cNvSpPr>
          <p:nvPr/>
        </p:nvSpPr>
        <p:spPr bwMode="auto">
          <a:xfrm>
            <a:off x="6711951" y="2659063"/>
            <a:ext cx="3008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una condizione di sovrappeso</a:t>
            </a:r>
            <a:endParaRPr lang="it-IT" altLang="it-IT"/>
          </a:p>
        </p:txBody>
      </p:sp>
      <p:sp>
        <p:nvSpPr>
          <p:cNvPr id="126990" name="Rectangle 18"/>
          <p:cNvSpPr>
            <a:spLocks noChangeArrowheads="1"/>
          </p:cNvSpPr>
          <p:nvPr/>
        </p:nvSpPr>
        <p:spPr bwMode="auto">
          <a:xfrm>
            <a:off x="6711950" y="2963863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(BMI 25-30) o obesità (BMI</a:t>
            </a:r>
            <a:endParaRPr lang="it-IT" altLang="it-IT"/>
          </a:p>
        </p:txBody>
      </p:sp>
      <p:sp>
        <p:nvSpPr>
          <p:cNvPr id="126991" name="Rectangle 19"/>
          <p:cNvSpPr>
            <a:spLocks noChangeArrowheads="1"/>
          </p:cNvSpPr>
          <p:nvPr/>
        </p:nvSpPr>
        <p:spPr bwMode="auto">
          <a:xfrm>
            <a:off x="6711951" y="3268663"/>
            <a:ext cx="544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&gt;35).</a:t>
            </a:r>
            <a:endParaRPr lang="it-IT" altLang="it-IT"/>
          </a:p>
        </p:txBody>
      </p:sp>
      <p:sp>
        <p:nvSpPr>
          <p:cNvPr id="126992" name="Rectangle 20"/>
          <p:cNvSpPr>
            <a:spLocks noChangeArrowheads="1"/>
          </p:cNvSpPr>
          <p:nvPr/>
        </p:nvSpPr>
        <p:spPr bwMode="auto">
          <a:xfrm>
            <a:off x="6369050" y="3998913"/>
            <a:ext cx="88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•</a:t>
            </a:r>
            <a:endParaRPr lang="it-IT" altLang="it-IT"/>
          </a:p>
        </p:txBody>
      </p:sp>
      <p:sp>
        <p:nvSpPr>
          <p:cNvPr id="126993" name="Rectangle 21"/>
          <p:cNvSpPr>
            <a:spLocks noChangeArrowheads="1"/>
          </p:cNvSpPr>
          <p:nvPr/>
        </p:nvSpPr>
        <p:spPr bwMode="auto">
          <a:xfrm>
            <a:off x="6711950" y="3998913"/>
            <a:ext cx="2192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Dopo 1 anno di dieta </a:t>
            </a:r>
            <a:endParaRPr lang="it-IT" altLang="it-IT"/>
          </a:p>
        </p:txBody>
      </p:sp>
      <p:sp>
        <p:nvSpPr>
          <p:cNvPr id="126994" name="Rectangle 22"/>
          <p:cNvSpPr>
            <a:spLocks noChangeArrowheads="1"/>
          </p:cNvSpPr>
          <p:nvPr/>
        </p:nvSpPr>
        <p:spPr bwMode="auto">
          <a:xfrm>
            <a:off x="8996364" y="3998914"/>
            <a:ext cx="10082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aglutinata</a:t>
            </a:r>
            <a:endParaRPr lang="it-IT" altLang="it-IT"/>
          </a:p>
        </p:txBody>
      </p:sp>
      <p:sp>
        <p:nvSpPr>
          <p:cNvPr id="126995" name="Rectangle 23"/>
          <p:cNvSpPr>
            <a:spLocks noChangeArrowheads="1"/>
          </p:cNvSpPr>
          <p:nvPr/>
        </p:nvSpPr>
        <p:spPr bwMode="auto">
          <a:xfrm>
            <a:off x="6711950" y="4303713"/>
            <a:ext cx="2751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un ulteriore 20% di celiaci,</a:t>
            </a:r>
            <a:endParaRPr lang="it-IT" altLang="it-IT"/>
          </a:p>
        </p:txBody>
      </p:sp>
      <p:sp>
        <p:nvSpPr>
          <p:cNvPr id="126996" name="Rectangle 24"/>
          <p:cNvSpPr>
            <a:spLocks noChangeArrowheads="1"/>
          </p:cNvSpPr>
          <p:nvPr/>
        </p:nvSpPr>
        <p:spPr bwMode="auto">
          <a:xfrm>
            <a:off x="6711950" y="4608513"/>
            <a:ext cx="2541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normopeso alla diagnosi,</a:t>
            </a:r>
            <a:endParaRPr lang="it-IT" altLang="it-IT"/>
          </a:p>
        </p:txBody>
      </p:sp>
      <p:sp>
        <p:nvSpPr>
          <p:cNvPr id="126997" name="Rectangle 25"/>
          <p:cNvSpPr>
            <a:spLocks noChangeArrowheads="1"/>
          </p:cNvSpPr>
          <p:nvPr/>
        </p:nvSpPr>
        <p:spPr bwMode="auto">
          <a:xfrm>
            <a:off x="6711950" y="4913313"/>
            <a:ext cx="2725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sviluppa una condizione di</a:t>
            </a:r>
            <a:endParaRPr lang="it-IT" altLang="it-IT"/>
          </a:p>
        </p:txBody>
      </p:sp>
      <p:sp>
        <p:nvSpPr>
          <p:cNvPr id="126998" name="Rectangle 26"/>
          <p:cNvSpPr>
            <a:spLocks noChangeArrowheads="1"/>
          </p:cNvSpPr>
          <p:nvPr/>
        </p:nvSpPr>
        <p:spPr bwMode="auto">
          <a:xfrm>
            <a:off x="6711951" y="5218113"/>
            <a:ext cx="2373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FFFFFF"/>
                </a:solidFill>
              </a:rPr>
              <a:t>sovrappeso o di obesità</a:t>
            </a:r>
            <a:endParaRPr lang="it-IT" altLang="it-IT"/>
          </a:p>
        </p:txBody>
      </p:sp>
      <p:pic>
        <p:nvPicPr>
          <p:cNvPr id="126999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908175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00" name="Rectangle 29"/>
          <p:cNvSpPr>
            <a:spLocks noChangeArrowheads="1"/>
          </p:cNvSpPr>
          <p:nvPr/>
        </p:nvSpPr>
        <p:spPr bwMode="auto">
          <a:xfrm>
            <a:off x="1860551" y="1989139"/>
            <a:ext cx="2339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CC"/>
                </a:solidFill>
              </a:rPr>
              <a:t>Congresso  Mondiale  sulla</a:t>
            </a:r>
            <a:endParaRPr lang="it-IT" altLang="it-IT" b="1">
              <a:solidFill>
                <a:srgbClr val="0000CC"/>
              </a:solidFill>
            </a:endParaRPr>
          </a:p>
        </p:txBody>
      </p:sp>
      <p:sp>
        <p:nvSpPr>
          <p:cNvPr id="127001" name="Rectangle 30"/>
          <p:cNvSpPr>
            <a:spLocks noChangeArrowheads="1"/>
          </p:cNvSpPr>
          <p:nvPr/>
        </p:nvSpPr>
        <p:spPr bwMode="auto">
          <a:xfrm>
            <a:off x="1658939" y="2233614"/>
            <a:ext cx="2708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0000CC"/>
                </a:solidFill>
              </a:rPr>
              <a:t>Celiachia, New York Nov. 2006</a:t>
            </a:r>
            <a:endParaRPr lang="it-IT" altLang="it-IT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Permeabilità Intestinale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54626" name="Rectangle 3"/>
          <p:cNvSpPr>
            <a:spLocks noChangeArrowheads="1"/>
          </p:cNvSpPr>
          <p:nvPr/>
        </p:nvSpPr>
        <p:spPr bwMode="auto">
          <a:xfrm>
            <a:off x="2209800" y="3124200"/>
            <a:ext cx="777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it-IT" altLang="it-IT" sz="3200">
              <a:solidFill>
                <a:srgbClr val="000000"/>
              </a:solidFill>
            </a:endParaRP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2193926" y="981075"/>
            <a:ext cx="763587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</a:rPr>
              <a:t>Valutazione dell</a:t>
            </a:r>
            <a:r>
              <a:rPr lang="ja-JP" altLang="it-IT" sz="2800">
                <a:solidFill>
                  <a:srgbClr val="FFFFFF"/>
                </a:solidFill>
              </a:rPr>
              <a:t>’</a:t>
            </a:r>
            <a:r>
              <a:rPr lang="it-IT" altLang="ja-JP" sz="2800">
                <a:solidFill>
                  <a:srgbClr val="FFFFFF"/>
                </a:solidFill>
              </a:rPr>
              <a:t>integrità della mucosa intestinale mediante il rapporto dell</a:t>
            </a:r>
            <a:r>
              <a:rPr lang="ja-JP" altLang="it-IT" sz="2800">
                <a:solidFill>
                  <a:srgbClr val="FFFFFF"/>
                </a:solidFill>
              </a:rPr>
              <a:t>’</a:t>
            </a:r>
            <a:r>
              <a:rPr lang="it-IT" altLang="ja-JP" sz="2800">
                <a:solidFill>
                  <a:srgbClr val="FFFFFF"/>
                </a:solidFill>
              </a:rPr>
              <a:t>escrezione urinaria di due sostanze test somministrate per os (in genere disaccaridi/monosaccaridi)</a:t>
            </a:r>
            <a:endParaRPr lang="it-IT" altLang="ja-JP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54628" name="Text Box 6"/>
          <p:cNvSpPr txBox="1">
            <a:spLocks noChangeArrowheads="1"/>
          </p:cNvSpPr>
          <p:nvPr/>
        </p:nvSpPr>
        <p:spPr bwMode="auto">
          <a:xfrm>
            <a:off x="2270126" y="3032125"/>
            <a:ext cx="75596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</a:rPr>
              <a:t>Test più impiegato : lattulosio/mannitolo, ratio </a:t>
            </a:r>
            <a:r>
              <a:rPr lang="it-IT" altLang="it-IT" sz="2800">
                <a:solidFill>
                  <a:srgbClr val="FFFFFF"/>
                </a:solidFill>
                <a:sym typeface="Symbol" panose="05050102010706020507" pitchFamily="18" charset="2"/>
              </a:rPr>
              <a:t> nei celiaci non trattati, ma anche nel morbo di Crohn, nelle infezioni intestinali, nell</a:t>
            </a:r>
            <a:r>
              <a:rPr lang="ja-JP" altLang="it-IT" sz="2800">
                <a:solidFill>
                  <a:srgbClr val="FFFFFF"/>
                </a:solidFill>
                <a:sym typeface="Symbol" panose="05050102010706020507" pitchFamily="18" charset="2"/>
              </a:rPr>
              <a:t>’</a:t>
            </a:r>
            <a:r>
              <a:rPr lang="it-IT" altLang="ja-JP" sz="2800">
                <a:solidFill>
                  <a:srgbClr val="FFFFFF"/>
                </a:solidFill>
                <a:sym typeface="Symbol" panose="05050102010706020507" pitchFamily="18" charset="2"/>
              </a:rPr>
              <a:t>allergia alimentare ed in corso di di terapia con FANS)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sym typeface="Symbol" panose="05050102010706020507" pitchFamily="18" charset="2"/>
              </a:rPr>
              <a:t>sensibilità 90%		valore pred. pos.  33%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sym typeface="Symbol" panose="05050102010706020507" pitchFamily="18" charset="2"/>
              </a:rPr>
              <a:t>specificità  54% 		valore pred. neg.  95%</a:t>
            </a:r>
          </a:p>
        </p:txBody>
      </p:sp>
    </p:spTree>
    <p:extLst>
      <p:ext uri="{BB962C8B-B14F-4D97-AF65-F5344CB8AC3E}">
        <p14:creationId xmlns:p14="http://schemas.microsoft.com/office/powerpoint/2010/main" val="33452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"/>
          <p:cNvSpPr txBox="1">
            <a:spLocks noChangeArrowheads="1"/>
          </p:cNvSpPr>
          <p:nvPr/>
        </p:nvSpPr>
        <p:spPr bwMode="auto">
          <a:xfrm>
            <a:off x="3048000" y="346076"/>
            <a:ext cx="6858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Celiachia: una sindrome più che un</a:t>
            </a:r>
            <a:r>
              <a:rPr lang="ja-JP" altLang="it-IT" sz="3600"/>
              <a:t>’</a:t>
            </a:r>
            <a:r>
              <a:rPr lang="it-IT" altLang="ja-JP" sz="3600"/>
              <a:t>unica malattia</a:t>
            </a:r>
            <a:endParaRPr lang="it-IT" altLang="it-IT"/>
          </a:p>
        </p:txBody>
      </p:sp>
      <p:sp>
        <p:nvSpPr>
          <p:cNvPr id="128002" name="Oval 3"/>
          <p:cNvSpPr>
            <a:spLocks noChangeArrowheads="1"/>
          </p:cNvSpPr>
          <p:nvPr/>
        </p:nvSpPr>
        <p:spPr bwMode="auto">
          <a:xfrm>
            <a:off x="3803650" y="1676400"/>
            <a:ext cx="228600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sintomatica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 classica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i="1">
              <a:solidFill>
                <a:srgbClr val="0000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128003" name="Oval 4"/>
          <p:cNvSpPr>
            <a:spLocks noChangeArrowheads="1"/>
          </p:cNvSpPr>
          <p:nvPr/>
        </p:nvSpPr>
        <p:spPr bwMode="auto">
          <a:xfrm>
            <a:off x="6013450" y="1676400"/>
            <a:ext cx="251460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FF"/>
              </a:solidFill>
            </a:endParaRP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6172200" y="1752601"/>
            <a:ext cx="2279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sintomi atipici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33CC"/>
                </a:solidFill>
              </a:rPr>
              <a:t>ed extra-intestinali </a:t>
            </a:r>
          </a:p>
        </p:txBody>
      </p:sp>
      <p:sp>
        <p:nvSpPr>
          <p:cNvPr id="128005" name="Oval 6"/>
          <p:cNvSpPr>
            <a:spLocks noChangeArrowheads="1"/>
          </p:cNvSpPr>
          <p:nvPr/>
        </p:nvSpPr>
        <p:spPr bwMode="auto">
          <a:xfrm>
            <a:off x="5327650" y="2438400"/>
            <a:ext cx="144780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silente</a:t>
            </a:r>
          </a:p>
        </p:txBody>
      </p:sp>
      <p:sp>
        <p:nvSpPr>
          <p:cNvPr id="128006" name="Oval 7"/>
          <p:cNvSpPr>
            <a:spLocks noChangeArrowheads="1"/>
          </p:cNvSpPr>
          <p:nvPr/>
        </p:nvSpPr>
        <p:spPr bwMode="auto">
          <a:xfrm>
            <a:off x="3956050" y="3048000"/>
            <a:ext cx="17526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potenziale</a:t>
            </a:r>
          </a:p>
        </p:txBody>
      </p:sp>
      <p:sp>
        <p:nvSpPr>
          <p:cNvPr id="128007" name="Oval 8"/>
          <p:cNvSpPr>
            <a:spLocks noChangeArrowheads="1"/>
          </p:cNvSpPr>
          <p:nvPr/>
        </p:nvSpPr>
        <p:spPr bwMode="auto">
          <a:xfrm>
            <a:off x="6394450" y="3048000"/>
            <a:ext cx="1752600" cy="1066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0000FF"/>
                </a:solidFill>
              </a:rPr>
              <a:t>latente</a:t>
            </a:r>
          </a:p>
        </p:txBody>
      </p:sp>
      <p:sp>
        <p:nvSpPr>
          <p:cNvPr id="128008" name="Text Box 9"/>
          <p:cNvSpPr txBox="1">
            <a:spLocks noChangeArrowheads="1"/>
          </p:cNvSpPr>
          <p:nvPr/>
        </p:nvSpPr>
        <p:spPr bwMode="auto">
          <a:xfrm>
            <a:off x="1684338" y="4843464"/>
            <a:ext cx="8839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FF"/>
                </a:solidFill>
              </a:rPr>
              <a:t>La presentazione clinica è spesso </a:t>
            </a:r>
            <a:r>
              <a:rPr lang="ja-JP" altLang="it-IT" sz="3200">
                <a:solidFill>
                  <a:srgbClr val="FFFFFF"/>
                </a:solidFill>
              </a:rPr>
              <a:t>“</a:t>
            </a:r>
            <a:r>
              <a:rPr lang="it-IT" altLang="ja-JP" sz="3200">
                <a:solidFill>
                  <a:srgbClr val="FFFFFF"/>
                </a:solidFill>
              </a:rPr>
              <a:t>ingannevole</a:t>
            </a:r>
            <a:r>
              <a:rPr lang="ja-JP" altLang="it-IT" sz="3200">
                <a:solidFill>
                  <a:srgbClr val="FFFFFF"/>
                </a:solidFill>
              </a:rPr>
              <a:t>”</a:t>
            </a:r>
            <a:r>
              <a:rPr lang="it-IT" altLang="ja-JP" sz="3200">
                <a:solidFill>
                  <a:srgbClr val="FFFFFF"/>
                </a:solidFill>
              </a:rPr>
              <a:t> dal momento che  i sintomi variano spesso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200">
                <a:solidFill>
                  <a:srgbClr val="FFFFFF"/>
                </a:solidFill>
              </a:rPr>
              <a:t>da paziente a paziente</a:t>
            </a:r>
            <a:endParaRPr lang="it-IT" altLang="it-IT">
              <a:solidFill>
                <a:srgbClr val="FFFFFF"/>
              </a:solidFill>
            </a:endParaRPr>
          </a:p>
        </p:txBody>
      </p:sp>
      <p:graphicFrame>
        <p:nvGraphicFramePr>
          <p:cNvPr id="128009" name="Object 11"/>
          <p:cNvGraphicFramePr>
            <a:graphicFrameLocks noChangeAspect="1"/>
          </p:cNvGraphicFramePr>
          <p:nvPr/>
        </p:nvGraphicFramePr>
        <p:xfrm>
          <a:off x="8604250" y="1371600"/>
          <a:ext cx="1912938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Art" r:id="rId3" imgW="1857375" imgH="3995738" progId="MS_ClipArt_Gallery.2">
                  <p:embed/>
                </p:oleObj>
              </mc:Choice>
              <mc:Fallback>
                <p:oleObj name="ClipArt" r:id="rId3" imgW="1857375" imgH="3995738" progId="MS_ClipArt_Gallery.2">
                  <p:embed/>
                  <p:pic>
                    <p:nvPicPr>
                      <p:cNvPr id="12800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0" y="1371600"/>
                        <a:ext cx="1912938" cy="3200400"/>
                      </a:xfrm>
                      <a:prstGeom prst="rect">
                        <a:avLst/>
                      </a:prstGeom>
                      <a:solidFill>
                        <a:srgbClr val="0099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88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220980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4400"/>
              <a:t>Manifestazioni Cliniche </a:t>
            </a:r>
            <a:br>
              <a:rPr lang="it-IT" altLang="it-IT" sz="4400"/>
            </a:br>
            <a:r>
              <a:rPr lang="it-IT" altLang="it-IT" sz="4400"/>
              <a:t>della Malattia Celiaca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29026" name="Oval 3"/>
          <p:cNvSpPr>
            <a:spLocks noChangeArrowheads="1"/>
          </p:cNvSpPr>
          <p:nvPr/>
        </p:nvSpPr>
        <p:spPr bwMode="auto">
          <a:xfrm>
            <a:off x="4876800" y="3076575"/>
            <a:ext cx="2362200" cy="1981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3300"/>
                </a:solidFill>
              </a:rPr>
              <a:t>Organo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3300"/>
                </a:solidFill>
              </a:rPr>
              <a:t>bersaglio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F3300"/>
                </a:solidFill>
              </a:rPr>
              <a:t>Intestino Tenue</a:t>
            </a:r>
          </a:p>
        </p:txBody>
      </p:sp>
      <p:sp>
        <p:nvSpPr>
          <p:cNvPr id="129027" name="Line 4"/>
          <p:cNvSpPr>
            <a:spLocks noChangeShapeType="1"/>
          </p:cNvSpPr>
          <p:nvPr/>
        </p:nvSpPr>
        <p:spPr bwMode="auto">
          <a:xfrm flipV="1">
            <a:off x="6019800" y="2314575"/>
            <a:ext cx="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4343400" y="1857375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3333CC"/>
                </a:solidFill>
              </a:rPr>
              <a:t>  </a:t>
            </a:r>
            <a:r>
              <a:rPr lang="it-IT" altLang="it-IT">
                <a:solidFill>
                  <a:srgbClr val="FFFFFF"/>
                </a:solidFill>
              </a:rPr>
              <a:t>articolazioni/muscoli</a:t>
            </a:r>
            <a:endParaRPr lang="it-IT" altLang="it-IT">
              <a:solidFill>
                <a:srgbClr val="3333CC"/>
              </a:solidFill>
            </a:endParaRPr>
          </a:p>
        </p:txBody>
      </p:sp>
      <p:sp>
        <p:nvSpPr>
          <p:cNvPr id="129029" name="Line 6"/>
          <p:cNvSpPr>
            <a:spLocks noChangeShapeType="1"/>
          </p:cNvSpPr>
          <p:nvPr/>
        </p:nvSpPr>
        <p:spPr bwMode="auto">
          <a:xfrm flipV="1">
            <a:off x="6705600" y="2466975"/>
            <a:ext cx="6096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0" name="Text Box 7"/>
          <p:cNvSpPr txBox="1">
            <a:spLocks noChangeArrowheads="1"/>
          </p:cNvSpPr>
          <p:nvPr/>
        </p:nvSpPr>
        <p:spPr bwMode="auto">
          <a:xfrm>
            <a:off x="6553200" y="2085975"/>
            <a:ext cx="301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cute e cavità orale</a:t>
            </a:r>
          </a:p>
        </p:txBody>
      </p:sp>
      <p:sp>
        <p:nvSpPr>
          <p:cNvPr id="129031" name="Line 8"/>
          <p:cNvSpPr>
            <a:spLocks noChangeShapeType="1"/>
          </p:cNvSpPr>
          <p:nvPr/>
        </p:nvSpPr>
        <p:spPr bwMode="auto">
          <a:xfrm flipV="1">
            <a:off x="7162800" y="3228975"/>
            <a:ext cx="838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2" name="Text Box 9"/>
          <p:cNvSpPr txBox="1">
            <a:spLocks noChangeArrowheads="1"/>
          </p:cNvSpPr>
          <p:nvPr/>
        </p:nvSpPr>
        <p:spPr bwMode="auto">
          <a:xfrm>
            <a:off x="7924800" y="2847975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fegato</a:t>
            </a:r>
            <a:endParaRPr lang="it-IT" altLang="it-IT" sz="2000">
              <a:solidFill>
                <a:srgbClr val="3333CC"/>
              </a:solidFill>
            </a:endParaRPr>
          </a:p>
        </p:txBody>
      </p:sp>
      <p:sp>
        <p:nvSpPr>
          <p:cNvPr id="129033" name="Line 10"/>
          <p:cNvSpPr>
            <a:spLocks noChangeShapeType="1"/>
          </p:cNvSpPr>
          <p:nvPr/>
        </p:nvSpPr>
        <p:spPr bwMode="auto">
          <a:xfrm>
            <a:off x="7239000" y="4114800"/>
            <a:ext cx="1066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4" name="Text Box 11"/>
          <p:cNvSpPr txBox="1">
            <a:spLocks noChangeArrowheads="1"/>
          </p:cNvSpPr>
          <p:nvPr/>
        </p:nvSpPr>
        <p:spPr bwMode="auto">
          <a:xfrm>
            <a:off x="8213725" y="3879850"/>
            <a:ext cx="97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tiroide</a:t>
            </a:r>
            <a:endParaRPr lang="it-IT" altLang="it-IT" sz="2000">
              <a:solidFill>
                <a:srgbClr val="3333CC"/>
              </a:solidFill>
            </a:endParaRPr>
          </a:p>
        </p:txBody>
      </p:sp>
      <p:sp>
        <p:nvSpPr>
          <p:cNvPr id="129035" name="Line 12"/>
          <p:cNvSpPr>
            <a:spLocks noChangeShapeType="1"/>
          </p:cNvSpPr>
          <p:nvPr/>
        </p:nvSpPr>
        <p:spPr bwMode="auto">
          <a:xfrm>
            <a:off x="7162800" y="4448175"/>
            <a:ext cx="762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6" name="Line 13"/>
          <p:cNvSpPr>
            <a:spLocks noChangeShapeType="1"/>
          </p:cNvSpPr>
          <p:nvPr/>
        </p:nvSpPr>
        <p:spPr bwMode="auto">
          <a:xfrm>
            <a:off x="6858000" y="4829175"/>
            <a:ext cx="7620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7" name="Text Box 14"/>
          <p:cNvSpPr txBox="1">
            <a:spLocks noChangeArrowheads="1"/>
          </p:cNvSpPr>
          <p:nvPr/>
        </p:nvSpPr>
        <p:spPr bwMode="auto">
          <a:xfrm>
            <a:off x="7516505" y="5081588"/>
            <a:ext cx="249299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000">
                <a:solidFill>
                  <a:srgbClr val="3333CC"/>
                </a:solidFill>
              </a:rPr>
              <a:t> </a:t>
            </a:r>
            <a:r>
              <a:rPr lang="it-IT" altLang="it-IT">
                <a:solidFill>
                  <a:srgbClr val="FFFFFF"/>
                </a:solidFill>
              </a:rPr>
              <a:t>occhi e  ghiandole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 salivari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38" name="Line 15"/>
          <p:cNvSpPr>
            <a:spLocks noChangeShapeType="1"/>
          </p:cNvSpPr>
          <p:nvPr/>
        </p:nvSpPr>
        <p:spPr bwMode="auto">
          <a:xfrm>
            <a:off x="6019800" y="5057775"/>
            <a:ext cx="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39" name="Text Box 16"/>
          <p:cNvSpPr txBox="1">
            <a:spLocks noChangeArrowheads="1"/>
          </p:cNvSpPr>
          <p:nvPr/>
        </p:nvSpPr>
        <p:spPr bwMode="auto">
          <a:xfrm>
            <a:off x="4724400" y="5667376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sistema riproduttivo femminile e maschile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3333CC"/>
              </a:solidFill>
            </a:endParaRPr>
          </a:p>
        </p:txBody>
      </p:sp>
      <p:sp>
        <p:nvSpPr>
          <p:cNvPr id="129040" name="Line 17"/>
          <p:cNvSpPr>
            <a:spLocks noChangeShapeType="1"/>
          </p:cNvSpPr>
          <p:nvPr/>
        </p:nvSpPr>
        <p:spPr bwMode="auto">
          <a:xfrm flipH="1" flipV="1">
            <a:off x="4495800" y="2543175"/>
            <a:ext cx="7620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41" name="Line 18"/>
          <p:cNvSpPr>
            <a:spLocks noChangeShapeType="1"/>
          </p:cNvSpPr>
          <p:nvPr/>
        </p:nvSpPr>
        <p:spPr bwMode="auto">
          <a:xfrm flipH="1" flipV="1">
            <a:off x="4038600" y="3305175"/>
            <a:ext cx="838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42" name="Line 19"/>
          <p:cNvSpPr>
            <a:spLocks noChangeShapeType="1"/>
          </p:cNvSpPr>
          <p:nvPr/>
        </p:nvSpPr>
        <p:spPr bwMode="auto">
          <a:xfrm flipH="1">
            <a:off x="3733800" y="4219575"/>
            <a:ext cx="1143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43" name="Text Box 20"/>
          <p:cNvSpPr txBox="1">
            <a:spLocks noChangeArrowheads="1"/>
          </p:cNvSpPr>
          <p:nvPr/>
        </p:nvSpPr>
        <p:spPr bwMode="auto">
          <a:xfrm>
            <a:off x="2640014" y="2133600"/>
            <a:ext cx="301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sistema nervoso</a:t>
            </a:r>
            <a:endParaRPr lang="it-IT" altLang="it-IT" b="1">
              <a:solidFill>
                <a:srgbClr val="FFFFFF"/>
              </a:solidFill>
            </a:endParaRPr>
          </a:p>
        </p:txBody>
      </p:sp>
      <p:sp>
        <p:nvSpPr>
          <p:cNvPr id="129044" name="Line 21"/>
          <p:cNvSpPr>
            <a:spLocks noChangeShapeType="1"/>
          </p:cNvSpPr>
          <p:nvPr/>
        </p:nvSpPr>
        <p:spPr bwMode="auto">
          <a:xfrm flipH="1">
            <a:off x="4267200" y="4752975"/>
            <a:ext cx="9144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29045" name="Text Box 22"/>
          <p:cNvSpPr txBox="1">
            <a:spLocks noChangeArrowheads="1"/>
          </p:cNvSpPr>
          <p:nvPr/>
        </p:nvSpPr>
        <p:spPr bwMode="auto">
          <a:xfrm>
            <a:off x="3048000" y="399097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osso</a:t>
            </a:r>
            <a:endParaRPr lang="it-IT" altLang="it-IT" sz="2000">
              <a:solidFill>
                <a:srgbClr val="3333CC"/>
              </a:solidFill>
            </a:endParaRPr>
          </a:p>
        </p:txBody>
      </p:sp>
      <p:sp>
        <p:nvSpPr>
          <p:cNvPr id="129046" name="Text Box 23"/>
          <p:cNvSpPr txBox="1">
            <a:spLocks noChangeArrowheads="1"/>
          </p:cNvSpPr>
          <p:nvPr/>
        </p:nvSpPr>
        <p:spPr bwMode="auto">
          <a:xfrm>
            <a:off x="3184526" y="3041650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cuore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9047" name="Text Box 24"/>
          <p:cNvSpPr txBox="1">
            <a:spLocks noChangeArrowheads="1"/>
          </p:cNvSpPr>
          <p:nvPr/>
        </p:nvSpPr>
        <p:spPr bwMode="auto">
          <a:xfrm>
            <a:off x="3505200" y="5057775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pancreas</a:t>
            </a:r>
          </a:p>
        </p:txBody>
      </p:sp>
      <p:sp>
        <p:nvSpPr>
          <p:cNvPr id="129048" name="Text Box 26"/>
          <p:cNvSpPr txBox="1">
            <a:spLocks noChangeArrowheads="1"/>
          </p:cNvSpPr>
          <p:nvPr/>
        </p:nvSpPr>
        <p:spPr bwMode="auto">
          <a:xfrm>
            <a:off x="7908926" y="448945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FFFFF"/>
                </a:solidFill>
              </a:rPr>
              <a:t>sistema emopoietico</a:t>
            </a:r>
          </a:p>
        </p:txBody>
      </p:sp>
    </p:spTree>
    <p:extLst>
      <p:ext uri="{BB962C8B-B14F-4D97-AF65-F5344CB8AC3E}">
        <p14:creationId xmlns:p14="http://schemas.microsoft.com/office/powerpoint/2010/main" val="13472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3"/>
          <p:cNvSpPr txBox="1">
            <a:spLocks noChangeArrowheads="1"/>
          </p:cNvSpPr>
          <p:nvPr/>
        </p:nvSpPr>
        <p:spPr bwMode="auto">
          <a:xfrm>
            <a:off x="3738563" y="196851"/>
            <a:ext cx="56134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/>
              <a:t>EXTRAINTESTINAL FEATURES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/>
              <a:t>OF CELIAC DISEASE</a:t>
            </a:r>
            <a:endParaRPr lang="it-IT" altLang="it-IT" sz="2800" b="1">
              <a:sym typeface="Symbol" panose="05050102010706020507" pitchFamily="18" charset="2"/>
            </a:endParaRPr>
          </a:p>
        </p:txBody>
      </p:sp>
      <p:sp>
        <p:nvSpPr>
          <p:cNvPr id="130050" name="Line 4"/>
          <p:cNvSpPr>
            <a:spLocks noChangeShapeType="1"/>
          </p:cNvSpPr>
          <p:nvPr/>
        </p:nvSpPr>
        <p:spPr bwMode="auto">
          <a:xfrm>
            <a:off x="4935538" y="1241425"/>
            <a:ext cx="0" cy="1828800"/>
          </a:xfrm>
          <a:prstGeom prst="line">
            <a:avLst/>
          </a:prstGeom>
          <a:noFill/>
          <a:ln w="63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30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9" y="1276350"/>
            <a:ext cx="1762125" cy="123825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2" name="Rectangle 6"/>
          <p:cNvSpPr>
            <a:spLocks noChangeArrowheads="1"/>
          </p:cNvSpPr>
          <p:nvPr/>
        </p:nvSpPr>
        <p:spPr bwMode="auto">
          <a:xfrm>
            <a:off x="2065339" y="1252538"/>
            <a:ext cx="1762125" cy="1262062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4" y="1276350"/>
            <a:ext cx="2014537" cy="17526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Rectangle 8"/>
          <p:cNvSpPr>
            <a:spLocks noChangeArrowheads="1"/>
          </p:cNvSpPr>
          <p:nvPr/>
        </p:nvSpPr>
        <p:spPr bwMode="auto">
          <a:xfrm>
            <a:off x="4175126" y="1252539"/>
            <a:ext cx="2016125" cy="1787525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30055" name="Line 9"/>
          <p:cNvSpPr>
            <a:spLocks noChangeShapeType="1"/>
          </p:cNvSpPr>
          <p:nvPr/>
        </p:nvSpPr>
        <p:spPr bwMode="auto">
          <a:xfrm>
            <a:off x="4889500" y="1276350"/>
            <a:ext cx="0" cy="1752600"/>
          </a:xfrm>
          <a:prstGeom prst="line">
            <a:avLst/>
          </a:prstGeom>
          <a:noFill/>
          <a:ln w="63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300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4" y="1238250"/>
            <a:ext cx="2014537" cy="17907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7" name="Rectangle 11"/>
          <p:cNvSpPr>
            <a:spLocks noChangeArrowheads="1"/>
          </p:cNvSpPr>
          <p:nvPr/>
        </p:nvSpPr>
        <p:spPr bwMode="auto">
          <a:xfrm>
            <a:off x="8245476" y="1247776"/>
            <a:ext cx="2016125" cy="1787525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5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933700"/>
            <a:ext cx="1422400" cy="14478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9" name="Rectangle 13"/>
          <p:cNvSpPr>
            <a:spLocks noChangeArrowheads="1"/>
          </p:cNvSpPr>
          <p:nvPr/>
        </p:nvSpPr>
        <p:spPr bwMode="auto">
          <a:xfrm>
            <a:off x="2217738" y="2951164"/>
            <a:ext cx="1422400" cy="1430337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6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819650"/>
            <a:ext cx="1287463" cy="141605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1" name="Rectangle 15"/>
          <p:cNvSpPr>
            <a:spLocks noChangeArrowheads="1"/>
          </p:cNvSpPr>
          <p:nvPr/>
        </p:nvSpPr>
        <p:spPr bwMode="auto">
          <a:xfrm>
            <a:off x="2286001" y="4833938"/>
            <a:ext cx="1287463" cy="1376362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6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695700"/>
            <a:ext cx="1617662" cy="20574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3" name="Rectangle 17"/>
          <p:cNvSpPr>
            <a:spLocks noChangeArrowheads="1"/>
          </p:cNvSpPr>
          <p:nvPr/>
        </p:nvSpPr>
        <p:spPr bwMode="auto">
          <a:xfrm>
            <a:off x="3944939" y="3719514"/>
            <a:ext cx="1641475" cy="2033587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6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4038600"/>
            <a:ext cx="2913062" cy="17145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5" name="Rectangle 19"/>
          <p:cNvSpPr>
            <a:spLocks noChangeArrowheads="1"/>
          </p:cNvSpPr>
          <p:nvPr/>
        </p:nvSpPr>
        <p:spPr bwMode="auto">
          <a:xfrm>
            <a:off x="5773739" y="4017964"/>
            <a:ext cx="2928937" cy="1735137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pic>
        <p:nvPicPr>
          <p:cNvPr id="13006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3695700"/>
            <a:ext cx="1455738" cy="25146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7" name="Rectangle 21"/>
          <p:cNvSpPr>
            <a:spLocks noChangeArrowheads="1"/>
          </p:cNvSpPr>
          <p:nvPr/>
        </p:nvSpPr>
        <p:spPr bwMode="auto">
          <a:xfrm>
            <a:off x="8907463" y="3713164"/>
            <a:ext cx="1452562" cy="2497137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800225" y="2503489"/>
            <a:ext cx="2114550" cy="3698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Enamel</a:t>
            </a:r>
            <a:r>
              <a: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it-IT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Hypoplasia</a:t>
            </a:r>
            <a:endParaRPr lang="it-IT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151314" y="3059114"/>
            <a:ext cx="1946275" cy="53498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Micro-macrocytic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Anaemias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8115300" y="3084514"/>
            <a:ext cx="2076450" cy="3143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Aphtous Stomatitis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117725" y="4402138"/>
            <a:ext cx="1449388" cy="3413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Osteoporosis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205038" y="6273801"/>
            <a:ext cx="1250950" cy="4857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Down</a:t>
            </a:r>
          </a:p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Syndrome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890964" y="5756276"/>
            <a:ext cx="1589087" cy="8683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Epilepsy +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Occipital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Calcifications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6756401" y="5746750"/>
            <a:ext cx="1044575" cy="3698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Alopecia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9034463" y="6218238"/>
            <a:ext cx="1282700" cy="5905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Hashimoto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Thyroiditis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30076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238250"/>
            <a:ext cx="1371600" cy="1790700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77" name="Rectangle 31"/>
          <p:cNvSpPr>
            <a:spLocks noChangeArrowheads="1"/>
          </p:cNvSpPr>
          <p:nvPr/>
        </p:nvSpPr>
        <p:spPr bwMode="auto">
          <a:xfrm>
            <a:off x="6545263" y="1241426"/>
            <a:ext cx="1370012" cy="1787525"/>
          </a:xfrm>
          <a:prstGeom prst="rect">
            <a:avLst/>
          </a:prstGeom>
          <a:noFill/>
          <a:ln w="63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405564" y="3070225"/>
            <a:ext cx="1582737" cy="5349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Dermatitis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Herpetiformis</a:t>
            </a:r>
            <a:endParaRPr lang="it-IT" b="1" i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4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21336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/>
              <a:t>Caratteristiche cliniche della celiachia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1998663" y="1989138"/>
            <a:ext cx="3810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it-IT" altLang="it-IT" sz="2800">
              <a:solidFill>
                <a:srgbClr val="FFFFFF"/>
              </a:solidFill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</a:rPr>
              <a:t>Età di esordio: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</a:rPr>
              <a:t> qualsiasi epoca della vita, ma con un picco  di insorgenza nella prima infanzia e 2-3 decade di vita</a:t>
            </a:r>
            <a:endParaRPr lang="it-IT" altLang="it-IT" sz="2800">
              <a:solidFill>
                <a:srgbClr val="000000"/>
              </a:solidFill>
            </a:endParaRPr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5948363" y="1295400"/>
            <a:ext cx="4324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>
                <a:solidFill>
                  <a:srgbClr val="FFFFFF"/>
                </a:solidFill>
              </a:rPr>
              <a:t>Sintomi: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FF0000"/>
                </a:solidFill>
              </a:rPr>
              <a:t>generali</a:t>
            </a:r>
            <a:r>
              <a:rPr lang="it-IT" altLang="it-IT" sz="1800">
                <a:solidFill>
                  <a:srgbClr val="FFFFFF"/>
                </a:solidFill>
              </a:rPr>
              <a:t> (astenia, perdita di peso, malessere)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92D050"/>
                </a:solidFill>
              </a:rPr>
              <a:t>gastrointestinali</a:t>
            </a:r>
            <a:r>
              <a:rPr lang="it-IT" altLang="it-IT" sz="1800">
                <a:solidFill>
                  <a:srgbClr val="FFFFFF"/>
                </a:solidFill>
              </a:rPr>
              <a:t> (diarrea, vomito, nausea, dolori addominali, meteorismo, stipsi, anoressia)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FF00FF"/>
                </a:solidFill>
              </a:rPr>
              <a:t>metabolici</a:t>
            </a:r>
            <a:r>
              <a:rPr lang="it-IT" altLang="it-IT" sz="1800">
                <a:solidFill>
                  <a:srgbClr val="FFFFFF"/>
                </a:solidFill>
              </a:rPr>
              <a:t> (anemia sideropenica, emorragie, edemi, crampi, tetania,  ipoplasia dello smalto dentario)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FFC000"/>
                </a:solidFill>
              </a:rPr>
              <a:t>muscolo-scheletrici</a:t>
            </a:r>
            <a:r>
              <a:rPr lang="it-IT" altLang="it-IT" sz="1800">
                <a:solidFill>
                  <a:srgbClr val="FFFFFF"/>
                </a:solidFill>
              </a:rPr>
              <a:t> (osteoporosi, dolori ossei, fratture, miopatia)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/>
              <a:t>neuropsichiatrici</a:t>
            </a:r>
            <a:r>
              <a:rPr lang="it-IT" altLang="it-IT" sz="1800">
                <a:solidFill>
                  <a:srgbClr val="FFFFFF"/>
                </a:solidFill>
              </a:rPr>
              <a:t> (depressione, ansia, parestesie) 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1800">
                <a:solidFill>
                  <a:srgbClr val="3399FF"/>
                </a:solidFill>
              </a:rPr>
              <a:t>riproduttivi</a:t>
            </a:r>
            <a:r>
              <a:rPr lang="it-IT" altLang="it-IT" sz="1800">
                <a:solidFill>
                  <a:srgbClr val="FFFFFF"/>
                </a:solidFill>
              </a:rPr>
              <a:t> (alterazioni mestruali, aborti ricorrenti, parti prematuri, oligospermia)</a:t>
            </a:r>
          </a:p>
        </p:txBody>
      </p:sp>
    </p:spTree>
    <p:extLst>
      <p:ext uri="{BB962C8B-B14F-4D97-AF65-F5344CB8AC3E}">
        <p14:creationId xmlns:p14="http://schemas.microsoft.com/office/powerpoint/2010/main" val="17135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3702051" y="2125664"/>
          <a:ext cx="5465763" cy="305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fico" r:id="rId3" imgW="5473700" imgH="3073400" progId="Excel.Chart.8">
                  <p:embed/>
                </p:oleObj>
              </mc:Choice>
              <mc:Fallback>
                <p:oleObj name="Grafico" r:id="rId3" imgW="5473700" imgH="3073400" progId="Excel.Chart.8">
                  <p:embed/>
                  <p:pic>
                    <p:nvPicPr>
                      <p:cNvPr id="132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051" y="2125664"/>
                        <a:ext cx="5465763" cy="305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099" name="CasellaDiTesto 6"/>
          <p:cNvSpPr txBox="1">
            <a:spLocks noChangeArrowheads="1"/>
          </p:cNvSpPr>
          <p:nvPr/>
        </p:nvSpPr>
        <p:spPr bwMode="auto">
          <a:xfrm>
            <a:off x="4962525" y="4933951"/>
            <a:ext cx="2090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FF"/>
                </a:solidFill>
                <a:latin typeface="Calibri" panose="020F0502020204030204" pitchFamily="34" charset="0"/>
              </a:rPr>
              <a:t>N= 770 patients</a:t>
            </a:r>
          </a:p>
        </p:txBody>
      </p:sp>
      <p:sp>
        <p:nvSpPr>
          <p:cNvPr id="890889" name="Text Box 9"/>
          <p:cNvSpPr txBox="1">
            <a:spLocks noChangeArrowheads="1"/>
          </p:cNvSpPr>
          <p:nvPr/>
        </p:nvSpPr>
        <p:spPr bwMode="auto">
          <a:xfrm>
            <a:off x="2138363" y="388938"/>
            <a:ext cx="7918450" cy="519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>
                <a:solidFill>
                  <a:srgbClr val="FFFF00"/>
                </a:solidFill>
                <a:latin typeface="Calibri" pitchFamily="34" charset="0"/>
                <a:ea typeface="MS PGothic" panose="020B0600070205080204" pitchFamily="34" charset="-128"/>
              </a:rPr>
              <a:t>Changing of clinical profile of celiac disease at onset </a:t>
            </a:r>
          </a:p>
        </p:txBody>
      </p:sp>
      <p:pic>
        <p:nvPicPr>
          <p:cNvPr id="13210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4860" r="3363" b="8322"/>
          <a:stretch>
            <a:fillRect/>
          </a:stretch>
        </p:blipFill>
        <p:spPr bwMode="auto">
          <a:xfrm>
            <a:off x="1524000" y="4373564"/>
            <a:ext cx="243205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891" name="Text Box 11"/>
          <p:cNvSpPr txBox="1">
            <a:spLocks noChangeArrowheads="1"/>
          </p:cNvSpPr>
          <p:nvPr/>
        </p:nvSpPr>
        <p:spPr bwMode="auto">
          <a:xfrm>
            <a:off x="2514601" y="1243013"/>
            <a:ext cx="7110413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FF99"/>
                </a:solidFill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Patients diagnosed and followed up from 1998 to 2013</a:t>
            </a:r>
          </a:p>
        </p:txBody>
      </p:sp>
      <p:sp>
        <p:nvSpPr>
          <p:cNvPr id="132103" name="CasellaDiTesto 6"/>
          <p:cNvSpPr txBox="1">
            <a:spLocks noChangeArrowheads="1"/>
          </p:cNvSpPr>
          <p:nvPr/>
        </p:nvSpPr>
        <p:spPr bwMode="auto">
          <a:xfrm>
            <a:off x="5810251" y="1981200"/>
            <a:ext cx="4672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 i="1">
                <a:solidFill>
                  <a:srgbClr val="FFFFCC"/>
                </a:solidFill>
                <a:latin typeface="Calibri" panose="020F0502020204030204" pitchFamily="34" charset="0"/>
              </a:rPr>
              <a:t>Volta U, Caio G, De Giorgio R. BMC Gastroenterology 2014</a:t>
            </a:r>
          </a:p>
        </p:txBody>
      </p:sp>
      <p:pic>
        <p:nvPicPr>
          <p:cNvPr id="13210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3329" r="2573" b="10205"/>
          <a:stretch>
            <a:fillRect/>
          </a:stretch>
        </p:blipFill>
        <p:spPr bwMode="auto">
          <a:xfrm>
            <a:off x="8115300" y="4181476"/>
            <a:ext cx="253365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4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/>
        </p:nvSpPr>
        <p:spPr bwMode="auto">
          <a:xfrm>
            <a:off x="1897063" y="285750"/>
            <a:ext cx="9537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latin typeface="Tahoma" panose="020B0604030504040204" pitchFamily="34" charset="0"/>
              </a:rPr>
              <a:t>Detection of Celiac Disease (CD)</a:t>
            </a:r>
            <a:br>
              <a:rPr lang="it-IT" altLang="it-IT" sz="2800" b="1">
                <a:latin typeface="Tahoma" panose="020B0604030504040204" pitchFamily="34" charset="0"/>
              </a:rPr>
            </a:br>
            <a:r>
              <a:rPr lang="it-IT" altLang="it-IT" sz="2800" b="1">
                <a:latin typeface="Tahoma" panose="020B0604030504040204" pitchFamily="34" charset="0"/>
              </a:rPr>
              <a:t> in Pts with IBS in U.K.</a:t>
            </a:r>
          </a:p>
        </p:txBody>
      </p:sp>
      <p:graphicFrame>
        <p:nvGraphicFramePr>
          <p:cNvPr id="133122" name="Object 3"/>
          <p:cNvGraphicFramePr>
            <a:graphicFrameLocks noChangeAspect="1"/>
          </p:cNvGraphicFramePr>
          <p:nvPr/>
        </p:nvGraphicFramePr>
        <p:xfrm>
          <a:off x="1524000" y="1600201"/>
          <a:ext cx="3397250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Grafico" r:id="rId3" imgW="4324435" imgH="3610051" progId="MSGraph.Chart.8">
                  <p:embed followColorScheme="full"/>
                </p:oleObj>
              </mc:Choice>
              <mc:Fallback>
                <p:oleObj name="Grafico" r:id="rId3" imgW="4324435" imgH="3610051" progId="MSGraph.Chart.8">
                  <p:embed followColorScheme="full"/>
                  <p:pic>
                    <p:nvPicPr>
                      <p:cNvPr id="133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1"/>
                        <a:ext cx="3397250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3" name="Object 4"/>
          <p:cNvGraphicFramePr>
            <a:graphicFrameLocks noChangeAspect="1"/>
          </p:cNvGraphicFramePr>
          <p:nvPr/>
        </p:nvGraphicFramePr>
        <p:xfrm>
          <a:off x="5495925" y="1584326"/>
          <a:ext cx="3397250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Grafico" r:id="rId5" imgW="4333917" imgH="3628911" progId="MSGraph.Chart.8">
                  <p:embed followColorScheme="full"/>
                </p:oleObj>
              </mc:Choice>
              <mc:Fallback>
                <p:oleObj name="Grafico" r:id="rId5" imgW="4333917" imgH="3628911" progId="MSGraph.Chart.8">
                  <p:embed followColorScheme="full"/>
                  <p:pic>
                    <p:nvPicPr>
                      <p:cNvPr id="1331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925" y="1584326"/>
                        <a:ext cx="3397250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4191000" y="4800600"/>
            <a:ext cx="28344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800" b="1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Polyps (5%)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Diverticulosis (5.3%)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Crohn</a:t>
            </a:r>
            <a:r>
              <a:rPr lang="ja-JP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’</a:t>
            </a:r>
            <a:r>
              <a:rPr lang="it-IT" altLang="ja-JP" sz="1600" b="1">
                <a:solidFill>
                  <a:srgbClr val="FFFFFF"/>
                </a:solidFill>
                <a:latin typeface="Tahoma" panose="020B0604030504040204" pitchFamily="34" charset="0"/>
              </a:rPr>
              <a:t>s disease (0.7%)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Gastroenteritis (0.7%)</a:t>
            </a:r>
          </a:p>
        </p:txBody>
      </p:sp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6781800" y="4800600"/>
            <a:ext cx="32004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800" b="1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Alcoholism (0.7%)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Colo-rectal cancer (0.3%)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UC (0.3%)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120000"/>
              <a:buFontTx/>
              <a:buChar char="•"/>
            </a:pPr>
            <a:r>
              <a:rPr lang="it-IT" altLang="it-IT" sz="1600" b="1">
                <a:solidFill>
                  <a:srgbClr val="FFFFFF"/>
                </a:solidFill>
                <a:latin typeface="Tahoma" panose="020B0604030504040204" pitchFamily="34" charset="0"/>
              </a:rPr>
              <a:t> Miscellanea (1.5%)</a:t>
            </a:r>
          </a:p>
        </p:txBody>
      </p:sp>
      <p:sp>
        <p:nvSpPr>
          <p:cNvPr id="133126" name="Text Box 7"/>
          <p:cNvSpPr txBox="1">
            <a:spLocks noChangeArrowheads="1"/>
          </p:cNvSpPr>
          <p:nvPr/>
        </p:nvSpPr>
        <p:spPr bwMode="auto">
          <a:xfrm>
            <a:off x="9072563" y="4343400"/>
            <a:ext cx="1687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  <a:latin typeface="Tahoma" panose="020B0604030504040204" pitchFamily="34" charset="0"/>
              </a:rPr>
              <a:t>Lost at follow-up</a:t>
            </a:r>
            <a:endParaRPr lang="it-IT" altLang="it-IT" sz="28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33127" name="Text Box 8"/>
          <p:cNvSpPr txBox="1">
            <a:spLocks noChangeArrowheads="1"/>
          </p:cNvSpPr>
          <p:nvPr/>
        </p:nvSpPr>
        <p:spPr bwMode="auto">
          <a:xfrm>
            <a:off x="5919788" y="4343400"/>
            <a:ext cx="160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600">
                <a:solidFill>
                  <a:srgbClr val="FFFFFF"/>
                </a:solidFill>
                <a:latin typeface="Tahoma" panose="020B0604030504040204" pitchFamily="34" charset="0"/>
              </a:rPr>
              <a:t>Other Diagnosis</a:t>
            </a:r>
            <a:endParaRPr lang="it-IT" altLang="it-IT" sz="280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35561" name="AutoShape 9"/>
          <p:cNvSpPr>
            <a:spLocks noChangeArrowheads="1"/>
          </p:cNvSpPr>
          <p:nvPr/>
        </p:nvSpPr>
        <p:spPr bwMode="auto">
          <a:xfrm>
            <a:off x="8529638" y="2276476"/>
            <a:ext cx="1604962" cy="1152525"/>
          </a:xfrm>
          <a:prstGeom prst="leftArrowCallout">
            <a:avLst>
              <a:gd name="adj1" fmla="val 25000"/>
              <a:gd name="adj2" fmla="val 25000"/>
              <a:gd name="adj3" fmla="val 23209"/>
              <a:gd name="adj4" fmla="val 66667"/>
            </a:avLst>
          </a:prstGeom>
          <a:solidFill>
            <a:srgbClr val="FF00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CD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in IBS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O.R. 7.0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</a:rPr>
              <a:t> (P= 0.004)</a:t>
            </a:r>
            <a:endParaRPr lang="it-IT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3129" name="Line 10"/>
          <p:cNvSpPr>
            <a:spLocks noChangeShapeType="1"/>
          </p:cNvSpPr>
          <p:nvPr/>
        </p:nvSpPr>
        <p:spPr bwMode="auto">
          <a:xfrm flipH="1" flipV="1">
            <a:off x="8520113" y="3429000"/>
            <a:ext cx="671512" cy="927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3130" name="Line 11"/>
          <p:cNvSpPr>
            <a:spLocks noChangeShapeType="1"/>
          </p:cNvSpPr>
          <p:nvPr/>
        </p:nvSpPr>
        <p:spPr bwMode="auto">
          <a:xfrm flipV="1">
            <a:off x="7162801" y="4191001"/>
            <a:ext cx="334963" cy="296863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3131" name="Text Box 12"/>
          <p:cNvSpPr txBox="1">
            <a:spLocks noChangeArrowheads="1"/>
          </p:cNvSpPr>
          <p:nvPr/>
        </p:nvSpPr>
        <p:spPr bwMode="auto">
          <a:xfrm>
            <a:off x="6115051" y="2628900"/>
            <a:ext cx="8194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000000"/>
                </a:solidFill>
                <a:latin typeface="Tahoma" panose="020B0604030504040204" pitchFamily="34" charset="0"/>
              </a:rPr>
              <a:t>74%</a:t>
            </a:r>
          </a:p>
        </p:txBody>
      </p:sp>
      <p:sp>
        <p:nvSpPr>
          <p:cNvPr id="133132" name="Text Box 13"/>
          <p:cNvSpPr txBox="1">
            <a:spLocks noChangeArrowheads="1"/>
          </p:cNvSpPr>
          <p:nvPr/>
        </p:nvSpPr>
        <p:spPr bwMode="auto">
          <a:xfrm>
            <a:off x="7239000" y="3328988"/>
            <a:ext cx="1063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000000"/>
                </a:solidFill>
                <a:latin typeface="Tahoma" panose="020B0604030504040204" pitchFamily="34" charset="0"/>
              </a:rPr>
              <a:t>14.5%</a:t>
            </a:r>
          </a:p>
        </p:txBody>
      </p:sp>
      <p:sp>
        <p:nvSpPr>
          <p:cNvPr id="133133" name="Text Box 14"/>
          <p:cNvSpPr txBox="1">
            <a:spLocks noChangeArrowheads="1"/>
          </p:cNvSpPr>
          <p:nvPr/>
        </p:nvSpPr>
        <p:spPr bwMode="auto">
          <a:xfrm>
            <a:off x="7696200" y="2895601"/>
            <a:ext cx="750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000000"/>
                </a:solidFill>
                <a:latin typeface="Tahoma" panose="020B0604030504040204" pitchFamily="34" charset="0"/>
              </a:rPr>
              <a:t>6%</a:t>
            </a:r>
          </a:p>
        </p:txBody>
      </p:sp>
      <p:sp>
        <p:nvSpPr>
          <p:cNvPr id="133134" name="Text Box 15"/>
          <p:cNvSpPr txBox="1">
            <a:spLocks noChangeArrowheads="1"/>
          </p:cNvSpPr>
          <p:nvPr/>
        </p:nvSpPr>
        <p:spPr bwMode="auto">
          <a:xfrm>
            <a:off x="7620000" y="26670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000000"/>
                </a:solidFill>
                <a:latin typeface="Tahoma" panose="020B0604030504040204" pitchFamily="34" charset="0"/>
              </a:rPr>
              <a:t>5.3%</a:t>
            </a:r>
          </a:p>
        </p:txBody>
      </p:sp>
      <p:sp>
        <p:nvSpPr>
          <p:cNvPr id="133135" name="Text Box 16"/>
          <p:cNvSpPr txBox="1">
            <a:spLocks noChangeArrowheads="1"/>
          </p:cNvSpPr>
          <p:nvPr/>
        </p:nvSpPr>
        <p:spPr bwMode="auto">
          <a:xfrm>
            <a:off x="1524001" y="6096000"/>
            <a:ext cx="10266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i="1">
                <a:solidFill>
                  <a:srgbClr val="FFFFFF"/>
                </a:solidFill>
              </a:rPr>
              <a:t>Sanders et al., Lancet 2001</a:t>
            </a:r>
          </a:p>
        </p:txBody>
      </p:sp>
      <p:sp>
        <p:nvSpPr>
          <p:cNvPr id="133136" name="Line 17"/>
          <p:cNvSpPr>
            <a:spLocks noChangeShapeType="1"/>
          </p:cNvSpPr>
          <p:nvPr/>
        </p:nvSpPr>
        <p:spPr bwMode="auto">
          <a:xfrm>
            <a:off x="4510088" y="2898775"/>
            <a:ext cx="1344612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3137" name="Text Box 18"/>
          <p:cNvSpPr txBox="1">
            <a:spLocks noChangeArrowheads="1"/>
          </p:cNvSpPr>
          <p:nvPr/>
        </p:nvSpPr>
        <p:spPr bwMode="auto">
          <a:xfrm>
            <a:off x="2292351" y="2667001"/>
            <a:ext cx="1870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33138" name="Text Box 19"/>
          <p:cNvSpPr txBox="1">
            <a:spLocks noChangeArrowheads="1"/>
          </p:cNvSpPr>
          <p:nvPr/>
        </p:nvSpPr>
        <p:spPr bwMode="auto">
          <a:xfrm>
            <a:off x="5138738" y="2286000"/>
            <a:ext cx="1841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33139" name="Oval 21"/>
          <p:cNvSpPr>
            <a:spLocks noChangeArrowheads="1"/>
          </p:cNvSpPr>
          <p:nvPr/>
        </p:nvSpPr>
        <p:spPr bwMode="auto">
          <a:xfrm>
            <a:off x="2057400" y="2514600"/>
            <a:ext cx="2362200" cy="914400"/>
          </a:xfrm>
          <a:prstGeom prst="ellipse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/>
          </a:p>
        </p:txBody>
      </p:sp>
      <p:sp>
        <p:nvSpPr>
          <p:cNvPr id="133140" name="Text Box 22"/>
          <p:cNvSpPr txBox="1">
            <a:spLocks noChangeArrowheads="1"/>
          </p:cNvSpPr>
          <p:nvPr/>
        </p:nvSpPr>
        <p:spPr bwMode="auto">
          <a:xfrm>
            <a:off x="2209800" y="2209800"/>
            <a:ext cx="2057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0000"/>
                </a:solidFill>
              </a:rPr>
              <a:t>300 IBS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0000"/>
                </a:solidFill>
              </a:rPr>
              <a:t>Rome II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b="1">
                <a:solidFill>
                  <a:srgbClr val="000000"/>
                </a:solidFill>
              </a:rPr>
              <a:t>criteria</a:t>
            </a: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33141" name="Line 23"/>
          <p:cNvSpPr>
            <a:spLocks noChangeShapeType="1"/>
          </p:cNvSpPr>
          <p:nvPr/>
        </p:nvSpPr>
        <p:spPr bwMode="auto">
          <a:xfrm flipH="1">
            <a:off x="5105400" y="4572000"/>
            <a:ext cx="838200" cy="22860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33142" name="Line 24"/>
          <p:cNvSpPr>
            <a:spLocks noChangeShapeType="1"/>
          </p:cNvSpPr>
          <p:nvPr/>
        </p:nvSpPr>
        <p:spPr bwMode="auto">
          <a:xfrm>
            <a:off x="7467600" y="4572000"/>
            <a:ext cx="609600" cy="30480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3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ersonalizzat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2D05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1_Tema di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Tema di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i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zione vuo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2D050"/>
      </a:accent1>
      <a:accent2>
        <a:srgbClr val="3333CC"/>
      </a:accent2>
      <a:accent3>
        <a:srgbClr val="FFFFFF"/>
      </a:accent3>
      <a:accent4>
        <a:srgbClr val="000000"/>
      </a:accent4>
      <a:accent5>
        <a:srgbClr val="C7E4B3"/>
      </a:accent5>
      <a:accent6>
        <a:srgbClr val="2D2DB9"/>
      </a:accent6>
      <a:hlink>
        <a:srgbClr val="CCCCFF"/>
      </a:hlink>
      <a:folHlink>
        <a:srgbClr val="B2B2B2"/>
      </a:folHlink>
    </a:clrScheme>
    <a:fontScheme name="1_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1410</Words>
  <Application>Microsoft Office PowerPoint</Application>
  <PresentationFormat>Widescreen</PresentationFormat>
  <Paragraphs>340</Paragraphs>
  <Slides>30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30</vt:i4>
      </vt:variant>
    </vt:vector>
  </HeadingPairs>
  <TitlesOfParts>
    <vt:vector size="44" baseType="lpstr">
      <vt:lpstr>MS PGothic</vt:lpstr>
      <vt:lpstr>MS PGothic</vt:lpstr>
      <vt:lpstr>Arial</vt:lpstr>
      <vt:lpstr>Calibri</vt:lpstr>
      <vt:lpstr>Symbol</vt:lpstr>
      <vt:lpstr>Tahoma</vt:lpstr>
      <vt:lpstr>Times New Roman</vt:lpstr>
      <vt:lpstr>Presentazione vuota</vt:lpstr>
      <vt:lpstr>1_Tema di Office</vt:lpstr>
      <vt:lpstr>1_Presentazione vuota</vt:lpstr>
      <vt:lpstr>Microsoft Clip Gallery</vt:lpstr>
      <vt:lpstr>Grafico</vt:lpstr>
      <vt:lpstr>Grafico di Microsoft Graph 97</vt:lpstr>
      <vt:lpstr>Corel Photo House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2019-04-02T10:26:55Z</dcterms:created>
  <dcterms:modified xsi:type="dcterms:W3CDTF">2019-04-02T10:27:09Z</dcterms:modified>
</cp:coreProperties>
</file>