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C25D4-A759-427C-BAAE-A9A895F420CE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10B1-A0FD-4AC5-A751-DEF0F3ADE8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3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D7D86-5497-4076-AFA4-574DD4E9F8C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4DFD28A-938A-4343-BBB5-994F5E24CEE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just" eaLnBrk="1" hangingPunct="1"/>
            <a:r>
              <a:rPr lang="en-GB" altLang="it-IT" smtClean="0">
                <a:cs typeface="Times New Roman" panose="02020603050405020304" pitchFamily="18" charset="0"/>
              </a:rPr>
              <a:t>A study published this year by Frustaci et al. showed an association between autoimmune myocarditis and CD. 187 consecutive patients with myocarditis were screened for CD. 9 patients (4.4%) resulted positive to the screening and exhibited duodenal endoscopic and histologic evidence of CD. In these CD patients myocarditis was associated with heart failure in 5 patients and with ventricular arrhythmias in 4 patients. </a:t>
            </a:r>
          </a:p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9310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A5500C6-2342-4229-B4BB-86D1E9BB5CEE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00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418340-261B-44F9-B1B7-D661A0DD2A48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14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70305E3-124B-47CF-A7D9-73D3F0FDE69B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94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F18359-68BE-4AEA-AFCB-7A7F6BD45553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11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114560-3041-4842-B0D0-E6C864B48578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208ABA-0258-4BCF-9966-DD792A632E80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3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32A967-B70E-498A-A1CF-95BA9CA11248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36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B9A759F-20CF-439D-9130-631D0F0A37DB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65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8F252F7-A39B-4C19-BA2D-EE1BBEB95D9C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71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76B719E-DF68-4C13-9993-C4362D05D5C0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78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000C69-01B7-426F-A291-1E22D515BE2A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7DE3884-7890-4B7F-BD2F-687425FDF40E}" type="slidenum">
              <a:rPr lang="it-IT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3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 Box 4"/>
          <p:cNvSpPr txBox="1">
            <a:spLocks noChangeArrowheads="1"/>
          </p:cNvSpPr>
          <p:nvPr/>
        </p:nvSpPr>
        <p:spPr bwMode="auto">
          <a:xfrm>
            <a:off x="5791200" y="2663826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/>
              <a:t>	</a:t>
            </a: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17090" name="Text Box 5"/>
          <p:cNvSpPr txBox="1">
            <a:spLocks noChangeArrowheads="1"/>
          </p:cNvSpPr>
          <p:nvPr/>
        </p:nvSpPr>
        <p:spPr bwMode="auto">
          <a:xfrm>
            <a:off x="6310314" y="6169026"/>
            <a:ext cx="4071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Arial" panose="020B0604020202020204" pitchFamily="34" charset="0"/>
              </a:rPr>
              <a:t>A. anticell. parietali gastriche 4-11%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Arial" panose="020B0604020202020204" pitchFamily="34" charset="0"/>
              </a:rPr>
              <a:t>Anemia perniciosa 0-0.5%</a:t>
            </a:r>
          </a:p>
        </p:txBody>
      </p:sp>
      <p:sp>
        <p:nvSpPr>
          <p:cNvPr id="217091" name="Text Box 6"/>
          <p:cNvSpPr txBox="1">
            <a:spLocks noChangeArrowheads="1"/>
          </p:cNvSpPr>
          <p:nvPr/>
        </p:nvSpPr>
        <p:spPr bwMode="auto">
          <a:xfrm>
            <a:off x="1774826" y="6092825"/>
            <a:ext cx="374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Arial" panose="020B0604020202020204" pitchFamily="34" charset="0"/>
              </a:rPr>
              <a:t>A. antisurrene 3%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Arial" panose="020B0604020202020204" pitchFamily="34" charset="0"/>
              </a:rPr>
              <a:t>Morbo di Addison	 0.5- 1%</a:t>
            </a:r>
          </a:p>
        </p:txBody>
      </p:sp>
      <p:sp>
        <p:nvSpPr>
          <p:cNvPr id="217092" name="Text Box 7"/>
          <p:cNvSpPr txBox="1">
            <a:spLocks noChangeArrowheads="1"/>
          </p:cNvSpPr>
          <p:nvPr/>
        </p:nvSpPr>
        <p:spPr bwMode="auto">
          <a:xfrm>
            <a:off x="9356725" y="6283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0"/>
          </a:p>
        </p:txBody>
      </p:sp>
      <p:pic>
        <p:nvPicPr>
          <p:cNvPr id="217093" name="Picture 8"/>
          <p:cNvPicPr>
            <a:picLocks noChangeAspect="1" noChangeArrowheads="1"/>
          </p:cNvPicPr>
          <p:nvPr/>
        </p:nvPicPr>
        <p:blipFill>
          <a:blip r:embed="rId2">
            <a:lum bright="-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500438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4" name="Picture 9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500438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5" name="Text Box 11"/>
          <p:cNvSpPr txBox="1">
            <a:spLocks noChangeArrowheads="1"/>
          </p:cNvSpPr>
          <p:nvPr/>
        </p:nvSpPr>
        <p:spPr bwMode="auto">
          <a:xfrm>
            <a:off x="1847851" y="333376"/>
            <a:ext cx="856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latin typeface="Arial" panose="020B0604020202020204" pitchFamily="34" charset="0"/>
              </a:rPr>
              <a:t> Morbo di Addison e gastrite atrofica</a:t>
            </a:r>
            <a:endParaRPr lang="it-IT" altLang="it-IT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7096" name="Text Box 12"/>
          <p:cNvSpPr txBox="1">
            <a:spLocks noChangeArrowheads="1"/>
          </p:cNvSpPr>
          <p:nvPr/>
        </p:nvSpPr>
        <p:spPr bwMode="auto">
          <a:xfrm>
            <a:off x="1919288" y="836614"/>
            <a:ext cx="820896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Arial" panose="020B0604020202020204" pitchFamily="34" charset="0"/>
              </a:rPr>
              <a:t>Rara associazione con prevalenza di celiachia  in queste patologie autoimmuni di poco superiore a quella osservata nella popolazione generale. Più frequente il riscontro di autoanticorpi organo specifici diretti verso le cellule della corticale del surrene o verso le cellule parietali gastriche senza patologia associata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srgbClr val="FFFFFF"/>
                </a:solidFill>
                <a:latin typeface="Arial" panose="020B0604020202020204" pitchFamily="34" charset="0"/>
              </a:rPr>
              <a:t>Volta U, It J Gastroenterol Hepatol 1997</a:t>
            </a:r>
          </a:p>
        </p:txBody>
      </p:sp>
    </p:spTree>
    <p:extLst>
      <p:ext uri="{BB962C8B-B14F-4D97-AF65-F5344CB8AC3E}">
        <p14:creationId xmlns:p14="http://schemas.microsoft.com/office/powerpoint/2010/main" val="42305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2133600" y="1395414"/>
          <a:ext cx="7924800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fico" r:id="rId3" imgW="6096000" imgH="4067137" progId="MSGraph.Chart.8">
                  <p:embed followColorScheme="full"/>
                </p:oleObj>
              </mc:Choice>
              <mc:Fallback>
                <p:oleObj name="Grafico" r:id="rId3" imgW="6096000" imgH="4067137" progId="MSGraph.Chart.8">
                  <p:embed followColorScheme="full"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95414"/>
                        <a:ext cx="7924800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754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3300"/>
                </a:solidFill>
              </a:rPr>
              <a:t>Body Mass Index (BMI) (kg/m</a:t>
            </a:r>
            <a:r>
              <a:rPr lang="it-IT" altLang="it-IT" baseline="30000">
                <a:solidFill>
                  <a:srgbClr val="FF3300"/>
                </a:solidFill>
              </a:rPr>
              <a:t>2</a:t>
            </a:r>
            <a:r>
              <a:rPr lang="it-IT" altLang="it-IT">
                <a:solidFill>
                  <a:srgbClr val="FF3300"/>
                </a:solidFill>
              </a:rPr>
              <a:t>) in 240 (F/M 3:1) celiaci consecutivi alla diagnosi e dopo 1 anno di dieta aglutinata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1">
                <a:solidFill>
                  <a:srgbClr val="FF3300"/>
                </a:solidFill>
              </a:rPr>
              <a:t>Centro di Riferimento per la Diagnosi Policlinico S.Orsola-Malpighi, Bologna Resp. U. Volta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276600" y="5715001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BMI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&lt;18.5</a:t>
            </a:r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2057401" y="3241675"/>
            <a:ext cx="72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FF3300"/>
                </a:solidFill>
              </a:rPr>
              <a:t>%</a:t>
            </a:r>
            <a:endParaRPr lang="it-IT" altLang="it-IT">
              <a:solidFill>
                <a:srgbClr val="000066"/>
              </a:solidFill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4876800" y="5715001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BMI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18.5-24.9</a:t>
            </a:r>
            <a:endParaRPr lang="it-IT" altLang="it-IT" sz="1600">
              <a:solidFill>
                <a:srgbClr val="FF3300"/>
              </a:solidFill>
            </a:endParaRP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6477000" y="5715001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BMI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25.0-29.9</a:t>
            </a: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8305800" y="5715001"/>
            <a:ext cx="83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BMI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FF3300"/>
                </a:solidFill>
              </a:rPr>
              <a:t>&gt;30.0</a:t>
            </a:r>
            <a:endParaRPr lang="it-IT" altLang="it-IT">
              <a:solidFill>
                <a:srgbClr val="FF3300"/>
              </a:solidFill>
            </a:endParaRP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8305800" y="19050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8305800" y="2286000"/>
            <a:ext cx="533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8763000" y="190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92D050"/>
                </a:solidFill>
              </a:rPr>
              <a:t>diagnosi</a:t>
            </a:r>
            <a:endParaRPr lang="it-IT" altLang="it-IT">
              <a:solidFill>
                <a:srgbClr val="92D050"/>
              </a:solidFill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8763000" y="228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66"/>
                </a:solidFill>
              </a:rPr>
              <a:t>GFD 1 anno</a:t>
            </a: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231437" name="Oval 14"/>
          <p:cNvSpPr>
            <a:spLocks noChangeArrowheads="1"/>
          </p:cNvSpPr>
          <p:nvPr/>
        </p:nvSpPr>
        <p:spPr bwMode="auto">
          <a:xfrm>
            <a:off x="6400800" y="2743200"/>
            <a:ext cx="28956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15% in sovrappeso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o obesità dopo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dieta aglutinata</a:t>
            </a:r>
          </a:p>
        </p:txBody>
      </p:sp>
    </p:spTree>
    <p:extLst>
      <p:ext uri="{BB962C8B-B14F-4D97-AF65-F5344CB8AC3E}">
        <p14:creationId xmlns:p14="http://schemas.microsoft.com/office/powerpoint/2010/main" val="22954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2" descr="j0300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160589"/>
            <a:ext cx="2971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8" name="Picture 3" descr="BD150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309721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9" name="Picture 4" descr="BD150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309721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0" name="Picture 5" descr="BD150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3097214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1" name="Text Box 6"/>
          <p:cNvSpPr txBox="1">
            <a:spLocks noChangeArrowheads="1"/>
          </p:cNvSpPr>
          <p:nvPr/>
        </p:nvSpPr>
        <p:spPr bwMode="auto">
          <a:xfrm>
            <a:off x="2541588" y="1"/>
            <a:ext cx="7200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</a:rPr>
              <a:t>Dieta senza glutine: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FF"/>
                </a:solidFill>
              </a:rPr>
              <a:t>al momento unica terapia per la celiachia con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ja-JP" altLang="it-IT" sz="2800" b="1">
                <a:solidFill>
                  <a:srgbClr val="FF3300"/>
                </a:solidFill>
              </a:rPr>
              <a:t>“</a:t>
            </a:r>
            <a:r>
              <a:rPr lang="it-IT" altLang="ja-JP" sz="2800" b="1">
                <a:solidFill>
                  <a:srgbClr val="FF3300"/>
                </a:solidFill>
              </a:rPr>
              <a:t>molte luci</a:t>
            </a:r>
            <a:r>
              <a:rPr lang="ja-JP" altLang="it-IT" sz="2800" b="1">
                <a:solidFill>
                  <a:srgbClr val="FF3300"/>
                </a:solidFill>
              </a:rPr>
              <a:t>”</a:t>
            </a:r>
            <a:r>
              <a:rPr lang="it-IT" altLang="ja-JP" sz="2800" b="1">
                <a:solidFill>
                  <a:srgbClr val="FF3300"/>
                </a:solidFill>
              </a:rPr>
              <a:t> e </a:t>
            </a:r>
            <a:r>
              <a:rPr lang="ja-JP" altLang="it-IT" sz="2800" b="1">
                <a:solidFill>
                  <a:srgbClr val="B2B2B2"/>
                </a:solidFill>
              </a:rPr>
              <a:t>“</a:t>
            </a:r>
            <a:r>
              <a:rPr lang="it-IT" altLang="ja-JP" sz="2800" b="1">
                <a:solidFill>
                  <a:srgbClr val="B2B2B2"/>
                </a:solidFill>
              </a:rPr>
              <a:t>poche ombre</a:t>
            </a:r>
            <a:r>
              <a:rPr lang="ja-JP" altLang="it-IT" sz="2800" b="1">
                <a:solidFill>
                  <a:srgbClr val="B2B2B2"/>
                </a:solidFill>
              </a:rPr>
              <a:t>”</a:t>
            </a:r>
            <a:endParaRPr lang="it-IT" altLang="ja-JP" sz="28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b="1">
              <a:solidFill>
                <a:srgbClr val="FF3300"/>
              </a:solidFill>
            </a:endParaRPr>
          </a:p>
        </p:txBody>
      </p:sp>
      <p:sp>
        <p:nvSpPr>
          <p:cNvPr id="234502" name="Text Box 7"/>
          <p:cNvSpPr txBox="1">
            <a:spLocks noChangeArrowheads="1"/>
          </p:cNvSpPr>
          <p:nvPr/>
        </p:nvSpPr>
        <p:spPr bwMode="auto">
          <a:xfrm>
            <a:off x="1524000" y="2305051"/>
            <a:ext cx="36274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3300"/>
                </a:solidFill>
                <a:latin typeface="Arial Unicode MS" charset="0"/>
              </a:rPr>
              <a:t>▲</a:t>
            </a:r>
            <a:r>
              <a:rPr lang="it-IT" altLang="it-IT" b="1">
                <a:solidFill>
                  <a:srgbClr val="FF3300"/>
                </a:solidFill>
              </a:rPr>
              <a:t>Risoluzione sintomi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  intestinali ed extra-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  intestinali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  <a:latin typeface="Arial Unicode MS" charset="0"/>
              </a:rPr>
              <a:t>▲</a:t>
            </a:r>
            <a:r>
              <a:rPr lang="it-IT" altLang="it-IT" b="1">
                <a:solidFill>
                  <a:srgbClr val="FF3300"/>
                </a:solidFill>
              </a:rPr>
              <a:t>Remissione istologica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  <a:latin typeface="Arial Unicode MS" charset="0"/>
              </a:rPr>
              <a:t>▲</a:t>
            </a:r>
            <a:r>
              <a:rPr lang="it-IT" altLang="it-IT" b="1">
                <a:solidFill>
                  <a:srgbClr val="FF3300"/>
                </a:solidFill>
              </a:rPr>
              <a:t>Remissione sierologica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  <a:latin typeface="Arial Unicode MS" charset="0"/>
              </a:rPr>
              <a:t>▲</a:t>
            </a:r>
            <a:r>
              <a:rPr lang="it-IT" altLang="it-IT" b="1">
                <a:solidFill>
                  <a:srgbClr val="FF3300"/>
                </a:solidFill>
              </a:rPr>
              <a:t>Prevenzione   patologie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  autoimmuni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  <a:latin typeface="Arial Unicode MS" charset="0"/>
              </a:rPr>
              <a:t>▲</a:t>
            </a:r>
            <a:r>
              <a:rPr lang="it-IT" altLang="it-IT" b="1">
                <a:solidFill>
                  <a:srgbClr val="FF3300"/>
                </a:solidFill>
              </a:rPr>
              <a:t>Protezione da compli-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 canze (linfoma, m.c.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3300"/>
                </a:solidFill>
              </a:rPr>
              <a:t>  refrattaria)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3300"/>
              </a:solidFill>
            </a:endParaRPr>
          </a:p>
        </p:txBody>
      </p:sp>
      <p:sp>
        <p:nvSpPr>
          <p:cNvPr id="234503" name="Oval 8"/>
          <p:cNvSpPr>
            <a:spLocks noChangeArrowheads="1"/>
          </p:cNvSpPr>
          <p:nvPr/>
        </p:nvSpPr>
        <p:spPr bwMode="auto">
          <a:xfrm>
            <a:off x="1820864" y="1512888"/>
            <a:ext cx="21605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>
                <a:solidFill>
                  <a:srgbClr val="FF3300"/>
                </a:solidFill>
              </a:rPr>
              <a:t>LUCI</a:t>
            </a:r>
          </a:p>
        </p:txBody>
      </p:sp>
      <p:sp>
        <p:nvSpPr>
          <p:cNvPr id="234504" name="Oval 9"/>
          <p:cNvSpPr>
            <a:spLocks noChangeArrowheads="1"/>
          </p:cNvSpPr>
          <p:nvPr/>
        </p:nvSpPr>
        <p:spPr bwMode="auto">
          <a:xfrm>
            <a:off x="7942264" y="1512888"/>
            <a:ext cx="22320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>
                <a:solidFill>
                  <a:srgbClr val="808080"/>
                </a:solidFill>
              </a:rPr>
              <a:t>OMBRE</a:t>
            </a:r>
            <a:endParaRPr lang="it-IT" altLang="it-IT" sz="4400">
              <a:solidFill>
                <a:srgbClr val="000000"/>
              </a:solidFill>
            </a:endParaRPr>
          </a:p>
        </p:txBody>
      </p:sp>
      <p:sp>
        <p:nvSpPr>
          <p:cNvPr id="234505" name="Text Box 10"/>
          <p:cNvSpPr txBox="1">
            <a:spLocks noChangeArrowheads="1"/>
          </p:cNvSpPr>
          <p:nvPr/>
        </p:nvSpPr>
        <p:spPr bwMode="auto">
          <a:xfrm>
            <a:off x="7797800" y="2613025"/>
            <a:ext cx="291623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  <a:latin typeface="Arial Unicode MS" charset="0"/>
              </a:rPr>
              <a:t>▲</a:t>
            </a:r>
            <a:r>
              <a:rPr lang="it-IT" altLang="it-IT">
                <a:solidFill>
                  <a:srgbClr val="B2B2B2"/>
                </a:solidFill>
              </a:rPr>
              <a:t>Possibile deficit</a:t>
            </a:r>
            <a:r>
              <a:rPr lang="it-IT" altLang="it-IT">
                <a:solidFill>
                  <a:srgbClr val="B2B2B2"/>
                </a:solidFill>
                <a:latin typeface="Arial Unicode MS" charset="0"/>
              </a:rPr>
              <a:t> </a:t>
            </a:r>
            <a:r>
              <a:rPr lang="it-IT" altLang="it-IT">
                <a:solidFill>
                  <a:srgbClr val="B2B2B2"/>
                </a:solidFill>
              </a:rPr>
              <a:t>di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</a:rPr>
              <a:t>   minerali e vitamine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  <a:latin typeface="Arial Unicode MS" charset="0"/>
              </a:rPr>
              <a:t>▲</a:t>
            </a:r>
            <a:r>
              <a:rPr lang="it-IT" altLang="it-IT">
                <a:solidFill>
                  <a:srgbClr val="B2B2B2"/>
                </a:solidFill>
              </a:rPr>
              <a:t>Problemi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</a:rPr>
              <a:t>   psicologici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  <a:latin typeface="Arial Unicode MS" charset="0"/>
              </a:rPr>
              <a:t>▲</a:t>
            </a:r>
            <a:r>
              <a:rPr lang="it-IT" altLang="it-IT">
                <a:solidFill>
                  <a:srgbClr val="B2B2B2"/>
                </a:solidFill>
              </a:rPr>
              <a:t>Sindrome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</a:rPr>
              <a:t>   metabolica</a:t>
            </a:r>
            <a:endParaRPr lang="it-IT" altLang="it-IT">
              <a:solidFill>
                <a:srgbClr val="B2B2B2"/>
              </a:solidFill>
              <a:latin typeface="Arial Unicode M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  <a:latin typeface="Arial Unicode MS" charset="0"/>
              </a:rPr>
              <a:t>▲</a:t>
            </a:r>
            <a:r>
              <a:rPr lang="it-IT" altLang="it-IT">
                <a:solidFill>
                  <a:srgbClr val="B2B2B2"/>
                </a:solidFill>
              </a:rPr>
              <a:t>Aumentato rischio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</a:rPr>
              <a:t>  vascolare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B2B2B2"/>
                </a:solidFill>
                <a:latin typeface="Arial Unicode MS" charset="0"/>
              </a:rPr>
              <a:t>▲</a:t>
            </a:r>
            <a:r>
              <a:rPr lang="it-IT" altLang="it-IT">
                <a:solidFill>
                  <a:srgbClr val="B2B2B2"/>
                </a:solidFill>
              </a:rPr>
              <a:t>Stipsi ostinata</a:t>
            </a:r>
            <a:endParaRPr lang="it-IT" altLang="it-IT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/>
          </a:p>
        </p:txBody>
      </p:sp>
      <p:sp>
        <p:nvSpPr>
          <p:cNvPr id="234506" name="Text Box 11"/>
          <p:cNvSpPr txBox="1">
            <a:spLocks noChangeArrowheads="1"/>
          </p:cNvSpPr>
          <p:nvPr/>
        </p:nvSpPr>
        <p:spPr bwMode="auto">
          <a:xfrm rot="1291480">
            <a:off x="6392864" y="2682875"/>
            <a:ext cx="1189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>
                <a:solidFill>
                  <a:srgbClr val="808080"/>
                </a:solidFill>
                <a:latin typeface="Arial Unicode MS" charset="0"/>
              </a:rPr>
              <a:t>▲▲▲▲▲</a:t>
            </a:r>
            <a:endParaRPr lang="it-IT" altLang="it-IT">
              <a:solidFill>
                <a:srgbClr val="808080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0" y="304801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it-IT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it-IT" altLang="ja-JP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False</a:t>
            </a:r>
            <a:r>
              <a:rPr lang="ja-JP" altLang="it-IT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r>
              <a:rPr lang="it-IT" altLang="ja-JP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diagnosi di MCR</a:t>
            </a:r>
            <a:endParaRPr lang="it-IT" altLang="it-IT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Cattiva compliance alla dieta aglutinata o involontaria assunzione di glutine (un segno tipico è la persistenza di marker anticorpali ad alto titolo)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Errata interpretazione della biopsia intestinale iniziale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- scarsa qualità del preparato istologico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	- mucosa piatta non-celiaca causa di un</a:t>
            </a:r>
            <a:r>
              <a:rPr lang="ja-JP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’</a:t>
            </a:r>
            <a:r>
              <a:rPr lang="it-IT" altLang="ja-JP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errata diagnosi di   celiachia ab initio (giardiasi, bacterial overgrowth, immunodeficienza comune variabile, enteropatia autoimmune)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Lento recupero istologico dopo dieta aglutinata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5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0" y="304801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anose="020B0600070205080204" pitchFamily="34" charset="-128"/>
              </a:rPr>
              <a:t>Quando deve essere nascere il sospetto di celiachia refrattaria?</a:t>
            </a:r>
            <a:endParaRPr lang="it-IT" sz="3600" b="1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2209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Sintomi persitenti: steatorrea, alterazioni dell</a:t>
            </a:r>
            <a:r>
              <a:rPr lang="ja-JP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’</a:t>
            </a:r>
            <a:r>
              <a:rPr lang="it-IT" altLang="ja-JP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alvo (severa diarrea, ma anche stipsi ostinata), dolori addominali, nausea, astenia e perdita di peso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Alterazioni laboratoristiche persistenti: sideropenia, bassi valori di folatemia e Vit B12, ipocalcemia, piastrinosi, ipoalbuminemia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Alterazioni istologiche: persistente e severa atrofia dei villi con significativo incremento dei linfociti intraepiteliali </a:t>
            </a:r>
            <a:r>
              <a:rPr lang="it-IT" altLang="it-IT" sz="2000" b="1" i="1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dopo almeno un anno di dieta aglutinata stretta</a:t>
            </a:r>
            <a:r>
              <a:rPr lang="it-IT" altLang="it-IT" b="1" i="1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0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0" y="1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Sopravvivenza nella celiachia refrattaria: </a:t>
            </a:r>
            <a:r>
              <a:rPr lang="ja-JP" alt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“</a:t>
            </a:r>
            <a:r>
              <a:rPr lang="it-IT" altLang="ja-JP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score</a:t>
            </a:r>
            <a:r>
              <a:rPr lang="ja-JP" alt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”</a:t>
            </a:r>
            <a:r>
              <a:rPr lang="it-IT" altLang="ja-JP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prognostico</a:t>
            </a:r>
            <a:endParaRPr lang="it-IT" altLang="it-IT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12954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Punteggio da 0 a 5. 1 punto per ognuna delle seguenti variabili alla diagnosi di celiachia refrattaria: albumina&lt;3.2 g/L, Emoglobina &lt;11 g/dL, età &gt;65 aa, presenza di clone di linfociti T aberranti, atrofia  subtotale (3c)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Punteggio 		Sopravvivenza a 5 anni (%)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       	0			        95-100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         1			        95-100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	2                                      78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	3                                      22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    4-5			            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 sz="1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Rubio-Tapia A, Gastroenterology 2009</a:t>
            </a: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216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1425" y="1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Malattia Celiaca Refrattaria (MCR)</a:t>
            </a:r>
            <a:endParaRPr lang="it-IT" sz="4400" b="1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38594" name="Object 3"/>
          <p:cNvGraphicFramePr>
            <a:graphicFrameLocks noChangeAspect="1"/>
          </p:cNvGraphicFramePr>
          <p:nvPr/>
        </p:nvGraphicFramePr>
        <p:xfrm>
          <a:off x="2513013" y="2109789"/>
          <a:ext cx="8158162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o" r:id="rId3" imgW="8177530" imgH="5186680" progId="Word.Document.8">
                  <p:embed/>
                </p:oleObj>
              </mc:Choice>
              <mc:Fallback>
                <p:oleObj name="Documento" r:id="rId3" imgW="8177530" imgH="5186680" progId="Word.Document.8">
                  <p:embed/>
                  <p:pic>
                    <p:nvPicPr>
                      <p:cNvPr id="2385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109789"/>
                        <a:ext cx="8158162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6702425" y="120015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latin typeface="Tahoma" panose="020B0604030504040204" pitchFamily="34" charset="0"/>
              </a:rPr>
              <a:t>Tipo I</a:t>
            </a:r>
            <a:endParaRPr lang="it-IT" altLang="it-IT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8596" name="Text Box 5"/>
          <p:cNvSpPr txBox="1">
            <a:spLocks noChangeArrowheads="1"/>
          </p:cNvSpPr>
          <p:nvPr/>
        </p:nvSpPr>
        <p:spPr bwMode="auto">
          <a:xfrm>
            <a:off x="8836025" y="12192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latin typeface="Tahoma" panose="020B0604030504040204" pitchFamily="34" charset="0"/>
              </a:rPr>
              <a:t>Tipo II</a:t>
            </a:r>
          </a:p>
        </p:txBody>
      </p:sp>
    </p:spTree>
    <p:extLst>
      <p:ext uri="{BB962C8B-B14F-4D97-AF65-F5344CB8AC3E}">
        <p14:creationId xmlns:p14="http://schemas.microsoft.com/office/powerpoint/2010/main" val="2434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0" y="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anose="020B0600070205080204" pitchFamily="34" charset="-128"/>
              </a:rPr>
              <a:t>Opzioni terapeutiche</a:t>
            </a:r>
            <a:endParaRPr lang="it-IT" sz="4400" b="1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4600" y="1828800"/>
            <a:ext cx="3771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Prednisone 0.5-1 mg/kg + azatioprina (1-2 mg/kg) al dì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Budesonide 9 mg al dì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38900" y="1828800"/>
            <a:ext cx="3695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Cladribina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Anti-IL 15 (AMG714)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Anti-IFN</a:t>
            </a: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  <a:sym typeface="Symbol" panose="05050102010706020507" pitchFamily="18" charset="2"/>
              </a:rPr>
              <a:t> (Fontolizumab)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  <a:sym typeface="Symbol" panose="05050102010706020507" pitchFamily="18" charset="2"/>
              </a:rPr>
              <a:t>Inliximab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  <a:sym typeface="Symbol" panose="05050102010706020507" pitchFamily="18" charset="2"/>
              </a:rPr>
              <a:t>Trapianto autologo di midollo osseo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Non somm. steroidi ed immunosoppressori per evoluzione in linfoma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 sz="1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** sopravvivenza a 5 anni &lt;50%</a:t>
            </a: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39620" name="Text Box 5"/>
          <p:cNvSpPr txBox="1">
            <a:spLocks noChangeArrowheads="1"/>
          </p:cNvSpPr>
          <p:nvPr/>
        </p:nvSpPr>
        <p:spPr bwMode="auto">
          <a:xfrm>
            <a:off x="3413126" y="1295400"/>
            <a:ext cx="2454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FF"/>
                </a:solidFill>
                <a:latin typeface="Tahoma" panose="020B0604030504040204" pitchFamily="34" charset="0"/>
              </a:rPr>
              <a:t>MCR tipo I*</a:t>
            </a:r>
            <a:endParaRPr lang="it-IT" altLang="it-IT" sz="4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39621" name="Text Box 6"/>
          <p:cNvSpPr txBox="1">
            <a:spLocks noChangeArrowheads="1"/>
          </p:cNvSpPr>
          <p:nvPr/>
        </p:nvSpPr>
        <p:spPr bwMode="auto">
          <a:xfrm>
            <a:off x="7070726" y="1295400"/>
            <a:ext cx="2735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FF"/>
                </a:solidFill>
                <a:latin typeface="Tahoma" panose="020B0604030504040204" pitchFamily="34" charset="0"/>
              </a:rPr>
              <a:t>MCR tipo II**</a:t>
            </a:r>
            <a:endParaRPr lang="it-IT" altLang="it-IT" sz="4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39622" name="Text Box 7"/>
          <p:cNvSpPr txBox="1">
            <a:spLocks noChangeArrowheads="1"/>
          </p:cNvSpPr>
          <p:nvPr/>
        </p:nvSpPr>
        <p:spPr bwMode="auto">
          <a:xfrm>
            <a:off x="2743200" y="62484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t>*sopravvivenza a 5 anni &gt;80% </a:t>
            </a:r>
          </a:p>
        </p:txBody>
      </p:sp>
    </p:spTree>
    <p:extLst>
      <p:ext uri="{BB962C8B-B14F-4D97-AF65-F5344CB8AC3E}">
        <p14:creationId xmlns:p14="http://schemas.microsoft.com/office/powerpoint/2010/main" val="31593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304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Terapia e prognosi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9800" y="1916114"/>
            <a:ext cx="777240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Terapia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Chirurgia, radioterapia, chemioterapia, trapianto di midollo autologo a seconda della stadiazione del linfoma. Una terapia standard non è ancora stata ben definita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endParaRPr lang="it-IT" altLang="it-IT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n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Prognosi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Nei  casi in cui il linfoma è limitato all</a:t>
            </a:r>
            <a:r>
              <a:rPr lang="ja-JP" alt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’</a:t>
            </a:r>
            <a:r>
              <a:rPr lang="it-IT" altLang="ja-JP" sz="20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intestino il trattamento chirurgico del segmento affetto combinato con radio e chemioterapia si associa ad una prognosi discreta (buona sopravvivenza a 5 anni). Sfortunatamente, il linfoma è spesso diffuso in sede extraintestinale  e la prognosi è in questi casi severa  con sopravvivenza superiore ad un anno in pochi casi.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endParaRPr lang="it-IT" altLang="it-IT" sz="2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Pct val="70000"/>
            </a:pPr>
            <a:r>
              <a:rPr lang="it-IT" altLang="it-IT" sz="1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Holmes GKT, 7th International Symposium on CD , Tampere</a:t>
            </a:r>
          </a:p>
        </p:txBody>
      </p:sp>
    </p:spTree>
    <p:extLst>
      <p:ext uri="{BB962C8B-B14F-4D97-AF65-F5344CB8AC3E}">
        <p14:creationId xmlns:p14="http://schemas.microsoft.com/office/powerpoint/2010/main" val="2077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0" y="1"/>
            <a:ext cx="7543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Altre neoplasie associate a celiachia</a:t>
            </a:r>
            <a:endParaRPr lang="it-IT" sz="4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1773238"/>
            <a:ext cx="75438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Linfomi  non Hodgkin a cellule B ed altri linfomi a sede non intestinale (SIR 2.2-3.6 rispetto a 16.0 per ETTL)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Adenocarcinoma dell</a:t>
            </a:r>
            <a:r>
              <a:rPr lang="ja-JP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’</a:t>
            </a:r>
            <a:r>
              <a:rPr lang="it-IT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intestino tenue (SIR 10.0)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Carcinoma dell</a:t>
            </a:r>
            <a:r>
              <a:rPr lang="ja-JP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’</a:t>
            </a:r>
            <a:r>
              <a:rPr lang="it-IT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esofago (SIR 4.2)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Epatocarcinoma (SIR 2.7)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Carcinoma oro-faringe (SIR 2.3)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Adenocarcinoma del colon (SIR1.5)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41667" name="Text Box 4"/>
          <p:cNvSpPr txBox="1">
            <a:spLocks noChangeArrowheads="1"/>
          </p:cNvSpPr>
          <p:nvPr/>
        </p:nvSpPr>
        <p:spPr bwMode="auto">
          <a:xfrm>
            <a:off x="2193925" y="616585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</a:rPr>
              <a:t>Askling J, Gastroenterology 2002; Catassi C, JAMA 2002, Ho-Yen C 2208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ChangeArrowheads="1"/>
          </p:cNvSpPr>
          <p:nvPr/>
        </p:nvSpPr>
        <p:spPr bwMode="auto">
          <a:xfrm>
            <a:off x="2590800" y="304800"/>
            <a:ext cx="739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FF"/>
                </a:solidFill>
              </a:rPr>
              <a:t>Patologia neurologica associata a celiachia</a:t>
            </a:r>
            <a:br>
              <a:rPr lang="it-IT" altLang="it-IT" sz="3200">
                <a:solidFill>
                  <a:srgbClr val="FFFFFF"/>
                </a:solidFill>
              </a:rPr>
            </a:br>
            <a:r>
              <a:rPr lang="it-IT" altLang="it-IT" sz="3200">
                <a:solidFill>
                  <a:srgbClr val="FFFFFF"/>
                </a:solidFill>
              </a:rPr>
              <a:t> </a:t>
            </a:r>
            <a:r>
              <a:rPr lang="it-IT" altLang="it-IT" sz="2800">
                <a:solidFill>
                  <a:srgbClr val="FFFFFF"/>
                </a:solidFill>
              </a:rPr>
              <a:t>(dati letteratura  1970-2009)</a:t>
            </a:r>
            <a:endParaRPr lang="it-IT" altLang="it-IT" sz="4400">
              <a:solidFill>
                <a:srgbClr val="FFFFFF"/>
              </a:solidFill>
            </a:endParaRPr>
          </a:p>
        </p:txBody>
      </p:sp>
      <p:sp>
        <p:nvSpPr>
          <p:cNvPr id="218114" name="Rectangle 3"/>
          <p:cNvSpPr>
            <a:spLocks noChangeArrowheads="1"/>
          </p:cNvSpPr>
          <p:nvPr/>
        </p:nvSpPr>
        <p:spPr bwMode="auto">
          <a:xfrm>
            <a:off x="2743200" y="1676400"/>
            <a:ext cx="7239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Numero totale di pazienti				114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Femmine/maschi				          61/53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Età media (anni)					 40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Patologia neurologica associata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Atassia cerebellare idiop.			 29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Neuropatia periferica		 		 29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Epilessia (con o senza calcificazioni cerebrali)	 29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Miopatia					 13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Mioclono					   9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Demenza					   6	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Mielopatia					   4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      Emicrania		    			   2</a:t>
            </a:r>
          </a:p>
          <a:p>
            <a:pPr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altLang="it-IT" sz="2000"/>
              <a:t>	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/>
              <a:t>	</a:t>
            </a:r>
            <a:r>
              <a:rPr lang="it-IT" altLang="it-IT">
                <a:solidFill>
                  <a:srgbClr val="FFFFFF"/>
                </a:solidFill>
              </a:rPr>
              <a:t>Complessivamente 8-10% dei pazienti celiaci presenta un problema neurologico manifesto o subclinico										</a:t>
            </a:r>
            <a:r>
              <a:rPr lang="it-IT" altLang="it-IT">
                <a:solidFill>
                  <a:srgbClr val="00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315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7" name="Object 2"/>
          <p:cNvGraphicFramePr>
            <a:graphicFrameLocks noChangeAspect="1"/>
          </p:cNvGraphicFramePr>
          <p:nvPr/>
        </p:nvGraphicFramePr>
        <p:xfrm>
          <a:off x="2670175" y="300039"/>
          <a:ext cx="7850188" cy="82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3" imgW="7852410" imgH="8220710" progId="Word.Document.8">
                  <p:embed/>
                </p:oleObj>
              </mc:Choice>
              <mc:Fallback>
                <p:oleObj name="Documento" r:id="rId3" imgW="7852410" imgH="8220710" progId="Word.Document.8">
                  <p:embed/>
                  <p:pic>
                    <p:nvPicPr>
                      <p:cNvPr id="2191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300039"/>
                        <a:ext cx="7850188" cy="822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6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4"/>
          <p:cNvSpPr>
            <a:spLocks noChangeArrowheads="1"/>
          </p:cNvSpPr>
          <p:nvPr/>
        </p:nvSpPr>
        <p:spPr bwMode="auto">
          <a:xfrm>
            <a:off x="2590800" y="304801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latin typeface="Arial" panose="020B0604020202020204" pitchFamily="34" charset="0"/>
              </a:rPr>
              <a:t/>
            </a:r>
            <a:br>
              <a:rPr lang="it-IT" altLang="it-IT" sz="3600">
                <a:latin typeface="Arial" panose="020B0604020202020204" pitchFamily="34" charset="0"/>
              </a:rPr>
            </a:br>
            <a:r>
              <a:rPr lang="it-IT" altLang="it-IT" sz="3600">
                <a:latin typeface="Arial" panose="020B0604020202020204" pitchFamily="34" charset="0"/>
              </a:rPr>
              <a:t>Cardiomiopatia dilatativa e CD</a:t>
            </a:r>
            <a:br>
              <a:rPr lang="it-IT" altLang="it-IT" sz="3600">
                <a:latin typeface="Arial" panose="020B0604020202020204" pitchFamily="34" charset="0"/>
              </a:rPr>
            </a:br>
            <a:endParaRPr lang="it-IT" altLang="it-IT" sz="3600">
              <a:latin typeface="Arial" panose="020B0604020202020204" pitchFamily="34" charset="0"/>
            </a:endParaRPr>
          </a:p>
        </p:txBody>
      </p:sp>
      <p:sp>
        <p:nvSpPr>
          <p:cNvPr id="220162" name="Rectangle 5"/>
          <p:cNvSpPr>
            <a:spLocks noChangeArrowheads="1"/>
          </p:cNvSpPr>
          <p:nvPr/>
        </p:nvSpPr>
        <p:spPr bwMode="auto">
          <a:xfrm>
            <a:off x="2590800" y="1981201"/>
            <a:ext cx="7543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sz="280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  <a:latin typeface="Arial" panose="020B0604020202020204" pitchFamily="34" charset="0"/>
              </a:rPr>
              <a:t>Riscontro di celiachia in 9 su 187 pazienti con cardiopatia dilatativa idiopatica (4.4%)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000">
                <a:solidFill>
                  <a:srgbClr val="FFFFFF"/>
                </a:solidFill>
                <a:latin typeface="Arial" panose="020B0604020202020204" pitchFamily="34" charset="0"/>
              </a:rPr>
              <a:t>Frustaci A, 2002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sz="2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 Box 2"/>
          <p:cNvSpPr txBox="1">
            <a:spLocks noChangeArrowheads="1"/>
          </p:cNvSpPr>
          <p:nvPr/>
        </p:nvSpPr>
        <p:spPr bwMode="auto">
          <a:xfrm>
            <a:off x="5249864" y="6477000"/>
            <a:ext cx="541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i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Frustaci A et Al. Circulation 2002</a:t>
            </a:r>
          </a:p>
        </p:txBody>
      </p:sp>
      <p:grpSp>
        <p:nvGrpSpPr>
          <p:cNvPr id="221186" name="Group 3"/>
          <p:cNvGrpSpPr>
            <a:grpSpLocks/>
          </p:cNvGrpSpPr>
          <p:nvPr/>
        </p:nvGrpSpPr>
        <p:grpSpPr bwMode="auto">
          <a:xfrm>
            <a:off x="1795464" y="1209675"/>
            <a:ext cx="4605337" cy="5257800"/>
            <a:chOff x="2400" y="96"/>
            <a:chExt cx="3264" cy="4080"/>
          </a:xfrm>
        </p:grpSpPr>
        <p:pic>
          <p:nvPicPr>
            <p:cNvPr id="22119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96"/>
              <a:ext cx="326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19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32"/>
              <a:ext cx="158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1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32"/>
              <a:ext cx="168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11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209675"/>
            <a:ext cx="3657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8" name="Rectangle 8"/>
          <p:cNvSpPr>
            <a:spLocks noChangeArrowheads="1"/>
          </p:cNvSpPr>
          <p:nvPr/>
        </p:nvSpPr>
        <p:spPr bwMode="auto">
          <a:xfrm>
            <a:off x="1524001" y="110569"/>
            <a:ext cx="9142413" cy="108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latin typeface="Arial" panose="020B0604020202020204" pitchFamily="34" charset="0"/>
                <a:cs typeface="Arial" panose="020B0604020202020204" pitchFamily="34" charset="0"/>
              </a:rPr>
              <a:t>Autoimmune myocarditis and CD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189" name="Line 16"/>
          <p:cNvSpPr>
            <a:spLocks noChangeShapeType="1"/>
          </p:cNvSpPr>
          <p:nvPr/>
        </p:nvSpPr>
        <p:spPr bwMode="auto">
          <a:xfrm>
            <a:off x="1974850" y="979488"/>
            <a:ext cx="821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22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4"/>
          <p:cNvSpPr>
            <a:spLocks noChangeArrowheads="1"/>
          </p:cNvSpPr>
          <p:nvPr/>
        </p:nvSpPr>
        <p:spPr bwMode="auto">
          <a:xfrm>
            <a:off x="2590800" y="304801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/>
              <a:t>Malattie cromosomiche</a:t>
            </a:r>
          </a:p>
        </p:txBody>
      </p:sp>
      <p:sp>
        <p:nvSpPr>
          <p:cNvPr id="224258" name="Rectangle 5"/>
          <p:cNvSpPr>
            <a:spLocks noChangeArrowheads="1"/>
          </p:cNvSpPr>
          <p:nvPr/>
        </p:nvSpPr>
        <p:spPr bwMode="auto">
          <a:xfrm>
            <a:off x="2566988" y="1981200"/>
            <a:ext cx="756761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Sindrome di Down: prevalenza di celiachia dal 3.6% al 4.6%, spesso in associazione ad altre patologie autoimmuni (diabete, tiroidite autoimmune). </a:t>
            </a:r>
            <a:r>
              <a:rPr lang="it-IT" altLang="it-IT" sz="2000">
                <a:solidFill>
                  <a:srgbClr val="FFFFFF"/>
                </a:solidFill>
              </a:rPr>
              <a:t>Gale L, 1997; Rumbo M 2002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000">
              <a:solidFill>
                <a:srgbClr val="FFFFFF"/>
              </a:solidFill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Sindrome di Turner: prevalenza di celiachia 6.4% (25 casi su 389 pazienti) in uno studio policentrico italiano. </a:t>
            </a:r>
            <a:r>
              <a:rPr lang="it-IT" altLang="it-IT" sz="2000">
                <a:solidFill>
                  <a:srgbClr val="FFFFFF"/>
                </a:solidFill>
              </a:rPr>
              <a:t>Bonamico M, 2002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000">
              <a:solidFill>
                <a:srgbClr val="FFFFFF"/>
              </a:solidFill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it-IT" sz="2800">
                <a:solidFill>
                  <a:srgbClr val="FFFFFF"/>
                </a:solidFill>
              </a:rPr>
              <a:t>Sindrome di Williams: prevalenza di celiachia 9.5% (6 casi su 63 pazienti). </a:t>
            </a:r>
            <a:r>
              <a:rPr lang="it-IT" altLang="it-IT" sz="2000">
                <a:solidFill>
                  <a:srgbClr val="FFFFFF"/>
                </a:solidFill>
              </a:rPr>
              <a:t>Giannotti M, 2001 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2000">
              <a:solidFill>
                <a:srgbClr val="FFFFFF"/>
              </a:solidFill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2000">
              <a:solidFill>
                <a:srgbClr val="FFFFFF"/>
              </a:solidFill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20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0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altLang="it-IT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1" name="Object 2"/>
          <p:cNvGraphicFramePr>
            <a:graphicFrameLocks noChangeAspect="1"/>
          </p:cNvGraphicFramePr>
          <p:nvPr/>
        </p:nvGraphicFramePr>
        <p:xfrm>
          <a:off x="2590800" y="914400"/>
          <a:ext cx="75438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fico" r:id="rId3" imgW="7543800" imgH="5791238" progId="MSGraph.Chart.8">
                  <p:embed followColorScheme="full"/>
                </p:oleObj>
              </mc:Choice>
              <mc:Fallback>
                <p:oleObj name="Grafico" r:id="rId3" imgW="7543800" imgH="5791238" progId="MSGraph.Chart.8">
                  <p:embed followColorScheme="full"/>
                  <p:pic>
                    <p:nvPicPr>
                      <p:cNvPr id="2252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914400"/>
                        <a:ext cx="7543800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2" name="Text Box 3"/>
          <p:cNvSpPr txBox="1">
            <a:spLocks noChangeArrowheads="1"/>
          </p:cNvSpPr>
          <p:nvPr/>
        </p:nvSpPr>
        <p:spPr bwMode="auto">
          <a:xfrm>
            <a:off x="2063751" y="34766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FFFFFF"/>
                </a:solidFill>
                <a:latin typeface="Tahoma" panose="020B0604030504040204" pitchFamily="34" charset="0"/>
              </a:rPr>
              <a:t>Prevalenza di AGA IgA in età &lt; 2 anni</a:t>
            </a:r>
            <a:endParaRPr lang="it-IT" altLang="it-IT" sz="3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283" name="Text Box 4"/>
          <p:cNvSpPr txBox="1">
            <a:spLocks noChangeArrowheads="1"/>
          </p:cNvSpPr>
          <p:nvPr/>
        </p:nvSpPr>
        <p:spPr bwMode="auto">
          <a:xfrm>
            <a:off x="3124200" y="6035676"/>
            <a:ext cx="2668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latin typeface="Tahoma" panose="020B0604030504040204" pitchFamily="34" charset="0"/>
              </a:rPr>
              <a:t>Lagerqvist C, JPGN 2008</a:t>
            </a:r>
          </a:p>
        </p:txBody>
      </p:sp>
    </p:spTree>
    <p:extLst>
      <p:ext uri="{BB962C8B-B14F-4D97-AF65-F5344CB8AC3E}">
        <p14:creationId xmlns:p14="http://schemas.microsoft.com/office/powerpoint/2010/main" val="36427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/>
              <a:t>US diagnostic value in CD</a:t>
            </a:r>
            <a:endParaRPr lang="it-IT" altLang="it-IT" sz="4400">
              <a:solidFill>
                <a:srgbClr val="000000"/>
              </a:solidFill>
            </a:endParaRPr>
          </a:p>
        </p:txBody>
      </p:sp>
      <p:graphicFrame>
        <p:nvGraphicFramePr>
          <p:cNvPr id="229378" name="Object 3"/>
          <p:cNvGraphicFramePr>
            <a:graphicFrameLocks noChangeAspect="1"/>
          </p:cNvGraphicFramePr>
          <p:nvPr/>
        </p:nvGraphicFramePr>
        <p:xfrm>
          <a:off x="2293939" y="1438275"/>
          <a:ext cx="7862887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o" r:id="rId3" imgW="7868920" imgH="4998720" progId="Word.Document.8">
                  <p:embed/>
                </p:oleObj>
              </mc:Choice>
              <mc:Fallback>
                <p:oleObj name="Documento" r:id="rId3" imgW="7868920" imgH="4998720" progId="Word.Document.8">
                  <p:embed/>
                  <p:pic>
                    <p:nvPicPr>
                      <p:cNvPr id="22937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9" y="1438275"/>
                        <a:ext cx="7862887" cy="498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1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090613"/>
            <a:ext cx="6335713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Text Box 5"/>
          <p:cNvSpPr txBox="1">
            <a:spLocks noChangeArrowheads="1"/>
          </p:cNvSpPr>
          <p:nvPr/>
        </p:nvSpPr>
        <p:spPr bwMode="auto">
          <a:xfrm>
            <a:off x="2332039" y="6256339"/>
            <a:ext cx="4029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FF"/>
                </a:solidFill>
                <a:latin typeface="Arial" panose="020B0604020202020204" pitchFamily="34" charset="0"/>
              </a:rPr>
              <a:t>Hill PG, Holmes GKT, 2008</a:t>
            </a:r>
          </a:p>
        </p:txBody>
      </p:sp>
      <p:sp>
        <p:nvSpPr>
          <p:cNvPr id="230403" name="Text Box 6"/>
          <p:cNvSpPr txBox="1">
            <a:spLocks noChangeArrowheads="1"/>
          </p:cNvSpPr>
          <p:nvPr/>
        </p:nvSpPr>
        <p:spPr bwMode="auto">
          <a:xfrm>
            <a:off x="1524000" y="0"/>
            <a:ext cx="9144000" cy="946150"/>
          </a:xfrm>
          <a:prstGeom prst="rect">
            <a:avLst/>
          </a:prstGeom>
          <a:solidFill>
            <a:srgbClr val="008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latin typeface="Arial" panose="020B0604020202020204" pitchFamily="34" charset="0"/>
              </a:rPr>
              <a:t>Titoli elevati di anti-tTG IgA (&gt;10 VN) sono sempre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latin typeface="Arial" panose="020B0604020202020204" pitchFamily="34" charset="0"/>
              </a:rPr>
              <a:t>espressione di MC</a:t>
            </a:r>
            <a:r>
              <a:rPr lang="it-IT" altLang="it-IT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16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ersonalizzat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D05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Widescreen</PresentationFormat>
  <Paragraphs>155</Paragraphs>
  <Slides>18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MS PGothic</vt:lpstr>
      <vt:lpstr>MS PGothic</vt:lpstr>
      <vt:lpstr>Arial</vt:lpstr>
      <vt:lpstr>Arial Unicode MS</vt:lpstr>
      <vt:lpstr>Calibri</vt:lpstr>
      <vt:lpstr>Symbol</vt:lpstr>
      <vt:lpstr>Tahoma</vt:lpstr>
      <vt:lpstr>Times New Roman</vt:lpstr>
      <vt:lpstr>Verdana</vt:lpstr>
      <vt:lpstr>Wingdings</vt:lpstr>
      <vt:lpstr>Presentazione vuota</vt:lpstr>
      <vt:lpstr>Documento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</cp:revision>
  <dcterms:created xsi:type="dcterms:W3CDTF">2019-04-02T10:29:32Z</dcterms:created>
  <dcterms:modified xsi:type="dcterms:W3CDTF">2019-04-02T10:52:51Z</dcterms:modified>
</cp:coreProperties>
</file>