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6" r:id="rId14"/>
    <p:sldId id="277" r:id="rId15"/>
    <p:sldId id="278" r:id="rId16"/>
    <p:sldId id="279" r:id="rId17"/>
    <p:sldId id="280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A5500C6-2342-4229-B4BB-86D1E9BB5CE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1564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5418340-261B-44F9-B1B7-D661A0DD2A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09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0305E3-124B-47CF-A7D9-73D3F0FDE69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216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AF18359-68BE-4AEA-AFCB-7A7F6BD45553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148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A114560-3041-4842-B0D0-E6C864B4857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823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4208ABA-0258-4BCF-9966-DD792A632E8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19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032A967-B70E-498A-A1CF-95BA9CA112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764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B9A759F-20CF-439D-9130-631D0F0A37D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857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8F252F7-A39B-4C19-BA2D-EE1BBEB95D9C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4930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76B719E-DF68-4C13-9993-C4362D05D5C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783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7000C69-01B7-426F-A291-1E22D515BE2A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797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DE3884-7890-4B7F-BD2F-687425FDF40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354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Enteropathy-associated-T-cell</a:t>
            </a:r>
            <a:r>
              <a:rPr lang="it-IT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it-IT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lymphoma</a:t>
            </a:r>
            <a:r>
              <a:rPr lang="it-IT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 (EATL)</a:t>
            </a:r>
            <a:endParaRPr lang="it-IT" sz="4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90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Il linfoma intestinale a cellule T (EATL) è un linfoma non Hodgkin  che insorge con frequenza elevata soprattutto nelle forme refrattarie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Età di insorgenza: picco di incidenza nella 7 decade con età media di 55 anni, raro in età &lt; 40 anni, diagnosi di celiachia precede in genere quella di linfoma con intervallo da 5 a 20 anni (media 15 anni).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Sesso: F/M 1.3:1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Presentazione clinica: diarrea severa, calo ponderale, dolori addominali intensi con possibilità di  perforazione intestinale, masse viscerali ulcerate e talvolta masse palpabili a sviluppo esofitico </a:t>
            </a:r>
          </a:p>
        </p:txBody>
      </p:sp>
    </p:spTree>
    <p:extLst>
      <p:ext uri="{BB962C8B-B14F-4D97-AF65-F5344CB8AC3E}">
        <p14:creationId xmlns:p14="http://schemas.microsoft.com/office/powerpoint/2010/main" val="219699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2"/>
          <p:cNvSpPr>
            <a:spLocks noChangeArrowheads="1"/>
          </p:cNvSpPr>
          <p:nvPr/>
        </p:nvSpPr>
        <p:spPr bwMode="auto">
          <a:xfrm>
            <a:off x="220345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Celiachia e morbo di Crohn</a:t>
            </a:r>
            <a:endParaRPr lang="it-IT" altLang="it-IT" sz="4400">
              <a:solidFill>
                <a:srgbClr val="000000"/>
              </a:solidFill>
            </a:endParaRPr>
          </a:p>
        </p:txBody>
      </p:sp>
      <p:pic>
        <p:nvPicPr>
          <p:cNvPr id="20787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6" r="28999" b="6000"/>
          <a:stretch>
            <a:fillRect/>
          </a:stretch>
        </p:blipFill>
        <p:spPr bwMode="auto">
          <a:xfrm>
            <a:off x="7156450" y="3962400"/>
            <a:ext cx="3505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7875" name="Object 4"/>
          <p:cNvGraphicFramePr>
            <a:graphicFrameLocks noChangeAspect="1"/>
          </p:cNvGraphicFramePr>
          <p:nvPr/>
        </p:nvGraphicFramePr>
        <p:xfrm>
          <a:off x="7156450" y="1219200"/>
          <a:ext cx="35052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PhotoHouse" r:id="rId4" imgW="8126984" imgH="6095238" progId="CorelPhotoHouse.Document">
                  <p:embed/>
                </p:oleObj>
              </mc:Choice>
              <mc:Fallback>
                <p:oleObj name="PhotoHouse" r:id="rId4" imgW="8126984" imgH="6095238" progId="CorelPhotoHouse.Document">
                  <p:embed/>
                  <p:pic>
                    <p:nvPicPr>
                      <p:cNvPr id="20787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6450" y="1219200"/>
                        <a:ext cx="3505200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76" name="Text Box 5"/>
          <p:cNvSpPr txBox="1">
            <a:spLocks noChangeArrowheads="1"/>
          </p:cNvSpPr>
          <p:nvPr/>
        </p:nvSpPr>
        <p:spPr bwMode="auto">
          <a:xfrm>
            <a:off x="1882775" y="1143001"/>
            <a:ext cx="5164138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M. E., sesso F, a. 22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Dolori addominali, febbricola, anemia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sideropenica, </a:t>
            </a:r>
            <a:r>
              <a:rPr lang="it-IT" altLang="it-IT">
                <a:solidFill>
                  <a:srgbClr val="FFFFFF"/>
                </a:solidFill>
                <a:sym typeface="Symbol" panose="05050102010706020507" pitchFamily="18" charset="2"/>
              </a:rPr>
              <a:t> PCR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sym typeface="Symbol" panose="05050102010706020507" pitchFamily="18" charset="2"/>
              </a:rPr>
              <a:t>Tumefazione dolente dorso piede dx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sym typeface="Symbol" panose="05050102010706020507" pitchFamily="18" charset="2"/>
              </a:rPr>
              <a:t>Screening abs: Lac, Ema,anti-tTG +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Bio duodenale:Atrofia subtotale (3c)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sym typeface="Symbol" panose="05050102010706020507" pitchFamily="18" charset="2"/>
              </a:rPr>
              <a:t></a:t>
            </a:r>
            <a:r>
              <a:rPr lang="it-IT" altLang="it-IT">
                <a:solidFill>
                  <a:srgbClr val="FFFFFF"/>
                </a:solidFill>
              </a:rPr>
              <a:t>Celiachia.    </a:t>
            </a:r>
          </a:p>
        </p:txBody>
      </p:sp>
      <p:sp>
        <p:nvSpPr>
          <p:cNvPr id="207877" name="Text Box 6"/>
          <p:cNvSpPr txBox="1">
            <a:spLocks noChangeArrowheads="1"/>
          </p:cNvSpPr>
          <p:nvPr/>
        </p:nvSpPr>
        <p:spPr bwMode="auto">
          <a:xfrm>
            <a:off x="1806576" y="4038600"/>
            <a:ext cx="542607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Eco addome: ultima ansa ileale ispessita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Biopsia cutanea: vasculite  </a:t>
            </a:r>
            <a:endParaRPr lang="it-IT" altLang="it-IT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Scintigrafia leucociti marcati: accumulo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ultima ansa. Rx pasto fraz.: stenosi ultima ansa ileale, mucosa ad acciottolato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spiculature dei profili, Colonscopia: m. di Crohn ileo colico</a:t>
            </a:r>
          </a:p>
        </p:txBody>
      </p:sp>
    </p:spTree>
    <p:extLst>
      <p:ext uri="{BB962C8B-B14F-4D97-AF65-F5344CB8AC3E}">
        <p14:creationId xmlns:p14="http://schemas.microsoft.com/office/powerpoint/2010/main" val="31941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Rectangle 2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</a:rPr>
              <a:t>Associazione fra IBD (m. di Crohn e colite ulcerosa)  e celiachia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208898" name="Text Box 3"/>
          <p:cNvSpPr txBox="1">
            <a:spLocks noChangeArrowheads="1"/>
          </p:cNvSpPr>
          <p:nvPr/>
        </p:nvSpPr>
        <p:spPr bwMode="auto">
          <a:xfrm>
            <a:off x="2117725" y="2479676"/>
            <a:ext cx="81387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</a:rPr>
              <a:t> </a:t>
            </a:r>
            <a:r>
              <a:rPr lang="it-IT" altLang="it-IT"/>
              <a:t>Dati controversi sono presenti in letteratura circa l</a:t>
            </a:r>
            <a:r>
              <a:rPr lang="ja-JP" altLang="it-IT"/>
              <a:t>’</a:t>
            </a:r>
            <a:r>
              <a:rPr lang="it-IT" altLang="ja-JP"/>
              <a:t>associazione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</a:pPr>
            <a:r>
              <a:rPr lang="it-IT" altLang="it-IT"/>
              <a:t> fra IBD e celiachia</a:t>
            </a:r>
            <a:endParaRPr lang="it-IT" altLang="it-IT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08899" name="Text Box 4"/>
          <p:cNvSpPr txBox="1">
            <a:spLocks noChangeArrowheads="1"/>
          </p:cNvSpPr>
          <p:nvPr/>
        </p:nvSpPr>
        <p:spPr bwMode="auto">
          <a:xfrm>
            <a:off x="2057400" y="3698875"/>
            <a:ext cx="8153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Una recente indagine ha mostrato che la prevalenza di IBD è 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significativamente aumentata  nella celiachia, mentre la   prevalenza di celiachia  nell</a:t>
            </a:r>
            <a:r>
              <a:rPr lang="ja-JP" altLang="it-IT"/>
              <a:t>’</a:t>
            </a:r>
            <a:r>
              <a:rPr lang="it-IT" altLang="ja-JP"/>
              <a:t>IBD è  sovrapponibile  a quella ritrovata nella popolazione di controllo  </a:t>
            </a:r>
            <a:endParaRPr lang="it-IT" altLang="it-IT"/>
          </a:p>
        </p:txBody>
      </p:sp>
      <p:sp>
        <p:nvSpPr>
          <p:cNvPr id="208900" name="Text Box 5"/>
          <p:cNvSpPr txBox="1">
            <a:spLocks noChangeArrowheads="1"/>
          </p:cNvSpPr>
          <p:nvPr/>
        </p:nvSpPr>
        <p:spPr bwMode="auto">
          <a:xfrm>
            <a:off x="2041525" y="5929313"/>
            <a:ext cx="325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/>
              <a:t>Leeds JS, Scand J Gastroenterol 2007</a:t>
            </a:r>
          </a:p>
        </p:txBody>
      </p:sp>
    </p:spTree>
    <p:extLst>
      <p:ext uri="{BB962C8B-B14F-4D97-AF65-F5344CB8AC3E}">
        <p14:creationId xmlns:p14="http://schemas.microsoft.com/office/powerpoint/2010/main" val="226284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Rectangle 2"/>
          <p:cNvSpPr>
            <a:spLocks noChangeArrowheads="1"/>
          </p:cNvSpPr>
          <p:nvPr/>
        </p:nvSpPr>
        <p:spPr bwMode="auto">
          <a:xfrm>
            <a:off x="1905000" y="0"/>
            <a:ext cx="8458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Allergia e malattia celiaca: esiste un</a:t>
            </a:r>
            <a:r>
              <a:rPr lang="ja-JP" altLang="it-IT" sz="3200"/>
              <a:t>’</a:t>
            </a:r>
            <a:r>
              <a:rPr lang="it-IT" altLang="ja-JP" sz="3200"/>
              <a:t>associazione?</a:t>
            </a:r>
            <a:endParaRPr lang="it-IT" altLang="it-IT" sz="4400"/>
          </a:p>
        </p:txBody>
      </p:sp>
      <p:sp>
        <p:nvSpPr>
          <p:cNvPr id="209922" name="Text Box 3"/>
          <p:cNvSpPr txBox="1">
            <a:spLocks noChangeArrowheads="1"/>
          </p:cNvSpPr>
          <p:nvPr/>
        </p:nvSpPr>
        <p:spPr bwMode="auto">
          <a:xfrm>
            <a:off x="2286000" y="1447800"/>
            <a:ext cx="723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/>
              <a:t> </a:t>
            </a:r>
            <a:r>
              <a:rPr lang="it-IT" altLang="it-IT">
                <a:solidFill>
                  <a:srgbClr val="FFFFFF"/>
                </a:solidFill>
              </a:rPr>
              <a:t>Diversi meccanismi patogenetici: per la celiachia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immunità cellulo-mediata, per le allergie reazioni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anticorpali IgE-mediate. </a:t>
            </a:r>
          </a:p>
        </p:txBody>
      </p:sp>
      <p:sp>
        <p:nvSpPr>
          <p:cNvPr id="209923" name="Text Box 4"/>
          <p:cNvSpPr txBox="1">
            <a:spLocks noChangeArrowheads="1"/>
          </p:cNvSpPr>
          <p:nvPr/>
        </p:nvSpPr>
        <p:spPr bwMode="auto">
          <a:xfrm>
            <a:off x="2286000" y="2590800"/>
            <a:ext cx="7672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/>
              <a:t> </a:t>
            </a:r>
            <a:r>
              <a:rPr lang="it-IT" altLang="it-IT">
                <a:solidFill>
                  <a:srgbClr val="FFFFFF"/>
                </a:solidFill>
              </a:rPr>
              <a:t>Sia la celiachia che le allergie sono estremamente frequenti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 nella popolazione generale, per cui possibilità di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 sovrapposizione del tutto casuale</a:t>
            </a:r>
          </a:p>
        </p:txBody>
      </p:sp>
      <p:sp>
        <p:nvSpPr>
          <p:cNvPr id="209924" name="Text Box 5"/>
          <p:cNvSpPr txBox="1">
            <a:spLocks noChangeArrowheads="1"/>
          </p:cNvSpPr>
          <p:nvPr/>
        </p:nvSpPr>
        <p:spPr bwMode="auto">
          <a:xfrm>
            <a:off x="2286000" y="3657601"/>
            <a:ext cx="98377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/>
              <a:t> </a:t>
            </a:r>
            <a:r>
              <a:rPr lang="it-IT" altLang="it-IT">
                <a:solidFill>
                  <a:srgbClr val="FFFFFF"/>
                </a:solidFill>
              </a:rPr>
              <a:t>In un recente studio 173 (16%) su 1044 celiaci adulti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avevano almeno un</a:t>
            </a:r>
            <a:r>
              <a:rPr lang="ja-JP" altLang="it-IT">
                <a:solidFill>
                  <a:srgbClr val="FFFFFF"/>
                </a:solidFill>
              </a:rPr>
              <a:t>’</a:t>
            </a:r>
            <a:r>
              <a:rPr lang="it-IT" altLang="ja-JP">
                <a:solidFill>
                  <a:srgbClr val="FFFFFF"/>
                </a:solidFill>
              </a:rPr>
              <a:t>allergia: rinite (6.9%), atopia (3.8%),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asma (3.6%), allergia  alimentare (1.6%). Nessuna differenza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statisticamente  significativa è emersa rispetto al gruppo di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controllo, pur  essendo la dermatite atopica 3 volte più frequente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nei celiaci che nei controlli </a:t>
            </a:r>
          </a:p>
        </p:txBody>
      </p:sp>
      <p:sp>
        <p:nvSpPr>
          <p:cNvPr id="209925" name="Text Box 6"/>
          <p:cNvSpPr txBox="1">
            <a:spLocks noChangeArrowheads="1"/>
          </p:cNvSpPr>
          <p:nvPr/>
        </p:nvSpPr>
        <p:spPr bwMode="auto">
          <a:xfrm>
            <a:off x="2346326" y="6137275"/>
            <a:ext cx="4843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Ciacci C, J Allerg Clin Immunol 2004</a:t>
            </a:r>
          </a:p>
        </p:txBody>
      </p:sp>
    </p:spTree>
    <p:extLst>
      <p:ext uri="{BB962C8B-B14F-4D97-AF65-F5344CB8AC3E}">
        <p14:creationId xmlns:p14="http://schemas.microsoft.com/office/powerpoint/2010/main" val="49773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400" kern="0" dirty="0">
                <a:solidFill>
                  <a:srgbClr val="FFFFFF"/>
                </a:solidFill>
                <a:latin typeface="Times New Roman"/>
                <a:ea typeface="MS PGothic" panose="020B0600070205080204" pitchFamily="34" charset="-128"/>
              </a:rPr>
              <a:t>Diagnosi</a:t>
            </a:r>
            <a:br>
              <a:rPr lang="it-IT" sz="4400" kern="0" dirty="0">
                <a:solidFill>
                  <a:srgbClr val="FFFFFF"/>
                </a:solidFill>
                <a:latin typeface="Times New Roman"/>
                <a:ea typeface="MS PGothic" panose="020B0600070205080204" pitchFamily="34" charset="-128"/>
              </a:rPr>
            </a:br>
            <a:endParaRPr lang="it-IT" sz="4400" kern="0" dirty="0">
              <a:solidFill>
                <a:srgbClr val="FFFFFF"/>
              </a:solidFill>
              <a:latin typeface="Times New Roman"/>
              <a:ea typeface="MS PGothic" panose="020B0600070205080204" pitchFamily="34" charset="-128"/>
            </a:endParaRPr>
          </a:p>
        </p:txBody>
      </p:sp>
      <p:sp>
        <p:nvSpPr>
          <p:cNvPr id="211971" name="Segnaposto contenuto 2"/>
          <p:cNvSpPr txBox="1">
            <a:spLocks/>
          </p:cNvSpPr>
          <p:nvPr/>
        </p:nvSpPr>
        <p:spPr bwMode="auto">
          <a:xfrm>
            <a:off x="1981200" y="1125539"/>
            <a:ext cx="82296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Celiachia, tiroidite autoimmune, deficit di IgA</a:t>
            </a: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Follow-up dopo 8 mesi di GFD: tTGA/DGP IgG negativi</a:t>
            </a: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Normalizzazione dei valori di ferritina, persistono bassi valori di  vitamina D</a:t>
            </a: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Densitometria ossea: quadro di osteopenia severa T score rachide -2.3, femore – 1.8</a:t>
            </a: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In terapia con: Dieta aglutinata stretta;  Eutirox 50 mcg/ die; Dibase 25000 1 fiala per os al mese; Calcium Sandoz 1000 1 bust al dì.</a:t>
            </a:r>
          </a:p>
        </p:txBody>
      </p:sp>
    </p:spTree>
    <p:extLst>
      <p:ext uri="{BB962C8B-B14F-4D97-AF65-F5344CB8AC3E}">
        <p14:creationId xmlns:p14="http://schemas.microsoft.com/office/powerpoint/2010/main" val="42147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Oval 2"/>
          <p:cNvSpPr>
            <a:spLocks noChangeArrowheads="1"/>
          </p:cNvSpPr>
          <p:nvPr/>
        </p:nvSpPr>
        <p:spPr bwMode="auto">
          <a:xfrm>
            <a:off x="2057400" y="2587625"/>
            <a:ext cx="2819400" cy="1905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4 CD/67 CBP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6%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Kingham JC, 1998</a:t>
            </a:r>
          </a:p>
        </p:txBody>
      </p:sp>
      <p:sp>
        <p:nvSpPr>
          <p:cNvPr id="212994" name="Text Box 3"/>
          <p:cNvSpPr txBox="1">
            <a:spLocks noChangeArrowheads="1"/>
          </p:cNvSpPr>
          <p:nvPr/>
        </p:nvSpPr>
        <p:spPr bwMode="auto">
          <a:xfrm>
            <a:off x="2157414" y="625475"/>
            <a:ext cx="82057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Prevalenza di Celiachia (CD)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 nella Cirrosi Biliare Primitiva (CBP)</a:t>
            </a:r>
            <a:endParaRPr lang="it-IT" altLang="it-IT"/>
          </a:p>
        </p:txBody>
      </p:sp>
      <p:sp>
        <p:nvSpPr>
          <p:cNvPr id="212995" name="Oval 4"/>
          <p:cNvSpPr>
            <a:spLocks noChangeArrowheads="1"/>
          </p:cNvSpPr>
          <p:nvPr/>
        </p:nvSpPr>
        <p:spPr bwMode="auto">
          <a:xfrm>
            <a:off x="7467600" y="2587625"/>
            <a:ext cx="27432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2 CD/87 CBP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2.3%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Fidler HM, 1998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12996" name="Oval 5"/>
          <p:cNvSpPr>
            <a:spLocks noChangeArrowheads="1"/>
          </p:cNvSpPr>
          <p:nvPr/>
        </p:nvSpPr>
        <p:spPr bwMode="auto">
          <a:xfrm>
            <a:off x="2514600" y="4721225"/>
            <a:ext cx="27432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6 CD/57 CBP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11%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Dickey W, 1998</a:t>
            </a:r>
          </a:p>
        </p:txBody>
      </p:sp>
      <p:sp>
        <p:nvSpPr>
          <p:cNvPr id="212997" name="Oval 6"/>
          <p:cNvSpPr>
            <a:spLocks noChangeArrowheads="1"/>
          </p:cNvSpPr>
          <p:nvPr/>
        </p:nvSpPr>
        <p:spPr bwMode="auto">
          <a:xfrm>
            <a:off x="7391400" y="4721225"/>
            <a:ext cx="2438400" cy="167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7 CD/173 CBP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4%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Volta U, 2002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12998" name="Text Box 7"/>
          <p:cNvSpPr txBox="1">
            <a:spLocks noChangeArrowheads="1"/>
          </p:cNvSpPr>
          <p:nvPr/>
        </p:nvSpPr>
        <p:spPr bwMode="auto">
          <a:xfrm>
            <a:off x="4800600" y="3349625"/>
            <a:ext cx="31242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>
                <a:solidFill>
                  <a:srgbClr val="FFFFFF"/>
                </a:solidFill>
              </a:rPr>
              <a:t>5%</a:t>
            </a:r>
            <a:r>
              <a:rPr lang="it-IT" altLang="it-IT" sz="3600" b="1">
                <a:solidFill>
                  <a:srgbClr val="FFFFFF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FFFFFF"/>
                </a:solidFill>
              </a:rPr>
              <a:t>(range 2.3-11%)</a:t>
            </a:r>
          </a:p>
        </p:txBody>
      </p:sp>
      <p:sp>
        <p:nvSpPr>
          <p:cNvPr id="212999" name="AutoShape 8"/>
          <p:cNvSpPr>
            <a:spLocks noChangeArrowheads="1"/>
          </p:cNvSpPr>
          <p:nvPr/>
        </p:nvSpPr>
        <p:spPr bwMode="auto">
          <a:xfrm>
            <a:off x="5867400" y="1978025"/>
            <a:ext cx="838200" cy="1295400"/>
          </a:xfrm>
          <a:prstGeom prst="downArrow">
            <a:avLst>
              <a:gd name="adj1" fmla="val 50000"/>
              <a:gd name="adj2" fmla="val 386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450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Oval 2"/>
          <p:cNvSpPr>
            <a:spLocks noChangeArrowheads="1"/>
          </p:cNvSpPr>
          <p:nvPr/>
        </p:nvSpPr>
        <p:spPr bwMode="auto">
          <a:xfrm>
            <a:off x="7848600" y="3124200"/>
            <a:ext cx="2514600" cy="1828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3 CD/47 EA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6.4%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Villalta D, 2005</a:t>
            </a:r>
          </a:p>
        </p:txBody>
      </p:sp>
      <p:sp>
        <p:nvSpPr>
          <p:cNvPr id="214018" name="Text Box 3"/>
          <p:cNvSpPr txBox="1">
            <a:spLocks noChangeArrowheads="1"/>
          </p:cNvSpPr>
          <p:nvPr/>
        </p:nvSpPr>
        <p:spPr bwMode="auto">
          <a:xfrm>
            <a:off x="2157414" y="628650"/>
            <a:ext cx="82057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Prevalenza di celiachia (CD) nell</a:t>
            </a:r>
            <a:r>
              <a:rPr lang="ja-JP" altLang="it-IT" sz="3200"/>
              <a:t>’</a:t>
            </a:r>
            <a:r>
              <a:rPr lang="it-IT" altLang="ja-JP" sz="3200"/>
              <a:t>epatite autoimmune (EA)</a:t>
            </a:r>
            <a:endParaRPr lang="it-IT" altLang="it-IT"/>
          </a:p>
        </p:txBody>
      </p:sp>
      <p:sp>
        <p:nvSpPr>
          <p:cNvPr id="214019" name="Oval 4"/>
          <p:cNvSpPr>
            <a:spLocks noChangeArrowheads="1"/>
          </p:cNvSpPr>
          <p:nvPr/>
        </p:nvSpPr>
        <p:spPr bwMode="auto">
          <a:xfrm>
            <a:off x="2133600" y="3124200"/>
            <a:ext cx="2590800" cy="1828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5 CD/181 EA*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2.8%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Volta U, 1998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14020" name="Text Box 5"/>
          <p:cNvSpPr txBox="1">
            <a:spLocks noChangeArrowheads="1"/>
          </p:cNvSpPr>
          <p:nvPr/>
        </p:nvSpPr>
        <p:spPr bwMode="auto">
          <a:xfrm>
            <a:off x="4800600" y="3352800"/>
            <a:ext cx="31242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>
                <a:solidFill>
                  <a:srgbClr val="FFFFFF"/>
                </a:solidFill>
              </a:rPr>
              <a:t>3.5%</a:t>
            </a:r>
            <a:r>
              <a:rPr lang="it-IT" altLang="it-IT" sz="3600" b="1">
                <a:solidFill>
                  <a:srgbClr val="FFFFFF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solidFill>
                  <a:srgbClr val="FFFFFF"/>
                </a:solidFill>
              </a:rPr>
              <a:t>(range 2.8-6.4%)</a:t>
            </a:r>
          </a:p>
        </p:txBody>
      </p:sp>
      <p:sp>
        <p:nvSpPr>
          <p:cNvPr id="214021" name="AutoShape 6"/>
          <p:cNvSpPr>
            <a:spLocks noChangeArrowheads="1"/>
          </p:cNvSpPr>
          <p:nvPr/>
        </p:nvSpPr>
        <p:spPr bwMode="auto">
          <a:xfrm>
            <a:off x="5867400" y="1981200"/>
            <a:ext cx="838200" cy="1295400"/>
          </a:xfrm>
          <a:prstGeom prst="downArrow">
            <a:avLst>
              <a:gd name="adj1" fmla="val 50000"/>
              <a:gd name="adj2" fmla="val 386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214022" name="Text Box 7"/>
          <p:cNvSpPr txBox="1">
            <a:spLocks noChangeArrowheads="1"/>
          </p:cNvSpPr>
          <p:nvPr/>
        </p:nvSpPr>
        <p:spPr bwMode="auto">
          <a:xfrm>
            <a:off x="2362200" y="5375276"/>
            <a:ext cx="2209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*solo sierologia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8/181= 4.4%</a:t>
            </a: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94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Rectangle 4"/>
          <p:cNvSpPr>
            <a:spLocks noChangeArrowheads="1"/>
          </p:cNvSpPr>
          <p:nvPr/>
        </p:nvSpPr>
        <p:spPr bwMode="auto">
          <a:xfrm>
            <a:off x="2590800" y="0"/>
            <a:ext cx="75438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>
                <a:latin typeface="Arial" panose="020B0604020202020204" pitchFamily="34" charset="0"/>
              </a:rPr>
              <a:t>Deficit selettivo di IgA</a:t>
            </a:r>
          </a:p>
        </p:txBody>
      </p:sp>
      <p:sp>
        <p:nvSpPr>
          <p:cNvPr id="215042" name="Rectangle 5"/>
          <p:cNvSpPr>
            <a:spLocks noChangeArrowheads="1"/>
          </p:cNvSpPr>
          <p:nvPr/>
        </p:nvSpPr>
        <p:spPr bwMode="auto">
          <a:xfrm>
            <a:off x="2590800" y="1268414"/>
            <a:ext cx="754380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Alterazione congenita del sistema immunitario caratterizzata da valori di  IgA &lt; 5 mg/dl</a:t>
            </a: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Frequenti infezioni intestinali e polmonari</a:t>
            </a: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Stretta associazione con celiachia, presente fino al 4.3 % dei pazienti con deficit di IgA </a:t>
            </a: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Screening anticorpale per celiachia mediante anticorpi antitransglutaminasi ed antigliadina deamidata di classe IgG  nei casi di deficit IgA</a:t>
            </a: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  <a:r>
              <a:rPr lang="it-IT" altLang="it-IT" sz="1800">
                <a:solidFill>
                  <a:srgbClr val="FFFFFF"/>
                </a:solidFill>
                <a:latin typeface="Arial" panose="020B0604020202020204" pitchFamily="34" charset="0"/>
              </a:rPr>
              <a:t>Korponay-Szabo I  2003</a:t>
            </a: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879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Rectangle 4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>
                <a:latin typeface="Arial" panose="020B0604020202020204" pitchFamily="34" charset="0"/>
              </a:rPr>
              <a:t>Connettiviti</a:t>
            </a:r>
          </a:p>
        </p:txBody>
      </p:sp>
      <p:sp>
        <p:nvSpPr>
          <p:cNvPr id="216066" name="Rectangle 5"/>
          <p:cNvSpPr>
            <a:spLocks noChangeArrowheads="1"/>
          </p:cNvSpPr>
          <p:nvPr/>
        </p:nvSpPr>
        <p:spPr bwMode="auto">
          <a:xfrm>
            <a:off x="2590800" y="1981200"/>
            <a:ext cx="7543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latin typeface="Arial" panose="020B0604020202020204" pitchFamily="34" charset="0"/>
              </a:rPr>
              <a:t>La più frequente associazione è con la Sindrome di Sjogren (secchezza oculare e salivare, artralgie), in cui la celiachia è presente fino al 14% dei casi (Itanen S, 1999)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latin typeface="Arial" panose="020B0604020202020204" pitchFamily="34" charset="0"/>
              </a:rPr>
              <a:t>La prevalenza di S. Sjogren nella celiachia è 1.5-3%. Diagnosi: test per secchezza oculare, biopsia ghiandole salivari minori, ENA SSA/SSB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latin typeface="Arial" panose="020B0604020202020204" pitchFamily="34" charset="0"/>
              </a:rPr>
              <a:t>Rara associazione della celiachia con LES, artrite reumatoide, dermatomiosite e sclerodermia (non significativamente superiore alla prevalenza di celiachia nella popolazione generale)</a:t>
            </a: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40499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Adenocarcinoma del tenue</a:t>
            </a:r>
            <a:endParaRPr lang="it-IT" sz="44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19353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6477" r="3226" b="3239"/>
          <a:stretch>
            <a:fillRect/>
          </a:stretch>
        </p:blipFill>
        <p:spPr bwMode="auto">
          <a:xfrm>
            <a:off x="7924800" y="2209801"/>
            <a:ext cx="228600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90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13% degli adenoca. del tenue hanno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	 una pregressa diagnosi di celiachia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Maggior rischio per diagnosi tardive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	ed insorgenza in età avanzata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Quadro clinico acuto con frequente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	ostruzione intestinale e calo ponderale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Localizzazione più frequente: duodeno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	e digiuno, diagnosi: enteroscopia e VCE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32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3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93540" name="Text Box 7"/>
          <p:cNvSpPr txBox="1">
            <a:spLocks noChangeArrowheads="1"/>
          </p:cNvSpPr>
          <p:nvPr/>
        </p:nvSpPr>
        <p:spPr bwMode="auto">
          <a:xfrm>
            <a:off x="7924800" y="4613276"/>
            <a:ext cx="2514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Videocapsula: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Adenoca del tenue</a:t>
            </a:r>
          </a:p>
        </p:txBody>
      </p:sp>
    </p:spTree>
    <p:extLst>
      <p:ext uri="{BB962C8B-B14F-4D97-AF65-F5344CB8AC3E}">
        <p14:creationId xmlns:p14="http://schemas.microsoft.com/office/powerpoint/2010/main" val="307258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705" name="Object 2"/>
          <p:cNvGraphicFramePr>
            <a:graphicFrameLocks noChangeAspect="1"/>
          </p:cNvGraphicFramePr>
          <p:nvPr/>
        </p:nvGraphicFramePr>
        <p:xfrm>
          <a:off x="3071814" y="1412876"/>
          <a:ext cx="6097587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Grafico" r:id="rId3" imgW="6096000" imgH="4076738" progId="MSGraph.Chart.8">
                  <p:embed followColorScheme="full"/>
                </p:oleObj>
              </mc:Choice>
              <mc:Fallback>
                <p:oleObj name="Grafico" r:id="rId3" imgW="6096000" imgH="4076738" progId="MSGraph.Chart.8">
                  <p:embed followColorScheme="full"/>
                  <p:pic>
                    <p:nvPicPr>
                      <p:cNvPr id="20070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1412876"/>
                        <a:ext cx="6097587" cy="406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06" name="Text Box 3"/>
          <p:cNvSpPr txBox="1">
            <a:spLocks noChangeArrowheads="1"/>
          </p:cNvSpPr>
          <p:nvPr/>
        </p:nvSpPr>
        <p:spPr bwMode="auto">
          <a:xfrm>
            <a:off x="5546725" y="3443289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49</a:t>
            </a:r>
          </a:p>
        </p:txBody>
      </p:sp>
      <p:sp>
        <p:nvSpPr>
          <p:cNvPr id="200707" name="Text Box 4"/>
          <p:cNvSpPr txBox="1">
            <a:spLocks noChangeArrowheads="1"/>
          </p:cNvSpPr>
          <p:nvPr/>
        </p:nvSpPr>
        <p:spPr bwMode="auto">
          <a:xfrm>
            <a:off x="4708525" y="4433889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16</a:t>
            </a: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200708" name="Text Box 5"/>
          <p:cNvSpPr txBox="1">
            <a:spLocks noChangeArrowheads="1"/>
          </p:cNvSpPr>
          <p:nvPr/>
        </p:nvSpPr>
        <p:spPr bwMode="auto">
          <a:xfrm>
            <a:off x="4175125" y="3976689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15</a:t>
            </a: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200709" name="Text Box 6"/>
          <p:cNvSpPr txBox="1">
            <a:spLocks noChangeArrowheads="1"/>
          </p:cNvSpPr>
          <p:nvPr/>
        </p:nvSpPr>
        <p:spPr bwMode="auto">
          <a:xfrm>
            <a:off x="4022725" y="3443289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8</a:t>
            </a:r>
            <a:endParaRPr lang="it-IT" altLang="it-IT" sz="3200">
              <a:solidFill>
                <a:srgbClr val="FFFFFF"/>
              </a:solidFill>
            </a:endParaRPr>
          </a:p>
        </p:txBody>
      </p:sp>
      <p:sp>
        <p:nvSpPr>
          <p:cNvPr id="200710" name="Text Box 7"/>
          <p:cNvSpPr txBox="1">
            <a:spLocks noChangeArrowheads="1"/>
          </p:cNvSpPr>
          <p:nvPr/>
        </p:nvSpPr>
        <p:spPr bwMode="auto">
          <a:xfrm>
            <a:off x="4098925" y="3062289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6</a:t>
            </a: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200711" name="Text Box 8"/>
          <p:cNvSpPr txBox="1">
            <a:spLocks noChangeArrowheads="1"/>
          </p:cNvSpPr>
          <p:nvPr/>
        </p:nvSpPr>
        <p:spPr bwMode="auto">
          <a:xfrm>
            <a:off x="4632325" y="2757489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15</a:t>
            </a: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200712" name="Text Box 10"/>
          <p:cNvSpPr txBox="1">
            <a:spLocks noChangeArrowheads="1"/>
          </p:cNvSpPr>
          <p:nvPr/>
        </p:nvSpPr>
        <p:spPr bwMode="auto">
          <a:xfrm>
            <a:off x="2403476" y="5969000"/>
            <a:ext cx="3744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ISS: Istituto Superiore Sanità</a:t>
            </a:r>
          </a:p>
        </p:txBody>
      </p:sp>
    </p:spTree>
    <p:extLst>
      <p:ext uri="{BB962C8B-B14F-4D97-AF65-F5344CB8AC3E}">
        <p14:creationId xmlns:p14="http://schemas.microsoft.com/office/powerpoint/2010/main" val="44815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Rectangle 2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>
                <a:solidFill>
                  <a:srgbClr val="FFFFFF"/>
                </a:solidFill>
              </a:rPr>
              <a:t>Stipsi ostinata: una presentazione clinica emergente di celiachia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201730" name="Text Box 3"/>
          <p:cNvSpPr txBox="1">
            <a:spLocks noChangeArrowheads="1"/>
          </p:cNvSpPr>
          <p:nvPr/>
        </p:nvSpPr>
        <p:spPr bwMode="auto">
          <a:xfrm>
            <a:off x="2133601" y="2209800"/>
            <a:ext cx="48164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</a:rPr>
              <a:t> </a:t>
            </a:r>
            <a:r>
              <a:rPr lang="it-IT" altLang="it-IT"/>
              <a:t>In significativo aumento il numero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</a:pPr>
            <a:r>
              <a:rPr lang="it-IT" altLang="it-IT"/>
              <a:t> di celiaci che alla diagnosi presenta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</a:pPr>
            <a:r>
              <a:rPr lang="it-IT" altLang="it-IT"/>
              <a:t> una stipsi ostinata (&gt;30%) con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FF00"/>
              </a:buClr>
            </a:pPr>
            <a:r>
              <a:rPr lang="it-IT" altLang="it-IT"/>
              <a:t> episodi di   subocclusione intestinale.</a:t>
            </a:r>
          </a:p>
        </p:txBody>
      </p:sp>
      <p:sp>
        <p:nvSpPr>
          <p:cNvPr id="201731" name="Text Box 4"/>
          <p:cNvSpPr txBox="1">
            <a:spLocks noChangeArrowheads="1"/>
          </p:cNvSpPr>
          <p:nvPr/>
        </p:nvSpPr>
        <p:spPr bwMode="auto">
          <a:xfrm>
            <a:off x="2193926" y="3962400"/>
            <a:ext cx="46640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</a:rPr>
              <a:t> </a:t>
            </a:r>
            <a:r>
              <a:rPr lang="it-IT" altLang="it-IT"/>
              <a:t>Le cause della stipsi nella celiachia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non sono definite. Si ipotizza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un</a:t>
            </a:r>
            <a:r>
              <a:rPr lang="ja-JP" altLang="it-IT"/>
              <a:t>’</a:t>
            </a:r>
            <a:r>
              <a:rPr lang="it-IT" altLang="ja-JP"/>
              <a:t>alterazione  della motilità o un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disordine immunologico  mediato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da anticorpi diretti contro il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 sistema   nervoso enterico (SNE). </a:t>
            </a:r>
          </a:p>
        </p:txBody>
      </p:sp>
      <p:graphicFrame>
        <p:nvGraphicFramePr>
          <p:cNvPr id="201732" name="Object 5"/>
          <p:cNvGraphicFramePr>
            <a:graphicFrameLocks noChangeAspect="1"/>
          </p:cNvGraphicFramePr>
          <p:nvPr/>
        </p:nvGraphicFramePr>
        <p:xfrm>
          <a:off x="7162800" y="2057400"/>
          <a:ext cx="35052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PhotoHouse" r:id="rId3" imgW="16253968" imgH="13003175" progId="CorelPhotoHouse.Document">
                  <p:embed/>
                </p:oleObj>
              </mc:Choice>
              <mc:Fallback>
                <p:oleObj name="PhotoHouse" r:id="rId3" imgW="16253968" imgH="13003175" progId="CorelPhotoHouse.Document">
                  <p:embed/>
                  <p:pic>
                    <p:nvPicPr>
                      <p:cNvPr id="20173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057400"/>
                        <a:ext cx="3505200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33" name="Line 6"/>
          <p:cNvSpPr>
            <a:spLocks noChangeShapeType="1"/>
          </p:cNvSpPr>
          <p:nvPr/>
        </p:nvSpPr>
        <p:spPr bwMode="auto">
          <a:xfrm>
            <a:off x="8153400" y="4038600"/>
            <a:ext cx="1066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01734" name="Line 7"/>
          <p:cNvSpPr>
            <a:spLocks noChangeShapeType="1"/>
          </p:cNvSpPr>
          <p:nvPr/>
        </p:nvSpPr>
        <p:spPr bwMode="auto">
          <a:xfrm flipV="1">
            <a:off x="7696200" y="3352800"/>
            <a:ext cx="304800" cy="381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01735" name="Text Box 8"/>
          <p:cNvSpPr txBox="1">
            <a:spLocks noChangeArrowheads="1"/>
          </p:cNvSpPr>
          <p:nvPr/>
        </p:nvSpPr>
        <p:spPr bwMode="auto">
          <a:xfrm>
            <a:off x="7010400" y="4841875"/>
            <a:ext cx="3657600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Fig. Anticorpi verso il  SNE su digiuno di ratto con colorazione del citoplasma delle cellule dei plessi di Meissner ed Auerbach in paziente con celiachia e subocclusione intestinale</a:t>
            </a:r>
            <a:r>
              <a:rPr lang="it-IT" altLang="it-IT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01736" name="Text Box 9"/>
          <p:cNvSpPr txBox="1">
            <a:spLocks noChangeArrowheads="1"/>
          </p:cNvSpPr>
          <p:nvPr/>
        </p:nvSpPr>
        <p:spPr bwMode="auto">
          <a:xfrm>
            <a:off x="1965326" y="6400801"/>
            <a:ext cx="6569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/>
              <a:t>De Giorgio R, Volta U. Gastroenterology 2008</a:t>
            </a:r>
          </a:p>
        </p:txBody>
      </p:sp>
    </p:spTree>
    <p:extLst>
      <p:ext uri="{BB962C8B-B14F-4D97-AF65-F5344CB8AC3E}">
        <p14:creationId xmlns:p14="http://schemas.microsoft.com/office/powerpoint/2010/main" val="363365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2753" name="Object 2"/>
          <p:cNvGraphicFramePr>
            <a:graphicFrameLocks noChangeAspect="1"/>
          </p:cNvGraphicFramePr>
          <p:nvPr/>
        </p:nvGraphicFramePr>
        <p:xfrm>
          <a:off x="2743200" y="1676401"/>
          <a:ext cx="6097588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Grafico" r:id="rId3" imgW="6096000" imgH="4076738" progId="MSGraph.Chart.8">
                  <p:embed followColorScheme="full"/>
                </p:oleObj>
              </mc:Choice>
              <mc:Fallback>
                <p:oleObj name="Grafico" r:id="rId3" imgW="6096000" imgH="4076738" progId="MSGraph.Chart.8">
                  <p:embed followColorScheme="full"/>
                  <p:pic>
                    <p:nvPicPr>
                      <p:cNvPr id="20275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676401"/>
                        <a:ext cx="6097588" cy="406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54" name="Text Box 3"/>
          <p:cNvSpPr txBox="1">
            <a:spLocks noChangeArrowheads="1"/>
          </p:cNvSpPr>
          <p:nvPr/>
        </p:nvSpPr>
        <p:spPr bwMode="auto">
          <a:xfrm>
            <a:off x="2514600" y="685800"/>
            <a:ext cx="7315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/>
              <a:t>SINTOMI EXTRAINTESTINALI  	ALLA DIAGNOSI: 3182 CASI ISS</a:t>
            </a:r>
          </a:p>
        </p:txBody>
      </p:sp>
      <p:sp>
        <p:nvSpPr>
          <p:cNvPr id="202755" name="Text Box 4"/>
          <p:cNvSpPr txBox="1">
            <a:spLocks noChangeArrowheads="1"/>
          </p:cNvSpPr>
          <p:nvPr/>
        </p:nvSpPr>
        <p:spPr bwMode="auto">
          <a:xfrm>
            <a:off x="4860925" y="358140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39</a:t>
            </a:r>
          </a:p>
        </p:txBody>
      </p:sp>
      <p:sp>
        <p:nvSpPr>
          <p:cNvPr id="202756" name="Text Box 5"/>
          <p:cNvSpPr txBox="1">
            <a:spLocks noChangeArrowheads="1"/>
          </p:cNvSpPr>
          <p:nvPr/>
        </p:nvSpPr>
        <p:spPr bwMode="auto">
          <a:xfrm>
            <a:off x="3581401" y="4133850"/>
            <a:ext cx="101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8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202757" name="Text Box 6"/>
          <p:cNvSpPr txBox="1">
            <a:spLocks noChangeArrowheads="1"/>
          </p:cNvSpPr>
          <p:nvPr/>
        </p:nvSpPr>
        <p:spPr bwMode="auto">
          <a:xfrm>
            <a:off x="3565525" y="34702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8</a:t>
            </a: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202758" name="Text Box 7"/>
          <p:cNvSpPr txBox="1">
            <a:spLocks noChangeArrowheads="1"/>
          </p:cNvSpPr>
          <p:nvPr/>
        </p:nvSpPr>
        <p:spPr bwMode="auto">
          <a:xfrm>
            <a:off x="3946525" y="4384675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10</a:t>
            </a: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202759" name="Text Box 8"/>
          <p:cNvSpPr txBox="1">
            <a:spLocks noChangeArrowheads="1"/>
          </p:cNvSpPr>
          <p:nvPr/>
        </p:nvSpPr>
        <p:spPr bwMode="auto">
          <a:xfrm>
            <a:off x="3962400" y="3089275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11</a:t>
            </a: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202760" name="Text Box 10"/>
          <p:cNvSpPr txBox="1">
            <a:spLocks noChangeArrowheads="1"/>
          </p:cNvSpPr>
          <p:nvPr/>
        </p:nvSpPr>
        <p:spPr bwMode="auto">
          <a:xfrm>
            <a:off x="2187576" y="5897564"/>
            <a:ext cx="4035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/>
              <a:t>ISS:</a:t>
            </a:r>
            <a:r>
              <a:rPr lang="it-IT" altLang="it-IT" b="1"/>
              <a:t> Istituto Superiore Sanità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8404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Rectangle 2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>Complicanze della gravidanza nella donna celiaca</a:t>
            </a:r>
            <a:br>
              <a:rPr lang="it-IT" altLang="it-IT" sz="2800"/>
            </a:br>
            <a:r>
              <a:rPr lang="it-IT" altLang="it-IT" sz="1800"/>
              <a:t>(Volta U et al, BMJ 2003)</a:t>
            </a:r>
            <a:endParaRPr lang="it-IT" altLang="it-IT" sz="1800">
              <a:solidFill>
                <a:srgbClr val="000000"/>
              </a:solidFill>
            </a:endParaRPr>
          </a:p>
        </p:txBody>
      </p:sp>
      <p:graphicFrame>
        <p:nvGraphicFramePr>
          <p:cNvPr id="203778" name="Object 3"/>
          <p:cNvGraphicFramePr>
            <a:graphicFrameLocks noChangeAspect="1"/>
          </p:cNvGraphicFramePr>
          <p:nvPr/>
        </p:nvGraphicFramePr>
        <p:xfrm>
          <a:off x="2819401" y="1905000"/>
          <a:ext cx="6727825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Documento" r:id="rId3" imgW="7759700" imgH="5321300" progId="Word.Document.8">
                  <p:embed/>
                </p:oleObj>
              </mc:Choice>
              <mc:Fallback>
                <p:oleObj name="Documento" r:id="rId3" imgW="7759700" imgH="5321300" progId="Word.Document.8">
                  <p:embed/>
                  <p:pic>
                    <p:nvPicPr>
                      <p:cNvPr id="20377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1905000"/>
                        <a:ext cx="6727825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211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Rectangle 2"/>
          <p:cNvSpPr>
            <a:spLocks noChangeArrowheads="1"/>
          </p:cNvSpPr>
          <p:nvPr/>
        </p:nvSpPr>
        <p:spPr bwMode="auto">
          <a:xfrm>
            <a:off x="2209800" y="454025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/>
              <a:t>Atassia cerebellare glutine-dipendente</a:t>
            </a:r>
            <a:endParaRPr lang="it-IT" altLang="it-IT" sz="2800" b="1"/>
          </a:p>
        </p:txBody>
      </p:sp>
      <p:sp>
        <p:nvSpPr>
          <p:cNvPr id="204802" name="Rectangle 3"/>
          <p:cNvSpPr>
            <a:spLocks noChangeArrowheads="1"/>
          </p:cNvSpPr>
          <p:nvPr/>
        </p:nvSpPr>
        <p:spPr bwMode="auto">
          <a:xfrm>
            <a:off x="5029200" y="1368426"/>
            <a:ext cx="56388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Donna di 42 anni, sorella di due celiache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 Atassia del tronco da 4 mesi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 Positività  marker celiachia (EmA, tTGA)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 HLA DQ2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 Biopsia duodenale (atrofia lieve tipo 3a)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  <a:sym typeface="Symbol" panose="05050102010706020507" pitchFamily="18" charset="2"/>
              </a:rPr>
              <a:t> Positività per a. anticellule di  Purkinje</a:t>
            </a:r>
          </a:p>
        </p:txBody>
      </p:sp>
      <p:sp>
        <p:nvSpPr>
          <p:cNvPr id="204803" name="Rectangle 4"/>
          <p:cNvSpPr>
            <a:spLocks noChangeArrowheads="1"/>
          </p:cNvSpPr>
          <p:nvPr/>
        </p:nvSpPr>
        <p:spPr bwMode="auto">
          <a:xfrm>
            <a:off x="5105400" y="4416425"/>
            <a:ext cx="5257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Dopo 1 anno di dieta senza glutine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 Scomparsa del disturbo atassico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b="1">
                <a:solidFill>
                  <a:srgbClr val="FFFFFF"/>
                </a:solidFill>
              </a:rPr>
              <a:t> Scomparsa degli a. anti Purkinje </a:t>
            </a:r>
          </a:p>
        </p:txBody>
      </p:sp>
      <p:graphicFrame>
        <p:nvGraphicFramePr>
          <p:cNvPr id="204804" name="Object 6"/>
          <p:cNvGraphicFramePr>
            <a:graphicFrameLocks noChangeAspect="1"/>
          </p:cNvGraphicFramePr>
          <p:nvPr/>
        </p:nvGraphicFramePr>
        <p:xfrm>
          <a:off x="1524000" y="1905000"/>
          <a:ext cx="350520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PhotoHouse" r:id="rId3" imgW="16253968" imgH="13003175" progId="CorelPhotoHouse.Document">
                  <p:embed/>
                </p:oleObj>
              </mc:Choice>
              <mc:Fallback>
                <p:oleObj name="PhotoHouse" r:id="rId3" imgW="16253968" imgH="13003175" progId="CorelPhotoHouse.Document">
                  <p:embed/>
                  <p:pic>
                    <p:nvPicPr>
                      <p:cNvPr id="20480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5000"/>
                        <a:ext cx="3505200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05" name="Text Box 7"/>
          <p:cNvSpPr txBox="1">
            <a:spLocks noChangeArrowheads="1"/>
          </p:cNvSpPr>
          <p:nvPr/>
        </p:nvSpPr>
        <p:spPr bwMode="auto">
          <a:xfrm>
            <a:off x="1524000" y="5548314"/>
            <a:ext cx="350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</a:rPr>
              <a:t>Anticorpi anti cellule di Purkinje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</a:rPr>
              <a:t>su cervelletto di ratto</a:t>
            </a:r>
            <a:r>
              <a:rPr lang="it-IT" altLang="it-IT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04806" name="Line 8"/>
          <p:cNvSpPr>
            <a:spLocks noChangeShapeType="1"/>
          </p:cNvSpPr>
          <p:nvPr/>
        </p:nvSpPr>
        <p:spPr bwMode="auto">
          <a:xfrm>
            <a:off x="2286000" y="3200400"/>
            <a:ext cx="609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04807" name="Line 9"/>
          <p:cNvSpPr>
            <a:spLocks noChangeShapeType="1"/>
          </p:cNvSpPr>
          <p:nvPr/>
        </p:nvSpPr>
        <p:spPr bwMode="auto">
          <a:xfrm>
            <a:off x="3124200" y="3733800"/>
            <a:ext cx="609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29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Rectangle 2"/>
          <p:cNvSpPr>
            <a:spLocks noChangeArrowheads="1"/>
          </p:cNvSpPr>
          <p:nvPr/>
        </p:nvSpPr>
        <p:spPr bwMode="auto">
          <a:xfrm>
            <a:off x="2209800" y="0"/>
            <a:ext cx="7772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M. G., bambina di 5 anni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205826" name="Rectangle 3"/>
          <p:cNvSpPr>
            <a:spLocks noChangeArrowheads="1"/>
          </p:cNvSpPr>
          <p:nvPr/>
        </p:nvSpPr>
        <p:spPr bwMode="auto">
          <a:xfrm>
            <a:off x="1992313" y="1268414"/>
            <a:ext cx="6191250" cy="482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A 4 anni e mezzo diagnosi di epilessia parziale complessa con crisi secondarie generalizzate, non sintomi GI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TC and RM cerebrale negative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EEG: sporadiche punte onda malformate asincrone nelle derivazioni medio-posteriori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Positività per anti-tTG (12AU v.n. &lt;7 AU) ed EmA IgA (1:40), HLA-DQ2+, positività per a. antineurone Yo-like (+--) ed antiganglioside GM1 IgG (125 AU v.n. &lt;25)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Biopsia duodenale: atrofia lieve 3a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</a:rPr>
              <a:t>Dopo 4 mesi di GFD riduzione crisi di epilessia con regressione dei disturbi comportamentali e delle turbe dell</a:t>
            </a:r>
            <a:r>
              <a:rPr lang="ja-JP" altLang="it-IT" sz="2000">
                <a:solidFill>
                  <a:srgbClr val="FFFFFF"/>
                </a:solidFill>
              </a:rPr>
              <a:t>’</a:t>
            </a:r>
            <a:r>
              <a:rPr lang="it-IT" altLang="ja-JP" sz="2000">
                <a:solidFill>
                  <a:srgbClr val="FFFFFF"/>
                </a:solidFill>
              </a:rPr>
              <a:t>apprendimento. Solo crisi saltuarie scatenate da infezioni intercorrenti e da assunzione involontaria di glutine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/>
          </a:p>
        </p:txBody>
      </p:sp>
      <p:pic>
        <p:nvPicPr>
          <p:cNvPr id="2058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1447800"/>
            <a:ext cx="2484437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8" name="Text Box 6"/>
          <p:cNvSpPr txBox="1">
            <a:spLocks noChangeArrowheads="1"/>
          </p:cNvSpPr>
          <p:nvPr/>
        </p:nvSpPr>
        <p:spPr bwMode="auto">
          <a:xfrm>
            <a:off x="8904288" y="3573463"/>
            <a:ext cx="14097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Tipo 3a</a:t>
            </a: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205829" name="Text Box 7"/>
          <p:cNvSpPr txBox="1">
            <a:spLocks noChangeArrowheads="1"/>
          </p:cNvSpPr>
          <p:nvPr/>
        </p:nvSpPr>
        <p:spPr bwMode="auto">
          <a:xfrm>
            <a:off x="8153400" y="6019801"/>
            <a:ext cx="2514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A. antineurone Yo-like</a:t>
            </a:r>
            <a:endParaRPr lang="it-IT" altLang="it-IT">
              <a:solidFill>
                <a:srgbClr val="FFFFFF"/>
              </a:solidFill>
            </a:endParaRPr>
          </a:p>
        </p:txBody>
      </p:sp>
      <p:graphicFrame>
        <p:nvGraphicFramePr>
          <p:cNvPr id="205830" name="Object 8"/>
          <p:cNvGraphicFramePr>
            <a:graphicFrameLocks noChangeAspect="1"/>
          </p:cNvGraphicFramePr>
          <p:nvPr/>
        </p:nvGraphicFramePr>
        <p:xfrm>
          <a:off x="8229600" y="3916364"/>
          <a:ext cx="2438400" cy="210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PhotoHouse" r:id="rId4" imgW="16253968" imgH="13003175" progId="CorelPhotoHouse.Document">
                  <p:embed/>
                </p:oleObj>
              </mc:Choice>
              <mc:Fallback>
                <p:oleObj name="PhotoHouse" r:id="rId4" imgW="16253968" imgH="13003175" progId="CorelPhotoHouse.Document">
                  <p:embed/>
                  <p:pic>
                    <p:nvPicPr>
                      <p:cNvPr id="20583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3916364"/>
                        <a:ext cx="2438400" cy="210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53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Text Box 2"/>
          <p:cNvSpPr txBox="1">
            <a:spLocks noChangeArrowheads="1"/>
          </p:cNvSpPr>
          <p:nvPr/>
        </p:nvSpPr>
        <p:spPr bwMode="auto">
          <a:xfrm>
            <a:off x="5257800" y="911226"/>
            <a:ext cx="5181600" cy="588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F.F., 42 anni,  BMI 16%, stato di malnutrizione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A 25 anni  cardiomiopatia dilatativa (terapia anticoagulante).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Assenza di sintomi gastrointestinali.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Esami di laboratorio: Ferritina 117 ng/ml (30-290), folatemia 6 ng/mL(3-16), Hb 13.3, MCV 92, HLA DQ2+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Studio autoimmunità con inclusione test per celiachia (mai eseguiti in precedenza): EmA 1:320 e anti-tTG 26 AU (v.n &lt;7)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Sospeso Coumadin e biopsia duodenale (atrofia subtotale dei villi 3c)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Dieta aglutinata, dopo 12 mesi trapianto di cuore con esito positivo.  </a:t>
            </a:r>
          </a:p>
        </p:txBody>
      </p:sp>
      <p:pic>
        <p:nvPicPr>
          <p:cNvPr id="2068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3625"/>
            <a:ext cx="3657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51" name="Text Box 4"/>
          <p:cNvSpPr txBox="1">
            <a:spLocks noChangeArrowheads="1"/>
          </p:cNvSpPr>
          <p:nvPr/>
        </p:nvSpPr>
        <p:spPr bwMode="auto">
          <a:xfrm>
            <a:off x="3352800" y="190500"/>
            <a:ext cx="6477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Celiachia in Cardiomiopatia Dilatativa</a:t>
            </a:r>
          </a:p>
        </p:txBody>
      </p:sp>
      <p:pic>
        <p:nvPicPr>
          <p:cNvPr id="20685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63625"/>
            <a:ext cx="1143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53" name="Text Box 6"/>
          <p:cNvSpPr txBox="1">
            <a:spLocks noChangeArrowheads="1"/>
          </p:cNvSpPr>
          <p:nvPr/>
        </p:nvSpPr>
        <p:spPr bwMode="auto">
          <a:xfrm>
            <a:off x="1524000" y="2476501"/>
            <a:ext cx="1828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diastolic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failure</a:t>
            </a:r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03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ersonalizzat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D050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1180</Words>
  <Application>Microsoft Office PowerPoint</Application>
  <PresentationFormat>Widescreen</PresentationFormat>
  <Paragraphs>174</Paragraphs>
  <Slides>17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17</vt:i4>
      </vt:variant>
    </vt:vector>
  </HeadingPairs>
  <TitlesOfParts>
    <vt:vector size="26" baseType="lpstr">
      <vt:lpstr>MS PGothic</vt:lpstr>
      <vt:lpstr>MS PGothic</vt:lpstr>
      <vt:lpstr>Arial</vt:lpstr>
      <vt:lpstr>Symbol</vt:lpstr>
      <vt:lpstr>Times New Roman</vt:lpstr>
      <vt:lpstr>Presentazione vuota</vt:lpstr>
      <vt:lpstr>Grafico</vt:lpstr>
      <vt:lpstr>PhotoHouse</vt:lpstr>
      <vt:lpstr>Documento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4</cp:revision>
  <dcterms:created xsi:type="dcterms:W3CDTF">2019-04-02T10:28:38Z</dcterms:created>
  <dcterms:modified xsi:type="dcterms:W3CDTF">2019-04-02T10:51:33Z</dcterms:modified>
</cp:coreProperties>
</file>