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emf" ContentType="image/x-emf"/>
  <Default Extension="wmf" ContentType="image/x-wmf"/>
  <Default Extension="jpeg" ContentType="image/jpeg"/>
  <Default Extension="rels" ContentType="application/vnd.openxmlformats-package.relationships+xml"/>
  <Default Extension="xml" ContentType="application/xml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7" r:id="rId2"/>
    <p:sldId id="258" r:id="rId3"/>
    <p:sldId id="265" r:id="rId4"/>
    <p:sldId id="266" r:id="rId5"/>
    <p:sldId id="267" r:id="rId6"/>
    <p:sldId id="268" r:id="rId7"/>
    <p:sldId id="269" r:id="rId8"/>
    <p:sldId id="270" r:id="rId9"/>
    <p:sldId id="271" r:id="rId10"/>
    <p:sldId id="272" r:id="rId11"/>
    <p:sldId id="273" r:id="rId12"/>
    <p:sldId id="274" r:id="rId13"/>
    <p:sldId id="276" r:id="rId14"/>
    <p:sldId id="277" r:id="rId15"/>
    <p:sldId id="278" r:id="rId16"/>
    <p:sldId id="279" r:id="rId17"/>
    <p:sldId id="280" r:id="rId18"/>
  </p:sldIdLst>
  <p:sldSz cx="12192000" cy="6858000"/>
  <p:notesSz cx="6858000" cy="9144000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660"/>
  </p:normalViewPr>
  <p:slideViewPr>
    <p:cSldViewPr snapToGrid="0">
      <p:cViewPr varScale="1">
        <p:scale>
          <a:sx n="115" d="100"/>
          <a:sy n="115" d="100"/>
        </p:scale>
        <p:origin x="372" y="11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3.png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4.e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5.wmf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6.png"/></Relationships>
</file>

<file path=ppt/drawings/_rels/vmlDrawing6.vml.rels><?xml version="1.0" encoding="UTF-8" standalone="yes"?>
<Relationships xmlns="http://schemas.openxmlformats.org/package/2006/relationships"><Relationship Id="rId1" Type="http://schemas.openxmlformats.org/officeDocument/2006/relationships/image" Target="../media/image7.png"/></Relationships>
</file>

<file path=ppt/drawings/_rels/vmlDrawing7.vml.rels><?xml version="1.0" encoding="UTF-8" standalone="yes"?>
<Relationships xmlns="http://schemas.openxmlformats.org/package/2006/relationships"><Relationship Id="rId1" Type="http://schemas.openxmlformats.org/officeDocument/2006/relationships/image" Target="../media/image11.png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it-IT" smtClean="0"/>
              <a:t>Fare clic per modificare lo stile del sottotitolo dello schema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fld id="{1A5500C6-2342-4229-B4BB-86D1E9BB5CEE}" type="slidenum">
              <a:rPr lang="it-IT" altLang="it-IT" smtClean="0">
                <a:solidFill>
                  <a:srgbClr val="000000"/>
                </a:solidFill>
                <a:ea typeface="MS PGothic" panose="020B0600070205080204" pitchFamily="34" charset="-128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t>‹N›</a:t>
            </a:fld>
            <a:endParaRPr lang="it-IT" altLang="it-IT">
              <a:solidFill>
                <a:srgbClr val="000000"/>
              </a:solidFill>
              <a:ea typeface="MS PGothic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45156433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fld id="{15418340-261B-44F9-B1B7-D661A0DD2A48}" type="slidenum">
              <a:rPr lang="it-IT" altLang="it-IT" smtClean="0">
                <a:solidFill>
                  <a:srgbClr val="000000"/>
                </a:solidFill>
                <a:ea typeface="MS PGothic" panose="020B0600070205080204" pitchFamily="34" charset="-128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t>‹N›</a:t>
            </a:fld>
            <a:endParaRPr lang="it-IT" altLang="it-IT">
              <a:solidFill>
                <a:srgbClr val="000000"/>
              </a:solidFill>
              <a:ea typeface="MS PGothic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0409373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8686800" y="609600"/>
            <a:ext cx="2590800" cy="5486400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914400" y="609600"/>
            <a:ext cx="7569200" cy="5486400"/>
          </a:xfr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fld id="{070305E3-124B-47CF-A7D9-73D3F0FDE69B}" type="slidenum">
              <a:rPr lang="it-IT" altLang="it-IT" smtClean="0">
                <a:solidFill>
                  <a:srgbClr val="000000"/>
                </a:solidFill>
                <a:ea typeface="MS PGothic" panose="020B0600070205080204" pitchFamily="34" charset="-128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t>‹N›</a:t>
            </a:fld>
            <a:endParaRPr lang="it-IT" altLang="it-IT">
              <a:solidFill>
                <a:srgbClr val="000000"/>
              </a:solidFill>
              <a:ea typeface="MS PGothic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85216927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fld id="{FAF18359-68BE-4AEA-AFCB-7A7F6BD45553}" type="slidenum">
              <a:rPr lang="it-IT" altLang="it-IT" smtClean="0">
                <a:solidFill>
                  <a:srgbClr val="000000"/>
                </a:solidFill>
                <a:ea typeface="MS PGothic" panose="020B0600070205080204" pitchFamily="34" charset="-128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t>‹N›</a:t>
            </a:fld>
            <a:endParaRPr lang="it-IT" altLang="it-IT">
              <a:solidFill>
                <a:srgbClr val="000000"/>
              </a:solidFill>
              <a:ea typeface="MS PGothic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29148640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fld id="{AA114560-3041-4842-B0D0-E6C864B48578}" type="slidenum">
              <a:rPr lang="it-IT" altLang="it-IT" smtClean="0">
                <a:solidFill>
                  <a:srgbClr val="000000"/>
                </a:solidFill>
                <a:ea typeface="MS PGothic" panose="020B0600070205080204" pitchFamily="34" charset="-128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t>‹N›</a:t>
            </a:fld>
            <a:endParaRPr lang="it-IT" altLang="it-IT">
              <a:solidFill>
                <a:srgbClr val="000000"/>
              </a:solidFill>
              <a:ea typeface="MS PGothic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93823538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914400" y="1981200"/>
            <a:ext cx="508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6197600" y="1981200"/>
            <a:ext cx="508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fld id="{54208ABA-0258-4BCF-9966-DD792A632E80}" type="slidenum">
              <a:rPr lang="it-IT" altLang="it-IT" smtClean="0">
                <a:solidFill>
                  <a:srgbClr val="000000"/>
                </a:solidFill>
                <a:ea typeface="MS PGothic" panose="020B0600070205080204" pitchFamily="34" charset="-128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t>‹N›</a:t>
            </a:fld>
            <a:endParaRPr lang="it-IT" altLang="it-IT">
              <a:solidFill>
                <a:srgbClr val="000000"/>
              </a:solidFill>
              <a:ea typeface="MS PGothic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1019431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fld id="{6032A967-B70E-498A-A1CF-95BA9CA11248}" type="slidenum">
              <a:rPr lang="it-IT" altLang="it-IT" smtClean="0">
                <a:solidFill>
                  <a:srgbClr val="000000"/>
                </a:solidFill>
                <a:ea typeface="MS PGothic" panose="020B0600070205080204" pitchFamily="34" charset="-128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t>‹N›</a:t>
            </a:fld>
            <a:endParaRPr lang="it-IT" altLang="it-IT">
              <a:solidFill>
                <a:srgbClr val="000000"/>
              </a:solidFill>
              <a:ea typeface="MS PGothic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83764047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fld id="{3B9A759F-20CF-439D-9130-631D0F0A37DB}" type="slidenum">
              <a:rPr lang="it-IT" altLang="it-IT" smtClean="0">
                <a:solidFill>
                  <a:srgbClr val="000000"/>
                </a:solidFill>
                <a:ea typeface="MS PGothic" panose="020B0600070205080204" pitchFamily="34" charset="-128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t>‹N›</a:t>
            </a:fld>
            <a:endParaRPr lang="it-IT" altLang="it-IT">
              <a:solidFill>
                <a:srgbClr val="000000"/>
              </a:solidFill>
              <a:ea typeface="MS PGothic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85857737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fld id="{98F252F7-A39B-4C19-BA2D-EE1BBEB95D9C}" type="slidenum">
              <a:rPr lang="it-IT" altLang="it-IT" smtClean="0">
                <a:solidFill>
                  <a:srgbClr val="000000"/>
                </a:solidFill>
                <a:ea typeface="MS PGothic" panose="020B0600070205080204" pitchFamily="34" charset="-128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t>‹N›</a:t>
            </a:fld>
            <a:endParaRPr lang="it-IT" altLang="it-IT">
              <a:solidFill>
                <a:srgbClr val="000000"/>
              </a:solidFill>
              <a:ea typeface="MS PGothic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96493038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fld id="{376B719E-DF68-4C13-9993-C4362D05D5C0}" type="slidenum">
              <a:rPr lang="it-IT" altLang="it-IT" smtClean="0">
                <a:solidFill>
                  <a:srgbClr val="000000"/>
                </a:solidFill>
                <a:ea typeface="MS PGothic" panose="020B0600070205080204" pitchFamily="34" charset="-128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t>‹N›</a:t>
            </a:fld>
            <a:endParaRPr lang="it-IT" altLang="it-IT">
              <a:solidFill>
                <a:srgbClr val="000000"/>
              </a:solidFill>
              <a:ea typeface="MS PGothic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37783246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it-IT" noProof="0" smtClean="0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fld id="{17000C69-01B7-426F-A291-1E22D515BE2A}" type="slidenum">
              <a:rPr lang="it-IT" altLang="it-IT" smtClean="0">
                <a:solidFill>
                  <a:srgbClr val="000000"/>
                </a:solidFill>
                <a:ea typeface="MS PGothic" panose="020B0600070205080204" pitchFamily="34" charset="-128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t>‹N›</a:t>
            </a:fld>
            <a:endParaRPr lang="it-IT" altLang="it-IT">
              <a:solidFill>
                <a:srgbClr val="000000"/>
              </a:solidFill>
              <a:ea typeface="MS PGothic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05797474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914400" y="609600"/>
            <a:ext cx="103632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it-IT" altLang="it-IT" smtClean="0"/>
              <a:t>Fare clic per modificare stile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1981200"/>
            <a:ext cx="103632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it-IT" altLang="it-IT" smtClean="0"/>
              <a:t>Fare clic per modificare gli stili del testo dello schema</a:t>
            </a:r>
          </a:p>
          <a:p>
            <a:pPr lvl="1"/>
            <a:r>
              <a:rPr lang="it-IT" altLang="it-IT" smtClean="0"/>
              <a:t>Secondo livello</a:t>
            </a:r>
          </a:p>
          <a:p>
            <a:pPr lvl="2"/>
            <a:r>
              <a:rPr lang="it-IT" altLang="it-IT" smtClean="0"/>
              <a:t>Terzo livello</a:t>
            </a:r>
          </a:p>
          <a:p>
            <a:pPr lvl="3"/>
            <a:r>
              <a:rPr lang="it-IT" altLang="it-IT" smtClean="0"/>
              <a:t>Quarto livello</a:t>
            </a:r>
          </a:p>
          <a:p>
            <a:pPr lvl="4"/>
            <a:r>
              <a:rPr lang="it-IT" altLang="it-IT" smtClean="0"/>
              <a:t>Quinto livello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914400" y="6248400"/>
            <a:ext cx="2540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8400"/>
            <a:ext cx="3860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8400"/>
            <a:ext cx="2540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solidFill>
                  <a:schemeClr val="tx1"/>
                </a:solidFill>
              </a:defRPr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fld id="{07DE3884-7890-4B7F-BD2F-687425FDF40E}" type="slidenum">
              <a:rPr lang="it-IT" altLang="it-IT" smtClean="0">
                <a:solidFill>
                  <a:srgbClr val="000000"/>
                </a:solidFill>
                <a:ea typeface="MS PGothic" panose="020B0600070205080204" pitchFamily="34" charset="-128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t>‹N›</a:t>
            </a:fld>
            <a:endParaRPr lang="it-IT" altLang="it-IT">
              <a:solidFill>
                <a:srgbClr val="000000"/>
              </a:solidFill>
              <a:ea typeface="MS PGothic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4135479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MS PGothic" panose="020B0600070205080204" pitchFamily="34" charset="-128"/>
          <a:cs typeface="ＭＳ Ｐゴシック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  <a:ea typeface="MS PGothic" panose="020B0600070205080204" pitchFamily="34" charset="-128"/>
          <a:cs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  <a:ea typeface="MS PGothic" panose="020B0600070205080204" pitchFamily="34" charset="-128"/>
          <a:cs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  <a:ea typeface="MS PGothic" panose="020B0600070205080204" pitchFamily="34" charset="-128"/>
          <a:cs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  <a:ea typeface="MS PGothic" panose="020B0600070205080204" pitchFamily="34" charset="-128"/>
          <a:cs typeface="ＭＳ Ｐゴシック" charset="0"/>
        </a:defRPr>
      </a:lvl5pPr>
      <a:lvl6pPr marL="4572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6pPr>
      <a:lvl7pPr marL="9144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7pPr>
      <a:lvl8pPr marL="13716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8pPr>
      <a:lvl9pPr marL="18288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MS PGothic" panose="020B0600070205080204" pitchFamily="34" charset="-128"/>
          <a:cs typeface="ＭＳ Ｐゴシック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MS PGothic" panose="020B0600070205080204" pitchFamily="34" charset="-128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MS PGothic" panose="020B0600070205080204" pitchFamily="34" charset="-128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MS PGothic" panose="020B0600070205080204" pitchFamily="34" charset="-128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MS PGothic" panose="020B0600070205080204" pitchFamily="34" charset="-128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7.vml"/><Relationship Id="rId5" Type="http://schemas.openxmlformats.org/officeDocument/2006/relationships/image" Target="../media/image11.png"/><Relationship Id="rId4" Type="http://schemas.openxmlformats.org/officeDocument/2006/relationships/oleObject" Target="../embeddings/oleObject7.bin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Relationship Id="rId4" Type="http://schemas.openxmlformats.org/officeDocument/2006/relationships/image" Target="../media/image2.em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2.vml"/><Relationship Id="rId4" Type="http://schemas.openxmlformats.org/officeDocument/2006/relationships/image" Target="../media/image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3.vml"/><Relationship Id="rId4" Type="http://schemas.openxmlformats.org/officeDocument/2006/relationships/image" Target="../media/image4.em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4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4.vml"/><Relationship Id="rId4" Type="http://schemas.openxmlformats.org/officeDocument/2006/relationships/image" Target="../media/image5.wm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5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5.vml"/><Relationship Id="rId4" Type="http://schemas.openxmlformats.org/officeDocument/2006/relationships/image" Target="../media/image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6.vml"/><Relationship Id="rId5" Type="http://schemas.openxmlformats.org/officeDocument/2006/relationships/image" Target="../media/image7.png"/><Relationship Id="rId4" Type="http://schemas.openxmlformats.org/officeDocument/2006/relationships/oleObject" Target="../embeddings/oleObject6.bin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wmf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ChangeArrowheads="1"/>
          </p:cNvSpPr>
          <p:nvPr/>
        </p:nvSpPr>
        <p:spPr bwMode="auto">
          <a:xfrm>
            <a:off x="2590800" y="304801"/>
            <a:ext cx="7543800" cy="1431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it-IT" sz="4400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  <a:ea typeface="MS PGothic" panose="020B0600070205080204" pitchFamily="34" charset="-128"/>
              </a:rPr>
              <a:t>Enteropathy-associated-T-cell</a:t>
            </a:r>
            <a:r>
              <a:rPr lang="it-IT" sz="4400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  <a:ea typeface="MS PGothic" panose="020B0600070205080204" pitchFamily="34" charset="-128"/>
              </a:rPr>
              <a:t> </a:t>
            </a:r>
            <a:r>
              <a:rPr lang="it-IT" sz="4400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  <a:ea typeface="MS PGothic" panose="020B0600070205080204" pitchFamily="34" charset="-128"/>
              </a:rPr>
              <a:t>lymphoma</a:t>
            </a:r>
            <a:r>
              <a:rPr lang="it-IT" sz="4400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  <a:ea typeface="MS PGothic" panose="020B0600070205080204" pitchFamily="34" charset="-128"/>
              </a:rPr>
              <a:t> (EATL)</a:t>
            </a:r>
            <a:endParaRPr lang="it-IT" sz="4400" dirty="0">
              <a:solidFill>
                <a:srgbClr val="000000"/>
              </a:solidFill>
              <a:effectLst>
                <a:outerShdw blurRad="38100" dist="38100" dir="2700000" algn="tl">
                  <a:srgbClr val="FFFFFF"/>
                </a:outerShdw>
              </a:effectLst>
              <a:latin typeface="Times New Roman" panose="02020603050405020304" pitchFamily="18" charset="0"/>
              <a:ea typeface="MS PGothic" panose="020B0600070205080204" pitchFamily="34" charset="-128"/>
            </a:endParaRPr>
          </a:p>
        </p:txBody>
      </p:sp>
      <p:sp>
        <p:nvSpPr>
          <p:cNvPr id="3" name="Rectangle 3"/>
          <p:cNvSpPr>
            <a:spLocks noChangeArrowheads="1"/>
          </p:cNvSpPr>
          <p:nvPr/>
        </p:nvSpPr>
        <p:spPr bwMode="auto">
          <a:xfrm>
            <a:off x="2590800" y="1981200"/>
            <a:ext cx="75438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>
            <a:lvl1pPr marL="342900" indent="-342900">
              <a:defRPr sz="2400">
                <a:solidFill>
                  <a:srgbClr val="FFFF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rgbClr val="FFFF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rgbClr val="FFFF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rgbClr val="FFFF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rgbClr val="FFFF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FF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FF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FF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FF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pPr fontAlgn="base">
              <a:spcBef>
                <a:spcPct val="20000"/>
              </a:spcBef>
              <a:spcAft>
                <a:spcPct val="0"/>
              </a:spcAft>
              <a:buFontTx/>
              <a:buChar char="•"/>
            </a:pPr>
            <a:r>
              <a:rPr lang="it-IT" altLang="it-IT" sz="2000">
                <a:solidFill>
                  <a:srgbClr val="FFFFFF"/>
                </a:solidFill>
                <a:effectLst>
                  <a:outerShdw blurRad="38100" dist="38100" dir="2700000" algn="tl">
                    <a:srgbClr val="808080"/>
                  </a:outerShdw>
                </a:effectLst>
              </a:rPr>
              <a:t>Il linfoma intestinale a cellule T (EATL) è un linfoma non Hodgkin  che insorge con frequenza elevata soprattutto nelle forme refrattarie </a:t>
            </a:r>
          </a:p>
          <a:p>
            <a:pPr fontAlgn="base">
              <a:spcBef>
                <a:spcPct val="20000"/>
              </a:spcBef>
              <a:spcAft>
                <a:spcPct val="0"/>
              </a:spcAft>
              <a:buFontTx/>
              <a:buChar char="•"/>
            </a:pPr>
            <a:endParaRPr lang="it-IT" altLang="it-IT" sz="2000">
              <a:solidFill>
                <a:srgbClr val="FFFFFF"/>
              </a:solidFill>
              <a:effectLst>
                <a:outerShdw blurRad="38100" dist="38100" dir="2700000" algn="tl">
                  <a:srgbClr val="808080"/>
                </a:outerShdw>
              </a:effectLst>
            </a:endParaRPr>
          </a:p>
          <a:p>
            <a:pPr fontAlgn="base">
              <a:spcBef>
                <a:spcPct val="20000"/>
              </a:spcBef>
              <a:spcAft>
                <a:spcPct val="0"/>
              </a:spcAft>
              <a:buFontTx/>
              <a:buChar char="•"/>
            </a:pPr>
            <a:r>
              <a:rPr lang="it-IT" altLang="it-IT" sz="2000">
                <a:solidFill>
                  <a:srgbClr val="FFFFFF"/>
                </a:solidFill>
                <a:effectLst>
                  <a:outerShdw blurRad="38100" dist="38100" dir="2700000" algn="tl">
                    <a:srgbClr val="808080"/>
                  </a:outerShdw>
                </a:effectLst>
              </a:rPr>
              <a:t>Età di insorgenza: picco di incidenza nella 7 decade con età media di 55 anni, raro in età &lt; 40 anni, diagnosi di celiachia precede in genere quella di linfoma con intervallo da 5 a 20 anni (media 15 anni). </a:t>
            </a:r>
          </a:p>
          <a:p>
            <a:pPr fontAlgn="base">
              <a:spcBef>
                <a:spcPct val="20000"/>
              </a:spcBef>
              <a:spcAft>
                <a:spcPct val="0"/>
              </a:spcAft>
              <a:buFontTx/>
              <a:buChar char="•"/>
            </a:pPr>
            <a:endParaRPr lang="it-IT" altLang="it-IT" sz="2000">
              <a:solidFill>
                <a:srgbClr val="FFFFFF"/>
              </a:solidFill>
              <a:effectLst>
                <a:outerShdw blurRad="38100" dist="38100" dir="2700000" algn="tl">
                  <a:srgbClr val="808080"/>
                </a:outerShdw>
              </a:effectLst>
            </a:endParaRPr>
          </a:p>
          <a:p>
            <a:pPr fontAlgn="base">
              <a:spcBef>
                <a:spcPct val="20000"/>
              </a:spcBef>
              <a:spcAft>
                <a:spcPct val="0"/>
              </a:spcAft>
              <a:buFontTx/>
              <a:buChar char="•"/>
            </a:pPr>
            <a:r>
              <a:rPr lang="it-IT" altLang="it-IT" sz="2000">
                <a:solidFill>
                  <a:srgbClr val="FFFFFF"/>
                </a:solidFill>
                <a:effectLst>
                  <a:outerShdw blurRad="38100" dist="38100" dir="2700000" algn="tl">
                    <a:srgbClr val="808080"/>
                  </a:outerShdw>
                </a:effectLst>
              </a:rPr>
              <a:t>Sesso: F/M 1.3:1</a:t>
            </a:r>
          </a:p>
          <a:p>
            <a:pPr fontAlgn="base">
              <a:spcBef>
                <a:spcPct val="20000"/>
              </a:spcBef>
              <a:spcAft>
                <a:spcPct val="0"/>
              </a:spcAft>
              <a:buFontTx/>
              <a:buChar char="•"/>
            </a:pPr>
            <a:endParaRPr lang="it-IT" altLang="it-IT" sz="2000">
              <a:solidFill>
                <a:srgbClr val="FFFFFF"/>
              </a:solidFill>
              <a:effectLst>
                <a:outerShdw blurRad="38100" dist="38100" dir="2700000" algn="tl">
                  <a:srgbClr val="808080"/>
                </a:outerShdw>
              </a:effectLst>
            </a:endParaRPr>
          </a:p>
          <a:p>
            <a:pPr fontAlgn="base">
              <a:spcBef>
                <a:spcPct val="20000"/>
              </a:spcBef>
              <a:spcAft>
                <a:spcPct val="0"/>
              </a:spcAft>
              <a:buFontTx/>
              <a:buChar char="•"/>
            </a:pPr>
            <a:r>
              <a:rPr lang="it-IT" altLang="it-IT" sz="2000">
                <a:solidFill>
                  <a:srgbClr val="FFFFFF"/>
                </a:solidFill>
                <a:effectLst>
                  <a:outerShdw blurRad="38100" dist="38100" dir="2700000" algn="tl">
                    <a:srgbClr val="808080"/>
                  </a:outerShdw>
                </a:effectLst>
              </a:rPr>
              <a:t>Presentazione clinica: diarrea severa, calo ponderale, dolori addominali intensi con possibilità di  perforazione intestinale, masse viscerali ulcerate e talvolta masse palpabili a sviluppo esofitico </a:t>
            </a:r>
          </a:p>
        </p:txBody>
      </p:sp>
    </p:spTree>
    <p:extLst>
      <p:ext uri="{BB962C8B-B14F-4D97-AF65-F5344CB8AC3E}">
        <p14:creationId xmlns:p14="http://schemas.microsoft.com/office/powerpoint/2010/main" val="21969962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873" name="Rectangle 2"/>
          <p:cNvSpPr>
            <a:spLocks noChangeArrowheads="1"/>
          </p:cNvSpPr>
          <p:nvPr/>
        </p:nvSpPr>
        <p:spPr bwMode="auto">
          <a:xfrm>
            <a:off x="2203450" y="228600"/>
            <a:ext cx="7772400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 sz="2400">
                <a:solidFill>
                  <a:srgbClr val="FFFF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rgbClr val="FFFF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rgbClr val="FFFF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rgbClr val="FFFF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rgbClr val="FFFF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FF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FF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FF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FF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it-IT" altLang="it-IT" sz="4400"/>
              <a:t>Celiachia e morbo di Crohn</a:t>
            </a:r>
            <a:endParaRPr lang="it-IT" altLang="it-IT" sz="4400">
              <a:solidFill>
                <a:srgbClr val="000000"/>
              </a:solidFill>
            </a:endParaRPr>
          </a:p>
        </p:txBody>
      </p:sp>
      <p:pic>
        <p:nvPicPr>
          <p:cNvPr id="207874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666" r="28999" b="6000"/>
          <a:stretch>
            <a:fillRect/>
          </a:stretch>
        </p:blipFill>
        <p:spPr bwMode="auto">
          <a:xfrm>
            <a:off x="7156450" y="3962400"/>
            <a:ext cx="3505200" cy="2895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207875" name="Object 4"/>
          <p:cNvGraphicFramePr>
            <a:graphicFrameLocks noChangeAspect="1"/>
          </p:cNvGraphicFramePr>
          <p:nvPr/>
        </p:nvGraphicFramePr>
        <p:xfrm>
          <a:off x="7156450" y="1219200"/>
          <a:ext cx="3505200" cy="2743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197" name="PhotoHouse" r:id="rId4" imgW="8126984" imgH="6095238" progId="CorelPhotoHouse.Document">
                  <p:embed/>
                </p:oleObj>
              </mc:Choice>
              <mc:Fallback>
                <p:oleObj name="PhotoHouse" r:id="rId4" imgW="8126984" imgH="6095238" progId="CorelPhotoHouse.Document">
                  <p:embed/>
                  <p:pic>
                    <p:nvPicPr>
                      <p:cNvPr id="207875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156450" y="1219200"/>
                        <a:ext cx="3505200" cy="27432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>
                                  <a:alpha val="74997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07876" name="Text Box 5"/>
          <p:cNvSpPr txBox="1">
            <a:spLocks noChangeArrowheads="1"/>
          </p:cNvSpPr>
          <p:nvPr/>
        </p:nvSpPr>
        <p:spPr bwMode="auto">
          <a:xfrm>
            <a:off x="1882775" y="1143001"/>
            <a:ext cx="5164138" cy="2678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rgbClr val="FFFF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rgbClr val="FFFF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rgbClr val="FFFF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rgbClr val="FFFF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rgbClr val="FFFF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FF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FF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FF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FF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it-IT" altLang="it-IT">
                <a:solidFill>
                  <a:srgbClr val="FFFFFF"/>
                </a:solidFill>
              </a:rPr>
              <a:t>M. E., sesso F, a. 22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it-IT" altLang="it-IT">
                <a:solidFill>
                  <a:srgbClr val="FFFFFF"/>
                </a:solidFill>
              </a:rPr>
              <a:t>Dolori addominali, febbricola, anemia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it-IT" altLang="it-IT">
                <a:solidFill>
                  <a:srgbClr val="FFFFFF"/>
                </a:solidFill>
              </a:rPr>
              <a:t>sideropenica, </a:t>
            </a:r>
            <a:r>
              <a:rPr lang="it-IT" altLang="it-IT">
                <a:solidFill>
                  <a:srgbClr val="FFFFFF"/>
                </a:solidFill>
                <a:sym typeface="Symbol" panose="05050102010706020507" pitchFamily="18" charset="2"/>
              </a:rPr>
              <a:t> PCR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it-IT" altLang="it-IT">
                <a:solidFill>
                  <a:srgbClr val="FFFFFF"/>
                </a:solidFill>
                <a:sym typeface="Symbol" panose="05050102010706020507" pitchFamily="18" charset="2"/>
              </a:rPr>
              <a:t>Tumefazione dolente dorso piede dx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it-IT" altLang="it-IT">
                <a:solidFill>
                  <a:srgbClr val="FFFFFF"/>
                </a:solidFill>
                <a:sym typeface="Symbol" panose="05050102010706020507" pitchFamily="18" charset="2"/>
              </a:rPr>
              <a:t>Screening abs: Lac, Ema,anti-tTG +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it-IT" altLang="it-IT">
                <a:solidFill>
                  <a:srgbClr val="FFFFFF"/>
                </a:solidFill>
              </a:rPr>
              <a:t>Bio duodenale:Atrofia subtotale (3c)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it-IT" altLang="it-IT">
                <a:solidFill>
                  <a:srgbClr val="FFFFFF"/>
                </a:solidFill>
                <a:sym typeface="Symbol" panose="05050102010706020507" pitchFamily="18" charset="2"/>
              </a:rPr>
              <a:t></a:t>
            </a:r>
            <a:r>
              <a:rPr lang="it-IT" altLang="it-IT">
                <a:solidFill>
                  <a:srgbClr val="FFFFFF"/>
                </a:solidFill>
              </a:rPr>
              <a:t>Celiachia.    </a:t>
            </a:r>
          </a:p>
        </p:txBody>
      </p:sp>
      <p:sp>
        <p:nvSpPr>
          <p:cNvPr id="207877" name="Text Box 6"/>
          <p:cNvSpPr txBox="1">
            <a:spLocks noChangeArrowheads="1"/>
          </p:cNvSpPr>
          <p:nvPr/>
        </p:nvSpPr>
        <p:spPr bwMode="auto">
          <a:xfrm>
            <a:off x="1806576" y="4038600"/>
            <a:ext cx="5426075" cy="26776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rgbClr val="FFFF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rgbClr val="FFFF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rgbClr val="FFFF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rgbClr val="FFFF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rgbClr val="FFFF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FF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FF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FF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FF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it-IT" altLang="it-IT">
                <a:solidFill>
                  <a:srgbClr val="FFFFFF"/>
                </a:solidFill>
              </a:rPr>
              <a:t>Eco addome: ultima ansa ileale ispessita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it-IT" altLang="it-IT">
                <a:solidFill>
                  <a:srgbClr val="FFFFFF"/>
                </a:solidFill>
              </a:rPr>
              <a:t>Biopsia cutanea: vasculite  </a:t>
            </a:r>
            <a:endParaRPr lang="it-IT" altLang="it-IT">
              <a:solidFill>
                <a:srgbClr val="000000"/>
              </a:solidFill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it-IT" altLang="it-IT">
                <a:solidFill>
                  <a:srgbClr val="FFFFFF"/>
                </a:solidFill>
              </a:rPr>
              <a:t>Scintigrafia leucociti marcati: accumulo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it-IT" altLang="it-IT">
                <a:solidFill>
                  <a:srgbClr val="FFFFFF"/>
                </a:solidFill>
              </a:rPr>
              <a:t>ultima ansa. Rx pasto fraz.: stenosi ultima ansa ileale, mucosa ad acciottolato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it-IT" altLang="it-IT">
                <a:solidFill>
                  <a:srgbClr val="FFFFFF"/>
                </a:solidFill>
              </a:rPr>
              <a:t>spiculature dei profili, Colonscopia: m. di Crohn ileo colico</a:t>
            </a:r>
          </a:p>
        </p:txBody>
      </p:sp>
    </p:spTree>
    <p:extLst>
      <p:ext uri="{BB962C8B-B14F-4D97-AF65-F5344CB8AC3E}">
        <p14:creationId xmlns:p14="http://schemas.microsoft.com/office/powerpoint/2010/main" val="31941024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8897" name="Rectangle 2"/>
          <p:cNvSpPr>
            <a:spLocks noChangeArrowheads="1"/>
          </p:cNvSpPr>
          <p:nvPr/>
        </p:nvSpPr>
        <p:spPr bwMode="auto">
          <a:xfrm>
            <a:off x="2209800" y="609600"/>
            <a:ext cx="7772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 sz="2400">
                <a:solidFill>
                  <a:srgbClr val="FFFF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rgbClr val="FFFF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rgbClr val="FFFF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rgbClr val="FFFF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rgbClr val="FFFF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FF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FF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FF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FF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it-IT" altLang="it-IT" sz="3200">
                <a:solidFill>
                  <a:srgbClr val="FFFFFF"/>
                </a:solidFill>
              </a:rPr>
              <a:t>Associazione fra IBD (m. di Crohn e colite ulcerosa)  e celiachia</a:t>
            </a:r>
            <a:endParaRPr lang="it-IT" altLang="it-IT" sz="4400">
              <a:solidFill>
                <a:srgbClr val="000000"/>
              </a:solidFill>
            </a:endParaRPr>
          </a:p>
        </p:txBody>
      </p:sp>
      <p:sp>
        <p:nvSpPr>
          <p:cNvPr id="208898" name="Text Box 3"/>
          <p:cNvSpPr txBox="1">
            <a:spLocks noChangeArrowheads="1"/>
          </p:cNvSpPr>
          <p:nvPr/>
        </p:nvSpPr>
        <p:spPr bwMode="auto">
          <a:xfrm>
            <a:off x="2117725" y="2479676"/>
            <a:ext cx="8138766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rgbClr val="FFFF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rgbClr val="FFFF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rgbClr val="FFFF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rgbClr val="FFFF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rgbClr val="FFFF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FF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FF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FF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FF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it-IT" altLang="it-IT">
                <a:solidFill>
                  <a:srgbClr val="000000"/>
                </a:solidFill>
              </a:rPr>
              <a:t> </a:t>
            </a:r>
            <a:r>
              <a:rPr lang="it-IT" altLang="it-IT"/>
              <a:t>Dati controversi sono presenti in letteratura circa l</a:t>
            </a:r>
            <a:r>
              <a:rPr lang="ja-JP" altLang="it-IT"/>
              <a:t>’</a:t>
            </a:r>
            <a:r>
              <a:rPr lang="it-IT" altLang="ja-JP"/>
              <a:t>associazione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buClr>
                <a:srgbClr val="FFFF00"/>
              </a:buClr>
            </a:pPr>
            <a:r>
              <a:rPr lang="it-IT" altLang="it-IT"/>
              <a:t> fra IBD e celiachia</a:t>
            </a:r>
            <a:endParaRPr lang="it-IT" altLang="it-IT">
              <a:solidFill>
                <a:srgbClr val="000000"/>
              </a:solidFill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it-IT" altLang="it-IT">
              <a:solidFill>
                <a:srgbClr val="000000"/>
              </a:solidFill>
            </a:endParaRPr>
          </a:p>
        </p:txBody>
      </p:sp>
      <p:sp>
        <p:nvSpPr>
          <p:cNvPr id="208899" name="Text Box 4"/>
          <p:cNvSpPr txBox="1">
            <a:spLocks noChangeArrowheads="1"/>
          </p:cNvSpPr>
          <p:nvPr/>
        </p:nvSpPr>
        <p:spPr bwMode="auto">
          <a:xfrm>
            <a:off x="2057400" y="3698875"/>
            <a:ext cx="8153400" cy="1570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rgbClr val="FFFF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rgbClr val="FFFF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rgbClr val="FFFF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rgbClr val="FFFF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rgbClr val="FFFF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FF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FF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FF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FF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pPr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it-IT" altLang="it-IT"/>
              <a:t> Una recente indagine ha mostrato che la prevalenza di IBD è  </a:t>
            </a:r>
          </a:p>
          <a:p>
            <a:pPr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it-IT" altLang="it-IT"/>
              <a:t> significativamente aumentata  nella celiachia, mentre la   prevalenza di celiachia  nell</a:t>
            </a:r>
            <a:r>
              <a:rPr lang="ja-JP" altLang="it-IT"/>
              <a:t>’</a:t>
            </a:r>
            <a:r>
              <a:rPr lang="it-IT" altLang="ja-JP"/>
              <a:t>IBD è  sovrapponibile  a quella ritrovata nella popolazione di controllo  </a:t>
            </a:r>
            <a:endParaRPr lang="it-IT" altLang="it-IT"/>
          </a:p>
        </p:txBody>
      </p:sp>
      <p:sp>
        <p:nvSpPr>
          <p:cNvPr id="208900" name="Text Box 5"/>
          <p:cNvSpPr txBox="1">
            <a:spLocks noChangeArrowheads="1"/>
          </p:cNvSpPr>
          <p:nvPr/>
        </p:nvSpPr>
        <p:spPr bwMode="auto">
          <a:xfrm>
            <a:off x="2041525" y="5929313"/>
            <a:ext cx="3259138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rgbClr val="FFFF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rgbClr val="FFFF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rgbClr val="FFFF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rgbClr val="FFFF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rgbClr val="FFFF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FF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FF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FF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FF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it-IT" altLang="it-IT" sz="1600"/>
              <a:t>Leeds JS, Scand J Gastroenterol 2007</a:t>
            </a:r>
          </a:p>
        </p:txBody>
      </p:sp>
    </p:spTree>
    <p:extLst>
      <p:ext uri="{BB962C8B-B14F-4D97-AF65-F5344CB8AC3E}">
        <p14:creationId xmlns:p14="http://schemas.microsoft.com/office/powerpoint/2010/main" val="22628428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921" name="Rectangle 2"/>
          <p:cNvSpPr>
            <a:spLocks noChangeArrowheads="1"/>
          </p:cNvSpPr>
          <p:nvPr/>
        </p:nvSpPr>
        <p:spPr bwMode="auto">
          <a:xfrm>
            <a:off x="1905000" y="0"/>
            <a:ext cx="8458200" cy="1447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 sz="2400">
                <a:solidFill>
                  <a:srgbClr val="FFFF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rgbClr val="FFFF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rgbClr val="FFFF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rgbClr val="FFFF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rgbClr val="FFFF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FF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FF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FF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FF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it-IT" altLang="it-IT" sz="3200"/>
              <a:t>Allergia e malattia celiaca: esiste un</a:t>
            </a:r>
            <a:r>
              <a:rPr lang="ja-JP" altLang="it-IT" sz="3200"/>
              <a:t>’</a:t>
            </a:r>
            <a:r>
              <a:rPr lang="it-IT" altLang="ja-JP" sz="3200"/>
              <a:t>associazione?</a:t>
            </a:r>
            <a:endParaRPr lang="it-IT" altLang="it-IT" sz="4400"/>
          </a:p>
        </p:txBody>
      </p:sp>
      <p:sp>
        <p:nvSpPr>
          <p:cNvPr id="209922" name="Text Box 3"/>
          <p:cNvSpPr txBox="1">
            <a:spLocks noChangeArrowheads="1"/>
          </p:cNvSpPr>
          <p:nvPr/>
        </p:nvSpPr>
        <p:spPr bwMode="auto">
          <a:xfrm>
            <a:off x="2286000" y="1447800"/>
            <a:ext cx="7239000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rgbClr val="FFFF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rgbClr val="FFFF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rgbClr val="FFFF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rgbClr val="FFFF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rgbClr val="FFFF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FF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FF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FF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FF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buFontTx/>
              <a:buChar char="•"/>
            </a:pPr>
            <a:r>
              <a:rPr lang="it-IT" altLang="it-IT"/>
              <a:t> </a:t>
            </a:r>
            <a:r>
              <a:rPr lang="it-IT" altLang="it-IT">
                <a:solidFill>
                  <a:srgbClr val="FFFFFF"/>
                </a:solidFill>
              </a:rPr>
              <a:t>Diversi meccanismi patogenetici: per la celiachia  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it-IT" altLang="it-IT">
                <a:solidFill>
                  <a:srgbClr val="FFFFFF"/>
                </a:solidFill>
              </a:rPr>
              <a:t>  immunità cellulo-mediata, per le allergie reazioni 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it-IT" altLang="it-IT">
                <a:solidFill>
                  <a:srgbClr val="FFFFFF"/>
                </a:solidFill>
              </a:rPr>
              <a:t>  anticorpali IgE-mediate. </a:t>
            </a:r>
          </a:p>
        </p:txBody>
      </p:sp>
      <p:sp>
        <p:nvSpPr>
          <p:cNvPr id="209923" name="Text Box 4"/>
          <p:cNvSpPr txBox="1">
            <a:spLocks noChangeArrowheads="1"/>
          </p:cNvSpPr>
          <p:nvPr/>
        </p:nvSpPr>
        <p:spPr bwMode="auto">
          <a:xfrm>
            <a:off x="2286000" y="2590800"/>
            <a:ext cx="7672388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rgbClr val="FFFF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rgbClr val="FFFF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rgbClr val="FFFF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rgbClr val="FFFF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rgbClr val="FFFF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FF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FF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FF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FF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buFontTx/>
              <a:buChar char="•"/>
            </a:pPr>
            <a:r>
              <a:rPr lang="it-IT" altLang="it-IT"/>
              <a:t> </a:t>
            </a:r>
            <a:r>
              <a:rPr lang="it-IT" altLang="it-IT">
                <a:solidFill>
                  <a:srgbClr val="FFFFFF"/>
                </a:solidFill>
              </a:rPr>
              <a:t>Sia la celiachia che le allergie sono estremamente frequenti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it-IT" altLang="it-IT">
                <a:solidFill>
                  <a:srgbClr val="FFFFFF"/>
                </a:solidFill>
              </a:rPr>
              <a:t>   nella popolazione generale, per cui possibilità di 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it-IT" altLang="it-IT">
                <a:solidFill>
                  <a:srgbClr val="FFFFFF"/>
                </a:solidFill>
              </a:rPr>
              <a:t>   sovrapposizione del tutto casuale</a:t>
            </a:r>
          </a:p>
        </p:txBody>
      </p:sp>
      <p:sp>
        <p:nvSpPr>
          <p:cNvPr id="209924" name="Text Box 5"/>
          <p:cNvSpPr txBox="1">
            <a:spLocks noChangeArrowheads="1"/>
          </p:cNvSpPr>
          <p:nvPr/>
        </p:nvSpPr>
        <p:spPr bwMode="auto">
          <a:xfrm>
            <a:off x="2286000" y="3657601"/>
            <a:ext cx="9837738" cy="2308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rgbClr val="FFFF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rgbClr val="FFFF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rgbClr val="FFFF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rgbClr val="FFFF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rgbClr val="FFFF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FF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FF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FF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FF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buFontTx/>
              <a:buChar char="•"/>
            </a:pPr>
            <a:r>
              <a:rPr lang="it-IT" altLang="it-IT"/>
              <a:t> </a:t>
            </a:r>
            <a:r>
              <a:rPr lang="it-IT" altLang="it-IT">
                <a:solidFill>
                  <a:srgbClr val="FFFFFF"/>
                </a:solidFill>
              </a:rPr>
              <a:t>In un recente studio 173 (16%) su 1044 celiaci adulti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it-IT" altLang="it-IT">
                <a:solidFill>
                  <a:srgbClr val="FFFFFF"/>
                </a:solidFill>
              </a:rPr>
              <a:t>  avevano almeno un</a:t>
            </a:r>
            <a:r>
              <a:rPr lang="ja-JP" altLang="it-IT">
                <a:solidFill>
                  <a:srgbClr val="FFFFFF"/>
                </a:solidFill>
              </a:rPr>
              <a:t>’</a:t>
            </a:r>
            <a:r>
              <a:rPr lang="it-IT" altLang="ja-JP">
                <a:solidFill>
                  <a:srgbClr val="FFFFFF"/>
                </a:solidFill>
              </a:rPr>
              <a:t>allergia: rinite (6.9%), atopia (3.8%),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it-IT" altLang="it-IT">
                <a:solidFill>
                  <a:srgbClr val="FFFFFF"/>
                </a:solidFill>
              </a:rPr>
              <a:t>  asma (3.6%), allergia  alimentare (1.6%). Nessuna differenza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it-IT" altLang="it-IT">
                <a:solidFill>
                  <a:srgbClr val="FFFFFF"/>
                </a:solidFill>
              </a:rPr>
              <a:t>  statisticamente  significativa è emersa rispetto al gruppo di 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it-IT" altLang="it-IT">
                <a:solidFill>
                  <a:srgbClr val="FFFFFF"/>
                </a:solidFill>
              </a:rPr>
              <a:t>  controllo, pur  essendo la dermatite atopica 3 volte più frequente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it-IT" altLang="it-IT">
                <a:solidFill>
                  <a:srgbClr val="FFFFFF"/>
                </a:solidFill>
              </a:rPr>
              <a:t>  nei celiaci che nei controlli </a:t>
            </a:r>
          </a:p>
        </p:txBody>
      </p:sp>
      <p:sp>
        <p:nvSpPr>
          <p:cNvPr id="209925" name="Text Box 6"/>
          <p:cNvSpPr txBox="1">
            <a:spLocks noChangeArrowheads="1"/>
          </p:cNvSpPr>
          <p:nvPr/>
        </p:nvSpPr>
        <p:spPr bwMode="auto">
          <a:xfrm>
            <a:off x="2346326" y="6137275"/>
            <a:ext cx="4843463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rgbClr val="FFFF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rgbClr val="FFFF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rgbClr val="FFFF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rgbClr val="FFFF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rgbClr val="FFFF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FF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FF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FF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FF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it-IT" altLang="it-IT">
                <a:solidFill>
                  <a:srgbClr val="FFFFFF"/>
                </a:solidFill>
              </a:rPr>
              <a:t>Ciacci C, J Allerg Clin Immunol 2004</a:t>
            </a:r>
          </a:p>
        </p:txBody>
      </p:sp>
    </p:spTree>
    <p:extLst>
      <p:ext uri="{BB962C8B-B14F-4D97-AF65-F5344CB8AC3E}">
        <p14:creationId xmlns:p14="http://schemas.microsoft.com/office/powerpoint/2010/main" val="4977322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olo 1"/>
          <p:cNvSpPr txBox="1">
            <a:spLocks/>
          </p:cNvSpPr>
          <p:nvPr/>
        </p:nvSpPr>
        <p:spPr>
          <a:xfrm>
            <a:off x="1981200" y="274638"/>
            <a:ext cx="8229600" cy="1143000"/>
          </a:xfrm>
          <a:prstGeom prst="rect">
            <a:avLst/>
          </a:prstGeom>
        </p:spPr>
        <p:txBody>
          <a:bodyPr>
            <a:normAutofit fontScale="90000" lnSpcReduction="20000"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it-IT" sz="4400" kern="0" dirty="0">
                <a:solidFill>
                  <a:srgbClr val="FFFFFF"/>
                </a:solidFill>
                <a:latin typeface="Times New Roman"/>
                <a:ea typeface="MS PGothic" panose="020B0600070205080204" pitchFamily="34" charset="-128"/>
              </a:rPr>
              <a:t>Diagnosi</a:t>
            </a:r>
            <a:br>
              <a:rPr lang="it-IT" sz="4400" kern="0" dirty="0">
                <a:solidFill>
                  <a:srgbClr val="FFFFFF"/>
                </a:solidFill>
                <a:latin typeface="Times New Roman"/>
                <a:ea typeface="MS PGothic" panose="020B0600070205080204" pitchFamily="34" charset="-128"/>
              </a:rPr>
            </a:br>
            <a:endParaRPr lang="it-IT" sz="4400" kern="0" dirty="0">
              <a:solidFill>
                <a:srgbClr val="FFFFFF"/>
              </a:solidFill>
              <a:latin typeface="Times New Roman"/>
              <a:ea typeface="MS PGothic" panose="020B0600070205080204" pitchFamily="34" charset="-128"/>
            </a:endParaRPr>
          </a:p>
        </p:txBody>
      </p:sp>
      <p:sp>
        <p:nvSpPr>
          <p:cNvPr id="211971" name="Segnaposto contenuto 2"/>
          <p:cNvSpPr txBox="1">
            <a:spLocks/>
          </p:cNvSpPr>
          <p:nvPr/>
        </p:nvSpPr>
        <p:spPr bwMode="auto">
          <a:xfrm>
            <a:off x="1981200" y="1125539"/>
            <a:ext cx="8229600" cy="5000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>
              <a:defRPr sz="2400">
                <a:solidFill>
                  <a:srgbClr val="FFFF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rgbClr val="FFFF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rgbClr val="FFFF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rgbClr val="FFFF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rgbClr val="FFFF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FF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FF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FF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FF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pPr algn="just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FontTx/>
              <a:buChar char="•"/>
            </a:pPr>
            <a:r>
              <a:rPr lang="it-IT" altLang="it-IT">
                <a:solidFill>
                  <a:srgbClr val="FFFFFF"/>
                </a:solidFill>
              </a:rPr>
              <a:t>Celiachia, tiroidite autoimmune, deficit di IgA</a:t>
            </a:r>
          </a:p>
          <a:p>
            <a:pPr algn="just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FontTx/>
              <a:buChar char="•"/>
            </a:pPr>
            <a:endParaRPr lang="it-IT" altLang="it-IT">
              <a:solidFill>
                <a:srgbClr val="FFFFFF"/>
              </a:solidFill>
            </a:endParaRPr>
          </a:p>
          <a:p>
            <a:pPr algn="just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FontTx/>
              <a:buChar char="•"/>
            </a:pPr>
            <a:r>
              <a:rPr lang="it-IT" altLang="it-IT">
                <a:solidFill>
                  <a:srgbClr val="FFFFFF"/>
                </a:solidFill>
              </a:rPr>
              <a:t>Follow-up dopo 8 mesi di GFD: tTGA/DGP IgG negativi</a:t>
            </a:r>
          </a:p>
          <a:p>
            <a:pPr algn="just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FontTx/>
              <a:buChar char="•"/>
            </a:pPr>
            <a:endParaRPr lang="it-IT" altLang="it-IT">
              <a:solidFill>
                <a:srgbClr val="FFFFFF"/>
              </a:solidFill>
            </a:endParaRPr>
          </a:p>
          <a:p>
            <a:pPr algn="just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FontTx/>
              <a:buChar char="•"/>
            </a:pPr>
            <a:r>
              <a:rPr lang="it-IT" altLang="it-IT">
                <a:solidFill>
                  <a:srgbClr val="FFFFFF"/>
                </a:solidFill>
              </a:rPr>
              <a:t>Normalizzazione dei valori di ferritina, persistono bassi valori di  vitamina D</a:t>
            </a:r>
          </a:p>
          <a:p>
            <a:pPr algn="just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FontTx/>
              <a:buChar char="•"/>
            </a:pPr>
            <a:endParaRPr lang="it-IT" altLang="it-IT">
              <a:solidFill>
                <a:srgbClr val="FFFFFF"/>
              </a:solidFill>
            </a:endParaRPr>
          </a:p>
          <a:p>
            <a:pPr algn="just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FontTx/>
              <a:buChar char="•"/>
            </a:pPr>
            <a:r>
              <a:rPr lang="it-IT" altLang="it-IT">
                <a:solidFill>
                  <a:srgbClr val="FFFFFF"/>
                </a:solidFill>
              </a:rPr>
              <a:t>Densitometria ossea: quadro di osteopenia severa T score rachide -2.3, femore – 1.8</a:t>
            </a:r>
          </a:p>
          <a:p>
            <a:pPr algn="just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FontTx/>
              <a:buChar char="•"/>
            </a:pPr>
            <a:endParaRPr lang="it-IT" altLang="it-IT">
              <a:solidFill>
                <a:srgbClr val="FFFFFF"/>
              </a:solidFill>
            </a:endParaRPr>
          </a:p>
          <a:p>
            <a:pPr algn="just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FontTx/>
              <a:buChar char="•"/>
            </a:pPr>
            <a:r>
              <a:rPr lang="it-IT" altLang="it-IT">
                <a:solidFill>
                  <a:srgbClr val="FFFFFF"/>
                </a:solidFill>
              </a:rPr>
              <a:t>In terapia con: Dieta aglutinata stretta;  Eutirox 50 mcg/ die; Dibase 25000 1 fiala per os al mese; Calcium Sandoz 1000 1 bust al dì.</a:t>
            </a:r>
          </a:p>
        </p:txBody>
      </p:sp>
    </p:spTree>
    <p:extLst>
      <p:ext uri="{BB962C8B-B14F-4D97-AF65-F5344CB8AC3E}">
        <p14:creationId xmlns:p14="http://schemas.microsoft.com/office/powerpoint/2010/main" val="4214722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2993" name="Oval 2"/>
          <p:cNvSpPr>
            <a:spLocks noChangeArrowheads="1"/>
          </p:cNvSpPr>
          <p:nvPr/>
        </p:nvSpPr>
        <p:spPr bwMode="auto">
          <a:xfrm>
            <a:off x="2057400" y="2587625"/>
            <a:ext cx="2819400" cy="19050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defRPr sz="2400">
                <a:solidFill>
                  <a:srgbClr val="FFFF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rgbClr val="FFFF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rgbClr val="FFFF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rgbClr val="FFFF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rgbClr val="FFFF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FF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FF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FF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FF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it-IT" altLang="it-IT" b="1">
                <a:solidFill>
                  <a:srgbClr val="000000"/>
                </a:solidFill>
              </a:rPr>
              <a:t>4 CD/67 CBP</a:t>
            </a: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it-IT" altLang="it-IT" b="1">
                <a:solidFill>
                  <a:srgbClr val="000000"/>
                </a:solidFill>
              </a:rPr>
              <a:t>6%</a:t>
            </a: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it-IT" altLang="it-IT" b="1">
                <a:solidFill>
                  <a:srgbClr val="000000"/>
                </a:solidFill>
              </a:rPr>
              <a:t>Kingham JC, 1998</a:t>
            </a:r>
          </a:p>
        </p:txBody>
      </p:sp>
      <p:sp>
        <p:nvSpPr>
          <p:cNvPr id="212994" name="Text Box 3"/>
          <p:cNvSpPr txBox="1">
            <a:spLocks noChangeArrowheads="1"/>
          </p:cNvSpPr>
          <p:nvPr/>
        </p:nvSpPr>
        <p:spPr bwMode="auto">
          <a:xfrm>
            <a:off x="2157414" y="625475"/>
            <a:ext cx="8205787" cy="106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rgbClr val="FFFF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rgbClr val="FFFF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rgbClr val="FFFF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rgbClr val="FFFF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rgbClr val="FFFF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FF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FF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FF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FF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it-IT" altLang="it-IT" sz="3200"/>
              <a:t>Prevalenza di Celiachia (CD)</a:t>
            </a: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it-IT" altLang="it-IT" sz="3200"/>
              <a:t> nella Cirrosi Biliare Primitiva (CBP)</a:t>
            </a:r>
            <a:endParaRPr lang="it-IT" altLang="it-IT"/>
          </a:p>
        </p:txBody>
      </p:sp>
      <p:sp>
        <p:nvSpPr>
          <p:cNvPr id="212995" name="Oval 4"/>
          <p:cNvSpPr>
            <a:spLocks noChangeArrowheads="1"/>
          </p:cNvSpPr>
          <p:nvPr/>
        </p:nvSpPr>
        <p:spPr bwMode="auto">
          <a:xfrm>
            <a:off x="7467600" y="2587625"/>
            <a:ext cx="2743200" cy="17526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defRPr sz="2400">
                <a:solidFill>
                  <a:srgbClr val="FFFF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rgbClr val="FFFF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rgbClr val="FFFF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rgbClr val="FFFF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rgbClr val="FFFF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FF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FF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FF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FF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it-IT" altLang="it-IT" b="1">
                <a:solidFill>
                  <a:srgbClr val="000000"/>
                </a:solidFill>
              </a:rPr>
              <a:t>2 CD/87 CBP</a:t>
            </a: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it-IT" altLang="it-IT" b="1">
                <a:solidFill>
                  <a:srgbClr val="000000"/>
                </a:solidFill>
              </a:rPr>
              <a:t>2.3%</a:t>
            </a: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it-IT" altLang="it-IT" b="1">
                <a:solidFill>
                  <a:srgbClr val="000000"/>
                </a:solidFill>
              </a:rPr>
              <a:t>Fidler HM, 1998</a:t>
            </a:r>
            <a:endParaRPr lang="it-IT" altLang="it-IT">
              <a:solidFill>
                <a:srgbClr val="000000"/>
              </a:solidFill>
            </a:endParaRPr>
          </a:p>
        </p:txBody>
      </p:sp>
      <p:sp>
        <p:nvSpPr>
          <p:cNvPr id="212996" name="Oval 5"/>
          <p:cNvSpPr>
            <a:spLocks noChangeArrowheads="1"/>
          </p:cNvSpPr>
          <p:nvPr/>
        </p:nvSpPr>
        <p:spPr bwMode="auto">
          <a:xfrm>
            <a:off x="2514600" y="4721225"/>
            <a:ext cx="2743200" cy="17526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defRPr sz="2400">
                <a:solidFill>
                  <a:srgbClr val="FFFF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rgbClr val="FFFF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rgbClr val="FFFF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rgbClr val="FFFF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rgbClr val="FFFF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FF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FF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FF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FF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it-IT" altLang="it-IT" b="1">
                <a:solidFill>
                  <a:srgbClr val="000000"/>
                </a:solidFill>
              </a:rPr>
              <a:t>6 CD/57 CBP</a:t>
            </a: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it-IT" altLang="it-IT" b="1">
                <a:solidFill>
                  <a:srgbClr val="000000"/>
                </a:solidFill>
              </a:rPr>
              <a:t>11%</a:t>
            </a: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it-IT" altLang="it-IT" b="1">
                <a:solidFill>
                  <a:srgbClr val="000000"/>
                </a:solidFill>
              </a:rPr>
              <a:t>Dickey W, 1998</a:t>
            </a:r>
          </a:p>
        </p:txBody>
      </p:sp>
      <p:sp>
        <p:nvSpPr>
          <p:cNvPr id="212997" name="Oval 6"/>
          <p:cNvSpPr>
            <a:spLocks noChangeArrowheads="1"/>
          </p:cNvSpPr>
          <p:nvPr/>
        </p:nvSpPr>
        <p:spPr bwMode="auto">
          <a:xfrm>
            <a:off x="7391400" y="4721225"/>
            <a:ext cx="2438400" cy="16764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defRPr sz="2400">
                <a:solidFill>
                  <a:srgbClr val="FFFF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rgbClr val="FFFF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rgbClr val="FFFF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rgbClr val="FFFF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rgbClr val="FFFF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FF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FF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FF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FF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it-IT" altLang="it-IT" b="1">
                <a:solidFill>
                  <a:srgbClr val="000000"/>
                </a:solidFill>
              </a:rPr>
              <a:t>7 CD/173 CBP</a:t>
            </a: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it-IT" altLang="it-IT" b="1">
                <a:solidFill>
                  <a:srgbClr val="000000"/>
                </a:solidFill>
              </a:rPr>
              <a:t>4%</a:t>
            </a: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it-IT" altLang="it-IT" b="1">
                <a:solidFill>
                  <a:srgbClr val="000000"/>
                </a:solidFill>
              </a:rPr>
              <a:t>Volta U, 2002</a:t>
            </a:r>
            <a:endParaRPr lang="it-IT" altLang="it-IT">
              <a:solidFill>
                <a:srgbClr val="000000"/>
              </a:solidFill>
            </a:endParaRPr>
          </a:p>
        </p:txBody>
      </p:sp>
      <p:sp>
        <p:nvSpPr>
          <p:cNvPr id="212998" name="Text Box 7"/>
          <p:cNvSpPr txBox="1">
            <a:spLocks noChangeArrowheads="1"/>
          </p:cNvSpPr>
          <p:nvPr/>
        </p:nvSpPr>
        <p:spPr bwMode="auto">
          <a:xfrm>
            <a:off x="4800600" y="3349625"/>
            <a:ext cx="3124200" cy="1189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rgbClr val="FFFF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rgbClr val="FFFF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rgbClr val="FFFF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rgbClr val="FFFF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rgbClr val="FFFF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FF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FF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FF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FF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it-IT" altLang="it-IT" sz="4000" b="1">
                <a:solidFill>
                  <a:srgbClr val="FFFFFF"/>
                </a:solidFill>
              </a:rPr>
              <a:t>5%</a:t>
            </a:r>
            <a:r>
              <a:rPr lang="it-IT" altLang="it-IT" sz="3600" b="1">
                <a:solidFill>
                  <a:srgbClr val="FFFFFF"/>
                </a:solidFill>
              </a:rPr>
              <a:t> </a:t>
            </a: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it-IT" altLang="it-IT" sz="3200" b="1">
                <a:solidFill>
                  <a:srgbClr val="FFFFFF"/>
                </a:solidFill>
              </a:rPr>
              <a:t>(range 2.3-11%)</a:t>
            </a:r>
          </a:p>
        </p:txBody>
      </p:sp>
      <p:sp>
        <p:nvSpPr>
          <p:cNvPr id="212999" name="AutoShape 8"/>
          <p:cNvSpPr>
            <a:spLocks noChangeArrowheads="1"/>
          </p:cNvSpPr>
          <p:nvPr/>
        </p:nvSpPr>
        <p:spPr bwMode="auto">
          <a:xfrm>
            <a:off x="5867400" y="1978025"/>
            <a:ext cx="838200" cy="1295400"/>
          </a:xfrm>
          <a:prstGeom prst="downArrow">
            <a:avLst>
              <a:gd name="adj1" fmla="val 50000"/>
              <a:gd name="adj2" fmla="val 38636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 sz="2400">
                <a:solidFill>
                  <a:srgbClr val="FFFF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rgbClr val="FFFF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rgbClr val="FFFF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rgbClr val="FFFF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rgbClr val="FFFF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FF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FF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FF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FF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16450978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4017" name="Oval 2"/>
          <p:cNvSpPr>
            <a:spLocks noChangeArrowheads="1"/>
          </p:cNvSpPr>
          <p:nvPr/>
        </p:nvSpPr>
        <p:spPr bwMode="auto">
          <a:xfrm>
            <a:off x="7848600" y="3124200"/>
            <a:ext cx="2514600" cy="18288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defRPr sz="2400">
                <a:solidFill>
                  <a:srgbClr val="FFFF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rgbClr val="FFFF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rgbClr val="FFFF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rgbClr val="FFFF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rgbClr val="FFFF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FF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FF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FF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FF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it-IT" altLang="it-IT" b="1">
                <a:solidFill>
                  <a:srgbClr val="000000"/>
                </a:solidFill>
              </a:rPr>
              <a:t>3 CD/47 EA</a:t>
            </a: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it-IT" altLang="it-IT" b="1">
                <a:solidFill>
                  <a:srgbClr val="000000"/>
                </a:solidFill>
              </a:rPr>
              <a:t>6.4%</a:t>
            </a: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it-IT" altLang="it-IT" b="1">
                <a:solidFill>
                  <a:srgbClr val="000000"/>
                </a:solidFill>
              </a:rPr>
              <a:t>Villalta D, 2005</a:t>
            </a:r>
          </a:p>
        </p:txBody>
      </p:sp>
      <p:sp>
        <p:nvSpPr>
          <p:cNvPr id="214018" name="Text Box 3"/>
          <p:cNvSpPr txBox="1">
            <a:spLocks noChangeArrowheads="1"/>
          </p:cNvSpPr>
          <p:nvPr/>
        </p:nvSpPr>
        <p:spPr bwMode="auto">
          <a:xfrm>
            <a:off x="2157414" y="628650"/>
            <a:ext cx="8205787" cy="106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rgbClr val="FFFF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rgbClr val="FFFF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rgbClr val="FFFF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rgbClr val="FFFF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rgbClr val="FFFF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FF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FF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FF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FF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it-IT" altLang="it-IT" sz="3200"/>
              <a:t>Prevalenza di celiachia (CD) nell</a:t>
            </a:r>
            <a:r>
              <a:rPr lang="ja-JP" altLang="it-IT" sz="3200"/>
              <a:t>’</a:t>
            </a:r>
            <a:r>
              <a:rPr lang="it-IT" altLang="ja-JP" sz="3200"/>
              <a:t>epatite autoimmune (EA)</a:t>
            </a:r>
            <a:endParaRPr lang="it-IT" altLang="it-IT"/>
          </a:p>
        </p:txBody>
      </p:sp>
      <p:sp>
        <p:nvSpPr>
          <p:cNvPr id="214019" name="Oval 4"/>
          <p:cNvSpPr>
            <a:spLocks noChangeArrowheads="1"/>
          </p:cNvSpPr>
          <p:nvPr/>
        </p:nvSpPr>
        <p:spPr bwMode="auto">
          <a:xfrm>
            <a:off x="2133600" y="3124200"/>
            <a:ext cx="2590800" cy="18288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defRPr sz="2400">
                <a:solidFill>
                  <a:srgbClr val="FFFF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rgbClr val="FFFF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rgbClr val="FFFF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rgbClr val="FFFF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rgbClr val="FFFF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FF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FF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FF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FF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it-IT" altLang="it-IT" b="1">
                <a:solidFill>
                  <a:srgbClr val="000000"/>
                </a:solidFill>
              </a:rPr>
              <a:t>5 CD/181 EA*</a:t>
            </a: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it-IT" altLang="it-IT" b="1">
                <a:solidFill>
                  <a:srgbClr val="000000"/>
                </a:solidFill>
              </a:rPr>
              <a:t>2.8%</a:t>
            </a: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it-IT" altLang="it-IT" b="1">
                <a:solidFill>
                  <a:srgbClr val="000000"/>
                </a:solidFill>
              </a:rPr>
              <a:t>Volta U, 1998</a:t>
            </a:r>
            <a:endParaRPr lang="it-IT" altLang="it-IT">
              <a:solidFill>
                <a:srgbClr val="000000"/>
              </a:solidFill>
            </a:endParaRPr>
          </a:p>
        </p:txBody>
      </p:sp>
      <p:sp>
        <p:nvSpPr>
          <p:cNvPr id="214020" name="Text Box 5"/>
          <p:cNvSpPr txBox="1">
            <a:spLocks noChangeArrowheads="1"/>
          </p:cNvSpPr>
          <p:nvPr/>
        </p:nvSpPr>
        <p:spPr bwMode="auto">
          <a:xfrm>
            <a:off x="4800600" y="3352800"/>
            <a:ext cx="3124200" cy="1189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rgbClr val="FFFF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rgbClr val="FFFF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rgbClr val="FFFF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rgbClr val="FFFF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rgbClr val="FFFF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FF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FF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FF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FF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it-IT" altLang="it-IT" sz="4000" b="1">
                <a:solidFill>
                  <a:srgbClr val="FFFFFF"/>
                </a:solidFill>
              </a:rPr>
              <a:t>3.5%</a:t>
            </a:r>
            <a:r>
              <a:rPr lang="it-IT" altLang="it-IT" sz="3600" b="1">
                <a:solidFill>
                  <a:srgbClr val="FFFFFF"/>
                </a:solidFill>
              </a:rPr>
              <a:t> </a:t>
            </a: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it-IT" altLang="it-IT" sz="3200" b="1">
                <a:solidFill>
                  <a:srgbClr val="FFFFFF"/>
                </a:solidFill>
              </a:rPr>
              <a:t>(range 2.8-6.4%)</a:t>
            </a:r>
          </a:p>
        </p:txBody>
      </p:sp>
      <p:sp>
        <p:nvSpPr>
          <p:cNvPr id="214021" name="AutoShape 6"/>
          <p:cNvSpPr>
            <a:spLocks noChangeArrowheads="1"/>
          </p:cNvSpPr>
          <p:nvPr/>
        </p:nvSpPr>
        <p:spPr bwMode="auto">
          <a:xfrm>
            <a:off x="5867400" y="1981200"/>
            <a:ext cx="838200" cy="1295400"/>
          </a:xfrm>
          <a:prstGeom prst="downArrow">
            <a:avLst>
              <a:gd name="adj1" fmla="val 50000"/>
              <a:gd name="adj2" fmla="val 38636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 sz="2400">
                <a:solidFill>
                  <a:srgbClr val="FFFF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rgbClr val="FFFF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rgbClr val="FFFF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rgbClr val="FFFF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rgbClr val="FFFF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FF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FF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FF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FF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it-IT" altLang="it-IT"/>
          </a:p>
        </p:txBody>
      </p:sp>
      <p:sp>
        <p:nvSpPr>
          <p:cNvPr id="214022" name="Text Box 7"/>
          <p:cNvSpPr txBox="1">
            <a:spLocks noChangeArrowheads="1"/>
          </p:cNvSpPr>
          <p:nvPr/>
        </p:nvSpPr>
        <p:spPr bwMode="auto">
          <a:xfrm>
            <a:off x="2362200" y="5375276"/>
            <a:ext cx="2209800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rgbClr val="FFFF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rgbClr val="FFFF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rgbClr val="FFFF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rgbClr val="FFFF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rgbClr val="FFFF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FF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FF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FF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FF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it-IT" altLang="it-IT">
                <a:solidFill>
                  <a:srgbClr val="FFFFFF"/>
                </a:solidFill>
              </a:rPr>
              <a:t>*solo sierologia</a:t>
            </a: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it-IT" altLang="it-IT">
                <a:solidFill>
                  <a:srgbClr val="FFFFFF"/>
                </a:solidFill>
              </a:rPr>
              <a:t>8/181= 4.4%</a:t>
            </a:r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299437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41" name="Rectangle 4"/>
          <p:cNvSpPr>
            <a:spLocks noChangeArrowheads="1"/>
          </p:cNvSpPr>
          <p:nvPr/>
        </p:nvSpPr>
        <p:spPr bwMode="auto">
          <a:xfrm>
            <a:off x="2590800" y="0"/>
            <a:ext cx="7543800" cy="1341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 sz="2400">
                <a:solidFill>
                  <a:srgbClr val="FFFF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rgbClr val="FFFF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rgbClr val="FFFF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rgbClr val="FFFF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rgbClr val="FFFF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FF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FF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FF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FF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it-IT" altLang="it-IT" sz="4400">
                <a:latin typeface="Arial" panose="020B0604020202020204" pitchFamily="34" charset="0"/>
              </a:rPr>
              <a:t>Deficit selettivo di IgA</a:t>
            </a:r>
          </a:p>
        </p:txBody>
      </p:sp>
      <p:sp>
        <p:nvSpPr>
          <p:cNvPr id="215042" name="Rectangle 5"/>
          <p:cNvSpPr>
            <a:spLocks noChangeArrowheads="1"/>
          </p:cNvSpPr>
          <p:nvPr/>
        </p:nvSpPr>
        <p:spPr bwMode="auto">
          <a:xfrm>
            <a:off x="2590800" y="1268414"/>
            <a:ext cx="7543800" cy="5329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>
              <a:defRPr sz="2400">
                <a:solidFill>
                  <a:srgbClr val="FFFF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rgbClr val="FFFF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rgbClr val="FFFF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rgbClr val="FFFF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rgbClr val="FFFF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FF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FF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FF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FF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pPr algn="just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FontTx/>
              <a:buChar char="•"/>
            </a:pPr>
            <a:r>
              <a:rPr lang="it-IT" altLang="it-IT" sz="2800">
                <a:solidFill>
                  <a:srgbClr val="FFFFFF"/>
                </a:solidFill>
                <a:latin typeface="Arial" panose="020B0604020202020204" pitchFamily="34" charset="0"/>
              </a:rPr>
              <a:t>Alterazione congenita del sistema immunitario caratterizzata da valori di  IgA &lt; 5 mg/dl</a:t>
            </a:r>
          </a:p>
          <a:p>
            <a:pPr algn="just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FontTx/>
              <a:buChar char="•"/>
            </a:pPr>
            <a:endParaRPr lang="it-IT" altLang="it-IT" sz="2800">
              <a:solidFill>
                <a:srgbClr val="FFFFFF"/>
              </a:solidFill>
              <a:latin typeface="Arial" panose="020B0604020202020204" pitchFamily="34" charset="0"/>
            </a:endParaRPr>
          </a:p>
          <a:p>
            <a:pPr algn="just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FontTx/>
              <a:buChar char="•"/>
            </a:pPr>
            <a:r>
              <a:rPr lang="it-IT" altLang="it-IT" sz="2800">
                <a:solidFill>
                  <a:srgbClr val="FFFFFF"/>
                </a:solidFill>
                <a:latin typeface="Arial" panose="020B0604020202020204" pitchFamily="34" charset="0"/>
              </a:rPr>
              <a:t>Frequenti infezioni intestinali e polmonari</a:t>
            </a:r>
          </a:p>
          <a:p>
            <a:pPr algn="just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FontTx/>
              <a:buChar char="•"/>
            </a:pPr>
            <a:endParaRPr lang="it-IT" altLang="it-IT" sz="2800">
              <a:solidFill>
                <a:srgbClr val="FFFFFF"/>
              </a:solidFill>
              <a:latin typeface="Arial" panose="020B0604020202020204" pitchFamily="34" charset="0"/>
            </a:endParaRPr>
          </a:p>
          <a:p>
            <a:pPr algn="just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FontTx/>
              <a:buChar char="•"/>
            </a:pPr>
            <a:r>
              <a:rPr lang="it-IT" altLang="it-IT" sz="2800">
                <a:solidFill>
                  <a:srgbClr val="FFFFFF"/>
                </a:solidFill>
                <a:latin typeface="Arial" panose="020B0604020202020204" pitchFamily="34" charset="0"/>
              </a:rPr>
              <a:t>Stretta associazione con celiachia, presente fino al 4.3 % dei pazienti con deficit di IgA </a:t>
            </a:r>
          </a:p>
          <a:p>
            <a:pPr algn="just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FontTx/>
              <a:buChar char="•"/>
            </a:pPr>
            <a:endParaRPr lang="it-IT" altLang="it-IT" sz="2800">
              <a:solidFill>
                <a:srgbClr val="FFFFFF"/>
              </a:solidFill>
              <a:latin typeface="Arial" panose="020B0604020202020204" pitchFamily="34" charset="0"/>
            </a:endParaRPr>
          </a:p>
          <a:p>
            <a:pPr algn="just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FontTx/>
              <a:buChar char="•"/>
            </a:pPr>
            <a:r>
              <a:rPr lang="it-IT" altLang="it-IT" sz="2800">
                <a:solidFill>
                  <a:srgbClr val="FFFFFF"/>
                </a:solidFill>
                <a:latin typeface="Arial" panose="020B0604020202020204" pitchFamily="34" charset="0"/>
              </a:rPr>
              <a:t>Screening anticorpale per celiachia mediante anticorpi antitransglutaminasi ed antigliadina deamidata di classe IgG  nei casi di deficit IgA</a:t>
            </a:r>
          </a:p>
          <a:p>
            <a:pPr algn="just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</a:pPr>
            <a:r>
              <a:rPr lang="it-IT" altLang="it-IT" sz="2800">
                <a:solidFill>
                  <a:srgbClr val="FFFFFF"/>
                </a:solidFill>
                <a:latin typeface="Arial" panose="020B0604020202020204" pitchFamily="34" charset="0"/>
              </a:rPr>
              <a:t>	</a:t>
            </a:r>
            <a:r>
              <a:rPr lang="it-IT" altLang="it-IT" sz="1800">
                <a:solidFill>
                  <a:srgbClr val="FFFFFF"/>
                </a:solidFill>
                <a:latin typeface="Arial" panose="020B0604020202020204" pitchFamily="34" charset="0"/>
              </a:rPr>
              <a:t>Korponay-Szabo I  2003</a:t>
            </a:r>
            <a:r>
              <a:rPr lang="it-IT" altLang="it-IT" sz="2800">
                <a:solidFill>
                  <a:srgbClr val="FFFFFF"/>
                </a:solidFill>
                <a:latin typeface="Arial" panose="020B0604020202020204" pitchFamily="34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4987967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065" name="Rectangle 4"/>
          <p:cNvSpPr>
            <a:spLocks noChangeArrowheads="1"/>
          </p:cNvSpPr>
          <p:nvPr/>
        </p:nvSpPr>
        <p:spPr bwMode="auto">
          <a:xfrm>
            <a:off x="2590800" y="304801"/>
            <a:ext cx="7543800" cy="1431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 sz="2400">
                <a:solidFill>
                  <a:srgbClr val="FFFF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rgbClr val="FFFF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rgbClr val="FFFF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rgbClr val="FFFF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rgbClr val="FFFF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FF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FF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FF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FF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it-IT" altLang="it-IT" sz="4400">
                <a:latin typeface="Arial" panose="020B0604020202020204" pitchFamily="34" charset="0"/>
              </a:rPr>
              <a:t>Connettiviti</a:t>
            </a:r>
          </a:p>
        </p:txBody>
      </p:sp>
      <p:sp>
        <p:nvSpPr>
          <p:cNvPr id="216066" name="Rectangle 5"/>
          <p:cNvSpPr>
            <a:spLocks noChangeArrowheads="1"/>
          </p:cNvSpPr>
          <p:nvPr/>
        </p:nvSpPr>
        <p:spPr bwMode="auto">
          <a:xfrm>
            <a:off x="2590800" y="1981200"/>
            <a:ext cx="7543800" cy="487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>
              <a:defRPr sz="2400">
                <a:solidFill>
                  <a:srgbClr val="FFFF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rgbClr val="FFFF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rgbClr val="FFFF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rgbClr val="FFFF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rgbClr val="FFFF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FF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FF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FF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FF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pPr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FontTx/>
              <a:buChar char="•"/>
            </a:pPr>
            <a:r>
              <a:rPr lang="it-IT" altLang="it-IT">
                <a:solidFill>
                  <a:srgbClr val="FFFFFF"/>
                </a:solidFill>
                <a:latin typeface="Arial" panose="020B0604020202020204" pitchFamily="34" charset="0"/>
              </a:rPr>
              <a:t>La più frequente associazione è con la Sindrome di Sjogren (secchezza oculare e salivare, artralgie), in cui la celiachia è presente fino al 14% dei casi (Itanen S, 1999)</a:t>
            </a:r>
          </a:p>
          <a:p>
            <a:pPr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FontTx/>
              <a:buChar char="•"/>
            </a:pPr>
            <a:endParaRPr lang="it-IT" altLang="it-IT">
              <a:solidFill>
                <a:srgbClr val="FFFFFF"/>
              </a:solidFill>
              <a:latin typeface="Arial" panose="020B0604020202020204" pitchFamily="34" charset="0"/>
            </a:endParaRPr>
          </a:p>
          <a:p>
            <a:pPr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FontTx/>
              <a:buChar char="•"/>
            </a:pPr>
            <a:r>
              <a:rPr lang="it-IT" altLang="it-IT">
                <a:solidFill>
                  <a:srgbClr val="FFFFFF"/>
                </a:solidFill>
                <a:latin typeface="Arial" panose="020B0604020202020204" pitchFamily="34" charset="0"/>
              </a:rPr>
              <a:t>La prevalenza di S. Sjogren nella celiachia è 1.5-3%. Diagnosi: test per secchezza oculare, biopsia ghiandole salivari minori, ENA SSA/SSB</a:t>
            </a:r>
          </a:p>
          <a:p>
            <a:pPr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</a:pPr>
            <a:endParaRPr lang="it-IT" altLang="it-IT">
              <a:solidFill>
                <a:srgbClr val="FFFFFF"/>
              </a:solidFill>
              <a:latin typeface="Arial" panose="020B0604020202020204" pitchFamily="34" charset="0"/>
            </a:endParaRPr>
          </a:p>
          <a:p>
            <a:pPr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FontTx/>
              <a:buChar char="•"/>
            </a:pPr>
            <a:r>
              <a:rPr lang="it-IT" altLang="it-IT">
                <a:solidFill>
                  <a:srgbClr val="FFFFFF"/>
                </a:solidFill>
                <a:latin typeface="Arial" panose="020B0604020202020204" pitchFamily="34" charset="0"/>
              </a:rPr>
              <a:t>Rara associazione della celiachia con LES, artrite reumatoide, dermatomiosite e sclerodermia (non significativamente superiore alla prevalenza di celiachia nella popolazione generale)</a:t>
            </a:r>
          </a:p>
          <a:p>
            <a:pPr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</a:pPr>
            <a:r>
              <a:rPr lang="it-IT" altLang="it-IT">
                <a:solidFill>
                  <a:srgbClr val="FFFFFF"/>
                </a:solidFill>
                <a:latin typeface="Arial" panose="020B0604020202020204" pitchFamily="34" charset="0"/>
              </a:rPr>
              <a:t>  </a:t>
            </a:r>
          </a:p>
        </p:txBody>
      </p:sp>
    </p:spTree>
    <p:extLst>
      <p:ext uri="{BB962C8B-B14F-4D97-AF65-F5344CB8AC3E}">
        <p14:creationId xmlns:p14="http://schemas.microsoft.com/office/powerpoint/2010/main" val="24049979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ChangeArrowheads="1"/>
          </p:cNvSpPr>
          <p:nvPr/>
        </p:nvSpPr>
        <p:spPr bwMode="auto">
          <a:xfrm>
            <a:off x="2590800" y="304801"/>
            <a:ext cx="7543800" cy="1431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it-IT" sz="440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  <a:ea typeface="MS PGothic" panose="020B0600070205080204" pitchFamily="34" charset="-128"/>
              </a:rPr>
              <a:t>Adenocarcinoma del tenue</a:t>
            </a:r>
            <a:endParaRPr lang="it-IT" sz="4400">
              <a:solidFill>
                <a:srgbClr val="000000"/>
              </a:solidFill>
              <a:effectLst>
                <a:outerShdw blurRad="38100" dist="38100" dir="2700000" algn="tl">
                  <a:srgbClr val="FFFFFF"/>
                </a:outerShdw>
              </a:effectLst>
              <a:latin typeface="Times New Roman" panose="02020603050405020304" pitchFamily="18" charset="0"/>
              <a:ea typeface="MS PGothic" panose="020B0600070205080204" pitchFamily="34" charset="-128"/>
            </a:endParaRPr>
          </a:p>
        </p:txBody>
      </p:sp>
      <p:pic>
        <p:nvPicPr>
          <p:cNvPr id="193538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51" t="6477" r="3226" b="3239"/>
          <a:stretch>
            <a:fillRect/>
          </a:stretch>
        </p:blipFill>
        <p:spPr bwMode="auto">
          <a:xfrm>
            <a:off x="7924800" y="2209801"/>
            <a:ext cx="2286000" cy="2276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 6"/>
          <p:cNvSpPr>
            <a:spLocks noChangeArrowheads="1"/>
          </p:cNvSpPr>
          <p:nvPr/>
        </p:nvSpPr>
        <p:spPr bwMode="auto">
          <a:xfrm>
            <a:off x="2590800" y="1981200"/>
            <a:ext cx="75438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>
            <a:lvl1pPr marL="342900" indent="-342900">
              <a:defRPr sz="2400">
                <a:solidFill>
                  <a:srgbClr val="FFFF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rgbClr val="FFFF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rgbClr val="FFFF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rgbClr val="FFFF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rgbClr val="FFFF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FF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FF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FF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FF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pPr fontAlgn="base">
              <a:spcBef>
                <a:spcPct val="20000"/>
              </a:spcBef>
              <a:spcAft>
                <a:spcPct val="0"/>
              </a:spcAft>
              <a:buFontTx/>
              <a:buChar char="•"/>
            </a:pPr>
            <a:r>
              <a:rPr lang="it-IT" altLang="it-IT" sz="2000">
                <a:solidFill>
                  <a:srgbClr val="FFFFFF"/>
                </a:solidFill>
                <a:effectLst>
                  <a:outerShdw blurRad="38100" dist="38100" dir="2700000" algn="tl">
                    <a:srgbClr val="808080"/>
                  </a:outerShdw>
                </a:effectLst>
              </a:rPr>
              <a:t>13% degli adenoca. del tenue hanno </a:t>
            </a:r>
          </a:p>
          <a:p>
            <a:pPr fontAlgn="base">
              <a:spcBef>
                <a:spcPct val="20000"/>
              </a:spcBef>
              <a:spcAft>
                <a:spcPct val="0"/>
              </a:spcAft>
            </a:pPr>
            <a:r>
              <a:rPr lang="it-IT" altLang="it-IT" sz="2000">
                <a:solidFill>
                  <a:srgbClr val="FFFFFF"/>
                </a:solidFill>
                <a:effectLst>
                  <a:outerShdw blurRad="38100" dist="38100" dir="2700000" algn="tl">
                    <a:srgbClr val="808080"/>
                  </a:outerShdw>
                </a:effectLst>
              </a:rPr>
              <a:t>	 una pregressa diagnosi di celiachia</a:t>
            </a:r>
          </a:p>
          <a:p>
            <a:pPr fontAlgn="base">
              <a:spcBef>
                <a:spcPct val="20000"/>
              </a:spcBef>
              <a:spcAft>
                <a:spcPct val="0"/>
              </a:spcAft>
            </a:pPr>
            <a:endParaRPr lang="it-IT" altLang="it-IT" sz="2000">
              <a:solidFill>
                <a:srgbClr val="FFFFFF"/>
              </a:solidFill>
              <a:effectLst>
                <a:outerShdw blurRad="38100" dist="38100" dir="2700000" algn="tl">
                  <a:srgbClr val="808080"/>
                </a:outerShdw>
              </a:effectLst>
            </a:endParaRPr>
          </a:p>
          <a:p>
            <a:pPr fontAlgn="base">
              <a:spcBef>
                <a:spcPct val="20000"/>
              </a:spcBef>
              <a:spcAft>
                <a:spcPct val="0"/>
              </a:spcAft>
              <a:buFontTx/>
              <a:buChar char="•"/>
            </a:pPr>
            <a:r>
              <a:rPr lang="it-IT" altLang="it-IT" sz="2000">
                <a:solidFill>
                  <a:srgbClr val="FFFFFF"/>
                </a:solidFill>
                <a:effectLst>
                  <a:outerShdw blurRad="38100" dist="38100" dir="2700000" algn="tl">
                    <a:srgbClr val="808080"/>
                  </a:outerShdw>
                </a:effectLst>
              </a:rPr>
              <a:t>Maggior rischio per diagnosi tardive</a:t>
            </a:r>
          </a:p>
          <a:p>
            <a:pPr fontAlgn="base">
              <a:spcBef>
                <a:spcPct val="20000"/>
              </a:spcBef>
              <a:spcAft>
                <a:spcPct val="0"/>
              </a:spcAft>
            </a:pPr>
            <a:r>
              <a:rPr lang="it-IT" altLang="it-IT" sz="2000">
                <a:solidFill>
                  <a:srgbClr val="FFFFFF"/>
                </a:solidFill>
                <a:effectLst>
                  <a:outerShdw blurRad="38100" dist="38100" dir="2700000" algn="tl">
                    <a:srgbClr val="808080"/>
                  </a:outerShdw>
                </a:effectLst>
              </a:rPr>
              <a:t>	ed insorgenza in età avanzata </a:t>
            </a:r>
          </a:p>
          <a:p>
            <a:pPr fontAlgn="base">
              <a:spcBef>
                <a:spcPct val="20000"/>
              </a:spcBef>
              <a:spcAft>
                <a:spcPct val="0"/>
              </a:spcAft>
            </a:pPr>
            <a:endParaRPr lang="it-IT" altLang="it-IT" sz="2000">
              <a:solidFill>
                <a:srgbClr val="FFFFFF"/>
              </a:solidFill>
              <a:effectLst>
                <a:outerShdw blurRad="38100" dist="38100" dir="2700000" algn="tl">
                  <a:srgbClr val="808080"/>
                </a:outerShdw>
              </a:effectLst>
            </a:endParaRPr>
          </a:p>
          <a:p>
            <a:pPr fontAlgn="base">
              <a:spcBef>
                <a:spcPct val="20000"/>
              </a:spcBef>
              <a:spcAft>
                <a:spcPct val="0"/>
              </a:spcAft>
              <a:buFontTx/>
              <a:buChar char="•"/>
            </a:pPr>
            <a:r>
              <a:rPr lang="it-IT" altLang="it-IT" sz="2000">
                <a:solidFill>
                  <a:srgbClr val="FFFFFF"/>
                </a:solidFill>
                <a:effectLst>
                  <a:outerShdw blurRad="38100" dist="38100" dir="2700000" algn="tl">
                    <a:srgbClr val="808080"/>
                  </a:outerShdw>
                </a:effectLst>
              </a:rPr>
              <a:t>Quadro clinico acuto con frequente </a:t>
            </a:r>
          </a:p>
          <a:p>
            <a:pPr fontAlgn="base">
              <a:spcBef>
                <a:spcPct val="20000"/>
              </a:spcBef>
              <a:spcAft>
                <a:spcPct val="0"/>
              </a:spcAft>
            </a:pPr>
            <a:r>
              <a:rPr lang="it-IT" altLang="it-IT" sz="2000">
                <a:solidFill>
                  <a:srgbClr val="FFFFFF"/>
                </a:solidFill>
                <a:effectLst>
                  <a:outerShdw blurRad="38100" dist="38100" dir="2700000" algn="tl">
                    <a:srgbClr val="808080"/>
                  </a:outerShdw>
                </a:effectLst>
              </a:rPr>
              <a:t>	ostruzione intestinale e calo ponderale</a:t>
            </a:r>
          </a:p>
          <a:p>
            <a:pPr fontAlgn="base">
              <a:spcBef>
                <a:spcPct val="20000"/>
              </a:spcBef>
              <a:spcAft>
                <a:spcPct val="0"/>
              </a:spcAft>
            </a:pPr>
            <a:endParaRPr lang="it-IT" altLang="it-IT" sz="2000">
              <a:solidFill>
                <a:srgbClr val="FFFFFF"/>
              </a:solidFill>
              <a:effectLst>
                <a:outerShdw blurRad="38100" dist="38100" dir="2700000" algn="tl">
                  <a:srgbClr val="808080"/>
                </a:outerShdw>
              </a:effectLst>
            </a:endParaRPr>
          </a:p>
          <a:p>
            <a:pPr fontAlgn="base">
              <a:spcBef>
                <a:spcPct val="20000"/>
              </a:spcBef>
              <a:spcAft>
                <a:spcPct val="0"/>
              </a:spcAft>
              <a:buFontTx/>
              <a:buChar char="•"/>
            </a:pPr>
            <a:r>
              <a:rPr lang="it-IT" altLang="it-IT" sz="2000">
                <a:solidFill>
                  <a:srgbClr val="FFFFFF"/>
                </a:solidFill>
                <a:effectLst>
                  <a:outerShdw blurRad="38100" dist="38100" dir="2700000" algn="tl">
                    <a:srgbClr val="808080"/>
                  </a:outerShdw>
                </a:effectLst>
              </a:rPr>
              <a:t>Localizzazione più frequente: duodeno</a:t>
            </a:r>
          </a:p>
          <a:p>
            <a:pPr fontAlgn="base">
              <a:spcBef>
                <a:spcPct val="20000"/>
              </a:spcBef>
              <a:spcAft>
                <a:spcPct val="0"/>
              </a:spcAft>
            </a:pPr>
            <a:r>
              <a:rPr lang="it-IT" altLang="it-IT" sz="2000">
                <a:solidFill>
                  <a:srgbClr val="FFFFFF"/>
                </a:solidFill>
                <a:effectLst>
                  <a:outerShdw blurRad="38100" dist="38100" dir="2700000" algn="tl">
                    <a:srgbClr val="808080"/>
                  </a:outerShdw>
                </a:effectLst>
              </a:rPr>
              <a:t>	e digiuno, diagnosi: enteroscopia e VCE</a:t>
            </a:r>
          </a:p>
          <a:p>
            <a:pPr fontAlgn="base">
              <a:spcBef>
                <a:spcPct val="20000"/>
              </a:spcBef>
              <a:spcAft>
                <a:spcPct val="0"/>
              </a:spcAft>
            </a:pPr>
            <a:endParaRPr lang="it-IT" altLang="it-IT" sz="2000">
              <a:solidFill>
                <a:srgbClr val="FFFFFF"/>
              </a:solidFill>
              <a:effectLst>
                <a:outerShdw blurRad="38100" dist="38100" dir="2700000" algn="tl">
                  <a:srgbClr val="808080"/>
                </a:outerShdw>
              </a:effectLst>
            </a:endParaRPr>
          </a:p>
          <a:p>
            <a:pPr fontAlgn="base">
              <a:spcBef>
                <a:spcPct val="20000"/>
              </a:spcBef>
              <a:spcAft>
                <a:spcPct val="0"/>
              </a:spcAft>
              <a:buFontTx/>
              <a:buChar char="•"/>
            </a:pPr>
            <a:endParaRPr lang="it-IT" altLang="it-IT">
              <a:solidFill>
                <a:srgbClr val="FFFFFF"/>
              </a:solidFill>
              <a:effectLst>
                <a:outerShdw blurRad="38100" dist="38100" dir="2700000" algn="tl">
                  <a:srgbClr val="808080"/>
                </a:outerShdw>
              </a:effectLst>
            </a:endParaRPr>
          </a:p>
          <a:p>
            <a:pPr fontAlgn="base">
              <a:spcBef>
                <a:spcPct val="20000"/>
              </a:spcBef>
              <a:spcAft>
                <a:spcPct val="0"/>
              </a:spcAft>
              <a:buFontTx/>
              <a:buChar char="•"/>
            </a:pPr>
            <a:endParaRPr lang="it-IT" altLang="it-IT" sz="3200">
              <a:solidFill>
                <a:srgbClr val="FFFFFF"/>
              </a:solidFill>
              <a:effectLst>
                <a:outerShdw blurRad="38100" dist="38100" dir="2700000" algn="tl">
                  <a:srgbClr val="808080"/>
                </a:outerShdw>
              </a:effectLst>
            </a:endParaRPr>
          </a:p>
          <a:p>
            <a:pPr fontAlgn="base">
              <a:spcBef>
                <a:spcPct val="20000"/>
              </a:spcBef>
              <a:spcAft>
                <a:spcPct val="0"/>
              </a:spcAft>
              <a:buFontTx/>
              <a:buChar char="•"/>
            </a:pPr>
            <a:endParaRPr lang="it-IT" altLang="it-IT" sz="3200">
              <a:solidFill>
                <a:srgbClr val="000000"/>
              </a:solidFill>
              <a:effectLst>
                <a:outerShdw blurRad="38100" dist="38100" dir="2700000" algn="tl">
                  <a:srgbClr val="FFFFFF"/>
                </a:outerShdw>
              </a:effectLst>
            </a:endParaRPr>
          </a:p>
        </p:txBody>
      </p:sp>
      <p:sp>
        <p:nvSpPr>
          <p:cNvPr id="193540" name="Text Box 7"/>
          <p:cNvSpPr txBox="1">
            <a:spLocks noChangeArrowheads="1"/>
          </p:cNvSpPr>
          <p:nvPr/>
        </p:nvSpPr>
        <p:spPr bwMode="auto">
          <a:xfrm>
            <a:off x="7924800" y="4613276"/>
            <a:ext cx="2514600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rgbClr val="FFFF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rgbClr val="FFFF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rgbClr val="FFFF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rgbClr val="FFFF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rgbClr val="FFFF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FF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FF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FF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FF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it-IT" altLang="it-IT">
                <a:solidFill>
                  <a:srgbClr val="FFFFFF"/>
                </a:solidFill>
              </a:rPr>
              <a:t>Videocapsula:</a:t>
            </a: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it-IT" altLang="it-IT">
                <a:solidFill>
                  <a:srgbClr val="FFFFFF"/>
                </a:solidFill>
              </a:rPr>
              <a:t>Adenoca del tenue</a:t>
            </a:r>
          </a:p>
        </p:txBody>
      </p:sp>
    </p:spTree>
    <p:extLst>
      <p:ext uri="{BB962C8B-B14F-4D97-AF65-F5344CB8AC3E}">
        <p14:creationId xmlns:p14="http://schemas.microsoft.com/office/powerpoint/2010/main" val="30725841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00705" name="Object 2"/>
          <p:cNvGraphicFramePr>
            <a:graphicFrameLocks noChangeAspect="1"/>
          </p:cNvGraphicFramePr>
          <p:nvPr/>
        </p:nvGraphicFramePr>
        <p:xfrm>
          <a:off x="3071814" y="1412876"/>
          <a:ext cx="6097587" cy="40671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53" name="Grafico" r:id="rId3" imgW="6096000" imgH="4076738" progId="MSGraph.Chart.8">
                  <p:embed followColorScheme="full"/>
                </p:oleObj>
              </mc:Choice>
              <mc:Fallback>
                <p:oleObj name="Grafico" r:id="rId3" imgW="6096000" imgH="4076738" progId="MSGraph.Chart.8">
                  <p:embed followColorScheme="full"/>
                  <p:pic>
                    <p:nvPicPr>
                      <p:cNvPr id="200705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071814" y="1412876"/>
                        <a:ext cx="6097587" cy="40671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>
                                  <a:alpha val="74997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00706" name="Text Box 3"/>
          <p:cNvSpPr txBox="1">
            <a:spLocks noChangeArrowheads="1"/>
          </p:cNvSpPr>
          <p:nvPr/>
        </p:nvSpPr>
        <p:spPr bwMode="auto">
          <a:xfrm>
            <a:off x="5546725" y="3443289"/>
            <a:ext cx="43815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rgbClr val="FFFF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rgbClr val="FFFF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rgbClr val="FFFF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rgbClr val="FFFF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rgbClr val="FFFF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FF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FF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FF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FF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it-IT" altLang="it-IT" sz="2000">
                <a:solidFill>
                  <a:srgbClr val="FFFFFF"/>
                </a:solidFill>
              </a:rPr>
              <a:t>49</a:t>
            </a:r>
          </a:p>
        </p:txBody>
      </p:sp>
      <p:sp>
        <p:nvSpPr>
          <p:cNvPr id="200707" name="Text Box 4"/>
          <p:cNvSpPr txBox="1">
            <a:spLocks noChangeArrowheads="1"/>
          </p:cNvSpPr>
          <p:nvPr/>
        </p:nvSpPr>
        <p:spPr bwMode="auto">
          <a:xfrm>
            <a:off x="4708525" y="4433889"/>
            <a:ext cx="43815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rgbClr val="FFFF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rgbClr val="FFFF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rgbClr val="FFFF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rgbClr val="FFFF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rgbClr val="FFFF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FF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FF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FF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FF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it-IT" altLang="it-IT" sz="2000">
                <a:solidFill>
                  <a:srgbClr val="FFFFFF"/>
                </a:solidFill>
              </a:rPr>
              <a:t>16</a:t>
            </a:r>
            <a:endParaRPr lang="it-IT" altLang="it-IT" sz="3200">
              <a:solidFill>
                <a:srgbClr val="000000"/>
              </a:solidFill>
            </a:endParaRPr>
          </a:p>
        </p:txBody>
      </p:sp>
      <p:sp>
        <p:nvSpPr>
          <p:cNvPr id="200708" name="Text Box 5"/>
          <p:cNvSpPr txBox="1">
            <a:spLocks noChangeArrowheads="1"/>
          </p:cNvSpPr>
          <p:nvPr/>
        </p:nvSpPr>
        <p:spPr bwMode="auto">
          <a:xfrm>
            <a:off x="4175125" y="3976689"/>
            <a:ext cx="43815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rgbClr val="FFFF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rgbClr val="FFFF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rgbClr val="FFFF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rgbClr val="FFFF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rgbClr val="FFFF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FF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FF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FF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FF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it-IT" altLang="it-IT" sz="2000">
                <a:solidFill>
                  <a:srgbClr val="FFFFFF"/>
                </a:solidFill>
              </a:rPr>
              <a:t>15</a:t>
            </a:r>
            <a:endParaRPr lang="it-IT" altLang="it-IT" sz="3200">
              <a:solidFill>
                <a:srgbClr val="000000"/>
              </a:solidFill>
            </a:endParaRPr>
          </a:p>
        </p:txBody>
      </p:sp>
      <p:sp>
        <p:nvSpPr>
          <p:cNvPr id="200709" name="Text Box 6"/>
          <p:cNvSpPr txBox="1">
            <a:spLocks noChangeArrowheads="1"/>
          </p:cNvSpPr>
          <p:nvPr/>
        </p:nvSpPr>
        <p:spPr bwMode="auto">
          <a:xfrm>
            <a:off x="4022725" y="3443289"/>
            <a:ext cx="31115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rgbClr val="FFFF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rgbClr val="FFFF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rgbClr val="FFFF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rgbClr val="FFFF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rgbClr val="FFFF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FF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FF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FF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FF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it-IT" altLang="it-IT" sz="2000">
                <a:solidFill>
                  <a:srgbClr val="FFFFFF"/>
                </a:solidFill>
              </a:rPr>
              <a:t>8</a:t>
            </a:r>
            <a:endParaRPr lang="it-IT" altLang="it-IT" sz="3200">
              <a:solidFill>
                <a:srgbClr val="FFFFFF"/>
              </a:solidFill>
            </a:endParaRPr>
          </a:p>
        </p:txBody>
      </p:sp>
      <p:sp>
        <p:nvSpPr>
          <p:cNvPr id="200710" name="Text Box 7"/>
          <p:cNvSpPr txBox="1">
            <a:spLocks noChangeArrowheads="1"/>
          </p:cNvSpPr>
          <p:nvPr/>
        </p:nvSpPr>
        <p:spPr bwMode="auto">
          <a:xfrm>
            <a:off x="4098925" y="3062289"/>
            <a:ext cx="31115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rgbClr val="FFFF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rgbClr val="FFFF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rgbClr val="FFFF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rgbClr val="FFFF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rgbClr val="FFFF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FF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FF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FF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FF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it-IT" altLang="it-IT" sz="2000">
                <a:solidFill>
                  <a:srgbClr val="FFFFFF"/>
                </a:solidFill>
              </a:rPr>
              <a:t>6</a:t>
            </a:r>
            <a:endParaRPr lang="it-IT" altLang="it-IT" sz="3200">
              <a:solidFill>
                <a:srgbClr val="000000"/>
              </a:solidFill>
            </a:endParaRPr>
          </a:p>
        </p:txBody>
      </p:sp>
      <p:sp>
        <p:nvSpPr>
          <p:cNvPr id="200711" name="Text Box 8"/>
          <p:cNvSpPr txBox="1">
            <a:spLocks noChangeArrowheads="1"/>
          </p:cNvSpPr>
          <p:nvPr/>
        </p:nvSpPr>
        <p:spPr bwMode="auto">
          <a:xfrm>
            <a:off x="4632325" y="2757489"/>
            <a:ext cx="43815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rgbClr val="FFFF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rgbClr val="FFFF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rgbClr val="FFFF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rgbClr val="FFFF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rgbClr val="FFFF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FF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FF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FF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FF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it-IT" altLang="it-IT" sz="2000">
                <a:solidFill>
                  <a:srgbClr val="FFFFFF"/>
                </a:solidFill>
              </a:rPr>
              <a:t>15</a:t>
            </a:r>
            <a:endParaRPr lang="it-IT" altLang="it-IT" sz="3200">
              <a:solidFill>
                <a:srgbClr val="000000"/>
              </a:solidFill>
            </a:endParaRPr>
          </a:p>
        </p:txBody>
      </p:sp>
      <p:sp>
        <p:nvSpPr>
          <p:cNvPr id="200712" name="Text Box 10"/>
          <p:cNvSpPr txBox="1">
            <a:spLocks noChangeArrowheads="1"/>
          </p:cNvSpPr>
          <p:nvPr/>
        </p:nvSpPr>
        <p:spPr bwMode="auto">
          <a:xfrm>
            <a:off x="2403476" y="5969000"/>
            <a:ext cx="3744913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rgbClr val="FFFF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rgbClr val="FFFF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rgbClr val="FFFF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rgbClr val="FFFF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rgbClr val="FFFF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FF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FF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FF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FF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it-IT" altLang="it-IT"/>
              <a:t>ISS: Istituto Superiore Sanità</a:t>
            </a:r>
          </a:p>
        </p:txBody>
      </p:sp>
    </p:spTree>
    <p:extLst>
      <p:ext uri="{BB962C8B-B14F-4D97-AF65-F5344CB8AC3E}">
        <p14:creationId xmlns:p14="http://schemas.microsoft.com/office/powerpoint/2010/main" val="4481554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729" name="Rectangle 2"/>
          <p:cNvSpPr>
            <a:spLocks noChangeArrowheads="1"/>
          </p:cNvSpPr>
          <p:nvPr/>
        </p:nvSpPr>
        <p:spPr bwMode="auto">
          <a:xfrm>
            <a:off x="2209800" y="609600"/>
            <a:ext cx="7772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 sz="2400">
                <a:solidFill>
                  <a:srgbClr val="FFFF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rgbClr val="FFFF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rgbClr val="FFFF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rgbClr val="FFFF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rgbClr val="FFFF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FF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FF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FF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FF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it-IT" altLang="it-IT" sz="4400">
                <a:solidFill>
                  <a:srgbClr val="FFFFFF"/>
                </a:solidFill>
              </a:rPr>
              <a:t>Stipsi ostinata: una presentazione clinica emergente di celiachia</a:t>
            </a:r>
            <a:endParaRPr lang="it-IT" altLang="it-IT" sz="4400">
              <a:solidFill>
                <a:srgbClr val="000000"/>
              </a:solidFill>
            </a:endParaRPr>
          </a:p>
        </p:txBody>
      </p:sp>
      <p:sp>
        <p:nvSpPr>
          <p:cNvPr id="201730" name="Text Box 3"/>
          <p:cNvSpPr txBox="1">
            <a:spLocks noChangeArrowheads="1"/>
          </p:cNvSpPr>
          <p:nvPr/>
        </p:nvSpPr>
        <p:spPr bwMode="auto">
          <a:xfrm>
            <a:off x="2133601" y="2209800"/>
            <a:ext cx="4816475" cy="15696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rgbClr val="FFFF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rgbClr val="FFFF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rgbClr val="FFFF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rgbClr val="FFFF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rgbClr val="FFFF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FF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FF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FF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FF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it-IT" altLang="it-IT">
                <a:solidFill>
                  <a:srgbClr val="000000"/>
                </a:solidFill>
              </a:rPr>
              <a:t> </a:t>
            </a:r>
            <a:r>
              <a:rPr lang="it-IT" altLang="it-IT"/>
              <a:t>In significativo aumento il numero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buClr>
                <a:srgbClr val="FFFF00"/>
              </a:buClr>
            </a:pPr>
            <a:r>
              <a:rPr lang="it-IT" altLang="it-IT"/>
              <a:t> di celiaci che alla diagnosi presenta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buClr>
                <a:srgbClr val="FFFF00"/>
              </a:buClr>
            </a:pPr>
            <a:r>
              <a:rPr lang="it-IT" altLang="it-IT"/>
              <a:t> una stipsi ostinata (&gt;30%) con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buClr>
                <a:srgbClr val="FFFF00"/>
              </a:buClr>
            </a:pPr>
            <a:r>
              <a:rPr lang="it-IT" altLang="it-IT"/>
              <a:t> episodi di   subocclusione intestinale.</a:t>
            </a:r>
          </a:p>
        </p:txBody>
      </p:sp>
      <p:sp>
        <p:nvSpPr>
          <p:cNvPr id="201731" name="Text Box 4"/>
          <p:cNvSpPr txBox="1">
            <a:spLocks noChangeArrowheads="1"/>
          </p:cNvSpPr>
          <p:nvPr/>
        </p:nvSpPr>
        <p:spPr bwMode="auto">
          <a:xfrm>
            <a:off x="2193926" y="3962400"/>
            <a:ext cx="4664075" cy="23083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rgbClr val="FFFF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rgbClr val="FFFF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rgbClr val="FFFF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rgbClr val="FFFF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rgbClr val="FFFF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FF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FF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FF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FF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it-IT" altLang="it-IT">
                <a:solidFill>
                  <a:srgbClr val="000000"/>
                </a:solidFill>
              </a:rPr>
              <a:t> </a:t>
            </a:r>
            <a:r>
              <a:rPr lang="it-IT" altLang="it-IT"/>
              <a:t>Le cause della stipsi nella celiachia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it-IT" altLang="it-IT"/>
              <a:t> non sono definite. Si ipotizza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it-IT" altLang="it-IT"/>
              <a:t> un</a:t>
            </a:r>
            <a:r>
              <a:rPr lang="ja-JP" altLang="it-IT"/>
              <a:t>’</a:t>
            </a:r>
            <a:r>
              <a:rPr lang="it-IT" altLang="ja-JP"/>
              <a:t>alterazione  della motilità o un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it-IT" altLang="it-IT"/>
              <a:t> disordine immunologico  mediato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it-IT" altLang="it-IT"/>
              <a:t> da anticorpi diretti contro il 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it-IT" altLang="it-IT"/>
              <a:t> sistema   nervoso enterico (SNE). </a:t>
            </a:r>
          </a:p>
        </p:txBody>
      </p:sp>
      <p:graphicFrame>
        <p:nvGraphicFramePr>
          <p:cNvPr id="201732" name="Object 5"/>
          <p:cNvGraphicFramePr>
            <a:graphicFrameLocks noChangeAspect="1"/>
          </p:cNvGraphicFramePr>
          <p:nvPr/>
        </p:nvGraphicFramePr>
        <p:xfrm>
          <a:off x="7162800" y="2057400"/>
          <a:ext cx="3505200" cy="2667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77" name="PhotoHouse" r:id="rId3" imgW="16253968" imgH="13003175" progId="CorelPhotoHouse.Document">
                  <p:embed/>
                </p:oleObj>
              </mc:Choice>
              <mc:Fallback>
                <p:oleObj name="PhotoHouse" r:id="rId3" imgW="16253968" imgH="13003175" progId="CorelPhotoHouse.Document">
                  <p:embed/>
                  <p:pic>
                    <p:nvPicPr>
                      <p:cNvPr id="201732" name="Object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162800" y="2057400"/>
                        <a:ext cx="3505200" cy="26670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>
                                  <a:alpha val="74997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01733" name="Line 6"/>
          <p:cNvSpPr>
            <a:spLocks noChangeShapeType="1"/>
          </p:cNvSpPr>
          <p:nvPr/>
        </p:nvSpPr>
        <p:spPr bwMode="auto">
          <a:xfrm>
            <a:off x="8153400" y="4038600"/>
            <a:ext cx="1066800" cy="0"/>
          </a:xfrm>
          <a:prstGeom prst="line">
            <a:avLst/>
          </a:prstGeom>
          <a:noFill/>
          <a:ln w="9525">
            <a:solidFill>
              <a:schemeClr val="bg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it-IT" sz="2400">
              <a:solidFill>
                <a:srgbClr val="FFFF00"/>
              </a:solidFill>
              <a:latin typeface="Times New Roman" panose="02020603050405020304" pitchFamily="18" charset="0"/>
              <a:ea typeface="MS PGothic" panose="020B0600070205080204" pitchFamily="34" charset="-128"/>
            </a:endParaRPr>
          </a:p>
        </p:txBody>
      </p:sp>
      <p:sp>
        <p:nvSpPr>
          <p:cNvPr id="201734" name="Line 7"/>
          <p:cNvSpPr>
            <a:spLocks noChangeShapeType="1"/>
          </p:cNvSpPr>
          <p:nvPr/>
        </p:nvSpPr>
        <p:spPr bwMode="auto">
          <a:xfrm flipV="1">
            <a:off x="7696200" y="3352800"/>
            <a:ext cx="304800" cy="381000"/>
          </a:xfrm>
          <a:prstGeom prst="line">
            <a:avLst/>
          </a:prstGeom>
          <a:noFill/>
          <a:ln w="9525">
            <a:solidFill>
              <a:schemeClr val="bg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it-IT" sz="2400">
              <a:solidFill>
                <a:srgbClr val="FFFF00"/>
              </a:solidFill>
              <a:latin typeface="Times New Roman" panose="02020603050405020304" pitchFamily="18" charset="0"/>
              <a:ea typeface="MS PGothic" panose="020B0600070205080204" pitchFamily="34" charset="-128"/>
            </a:endParaRPr>
          </a:p>
        </p:txBody>
      </p:sp>
      <p:sp>
        <p:nvSpPr>
          <p:cNvPr id="201735" name="Text Box 8"/>
          <p:cNvSpPr txBox="1">
            <a:spLocks noChangeArrowheads="1"/>
          </p:cNvSpPr>
          <p:nvPr/>
        </p:nvSpPr>
        <p:spPr bwMode="auto">
          <a:xfrm>
            <a:off x="7010400" y="4841875"/>
            <a:ext cx="3657600" cy="20005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rgbClr val="FFFF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rgbClr val="FFFF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rgbClr val="FFFF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rgbClr val="FFFF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rgbClr val="FFFF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FF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FF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FF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FF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pPr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it-IT" altLang="it-IT" sz="2000"/>
              <a:t>Fig. Anticorpi verso il  SNE su digiuno di ratto con colorazione del citoplasma delle cellule dei plessi di Meissner ed Auerbach in paziente con celiachia e subocclusione intestinale</a:t>
            </a:r>
            <a:r>
              <a:rPr lang="it-IT" altLang="it-IT">
                <a:solidFill>
                  <a:srgbClr val="000000"/>
                </a:solidFill>
              </a:rPr>
              <a:t> </a:t>
            </a:r>
          </a:p>
        </p:txBody>
      </p:sp>
      <p:sp>
        <p:nvSpPr>
          <p:cNvPr id="201736" name="Text Box 9"/>
          <p:cNvSpPr txBox="1">
            <a:spLocks noChangeArrowheads="1"/>
          </p:cNvSpPr>
          <p:nvPr/>
        </p:nvSpPr>
        <p:spPr bwMode="auto">
          <a:xfrm>
            <a:off x="1965326" y="6400801"/>
            <a:ext cx="6569075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rgbClr val="FFFF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rgbClr val="FFFF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rgbClr val="FFFF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rgbClr val="FFFF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rgbClr val="FFFF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FF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FF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FF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FF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it-IT" altLang="it-IT" sz="1800"/>
              <a:t>De Giorgio R, Volta U. Gastroenterology 2008</a:t>
            </a:r>
          </a:p>
        </p:txBody>
      </p:sp>
    </p:spTree>
    <p:extLst>
      <p:ext uri="{BB962C8B-B14F-4D97-AF65-F5344CB8AC3E}">
        <p14:creationId xmlns:p14="http://schemas.microsoft.com/office/powerpoint/2010/main" val="36336548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02753" name="Object 2"/>
          <p:cNvGraphicFramePr>
            <a:graphicFrameLocks noChangeAspect="1"/>
          </p:cNvGraphicFramePr>
          <p:nvPr/>
        </p:nvGraphicFramePr>
        <p:xfrm>
          <a:off x="2743200" y="1676401"/>
          <a:ext cx="6097588" cy="40671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01" name="Grafico" r:id="rId3" imgW="6096000" imgH="4076738" progId="MSGraph.Chart.8">
                  <p:embed followColorScheme="full"/>
                </p:oleObj>
              </mc:Choice>
              <mc:Fallback>
                <p:oleObj name="Grafico" r:id="rId3" imgW="6096000" imgH="4076738" progId="MSGraph.Chart.8">
                  <p:embed followColorScheme="full"/>
                  <p:pic>
                    <p:nvPicPr>
                      <p:cNvPr id="202753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743200" y="1676401"/>
                        <a:ext cx="6097588" cy="40671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>
                                  <a:alpha val="74997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02754" name="Text Box 3"/>
          <p:cNvSpPr txBox="1">
            <a:spLocks noChangeArrowheads="1"/>
          </p:cNvSpPr>
          <p:nvPr/>
        </p:nvSpPr>
        <p:spPr bwMode="auto">
          <a:xfrm>
            <a:off x="2514600" y="685800"/>
            <a:ext cx="7315200" cy="946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rgbClr val="FFFF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rgbClr val="FFFF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rgbClr val="FFFF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rgbClr val="FFFF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rgbClr val="FFFF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FF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FF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FF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FF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it-IT" altLang="it-IT" sz="2800" b="1"/>
              <a:t>SINTOMI EXTRAINTESTINALI  	ALLA DIAGNOSI: 3182 CASI ISS</a:t>
            </a:r>
          </a:p>
        </p:txBody>
      </p:sp>
      <p:sp>
        <p:nvSpPr>
          <p:cNvPr id="202755" name="Text Box 4"/>
          <p:cNvSpPr txBox="1">
            <a:spLocks noChangeArrowheads="1"/>
          </p:cNvSpPr>
          <p:nvPr/>
        </p:nvSpPr>
        <p:spPr bwMode="auto">
          <a:xfrm>
            <a:off x="4860925" y="3581400"/>
            <a:ext cx="4889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rgbClr val="FFFF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rgbClr val="FFFF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rgbClr val="FFFF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rgbClr val="FFFF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rgbClr val="FFFF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FF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FF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FF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FF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it-IT" altLang="it-IT">
                <a:solidFill>
                  <a:srgbClr val="FFFFFF"/>
                </a:solidFill>
              </a:rPr>
              <a:t>39</a:t>
            </a:r>
          </a:p>
        </p:txBody>
      </p:sp>
      <p:sp>
        <p:nvSpPr>
          <p:cNvPr id="202756" name="Text Box 5"/>
          <p:cNvSpPr txBox="1">
            <a:spLocks noChangeArrowheads="1"/>
          </p:cNvSpPr>
          <p:nvPr/>
        </p:nvSpPr>
        <p:spPr bwMode="auto">
          <a:xfrm>
            <a:off x="3581401" y="4133850"/>
            <a:ext cx="1014413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rgbClr val="FFFF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rgbClr val="FFFF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rgbClr val="FFFF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rgbClr val="FFFF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rgbClr val="FFFF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FF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FF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FF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FF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it-IT" altLang="it-IT">
                <a:solidFill>
                  <a:srgbClr val="FFFFFF"/>
                </a:solidFill>
              </a:rPr>
              <a:t>8</a:t>
            </a:r>
            <a:endParaRPr lang="it-IT" altLang="it-IT">
              <a:solidFill>
                <a:srgbClr val="000000"/>
              </a:solidFill>
            </a:endParaRPr>
          </a:p>
        </p:txBody>
      </p:sp>
      <p:sp>
        <p:nvSpPr>
          <p:cNvPr id="202757" name="Text Box 6"/>
          <p:cNvSpPr txBox="1">
            <a:spLocks noChangeArrowheads="1"/>
          </p:cNvSpPr>
          <p:nvPr/>
        </p:nvSpPr>
        <p:spPr bwMode="auto">
          <a:xfrm>
            <a:off x="3565525" y="3470275"/>
            <a:ext cx="3365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rgbClr val="FFFF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rgbClr val="FFFF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rgbClr val="FFFF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rgbClr val="FFFF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rgbClr val="FFFF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FF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FF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FF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FF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it-IT" altLang="it-IT">
                <a:solidFill>
                  <a:srgbClr val="FFFFFF"/>
                </a:solidFill>
              </a:rPr>
              <a:t>8</a:t>
            </a:r>
            <a:endParaRPr lang="it-IT" altLang="it-IT" sz="3200">
              <a:solidFill>
                <a:srgbClr val="000000"/>
              </a:solidFill>
            </a:endParaRPr>
          </a:p>
        </p:txBody>
      </p:sp>
      <p:sp>
        <p:nvSpPr>
          <p:cNvPr id="202758" name="Text Box 7"/>
          <p:cNvSpPr txBox="1">
            <a:spLocks noChangeArrowheads="1"/>
          </p:cNvSpPr>
          <p:nvPr/>
        </p:nvSpPr>
        <p:spPr bwMode="auto">
          <a:xfrm>
            <a:off x="3946525" y="4384675"/>
            <a:ext cx="4889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rgbClr val="FFFF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rgbClr val="FFFF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rgbClr val="FFFF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rgbClr val="FFFF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rgbClr val="FFFF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FF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FF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FF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FF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it-IT" altLang="it-IT">
                <a:solidFill>
                  <a:srgbClr val="FFFFFF"/>
                </a:solidFill>
              </a:rPr>
              <a:t>10</a:t>
            </a:r>
            <a:endParaRPr lang="it-IT" altLang="it-IT" sz="3200">
              <a:solidFill>
                <a:srgbClr val="000000"/>
              </a:solidFill>
            </a:endParaRPr>
          </a:p>
        </p:txBody>
      </p:sp>
      <p:sp>
        <p:nvSpPr>
          <p:cNvPr id="202759" name="Text Box 8"/>
          <p:cNvSpPr txBox="1">
            <a:spLocks noChangeArrowheads="1"/>
          </p:cNvSpPr>
          <p:nvPr/>
        </p:nvSpPr>
        <p:spPr bwMode="auto">
          <a:xfrm>
            <a:off x="3962400" y="3089275"/>
            <a:ext cx="7620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rgbClr val="FFFF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rgbClr val="FFFF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rgbClr val="FFFF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rgbClr val="FFFF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rgbClr val="FFFF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FF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FF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FF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FF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it-IT" altLang="it-IT">
                <a:solidFill>
                  <a:srgbClr val="FFFFFF"/>
                </a:solidFill>
              </a:rPr>
              <a:t>11</a:t>
            </a:r>
            <a:endParaRPr lang="it-IT" altLang="it-IT" sz="3200">
              <a:solidFill>
                <a:srgbClr val="000000"/>
              </a:solidFill>
            </a:endParaRPr>
          </a:p>
        </p:txBody>
      </p:sp>
      <p:sp>
        <p:nvSpPr>
          <p:cNvPr id="202760" name="Text Box 10"/>
          <p:cNvSpPr txBox="1">
            <a:spLocks noChangeArrowheads="1"/>
          </p:cNvSpPr>
          <p:nvPr/>
        </p:nvSpPr>
        <p:spPr bwMode="auto">
          <a:xfrm>
            <a:off x="2187576" y="5897564"/>
            <a:ext cx="4035913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rgbClr val="FFFF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rgbClr val="FFFF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rgbClr val="FFFF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rgbClr val="FFFF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rgbClr val="FFFF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FF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FF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FF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FF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it-IT" altLang="it-IT"/>
              <a:t>ISS:</a:t>
            </a:r>
            <a:r>
              <a:rPr lang="it-IT" altLang="it-IT" b="1"/>
              <a:t> Istituto Superiore Sanità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18840407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777" name="Rectangle 2"/>
          <p:cNvSpPr>
            <a:spLocks noChangeArrowheads="1"/>
          </p:cNvSpPr>
          <p:nvPr/>
        </p:nvSpPr>
        <p:spPr bwMode="auto">
          <a:xfrm>
            <a:off x="2209800" y="609600"/>
            <a:ext cx="7772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 sz="2400">
                <a:solidFill>
                  <a:srgbClr val="FFFF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rgbClr val="FFFF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rgbClr val="FFFF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rgbClr val="FFFF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rgbClr val="FFFF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FF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FF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FF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FF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it-IT" altLang="it-IT" sz="2800"/>
              <a:t>Complicanze della gravidanza nella donna celiaca</a:t>
            </a:r>
            <a:br>
              <a:rPr lang="it-IT" altLang="it-IT" sz="2800"/>
            </a:br>
            <a:r>
              <a:rPr lang="it-IT" altLang="it-IT" sz="1800"/>
              <a:t>(Volta U et al, BMJ 2003)</a:t>
            </a:r>
            <a:endParaRPr lang="it-IT" altLang="it-IT" sz="1800">
              <a:solidFill>
                <a:srgbClr val="000000"/>
              </a:solidFill>
            </a:endParaRPr>
          </a:p>
        </p:txBody>
      </p:sp>
      <p:graphicFrame>
        <p:nvGraphicFramePr>
          <p:cNvPr id="203778" name="Object 3"/>
          <p:cNvGraphicFramePr>
            <a:graphicFrameLocks noChangeAspect="1"/>
          </p:cNvGraphicFramePr>
          <p:nvPr/>
        </p:nvGraphicFramePr>
        <p:xfrm>
          <a:off x="2819401" y="1905000"/>
          <a:ext cx="6727825" cy="4419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25" name="Documento" r:id="rId3" imgW="7759700" imgH="5321300" progId="Word.Document.8">
                  <p:embed/>
                </p:oleObj>
              </mc:Choice>
              <mc:Fallback>
                <p:oleObj name="Documento" r:id="rId3" imgW="7759700" imgH="5321300" progId="Word.Document.8">
                  <p:embed/>
                  <p:pic>
                    <p:nvPicPr>
                      <p:cNvPr id="203778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819401" y="1905000"/>
                        <a:ext cx="6727825" cy="44196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>
                                  <a:alpha val="74997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2721182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01" name="Rectangle 2"/>
          <p:cNvSpPr>
            <a:spLocks noChangeArrowheads="1"/>
          </p:cNvSpPr>
          <p:nvPr/>
        </p:nvSpPr>
        <p:spPr bwMode="auto">
          <a:xfrm>
            <a:off x="2209800" y="454025"/>
            <a:ext cx="8458200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rgbClr val="FFFF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rgbClr val="FFFF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rgbClr val="FFFF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rgbClr val="FFFF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rgbClr val="FFFF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FF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FF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FF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FF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it-IT" altLang="it-IT" sz="3600" b="1"/>
              <a:t>Atassia cerebellare glutine-dipendente</a:t>
            </a:r>
            <a:endParaRPr lang="it-IT" altLang="it-IT" sz="2800" b="1"/>
          </a:p>
        </p:txBody>
      </p:sp>
      <p:sp>
        <p:nvSpPr>
          <p:cNvPr id="204802" name="Rectangle 3"/>
          <p:cNvSpPr>
            <a:spLocks noChangeArrowheads="1"/>
          </p:cNvSpPr>
          <p:nvPr/>
        </p:nvSpPr>
        <p:spPr bwMode="auto">
          <a:xfrm>
            <a:off x="5029200" y="1368426"/>
            <a:ext cx="5638800" cy="2678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rgbClr val="FFFF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rgbClr val="FFFF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rgbClr val="FFFF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rgbClr val="FFFF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rgbClr val="FFFF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FF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FF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FF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FF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buFontTx/>
              <a:buChar char="•"/>
            </a:pPr>
            <a:r>
              <a:rPr lang="it-IT" altLang="it-IT" b="1">
                <a:solidFill>
                  <a:srgbClr val="FFFFFF"/>
                </a:solidFill>
              </a:rPr>
              <a:t>Donna di 42 anni, sorella di due celiache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buFontTx/>
              <a:buChar char="•"/>
            </a:pPr>
            <a:r>
              <a:rPr lang="it-IT" altLang="it-IT" b="1">
                <a:solidFill>
                  <a:srgbClr val="FFFFFF"/>
                </a:solidFill>
              </a:rPr>
              <a:t> Atassia del tronco da 4 mesi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buFontTx/>
              <a:buChar char="•"/>
            </a:pPr>
            <a:r>
              <a:rPr lang="it-IT" altLang="it-IT" b="1">
                <a:solidFill>
                  <a:srgbClr val="FFFFFF"/>
                </a:solidFill>
              </a:rPr>
              <a:t> Positività  marker celiachia (EmA, tTGA)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buFontTx/>
              <a:buChar char="•"/>
            </a:pPr>
            <a:r>
              <a:rPr lang="it-IT" altLang="it-IT" b="1">
                <a:solidFill>
                  <a:srgbClr val="FFFFFF"/>
                </a:solidFill>
              </a:rPr>
              <a:t> HLA DQ2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buFontTx/>
              <a:buChar char="•"/>
            </a:pPr>
            <a:r>
              <a:rPr lang="it-IT" altLang="it-IT" b="1">
                <a:solidFill>
                  <a:srgbClr val="FFFFFF"/>
                </a:solidFill>
              </a:rPr>
              <a:t> Biopsia duodenale (atrofia lieve tipo 3a)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buFontTx/>
              <a:buChar char="•"/>
            </a:pPr>
            <a:r>
              <a:rPr lang="it-IT" altLang="it-IT" b="1">
                <a:solidFill>
                  <a:srgbClr val="FFFFFF"/>
                </a:solidFill>
                <a:sym typeface="Symbol" panose="05050102010706020507" pitchFamily="18" charset="2"/>
              </a:rPr>
              <a:t> Positività per a. anticellule di  Purkinje</a:t>
            </a:r>
          </a:p>
        </p:txBody>
      </p:sp>
      <p:sp>
        <p:nvSpPr>
          <p:cNvPr id="204803" name="Rectangle 4"/>
          <p:cNvSpPr>
            <a:spLocks noChangeArrowheads="1"/>
          </p:cNvSpPr>
          <p:nvPr/>
        </p:nvSpPr>
        <p:spPr bwMode="auto">
          <a:xfrm>
            <a:off x="5105400" y="4416425"/>
            <a:ext cx="5257800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rgbClr val="FFFF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rgbClr val="FFFF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rgbClr val="FFFF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rgbClr val="FFFF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rgbClr val="FFFF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FF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FF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FF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FF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buFontTx/>
              <a:buChar char="•"/>
            </a:pPr>
            <a:r>
              <a:rPr lang="it-IT" altLang="it-IT" b="1">
                <a:solidFill>
                  <a:srgbClr val="FFFFFF"/>
                </a:solidFill>
              </a:rPr>
              <a:t>Dopo 1 anno di dieta senza glutine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buFontTx/>
              <a:buChar char="•"/>
            </a:pPr>
            <a:r>
              <a:rPr lang="it-IT" altLang="it-IT" b="1">
                <a:solidFill>
                  <a:srgbClr val="FFFFFF"/>
                </a:solidFill>
              </a:rPr>
              <a:t> Scomparsa del disturbo atassico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buFontTx/>
              <a:buChar char="•"/>
            </a:pPr>
            <a:r>
              <a:rPr lang="it-IT" altLang="it-IT" b="1">
                <a:solidFill>
                  <a:srgbClr val="FFFFFF"/>
                </a:solidFill>
              </a:rPr>
              <a:t> Scomparsa degli a. anti Purkinje </a:t>
            </a:r>
          </a:p>
        </p:txBody>
      </p:sp>
      <p:graphicFrame>
        <p:nvGraphicFramePr>
          <p:cNvPr id="204804" name="Object 6"/>
          <p:cNvGraphicFramePr>
            <a:graphicFrameLocks noChangeAspect="1"/>
          </p:cNvGraphicFramePr>
          <p:nvPr/>
        </p:nvGraphicFramePr>
        <p:xfrm>
          <a:off x="1524000" y="1905000"/>
          <a:ext cx="3505200" cy="3581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149" name="PhotoHouse" r:id="rId3" imgW="16253968" imgH="13003175" progId="CorelPhotoHouse.Document">
                  <p:embed/>
                </p:oleObj>
              </mc:Choice>
              <mc:Fallback>
                <p:oleObj name="PhotoHouse" r:id="rId3" imgW="16253968" imgH="13003175" progId="CorelPhotoHouse.Document">
                  <p:embed/>
                  <p:pic>
                    <p:nvPicPr>
                      <p:cNvPr id="204804" name="Object 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24000" y="1905000"/>
                        <a:ext cx="3505200" cy="35814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>
                                  <a:alpha val="74997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04805" name="Text Box 7"/>
          <p:cNvSpPr txBox="1">
            <a:spLocks noChangeArrowheads="1"/>
          </p:cNvSpPr>
          <p:nvPr/>
        </p:nvSpPr>
        <p:spPr bwMode="auto">
          <a:xfrm>
            <a:off x="1524000" y="5548314"/>
            <a:ext cx="3505200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rgbClr val="FFFF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rgbClr val="FFFF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rgbClr val="FFFF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rgbClr val="FFFF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rgbClr val="FFFF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FF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FF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FF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FF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it-IT" altLang="it-IT" sz="1600">
                <a:solidFill>
                  <a:srgbClr val="FFFFFF"/>
                </a:solidFill>
              </a:rPr>
              <a:t>Anticorpi anti cellule di Purkinje</a:t>
            </a: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it-IT" altLang="it-IT" sz="1600">
                <a:solidFill>
                  <a:srgbClr val="FFFFFF"/>
                </a:solidFill>
              </a:rPr>
              <a:t>su cervelletto di ratto</a:t>
            </a:r>
            <a:r>
              <a:rPr lang="it-IT" altLang="it-IT">
                <a:solidFill>
                  <a:srgbClr val="FFFFFF"/>
                </a:solidFill>
              </a:rPr>
              <a:t> </a:t>
            </a:r>
          </a:p>
        </p:txBody>
      </p:sp>
      <p:sp>
        <p:nvSpPr>
          <p:cNvPr id="204806" name="Line 8"/>
          <p:cNvSpPr>
            <a:spLocks noChangeShapeType="1"/>
          </p:cNvSpPr>
          <p:nvPr/>
        </p:nvSpPr>
        <p:spPr bwMode="auto">
          <a:xfrm>
            <a:off x="2286000" y="3200400"/>
            <a:ext cx="609600" cy="0"/>
          </a:xfrm>
          <a:prstGeom prst="line">
            <a:avLst/>
          </a:prstGeom>
          <a:noFill/>
          <a:ln w="9525">
            <a:solidFill>
              <a:schemeClr val="bg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it-IT" sz="2400">
              <a:solidFill>
                <a:srgbClr val="FFFF00"/>
              </a:solidFill>
              <a:latin typeface="Times New Roman" panose="02020603050405020304" pitchFamily="18" charset="0"/>
              <a:ea typeface="MS PGothic" panose="020B0600070205080204" pitchFamily="34" charset="-128"/>
            </a:endParaRPr>
          </a:p>
        </p:txBody>
      </p:sp>
      <p:sp>
        <p:nvSpPr>
          <p:cNvPr id="204807" name="Line 9"/>
          <p:cNvSpPr>
            <a:spLocks noChangeShapeType="1"/>
          </p:cNvSpPr>
          <p:nvPr/>
        </p:nvSpPr>
        <p:spPr bwMode="auto">
          <a:xfrm>
            <a:off x="3124200" y="3733800"/>
            <a:ext cx="609600" cy="0"/>
          </a:xfrm>
          <a:prstGeom prst="line">
            <a:avLst/>
          </a:prstGeom>
          <a:noFill/>
          <a:ln w="9525">
            <a:solidFill>
              <a:schemeClr val="bg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it-IT" sz="2400">
              <a:solidFill>
                <a:srgbClr val="FFFF00"/>
              </a:solidFill>
              <a:latin typeface="Times New Roman" panose="02020603050405020304" pitchFamily="18" charset="0"/>
              <a:ea typeface="MS PGothic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6729020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825" name="Rectangle 2"/>
          <p:cNvSpPr>
            <a:spLocks noChangeArrowheads="1"/>
          </p:cNvSpPr>
          <p:nvPr/>
        </p:nvSpPr>
        <p:spPr bwMode="auto">
          <a:xfrm>
            <a:off x="2209800" y="0"/>
            <a:ext cx="7772400" cy="152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 sz="2400">
                <a:solidFill>
                  <a:srgbClr val="FFFF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rgbClr val="FFFF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rgbClr val="FFFF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rgbClr val="FFFF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rgbClr val="FFFF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FF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FF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FF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FF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it-IT" altLang="it-IT" sz="3600"/>
              <a:t>M. G., bambina di 5 anni</a:t>
            </a:r>
            <a:endParaRPr lang="it-IT" altLang="it-IT" sz="4400">
              <a:solidFill>
                <a:srgbClr val="000000"/>
              </a:solidFill>
            </a:endParaRPr>
          </a:p>
        </p:txBody>
      </p:sp>
      <p:sp>
        <p:nvSpPr>
          <p:cNvPr id="205826" name="Rectangle 3"/>
          <p:cNvSpPr>
            <a:spLocks noChangeArrowheads="1"/>
          </p:cNvSpPr>
          <p:nvPr/>
        </p:nvSpPr>
        <p:spPr bwMode="auto">
          <a:xfrm>
            <a:off x="1992313" y="1268414"/>
            <a:ext cx="6191250" cy="48275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>
              <a:defRPr sz="2400">
                <a:solidFill>
                  <a:srgbClr val="FFFF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rgbClr val="FFFF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rgbClr val="FFFF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rgbClr val="FFFF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rgbClr val="FFFF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FF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FF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FF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FF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pPr algn="just" eaLnBrk="0" fontAlgn="base" hangingPunct="0">
              <a:spcBef>
                <a:spcPct val="20000"/>
              </a:spcBef>
              <a:spcAft>
                <a:spcPct val="0"/>
              </a:spcAft>
              <a:buFontTx/>
              <a:buChar char="•"/>
            </a:pPr>
            <a:r>
              <a:rPr lang="it-IT" altLang="it-IT" sz="2000">
                <a:solidFill>
                  <a:srgbClr val="FFFFFF"/>
                </a:solidFill>
              </a:rPr>
              <a:t>A 4 anni e mezzo diagnosi di epilessia parziale complessa con crisi secondarie generalizzate, non sintomi GI</a:t>
            </a:r>
          </a:p>
          <a:p>
            <a:pPr algn="just" eaLnBrk="0" fontAlgn="base" hangingPunct="0">
              <a:spcBef>
                <a:spcPct val="20000"/>
              </a:spcBef>
              <a:spcAft>
                <a:spcPct val="0"/>
              </a:spcAft>
              <a:buFontTx/>
              <a:buChar char="•"/>
            </a:pPr>
            <a:r>
              <a:rPr lang="it-IT" altLang="it-IT" sz="2000">
                <a:solidFill>
                  <a:srgbClr val="FFFFFF"/>
                </a:solidFill>
              </a:rPr>
              <a:t>TC and RM cerebrale negative</a:t>
            </a:r>
          </a:p>
          <a:p>
            <a:pPr algn="just" eaLnBrk="0" fontAlgn="base" hangingPunct="0">
              <a:spcBef>
                <a:spcPct val="20000"/>
              </a:spcBef>
              <a:spcAft>
                <a:spcPct val="0"/>
              </a:spcAft>
              <a:buFontTx/>
              <a:buChar char="•"/>
            </a:pPr>
            <a:r>
              <a:rPr lang="it-IT" altLang="it-IT" sz="2000">
                <a:solidFill>
                  <a:srgbClr val="FFFFFF"/>
                </a:solidFill>
              </a:rPr>
              <a:t>EEG: sporadiche punte onda malformate asincrone nelle derivazioni medio-posteriori</a:t>
            </a:r>
          </a:p>
          <a:p>
            <a:pPr algn="just" eaLnBrk="0" fontAlgn="base" hangingPunct="0">
              <a:spcBef>
                <a:spcPct val="20000"/>
              </a:spcBef>
              <a:spcAft>
                <a:spcPct val="0"/>
              </a:spcAft>
              <a:buFontTx/>
              <a:buChar char="•"/>
            </a:pPr>
            <a:r>
              <a:rPr lang="it-IT" altLang="it-IT" sz="2000">
                <a:solidFill>
                  <a:srgbClr val="FFFFFF"/>
                </a:solidFill>
              </a:rPr>
              <a:t>Positività per anti-tTG (12AU v.n. &lt;7 AU) ed EmA IgA (1:40), HLA-DQ2+, positività per a. antineurone Yo-like (+--) ed antiganglioside GM1 IgG (125 AU v.n. &lt;25)</a:t>
            </a:r>
          </a:p>
          <a:p>
            <a:pPr algn="just" eaLnBrk="0" fontAlgn="base" hangingPunct="0">
              <a:spcBef>
                <a:spcPct val="20000"/>
              </a:spcBef>
              <a:spcAft>
                <a:spcPct val="0"/>
              </a:spcAft>
              <a:buFontTx/>
              <a:buChar char="•"/>
            </a:pPr>
            <a:r>
              <a:rPr lang="it-IT" altLang="it-IT" sz="2000">
                <a:solidFill>
                  <a:srgbClr val="FFFFFF"/>
                </a:solidFill>
              </a:rPr>
              <a:t>Biopsia duodenale: atrofia lieve 3a </a:t>
            </a:r>
          </a:p>
          <a:p>
            <a:pPr algn="just" eaLnBrk="0" fontAlgn="base" hangingPunct="0">
              <a:spcBef>
                <a:spcPct val="20000"/>
              </a:spcBef>
              <a:spcAft>
                <a:spcPct val="0"/>
              </a:spcAft>
              <a:buFontTx/>
              <a:buChar char="•"/>
            </a:pPr>
            <a:r>
              <a:rPr lang="it-IT" altLang="it-IT" sz="2000">
                <a:solidFill>
                  <a:srgbClr val="FFFFFF"/>
                </a:solidFill>
              </a:rPr>
              <a:t>Dopo 4 mesi di GFD riduzione crisi di epilessia con regressione dei disturbi comportamentali e delle turbe dell</a:t>
            </a:r>
            <a:r>
              <a:rPr lang="ja-JP" altLang="it-IT" sz="2000">
                <a:solidFill>
                  <a:srgbClr val="FFFFFF"/>
                </a:solidFill>
              </a:rPr>
              <a:t>’</a:t>
            </a:r>
            <a:r>
              <a:rPr lang="it-IT" altLang="ja-JP" sz="2000">
                <a:solidFill>
                  <a:srgbClr val="FFFFFF"/>
                </a:solidFill>
              </a:rPr>
              <a:t>apprendimento. Solo crisi saltuarie scatenate da infezioni intercorrenti e da assunzione involontaria di glutine </a:t>
            </a:r>
          </a:p>
          <a:p>
            <a:pPr algn="just" eaLnBrk="0" fontAlgn="base" hangingPunct="0">
              <a:spcBef>
                <a:spcPct val="20000"/>
              </a:spcBef>
              <a:spcAft>
                <a:spcPct val="0"/>
              </a:spcAft>
              <a:buFontTx/>
              <a:buChar char="•"/>
            </a:pPr>
            <a:endParaRPr lang="it-IT" altLang="it-IT" sz="2000"/>
          </a:p>
        </p:txBody>
      </p:sp>
      <p:pic>
        <p:nvPicPr>
          <p:cNvPr id="205827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83564" y="1447800"/>
            <a:ext cx="2484437" cy="2197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5828" name="Text Box 6"/>
          <p:cNvSpPr txBox="1">
            <a:spLocks noChangeArrowheads="1"/>
          </p:cNvSpPr>
          <p:nvPr/>
        </p:nvSpPr>
        <p:spPr bwMode="auto">
          <a:xfrm>
            <a:off x="8904288" y="3573463"/>
            <a:ext cx="140970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rgbClr val="FFFF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rgbClr val="FFFF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rgbClr val="FFFF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rgbClr val="FFFF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rgbClr val="FFFF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FF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FF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FF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FF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it-IT" altLang="it-IT" sz="1800">
                <a:solidFill>
                  <a:srgbClr val="FFFFFF"/>
                </a:solidFill>
              </a:rPr>
              <a:t>Tipo 3a</a:t>
            </a:r>
            <a:endParaRPr lang="it-IT" altLang="it-IT">
              <a:solidFill>
                <a:srgbClr val="FFFFFF"/>
              </a:solidFill>
            </a:endParaRPr>
          </a:p>
        </p:txBody>
      </p:sp>
      <p:sp>
        <p:nvSpPr>
          <p:cNvPr id="205829" name="Text Box 7"/>
          <p:cNvSpPr txBox="1">
            <a:spLocks noChangeArrowheads="1"/>
          </p:cNvSpPr>
          <p:nvPr/>
        </p:nvSpPr>
        <p:spPr bwMode="auto">
          <a:xfrm>
            <a:off x="8153400" y="6019801"/>
            <a:ext cx="25146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rgbClr val="FFFF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rgbClr val="FFFF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rgbClr val="FFFF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rgbClr val="FFFF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rgbClr val="FFFF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FF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FF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FF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FF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it-IT" altLang="it-IT" sz="1800">
                <a:solidFill>
                  <a:srgbClr val="FFFFFF"/>
                </a:solidFill>
              </a:rPr>
              <a:t>A. antineurone Yo-like</a:t>
            </a:r>
            <a:endParaRPr lang="it-IT" altLang="it-IT">
              <a:solidFill>
                <a:srgbClr val="FFFFFF"/>
              </a:solidFill>
            </a:endParaRPr>
          </a:p>
        </p:txBody>
      </p:sp>
      <p:graphicFrame>
        <p:nvGraphicFramePr>
          <p:cNvPr id="205830" name="Object 8"/>
          <p:cNvGraphicFramePr>
            <a:graphicFrameLocks noChangeAspect="1"/>
          </p:cNvGraphicFramePr>
          <p:nvPr/>
        </p:nvGraphicFramePr>
        <p:xfrm>
          <a:off x="8229600" y="3916364"/>
          <a:ext cx="2438400" cy="21034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173" name="PhotoHouse" r:id="rId4" imgW="16253968" imgH="13003175" progId="CorelPhotoHouse.Document">
                  <p:embed/>
                </p:oleObj>
              </mc:Choice>
              <mc:Fallback>
                <p:oleObj name="PhotoHouse" r:id="rId4" imgW="16253968" imgH="13003175" progId="CorelPhotoHouse.Document">
                  <p:embed/>
                  <p:pic>
                    <p:nvPicPr>
                      <p:cNvPr id="205830" name="Object 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229600" y="3916364"/>
                        <a:ext cx="2438400" cy="210343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>
                                  <a:alpha val="74997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3995331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849" name="Text Box 2"/>
          <p:cNvSpPr txBox="1">
            <a:spLocks noChangeArrowheads="1"/>
          </p:cNvSpPr>
          <p:nvPr/>
        </p:nvSpPr>
        <p:spPr bwMode="auto">
          <a:xfrm>
            <a:off x="5257800" y="911226"/>
            <a:ext cx="5181600" cy="5883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rgbClr val="FFFF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rgbClr val="FFFF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rgbClr val="FFFF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rgbClr val="FFFF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rgbClr val="FFFF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FF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FF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FF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FF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pPr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it-IT" altLang="it-IT" sz="2000">
                <a:solidFill>
                  <a:srgbClr val="FFFFFF"/>
                </a:solidFill>
              </a:rPr>
              <a:t>F.F., 42 anni,  BMI 16%, stato di malnutrizione</a:t>
            </a:r>
          </a:p>
          <a:p>
            <a:pPr algn="just" eaLnBrk="0" fontAlgn="base" hangingPunct="0">
              <a:spcBef>
                <a:spcPct val="0"/>
              </a:spcBef>
              <a:spcAft>
                <a:spcPct val="0"/>
              </a:spcAft>
            </a:pPr>
            <a:endParaRPr lang="it-IT" altLang="it-IT" sz="2000">
              <a:solidFill>
                <a:srgbClr val="FFFFFF"/>
              </a:solidFill>
            </a:endParaRPr>
          </a:p>
          <a:p>
            <a:pPr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it-IT" altLang="it-IT" sz="2000">
                <a:solidFill>
                  <a:srgbClr val="FFFFFF"/>
                </a:solidFill>
              </a:rPr>
              <a:t>A 25 anni  cardiomiopatia dilatativa (terapia anticoagulante).</a:t>
            </a:r>
          </a:p>
          <a:p>
            <a:pPr algn="just" eaLnBrk="0" fontAlgn="base" hangingPunct="0">
              <a:spcBef>
                <a:spcPct val="0"/>
              </a:spcBef>
              <a:spcAft>
                <a:spcPct val="0"/>
              </a:spcAft>
            </a:pPr>
            <a:endParaRPr lang="it-IT" altLang="it-IT" sz="2000">
              <a:solidFill>
                <a:srgbClr val="FFFFFF"/>
              </a:solidFill>
            </a:endParaRPr>
          </a:p>
          <a:p>
            <a:pPr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it-IT" altLang="it-IT" sz="2000">
                <a:solidFill>
                  <a:srgbClr val="FFFFFF"/>
                </a:solidFill>
              </a:rPr>
              <a:t>Assenza di sintomi gastrointestinali.</a:t>
            </a:r>
          </a:p>
          <a:p>
            <a:pPr algn="just" eaLnBrk="0" fontAlgn="base" hangingPunct="0">
              <a:spcBef>
                <a:spcPct val="0"/>
              </a:spcBef>
              <a:spcAft>
                <a:spcPct val="0"/>
              </a:spcAft>
            </a:pPr>
            <a:endParaRPr lang="it-IT" altLang="it-IT" sz="2000">
              <a:solidFill>
                <a:srgbClr val="FFFFFF"/>
              </a:solidFill>
            </a:endParaRPr>
          </a:p>
          <a:p>
            <a:pPr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it-IT" altLang="it-IT" sz="2000">
                <a:solidFill>
                  <a:srgbClr val="FFFFFF"/>
                </a:solidFill>
              </a:rPr>
              <a:t>Esami di laboratorio: Ferritina 117 ng/ml (30-290), folatemia 6 ng/mL(3-16), Hb 13.3, MCV 92, HLA DQ2+</a:t>
            </a:r>
          </a:p>
          <a:p>
            <a:pPr algn="just" eaLnBrk="0" fontAlgn="base" hangingPunct="0">
              <a:spcBef>
                <a:spcPct val="0"/>
              </a:spcBef>
              <a:spcAft>
                <a:spcPct val="0"/>
              </a:spcAft>
            </a:pPr>
            <a:endParaRPr lang="it-IT" altLang="it-IT" sz="2000">
              <a:solidFill>
                <a:srgbClr val="FFFFFF"/>
              </a:solidFill>
            </a:endParaRPr>
          </a:p>
          <a:p>
            <a:pPr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it-IT" altLang="it-IT" sz="2000">
                <a:solidFill>
                  <a:srgbClr val="FFFFFF"/>
                </a:solidFill>
              </a:rPr>
              <a:t>Studio autoimmunità con inclusione test per celiachia (mai eseguiti in precedenza): EmA 1:320 e anti-tTG 26 AU (v.n &lt;7)</a:t>
            </a:r>
          </a:p>
          <a:p>
            <a:pPr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it-IT" altLang="it-IT" sz="2000">
                <a:solidFill>
                  <a:srgbClr val="FFFFFF"/>
                </a:solidFill>
              </a:rPr>
              <a:t>Sospeso Coumadin e biopsia duodenale (atrofia subtotale dei villi 3c)</a:t>
            </a:r>
          </a:p>
          <a:p>
            <a:pPr algn="just" eaLnBrk="0" fontAlgn="base" hangingPunct="0">
              <a:spcBef>
                <a:spcPct val="0"/>
              </a:spcBef>
              <a:spcAft>
                <a:spcPct val="0"/>
              </a:spcAft>
            </a:pPr>
            <a:endParaRPr lang="it-IT" altLang="it-IT" sz="2000">
              <a:solidFill>
                <a:srgbClr val="FFFFFF"/>
              </a:solidFill>
            </a:endParaRPr>
          </a:p>
          <a:p>
            <a:pPr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it-IT" altLang="it-IT" sz="2000">
                <a:solidFill>
                  <a:srgbClr val="FFFFFF"/>
                </a:solidFill>
              </a:rPr>
              <a:t>Dieta aglutinata, dopo 12 mesi trapianto di cuore con esito positivo.  </a:t>
            </a:r>
          </a:p>
        </p:txBody>
      </p:sp>
      <p:pic>
        <p:nvPicPr>
          <p:cNvPr id="206850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1063625"/>
            <a:ext cx="3657600" cy="5791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6851" name="Text Box 4"/>
          <p:cNvSpPr txBox="1">
            <a:spLocks noChangeArrowheads="1"/>
          </p:cNvSpPr>
          <p:nvPr/>
        </p:nvSpPr>
        <p:spPr bwMode="auto">
          <a:xfrm>
            <a:off x="3352800" y="190500"/>
            <a:ext cx="6477000" cy="579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rgbClr val="FFFF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rgbClr val="FFFF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rgbClr val="FFFF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rgbClr val="FFFF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rgbClr val="FFFF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FF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FF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FF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FF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it-IT" altLang="it-IT" sz="3200"/>
              <a:t>Celiachia in Cardiomiopatia Dilatativa</a:t>
            </a:r>
          </a:p>
        </p:txBody>
      </p:sp>
      <p:pic>
        <p:nvPicPr>
          <p:cNvPr id="206852" name="Picture 5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8800" y="1063625"/>
            <a:ext cx="1143000" cy="152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6853" name="Text Box 6"/>
          <p:cNvSpPr txBox="1">
            <a:spLocks noChangeArrowheads="1"/>
          </p:cNvSpPr>
          <p:nvPr/>
        </p:nvSpPr>
        <p:spPr bwMode="auto">
          <a:xfrm>
            <a:off x="1524000" y="2476501"/>
            <a:ext cx="1828800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rgbClr val="FFFF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rgbClr val="FFFF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rgbClr val="FFFF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rgbClr val="FFFF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rgbClr val="FFFF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FF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FF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FF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FF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it-IT" altLang="it-IT" b="1">
                <a:solidFill>
                  <a:srgbClr val="FF3300"/>
                </a:solidFill>
              </a:rPr>
              <a:t>diastolic</a:t>
            </a: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it-IT" altLang="it-IT" b="1">
                <a:solidFill>
                  <a:srgbClr val="FF3300"/>
                </a:solidFill>
              </a:rPr>
              <a:t>failure</a:t>
            </a:r>
            <a:endParaRPr lang="it-IT" altLang="it-IT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610389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Presentazione vuota">
  <a:themeElements>
    <a:clrScheme name="Personalizzato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92D050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Presentazione vuota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it-IT" sz="2400" b="0" i="0" u="none" strike="noStrike" cap="none" normalizeH="0" baseline="0" smtClean="0">
            <a:ln>
              <a:noFill/>
            </a:ln>
            <a:solidFill>
              <a:srgbClr val="FFFF00"/>
            </a:solidFill>
            <a:effectLst/>
            <a:latin typeface="Times New Roman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it-IT" sz="2400" b="0" i="0" u="none" strike="noStrike" cap="none" normalizeH="0" baseline="0" smtClean="0">
            <a:ln>
              <a:noFill/>
            </a:ln>
            <a:solidFill>
              <a:srgbClr val="FFFF00"/>
            </a:solidFill>
            <a:effectLst/>
            <a:latin typeface="Times New Roman" pitchFamily="18" charset="0"/>
          </a:defRPr>
        </a:defPPr>
      </a:lstStyle>
    </a:lnDef>
  </a:objectDefaults>
  <a:extraClrSchemeLst>
    <a:extraClrScheme>
      <a:clrScheme name="Presentazione vuota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esentazione vuota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resentazione vuota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esentazione vuota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esentazione vuota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esentazione vuota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esentazione vuota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1180</Words>
  <Application>Microsoft Office PowerPoint</Application>
  <PresentationFormat>Widescreen</PresentationFormat>
  <Paragraphs>174</Paragraphs>
  <Slides>17</Slides>
  <Notes>0</Notes>
  <HiddenSlides>0</HiddenSlides>
  <MMClips>0</MMClips>
  <ScaleCrop>false</ScaleCrop>
  <HeadingPairs>
    <vt:vector size="8" baseType="variant">
      <vt:variant>
        <vt:lpstr>Caratteri utilizzati</vt:lpstr>
      </vt:variant>
      <vt:variant>
        <vt:i4>5</vt:i4>
      </vt:variant>
      <vt:variant>
        <vt:lpstr>Tema</vt:lpstr>
      </vt:variant>
      <vt:variant>
        <vt:i4>1</vt:i4>
      </vt:variant>
      <vt:variant>
        <vt:lpstr>Server OLE incorporati</vt:lpstr>
      </vt:variant>
      <vt:variant>
        <vt:i4>3</vt:i4>
      </vt:variant>
      <vt:variant>
        <vt:lpstr>Titoli diapositive</vt:lpstr>
      </vt:variant>
      <vt:variant>
        <vt:i4>17</vt:i4>
      </vt:variant>
    </vt:vector>
  </HeadingPairs>
  <TitlesOfParts>
    <vt:vector size="26" baseType="lpstr">
      <vt:lpstr>MS PGothic</vt:lpstr>
      <vt:lpstr>MS PGothic</vt:lpstr>
      <vt:lpstr>Arial</vt:lpstr>
      <vt:lpstr>Symbol</vt:lpstr>
      <vt:lpstr>Times New Roman</vt:lpstr>
      <vt:lpstr>Presentazione vuota</vt:lpstr>
      <vt:lpstr>Grafico</vt:lpstr>
      <vt:lpstr>PhotoHouse</vt:lpstr>
      <vt:lpstr>Documento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Presentazione standard di PowerPoint</dc:title>
  <dc:creator>utente</dc:creator>
  <cp:lastModifiedBy>utente</cp:lastModifiedBy>
  <cp:revision>4</cp:revision>
  <dcterms:created xsi:type="dcterms:W3CDTF">2019-04-02T10:28:38Z</dcterms:created>
  <dcterms:modified xsi:type="dcterms:W3CDTF">2019-04-02T10:51:33Z</dcterms:modified>
</cp:coreProperties>
</file>