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74" r:id="rId3"/>
    <p:sldMasterId id="2147483686" r:id="rId4"/>
  </p:sldMasterIdLst>
  <p:notesMasterIdLst>
    <p:notesMasterId r:id="rId35"/>
  </p:notesMasterIdLst>
  <p:sldIdLst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C9C5B8-B232-482F-8792-4CA4D4282ABF}" type="datetimeFigureOut">
              <a:rPr lang="it-IT" smtClean="0"/>
              <a:t>02/04/2019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3292B4-4B62-4C68-9C05-F8ED52FF28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930991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B44684E-47BA-483D-B6B8-24A511AA6F8A}" type="slidenum">
              <a:rPr kumimoji="0" lang="it-IT" altLang="it-IT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it-IT" altLang="it-IT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9830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fld id="{B393105A-4077-4321-A07D-6105D0F1868B}" type="slidenum">
              <a:rPr kumimoji="0" lang="it-IT" altLang="it-IT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Arial" panose="020B0604020202020204" pitchFamily="34" charset="0"/>
              </a:rPr>
              <a:pPr marL="0" marR="0" lvl="0" indent="0" algn="r" defTabSz="4492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t>7</a:t>
            </a:fld>
            <a:endParaRPr kumimoji="0" lang="it-IT" altLang="it-IT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98308" name="Rectangle 1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8309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7988" cy="42037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anchor="ctr"/>
          <a:lstStyle/>
          <a:p>
            <a:pPr eaLnBrk="1" hangingPunct="1"/>
            <a:endParaRPr lang="it-IT" altLang="it-IT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21952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8546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it-IT" smtClean="0"/>
          </a:p>
        </p:txBody>
      </p:sp>
      <p:sp>
        <p:nvSpPr>
          <p:cNvPr id="10854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819B7AC-BF5F-4780-BC95-5FF73F566C21}" type="slidenum">
              <a:rPr kumimoji="0" lang="nb-NO" altLang="it-IT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nb-NO" altLang="it-IT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78495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181FDF8-11B6-48AA-992B-4AB6082B87D7}" type="slidenum">
              <a:rPr kumimoji="0" lang="it-IT" altLang="it-IT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it-IT" altLang="it-IT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1264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fld id="{0BD885E4-3FCD-4B46-A225-A7A280DD5A75}" type="slidenum">
              <a:rPr kumimoji="0" lang="it-IT" altLang="it-IT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pPr marL="0" marR="0" lvl="0" indent="0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t>19</a:t>
            </a:fld>
            <a:endParaRPr kumimoji="0" lang="it-IT" altLang="it-IT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112644" name="Text Box 1"/>
          <p:cNvSpPr txBox="1">
            <a:spLocks noChangeArrowheads="1"/>
          </p:cNvSpPr>
          <p:nvPr/>
        </p:nvSpPr>
        <p:spPr bwMode="auto">
          <a:xfrm>
            <a:off x="735013" y="685800"/>
            <a:ext cx="5387975" cy="342741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it-IT" altLang="it-IT" sz="18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112645" name="Text Box 2"/>
          <p:cNvSpPr>
            <a:spLocks noChangeArrowheads="1"/>
          </p:cNvSpPr>
          <p:nvPr>
            <p:ph type="body"/>
          </p:nvPr>
        </p:nvSpPr>
        <p:spPr>
          <a:xfrm>
            <a:off x="912813" y="4343400"/>
            <a:ext cx="5033962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/>
          <a:lstStyle/>
          <a:p>
            <a:pPr algn="just" defTabSz="449263" eaLnBrk="1" hangingPunct="1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it-IT" smtClean="0">
                <a:cs typeface="Times New Roman" panose="02020603050405020304" pitchFamily="18" charset="0"/>
              </a:rPr>
              <a:t>CD is characterised by a flattened mucosa, villous atrophy and crypt hyperplasia of the small intestine. In this slide are shown the endoscopic, histologic and electronic microscopy aspects of intestinal mucosa in a patient affected by coeliac disease and in a normal subject.</a:t>
            </a:r>
          </a:p>
        </p:txBody>
      </p:sp>
    </p:spTree>
    <p:extLst>
      <p:ext uri="{BB962C8B-B14F-4D97-AF65-F5344CB8AC3E}">
        <p14:creationId xmlns:p14="http://schemas.microsoft.com/office/powerpoint/2010/main" val="14188675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7843CA6C-B5C6-4CB3-9D7C-51ADD098089E}" type="slidenum">
              <a:rPr lang="it-IT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79925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E9B4BA6A-7D9A-4D93-A213-2B597836166D}" type="slidenum">
              <a:rPr lang="it-IT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492019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91D69A47-3A6A-4B9A-A7E8-F8DFAE10EA49}" type="slidenum">
              <a:rPr lang="it-IT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212429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nb-NO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nb-NO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F10BE361-A316-455A-BE2A-CD3E76956158}" type="slidenum">
              <a:rPr lang="en-US" altLang="it-IT" smtClean="0">
                <a:latin typeface="Times New Roman" panose="02020603050405020304" pitchFamily="18" charset="0"/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en-US" altLang="it-IT"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363667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FFFF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FFFF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92ADCBDD-8111-42A4-9D62-847E4132CAF0}" type="slidenum">
              <a:rPr lang="en-US" altLang="it-IT" smtClean="0">
                <a:solidFill>
                  <a:srgbClr val="FFFF00"/>
                </a:solidFill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en-US" altLang="it-IT">
              <a:solidFill>
                <a:srgbClr val="FFFF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889085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FFFF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FFFF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D650E108-C4A0-43B6-9461-9B0264EBBDD9}" type="slidenum">
              <a:rPr lang="en-US" altLang="it-IT" smtClean="0">
                <a:solidFill>
                  <a:srgbClr val="FFFF00"/>
                </a:solidFill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en-US" altLang="it-IT">
              <a:solidFill>
                <a:srgbClr val="FFFF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212424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FFFF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FFFF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8E012EE5-F539-4560-9998-1E24C60658EF}" type="slidenum">
              <a:rPr lang="en-US" altLang="it-IT" smtClean="0">
                <a:solidFill>
                  <a:srgbClr val="FFFF00"/>
                </a:solidFill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en-US" altLang="it-IT">
              <a:solidFill>
                <a:srgbClr val="FFFF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159199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FFFF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FFFF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65F0177E-53B6-4501-A582-75D4840A8A39}" type="slidenum">
              <a:rPr lang="en-US" altLang="it-IT" smtClean="0">
                <a:solidFill>
                  <a:srgbClr val="FFFF00"/>
                </a:solidFill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en-US" altLang="it-IT">
              <a:solidFill>
                <a:srgbClr val="FFFF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998667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FFFF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FFFF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204479EA-DE56-4528-A76D-4AD2EE6FA3E1}" type="slidenum">
              <a:rPr lang="en-US" altLang="it-IT" smtClean="0">
                <a:solidFill>
                  <a:srgbClr val="FFFF00"/>
                </a:solidFill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en-US" altLang="it-IT">
              <a:solidFill>
                <a:srgbClr val="FFFF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420754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FFFF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FFFF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4F9C977E-D6E8-481A-BC46-4028A2E896C7}" type="slidenum">
              <a:rPr lang="en-US" altLang="it-IT" smtClean="0">
                <a:solidFill>
                  <a:srgbClr val="FFFF00"/>
                </a:solidFill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en-US" altLang="it-IT">
              <a:solidFill>
                <a:srgbClr val="FFFF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568253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FFFF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FFFF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E4A15647-61B1-4DEE-BA69-8A11C6AC0856}" type="slidenum">
              <a:rPr lang="en-US" altLang="it-IT" smtClean="0">
                <a:solidFill>
                  <a:srgbClr val="FFFF00"/>
                </a:solidFill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en-US" altLang="it-IT">
              <a:solidFill>
                <a:srgbClr val="FFFF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31700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8249ECD0-5CB8-4596-B17D-62C151B0B590}" type="slidenum">
              <a:rPr lang="it-IT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905653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FFFF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FFFF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152AC5DE-B41B-44FA-9092-2AE173E47925}" type="slidenum">
              <a:rPr lang="en-US" altLang="it-IT" smtClean="0">
                <a:solidFill>
                  <a:srgbClr val="FFFF00"/>
                </a:solidFill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en-US" altLang="it-IT">
              <a:solidFill>
                <a:srgbClr val="FFFF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37448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FFFF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FFFF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C96EB7EB-DACD-4C12-B449-2C855368350E}" type="slidenum">
              <a:rPr lang="en-US" altLang="it-IT" smtClean="0">
                <a:solidFill>
                  <a:srgbClr val="FFFF00"/>
                </a:solidFill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en-US" altLang="it-IT">
              <a:solidFill>
                <a:srgbClr val="FFFF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284549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FFFF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FFFF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AF8E22B8-C38D-4539-9FB6-660A11245AF9}" type="slidenum">
              <a:rPr lang="en-US" altLang="it-IT" smtClean="0">
                <a:solidFill>
                  <a:srgbClr val="FFFF00"/>
                </a:solidFill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en-US" altLang="it-IT">
              <a:solidFill>
                <a:srgbClr val="FFFF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758770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FFFF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FFFF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AC808EE6-B121-4C1F-916C-86ED9D4A6954}" type="slidenum">
              <a:rPr lang="en-US" altLang="it-IT" smtClean="0">
                <a:solidFill>
                  <a:srgbClr val="FFFF00"/>
                </a:solidFill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en-US" altLang="it-IT">
              <a:solidFill>
                <a:srgbClr val="FFFF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066688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5BB79FD-FDEA-4F3B-8E96-8DD77E162369}" type="slidenum">
              <a:rPr lang="it-IT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214739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9AF8390-B3E1-40FB-B412-9255732FD6AD}" type="slidenum">
              <a:rPr lang="it-IT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4103565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88F1E36-C5A2-4481-8CD3-32CB4891BEF7}" type="slidenum">
              <a:rPr lang="it-IT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2887761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77D8AEF-496F-437B-BDE8-03692760F768}" type="slidenum">
              <a:rPr lang="it-IT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2662500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B502FBF-2F84-4872-85B0-5DEC391B6FB8}" type="slidenum">
              <a:rPr lang="it-IT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9135467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C28123B-77BA-4197-8F68-A88F5DA150AD}" type="slidenum">
              <a:rPr lang="it-IT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41128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67B25357-DDA3-4B3F-9CF7-949C0793BA42}" type="slidenum">
              <a:rPr lang="it-IT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973330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086A4E2-1A0F-46CF-97DA-FDBE2B018A80}" type="slidenum">
              <a:rPr lang="it-IT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474696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605B143-6A4A-45DA-8A75-D21564AEC6CF}" type="slidenum">
              <a:rPr lang="it-IT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384179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70273ED-3D79-4AC8-9653-576D9B58FEE5}" type="slidenum">
              <a:rPr lang="it-IT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8289373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6AC0413-DBA7-48FF-93BB-F57124AFE7BF}" type="slidenum">
              <a:rPr lang="it-IT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5603049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4D337E3-ACC7-4EE4-8560-CF5C0FAEE0A9}" type="slidenum">
              <a:rPr lang="it-IT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09377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E9B73C78-6CF3-4C15-9AB8-3DEA1F0FFF8B}" type="slidenum">
              <a:rPr lang="it-IT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42050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F03AE764-AFD7-459C-8E21-274C00A73BEC}" type="slidenum">
              <a:rPr lang="it-IT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688820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8250DD59-31C8-43C0-BB95-F30B09C5DBB4}" type="slidenum">
              <a:rPr lang="it-IT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74167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884596E0-B915-498B-BEA1-35B1BA42EC86}" type="slidenum">
              <a:rPr lang="it-IT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211414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FF16CD7A-25B8-4FE1-86FB-28CEB936B70D}" type="slidenum">
              <a:rPr lang="it-IT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333763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DF8B055C-DECD-4474-AD87-B436414C9ECC}" type="slidenum">
              <a:rPr lang="it-IT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609879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stile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gli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290ECA87-85A0-4924-9B81-644A3C05D68F}" type="slidenum">
              <a:rPr lang="it-IT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7427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anose="020B0600070205080204" pitchFamily="34" charset="-128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anose="020B0600070205080204" pitchFamily="34" charset="-128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anose="020B0600070205080204" pitchFamily="34" charset="-128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anose="020B0600070205080204" pitchFamily="34" charset="-128"/>
          <a:cs typeface="ＭＳ Ｐゴシック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anose="020B0600070205080204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anose="020B0600070205080204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it-IT" smtClean="0"/>
              <a:t>Click to edit Master title style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it-IT" smtClean="0"/>
              <a:t>Click to edit Master text styles</a:t>
            </a:r>
          </a:p>
          <a:p>
            <a:pPr lvl="1"/>
            <a:r>
              <a:rPr lang="en-US" altLang="it-IT" smtClean="0"/>
              <a:t>Second level</a:t>
            </a:r>
          </a:p>
          <a:p>
            <a:pPr lvl="2"/>
            <a:r>
              <a:rPr lang="en-US" altLang="it-IT" smtClean="0"/>
              <a:t>Third level</a:t>
            </a:r>
          </a:p>
          <a:p>
            <a:pPr lvl="3"/>
            <a:r>
              <a:rPr lang="en-US" altLang="it-IT" smtClean="0"/>
              <a:t>Fourth level</a:t>
            </a:r>
          </a:p>
          <a:p>
            <a:pPr lvl="4"/>
            <a:r>
              <a:rPr lang="en-US" altLang="it-IT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nb-NO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nb-NO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BED39140-542E-4BAA-84D4-D870907714A8}" type="slidenum">
              <a:rPr lang="en-US" altLang="it-IT" smtClean="0">
                <a:latin typeface="Times New Roman" panose="02020603050405020304" pitchFamily="18" charset="0"/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en-US" altLang="it-IT"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62978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anose="020B0600070205080204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it-IT" smtClean="0"/>
              <a:t>Fare clic per modificare lo stile del titolo dello schema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it-IT" smtClean="0"/>
              <a:t>Fare clic per modificare gli stili del testo dello schema</a:t>
            </a:r>
          </a:p>
          <a:p>
            <a:pPr lvl="1"/>
            <a:r>
              <a:rPr lang="en-US" altLang="it-IT" smtClean="0"/>
              <a:t>Secondo livello</a:t>
            </a:r>
          </a:p>
          <a:p>
            <a:pPr lvl="2"/>
            <a:r>
              <a:rPr lang="en-US" altLang="it-IT" smtClean="0"/>
              <a:t>Terzo livello</a:t>
            </a:r>
          </a:p>
          <a:p>
            <a:pPr lvl="3"/>
            <a:r>
              <a:rPr lang="en-US" altLang="it-IT" smtClean="0"/>
              <a:t>Quarto livello</a:t>
            </a:r>
          </a:p>
          <a:p>
            <a:pPr lvl="4"/>
            <a:r>
              <a:rPr lang="en-US" alt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charset="0"/>
                <a:ea typeface="ＭＳ Ｐゴシック" charset="-128"/>
                <a:cs typeface="+mn-cs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FFFF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 New Roman" charset="0"/>
                <a:ea typeface="ＭＳ Ｐゴシック" charset="-128"/>
                <a:cs typeface="+mn-cs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FFFF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33CEBA9B-D8CF-4249-AB1C-052C7359AB0D}" type="slidenum">
              <a:rPr lang="en-US" altLang="it-IT" smtClean="0">
                <a:solidFill>
                  <a:srgbClr val="FFFF00"/>
                </a:solidFill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en-US" altLang="it-IT">
              <a:solidFill>
                <a:srgbClr val="FFFF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1999034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itchFamily="34" charset="-128"/>
          <a:cs typeface="MS PGothic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MS PGothic" pitchFamily="34" charset="-128"/>
          <a:cs typeface="MS PGothic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MS PGothic" pitchFamily="34" charset="-128"/>
          <a:cs typeface="MS PGothic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MS PGothic" pitchFamily="34" charset="-128"/>
          <a:cs typeface="MS PGothic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MS PGothic" pitchFamily="34" charset="-128"/>
          <a:cs typeface="MS PGothic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 titolo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gli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2639E8-43CA-4543-849A-B7EECC464351}" type="slidenum">
              <a:rPr lang="it-IT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88952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anose="020B0600070205080204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anose="020B0600070205080204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9.emf"/><Relationship Id="rId4" Type="http://schemas.openxmlformats.org/officeDocument/2006/relationships/oleObject" Target="../embeddings/oleObject2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31.w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png"/><Relationship Id="rId5" Type="http://schemas.openxmlformats.org/officeDocument/2006/relationships/oleObject" Target="../embeddings/oleObject1.bin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Rectangle 2"/>
          <p:cNvSpPr>
            <a:spLocks noChangeArrowheads="1"/>
          </p:cNvSpPr>
          <p:nvPr/>
        </p:nvSpPr>
        <p:spPr bwMode="auto">
          <a:xfrm>
            <a:off x="2424114" y="304801"/>
            <a:ext cx="7710487" cy="1179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800"/>
              <a:t/>
            </a:r>
            <a:br>
              <a:rPr lang="it-IT" altLang="it-IT" sz="2800"/>
            </a:br>
            <a:endParaRPr lang="it-IT" altLang="it-IT" sz="2800"/>
          </a:p>
        </p:txBody>
      </p:sp>
      <p:sp>
        <p:nvSpPr>
          <p:cNvPr id="91138" name="Rectangle 3"/>
          <p:cNvSpPr>
            <a:spLocks noChangeArrowheads="1"/>
          </p:cNvSpPr>
          <p:nvPr/>
        </p:nvSpPr>
        <p:spPr bwMode="auto">
          <a:xfrm>
            <a:off x="1524000" y="576263"/>
            <a:ext cx="3989388" cy="512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FFFF0F"/>
              </a:solidFill>
            </a:endParaRPr>
          </a:p>
        </p:txBody>
      </p:sp>
      <p:sp>
        <p:nvSpPr>
          <p:cNvPr id="91139" name="Text Box 5"/>
          <p:cNvSpPr txBox="1">
            <a:spLocks noChangeArrowheads="1"/>
          </p:cNvSpPr>
          <p:nvPr/>
        </p:nvSpPr>
        <p:spPr bwMode="auto">
          <a:xfrm>
            <a:off x="3124201" y="2420938"/>
            <a:ext cx="6284913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3600">
              <a:solidFill>
                <a:srgbClr val="FFFFFF"/>
              </a:solidFill>
            </a:endParaRPr>
          </a:p>
        </p:txBody>
      </p:sp>
      <p:sp>
        <p:nvSpPr>
          <p:cNvPr id="91140" name="Text Box 8"/>
          <p:cNvSpPr txBox="1">
            <a:spLocks noChangeArrowheads="1"/>
          </p:cNvSpPr>
          <p:nvPr/>
        </p:nvSpPr>
        <p:spPr bwMode="auto">
          <a:xfrm>
            <a:off x="2566988" y="357189"/>
            <a:ext cx="7200900" cy="550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3200" dirty="0">
                <a:solidFill>
                  <a:srgbClr val="FFFFFF"/>
                </a:solidFill>
              </a:rPr>
              <a:t>Corso di Laurea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3200" dirty="0">
                <a:solidFill>
                  <a:srgbClr val="FFFFFF"/>
                </a:solidFill>
              </a:rPr>
              <a:t>in Medicina e Chirurgia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4400" dirty="0">
              <a:solidFill>
                <a:srgbClr val="FFFFFF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4400" dirty="0">
              <a:solidFill>
                <a:srgbClr val="FFFFFF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4400" dirty="0">
                <a:solidFill>
                  <a:srgbClr val="FFFFFF"/>
                </a:solidFill>
              </a:rPr>
              <a:t>Malattia Celiaca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2000" dirty="0">
              <a:solidFill>
                <a:srgbClr val="FFFFFF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3200" dirty="0">
                <a:solidFill>
                  <a:srgbClr val="FFFFFF"/>
                </a:solidFill>
              </a:rPr>
              <a:t>Prof. Roberto De Giorgio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3200" dirty="0">
              <a:solidFill>
                <a:srgbClr val="FFFFFF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3200" dirty="0">
                <a:solidFill>
                  <a:srgbClr val="FFFFFF"/>
                </a:solidFill>
              </a:rPr>
              <a:t>roberto.degiorgio@unife.it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32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9417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7" name="Picture 2" descr="http://image.slidesharecdn.com/lediarrea2013-131104050646-phpapp01/95/tammaro-g-la-diarrea-persistente-asmad-2013-13-638.jpg?cb=140298016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50"/>
          <a:stretch>
            <a:fillRect/>
          </a:stretch>
        </p:blipFill>
        <p:spPr bwMode="auto">
          <a:xfrm>
            <a:off x="1633538" y="2000251"/>
            <a:ext cx="8970962" cy="464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1378" name="CasellaDiTesto 2"/>
          <p:cNvSpPr txBox="1">
            <a:spLocks noChangeArrowheads="1"/>
          </p:cNvSpPr>
          <p:nvPr/>
        </p:nvSpPr>
        <p:spPr bwMode="auto">
          <a:xfrm>
            <a:off x="2651126" y="715963"/>
            <a:ext cx="73818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3200" b="1"/>
              <a:t>Dalla capsula di Crosby all</a:t>
            </a:r>
            <a:r>
              <a:rPr lang="ja-JP" altLang="it-IT" sz="3200" b="1"/>
              <a:t>’</a:t>
            </a:r>
            <a:r>
              <a:rPr lang="it-IT" altLang="ja-JP" sz="3200" b="1"/>
              <a:t>endoscopio…</a:t>
            </a:r>
            <a:endParaRPr lang="it-IT" altLang="it-IT" sz="3200" b="1"/>
          </a:p>
        </p:txBody>
      </p:sp>
    </p:spTree>
    <p:extLst>
      <p:ext uri="{BB962C8B-B14F-4D97-AF65-F5344CB8AC3E}">
        <p14:creationId xmlns:p14="http://schemas.microsoft.com/office/powerpoint/2010/main" val="1186848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1" name="Text Box 4"/>
          <p:cNvSpPr txBox="1">
            <a:spLocks noChangeArrowheads="1"/>
          </p:cNvSpPr>
          <p:nvPr/>
        </p:nvSpPr>
        <p:spPr bwMode="auto">
          <a:xfrm>
            <a:off x="3962400" y="328613"/>
            <a:ext cx="5627688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4400" b="1">
                <a:solidFill>
                  <a:srgbClr val="FF3300"/>
                </a:solidFill>
              </a:rPr>
              <a:t>Cosa è la Celiachia?</a:t>
            </a:r>
          </a:p>
        </p:txBody>
      </p:sp>
      <p:sp>
        <p:nvSpPr>
          <p:cNvPr id="102402" name="Text Box 5"/>
          <p:cNvSpPr txBox="1">
            <a:spLocks noChangeArrowheads="1"/>
          </p:cNvSpPr>
          <p:nvPr/>
        </p:nvSpPr>
        <p:spPr bwMode="auto">
          <a:xfrm>
            <a:off x="2438400" y="1412875"/>
            <a:ext cx="7391400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800" b="1"/>
              <a:t>Intolleranza alimentare permanente su base autoimmune a </a:t>
            </a:r>
            <a:r>
              <a:rPr lang="it-IT" altLang="it-IT" sz="2800" b="1">
                <a:solidFill>
                  <a:srgbClr val="FFFFFF"/>
                </a:solidFill>
              </a:rPr>
              <a:t>prolamine</a:t>
            </a:r>
            <a:r>
              <a:rPr lang="it-IT" altLang="it-IT" sz="2800" b="1"/>
              <a:t> e </a:t>
            </a:r>
            <a:r>
              <a:rPr lang="it-IT" altLang="it-IT" sz="2800" b="1">
                <a:solidFill>
                  <a:srgbClr val="FFFFFF"/>
                </a:solidFill>
              </a:rPr>
              <a:t>glutenine</a:t>
            </a:r>
            <a:r>
              <a:rPr lang="it-IT" altLang="it-IT" sz="2800" b="1"/>
              <a:t> del frumento, segale, orzo, farro, kamut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</p:txBody>
      </p:sp>
      <p:sp>
        <p:nvSpPr>
          <p:cNvPr id="102403" name="Line 6"/>
          <p:cNvSpPr>
            <a:spLocks noChangeShapeType="1"/>
          </p:cNvSpPr>
          <p:nvPr/>
        </p:nvSpPr>
        <p:spPr bwMode="auto">
          <a:xfrm>
            <a:off x="6096000" y="2928938"/>
            <a:ext cx="0" cy="53340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FFFF00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102404" name="Text Box 7"/>
          <p:cNvSpPr txBox="1">
            <a:spLocks noChangeArrowheads="1"/>
          </p:cNvSpPr>
          <p:nvPr/>
        </p:nvSpPr>
        <p:spPr bwMode="auto">
          <a:xfrm>
            <a:off x="3962400" y="3698875"/>
            <a:ext cx="47244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3200" b="1"/>
              <a:t>atrofia dei villi intestinali</a:t>
            </a:r>
            <a:r>
              <a:rPr lang="it-IT" altLang="it-IT" sz="3200"/>
              <a:t>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3200">
              <a:solidFill>
                <a:srgbClr val="000000"/>
              </a:solidFill>
            </a:endParaRPr>
          </a:p>
        </p:txBody>
      </p:sp>
      <p:sp>
        <p:nvSpPr>
          <p:cNvPr id="102405" name="Line 8"/>
          <p:cNvSpPr>
            <a:spLocks noChangeShapeType="1"/>
          </p:cNvSpPr>
          <p:nvPr/>
        </p:nvSpPr>
        <p:spPr bwMode="auto">
          <a:xfrm>
            <a:off x="6096000" y="4343400"/>
            <a:ext cx="0" cy="60960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FFFF00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102406" name="Text Box 9"/>
          <p:cNvSpPr txBox="1">
            <a:spLocks noChangeArrowheads="1"/>
          </p:cNvSpPr>
          <p:nvPr/>
        </p:nvSpPr>
        <p:spPr bwMode="auto">
          <a:xfrm>
            <a:off x="3733800" y="5070475"/>
            <a:ext cx="466725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3200" b="1"/>
              <a:t>malassorbimento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3200" b="1"/>
              <a:t>con sintomi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3200" b="1"/>
              <a:t>estremamente variabili</a:t>
            </a:r>
            <a:endParaRPr lang="it-IT" altLang="it-IT" sz="3200"/>
          </a:p>
        </p:txBody>
      </p:sp>
      <p:pic>
        <p:nvPicPr>
          <p:cNvPr id="102407" name="Picture 11" descr="Image5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365625"/>
            <a:ext cx="2268538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08" name="Immagine 2" descr="Image17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126" y="4292601"/>
            <a:ext cx="2555875" cy="227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7403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5" name="CasellaDiTesto 1"/>
          <p:cNvSpPr txBox="1">
            <a:spLocks noChangeArrowheads="1"/>
          </p:cNvSpPr>
          <p:nvPr/>
        </p:nvSpPr>
        <p:spPr bwMode="auto">
          <a:xfrm>
            <a:off x="4810125" y="2935289"/>
            <a:ext cx="252253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4000" b="1"/>
              <a:t>Patogenesi</a:t>
            </a:r>
          </a:p>
        </p:txBody>
      </p:sp>
    </p:spTree>
    <p:extLst>
      <p:ext uri="{BB962C8B-B14F-4D97-AF65-F5344CB8AC3E}">
        <p14:creationId xmlns:p14="http://schemas.microsoft.com/office/powerpoint/2010/main" val="476880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49" name="Rectangle 2"/>
          <p:cNvSpPr>
            <a:spLocks noChangeArrowheads="1"/>
          </p:cNvSpPr>
          <p:nvPr/>
        </p:nvSpPr>
        <p:spPr bwMode="auto">
          <a:xfrm>
            <a:off x="2198688" y="0"/>
            <a:ext cx="80010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4400"/>
              <a:t>Patogenesi della Malattia Celiaca</a:t>
            </a:r>
          </a:p>
        </p:txBody>
      </p:sp>
      <p:sp>
        <p:nvSpPr>
          <p:cNvPr id="104450" name="Rectangle 3"/>
          <p:cNvSpPr>
            <a:spLocks noChangeArrowheads="1"/>
          </p:cNvSpPr>
          <p:nvPr/>
        </p:nvSpPr>
        <p:spPr bwMode="auto">
          <a:xfrm>
            <a:off x="2227263" y="1676400"/>
            <a:ext cx="76200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20000"/>
              </a:spcBef>
              <a:spcAft>
                <a:spcPct val="0"/>
              </a:spcAft>
            </a:pPr>
            <a:endParaRPr lang="it-IT" altLang="it-IT" sz="3200"/>
          </a:p>
          <a:p>
            <a:pPr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endParaRPr lang="it-IT" altLang="it-IT" sz="3200"/>
          </a:p>
          <a:p>
            <a:pPr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endParaRPr lang="it-IT" altLang="it-IT" sz="3200"/>
          </a:p>
          <a:p>
            <a:pPr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endParaRPr lang="it-IT" altLang="it-IT" sz="3200"/>
          </a:p>
          <a:p>
            <a:pPr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it-IT" altLang="it-IT" sz="3200"/>
              <a:t>      </a:t>
            </a:r>
            <a:r>
              <a:rPr lang="it-IT" altLang="it-IT" sz="3600"/>
              <a:t> </a:t>
            </a:r>
          </a:p>
        </p:txBody>
      </p:sp>
      <p:sp>
        <p:nvSpPr>
          <p:cNvPr id="104451" name="Rectangle 4"/>
          <p:cNvSpPr>
            <a:spLocks noChangeArrowheads="1"/>
          </p:cNvSpPr>
          <p:nvPr/>
        </p:nvSpPr>
        <p:spPr bwMode="auto">
          <a:xfrm>
            <a:off x="6029325" y="1143000"/>
            <a:ext cx="228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400"/>
              <a:t> </a:t>
            </a:r>
          </a:p>
        </p:txBody>
      </p:sp>
      <p:sp>
        <p:nvSpPr>
          <p:cNvPr id="104452" name="Oval 5"/>
          <p:cNvSpPr>
            <a:spLocks noChangeArrowheads="1"/>
          </p:cNvSpPr>
          <p:nvPr/>
        </p:nvSpPr>
        <p:spPr bwMode="auto">
          <a:xfrm>
            <a:off x="4132263" y="1066800"/>
            <a:ext cx="4419600" cy="990600"/>
          </a:xfrm>
          <a:prstGeom prst="ellipse">
            <a:avLst/>
          </a:prstGeom>
          <a:solidFill>
            <a:srgbClr val="92D05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800">
                <a:solidFill>
                  <a:srgbClr val="FFFFFF"/>
                </a:solidFill>
              </a:rPr>
              <a:t>Gliadina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800">
                <a:solidFill>
                  <a:srgbClr val="000000"/>
                </a:solidFill>
              </a:rPr>
              <a:t>trigger estrinseco</a:t>
            </a:r>
          </a:p>
        </p:txBody>
      </p:sp>
      <p:sp>
        <p:nvSpPr>
          <p:cNvPr id="104453" name="Oval 6"/>
          <p:cNvSpPr>
            <a:spLocks noChangeArrowheads="1"/>
          </p:cNvSpPr>
          <p:nvPr/>
        </p:nvSpPr>
        <p:spPr bwMode="auto">
          <a:xfrm>
            <a:off x="3827463" y="2971800"/>
            <a:ext cx="4724400" cy="1219200"/>
          </a:xfrm>
          <a:prstGeom prst="ellipse">
            <a:avLst/>
          </a:prstGeom>
          <a:solidFill>
            <a:srgbClr val="92D05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800">
                <a:solidFill>
                  <a:srgbClr val="000000"/>
                </a:solidFill>
              </a:rPr>
              <a:t>HLA-DQ2 e/o DQ8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800">
                <a:solidFill>
                  <a:srgbClr val="000000"/>
                </a:solidFill>
              </a:rPr>
              <a:t>stretto legame genetico</a:t>
            </a:r>
          </a:p>
        </p:txBody>
      </p:sp>
      <p:sp>
        <p:nvSpPr>
          <p:cNvPr id="104454" name="Oval 7"/>
          <p:cNvSpPr>
            <a:spLocks noChangeArrowheads="1"/>
          </p:cNvSpPr>
          <p:nvPr/>
        </p:nvSpPr>
        <p:spPr bwMode="auto">
          <a:xfrm>
            <a:off x="3370263" y="5257800"/>
            <a:ext cx="5562600" cy="1143000"/>
          </a:xfrm>
          <a:prstGeom prst="ellipse">
            <a:avLst/>
          </a:prstGeom>
          <a:solidFill>
            <a:srgbClr val="92D05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800">
                <a:solidFill>
                  <a:srgbClr val="000000"/>
                </a:solidFill>
              </a:rPr>
              <a:t>Transglutaminasi Tissutale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800">
                <a:solidFill>
                  <a:srgbClr val="000000"/>
                </a:solidFill>
              </a:rPr>
              <a:t>principale autoantigene</a:t>
            </a:r>
          </a:p>
        </p:txBody>
      </p:sp>
      <p:sp>
        <p:nvSpPr>
          <p:cNvPr id="104455" name="AutoShape 8"/>
          <p:cNvSpPr>
            <a:spLocks noChangeArrowheads="1"/>
          </p:cNvSpPr>
          <p:nvPr/>
        </p:nvSpPr>
        <p:spPr bwMode="auto">
          <a:xfrm>
            <a:off x="5961063" y="2057401"/>
            <a:ext cx="487362" cy="976313"/>
          </a:xfrm>
          <a:prstGeom prst="downArrow">
            <a:avLst>
              <a:gd name="adj1" fmla="val 50000"/>
              <a:gd name="adj2" fmla="val 5008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</p:txBody>
      </p:sp>
      <p:sp>
        <p:nvSpPr>
          <p:cNvPr id="104456" name="AutoShape 9"/>
          <p:cNvSpPr>
            <a:spLocks noChangeArrowheads="1"/>
          </p:cNvSpPr>
          <p:nvPr/>
        </p:nvSpPr>
        <p:spPr bwMode="auto">
          <a:xfrm>
            <a:off x="5961063" y="4267201"/>
            <a:ext cx="487362" cy="976313"/>
          </a:xfrm>
          <a:prstGeom prst="downArrow">
            <a:avLst>
              <a:gd name="adj1" fmla="val 50000"/>
              <a:gd name="adj2" fmla="val 5008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</p:txBody>
      </p:sp>
      <p:sp>
        <p:nvSpPr>
          <p:cNvPr id="41995" name="Oval 11"/>
          <p:cNvSpPr>
            <a:spLocks noChangeArrowheads="1"/>
          </p:cNvSpPr>
          <p:nvPr/>
        </p:nvSpPr>
        <p:spPr bwMode="auto">
          <a:xfrm>
            <a:off x="7866063" y="1905000"/>
            <a:ext cx="2667000" cy="137160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>
                <a:solidFill>
                  <a:srgbClr val="000000"/>
                </a:solidFill>
              </a:rPr>
              <a:t>Altri fattori ambientali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>
                <a:solidFill>
                  <a:srgbClr val="000000"/>
                </a:solidFill>
              </a:rPr>
              <a:t>(infezioni batteriche e virali)</a:t>
            </a: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41996" name="Oval 12"/>
          <p:cNvSpPr>
            <a:spLocks noChangeArrowheads="1"/>
          </p:cNvSpPr>
          <p:nvPr/>
        </p:nvSpPr>
        <p:spPr bwMode="auto">
          <a:xfrm>
            <a:off x="1922463" y="1981200"/>
            <a:ext cx="2514600" cy="129540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>
                <a:solidFill>
                  <a:srgbClr val="000000"/>
                </a:solidFill>
              </a:rPr>
              <a:t>Fattori precipitanti: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>
                <a:solidFill>
                  <a:srgbClr val="000000"/>
                </a:solidFill>
              </a:rPr>
              <a:t>stress, gravidanza</a:t>
            </a: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104459" name="Text Box 13"/>
          <p:cNvSpPr txBox="1">
            <a:spLocks noChangeArrowheads="1"/>
          </p:cNvSpPr>
          <p:nvPr/>
        </p:nvSpPr>
        <p:spPr bwMode="auto">
          <a:xfrm>
            <a:off x="8399464" y="2805113"/>
            <a:ext cx="226218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 b="1">
                <a:solidFill>
                  <a:srgbClr val="3333CC"/>
                </a:solidFill>
              </a:rPr>
              <a:t> </a:t>
            </a:r>
            <a:endParaRPr lang="it-IT" altLang="it-IT">
              <a:solidFill>
                <a:srgbClr val="3333CC"/>
              </a:solidFill>
            </a:endParaRPr>
          </a:p>
        </p:txBody>
      </p:sp>
      <p:sp>
        <p:nvSpPr>
          <p:cNvPr id="104460" name="CasellaDiTesto 13"/>
          <p:cNvSpPr txBox="1">
            <a:spLocks noChangeArrowheads="1"/>
          </p:cNvSpPr>
          <p:nvPr/>
        </p:nvSpPr>
        <p:spPr bwMode="auto">
          <a:xfrm>
            <a:off x="1590675" y="6416675"/>
            <a:ext cx="49164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800" b="1">
                <a:solidFill>
                  <a:srgbClr val="FFFFFF"/>
                </a:solidFill>
              </a:rPr>
              <a:t>Dieterich, Schuppan, Volta, et al., Nat Med 1997</a:t>
            </a:r>
          </a:p>
        </p:txBody>
      </p:sp>
    </p:spTree>
    <p:extLst>
      <p:ext uri="{BB962C8B-B14F-4D97-AF65-F5344CB8AC3E}">
        <p14:creationId xmlns:p14="http://schemas.microsoft.com/office/powerpoint/2010/main" val="253610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1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95" grpId="0" animBg="1"/>
      <p:bldP spid="4199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3" name="Text Box 2"/>
          <p:cNvSpPr txBox="1">
            <a:spLocks noChangeArrowheads="1"/>
          </p:cNvSpPr>
          <p:nvPr/>
        </p:nvSpPr>
        <p:spPr bwMode="auto">
          <a:xfrm>
            <a:off x="2208213" y="1220789"/>
            <a:ext cx="7696200" cy="5139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3200"/>
              <a:t>Gliadine: </a:t>
            </a:r>
            <a:r>
              <a:rPr lang="it-IT" altLang="it-IT" sz="3200">
                <a:sym typeface="Symbol" panose="05050102010706020507" pitchFamily="18" charset="2"/>
              </a:rPr>
              <a:t>, , ,                                 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3200">
                <a:sym typeface="Symbol" panose="05050102010706020507" pitchFamily="18" charset="2"/>
              </a:rPr>
              <a:t>tossicità decrescente da  ad 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3200">
              <a:sym typeface="Symbol" panose="05050102010706020507" pitchFamily="18" charset="2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3200">
                <a:sym typeface="Symbol" panose="05050102010706020507" pitchFamily="18" charset="2"/>
              </a:rPr>
              <a:t>A-gliadina (266 aminoacidi): frazione tossica dell</a:t>
            </a:r>
            <a:r>
              <a:rPr lang="ja-JP" altLang="it-IT" sz="3200">
                <a:sym typeface="Symbol" panose="05050102010706020507" pitchFamily="18" charset="2"/>
              </a:rPr>
              <a:t>’</a:t>
            </a:r>
            <a:r>
              <a:rPr lang="it-IT" altLang="ja-JP" sz="3200">
                <a:sym typeface="Symbol" panose="05050102010706020507" pitchFamily="18" charset="2"/>
              </a:rPr>
              <a:t>-gliadina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3200">
              <a:sym typeface="Symbol" panose="05050102010706020507" pitchFamily="18" charset="2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3200">
                <a:sym typeface="Symbol" panose="05050102010706020507" pitchFamily="18" charset="2"/>
              </a:rPr>
              <a:t>Vari peptidi tossici (31-49, 57-89) ricchi in glutammina e prolina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3200">
              <a:sym typeface="Symbol" panose="05050102010706020507" pitchFamily="18" charset="2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000">
                <a:solidFill>
                  <a:srgbClr val="FFFFFF"/>
                </a:solidFill>
                <a:sym typeface="Symbol" panose="05050102010706020507" pitchFamily="18" charset="2"/>
              </a:rPr>
              <a:t>De Ritis G et al, Gastroenterology 1988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000">
                <a:solidFill>
                  <a:srgbClr val="FFFFFF"/>
                </a:solidFill>
                <a:sym typeface="Symbol" panose="05050102010706020507" pitchFamily="18" charset="2"/>
              </a:rPr>
              <a:t>Shan L et al, Science 2002</a:t>
            </a:r>
            <a:endParaRPr lang="it-IT" altLang="it-IT"/>
          </a:p>
        </p:txBody>
      </p:sp>
      <p:sp>
        <p:nvSpPr>
          <p:cNvPr id="47109" name="Text Box 5"/>
          <p:cNvSpPr txBox="1">
            <a:spLocks noChangeArrowheads="1"/>
          </p:cNvSpPr>
          <p:nvPr/>
        </p:nvSpPr>
        <p:spPr bwMode="auto">
          <a:xfrm>
            <a:off x="2941638" y="461963"/>
            <a:ext cx="6292850" cy="51911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587D30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800" b="1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Caratteristiche molecolari della gliadina</a:t>
            </a:r>
          </a:p>
        </p:txBody>
      </p:sp>
    </p:spTree>
    <p:extLst>
      <p:ext uri="{BB962C8B-B14F-4D97-AF65-F5344CB8AC3E}">
        <p14:creationId xmlns:p14="http://schemas.microsoft.com/office/powerpoint/2010/main" val="1029784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497" name="Group 2"/>
          <p:cNvGrpSpPr>
            <a:grpSpLocks/>
          </p:cNvGrpSpPr>
          <p:nvPr/>
        </p:nvGrpSpPr>
        <p:grpSpPr bwMode="auto">
          <a:xfrm>
            <a:off x="2192338" y="231842"/>
            <a:ext cx="8475662" cy="6538847"/>
            <a:chOff x="64" y="-14"/>
            <a:chExt cx="6088" cy="4207"/>
          </a:xfrm>
        </p:grpSpPr>
        <p:grpSp>
          <p:nvGrpSpPr>
            <p:cNvPr id="106512" name="Group 3"/>
            <p:cNvGrpSpPr>
              <a:grpSpLocks/>
            </p:cNvGrpSpPr>
            <p:nvPr/>
          </p:nvGrpSpPr>
          <p:grpSpPr bwMode="auto">
            <a:xfrm>
              <a:off x="2876" y="580"/>
              <a:ext cx="95" cy="409"/>
              <a:chOff x="2882" y="661"/>
              <a:chExt cx="95" cy="409"/>
            </a:xfrm>
          </p:grpSpPr>
          <p:sp>
            <p:nvSpPr>
              <p:cNvPr id="24744" name="Oval 4"/>
              <p:cNvSpPr>
                <a:spLocks noChangeArrowheads="1"/>
              </p:cNvSpPr>
              <p:nvPr/>
            </p:nvSpPr>
            <p:spPr bwMode="auto">
              <a:xfrm>
                <a:off x="2885" y="972"/>
                <a:ext cx="88" cy="98"/>
              </a:xfrm>
              <a:prstGeom prst="ellipse">
                <a:avLst/>
              </a:prstGeom>
              <a:gradFill rotWithShape="0">
                <a:gsLst>
                  <a:gs pos="0">
                    <a:srgbClr val="FFFFFF"/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>
                <a:outerShdw blurRad="63500" dist="29783" dir="1514402" algn="ctr" rotWithShape="0">
                  <a:schemeClr val="bg2">
                    <a:alpha val="74998"/>
                  </a:schemeClr>
                </a:outerShdw>
              </a:effec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it-IT" sz="2400">
                  <a:solidFill>
                    <a:srgbClr val="FFFF00"/>
                  </a:solidFill>
                  <a:latin typeface="Times New Roman" charset="0"/>
                  <a:ea typeface="ＭＳ Ｐゴシック" charset="0"/>
                </a:endParaRPr>
              </a:p>
            </p:txBody>
          </p:sp>
          <p:sp>
            <p:nvSpPr>
              <p:cNvPr id="24745" name="Oval 5"/>
              <p:cNvSpPr>
                <a:spLocks noChangeArrowheads="1"/>
              </p:cNvSpPr>
              <p:nvPr/>
            </p:nvSpPr>
            <p:spPr bwMode="auto">
              <a:xfrm>
                <a:off x="2882" y="661"/>
                <a:ext cx="91" cy="98"/>
              </a:xfrm>
              <a:prstGeom prst="ellipse">
                <a:avLst/>
              </a:prstGeom>
              <a:gradFill rotWithShape="0">
                <a:gsLst>
                  <a:gs pos="0">
                    <a:srgbClr val="FFFFFF"/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>
                <a:outerShdw blurRad="63500" dist="29783" dir="1514402" algn="ctr" rotWithShape="0">
                  <a:schemeClr val="bg2">
                    <a:alpha val="74998"/>
                  </a:schemeClr>
                </a:outerShdw>
              </a:effec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it-IT" sz="2400">
                  <a:solidFill>
                    <a:srgbClr val="FFFF00"/>
                  </a:solidFill>
                  <a:latin typeface="Times New Roman" charset="0"/>
                  <a:ea typeface="ＭＳ Ｐゴシック" charset="0"/>
                </a:endParaRPr>
              </a:p>
            </p:txBody>
          </p:sp>
        </p:grpSp>
        <p:grpSp>
          <p:nvGrpSpPr>
            <p:cNvPr id="106513" name="Group 6"/>
            <p:cNvGrpSpPr>
              <a:grpSpLocks/>
            </p:cNvGrpSpPr>
            <p:nvPr/>
          </p:nvGrpSpPr>
          <p:grpSpPr bwMode="auto">
            <a:xfrm rot="-1370319">
              <a:off x="1925" y="1485"/>
              <a:ext cx="1019" cy="282"/>
              <a:chOff x="1814" y="1374"/>
              <a:chExt cx="1019" cy="282"/>
            </a:xfrm>
          </p:grpSpPr>
          <p:sp>
            <p:nvSpPr>
              <p:cNvPr id="24738" name="Oval 7"/>
              <p:cNvSpPr>
                <a:spLocks noChangeArrowheads="1"/>
              </p:cNvSpPr>
              <p:nvPr/>
            </p:nvSpPr>
            <p:spPr bwMode="auto">
              <a:xfrm rot="-3297127">
                <a:off x="2738" y="1371"/>
                <a:ext cx="92" cy="98"/>
              </a:xfrm>
              <a:prstGeom prst="ellipse">
                <a:avLst/>
              </a:prstGeom>
              <a:gradFill rotWithShape="0">
                <a:gsLst>
                  <a:gs pos="0">
                    <a:srgbClr val="FFFFFF"/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>
                <a:outerShdw blurRad="63500" dist="29783" dir="1514402" algn="ctr" rotWithShape="0">
                  <a:schemeClr val="bg2">
                    <a:alpha val="74998"/>
                  </a:schemeClr>
                </a:outerShdw>
              </a:effec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it-IT" sz="2400">
                  <a:solidFill>
                    <a:srgbClr val="FFFF00"/>
                  </a:solidFill>
                  <a:latin typeface="Times New Roman" charset="0"/>
                  <a:ea typeface="ＭＳ Ｐゴシック" charset="0"/>
                </a:endParaRPr>
              </a:p>
            </p:txBody>
          </p:sp>
          <p:sp>
            <p:nvSpPr>
              <p:cNvPr id="24739" name="Oval 8"/>
              <p:cNvSpPr>
                <a:spLocks noChangeArrowheads="1"/>
              </p:cNvSpPr>
              <p:nvPr/>
            </p:nvSpPr>
            <p:spPr bwMode="auto">
              <a:xfrm rot="2204681">
                <a:off x="2498" y="1377"/>
                <a:ext cx="92" cy="98"/>
              </a:xfrm>
              <a:prstGeom prst="ellipse">
                <a:avLst/>
              </a:prstGeom>
              <a:gradFill rotWithShape="0">
                <a:gsLst>
                  <a:gs pos="0">
                    <a:srgbClr val="FFFFFF"/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>
                <a:outerShdw blurRad="63500" dist="29783" dir="1514402" algn="ctr" rotWithShape="0">
                  <a:schemeClr val="bg2">
                    <a:alpha val="74998"/>
                  </a:schemeClr>
                </a:outerShdw>
              </a:effec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it-IT" sz="2400">
                  <a:solidFill>
                    <a:srgbClr val="FFFF00"/>
                  </a:solidFill>
                  <a:latin typeface="Times New Roman" charset="0"/>
                  <a:ea typeface="ＭＳ Ｐゴシック" charset="0"/>
                </a:endParaRPr>
              </a:p>
            </p:txBody>
          </p:sp>
          <p:sp>
            <p:nvSpPr>
              <p:cNvPr id="24740" name="Oval 9"/>
              <p:cNvSpPr>
                <a:spLocks noChangeArrowheads="1"/>
              </p:cNvSpPr>
              <p:nvPr/>
            </p:nvSpPr>
            <p:spPr bwMode="auto">
              <a:xfrm rot="2204681">
                <a:off x="2275" y="1379"/>
                <a:ext cx="92" cy="98"/>
              </a:xfrm>
              <a:prstGeom prst="ellipse">
                <a:avLst/>
              </a:prstGeom>
              <a:gradFill rotWithShape="0">
                <a:gsLst>
                  <a:gs pos="0">
                    <a:srgbClr val="FFFFFF"/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>
                <a:outerShdw blurRad="63500" dist="29783" dir="1514402" algn="ctr" rotWithShape="0">
                  <a:schemeClr val="bg2">
                    <a:alpha val="74998"/>
                  </a:schemeClr>
                </a:outerShdw>
              </a:effec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it-IT" sz="2400">
                  <a:solidFill>
                    <a:srgbClr val="FFFF00"/>
                  </a:solidFill>
                  <a:latin typeface="Times New Roman" charset="0"/>
                  <a:ea typeface="ＭＳ Ｐゴシック" charset="0"/>
                </a:endParaRPr>
              </a:p>
            </p:txBody>
          </p:sp>
          <p:sp>
            <p:nvSpPr>
              <p:cNvPr id="24741" name="Oval 10"/>
              <p:cNvSpPr>
                <a:spLocks noChangeArrowheads="1"/>
              </p:cNvSpPr>
              <p:nvPr/>
            </p:nvSpPr>
            <p:spPr bwMode="auto">
              <a:xfrm rot="2204681">
                <a:off x="1987" y="1388"/>
                <a:ext cx="91" cy="98"/>
              </a:xfrm>
              <a:prstGeom prst="ellipse">
                <a:avLst/>
              </a:prstGeom>
              <a:gradFill rotWithShape="0">
                <a:gsLst>
                  <a:gs pos="0">
                    <a:srgbClr val="FFFFFF"/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>
                <a:outerShdw blurRad="63500" dist="29783" dir="1514402" algn="ctr" rotWithShape="0">
                  <a:schemeClr val="bg2">
                    <a:alpha val="74998"/>
                  </a:schemeClr>
                </a:outerShdw>
              </a:effec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it-IT" sz="2400">
                  <a:solidFill>
                    <a:srgbClr val="FFFF00"/>
                  </a:solidFill>
                  <a:latin typeface="Times New Roman" charset="0"/>
                  <a:ea typeface="ＭＳ Ｐゴシック" charset="0"/>
                </a:endParaRPr>
              </a:p>
            </p:txBody>
          </p:sp>
          <p:sp>
            <p:nvSpPr>
              <p:cNvPr id="24742" name="Oval 11"/>
              <p:cNvSpPr>
                <a:spLocks noChangeArrowheads="1"/>
              </p:cNvSpPr>
              <p:nvPr/>
            </p:nvSpPr>
            <p:spPr bwMode="auto">
              <a:xfrm rot="2204681">
                <a:off x="1813" y="1556"/>
                <a:ext cx="92" cy="98"/>
              </a:xfrm>
              <a:prstGeom prst="ellipse">
                <a:avLst/>
              </a:prstGeom>
              <a:gradFill rotWithShape="0">
                <a:gsLst>
                  <a:gs pos="0">
                    <a:srgbClr val="FFFFFF"/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>
                <a:outerShdw blurRad="63500" dist="29783" dir="1514402" algn="ctr" rotWithShape="0">
                  <a:schemeClr val="bg2">
                    <a:alpha val="74998"/>
                  </a:schemeClr>
                </a:outerShdw>
              </a:effec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it-IT" sz="2400">
                  <a:solidFill>
                    <a:srgbClr val="FFFF00"/>
                  </a:solidFill>
                  <a:latin typeface="Times New Roman" charset="0"/>
                  <a:ea typeface="ＭＳ Ｐゴシック" charset="0"/>
                </a:endParaRPr>
              </a:p>
            </p:txBody>
          </p:sp>
          <p:sp>
            <p:nvSpPr>
              <p:cNvPr id="24743" name="Oval 12"/>
              <p:cNvSpPr>
                <a:spLocks noChangeArrowheads="1"/>
              </p:cNvSpPr>
              <p:nvPr/>
            </p:nvSpPr>
            <p:spPr bwMode="auto">
              <a:xfrm rot="2204681">
                <a:off x="2168" y="1378"/>
                <a:ext cx="90" cy="98"/>
              </a:xfrm>
              <a:prstGeom prst="ellipse">
                <a:avLst/>
              </a:prstGeom>
              <a:gradFill rotWithShape="0">
                <a:gsLst>
                  <a:gs pos="0">
                    <a:srgbClr val="FFFFFF"/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 cap="rnd">
                <a:solidFill>
                  <a:schemeClr val="tx1"/>
                </a:solidFill>
                <a:round/>
                <a:headEnd/>
                <a:tailEnd/>
              </a:ln>
              <a:effectLst>
                <a:outerShdw blurRad="63500" dist="29783" dir="1514402" algn="ctr" rotWithShape="0">
                  <a:schemeClr val="bg2">
                    <a:alpha val="74998"/>
                  </a:schemeClr>
                </a:outerShdw>
              </a:effec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it-IT" sz="2400">
                  <a:solidFill>
                    <a:srgbClr val="FFFF00"/>
                  </a:solidFill>
                  <a:latin typeface="Times New Roman" charset="0"/>
                  <a:ea typeface="ＭＳ Ｐゴシック" charset="0"/>
                </a:endParaRPr>
              </a:p>
            </p:txBody>
          </p:sp>
        </p:grpSp>
        <p:sp>
          <p:nvSpPr>
            <p:cNvPr id="106514" name="Line 13"/>
            <p:cNvSpPr>
              <a:spLocks noChangeShapeType="1"/>
            </p:cNvSpPr>
            <p:nvPr/>
          </p:nvSpPr>
          <p:spPr bwMode="auto">
            <a:xfrm flipV="1">
              <a:off x="2767" y="2847"/>
              <a:ext cx="382" cy="263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endParaRPr>
            </a:p>
          </p:txBody>
        </p:sp>
        <p:sp>
          <p:nvSpPr>
            <p:cNvPr id="106515" name="Line 14"/>
            <p:cNvSpPr>
              <a:spLocks noChangeShapeType="1"/>
            </p:cNvSpPr>
            <p:nvPr/>
          </p:nvSpPr>
          <p:spPr bwMode="auto">
            <a:xfrm rot="176822">
              <a:off x="4582" y="3043"/>
              <a:ext cx="544" cy="28"/>
            </a:xfrm>
            <a:prstGeom prst="line">
              <a:avLst/>
            </a:prstGeom>
            <a:noFill/>
            <a:ln w="28575" cap="rnd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endParaRPr>
            </a:p>
          </p:txBody>
        </p:sp>
        <p:grpSp>
          <p:nvGrpSpPr>
            <p:cNvPr id="106516" name="Group 15"/>
            <p:cNvGrpSpPr>
              <a:grpSpLocks/>
            </p:cNvGrpSpPr>
            <p:nvPr/>
          </p:nvGrpSpPr>
          <p:grpSpPr bwMode="auto">
            <a:xfrm>
              <a:off x="4136" y="2475"/>
              <a:ext cx="421" cy="632"/>
              <a:chOff x="4136" y="2475"/>
              <a:chExt cx="421" cy="632"/>
            </a:xfrm>
          </p:grpSpPr>
          <p:grpSp>
            <p:nvGrpSpPr>
              <p:cNvPr id="106652" name="Group 16"/>
              <p:cNvGrpSpPr>
                <a:grpSpLocks/>
              </p:cNvGrpSpPr>
              <p:nvPr/>
            </p:nvGrpSpPr>
            <p:grpSpPr bwMode="auto">
              <a:xfrm>
                <a:off x="4184" y="2731"/>
                <a:ext cx="373" cy="376"/>
                <a:chOff x="3772" y="3709"/>
                <a:chExt cx="373" cy="376"/>
              </a:xfrm>
            </p:grpSpPr>
            <p:sp>
              <p:nvSpPr>
                <p:cNvPr id="24736" name="Oval 17"/>
                <p:cNvSpPr>
                  <a:spLocks noChangeArrowheads="1"/>
                </p:cNvSpPr>
                <p:nvPr/>
              </p:nvSpPr>
              <p:spPr bwMode="auto">
                <a:xfrm rot="-2866130">
                  <a:off x="3766" y="3722"/>
                  <a:ext cx="376" cy="373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66FF"/>
                    </a:gs>
                    <a:gs pos="100000">
                      <a:srgbClr val="5B245B"/>
                    </a:gs>
                  </a:gsLst>
                  <a:path path="shape">
                    <a:fillToRect l="50000" t="50000" r="50000" b="50000"/>
                  </a:path>
                </a:gradFill>
                <a:ln w="19050" cap="rnd">
                  <a:solidFill>
                    <a:srgbClr val="FFFF00"/>
                  </a:solidFill>
                  <a:round/>
                  <a:headEnd/>
                  <a:tailEnd/>
                </a:ln>
                <a:effectLst>
                  <a:outerShdw blurRad="63500" dist="29783" dir="1514402" algn="ctr" rotWithShape="0">
                    <a:schemeClr val="bg2">
                      <a:alpha val="74998"/>
                    </a:schemeClr>
                  </a:outerShdw>
                </a:effec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it-IT" sz="2400">
                    <a:solidFill>
                      <a:srgbClr val="FFFF00"/>
                    </a:solidFill>
                    <a:latin typeface="Times New Roman" charset="0"/>
                    <a:ea typeface="ＭＳ Ｐゴシック" charset="0"/>
                  </a:endParaRPr>
                </a:p>
              </p:txBody>
            </p:sp>
            <p:sp>
              <p:nvSpPr>
                <p:cNvPr id="24737" name="Oval 18"/>
                <p:cNvSpPr>
                  <a:spLocks noChangeArrowheads="1"/>
                </p:cNvSpPr>
                <p:nvPr/>
              </p:nvSpPr>
              <p:spPr bwMode="auto">
                <a:xfrm rot="-2866130">
                  <a:off x="3873" y="3806"/>
                  <a:ext cx="187" cy="19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CC3399"/>
                    </a:gs>
                    <a:gs pos="100000">
                      <a:srgbClr val="22091A"/>
                    </a:gs>
                  </a:gsLst>
                  <a:path path="shape">
                    <a:fillToRect l="50000" t="50000" r="50000" b="50000"/>
                  </a:path>
                </a:gradFill>
                <a:ln w="19050" cap="rnd">
                  <a:solidFill>
                    <a:schemeClr val="bg1"/>
                  </a:solidFill>
                  <a:round/>
                  <a:headEnd/>
                  <a:tailEnd/>
                </a:ln>
                <a:effectLst>
                  <a:outerShdw blurRad="63500" dist="29783" dir="1514402" algn="ctr" rotWithShape="0">
                    <a:schemeClr val="bg2">
                      <a:alpha val="74998"/>
                    </a:schemeClr>
                  </a:outerShdw>
                </a:effec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it-IT" sz="2400">
                    <a:solidFill>
                      <a:srgbClr val="FFFF00"/>
                    </a:solidFill>
                    <a:latin typeface="Times New Roman" charset="0"/>
                    <a:ea typeface="ＭＳ Ｐゴシック" charset="0"/>
                  </a:endParaRPr>
                </a:p>
              </p:txBody>
            </p:sp>
          </p:grpSp>
          <p:sp>
            <p:nvSpPr>
              <p:cNvPr id="517139" name="Text Box 19"/>
              <p:cNvSpPr txBox="1">
                <a:spLocks noChangeArrowheads="1"/>
              </p:cNvSpPr>
              <p:nvPr/>
            </p:nvSpPr>
            <p:spPr bwMode="auto">
              <a:xfrm rot="-3812">
                <a:off x="4136" y="2475"/>
                <a:ext cx="399" cy="374"/>
              </a:xfrm>
              <a:prstGeom prst="rect">
                <a:avLst/>
              </a:prstGeom>
              <a:noFill/>
              <a:ln w="28575" cap="rnd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de-DE" sz="1600" b="1">
                    <a:solidFill>
                      <a:srgbClr val="FF9900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Arial Narrow" pitchFamily="34" charset="0"/>
                    <a:ea typeface="MS PGothic" panose="020B0600070205080204" pitchFamily="34" charset="-128"/>
                  </a:rPr>
                  <a:t>B cell</a:t>
                </a:r>
                <a:endParaRPr lang="it-IT"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endParaRPr>
              </a:p>
            </p:txBody>
          </p:sp>
        </p:grpSp>
        <p:sp>
          <p:nvSpPr>
            <p:cNvPr id="106517" name="Line 20"/>
            <p:cNvSpPr>
              <a:spLocks noChangeShapeType="1"/>
            </p:cNvSpPr>
            <p:nvPr/>
          </p:nvSpPr>
          <p:spPr bwMode="auto">
            <a:xfrm>
              <a:off x="3750" y="2691"/>
              <a:ext cx="408" cy="167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endParaRPr>
            </a:p>
          </p:txBody>
        </p:sp>
        <p:sp>
          <p:nvSpPr>
            <p:cNvPr id="106518" name="Text Box 21"/>
            <p:cNvSpPr txBox="1">
              <a:spLocks noChangeArrowheads="1"/>
            </p:cNvSpPr>
            <p:nvPr/>
          </p:nvSpPr>
          <p:spPr bwMode="auto">
            <a:xfrm>
              <a:off x="4531" y="2460"/>
              <a:ext cx="1621" cy="2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altLang="it-IT"/>
            </a:p>
          </p:txBody>
        </p:sp>
        <p:sp>
          <p:nvSpPr>
            <p:cNvPr id="106519" name="Text Box 22"/>
            <p:cNvSpPr txBox="1">
              <a:spLocks noChangeArrowheads="1"/>
            </p:cNvSpPr>
            <p:nvPr/>
          </p:nvSpPr>
          <p:spPr bwMode="auto">
            <a:xfrm>
              <a:off x="3515" y="1525"/>
              <a:ext cx="1426" cy="2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altLang="it-IT"/>
            </a:p>
          </p:txBody>
        </p:sp>
        <p:sp>
          <p:nvSpPr>
            <p:cNvPr id="106520" name="Line 23"/>
            <p:cNvSpPr>
              <a:spLocks noChangeShapeType="1"/>
            </p:cNvSpPr>
            <p:nvPr/>
          </p:nvSpPr>
          <p:spPr bwMode="auto">
            <a:xfrm>
              <a:off x="2180" y="2412"/>
              <a:ext cx="116" cy="528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endParaRPr>
            </a:p>
          </p:txBody>
        </p:sp>
        <p:sp>
          <p:nvSpPr>
            <p:cNvPr id="106521" name="Text Box 24"/>
            <p:cNvSpPr txBox="1">
              <a:spLocks noChangeArrowheads="1"/>
            </p:cNvSpPr>
            <p:nvPr/>
          </p:nvSpPr>
          <p:spPr bwMode="auto">
            <a:xfrm>
              <a:off x="112" y="1586"/>
              <a:ext cx="1900" cy="2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altLang="it-IT"/>
            </a:p>
          </p:txBody>
        </p:sp>
        <p:grpSp>
          <p:nvGrpSpPr>
            <p:cNvPr id="106522" name="Group 25"/>
            <p:cNvGrpSpPr>
              <a:grpSpLocks/>
            </p:cNvGrpSpPr>
            <p:nvPr/>
          </p:nvGrpSpPr>
          <p:grpSpPr bwMode="auto">
            <a:xfrm rot="1309509">
              <a:off x="1945" y="2080"/>
              <a:ext cx="385" cy="344"/>
              <a:chOff x="1854" y="1916"/>
              <a:chExt cx="385" cy="344"/>
            </a:xfrm>
          </p:grpSpPr>
          <p:sp>
            <p:nvSpPr>
              <p:cNvPr id="24728" name="Rectangle 26"/>
              <p:cNvSpPr>
                <a:spLocks noChangeArrowheads="1"/>
              </p:cNvSpPr>
              <p:nvPr/>
            </p:nvSpPr>
            <p:spPr bwMode="auto">
              <a:xfrm rot="1591872">
                <a:off x="2137" y="1915"/>
                <a:ext cx="97" cy="99"/>
              </a:xfrm>
              <a:prstGeom prst="rect">
                <a:avLst/>
              </a:prstGeom>
              <a:gradFill rotWithShape="0">
                <a:gsLst>
                  <a:gs pos="0">
                    <a:srgbClr val="FF9933"/>
                  </a:gs>
                  <a:gs pos="100000">
                    <a:srgbClr val="663300"/>
                  </a:gs>
                </a:gsLst>
                <a:path path="shape">
                  <a:fillToRect l="50000" t="50000" r="50000" b="50000"/>
                </a:path>
              </a:gradFill>
              <a:ln w="12700" cap="rnd">
                <a:solidFill>
                  <a:srgbClr val="FFFF00"/>
                </a:solidFill>
                <a:miter lim="800000"/>
                <a:headEnd/>
                <a:tailEnd/>
              </a:ln>
              <a:effectLst>
                <a:outerShdw blurRad="63500" dist="29783" dir="1514402" algn="ctr" rotWithShape="0">
                  <a:schemeClr val="bg2">
                    <a:alpha val="74998"/>
                  </a:schemeClr>
                </a:outerShdw>
              </a:effec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it-IT" sz="2400">
                  <a:solidFill>
                    <a:srgbClr val="FFFF00"/>
                  </a:solidFill>
                  <a:latin typeface="Times New Roman" charset="0"/>
                  <a:ea typeface="ＭＳ Ｐゴシック" charset="0"/>
                </a:endParaRPr>
              </a:p>
            </p:txBody>
          </p:sp>
          <p:sp>
            <p:nvSpPr>
              <p:cNvPr id="24729" name="Oval 27"/>
              <p:cNvSpPr>
                <a:spLocks noChangeArrowheads="1"/>
              </p:cNvSpPr>
              <p:nvPr/>
            </p:nvSpPr>
            <p:spPr bwMode="auto">
              <a:xfrm>
                <a:off x="1976" y="1940"/>
                <a:ext cx="89" cy="98"/>
              </a:xfrm>
              <a:prstGeom prst="ellipse">
                <a:avLst/>
              </a:prstGeom>
              <a:gradFill rotWithShape="0">
                <a:gsLst>
                  <a:gs pos="0">
                    <a:srgbClr val="FFFFFF"/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 cap="rnd">
                <a:solidFill>
                  <a:srgbClr val="CCFFFF"/>
                </a:solidFill>
                <a:round/>
                <a:headEnd/>
                <a:tailEnd/>
              </a:ln>
              <a:effectLst>
                <a:outerShdw blurRad="63500" dist="29783" dir="1514402" algn="ctr" rotWithShape="0">
                  <a:schemeClr val="bg2">
                    <a:alpha val="74998"/>
                  </a:schemeClr>
                </a:outerShdw>
              </a:effec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it-IT" sz="2400">
                  <a:solidFill>
                    <a:srgbClr val="FFFF00"/>
                  </a:solidFill>
                  <a:latin typeface="Times New Roman" charset="0"/>
                  <a:ea typeface="ＭＳ Ｐゴシック" charset="0"/>
                </a:endParaRPr>
              </a:p>
            </p:txBody>
          </p:sp>
          <p:sp>
            <p:nvSpPr>
              <p:cNvPr id="24730" name="Oval 28"/>
              <p:cNvSpPr>
                <a:spLocks noChangeArrowheads="1"/>
              </p:cNvSpPr>
              <p:nvPr/>
            </p:nvSpPr>
            <p:spPr bwMode="auto">
              <a:xfrm>
                <a:off x="1851" y="2083"/>
                <a:ext cx="92" cy="99"/>
              </a:xfrm>
              <a:prstGeom prst="ellipse">
                <a:avLst/>
              </a:prstGeom>
              <a:gradFill rotWithShape="0">
                <a:gsLst>
                  <a:gs pos="0">
                    <a:srgbClr val="FFFFFF"/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</a:gradFill>
              <a:ln w="12700" cap="rnd">
                <a:solidFill>
                  <a:srgbClr val="CCFFFF"/>
                </a:solidFill>
                <a:round/>
                <a:headEnd/>
                <a:tailEnd/>
              </a:ln>
              <a:effectLst>
                <a:outerShdw blurRad="63500" dist="29783" dir="1514402" algn="ctr" rotWithShape="0">
                  <a:schemeClr val="bg2">
                    <a:alpha val="74998"/>
                  </a:schemeClr>
                </a:outerShdw>
              </a:effec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it-IT" sz="2400">
                  <a:solidFill>
                    <a:srgbClr val="FFFF00"/>
                  </a:solidFill>
                  <a:latin typeface="Times New Roman" charset="0"/>
                  <a:ea typeface="ＭＳ Ｐゴシック" charset="0"/>
                </a:endParaRPr>
              </a:p>
            </p:txBody>
          </p:sp>
          <p:sp>
            <p:nvSpPr>
              <p:cNvPr id="24731" name="Oval 29"/>
              <p:cNvSpPr>
                <a:spLocks noChangeArrowheads="1"/>
              </p:cNvSpPr>
              <p:nvPr/>
            </p:nvSpPr>
            <p:spPr bwMode="auto">
              <a:xfrm>
                <a:off x="1922" y="2066"/>
                <a:ext cx="88" cy="99"/>
              </a:xfrm>
              <a:prstGeom prst="ellipse">
                <a:avLst/>
              </a:prstGeom>
              <a:gradFill rotWithShape="0">
                <a:gsLst>
                  <a:gs pos="0">
                    <a:srgbClr val="FFFFFF"/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</a:gradFill>
              <a:ln w="12700" cap="rnd">
                <a:solidFill>
                  <a:srgbClr val="CCFFFF"/>
                </a:solidFill>
                <a:round/>
                <a:headEnd/>
                <a:tailEnd/>
              </a:ln>
              <a:effectLst>
                <a:outerShdw blurRad="63500" dist="29783" dir="1514402" algn="ctr" rotWithShape="0">
                  <a:schemeClr val="bg2">
                    <a:alpha val="74998"/>
                  </a:schemeClr>
                </a:outerShdw>
              </a:effec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it-IT" sz="2400">
                  <a:solidFill>
                    <a:srgbClr val="FFFF00"/>
                  </a:solidFill>
                  <a:latin typeface="Times New Roman" charset="0"/>
                  <a:ea typeface="ＭＳ Ｐゴシック" charset="0"/>
                </a:endParaRPr>
              </a:p>
            </p:txBody>
          </p:sp>
          <p:sp>
            <p:nvSpPr>
              <p:cNvPr id="24732" name="Oval 30"/>
              <p:cNvSpPr>
                <a:spLocks noChangeArrowheads="1"/>
              </p:cNvSpPr>
              <p:nvPr/>
            </p:nvSpPr>
            <p:spPr bwMode="auto">
              <a:xfrm>
                <a:off x="2098" y="1984"/>
                <a:ext cx="88" cy="99"/>
              </a:xfrm>
              <a:prstGeom prst="ellipse">
                <a:avLst/>
              </a:prstGeom>
              <a:gradFill rotWithShape="0">
                <a:gsLst>
                  <a:gs pos="0">
                    <a:srgbClr val="FFFFFF"/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</a:gradFill>
              <a:ln w="12700" cap="rnd">
                <a:solidFill>
                  <a:srgbClr val="CCFFFF"/>
                </a:solidFill>
                <a:round/>
                <a:headEnd/>
                <a:tailEnd/>
              </a:ln>
              <a:effectLst>
                <a:outerShdw blurRad="63500" dist="29783" dir="1514402" algn="ctr" rotWithShape="0">
                  <a:schemeClr val="bg2">
                    <a:alpha val="74998"/>
                  </a:schemeClr>
                </a:outerShdw>
              </a:effec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it-IT" sz="2400">
                  <a:solidFill>
                    <a:srgbClr val="FFFF00"/>
                  </a:solidFill>
                  <a:latin typeface="Times New Roman" charset="0"/>
                  <a:ea typeface="ＭＳ Ｐゴシック" charset="0"/>
                </a:endParaRPr>
              </a:p>
            </p:txBody>
          </p:sp>
          <p:sp>
            <p:nvSpPr>
              <p:cNvPr id="24733" name="Rectangle 31"/>
              <p:cNvSpPr>
                <a:spLocks noChangeArrowheads="1"/>
              </p:cNvSpPr>
              <p:nvPr/>
            </p:nvSpPr>
            <p:spPr bwMode="auto">
              <a:xfrm>
                <a:off x="1897" y="2156"/>
                <a:ext cx="97" cy="99"/>
              </a:xfrm>
              <a:prstGeom prst="rect">
                <a:avLst/>
              </a:prstGeom>
              <a:gradFill rotWithShape="0">
                <a:gsLst>
                  <a:gs pos="0">
                    <a:srgbClr val="FF9933"/>
                  </a:gs>
                  <a:gs pos="100000">
                    <a:srgbClr val="663300"/>
                  </a:gs>
                </a:gsLst>
                <a:path path="shape">
                  <a:fillToRect l="50000" t="50000" r="50000" b="50000"/>
                </a:path>
              </a:gradFill>
              <a:ln w="12700" cap="rnd">
                <a:solidFill>
                  <a:srgbClr val="FFFF00"/>
                </a:solidFill>
                <a:miter lim="800000"/>
                <a:headEnd/>
                <a:tailEnd/>
              </a:ln>
              <a:effectLst>
                <a:outerShdw blurRad="63500" dist="29783" dir="1514402" algn="ctr" rotWithShape="0">
                  <a:schemeClr val="bg2">
                    <a:alpha val="74998"/>
                  </a:schemeClr>
                </a:outerShdw>
              </a:effec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it-IT" sz="2400">
                  <a:solidFill>
                    <a:srgbClr val="FFFF00"/>
                  </a:solidFill>
                  <a:latin typeface="Times New Roman" charset="0"/>
                  <a:ea typeface="ＭＳ Ｐゴシック" charset="0"/>
                </a:endParaRPr>
              </a:p>
            </p:txBody>
          </p:sp>
        </p:grpSp>
        <p:grpSp>
          <p:nvGrpSpPr>
            <p:cNvPr id="106523" name="Group 32"/>
            <p:cNvGrpSpPr>
              <a:grpSpLocks/>
            </p:cNvGrpSpPr>
            <p:nvPr/>
          </p:nvGrpSpPr>
          <p:grpSpPr bwMode="auto">
            <a:xfrm rot="-788603">
              <a:off x="3647" y="2092"/>
              <a:ext cx="776" cy="331"/>
              <a:chOff x="4433" y="2627"/>
              <a:chExt cx="776" cy="331"/>
            </a:xfrm>
          </p:grpSpPr>
          <p:sp>
            <p:nvSpPr>
              <p:cNvPr id="106644" name="Line 33"/>
              <p:cNvSpPr>
                <a:spLocks noChangeShapeType="1"/>
              </p:cNvSpPr>
              <p:nvPr/>
            </p:nvSpPr>
            <p:spPr bwMode="auto">
              <a:xfrm rot="334614" flipV="1">
                <a:off x="4481" y="2690"/>
                <a:ext cx="715" cy="268"/>
              </a:xfrm>
              <a:prstGeom prst="line">
                <a:avLst/>
              </a:prstGeom>
              <a:noFill/>
              <a:ln w="28575" cap="rnd">
                <a:solidFill>
                  <a:srgbClr val="FFFFFF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t-IT"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endParaRPr>
              </a:p>
            </p:txBody>
          </p:sp>
          <p:sp>
            <p:nvSpPr>
              <p:cNvPr id="106645" name="Text Box 34"/>
              <p:cNvSpPr txBox="1">
                <a:spLocks noChangeArrowheads="1"/>
              </p:cNvSpPr>
              <p:nvPr/>
            </p:nvSpPr>
            <p:spPr bwMode="auto">
              <a:xfrm rot="-1026948">
                <a:off x="4433" y="2627"/>
                <a:ext cx="776" cy="2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de-DE" altLang="it-IT" sz="1600" b="1">
                    <a:solidFill>
                      <a:srgbClr val="FF9900"/>
                    </a:solidFill>
                    <a:latin typeface="Arial Narrow" panose="020B0606020202030204" pitchFamily="34" charset="0"/>
                  </a:rPr>
                  <a:t>IFN</a:t>
                </a:r>
                <a:r>
                  <a:rPr lang="de-DE" altLang="it-IT" sz="1600" b="1">
                    <a:solidFill>
                      <a:srgbClr val="FF9900"/>
                    </a:solidFill>
                    <a:latin typeface="Symbol" panose="05050102010706020507" pitchFamily="18" charset="2"/>
                  </a:rPr>
                  <a:t>g</a:t>
                </a:r>
                <a:r>
                  <a:rPr lang="de-DE" altLang="it-IT" sz="1600" b="1">
                    <a:solidFill>
                      <a:srgbClr val="FF9900"/>
                    </a:solidFill>
                    <a:latin typeface="Arial Narrow" panose="020B0606020202030204" pitchFamily="34" charset="0"/>
                  </a:rPr>
                  <a:t>, TNF</a:t>
                </a:r>
                <a:r>
                  <a:rPr lang="de-DE" altLang="it-IT" sz="1600" b="1">
                    <a:solidFill>
                      <a:srgbClr val="FF9900"/>
                    </a:solidFill>
                    <a:latin typeface="Symbol" panose="05050102010706020507" pitchFamily="18" charset="2"/>
                  </a:rPr>
                  <a:t>a</a:t>
                </a:r>
                <a:endParaRPr lang="it-IT" altLang="it-IT"/>
              </a:p>
            </p:txBody>
          </p:sp>
        </p:grpSp>
        <p:grpSp>
          <p:nvGrpSpPr>
            <p:cNvPr id="106524" name="Group 35"/>
            <p:cNvGrpSpPr>
              <a:grpSpLocks/>
            </p:cNvGrpSpPr>
            <p:nvPr/>
          </p:nvGrpSpPr>
          <p:grpSpPr bwMode="auto">
            <a:xfrm>
              <a:off x="3024" y="2127"/>
              <a:ext cx="693" cy="823"/>
              <a:chOff x="3024" y="2127"/>
              <a:chExt cx="693" cy="823"/>
            </a:xfrm>
          </p:grpSpPr>
          <p:grpSp>
            <p:nvGrpSpPr>
              <p:cNvPr id="106627" name="Group 36"/>
              <p:cNvGrpSpPr>
                <a:grpSpLocks/>
              </p:cNvGrpSpPr>
              <p:nvPr/>
            </p:nvGrpSpPr>
            <p:grpSpPr bwMode="auto">
              <a:xfrm rot="-2875998">
                <a:off x="3139" y="2470"/>
                <a:ext cx="587" cy="373"/>
                <a:chOff x="3844" y="2822"/>
                <a:chExt cx="587" cy="373"/>
              </a:xfrm>
            </p:grpSpPr>
            <p:grpSp>
              <p:nvGrpSpPr>
                <p:cNvPr id="106629" name="Group 37"/>
                <p:cNvGrpSpPr>
                  <a:grpSpLocks/>
                </p:cNvGrpSpPr>
                <p:nvPr/>
              </p:nvGrpSpPr>
              <p:grpSpPr bwMode="auto">
                <a:xfrm>
                  <a:off x="4055" y="2822"/>
                  <a:ext cx="376" cy="373"/>
                  <a:chOff x="5051" y="2783"/>
                  <a:chExt cx="376" cy="373"/>
                </a:xfrm>
              </p:grpSpPr>
              <p:sp>
                <p:nvSpPr>
                  <p:cNvPr id="24724" name="Oval 38"/>
                  <p:cNvSpPr>
                    <a:spLocks noChangeArrowheads="1"/>
                  </p:cNvSpPr>
                  <p:nvPr/>
                </p:nvSpPr>
                <p:spPr bwMode="auto">
                  <a:xfrm rot="-2335129">
                    <a:off x="5051" y="2783"/>
                    <a:ext cx="376" cy="373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FF66FF"/>
                      </a:gs>
                      <a:gs pos="100000">
                        <a:srgbClr val="5B245B"/>
                      </a:gs>
                    </a:gsLst>
                    <a:path path="shape">
                      <a:fillToRect l="50000" t="50000" r="50000" b="50000"/>
                    </a:path>
                  </a:gradFill>
                  <a:ln w="19050" cap="rnd">
                    <a:solidFill>
                      <a:srgbClr val="FFFF00"/>
                    </a:solidFill>
                    <a:round/>
                    <a:headEnd/>
                    <a:tailEnd/>
                  </a:ln>
                  <a:effectLst>
                    <a:outerShdw blurRad="63500" dist="29783" dir="1514402" algn="ctr" rotWithShape="0">
                      <a:schemeClr val="bg2">
                        <a:alpha val="74998"/>
                      </a:schemeClr>
                    </a:outerShdw>
                  </a:effec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it-IT" sz="2400">
                      <a:solidFill>
                        <a:srgbClr val="FFFF00"/>
                      </a:solidFill>
                      <a:latin typeface="Times New Roman" charset="0"/>
                      <a:ea typeface="ＭＳ Ｐゴシック" charset="0"/>
                    </a:endParaRPr>
                  </a:p>
                </p:txBody>
              </p:sp>
              <p:sp>
                <p:nvSpPr>
                  <p:cNvPr id="24725" name="Oval 39"/>
                  <p:cNvSpPr>
                    <a:spLocks noChangeArrowheads="1"/>
                  </p:cNvSpPr>
                  <p:nvPr/>
                </p:nvSpPr>
                <p:spPr bwMode="auto">
                  <a:xfrm rot="-2335129">
                    <a:off x="5169" y="2870"/>
                    <a:ext cx="188" cy="194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CC3399"/>
                      </a:gs>
                      <a:gs pos="100000">
                        <a:srgbClr val="22091A"/>
                      </a:gs>
                    </a:gsLst>
                    <a:path path="shape">
                      <a:fillToRect l="50000" t="50000" r="50000" b="50000"/>
                    </a:path>
                  </a:gradFill>
                  <a:ln w="19050" cap="rnd">
                    <a:solidFill>
                      <a:schemeClr val="bg1"/>
                    </a:solidFill>
                    <a:round/>
                    <a:headEnd/>
                    <a:tailEnd/>
                  </a:ln>
                  <a:effectLst>
                    <a:outerShdw blurRad="63500" dist="29783" dir="1514402" algn="ctr" rotWithShape="0">
                      <a:schemeClr val="bg2">
                        <a:alpha val="74998"/>
                      </a:schemeClr>
                    </a:outerShdw>
                  </a:effec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it-IT" sz="2400">
                      <a:solidFill>
                        <a:srgbClr val="FFFF00"/>
                      </a:solidFill>
                      <a:latin typeface="Times New Roman" charset="0"/>
                      <a:ea typeface="ＭＳ Ｐゴシック" charset="0"/>
                    </a:endParaRPr>
                  </a:p>
                </p:txBody>
              </p:sp>
            </p:grpSp>
            <p:grpSp>
              <p:nvGrpSpPr>
                <p:cNvPr id="106630" name="Group 40"/>
                <p:cNvGrpSpPr>
                  <a:grpSpLocks/>
                </p:cNvGrpSpPr>
                <p:nvPr/>
              </p:nvGrpSpPr>
              <p:grpSpPr bwMode="auto">
                <a:xfrm>
                  <a:off x="3877" y="2845"/>
                  <a:ext cx="230" cy="128"/>
                  <a:chOff x="4873" y="2806"/>
                  <a:chExt cx="230" cy="128"/>
                </a:xfrm>
              </p:grpSpPr>
              <p:grpSp>
                <p:nvGrpSpPr>
                  <p:cNvPr id="106637" name="Group 41"/>
                  <p:cNvGrpSpPr>
                    <a:grpSpLocks/>
                  </p:cNvGrpSpPr>
                  <p:nvPr/>
                </p:nvGrpSpPr>
                <p:grpSpPr bwMode="auto">
                  <a:xfrm rot="1336188">
                    <a:off x="4934" y="2837"/>
                    <a:ext cx="169" cy="97"/>
                    <a:chOff x="983" y="631"/>
                    <a:chExt cx="242" cy="161"/>
                  </a:xfrm>
                </p:grpSpPr>
                <p:sp>
                  <p:nvSpPr>
                    <p:cNvPr id="106639" name="Line 42"/>
                    <p:cNvSpPr>
                      <a:spLocks noChangeShapeType="1"/>
                    </p:cNvSpPr>
                    <p:nvPr/>
                  </p:nvSpPr>
                  <p:spPr bwMode="auto">
                    <a:xfrm rot="5244168" flipH="1">
                      <a:off x="1134" y="616"/>
                      <a:ext cx="0" cy="183"/>
                    </a:xfrm>
                    <a:prstGeom prst="line">
                      <a:avLst/>
                    </a:prstGeom>
                    <a:noFill/>
                    <a:ln w="28575" cap="rnd">
                      <a:solidFill>
                        <a:srgbClr val="FFFF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it-IT" sz="240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ea typeface="MS PGothic" panose="020B0600070205080204" pitchFamily="34" charset="-128"/>
                      </a:endParaRPr>
                    </a:p>
                  </p:txBody>
                </p:sp>
                <p:sp>
                  <p:nvSpPr>
                    <p:cNvPr id="106640" name="Line 43"/>
                    <p:cNvSpPr>
                      <a:spLocks noChangeShapeType="1"/>
                    </p:cNvSpPr>
                    <p:nvPr/>
                  </p:nvSpPr>
                  <p:spPr bwMode="auto">
                    <a:xfrm rot="5244168">
                      <a:off x="982" y="724"/>
                      <a:ext cx="75" cy="61"/>
                    </a:xfrm>
                    <a:prstGeom prst="line">
                      <a:avLst/>
                    </a:prstGeom>
                    <a:noFill/>
                    <a:ln w="28575" cap="rnd">
                      <a:solidFill>
                        <a:srgbClr val="FFFF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it-IT" sz="240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ea typeface="MS PGothic" panose="020B0600070205080204" pitchFamily="34" charset="-128"/>
                      </a:endParaRPr>
                    </a:p>
                  </p:txBody>
                </p:sp>
                <p:sp>
                  <p:nvSpPr>
                    <p:cNvPr id="106641" name="Line 44"/>
                    <p:cNvSpPr>
                      <a:spLocks noChangeShapeType="1"/>
                    </p:cNvSpPr>
                    <p:nvPr/>
                  </p:nvSpPr>
                  <p:spPr bwMode="auto">
                    <a:xfrm rot="5244168" flipH="1">
                      <a:off x="975" y="639"/>
                      <a:ext cx="75" cy="60"/>
                    </a:xfrm>
                    <a:prstGeom prst="line">
                      <a:avLst/>
                    </a:prstGeom>
                    <a:noFill/>
                    <a:ln w="28575" cap="rnd">
                      <a:solidFill>
                        <a:srgbClr val="FFFF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it-IT" sz="240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ea typeface="MS PGothic" panose="020B0600070205080204" pitchFamily="34" charset="-128"/>
                      </a:endParaRPr>
                    </a:p>
                  </p:txBody>
                </p:sp>
              </p:grpSp>
              <p:sp>
                <p:nvSpPr>
                  <p:cNvPr id="106638" name="Oval 45"/>
                  <p:cNvSpPr>
                    <a:spLocks noChangeArrowheads="1"/>
                  </p:cNvSpPr>
                  <p:nvPr/>
                </p:nvSpPr>
                <p:spPr bwMode="auto">
                  <a:xfrm rot="531000">
                    <a:off x="4873" y="2806"/>
                    <a:ext cx="84" cy="83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0000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 cap="rnd">
                    <a:solidFill>
                      <a:srgbClr val="CCFFFF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defRPr sz="240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ea typeface="MS PGothic" panose="020B0600070205080204" pitchFamily="34" charset="-128"/>
                      </a:defRPr>
                    </a:lvl1pPr>
                    <a:lvl2pPr marL="742950" indent="-285750">
                      <a:defRPr sz="240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ea typeface="MS PGothic" panose="020B0600070205080204" pitchFamily="34" charset="-128"/>
                      </a:defRPr>
                    </a:lvl2pPr>
                    <a:lvl3pPr marL="1143000" indent="-228600">
                      <a:defRPr sz="240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ea typeface="MS PGothic" panose="020B0600070205080204" pitchFamily="34" charset="-128"/>
                      </a:defRPr>
                    </a:lvl3pPr>
                    <a:lvl4pPr marL="1600200" indent="-228600">
                      <a:defRPr sz="240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ea typeface="MS PGothic" panose="020B0600070205080204" pitchFamily="34" charset="-128"/>
                      </a:defRPr>
                    </a:lvl4pPr>
                    <a:lvl5pPr marL="2057400" indent="-228600">
                      <a:defRPr sz="240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ea typeface="MS PGothic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ea typeface="MS PGothic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ea typeface="MS PGothic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ea typeface="MS PGothic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ea typeface="MS PGothic" panose="020B0600070205080204" pitchFamily="34" charset="-128"/>
                      </a:defRPr>
                    </a:lvl9pPr>
                  </a:lstStyle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it-IT" altLang="it-IT"/>
                  </a:p>
                </p:txBody>
              </p:sp>
            </p:grpSp>
            <p:grpSp>
              <p:nvGrpSpPr>
                <p:cNvPr id="106631" name="Group 46"/>
                <p:cNvGrpSpPr>
                  <a:grpSpLocks/>
                </p:cNvGrpSpPr>
                <p:nvPr/>
              </p:nvGrpSpPr>
              <p:grpSpPr bwMode="auto">
                <a:xfrm>
                  <a:off x="3844" y="2967"/>
                  <a:ext cx="237" cy="97"/>
                  <a:chOff x="4840" y="2928"/>
                  <a:chExt cx="237" cy="97"/>
                </a:xfrm>
              </p:grpSpPr>
              <p:grpSp>
                <p:nvGrpSpPr>
                  <p:cNvPr id="106632" name="Group 47"/>
                  <p:cNvGrpSpPr>
                    <a:grpSpLocks/>
                  </p:cNvGrpSpPr>
                  <p:nvPr/>
                </p:nvGrpSpPr>
                <p:grpSpPr bwMode="auto">
                  <a:xfrm rot="-45967">
                    <a:off x="4908" y="2928"/>
                    <a:ext cx="169" cy="97"/>
                    <a:chOff x="983" y="631"/>
                    <a:chExt cx="242" cy="161"/>
                  </a:xfrm>
                </p:grpSpPr>
                <p:sp>
                  <p:nvSpPr>
                    <p:cNvPr id="106634" name="Line 48"/>
                    <p:cNvSpPr>
                      <a:spLocks noChangeShapeType="1"/>
                    </p:cNvSpPr>
                    <p:nvPr/>
                  </p:nvSpPr>
                  <p:spPr bwMode="auto">
                    <a:xfrm rot="5244168" flipH="1">
                      <a:off x="1134" y="616"/>
                      <a:ext cx="0" cy="183"/>
                    </a:xfrm>
                    <a:prstGeom prst="line">
                      <a:avLst/>
                    </a:prstGeom>
                    <a:noFill/>
                    <a:ln w="28575" cap="rnd">
                      <a:solidFill>
                        <a:srgbClr val="FFFF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it-IT" sz="240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ea typeface="MS PGothic" panose="020B0600070205080204" pitchFamily="34" charset="-128"/>
                      </a:endParaRPr>
                    </a:p>
                  </p:txBody>
                </p:sp>
                <p:sp>
                  <p:nvSpPr>
                    <p:cNvPr id="106635" name="Line 49"/>
                    <p:cNvSpPr>
                      <a:spLocks noChangeShapeType="1"/>
                    </p:cNvSpPr>
                    <p:nvPr/>
                  </p:nvSpPr>
                  <p:spPr bwMode="auto">
                    <a:xfrm rot="5244168">
                      <a:off x="982" y="724"/>
                      <a:ext cx="75" cy="61"/>
                    </a:xfrm>
                    <a:prstGeom prst="line">
                      <a:avLst/>
                    </a:prstGeom>
                    <a:noFill/>
                    <a:ln w="28575" cap="rnd">
                      <a:solidFill>
                        <a:srgbClr val="FFFF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it-IT" sz="240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ea typeface="MS PGothic" panose="020B0600070205080204" pitchFamily="34" charset="-128"/>
                      </a:endParaRPr>
                    </a:p>
                  </p:txBody>
                </p:sp>
                <p:sp>
                  <p:nvSpPr>
                    <p:cNvPr id="106636" name="Line 50"/>
                    <p:cNvSpPr>
                      <a:spLocks noChangeShapeType="1"/>
                    </p:cNvSpPr>
                    <p:nvPr/>
                  </p:nvSpPr>
                  <p:spPr bwMode="auto">
                    <a:xfrm rot="5244168" flipH="1">
                      <a:off x="975" y="639"/>
                      <a:ext cx="75" cy="60"/>
                    </a:xfrm>
                    <a:prstGeom prst="line">
                      <a:avLst/>
                    </a:prstGeom>
                    <a:noFill/>
                    <a:ln w="28575" cap="rnd">
                      <a:solidFill>
                        <a:srgbClr val="FFFF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it-IT" sz="240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ea typeface="MS PGothic" panose="020B0600070205080204" pitchFamily="34" charset="-128"/>
                      </a:endParaRPr>
                    </a:p>
                  </p:txBody>
                </p:sp>
              </p:grpSp>
              <p:sp>
                <p:nvSpPr>
                  <p:cNvPr id="106633" name="Oval 51"/>
                  <p:cNvSpPr>
                    <a:spLocks noChangeArrowheads="1"/>
                  </p:cNvSpPr>
                  <p:nvPr/>
                </p:nvSpPr>
                <p:spPr bwMode="auto">
                  <a:xfrm rot="-851155">
                    <a:off x="4840" y="2940"/>
                    <a:ext cx="84" cy="83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0000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 cap="rnd">
                    <a:solidFill>
                      <a:srgbClr val="CCFFFF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defRPr sz="240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ea typeface="MS PGothic" panose="020B0600070205080204" pitchFamily="34" charset="-128"/>
                      </a:defRPr>
                    </a:lvl1pPr>
                    <a:lvl2pPr marL="742950" indent="-285750">
                      <a:defRPr sz="240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ea typeface="MS PGothic" panose="020B0600070205080204" pitchFamily="34" charset="-128"/>
                      </a:defRPr>
                    </a:lvl2pPr>
                    <a:lvl3pPr marL="1143000" indent="-228600">
                      <a:defRPr sz="240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ea typeface="MS PGothic" panose="020B0600070205080204" pitchFamily="34" charset="-128"/>
                      </a:defRPr>
                    </a:lvl3pPr>
                    <a:lvl4pPr marL="1600200" indent="-228600">
                      <a:defRPr sz="240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ea typeface="MS PGothic" panose="020B0600070205080204" pitchFamily="34" charset="-128"/>
                      </a:defRPr>
                    </a:lvl4pPr>
                    <a:lvl5pPr marL="2057400" indent="-228600">
                      <a:defRPr sz="240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ea typeface="MS PGothic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ea typeface="MS PGothic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ea typeface="MS PGothic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ea typeface="MS PGothic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ea typeface="MS PGothic" panose="020B0600070205080204" pitchFamily="34" charset="-128"/>
                      </a:defRPr>
                    </a:lvl9pPr>
                  </a:lstStyle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it-IT" altLang="it-IT"/>
                  </a:p>
                </p:txBody>
              </p:sp>
            </p:grpSp>
          </p:grpSp>
          <p:sp>
            <p:nvSpPr>
              <p:cNvPr id="106628" name="Text Box 52"/>
              <p:cNvSpPr txBox="1">
                <a:spLocks noChangeArrowheads="1"/>
              </p:cNvSpPr>
              <p:nvPr/>
            </p:nvSpPr>
            <p:spPr bwMode="auto">
              <a:xfrm rot="-3812">
                <a:off x="3024" y="2127"/>
                <a:ext cx="693" cy="3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8575" cap="rnd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9pPr>
              </a:lstStyle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de-DE" altLang="it-IT" sz="1600" b="1">
                    <a:solidFill>
                      <a:srgbClr val="FF9900"/>
                    </a:solidFill>
                    <a:latin typeface="Arial Narrow" panose="020B0606020202030204" pitchFamily="34" charset="0"/>
                  </a:rPr>
                  <a:t>CD4+ T cell</a:t>
                </a:r>
                <a:endParaRPr lang="it-IT" altLang="it-IT"/>
              </a:p>
            </p:txBody>
          </p:sp>
        </p:grpSp>
        <p:grpSp>
          <p:nvGrpSpPr>
            <p:cNvPr id="106525" name="Group 53"/>
            <p:cNvGrpSpPr>
              <a:grpSpLocks/>
            </p:cNvGrpSpPr>
            <p:nvPr/>
          </p:nvGrpSpPr>
          <p:grpSpPr bwMode="auto">
            <a:xfrm>
              <a:off x="64" y="-14"/>
              <a:ext cx="5608" cy="4202"/>
              <a:chOff x="64" y="-14"/>
              <a:chExt cx="5608" cy="4202"/>
            </a:xfrm>
          </p:grpSpPr>
          <p:grpSp>
            <p:nvGrpSpPr>
              <p:cNvPr id="106591" name="Group 54"/>
              <p:cNvGrpSpPr>
                <a:grpSpLocks/>
              </p:cNvGrpSpPr>
              <p:nvPr/>
            </p:nvGrpSpPr>
            <p:grpSpPr bwMode="auto">
              <a:xfrm>
                <a:off x="64" y="3484"/>
                <a:ext cx="1045" cy="704"/>
                <a:chOff x="64" y="3448"/>
                <a:chExt cx="1045" cy="704"/>
              </a:xfrm>
            </p:grpSpPr>
            <p:sp>
              <p:nvSpPr>
                <p:cNvPr id="24704" name="Rectangle 55"/>
                <p:cNvSpPr>
                  <a:spLocks noChangeArrowheads="1"/>
                </p:cNvSpPr>
                <p:nvPr/>
              </p:nvSpPr>
              <p:spPr bwMode="auto">
                <a:xfrm>
                  <a:off x="108" y="3981"/>
                  <a:ext cx="97" cy="96"/>
                </a:xfrm>
                <a:prstGeom prst="rect">
                  <a:avLst/>
                </a:prstGeom>
                <a:gradFill rotWithShape="0">
                  <a:gsLst>
                    <a:gs pos="0">
                      <a:srgbClr val="FF9933"/>
                    </a:gs>
                    <a:gs pos="100000">
                      <a:srgbClr val="663300"/>
                    </a:gs>
                  </a:gsLst>
                  <a:path path="shape">
                    <a:fillToRect l="50000" t="50000" r="50000" b="50000"/>
                  </a:path>
                </a:gradFill>
                <a:ln w="12700" cap="rnd">
                  <a:solidFill>
                    <a:srgbClr val="FFFF00"/>
                  </a:solidFill>
                  <a:miter lim="800000"/>
                  <a:headEnd/>
                  <a:tailEnd/>
                </a:ln>
                <a:effectLst>
                  <a:outerShdw blurRad="63500" dist="29783" dir="1514402" algn="ctr" rotWithShape="0">
                    <a:schemeClr val="bg2">
                      <a:alpha val="74998"/>
                    </a:schemeClr>
                  </a:outerShdw>
                </a:effec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it-IT" sz="2400">
                    <a:solidFill>
                      <a:srgbClr val="FFFF00"/>
                    </a:solidFill>
                    <a:latin typeface="Times New Roman" charset="0"/>
                    <a:ea typeface="ＭＳ Ｐゴシック" charset="0"/>
                  </a:endParaRPr>
                </a:p>
              </p:txBody>
            </p:sp>
            <p:sp>
              <p:nvSpPr>
                <p:cNvPr id="24705" name="Oval 56"/>
                <p:cNvSpPr>
                  <a:spLocks noChangeArrowheads="1"/>
                </p:cNvSpPr>
                <p:nvPr/>
              </p:nvSpPr>
              <p:spPr bwMode="auto">
                <a:xfrm rot="2204681">
                  <a:off x="112" y="3529"/>
                  <a:ext cx="97" cy="101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chemeClr val="accent1"/>
                    </a:gs>
                  </a:gsLst>
                  <a:path path="shape">
                    <a:fillToRect l="50000" t="50000" r="50000" b="50000"/>
                  </a:path>
                </a:gradFill>
                <a:ln w="12700" cap="rnd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blurRad="63500" dist="29783" dir="1514402" algn="ctr" rotWithShape="0">
                    <a:schemeClr val="bg2">
                      <a:alpha val="74998"/>
                    </a:schemeClr>
                  </a:outerShdw>
                </a:effec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it-IT" sz="2400">
                    <a:solidFill>
                      <a:srgbClr val="FFFF00"/>
                    </a:solidFill>
                    <a:latin typeface="Times New Roman" charset="0"/>
                    <a:ea typeface="ＭＳ Ｐゴシック" charset="0"/>
                  </a:endParaRPr>
                </a:p>
              </p:txBody>
            </p:sp>
            <p:sp>
              <p:nvSpPr>
                <p:cNvPr id="24706" name="Oval 57"/>
                <p:cNvSpPr>
                  <a:spLocks noChangeArrowheads="1"/>
                </p:cNvSpPr>
                <p:nvPr/>
              </p:nvSpPr>
              <p:spPr bwMode="auto">
                <a:xfrm>
                  <a:off x="110" y="3691"/>
                  <a:ext cx="98" cy="99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0000"/>
                    </a:gs>
                  </a:gsLst>
                  <a:path path="shape">
                    <a:fillToRect l="50000" t="50000" r="50000" b="50000"/>
                  </a:path>
                </a:gradFill>
                <a:ln w="12700" cap="rnd">
                  <a:solidFill>
                    <a:srgbClr val="CCFFFF"/>
                  </a:solidFill>
                  <a:round/>
                  <a:headEnd/>
                  <a:tailEnd/>
                </a:ln>
                <a:effectLst>
                  <a:outerShdw blurRad="63500" dist="29783" dir="1514402" algn="ctr" rotWithShape="0">
                    <a:schemeClr val="bg2">
                      <a:alpha val="74998"/>
                    </a:schemeClr>
                  </a:outerShdw>
                </a:effec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it-IT" sz="2400">
                    <a:solidFill>
                      <a:srgbClr val="FFFF00"/>
                    </a:solidFill>
                    <a:latin typeface="Times New Roman" charset="0"/>
                    <a:ea typeface="ＭＳ Ｐゴシック" charset="0"/>
                  </a:endParaRPr>
                </a:p>
              </p:txBody>
            </p:sp>
            <p:sp>
              <p:nvSpPr>
                <p:cNvPr id="517178" name="Text Box 58"/>
                <p:cNvSpPr txBox="1">
                  <a:spLocks noChangeArrowheads="1"/>
                </p:cNvSpPr>
                <p:nvPr/>
              </p:nvSpPr>
              <p:spPr bwMode="auto">
                <a:xfrm>
                  <a:off x="207" y="3485"/>
                  <a:ext cx="902" cy="61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r>
                    <a:rPr lang="de-DE" sz="1400">
                      <a:solidFill>
                        <a:srgbClr val="FF9900"/>
                      </a:solidFill>
                      <a:effectLst>
                        <a:outerShdw blurRad="38100" dist="38100" dir="2700000" algn="tl">
                          <a:srgbClr val="000000"/>
                        </a:outerShdw>
                      </a:effectLst>
                      <a:latin typeface="Arial Narrow" pitchFamily="34" charset="0"/>
                      <a:ea typeface="MS PGothic" panose="020B0600070205080204" pitchFamily="34" charset="-128"/>
                    </a:rPr>
                    <a:t>peptidi  gliadina</a:t>
                  </a:r>
                </a:p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r>
                    <a:rPr lang="de-DE" sz="1400">
                      <a:solidFill>
                        <a:srgbClr val="FF9900"/>
                      </a:solidFill>
                      <a:effectLst>
                        <a:outerShdw blurRad="38100" dist="38100" dir="2700000" algn="tl">
                          <a:srgbClr val="000000"/>
                        </a:outerShdw>
                      </a:effectLst>
                      <a:latin typeface="Arial Narrow" pitchFamily="34" charset="0"/>
                      <a:ea typeface="MS PGothic" panose="020B0600070205080204" pitchFamily="34" charset="-128"/>
                    </a:rPr>
                    <a:t>peptidi deamidati</a:t>
                  </a:r>
                  <a:endParaRPr lang="de-DE" sz="1400" b="1">
                    <a:solidFill>
                      <a:srgbClr val="FF9900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Arial Narrow" pitchFamily="34" charset="0"/>
                    <a:ea typeface="MS PGothic" panose="020B0600070205080204" pitchFamily="34" charset="-128"/>
                  </a:endParaRPr>
                </a:p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r>
                    <a:rPr lang="de-DE" sz="1400">
                      <a:solidFill>
                        <a:srgbClr val="FF9900"/>
                      </a:solidFill>
                      <a:effectLst>
                        <a:outerShdw blurRad="38100" dist="38100" dir="2700000" algn="tl">
                          <a:srgbClr val="000000"/>
                        </a:outerShdw>
                      </a:effectLst>
                      <a:latin typeface="Arial Narrow" pitchFamily="34" charset="0"/>
                      <a:ea typeface="MS PGothic" panose="020B0600070205080204" pitchFamily="34" charset="-128"/>
                    </a:rPr>
                    <a:t>tTG</a:t>
                  </a:r>
                  <a:endParaRPr lang="it-IT"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endParaRPr>
                </a:p>
              </p:txBody>
            </p:sp>
            <p:sp>
              <p:nvSpPr>
                <p:cNvPr id="106626" name="Rectangle 59"/>
                <p:cNvSpPr>
                  <a:spLocks noChangeArrowheads="1"/>
                </p:cNvSpPr>
                <p:nvPr/>
              </p:nvSpPr>
              <p:spPr bwMode="auto">
                <a:xfrm>
                  <a:off x="64" y="3448"/>
                  <a:ext cx="976" cy="704"/>
                </a:xfrm>
                <a:prstGeom prst="rect">
                  <a:avLst/>
                </a:prstGeom>
                <a:noFill/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it-IT" altLang="it-IT"/>
                </a:p>
              </p:txBody>
            </p:sp>
          </p:grpSp>
          <p:grpSp>
            <p:nvGrpSpPr>
              <p:cNvPr id="106592" name="Group 60"/>
              <p:cNvGrpSpPr>
                <a:grpSpLocks/>
              </p:cNvGrpSpPr>
              <p:nvPr/>
            </p:nvGrpSpPr>
            <p:grpSpPr bwMode="auto">
              <a:xfrm>
                <a:off x="1166" y="-14"/>
                <a:ext cx="4506" cy="1554"/>
                <a:chOff x="1166" y="-14"/>
                <a:chExt cx="4506" cy="1554"/>
              </a:xfrm>
            </p:grpSpPr>
            <p:grpSp>
              <p:nvGrpSpPr>
                <p:cNvPr id="106593" name="Group 61"/>
                <p:cNvGrpSpPr>
                  <a:grpSpLocks/>
                </p:cNvGrpSpPr>
                <p:nvPr/>
              </p:nvGrpSpPr>
              <p:grpSpPr bwMode="auto">
                <a:xfrm>
                  <a:off x="2613" y="-14"/>
                  <a:ext cx="1490" cy="417"/>
                  <a:chOff x="2588" y="22"/>
                  <a:chExt cx="1490" cy="417"/>
                </a:xfrm>
              </p:grpSpPr>
              <p:sp>
                <p:nvSpPr>
                  <p:cNvPr id="24696" name="Oval 62"/>
                  <p:cNvSpPr>
                    <a:spLocks noChangeArrowheads="1"/>
                  </p:cNvSpPr>
                  <p:nvPr/>
                </p:nvSpPr>
                <p:spPr bwMode="auto">
                  <a:xfrm rot="-3297127">
                    <a:off x="3797" y="274"/>
                    <a:ext cx="92" cy="98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chemeClr val="tx1"/>
                      </a:gs>
                      <a:gs pos="100000">
                        <a:schemeClr val="accent1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 cap="rnd">
                    <a:solidFill>
                      <a:schemeClr val="tx1"/>
                    </a:solidFill>
                    <a:round/>
                    <a:headEnd/>
                    <a:tailEnd/>
                  </a:ln>
                  <a:effectLst>
                    <a:outerShdw blurRad="63500" dist="29783" dir="1514402" algn="ctr" rotWithShape="0">
                      <a:schemeClr val="bg2">
                        <a:alpha val="74998"/>
                      </a:schemeClr>
                    </a:outerShdw>
                  </a:effec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it-IT" sz="2400">
                      <a:solidFill>
                        <a:srgbClr val="FFFF00"/>
                      </a:solidFill>
                      <a:latin typeface="Times New Roman" charset="0"/>
                      <a:ea typeface="ＭＳ Ｐゴシック" charset="0"/>
                    </a:endParaRPr>
                  </a:p>
                </p:txBody>
              </p:sp>
              <p:sp>
                <p:nvSpPr>
                  <p:cNvPr id="24697" name="Oval 63"/>
                  <p:cNvSpPr>
                    <a:spLocks noChangeArrowheads="1"/>
                  </p:cNvSpPr>
                  <p:nvPr/>
                </p:nvSpPr>
                <p:spPr bwMode="auto">
                  <a:xfrm rot="-3297127">
                    <a:off x="3615" y="274"/>
                    <a:ext cx="92" cy="98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chemeClr val="tx1"/>
                      </a:gs>
                      <a:gs pos="100000">
                        <a:schemeClr val="accent1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 cap="rnd">
                    <a:solidFill>
                      <a:schemeClr val="tx1"/>
                    </a:solidFill>
                    <a:round/>
                    <a:headEnd/>
                    <a:tailEnd/>
                  </a:ln>
                  <a:effectLst>
                    <a:outerShdw blurRad="63500" dist="29783" dir="1514402" algn="ctr" rotWithShape="0">
                      <a:schemeClr val="bg2">
                        <a:alpha val="74998"/>
                      </a:schemeClr>
                    </a:outerShdw>
                  </a:effec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it-IT" sz="2400">
                      <a:solidFill>
                        <a:srgbClr val="FFFF00"/>
                      </a:solidFill>
                      <a:latin typeface="Times New Roman" charset="0"/>
                      <a:ea typeface="ＭＳ Ｐゴシック" charset="0"/>
                    </a:endParaRPr>
                  </a:p>
                </p:txBody>
              </p:sp>
              <p:sp>
                <p:nvSpPr>
                  <p:cNvPr id="24698" name="Oval 64"/>
                  <p:cNvSpPr>
                    <a:spLocks noChangeArrowheads="1"/>
                  </p:cNvSpPr>
                  <p:nvPr/>
                </p:nvSpPr>
                <p:spPr bwMode="auto">
                  <a:xfrm rot="-3297127">
                    <a:off x="3388" y="320"/>
                    <a:ext cx="92" cy="98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chemeClr val="tx1"/>
                      </a:gs>
                      <a:gs pos="100000">
                        <a:schemeClr val="accent1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 cap="rnd">
                    <a:solidFill>
                      <a:schemeClr val="tx1"/>
                    </a:solidFill>
                    <a:round/>
                    <a:headEnd/>
                    <a:tailEnd/>
                  </a:ln>
                  <a:effectLst>
                    <a:outerShdw blurRad="63500" dist="29783" dir="1514402" algn="ctr" rotWithShape="0">
                      <a:schemeClr val="bg2">
                        <a:alpha val="74998"/>
                      </a:schemeClr>
                    </a:outerShdw>
                  </a:effec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it-IT" sz="2400">
                      <a:solidFill>
                        <a:srgbClr val="FFFF00"/>
                      </a:solidFill>
                      <a:latin typeface="Times New Roman" charset="0"/>
                      <a:ea typeface="ＭＳ Ｐゴシック" charset="0"/>
                    </a:endParaRPr>
                  </a:p>
                </p:txBody>
              </p:sp>
              <p:sp>
                <p:nvSpPr>
                  <p:cNvPr id="24699" name="Oval 65"/>
                  <p:cNvSpPr>
                    <a:spLocks noChangeArrowheads="1"/>
                  </p:cNvSpPr>
                  <p:nvPr/>
                </p:nvSpPr>
                <p:spPr bwMode="auto">
                  <a:xfrm>
                    <a:off x="3989" y="183"/>
                    <a:ext cx="89" cy="94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chemeClr val="tx1"/>
                      </a:gs>
                      <a:gs pos="100000">
                        <a:schemeClr val="accent1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 cap="rnd">
                    <a:solidFill>
                      <a:schemeClr val="tx1"/>
                    </a:solidFill>
                    <a:round/>
                    <a:headEnd/>
                    <a:tailEnd/>
                  </a:ln>
                  <a:effectLst>
                    <a:outerShdw blurRad="63500" dist="29783" dir="1514402" algn="ctr" rotWithShape="0">
                      <a:schemeClr val="bg2">
                        <a:alpha val="74998"/>
                      </a:schemeClr>
                    </a:outerShdw>
                  </a:effec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it-IT" sz="2400">
                      <a:solidFill>
                        <a:srgbClr val="FFFF00"/>
                      </a:solidFill>
                      <a:latin typeface="Times New Roman" charset="0"/>
                      <a:ea typeface="ＭＳ Ｐゴシック" charset="0"/>
                    </a:endParaRPr>
                  </a:p>
                </p:txBody>
              </p:sp>
              <p:sp>
                <p:nvSpPr>
                  <p:cNvPr id="24700" name="Oval 66"/>
                  <p:cNvSpPr>
                    <a:spLocks noChangeArrowheads="1"/>
                  </p:cNvSpPr>
                  <p:nvPr/>
                </p:nvSpPr>
                <p:spPr bwMode="auto">
                  <a:xfrm>
                    <a:off x="2876" y="341"/>
                    <a:ext cx="89" cy="98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chemeClr val="tx1"/>
                      </a:gs>
                      <a:gs pos="100000">
                        <a:schemeClr val="accent1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 cap="rnd">
                    <a:solidFill>
                      <a:schemeClr val="tx1"/>
                    </a:solidFill>
                    <a:round/>
                    <a:headEnd/>
                    <a:tailEnd/>
                  </a:ln>
                  <a:effectLst>
                    <a:outerShdw blurRad="63500" dist="29783" dir="1514402" algn="ctr" rotWithShape="0">
                      <a:schemeClr val="bg2">
                        <a:alpha val="74998"/>
                      </a:schemeClr>
                    </a:outerShdw>
                  </a:effec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it-IT" sz="2400">
                      <a:solidFill>
                        <a:srgbClr val="FFFF00"/>
                      </a:solidFill>
                      <a:latin typeface="Times New Roman" charset="0"/>
                      <a:ea typeface="ＭＳ Ｐゴシック" charset="0"/>
                    </a:endParaRPr>
                  </a:p>
                </p:txBody>
              </p:sp>
              <p:sp>
                <p:nvSpPr>
                  <p:cNvPr id="24701" name="Oval 67"/>
                  <p:cNvSpPr>
                    <a:spLocks noChangeArrowheads="1"/>
                  </p:cNvSpPr>
                  <p:nvPr/>
                </p:nvSpPr>
                <p:spPr bwMode="auto">
                  <a:xfrm>
                    <a:off x="3141" y="301"/>
                    <a:ext cx="91" cy="98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chemeClr val="tx1"/>
                      </a:gs>
                      <a:gs pos="100000">
                        <a:schemeClr val="accent1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 cap="rnd">
                    <a:solidFill>
                      <a:schemeClr val="tx1"/>
                    </a:solidFill>
                    <a:round/>
                    <a:headEnd/>
                    <a:tailEnd/>
                  </a:ln>
                  <a:effectLst>
                    <a:outerShdw blurRad="63500" dist="29783" dir="1514402" algn="ctr" rotWithShape="0">
                      <a:schemeClr val="bg2">
                        <a:alpha val="74998"/>
                      </a:schemeClr>
                    </a:outerShdw>
                  </a:effec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it-IT" sz="2400">
                      <a:solidFill>
                        <a:srgbClr val="FFFF00"/>
                      </a:solidFill>
                      <a:latin typeface="Times New Roman" charset="0"/>
                      <a:ea typeface="ＭＳ Ｐゴシック" charset="0"/>
                    </a:endParaRPr>
                  </a:p>
                </p:txBody>
              </p:sp>
              <p:sp>
                <p:nvSpPr>
                  <p:cNvPr id="24702" name="Text Box 68"/>
                  <p:cNvSpPr txBox="1">
                    <a:spLocks noChangeArrowheads="1"/>
                  </p:cNvSpPr>
                  <p:nvPr/>
                </p:nvSpPr>
                <p:spPr bwMode="auto">
                  <a:xfrm rot="21596188">
                    <a:off x="2588" y="22"/>
                    <a:ext cx="133" cy="297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>
                    <a:outerShdw blurRad="63500" dist="29783" dir="1514402" algn="ctr" rotWithShape="0">
                      <a:schemeClr val="bg2">
                        <a:alpha val="74998"/>
                      </a:schemeClr>
                    </a:outerShdw>
                  </a:effectLst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28575" cap="rnd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>
                    <a:spAutoFit/>
                  </a:bodyPr>
                  <a:lstStyle>
                    <a:lvl1pPr>
                      <a:defRPr sz="2400">
                        <a:solidFill>
                          <a:srgbClr val="FFFF00"/>
                        </a:solidFill>
                        <a:latin typeface="Times New Roman" charset="0"/>
                        <a:ea typeface="ＭＳ Ｐゴシック" charset="0"/>
                      </a:defRPr>
                    </a:lvl1pPr>
                    <a:lvl2pPr marL="742950" indent="-285750">
                      <a:defRPr sz="2400">
                        <a:solidFill>
                          <a:srgbClr val="FFFF00"/>
                        </a:solidFill>
                        <a:latin typeface="Times New Roman" charset="0"/>
                        <a:ea typeface="ＭＳ Ｐゴシック" charset="0"/>
                      </a:defRPr>
                    </a:lvl2pPr>
                    <a:lvl3pPr marL="1143000" indent="-228600">
                      <a:defRPr sz="2400">
                        <a:solidFill>
                          <a:srgbClr val="FFFF00"/>
                        </a:solidFill>
                        <a:latin typeface="Times New Roman" charset="0"/>
                        <a:ea typeface="ＭＳ Ｐゴシック" charset="0"/>
                      </a:defRPr>
                    </a:lvl3pPr>
                    <a:lvl4pPr marL="1600200" indent="-228600">
                      <a:defRPr sz="2400">
                        <a:solidFill>
                          <a:srgbClr val="FFFF00"/>
                        </a:solidFill>
                        <a:latin typeface="Times New Roman" charset="0"/>
                        <a:ea typeface="ＭＳ Ｐゴシック" charset="0"/>
                      </a:defRPr>
                    </a:lvl4pPr>
                    <a:lvl5pPr marL="2057400" indent="-228600">
                      <a:defRPr sz="2400">
                        <a:solidFill>
                          <a:srgbClr val="FFFF00"/>
                        </a:solidFill>
                        <a:latin typeface="Times New Roman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rgbClr val="FFFF00"/>
                        </a:solidFill>
                        <a:latin typeface="Times New Roman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rgbClr val="FFFF00"/>
                        </a:solidFill>
                        <a:latin typeface="Times New Roman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rgbClr val="FFFF00"/>
                        </a:solidFill>
                        <a:latin typeface="Times New Roman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rgbClr val="FFFF00"/>
                        </a:solidFill>
                        <a:latin typeface="Times New Roman" charset="0"/>
                        <a:ea typeface="ＭＳ Ｐゴシック" charset="0"/>
                      </a:defRPr>
                    </a:lvl9pPr>
                  </a:lstStyle>
                  <a:p>
                    <a:pPr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it-IT"/>
                  </a:p>
                </p:txBody>
              </p:sp>
              <p:sp>
                <p:nvSpPr>
                  <p:cNvPr id="24703" name="Oval 69"/>
                  <p:cNvSpPr>
                    <a:spLocks noChangeArrowheads="1"/>
                  </p:cNvSpPr>
                  <p:nvPr/>
                </p:nvSpPr>
                <p:spPr bwMode="auto">
                  <a:xfrm>
                    <a:off x="3030" y="313"/>
                    <a:ext cx="90" cy="98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chemeClr val="tx1"/>
                      </a:gs>
                      <a:gs pos="100000">
                        <a:schemeClr val="accent1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 cap="rnd">
                    <a:solidFill>
                      <a:schemeClr val="tx1"/>
                    </a:solidFill>
                    <a:round/>
                    <a:headEnd/>
                    <a:tailEnd/>
                  </a:ln>
                  <a:effectLst>
                    <a:outerShdw blurRad="63500" dist="29783" dir="1514402" algn="ctr" rotWithShape="0">
                      <a:schemeClr val="bg2">
                        <a:alpha val="74998"/>
                      </a:schemeClr>
                    </a:outerShdw>
                  </a:effec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it-IT" sz="2400">
                      <a:solidFill>
                        <a:srgbClr val="FFFF00"/>
                      </a:solidFill>
                      <a:latin typeface="Times New Roman" charset="0"/>
                      <a:ea typeface="ＭＳ Ｐゴシック" charset="0"/>
                    </a:endParaRPr>
                  </a:p>
                </p:txBody>
              </p:sp>
            </p:grpSp>
            <p:grpSp>
              <p:nvGrpSpPr>
                <p:cNvPr id="106594" name="Group 70"/>
                <p:cNvGrpSpPr>
                  <a:grpSpLocks/>
                </p:cNvGrpSpPr>
                <p:nvPr/>
              </p:nvGrpSpPr>
              <p:grpSpPr bwMode="auto">
                <a:xfrm>
                  <a:off x="1166" y="479"/>
                  <a:ext cx="3530" cy="785"/>
                  <a:chOff x="1166" y="479"/>
                  <a:chExt cx="3530" cy="785"/>
                </a:xfrm>
              </p:grpSpPr>
              <p:sp>
                <p:nvSpPr>
                  <p:cNvPr id="106599" name="Freeform 71"/>
                  <p:cNvSpPr>
                    <a:spLocks/>
                  </p:cNvSpPr>
                  <p:nvPr/>
                </p:nvSpPr>
                <p:spPr bwMode="auto">
                  <a:xfrm>
                    <a:off x="1186" y="1149"/>
                    <a:ext cx="3496" cy="42"/>
                  </a:xfrm>
                  <a:custGeom>
                    <a:avLst/>
                    <a:gdLst>
                      <a:gd name="T0" fmla="*/ 0 w 3628"/>
                      <a:gd name="T1" fmla="*/ 0 h 46"/>
                      <a:gd name="T2" fmla="*/ 283 w 3628"/>
                      <a:gd name="T3" fmla="*/ 19 h 46"/>
                      <a:gd name="T4" fmla="*/ 1442 w 3628"/>
                      <a:gd name="T5" fmla="*/ 26 h 46"/>
                      <a:gd name="T6" fmla="*/ 1741 w 3628"/>
                      <a:gd name="T7" fmla="*/ 5 h 46"/>
                      <a:gd name="T8" fmla="*/ 2297 w 3628"/>
                      <a:gd name="T9" fmla="*/ 32 h 46"/>
                      <a:gd name="T10" fmla="*/ 2696 w 3628"/>
                      <a:gd name="T11" fmla="*/ 5 h 46"/>
                      <a:gd name="T12" fmla="*/ 3128 w 3628"/>
                      <a:gd name="T13" fmla="*/ 26 h 4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628" h="46">
                        <a:moveTo>
                          <a:pt x="0" y="0"/>
                        </a:moveTo>
                        <a:cubicBezTo>
                          <a:pt x="109" y="15"/>
                          <a:pt x="219" y="15"/>
                          <a:pt x="328" y="27"/>
                        </a:cubicBezTo>
                        <a:cubicBezTo>
                          <a:pt x="777" y="21"/>
                          <a:pt x="1225" y="8"/>
                          <a:pt x="1673" y="37"/>
                        </a:cubicBezTo>
                        <a:cubicBezTo>
                          <a:pt x="1793" y="31"/>
                          <a:pt x="1902" y="25"/>
                          <a:pt x="2019" y="9"/>
                        </a:cubicBezTo>
                        <a:cubicBezTo>
                          <a:pt x="2236" y="15"/>
                          <a:pt x="2448" y="30"/>
                          <a:pt x="2664" y="46"/>
                        </a:cubicBezTo>
                        <a:cubicBezTo>
                          <a:pt x="2823" y="40"/>
                          <a:pt x="2972" y="28"/>
                          <a:pt x="3128" y="9"/>
                        </a:cubicBezTo>
                        <a:cubicBezTo>
                          <a:pt x="3298" y="15"/>
                          <a:pt x="3460" y="37"/>
                          <a:pt x="3628" y="37"/>
                        </a:cubicBezTo>
                      </a:path>
                    </a:pathLst>
                  </a:custGeom>
                  <a:noFill/>
                  <a:ln w="19050" cap="rnd" cmpd="sng">
                    <a:solidFill>
                      <a:srgbClr val="FF99FF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>
                    <a:outerShdw dist="28398" dir="1593903" algn="ctr" rotWithShape="0">
                      <a:schemeClr val="bg2"/>
                    </a:outerShdw>
                  </a:effectLst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it-IT" sz="240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endParaRPr>
                  </a:p>
                </p:txBody>
              </p:sp>
              <p:sp>
                <p:nvSpPr>
                  <p:cNvPr id="106600" name="Freeform 72"/>
                  <p:cNvSpPr>
                    <a:spLocks/>
                  </p:cNvSpPr>
                  <p:nvPr/>
                </p:nvSpPr>
                <p:spPr bwMode="auto">
                  <a:xfrm>
                    <a:off x="1166" y="1227"/>
                    <a:ext cx="3530" cy="46"/>
                  </a:xfrm>
                  <a:custGeom>
                    <a:avLst/>
                    <a:gdLst>
                      <a:gd name="T0" fmla="*/ 0 w 3628"/>
                      <a:gd name="T1" fmla="*/ 0 h 46"/>
                      <a:gd name="T2" fmla="*/ 294 w 3628"/>
                      <a:gd name="T3" fmla="*/ 27 h 46"/>
                      <a:gd name="T4" fmla="*/ 1499 w 3628"/>
                      <a:gd name="T5" fmla="*/ 37 h 46"/>
                      <a:gd name="T6" fmla="*/ 1809 w 3628"/>
                      <a:gd name="T7" fmla="*/ 9 h 46"/>
                      <a:gd name="T8" fmla="*/ 2388 w 3628"/>
                      <a:gd name="T9" fmla="*/ 46 h 46"/>
                      <a:gd name="T10" fmla="*/ 2804 w 3628"/>
                      <a:gd name="T11" fmla="*/ 9 h 46"/>
                      <a:gd name="T12" fmla="*/ 3252 w 3628"/>
                      <a:gd name="T13" fmla="*/ 37 h 4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628" h="46">
                        <a:moveTo>
                          <a:pt x="0" y="0"/>
                        </a:moveTo>
                        <a:cubicBezTo>
                          <a:pt x="109" y="15"/>
                          <a:pt x="219" y="15"/>
                          <a:pt x="328" y="27"/>
                        </a:cubicBezTo>
                        <a:cubicBezTo>
                          <a:pt x="777" y="21"/>
                          <a:pt x="1225" y="8"/>
                          <a:pt x="1673" y="37"/>
                        </a:cubicBezTo>
                        <a:cubicBezTo>
                          <a:pt x="1793" y="31"/>
                          <a:pt x="1902" y="25"/>
                          <a:pt x="2019" y="9"/>
                        </a:cubicBezTo>
                        <a:cubicBezTo>
                          <a:pt x="2236" y="15"/>
                          <a:pt x="2448" y="30"/>
                          <a:pt x="2664" y="46"/>
                        </a:cubicBezTo>
                        <a:cubicBezTo>
                          <a:pt x="2823" y="40"/>
                          <a:pt x="2972" y="28"/>
                          <a:pt x="3128" y="9"/>
                        </a:cubicBezTo>
                        <a:cubicBezTo>
                          <a:pt x="3298" y="15"/>
                          <a:pt x="3460" y="37"/>
                          <a:pt x="3628" y="37"/>
                        </a:cubicBezTo>
                      </a:path>
                    </a:pathLst>
                  </a:custGeom>
                  <a:noFill/>
                  <a:ln w="19050" cap="rnd" cmpd="sng">
                    <a:solidFill>
                      <a:srgbClr val="FF99FF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>
                    <a:outerShdw dist="28398" dir="1593903" algn="ctr" rotWithShape="0">
                      <a:schemeClr val="bg2"/>
                    </a:outerShdw>
                  </a:effectLst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it-IT" sz="240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endParaRPr>
                  </a:p>
                </p:txBody>
              </p:sp>
              <p:grpSp>
                <p:nvGrpSpPr>
                  <p:cNvPr id="106601" name="Group 73"/>
                  <p:cNvGrpSpPr>
                    <a:grpSpLocks/>
                  </p:cNvGrpSpPr>
                  <p:nvPr/>
                </p:nvGrpSpPr>
                <p:grpSpPr bwMode="auto">
                  <a:xfrm>
                    <a:off x="1241" y="479"/>
                    <a:ext cx="3382" cy="702"/>
                    <a:chOff x="1241" y="479"/>
                    <a:chExt cx="3382" cy="702"/>
                  </a:xfrm>
                </p:grpSpPr>
                <p:sp>
                  <p:nvSpPr>
                    <p:cNvPr id="106602" name="Freeform 74"/>
                    <p:cNvSpPr>
                      <a:spLocks/>
                    </p:cNvSpPr>
                    <p:nvPr/>
                  </p:nvSpPr>
                  <p:spPr bwMode="auto">
                    <a:xfrm>
                      <a:off x="2318" y="516"/>
                      <a:ext cx="560" cy="640"/>
                    </a:xfrm>
                    <a:custGeom>
                      <a:avLst/>
                      <a:gdLst>
                        <a:gd name="T0" fmla="*/ 29 w 589"/>
                        <a:gd name="T1" fmla="*/ 69 h 744"/>
                        <a:gd name="T2" fmla="*/ 44 w 589"/>
                        <a:gd name="T3" fmla="*/ 7 h 744"/>
                        <a:gd name="T4" fmla="*/ 74 w 589"/>
                        <a:gd name="T5" fmla="*/ 46 h 744"/>
                        <a:gd name="T6" fmla="*/ 83 w 589"/>
                        <a:gd name="T7" fmla="*/ 66 h 744"/>
                        <a:gd name="T8" fmla="*/ 113 w 589"/>
                        <a:gd name="T9" fmla="*/ 62 h 744"/>
                        <a:gd name="T10" fmla="*/ 142 w 589"/>
                        <a:gd name="T11" fmla="*/ 23 h 744"/>
                        <a:gd name="T12" fmla="*/ 152 w 589"/>
                        <a:gd name="T13" fmla="*/ 3 h 744"/>
                        <a:gd name="T14" fmla="*/ 166 w 589"/>
                        <a:gd name="T15" fmla="*/ 7 h 744"/>
                        <a:gd name="T16" fmla="*/ 176 w 589"/>
                        <a:gd name="T17" fmla="*/ 26 h 744"/>
                        <a:gd name="T18" fmla="*/ 216 w 589"/>
                        <a:gd name="T19" fmla="*/ 62 h 744"/>
                        <a:gd name="T20" fmla="*/ 274 w 589"/>
                        <a:gd name="T21" fmla="*/ 0 h 744"/>
                        <a:gd name="T22" fmla="*/ 314 w 589"/>
                        <a:gd name="T23" fmla="*/ 59 h 744"/>
                        <a:gd name="T24" fmla="*/ 362 w 589"/>
                        <a:gd name="T25" fmla="*/ 0 h 744"/>
                        <a:gd name="T26" fmla="*/ 407 w 589"/>
                        <a:gd name="T27" fmla="*/ 56 h 744"/>
                        <a:gd name="T28" fmla="*/ 446 w 589"/>
                        <a:gd name="T29" fmla="*/ 9 h 744"/>
                        <a:gd name="T30" fmla="*/ 461 w 589"/>
                        <a:gd name="T31" fmla="*/ 16 h 744"/>
                        <a:gd name="T32" fmla="*/ 471 w 589"/>
                        <a:gd name="T33" fmla="*/ 36 h 744"/>
                        <a:gd name="T34" fmla="*/ 475 w 589"/>
                        <a:gd name="T35" fmla="*/ 66 h 744"/>
                        <a:gd name="T36" fmla="*/ 471 w 589"/>
                        <a:gd name="T37" fmla="*/ 385 h 744"/>
                        <a:gd name="T38" fmla="*/ 412 w 589"/>
                        <a:gd name="T39" fmla="*/ 404 h 744"/>
                        <a:gd name="T40" fmla="*/ 142 w 589"/>
                        <a:gd name="T41" fmla="*/ 408 h 744"/>
                        <a:gd name="T42" fmla="*/ 40 w 589"/>
                        <a:gd name="T43" fmla="*/ 398 h 744"/>
                        <a:gd name="T44" fmla="*/ 10 w 589"/>
                        <a:gd name="T45" fmla="*/ 368 h 744"/>
                        <a:gd name="T46" fmla="*/ 0 w 589"/>
                        <a:gd name="T47" fmla="*/ 348 h 744"/>
                        <a:gd name="T48" fmla="*/ 20 w 589"/>
                        <a:gd name="T49" fmla="*/ 267 h 744"/>
                        <a:gd name="T50" fmla="*/ 26 w 589"/>
                        <a:gd name="T51" fmla="*/ 145 h 744"/>
                        <a:gd name="T52" fmla="*/ 29 w 589"/>
                        <a:gd name="T53" fmla="*/ 69 h 744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</a:gdLst>
                      <a:ahLst/>
                      <a:cxnLst>
                        <a:cxn ang="T54">
                          <a:pos x="T0" y="T1"/>
                        </a:cxn>
                        <a:cxn ang="T55">
                          <a:pos x="T2" y="T3"/>
                        </a:cxn>
                        <a:cxn ang="T56">
                          <a:pos x="T4" y="T5"/>
                        </a:cxn>
                        <a:cxn ang="T57">
                          <a:pos x="T6" y="T7"/>
                        </a:cxn>
                        <a:cxn ang="T58">
                          <a:pos x="T8" y="T9"/>
                        </a:cxn>
                        <a:cxn ang="T59">
                          <a:pos x="T10" y="T11"/>
                        </a:cxn>
                        <a:cxn ang="T60">
                          <a:pos x="T12" y="T13"/>
                        </a:cxn>
                        <a:cxn ang="T61">
                          <a:pos x="T14" y="T15"/>
                        </a:cxn>
                        <a:cxn ang="T62">
                          <a:pos x="T16" y="T17"/>
                        </a:cxn>
                        <a:cxn ang="T63">
                          <a:pos x="T18" y="T19"/>
                        </a:cxn>
                        <a:cxn ang="T64">
                          <a:pos x="T20" y="T21"/>
                        </a:cxn>
                        <a:cxn ang="T65">
                          <a:pos x="T22" y="T23"/>
                        </a:cxn>
                        <a:cxn ang="T66">
                          <a:pos x="T24" y="T25"/>
                        </a:cxn>
                        <a:cxn ang="T67">
                          <a:pos x="T26" y="T27"/>
                        </a:cxn>
                        <a:cxn ang="T68">
                          <a:pos x="T28" y="T29"/>
                        </a:cxn>
                        <a:cxn ang="T69">
                          <a:pos x="T30" y="T31"/>
                        </a:cxn>
                        <a:cxn ang="T70">
                          <a:pos x="T32" y="T33"/>
                        </a:cxn>
                        <a:cxn ang="T71">
                          <a:pos x="T34" y="T35"/>
                        </a:cxn>
                        <a:cxn ang="T72">
                          <a:pos x="T36" y="T37"/>
                        </a:cxn>
                        <a:cxn ang="T73">
                          <a:pos x="T38" y="T39"/>
                        </a:cxn>
                        <a:cxn ang="T74">
                          <a:pos x="T40" y="T41"/>
                        </a:cxn>
                        <a:cxn ang="T75">
                          <a:pos x="T42" y="T43"/>
                        </a:cxn>
                        <a:cxn ang="T76">
                          <a:pos x="T44" y="T45"/>
                        </a:cxn>
                        <a:cxn ang="T77">
                          <a:pos x="T46" y="T47"/>
                        </a:cxn>
                        <a:cxn ang="T78">
                          <a:pos x="T48" y="T49"/>
                        </a:cxn>
                        <a:cxn ang="T79">
                          <a:pos x="T50" y="T51"/>
                        </a:cxn>
                        <a:cxn ang="T80">
                          <a:pos x="T52" y="T53"/>
                        </a:cxn>
                      </a:cxnLst>
                      <a:rect l="0" t="0" r="r" b="b"/>
                      <a:pathLst>
                        <a:path w="589" h="744">
                          <a:moveTo>
                            <a:pt x="36" y="126"/>
                          </a:moveTo>
                          <a:cubicBezTo>
                            <a:pt x="48" y="89"/>
                            <a:pt x="42" y="49"/>
                            <a:pt x="54" y="12"/>
                          </a:cubicBezTo>
                          <a:cubicBezTo>
                            <a:pt x="86" y="23"/>
                            <a:pt x="82" y="51"/>
                            <a:pt x="90" y="84"/>
                          </a:cubicBezTo>
                          <a:cubicBezTo>
                            <a:pt x="93" y="96"/>
                            <a:pt x="102" y="120"/>
                            <a:pt x="102" y="120"/>
                          </a:cubicBezTo>
                          <a:cubicBezTo>
                            <a:pt x="114" y="118"/>
                            <a:pt x="128" y="121"/>
                            <a:pt x="138" y="114"/>
                          </a:cubicBezTo>
                          <a:cubicBezTo>
                            <a:pt x="158" y="100"/>
                            <a:pt x="167" y="63"/>
                            <a:pt x="174" y="42"/>
                          </a:cubicBezTo>
                          <a:cubicBezTo>
                            <a:pt x="178" y="30"/>
                            <a:pt x="186" y="6"/>
                            <a:pt x="186" y="6"/>
                          </a:cubicBezTo>
                          <a:cubicBezTo>
                            <a:pt x="192" y="8"/>
                            <a:pt x="200" y="7"/>
                            <a:pt x="204" y="12"/>
                          </a:cubicBezTo>
                          <a:cubicBezTo>
                            <a:pt x="211" y="22"/>
                            <a:pt x="209" y="37"/>
                            <a:pt x="216" y="48"/>
                          </a:cubicBezTo>
                          <a:cubicBezTo>
                            <a:pt x="231" y="70"/>
                            <a:pt x="242" y="100"/>
                            <a:pt x="264" y="114"/>
                          </a:cubicBezTo>
                          <a:cubicBezTo>
                            <a:pt x="304" y="87"/>
                            <a:pt x="295" y="27"/>
                            <a:pt x="336" y="0"/>
                          </a:cubicBezTo>
                          <a:cubicBezTo>
                            <a:pt x="349" y="38"/>
                            <a:pt x="371" y="70"/>
                            <a:pt x="384" y="108"/>
                          </a:cubicBezTo>
                          <a:cubicBezTo>
                            <a:pt x="434" y="91"/>
                            <a:pt x="392" y="17"/>
                            <a:pt x="444" y="0"/>
                          </a:cubicBezTo>
                          <a:cubicBezTo>
                            <a:pt x="456" y="36"/>
                            <a:pt x="466" y="80"/>
                            <a:pt x="498" y="102"/>
                          </a:cubicBezTo>
                          <a:cubicBezTo>
                            <a:pt x="527" y="83"/>
                            <a:pt x="527" y="47"/>
                            <a:pt x="546" y="18"/>
                          </a:cubicBezTo>
                          <a:cubicBezTo>
                            <a:pt x="552" y="22"/>
                            <a:pt x="560" y="24"/>
                            <a:pt x="564" y="30"/>
                          </a:cubicBezTo>
                          <a:cubicBezTo>
                            <a:pt x="571" y="41"/>
                            <a:pt x="576" y="66"/>
                            <a:pt x="576" y="66"/>
                          </a:cubicBezTo>
                          <a:cubicBezTo>
                            <a:pt x="578" y="84"/>
                            <a:pt x="582" y="102"/>
                            <a:pt x="582" y="120"/>
                          </a:cubicBezTo>
                          <a:cubicBezTo>
                            <a:pt x="582" y="314"/>
                            <a:pt x="589" y="508"/>
                            <a:pt x="576" y="702"/>
                          </a:cubicBezTo>
                          <a:cubicBezTo>
                            <a:pt x="575" y="714"/>
                            <a:pt x="514" y="738"/>
                            <a:pt x="504" y="738"/>
                          </a:cubicBezTo>
                          <a:cubicBezTo>
                            <a:pt x="394" y="740"/>
                            <a:pt x="284" y="742"/>
                            <a:pt x="174" y="744"/>
                          </a:cubicBezTo>
                          <a:cubicBezTo>
                            <a:pt x="132" y="740"/>
                            <a:pt x="88" y="739"/>
                            <a:pt x="48" y="726"/>
                          </a:cubicBezTo>
                          <a:cubicBezTo>
                            <a:pt x="36" y="708"/>
                            <a:pt x="24" y="690"/>
                            <a:pt x="12" y="672"/>
                          </a:cubicBezTo>
                          <a:cubicBezTo>
                            <a:pt x="5" y="661"/>
                            <a:pt x="0" y="636"/>
                            <a:pt x="0" y="636"/>
                          </a:cubicBezTo>
                          <a:cubicBezTo>
                            <a:pt x="4" y="582"/>
                            <a:pt x="7" y="537"/>
                            <a:pt x="24" y="486"/>
                          </a:cubicBezTo>
                          <a:cubicBezTo>
                            <a:pt x="31" y="403"/>
                            <a:pt x="35" y="351"/>
                            <a:pt x="30" y="264"/>
                          </a:cubicBezTo>
                          <a:cubicBezTo>
                            <a:pt x="36" y="118"/>
                            <a:pt x="36" y="72"/>
                            <a:pt x="36" y="126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66FF33"/>
                        </a:gs>
                        <a:gs pos="100000">
                          <a:srgbClr val="388C1C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19050" cap="rnd" cmpd="sng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>
                      <a:outerShdw dist="28398" dir="1593903" algn="ctr" rotWithShape="0">
                        <a:schemeClr val="bg2"/>
                      </a:outerShdw>
                    </a:effectLst>
                  </p:spPr>
                  <p:txBody>
                    <a:bodyPr wrap="none" anchor="ctr"/>
                    <a:lstStyle/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it-IT" sz="240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ea typeface="MS PGothic" panose="020B0600070205080204" pitchFamily="34" charset="-128"/>
                      </a:endParaRPr>
                    </a:p>
                  </p:txBody>
                </p:sp>
                <p:sp>
                  <p:nvSpPr>
                    <p:cNvPr id="106603" name="Freeform 75"/>
                    <p:cNvSpPr>
                      <a:spLocks/>
                    </p:cNvSpPr>
                    <p:nvPr/>
                  </p:nvSpPr>
                  <p:spPr bwMode="auto">
                    <a:xfrm>
                      <a:off x="2971" y="479"/>
                      <a:ext cx="603" cy="676"/>
                    </a:xfrm>
                    <a:custGeom>
                      <a:avLst/>
                      <a:gdLst>
                        <a:gd name="T0" fmla="*/ 10 w 636"/>
                        <a:gd name="T1" fmla="*/ 83 h 778"/>
                        <a:gd name="T2" fmla="*/ 36 w 636"/>
                        <a:gd name="T3" fmla="*/ 10 h 778"/>
                        <a:gd name="T4" fmla="*/ 79 w 636"/>
                        <a:gd name="T5" fmla="*/ 72 h 778"/>
                        <a:gd name="T6" fmla="*/ 123 w 636"/>
                        <a:gd name="T7" fmla="*/ 62 h 778"/>
                        <a:gd name="T8" fmla="*/ 137 w 636"/>
                        <a:gd name="T9" fmla="*/ 27 h 778"/>
                        <a:gd name="T10" fmla="*/ 142 w 636"/>
                        <a:gd name="T11" fmla="*/ 17 h 778"/>
                        <a:gd name="T12" fmla="*/ 191 w 636"/>
                        <a:gd name="T13" fmla="*/ 42 h 778"/>
                        <a:gd name="T14" fmla="*/ 210 w 636"/>
                        <a:gd name="T15" fmla="*/ 62 h 778"/>
                        <a:gd name="T16" fmla="*/ 258 w 636"/>
                        <a:gd name="T17" fmla="*/ 31 h 778"/>
                        <a:gd name="T18" fmla="*/ 268 w 636"/>
                        <a:gd name="T19" fmla="*/ 10 h 778"/>
                        <a:gd name="T20" fmla="*/ 283 w 636"/>
                        <a:gd name="T21" fmla="*/ 14 h 778"/>
                        <a:gd name="T22" fmla="*/ 320 w 636"/>
                        <a:gd name="T23" fmla="*/ 62 h 778"/>
                        <a:gd name="T24" fmla="*/ 360 w 636"/>
                        <a:gd name="T25" fmla="*/ 0 h 778"/>
                        <a:gd name="T26" fmla="*/ 413 w 636"/>
                        <a:gd name="T27" fmla="*/ 58 h 778"/>
                        <a:gd name="T28" fmla="*/ 448 w 636"/>
                        <a:gd name="T29" fmla="*/ 10 h 778"/>
                        <a:gd name="T30" fmla="*/ 472 w 636"/>
                        <a:gd name="T31" fmla="*/ 34 h 778"/>
                        <a:gd name="T32" fmla="*/ 477 w 636"/>
                        <a:gd name="T33" fmla="*/ 44 h 778"/>
                        <a:gd name="T34" fmla="*/ 462 w 636"/>
                        <a:gd name="T35" fmla="*/ 164 h 778"/>
                        <a:gd name="T36" fmla="*/ 467 w 636"/>
                        <a:gd name="T37" fmla="*/ 253 h 778"/>
                        <a:gd name="T38" fmla="*/ 399 w 636"/>
                        <a:gd name="T39" fmla="*/ 438 h 778"/>
                        <a:gd name="T40" fmla="*/ 70 w 636"/>
                        <a:gd name="T41" fmla="*/ 428 h 778"/>
                        <a:gd name="T42" fmla="*/ 26 w 636"/>
                        <a:gd name="T43" fmla="*/ 376 h 778"/>
                        <a:gd name="T44" fmla="*/ 16 w 636"/>
                        <a:gd name="T45" fmla="*/ 355 h 778"/>
                        <a:gd name="T46" fmla="*/ 16 w 636"/>
                        <a:gd name="T47" fmla="*/ 212 h 778"/>
                        <a:gd name="T48" fmla="*/ 26 w 636"/>
                        <a:gd name="T49" fmla="*/ 185 h 778"/>
                        <a:gd name="T50" fmla="*/ 30 w 636"/>
                        <a:gd name="T51" fmla="*/ 171 h 778"/>
                        <a:gd name="T52" fmla="*/ 26 w 636"/>
                        <a:gd name="T53" fmla="*/ 143 h 778"/>
                        <a:gd name="T54" fmla="*/ 16 w 636"/>
                        <a:gd name="T55" fmla="*/ 123 h 778"/>
                        <a:gd name="T56" fmla="*/ 10 w 636"/>
                        <a:gd name="T57" fmla="*/ 83 h 778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</a:gdLst>
                      <a:ahLst/>
                      <a:cxnLst>
                        <a:cxn ang="T58">
                          <a:pos x="T0" y="T1"/>
                        </a:cxn>
                        <a:cxn ang="T59">
                          <a:pos x="T2" y="T3"/>
                        </a:cxn>
                        <a:cxn ang="T60">
                          <a:pos x="T4" y="T5"/>
                        </a:cxn>
                        <a:cxn ang="T61">
                          <a:pos x="T6" y="T7"/>
                        </a:cxn>
                        <a:cxn ang="T62">
                          <a:pos x="T8" y="T9"/>
                        </a:cxn>
                        <a:cxn ang="T63">
                          <a:pos x="T10" y="T11"/>
                        </a:cxn>
                        <a:cxn ang="T64">
                          <a:pos x="T12" y="T13"/>
                        </a:cxn>
                        <a:cxn ang="T65">
                          <a:pos x="T14" y="T15"/>
                        </a:cxn>
                        <a:cxn ang="T66">
                          <a:pos x="T16" y="T17"/>
                        </a:cxn>
                        <a:cxn ang="T67">
                          <a:pos x="T18" y="T19"/>
                        </a:cxn>
                        <a:cxn ang="T68">
                          <a:pos x="T20" y="T21"/>
                        </a:cxn>
                        <a:cxn ang="T69">
                          <a:pos x="T22" y="T23"/>
                        </a:cxn>
                        <a:cxn ang="T70">
                          <a:pos x="T24" y="T25"/>
                        </a:cxn>
                        <a:cxn ang="T71">
                          <a:pos x="T26" y="T27"/>
                        </a:cxn>
                        <a:cxn ang="T72">
                          <a:pos x="T28" y="T29"/>
                        </a:cxn>
                        <a:cxn ang="T73">
                          <a:pos x="T30" y="T31"/>
                        </a:cxn>
                        <a:cxn ang="T74">
                          <a:pos x="T32" y="T33"/>
                        </a:cxn>
                        <a:cxn ang="T75">
                          <a:pos x="T34" y="T35"/>
                        </a:cxn>
                        <a:cxn ang="T76">
                          <a:pos x="T36" y="T37"/>
                        </a:cxn>
                        <a:cxn ang="T77">
                          <a:pos x="T38" y="T39"/>
                        </a:cxn>
                        <a:cxn ang="T78">
                          <a:pos x="T40" y="T41"/>
                        </a:cxn>
                        <a:cxn ang="T79">
                          <a:pos x="T42" y="T43"/>
                        </a:cxn>
                        <a:cxn ang="T80">
                          <a:pos x="T44" y="T45"/>
                        </a:cxn>
                        <a:cxn ang="T81">
                          <a:pos x="T46" y="T47"/>
                        </a:cxn>
                        <a:cxn ang="T82">
                          <a:pos x="T48" y="T49"/>
                        </a:cxn>
                        <a:cxn ang="T83">
                          <a:pos x="T50" y="T51"/>
                        </a:cxn>
                        <a:cxn ang="T84">
                          <a:pos x="T52" y="T53"/>
                        </a:cxn>
                        <a:cxn ang="T85">
                          <a:pos x="T54" y="T55"/>
                        </a:cxn>
                        <a:cxn ang="T86">
                          <a:pos x="T56" y="T57"/>
                        </a:cxn>
                      </a:cxnLst>
                      <a:rect l="0" t="0" r="r" b="b"/>
                      <a:pathLst>
                        <a:path w="636" h="778">
                          <a:moveTo>
                            <a:pt x="14" y="144"/>
                          </a:moveTo>
                          <a:cubicBezTo>
                            <a:pt x="0" y="102"/>
                            <a:pt x="6" y="44"/>
                            <a:pt x="44" y="18"/>
                          </a:cubicBezTo>
                          <a:cubicBezTo>
                            <a:pt x="57" y="58"/>
                            <a:pt x="68" y="96"/>
                            <a:pt x="98" y="126"/>
                          </a:cubicBezTo>
                          <a:cubicBezTo>
                            <a:pt x="111" y="124"/>
                            <a:pt x="141" y="124"/>
                            <a:pt x="152" y="108"/>
                          </a:cubicBezTo>
                          <a:cubicBezTo>
                            <a:pt x="164" y="91"/>
                            <a:pt x="163" y="68"/>
                            <a:pt x="170" y="48"/>
                          </a:cubicBezTo>
                          <a:cubicBezTo>
                            <a:pt x="172" y="42"/>
                            <a:pt x="176" y="30"/>
                            <a:pt x="176" y="30"/>
                          </a:cubicBezTo>
                          <a:cubicBezTo>
                            <a:pt x="225" y="38"/>
                            <a:pt x="215" y="34"/>
                            <a:pt x="236" y="72"/>
                          </a:cubicBezTo>
                          <a:cubicBezTo>
                            <a:pt x="243" y="85"/>
                            <a:pt x="260" y="108"/>
                            <a:pt x="260" y="108"/>
                          </a:cubicBezTo>
                          <a:cubicBezTo>
                            <a:pt x="295" y="99"/>
                            <a:pt x="306" y="86"/>
                            <a:pt x="320" y="54"/>
                          </a:cubicBezTo>
                          <a:cubicBezTo>
                            <a:pt x="325" y="42"/>
                            <a:pt x="332" y="18"/>
                            <a:pt x="332" y="18"/>
                          </a:cubicBezTo>
                          <a:cubicBezTo>
                            <a:pt x="338" y="20"/>
                            <a:pt x="346" y="19"/>
                            <a:pt x="350" y="24"/>
                          </a:cubicBezTo>
                          <a:cubicBezTo>
                            <a:pt x="372" y="55"/>
                            <a:pt x="361" y="83"/>
                            <a:pt x="398" y="108"/>
                          </a:cubicBezTo>
                          <a:cubicBezTo>
                            <a:pt x="431" y="86"/>
                            <a:pt x="434" y="37"/>
                            <a:pt x="446" y="0"/>
                          </a:cubicBezTo>
                          <a:cubicBezTo>
                            <a:pt x="467" y="31"/>
                            <a:pt x="482" y="82"/>
                            <a:pt x="512" y="102"/>
                          </a:cubicBezTo>
                          <a:cubicBezTo>
                            <a:pt x="523" y="69"/>
                            <a:pt x="525" y="38"/>
                            <a:pt x="554" y="18"/>
                          </a:cubicBezTo>
                          <a:cubicBezTo>
                            <a:pt x="584" y="28"/>
                            <a:pt x="570" y="18"/>
                            <a:pt x="584" y="60"/>
                          </a:cubicBezTo>
                          <a:cubicBezTo>
                            <a:pt x="586" y="66"/>
                            <a:pt x="590" y="78"/>
                            <a:pt x="590" y="78"/>
                          </a:cubicBezTo>
                          <a:cubicBezTo>
                            <a:pt x="587" y="150"/>
                            <a:pt x="586" y="218"/>
                            <a:pt x="572" y="288"/>
                          </a:cubicBezTo>
                          <a:cubicBezTo>
                            <a:pt x="574" y="340"/>
                            <a:pt x="575" y="392"/>
                            <a:pt x="578" y="444"/>
                          </a:cubicBezTo>
                          <a:cubicBezTo>
                            <a:pt x="586" y="577"/>
                            <a:pt x="636" y="721"/>
                            <a:pt x="494" y="768"/>
                          </a:cubicBezTo>
                          <a:cubicBezTo>
                            <a:pt x="409" y="766"/>
                            <a:pt x="198" y="778"/>
                            <a:pt x="86" y="750"/>
                          </a:cubicBezTo>
                          <a:cubicBezTo>
                            <a:pt x="76" y="735"/>
                            <a:pt x="37" y="674"/>
                            <a:pt x="32" y="660"/>
                          </a:cubicBezTo>
                          <a:cubicBezTo>
                            <a:pt x="28" y="648"/>
                            <a:pt x="20" y="624"/>
                            <a:pt x="20" y="624"/>
                          </a:cubicBezTo>
                          <a:cubicBezTo>
                            <a:pt x="11" y="515"/>
                            <a:pt x="8" y="519"/>
                            <a:pt x="20" y="372"/>
                          </a:cubicBezTo>
                          <a:cubicBezTo>
                            <a:pt x="21" y="356"/>
                            <a:pt x="28" y="340"/>
                            <a:pt x="32" y="324"/>
                          </a:cubicBezTo>
                          <a:cubicBezTo>
                            <a:pt x="34" y="316"/>
                            <a:pt x="38" y="300"/>
                            <a:pt x="38" y="300"/>
                          </a:cubicBezTo>
                          <a:cubicBezTo>
                            <a:pt x="36" y="284"/>
                            <a:pt x="35" y="268"/>
                            <a:pt x="32" y="252"/>
                          </a:cubicBezTo>
                          <a:cubicBezTo>
                            <a:pt x="29" y="240"/>
                            <a:pt x="20" y="216"/>
                            <a:pt x="20" y="216"/>
                          </a:cubicBezTo>
                          <a:cubicBezTo>
                            <a:pt x="14" y="148"/>
                            <a:pt x="14" y="172"/>
                            <a:pt x="14" y="14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66FF33"/>
                        </a:gs>
                        <a:gs pos="100000">
                          <a:srgbClr val="388C1C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19050" cap="rnd" cmpd="sng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>
                      <a:outerShdw dist="28398" dir="1593903" algn="ctr" rotWithShape="0">
                        <a:schemeClr val="bg2"/>
                      </a:outerShdw>
                    </a:effectLst>
                  </p:spPr>
                  <p:txBody>
                    <a:bodyPr wrap="none" anchor="ctr"/>
                    <a:lstStyle/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it-IT" sz="240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ea typeface="MS PGothic" panose="020B0600070205080204" pitchFamily="34" charset="-128"/>
                      </a:endParaRPr>
                    </a:p>
                  </p:txBody>
                </p:sp>
                <p:sp>
                  <p:nvSpPr>
                    <p:cNvPr id="106604" name="Freeform 76"/>
                    <p:cNvSpPr>
                      <a:spLocks/>
                    </p:cNvSpPr>
                    <p:nvPr/>
                  </p:nvSpPr>
                  <p:spPr bwMode="auto">
                    <a:xfrm>
                      <a:off x="1781" y="505"/>
                      <a:ext cx="558" cy="655"/>
                    </a:xfrm>
                    <a:custGeom>
                      <a:avLst/>
                      <a:gdLst>
                        <a:gd name="T0" fmla="*/ 51 w 588"/>
                        <a:gd name="T1" fmla="*/ 416 h 756"/>
                        <a:gd name="T2" fmla="*/ 31 w 588"/>
                        <a:gd name="T3" fmla="*/ 382 h 756"/>
                        <a:gd name="T4" fmla="*/ 17 w 588"/>
                        <a:gd name="T5" fmla="*/ 290 h 756"/>
                        <a:gd name="T6" fmla="*/ 23 w 588"/>
                        <a:gd name="T7" fmla="*/ 125 h 756"/>
                        <a:gd name="T8" fmla="*/ 51 w 588"/>
                        <a:gd name="T9" fmla="*/ 0 h 756"/>
                        <a:gd name="T10" fmla="*/ 95 w 588"/>
                        <a:gd name="T11" fmla="*/ 70 h 756"/>
                        <a:gd name="T12" fmla="*/ 143 w 588"/>
                        <a:gd name="T13" fmla="*/ 7 h 756"/>
                        <a:gd name="T14" fmla="*/ 187 w 588"/>
                        <a:gd name="T15" fmla="*/ 70 h 756"/>
                        <a:gd name="T16" fmla="*/ 221 w 588"/>
                        <a:gd name="T17" fmla="*/ 27 h 756"/>
                        <a:gd name="T18" fmla="*/ 256 w 588"/>
                        <a:gd name="T19" fmla="*/ 0 h 756"/>
                        <a:gd name="T20" fmla="*/ 309 w 588"/>
                        <a:gd name="T21" fmla="*/ 61 h 756"/>
                        <a:gd name="T22" fmla="*/ 333 w 588"/>
                        <a:gd name="T23" fmla="*/ 31 h 756"/>
                        <a:gd name="T24" fmla="*/ 344 w 588"/>
                        <a:gd name="T25" fmla="*/ 10 h 756"/>
                        <a:gd name="T26" fmla="*/ 359 w 588"/>
                        <a:gd name="T27" fmla="*/ 14 h 756"/>
                        <a:gd name="T28" fmla="*/ 381 w 588"/>
                        <a:gd name="T29" fmla="*/ 68 h 756"/>
                        <a:gd name="T30" fmla="*/ 421 w 588"/>
                        <a:gd name="T31" fmla="*/ 36 h 756"/>
                        <a:gd name="T32" fmla="*/ 440 w 588"/>
                        <a:gd name="T33" fmla="*/ 17 h 756"/>
                        <a:gd name="T34" fmla="*/ 469 w 588"/>
                        <a:gd name="T35" fmla="*/ 44 h 756"/>
                        <a:gd name="T36" fmla="*/ 450 w 588"/>
                        <a:gd name="T37" fmla="*/ 328 h 756"/>
                        <a:gd name="T38" fmla="*/ 445 w 588"/>
                        <a:gd name="T39" fmla="*/ 386 h 756"/>
                        <a:gd name="T40" fmla="*/ 309 w 588"/>
                        <a:gd name="T41" fmla="*/ 425 h 756"/>
                        <a:gd name="T42" fmla="*/ 115 w 588"/>
                        <a:gd name="T43" fmla="*/ 423 h 756"/>
                        <a:gd name="T44" fmla="*/ 51 w 588"/>
                        <a:gd name="T45" fmla="*/ 416 h 75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</a:gdLst>
                      <a:ahLst/>
                      <a:cxnLst>
                        <a:cxn ang="T46">
                          <a:pos x="T0" y="T1"/>
                        </a:cxn>
                        <a:cxn ang="T47">
                          <a:pos x="T2" y="T3"/>
                        </a:cxn>
                        <a:cxn ang="T48">
                          <a:pos x="T4" y="T5"/>
                        </a:cxn>
                        <a:cxn ang="T49">
                          <a:pos x="T6" y="T7"/>
                        </a:cxn>
                        <a:cxn ang="T50">
                          <a:pos x="T8" y="T9"/>
                        </a:cxn>
                        <a:cxn ang="T51">
                          <a:pos x="T10" y="T11"/>
                        </a:cxn>
                        <a:cxn ang="T52">
                          <a:pos x="T12" y="T13"/>
                        </a:cxn>
                        <a:cxn ang="T53">
                          <a:pos x="T14" y="T15"/>
                        </a:cxn>
                        <a:cxn ang="T54">
                          <a:pos x="T16" y="T17"/>
                        </a:cxn>
                        <a:cxn ang="T55">
                          <a:pos x="T18" y="T19"/>
                        </a:cxn>
                        <a:cxn ang="T56">
                          <a:pos x="T20" y="T21"/>
                        </a:cxn>
                        <a:cxn ang="T57">
                          <a:pos x="T22" y="T23"/>
                        </a:cxn>
                        <a:cxn ang="T58">
                          <a:pos x="T24" y="T25"/>
                        </a:cxn>
                        <a:cxn ang="T59">
                          <a:pos x="T26" y="T27"/>
                        </a:cxn>
                        <a:cxn ang="T60">
                          <a:pos x="T28" y="T29"/>
                        </a:cxn>
                        <a:cxn ang="T61">
                          <a:pos x="T30" y="T31"/>
                        </a:cxn>
                        <a:cxn ang="T62">
                          <a:pos x="T32" y="T33"/>
                        </a:cxn>
                        <a:cxn ang="T63">
                          <a:pos x="T34" y="T35"/>
                        </a:cxn>
                        <a:cxn ang="T64">
                          <a:pos x="T36" y="T37"/>
                        </a:cxn>
                        <a:cxn ang="T65">
                          <a:pos x="T38" y="T39"/>
                        </a:cxn>
                        <a:cxn ang="T66">
                          <a:pos x="T40" y="T41"/>
                        </a:cxn>
                        <a:cxn ang="T67">
                          <a:pos x="T42" y="T43"/>
                        </a:cxn>
                        <a:cxn ang="T68">
                          <a:pos x="T44" y="T45"/>
                        </a:cxn>
                      </a:cxnLst>
                      <a:rect l="0" t="0" r="r" b="b"/>
                      <a:pathLst>
                        <a:path w="588" h="756">
                          <a:moveTo>
                            <a:pt x="63" y="738"/>
                          </a:moveTo>
                          <a:cubicBezTo>
                            <a:pt x="56" y="716"/>
                            <a:pt x="45" y="701"/>
                            <a:pt x="39" y="678"/>
                          </a:cubicBezTo>
                          <a:cubicBezTo>
                            <a:pt x="33" y="624"/>
                            <a:pt x="28" y="570"/>
                            <a:pt x="21" y="516"/>
                          </a:cubicBezTo>
                          <a:cubicBezTo>
                            <a:pt x="28" y="409"/>
                            <a:pt x="31" y="334"/>
                            <a:pt x="27" y="222"/>
                          </a:cubicBezTo>
                          <a:cubicBezTo>
                            <a:pt x="28" y="179"/>
                            <a:pt x="0" y="42"/>
                            <a:pt x="63" y="0"/>
                          </a:cubicBezTo>
                          <a:cubicBezTo>
                            <a:pt x="122" y="20"/>
                            <a:pt x="60" y="107"/>
                            <a:pt x="117" y="126"/>
                          </a:cubicBezTo>
                          <a:cubicBezTo>
                            <a:pt x="169" y="109"/>
                            <a:pt x="122" y="30"/>
                            <a:pt x="177" y="12"/>
                          </a:cubicBezTo>
                          <a:cubicBezTo>
                            <a:pt x="209" y="44"/>
                            <a:pt x="206" y="89"/>
                            <a:pt x="231" y="126"/>
                          </a:cubicBezTo>
                          <a:cubicBezTo>
                            <a:pt x="262" y="116"/>
                            <a:pt x="263" y="77"/>
                            <a:pt x="273" y="48"/>
                          </a:cubicBezTo>
                          <a:cubicBezTo>
                            <a:pt x="283" y="18"/>
                            <a:pt x="294" y="14"/>
                            <a:pt x="315" y="0"/>
                          </a:cubicBezTo>
                          <a:cubicBezTo>
                            <a:pt x="359" y="15"/>
                            <a:pt x="339" y="80"/>
                            <a:pt x="381" y="108"/>
                          </a:cubicBezTo>
                          <a:cubicBezTo>
                            <a:pt x="411" y="98"/>
                            <a:pt x="403" y="83"/>
                            <a:pt x="411" y="54"/>
                          </a:cubicBezTo>
                          <a:cubicBezTo>
                            <a:pt x="414" y="42"/>
                            <a:pt x="423" y="18"/>
                            <a:pt x="423" y="18"/>
                          </a:cubicBezTo>
                          <a:cubicBezTo>
                            <a:pt x="429" y="20"/>
                            <a:pt x="437" y="19"/>
                            <a:pt x="441" y="24"/>
                          </a:cubicBezTo>
                          <a:cubicBezTo>
                            <a:pt x="457" y="46"/>
                            <a:pt x="462" y="93"/>
                            <a:pt x="471" y="120"/>
                          </a:cubicBezTo>
                          <a:cubicBezTo>
                            <a:pt x="506" y="108"/>
                            <a:pt x="507" y="103"/>
                            <a:pt x="519" y="66"/>
                          </a:cubicBezTo>
                          <a:cubicBezTo>
                            <a:pt x="524" y="52"/>
                            <a:pt x="543" y="30"/>
                            <a:pt x="543" y="30"/>
                          </a:cubicBezTo>
                          <a:cubicBezTo>
                            <a:pt x="576" y="38"/>
                            <a:pt x="571" y="46"/>
                            <a:pt x="579" y="78"/>
                          </a:cubicBezTo>
                          <a:cubicBezTo>
                            <a:pt x="588" y="247"/>
                            <a:pt x="579" y="414"/>
                            <a:pt x="555" y="582"/>
                          </a:cubicBezTo>
                          <a:cubicBezTo>
                            <a:pt x="553" y="616"/>
                            <a:pt x="552" y="650"/>
                            <a:pt x="549" y="684"/>
                          </a:cubicBezTo>
                          <a:cubicBezTo>
                            <a:pt x="543" y="742"/>
                            <a:pt x="421" y="751"/>
                            <a:pt x="381" y="756"/>
                          </a:cubicBezTo>
                          <a:cubicBezTo>
                            <a:pt x="301" y="754"/>
                            <a:pt x="221" y="753"/>
                            <a:pt x="141" y="750"/>
                          </a:cubicBezTo>
                          <a:cubicBezTo>
                            <a:pt x="131" y="750"/>
                            <a:pt x="63" y="727"/>
                            <a:pt x="63" y="738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66FF33"/>
                        </a:gs>
                        <a:gs pos="100000">
                          <a:srgbClr val="388C1C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19050" cap="rnd" cmpd="sng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>
                      <a:outerShdw dist="28398" dir="1593903" algn="ctr" rotWithShape="0">
                        <a:schemeClr val="bg2"/>
                      </a:outerShdw>
                    </a:effectLst>
                  </p:spPr>
                  <p:txBody>
                    <a:bodyPr wrap="none" anchor="ctr"/>
                    <a:lstStyle/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it-IT" sz="240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ea typeface="MS PGothic" panose="020B0600070205080204" pitchFamily="34" charset="-128"/>
                      </a:endParaRPr>
                    </a:p>
                  </p:txBody>
                </p:sp>
                <p:sp>
                  <p:nvSpPr>
                    <p:cNvPr id="106605" name="Freeform 77"/>
                    <p:cNvSpPr>
                      <a:spLocks/>
                    </p:cNvSpPr>
                    <p:nvPr/>
                  </p:nvSpPr>
                  <p:spPr bwMode="auto">
                    <a:xfrm>
                      <a:off x="3533" y="507"/>
                      <a:ext cx="550" cy="683"/>
                    </a:xfrm>
                    <a:custGeom>
                      <a:avLst/>
                      <a:gdLst>
                        <a:gd name="T0" fmla="*/ 12 w 580"/>
                        <a:gd name="T1" fmla="*/ 14 h 792"/>
                        <a:gd name="T2" fmla="*/ 9 w 580"/>
                        <a:gd name="T3" fmla="*/ 57 h 792"/>
                        <a:gd name="T4" fmla="*/ 12 w 580"/>
                        <a:gd name="T5" fmla="*/ 375 h 792"/>
                        <a:gd name="T6" fmla="*/ 231 w 580"/>
                        <a:gd name="T7" fmla="*/ 431 h 792"/>
                        <a:gd name="T8" fmla="*/ 339 w 580"/>
                        <a:gd name="T9" fmla="*/ 428 h 792"/>
                        <a:gd name="T10" fmla="*/ 376 w 580"/>
                        <a:gd name="T11" fmla="*/ 422 h 792"/>
                        <a:gd name="T12" fmla="*/ 406 w 580"/>
                        <a:gd name="T13" fmla="*/ 415 h 792"/>
                        <a:gd name="T14" fmla="*/ 454 w 580"/>
                        <a:gd name="T15" fmla="*/ 342 h 792"/>
                        <a:gd name="T16" fmla="*/ 454 w 580"/>
                        <a:gd name="T17" fmla="*/ 79 h 792"/>
                        <a:gd name="T18" fmla="*/ 430 w 580"/>
                        <a:gd name="T19" fmla="*/ 10 h 792"/>
                        <a:gd name="T20" fmla="*/ 376 w 580"/>
                        <a:gd name="T21" fmla="*/ 63 h 792"/>
                        <a:gd name="T22" fmla="*/ 353 w 580"/>
                        <a:gd name="T23" fmla="*/ 7 h 792"/>
                        <a:gd name="T24" fmla="*/ 339 w 580"/>
                        <a:gd name="T25" fmla="*/ 0 h 792"/>
                        <a:gd name="T26" fmla="*/ 280 w 580"/>
                        <a:gd name="T27" fmla="*/ 60 h 792"/>
                        <a:gd name="T28" fmla="*/ 222 w 580"/>
                        <a:gd name="T29" fmla="*/ 3 h 792"/>
                        <a:gd name="T30" fmla="*/ 148 w 580"/>
                        <a:gd name="T31" fmla="*/ 63 h 792"/>
                        <a:gd name="T32" fmla="*/ 110 w 580"/>
                        <a:gd name="T33" fmla="*/ 7 h 792"/>
                        <a:gd name="T34" fmla="*/ 96 w 580"/>
                        <a:gd name="T35" fmla="*/ 10 h 792"/>
                        <a:gd name="T36" fmla="*/ 46 w 580"/>
                        <a:gd name="T37" fmla="*/ 63 h 792"/>
                        <a:gd name="T38" fmla="*/ 27 w 580"/>
                        <a:gd name="T39" fmla="*/ 34 h 792"/>
                        <a:gd name="T40" fmla="*/ 18 w 580"/>
                        <a:gd name="T41" fmla="*/ 10 h 792"/>
                        <a:gd name="T42" fmla="*/ 4 w 580"/>
                        <a:gd name="T43" fmla="*/ 7 h 792"/>
                        <a:gd name="T44" fmla="*/ 12 w 580"/>
                        <a:gd name="T45" fmla="*/ 14 h 792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</a:gdLst>
                      <a:ahLst/>
                      <a:cxnLst>
                        <a:cxn ang="T46">
                          <a:pos x="T0" y="T1"/>
                        </a:cxn>
                        <a:cxn ang="T47">
                          <a:pos x="T2" y="T3"/>
                        </a:cxn>
                        <a:cxn ang="T48">
                          <a:pos x="T4" y="T5"/>
                        </a:cxn>
                        <a:cxn ang="T49">
                          <a:pos x="T6" y="T7"/>
                        </a:cxn>
                        <a:cxn ang="T50">
                          <a:pos x="T8" y="T9"/>
                        </a:cxn>
                        <a:cxn ang="T51">
                          <a:pos x="T10" y="T11"/>
                        </a:cxn>
                        <a:cxn ang="T52">
                          <a:pos x="T12" y="T13"/>
                        </a:cxn>
                        <a:cxn ang="T53">
                          <a:pos x="T14" y="T15"/>
                        </a:cxn>
                        <a:cxn ang="T54">
                          <a:pos x="T16" y="T17"/>
                        </a:cxn>
                        <a:cxn ang="T55">
                          <a:pos x="T18" y="T19"/>
                        </a:cxn>
                        <a:cxn ang="T56">
                          <a:pos x="T20" y="T21"/>
                        </a:cxn>
                        <a:cxn ang="T57">
                          <a:pos x="T22" y="T23"/>
                        </a:cxn>
                        <a:cxn ang="T58">
                          <a:pos x="T24" y="T25"/>
                        </a:cxn>
                        <a:cxn ang="T59">
                          <a:pos x="T26" y="T27"/>
                        </a:cxn>
                        <a:cxn ang="T60">
                          <a:pos x="T28" y="T29"/>
                        </a:cxn>
                        <a:cxn ang="T61">
                          <a:pos x="T30" y="T31"/>
                        </a:cxn>
                        <a:cxn ang="T62">
                          <a:pos x="T32" y="T33"/>
                        </a:cxn>
                        <a:cxn ang="T63">
                          <a:pos x="T34" y="T35"/>
                        </a:cxn>
                        <a:cxn ang="T64">
                          <a:pos x="T36" y="T37"/>
                        </a:cxn>
                        <a:cxn ang="T65">
                          <a:pos x="T38" y="T39"/>
                        </a:cxn>
                        <a:cxn ang="T66">
                          <a:pos x="T40" y="T41"/>
                        </a:cxn>
                        <a:cxn ang="T67">
                          <a:pos x="T42" y="T43"/>
                        </a:cxn>
                        <a:cxn ang="T68">
                          <a:pos x="T44" y="T45"/>
                        </a:cxn>
                      </a:cxnLst>
                      <a:rect l="0" t="0" r="r" b="b"/>
                      <a:pathLst>
                        <a:path w="580" h="792">
                          <a:moveTo>
                            <a:pt x="16" y="24"/>
                          </a:moveTo>
                          <a:cubicBezTo>
                            <a:pt x="14" y="50"/>
                            <a:pt x="10" y="76"/>
                            <a:pt x="10" y="102"/>
                          </a:cubicBezTo>
                          <a:cubicBezTo>
                            <a:pt x="10" y="294"/>
                            <a:pt x="10" y="486"/>
                            <a:pt x="16" y="678"/>
                          </a:cubicBezTo>
                          <a:cubicBezTo>
                            <a:pt x="19" y="792"/>
                            <a:pt x="222" y="773"/>
                            <a:pt x="286" y="780"/>
                          </a:cubicBezTo>
                          <a:cubicBezTo>
                            <a:pt x="330" y="778"/>
                            <a:pt x="374" y="778"/>
                            <a:pt x="418" y="774"/>
                          </a:cubicBezTo>
                          <a:cubicBezTo>
                            <a:pt x="434" y="772"/>
                            <a:pt x="450" y="767"/>
                            <a:pt x="466" y="762"/>
                          </a:cubicBezTo>
                          <a:cubicBezTo>
                            <a:pt x="478" y="758"/>
                            <a:pt x="502" y="750"/>
                            <a:pt x="502" y="750"/>
                          </a:cubicBezTo>
                          <a:cubicBezTo>
                            <a:pt x="531" y="706"/>
                            <a:pt x="549" y="669"/>
                            <a:pt x="562" y="618"/>
                          </a:cubicBezTo>
                          <a:cubicBezTo>
                            <a:pt x="580" y="460"/>
                            <a:pt x="571" y="303"/>
                            <a:pt x="562" y="144"/>
                          </a:cubicBezTo>
                          <a:cubicBezTo>
                            <a:pt x="560" y="104"/>
                            <a:pt x="579" y="34"/>
                            <a:pt x="532" y="18"/>
                          </a:cubicBezTo>
                          <a:cubicBezTo>
                            <a:pt x="493" y="44"/>
                            <a:pt x="510" y="85"/>
                            <a:pt x="466" y="114"/>
                          </a:cubicBezTo>
                          <a:cubicBezTo>
                            <a:pt x="463" y="104"/>
                            <a:pt x="441" y="22"/>
                            <a:pt x="436" y="12"/>
                          </a:cubicBezTo>
                          <a:cubicBezTo>
                            <a:pt x="432" y="6"/>
                            <a:pt x="424" y="4"/>
                            <a:pt x="418" y="0"/>
                          </a:cubicBezTo>
                          <a:cubicBezTo>
                            <a:pt x="374" y="30"/>
                            <a:pt x="399" y="90"/>
                            <a:pt x="346" y="108"/>
                          </a:cubicBezTo>
                          <a:cubicBezTo>
                            <a:pt x="295" y="91"/>
                            <a:pt x="320" y="21"/>
                            <a:pt x="274" y="6"/>
                          </a:cubicBezTo>
                          <a:cubicBezTo>
                            <a:pt x="236" y="31"/>
                            <a:pt x="239" y="96"/>
                            <a:pt x="184" y="114"/>
                          </a:cubicBezTo>
                          <a:cubicBezTo>
                            <a:pt x="172" y="78"/>
                            <a:pt x="168" y="33"/>
                            <a:pt x="136" y="12"/>
                          </a:cubicBezTo>
                          <a:cubicBezTo>
                            <a:pt x="130" y="14"/>
                            <a:pt x="122" y="13"/>
                            <a:pt x="118" y="18"/>
                          </a:cubicBezTo>
                          <a:cubicBezTo>
                            <a:pt x="95" y="50"/>
                            <a:pt x="102" y="99"/>
                            <a:pt x="58" y="114"/>
                          </a:cubicBezTo>
                          <a:cubicBezTo>
                            <a:pt x="39" y="85"/>
                            <a:pt x="48" y="103"/>
                            <a:pt x="34" y="60"/>
                          </a:cubicBezTo>
                          <a:cubicBezTo>
                            <a:pt x="34" y="60"/>
                            <a:pt x="25" y="21"/>
                            <a:pt x="22" y="18"/>
                          </a:cubicBezTo>
                          <a:cubicBezTo>
                            <a:pt x="18" y="14"/>
                            <a:pt x="8" y="8"/>
                            <a:pt x="4" y="12"/>
                          </a:cubicBezTo>
                          <a:cubicBezTo>
                            <a:pt x="0" y="16"/>
                            <a:pt x="12" y="20"/>
                            <a:pt x="16" y="2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66FF33"/>
                        </a:gs>
                        <a:gs pos="100000">
                          <a:srgbClr val="388C1C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19050" cap="rnd" cmpd="sng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>
                      <a:outerShdw dist="28398" dir="1593903" algn="ctr" rotWithShape="0">
                        <a:schemeClr val="bg2"/>
                      </a:outerShdw>
                    </a:effectLst>
                  </p:spPr>
                  <p:txBody>
                    <a:bodyPr wrap="none" anchor="ctr"/>
                    <a:lstStyle/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it-IT" sz="240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ea typeface="MS PGothic" panose="020B0600070205080204" pitchFamily="34" charset="-128"/>
                      </a:endParaRPr>
                    </a:p>
                  </p:txBody>
                </p:sp>
                <p:sp>
                  <p:nvSpPr>
                    <p:cNvPr id="106606" name="Freeform 78"/>
                    <p:cNvSpPr>
                      <a:spLocks/>
                    </p:cNvSpPr>
                    <p:nvPr/>
                  </p:nvSpPr>
                  <p:spPr bwMode="auto">
                    <a:xfrm>
                      <a:off x="4065" y="505"/>
                      <a:ext cx="558" cy="657"/>
                    </a:xfrm>
                    <a:custGeom>
                      <a:avLst/>
                      <a:gdLst>
                        <a:gd name="T0" fmla="*/ 51 w 588"/>
                        <a:gd name="T1" fmla="*/ 421 h 756"/>
                        <a:gd name="T2" fmla="*/ 31 w 588"/>
                        <a:gd name="T3" fmla="*/ 387 h 756"/>
                        <a:gd name="T4" fmla="*/ 17 w 588"/>
                        <a:gd name="T5" fmla="*/ 294 h 756"/>
                        <a:gd name="T6" fmla="*/ 23 w 588"/>
                        <a:gd name="T7" fmla="*/ 127 h 756"/>
                        <a:gd name="T8" fmla="*/ 51 w 588"/>
                        <a:gd name="T9" fmla="*/ 0 h 756"/>
                        <a:gd name="T10" fmla="*/ 95 w 588"/>
                        <a:gd name="T11" fmla="*/ 72 h 756"/>
                        <a:gd name="T12" fmla="*/ 143 w 588"/>
                        <a:gd name="T13" fmla="*/ 7 h 756"/>
                        <a:gd name="T14" fmla="*/ 187 w 588"/>
                        <a:gd name="T15" fmla="*/ 72 h 756"/>
                        <a:gd name="T16" fmla="*/ 221 w 588"/>
                        <a:gd name="T17" fmla="*/ 28 h 756"/>
                        <a:gd name="T18" fmla="*/ 256 w 588"/>
                        <a:gd name="T19" fmla="*/ 0 h 756"/>
                        <a:gd name="T20" fmla="*/ 309 w 588"/>
                        <a:gd name="T21" fmla="*/ 62 h 756"/>
                        <a:gd name="T22" fmla="*/ 333 w 588"/>
                        <a:gd name="T23" fmla="*/ 31 h 756"/>
                        <a:gd name="T24" fmla="*/ 344 w 588"/>
                        <a:gd name="T25" fmla="*/ 10 h 756"/>
                        <a:gd name="T26" fmla="*/ 359 w 588"/>
                        <a:gd name="T27" fmla="*/ 14 h 756"/>
                        <a:gd name="T28" fmla="*/ 381 w 588"/>
                        <a:gd name="T29" fmla="*/ 68 h 756"/>
                        <a:gd name="T30" fmla="*/ 421 w 588"/>
                        <a:gd name="T31" fmla="*/ 37 h 756"/>
                        <a:gd name="T32" fmla="*/ 440 w 588"/>
                        <a:gd name="T33" fmla="*/ 17 h 756"/>
                        <a:gd name="T34" fmla="*/ 469 w 588"/>
                        <a:gd name="T35" fmla="*/ 44 h 756"/>
                        <a:gd name="T36" fmla="*/ 450 w 588"/>
                        <a:gd name="T37" fmla="*/ 332 h 756"/>
                        <a:gd name="T38" fmla="*/ 445 w 588"/>
                        <a:gd name="T39" fmla="*/ 389 h 756"/>
                        <a:gd name="T40" fmla="*/ 309 w 588"/>
                        <a:gd name="T41" fmla="*/ 431 h 756"/>
                        <a:gd name="T42" fmla="*/ 115 w 588"/>
                        <a:gd name="T43" fmla="*/ 428 h 756"/>
                        <a:gd name="T44" fmla="*/ 51 w 588"/>
                        <a:gd name="T45" fmla="*/ 421 h 75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</a:gdLst>
                      <a:ahLst/>
                      <a:cxnLst>
                        <a:cxn ang="T46">
                          <a:pos x="T0" y="T1"/>
                        </a:cxn>
                        <a:cxn ang="T47">
                          <a:pos x="T2" y="T3"/>
                        </a:cxn>
                        <a:cxn ang="T48">
                          <a:pos x="T4" y="T5"/>
                        </a:cxn>
                        <a:cxn ang="T49">
                          <a:pos x="T6" y="T7"/>
                        </a:cxn>
                        <a:cxn ang="T50">
                          <a:pos x="T8" y="T9"/>
                        </a:cxn>
                        <a:cxn ang="T51">
                          <a:pos x="T10" y="T11"/>
                        </a:cxn>
                        <a:cxn ang="T52">
                          <a:pos x="T12" y="T13"/>
                        </a:cxn>
                        <a:cxn ang="T53">
                          <a:pos x="T14" y="T15"/>
                        </a:cxn>
                        <a:cxn ang="T54">
                          <a:pos x="T16" y="T17"/>
                        </a:cxn>
                        <a:cxn ang="T55">
                          <a:pos x="T18" y="T19"/>
                        </a:cxn>
                        <a:cxn ang="T56">
                          <a:pos x="T20" y="T21"/>
                        </a:cxn>
                        <a:cxn ang="T57">
                          <a:pos x="T22" y="T23"/>
                        </a:cxn>
                        <a:cxn ang="T58">
                          <a:pos x="T24" y="T25"/>
                        </a:cxn>
                        <a:cxn ang="T59">
                          <a:pos x="T26" y="T27"/>
                        </a:cxn>
                        <a:cxn ang="T60">
                          <a:pos x="T28" y="T29"/>
                        </a:cxn>
                        <a:cxn ang="T61">
                          <a:pos x="T30" y="T31"/>
                        </a:cxn>
                        <a:cxn ang="T62">
                          <a:pos x="T32" y="T33"/>
                        </a:cxn>
                        <a:cxn ang="T63">
                          <a:pos x="T34" y="T35"/>
                        </a:cxn>
                        <a:cxn ang="T64">
                          <a:pos x="T36" y="T37"/>
                        </a:cxn>
                        <a:cxn ang="T65">
                          <a:pos x="T38" y="T39"/>
                        </a:cxn>
                        <a:cxn ang="T66">
                          <a:pos x="T40" y="T41"/>
                        </a:cxn>
                        <a:cxn ang="T67">
                          <a:pos x="T42" y="T43"/>
                        </a:cxn>
                        <a:cxn ang="T68">
                          <a:pos x="T44" y="T45"/>
                        </a:cxn>
                      </a:cxnLst>
                      <a:rect l="0" t="0" r="r" b="b"/>
                      <a:pathLst>
                        <a:path w="588" h="756">
                          <a:moveTo>
                            <a:pt x="63" y="738"/>
                          </a:moveTo>
                          <a:cubicBezTo>
                            <a:pt x="56" y="716"/>
                            <a:pt x="45" y="701"/>
                            <a:pt x="39" y="678"/>
                          </a:cubicBezTo>
                          <a:cubicBezTo>
                            <a:pt x="33" y="624"/>
                            <a:pt x="28" y="570"/>
                            <a:pt x="21" y="516"/>
                          </a:cubicBezTo>
                          <a:cubicBezTo>
                            <a:pt x="28" y="409"/>
                            <a:pt x="31" y="334"/>
                            <a:pt x="27" y="222"/>
                          </a:cubicBezTo>
                          <a:cubicBezTo>
                            <a:pt x="28" y="179"/>
                            <a:pt x="0" y="42"/>
                            <a:pt x="63" y="0"/>
                          </a:cubicBezTo>
                          <a:cubicBezTo>
                            <a:pt x="122" y="20"/>
                            <a:pt x="60" y="107"/>
                            <a:pt x="117" y="126"/>
                          </a:cubicBezTo>
                          <a:cubicBezTo>
                            <a:pt x="169" y="109"/>
                            <a:pt x="122" y="30"/>
                            <a:pt x="177" y="12"/>
                          </a:cubicBezTo>
                          <a:cubicBezTo>
                            <a:pt x="209" y="44"/>
                            <a:pt x="206" y="89"/>
                            <a:pt x="231" y="126"/>
                          </a:cubicBezTo>
                          <a:cubicBezTo>
                            <a:pt x="262" y="116"/>
                            <a:pt x="263" y="77"/>
                            <a:pt x="273" y="48"/>
                          </a:cubicBezTo>
                          <a:cubicBezTo>
                            <a:pt x="283" y="18"/>
                            <a:pt x="294" y="14"/>
                            <a:pt x="315" y="0"/>
                          </a:cubicBezTo>
                          <a:cubicBezTo>
                            <a:pt x="359" y="15"/>
                            <a:pt x="339" y="80"/>
                            <a:pt x="381" y="108"/>
                          </a:cubicBezTo>
                          <a:cubicBezTo>
                            <a:pt x="411" y="98"/>
                            <a:pt x="403" y="83"/>
                            <a:pt x="411" y="54"/>
                          </a:cubicBezTo>
                          <a:cubicBezTo>
                            <a:pt x="414" y="42"/>
                            <a:pt x="423" y="18"/>
                            <a:pt x="423" y="18"/>
                          </a:cubicBezTo>
                          <a:cubicBezTo>
                            <a:pt x="429" y="20"/>
                            <a:pt x="437" y="19"/>
                            <a:pt x="441" y="24"/>
                          </a:cubicBezTo>
                          <a:cubicBezTo>
                            <a:pt x="457" y="46"/>
                            <a:pt x="462" y="93"/>
                            <a:pt x="471" y="120"/>
                          </a:cubicBezTo>
                          <a:cubicBezTo>
                            <a:pt x="506" y="108"/>
                            <a:pt x="507" y="103"/>
                            <a:pt x="519" y="66"/>
                          </a:cubicBezTo>
                          <a:cubicBezTo>
                            <a:pt x="524" y="52"/>
                            <a:pt x="543" y="30"/>
                            <a:pt x="543" y="30"/>
                          </a:cubicBezTo>
                          <a:cubicBezTo>
                            <a:pt x="576" y="38"/>
                            <a:pt x="571" y="46"/>
                            <a:pt x="579" y="78"/>
                          </a:cubicBezTo>
                          <a:cubicBezTo>
                            <a:pt x="588" y="247"/>
                            <a:pt x="579" y="414"/>
                            <a:pt x="555" y="582"/>
                          </a:cubicBezTo>
                          <a:cubicBezTo>
                            <a:pt x="553" y="616"/>
                            <a:pt x="552" y="650"/>
                            <a:pt x="549" y="684"/>
                          </a:cubicBezTo>
                          <a:cubicBezTo>
                            <a:pt x="543" y="742"/>
                            <a:pt x="421" y="751"/>
                            <a:pt x="381" y="756"/>
                          </a:cubicBezTo>
                          <a:cubicBezTo>
                            <a:pt x="301" y="754"/>
                            <a:pt x="221" y="753"/>
                            <a:pt x="141" y="750"/>
                          </a:cubicBezTo>
                          <a:cubicBezTo>
                            <a:pt x="131" y="750"/>
                            <a:pt x="63" y="727"/>
                            <a:pt x="63" y="738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66FF33"/>
                        </a:gs>
                        <a:gs pos="100000">
                          <a:srgbClr val="388C1C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19050" cap="rnd" cmpd="sng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>
                      <a:outerShdw dist="28398" dir="1593903" algn="ctr" rotWithShape="0">
                        <a:schemeClr val="bg2"/>
                      </a:outerShdw>
                    </a:effectLst>
                  </p:spPr>
                  <p:txBody>
                    <a:bodyPr wrap="none" anchor="ctr"/>
                    <a:lstStyle/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it-IT" sz="240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ea typeface="MS PGothic" panose="020B0600070205080204" pitchFamily="34" charset="-128"/>
                      </a:endParaRPr>
                    </a:p>
                  </p:txBody>
                </p:sp>
                <p:sp>
                  <p:nvSpPr>
                    <p:cNvPr id="24689" name="Oval 79"/>
                    <p:cNvSpPr>
                      <a:spLocks noChangeArrowheads="1"/>
                    </p:cNvSpPr>
                    <p:nvPr/>
                  </p:nvSpPr>
                  <p:spPr bwMode="auto">
                    <a:xfrm rot="6310096" flipH="1">
                      <a:off x="1953" y="906"/>
                      <a:ext cx="158" cy="192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9900FF"/>
                        </a:gs>
                        <a:gs pos="100000">
                          <a:srgbClr val="260040"/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19050">
                      <a:solidFill>
                        <a:schemeClr val="bg1"/>
                      </a:solidFill>
                      <a:round/>
                      <a:headEnd/>
                      <a:tailEnd/>
                    </a:ln>
                    <a:effectLst>
                      <a:outerShdw blurRad="63500" dist="29783" dir="1514402" algn="ctr" rotWithShape="0">
                        <a:schemeClr val="bg2">
                          <a:alpha val="74998"/>
                        </a:schemeClr>
                      </a:outerShdw>
                    </a:effectLst>
                  </p:spPr>
                  <p:txBody>
                    <a:bodyPr wrap="none" anchor="ctr"/>
                    <a:lstStyle/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/>
                      </a:pPr>
                      <a:endParaRPr lang="it-IT" sz="2400">
                        <a:solidFill>
                          <a:srgbClr val="FFFF00"/>
                        </a:solidFill>
                        <a:latin typeface="Times New Roman" charset="0"/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24690" name="Oval 80"/>
                    <p:cNvSpPr>
                      <a:spLocks noChangeArrowheads="1"/>
                    </p:cNvSpPr>
                    <p:nvPr/>
                  </p:nvSpPr>
                  <p:spPr bwMode="auto">
                    <a:xfrm rot="5051118" flipH="1">
                      <a:off x="2519" y="885"/>
                      <a:ext cx="152" cy="195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9900FF"/>
                        </a:gs>
                        <a:gs pos="100000">
                          <a:srgbClr val="260040"/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19050">
                      <a:solidFill>
                        <a:schemeClr val="bg1"/>
                      </a:solidFill>
                      <a:round/>
                      <a:headEnd/>
                      <a:tailEnd/>
                    </a:ln>
                    <a:effectLst>
                      <a:outerShdw blurRad="63500" dist="29783" dir="1514402" algn="ctr" rotWithShape="0">
                        <a:schemeClr val="bg2">
                          <a:alpha val="74998"/>
                        </a:schemeClr>
                      </a:outerShdw>
                    </a:effectLst>
                  </p:spPr>
                  <p:txBody>
                    <a:bodyPr wrap="none" anchor="ctr"/>
                    <a:lstStyle/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/>
                      </a:pPr>
                      <a:endParaRPr lang="it-IT" sz="2400">
                        <a:solidFill>
                          <a:srgbClr val="FFFF00"/>
                        </a:solidFill>
                        <a:latin typeface="Times New Roman" charset="0"/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24691" name="Oval 81"/>
                    <p:cNvSpPr>
                      <a:spLocks noChangeArrowheads="1"/>
                    </p:cNvSpPr>
                    <p:nvPr/>
                  </p:nvSpPr>
                  <p:spPr bwMode="auto">
                    <a:xfrm rot="6310096" flipH="1">
                      <a:off x="3208" y="840"/>
                      <a:ext cx="159" cy="192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9900FF"/>
                        </a:gs>
                        <a:gs pos="100000">
                          <a:srgbClr val="260040"/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19050">
                      <a:solidFill>
                        <a:schemeClr val="bg1"/>
                      </a:solidFill>
                      <a:round/>
                      <a:headEnd/>
                      <a:tailEnd/>
                    </a:ln>
                    <a:effectLst>
                      <a:outerShdw blurRad="63500" dist="29783" dir="1514402" algn="ctr" rotWithShape="0">
                        <a:schemeClr val="bg2">
                          <a:alpha val="74998"/>
                        </a:schemeClr>
                      </a:outerShdw>
                    </a:effectLst>
                  </p:spPr>
                  <p:txBody>
                    <a:bodyPr wrap="none" anchor="ctr"/>
                    <a:lstStyle/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/>
                      </a:pPr>
                      <a:endParaRPr lang="it-IT" sz="2400">
                        <a:solidFill>
                          <a:srgbClr val="FFFF00"/>
                        </a:solidFill>
                        <a:latin typeface="Times New Roman" charset="0"/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24692" name="Oval 82"/>
                    <p:cNvSpPr>
                      <a:spLocks noChangeArrowheads="1"/>
                    </p:cNvSpPr>
                    <p:nvPr/>
                  </p:nvSpPr>
                  <p:spPr bwMode="auto">
                    <a:xfrm rot="5051118" flipH="1">
                      <a:off x="3750" y="910"/>
                      <a:ext cx="158" cy="193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9900FF"/>
                        </a:gs>
                        <a:gs pos="100000">
                          <a:srgbClr val="260040"/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19050">
                      <a:solidFill>
                        <a:schemeClr val="bg1"/>
                      </a:solidFill>
                      <a:round/>
                      <a:headEnd/>
                      <a:tailEnd/>
                    </a:ln>
                    <a:effectLst>
                      <a:outerShdw blurRad="63500" dist="29783" dir="1514402" algn="ctr" rotWithShape="0">
                        <a:schemeClr val="bg2">
                          <a:alpha val="74998"/>
                        </a:schemeClr>
                      </a:outerShdw>
                    </a:effectLst>
                  </p:spPr>
                  <p:txBody>
                    <a:bodyPr wrap="none" anchor="ctr"/>
                    <a:lstStyle/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/>
                      </a:pPr>
                      <a:endParaRPr lang="it-IT" sz="2400">
                        <a:solidFill>
                          <a:srgbClr val="FFFF00"/>
                        </a:solidFill>
                        <a:latin typeface="Times New Roman" charset="0"/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24693" name="Oval 83"/>
                    <p:cNvSpPr>
                      <a:spLocks noChangeArrowheads="1"/>
                    </p:cNvSpPr>
                    <p:nvPr/>
                  </p:nvSpPr>
                  <p:spPr bwMode="auto">
                    <a:xfrm rot="5218978" flipH="1">
                      <a:off x="4255" y="887"/>
                      <a:ext cx="156" cy="194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9900FF"/>
                        </a:gs>
                        <a:gs pos="100000">
                          <a:srgbClr val="260040"/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19050">
                      <a:solidFill>
                        <a:schemeClr val="bg1"/>
                      </a:solidFill>
                      <a:round/>
                      <a:headEnd/>
                      <a:tailEnd/>
                    </a:ln>
                    <a:effectLst>
                      <a:outerShdw blurRad="63500" dist="29783" dir="1514402" algn="ctr" rotWithShape="0">
                        <a:schemeClr val="bg2">
                          <a:alpha val="74998"/>
                        </a:schemeClr>
                      </a:outerShdw>
                    </a:effectLst>
                  </p:spPr>
                  <p:txBody>
                    <a:bodyPr wrap="none" anchor="ctr"/>
                    <a:lstStyle/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/>
                      </a:pPr>
                      <a:endParaRPr lang="it-IT" sz="2400">
                        <a:solidFill>
                          <a:srgbClr val="FFFF00"/>
                        </a:solidFill>
                        <a:latin typeface="Times New Roman" charset="0"/>
                        <a:ea typeface="ＭＳ Ｐゴシック" charset="0"/>
                      </a:endParaRPr>
                    </a:p>
                  </p:txBody>
                </p:sp>
                <p:sp>
                  <p:nvSpPr>
                    <p:cNvPr id="106612" name="Freeform 84"/>
                    <p:cNvSpPr>
                      <a:spLocks/>
                    </p:cNvSpPr>
                    <p:nvPr/>
                  </p:nvSpPr>
                  <p:spPr bwMode="auto">
                    <a:xfrm>
                      <a:off x="1241" y="484"/>
                      <a:ext cx="560" cy="672"/>
                    </a:xfrm>
                    <a:custGeom>
                      <a:avLst/>
                      <a:gdLst>
                        <a:gd name="T0" fmla="*/ 40 w 590"/>
                        <a:gd name="T1" fmla="*/ 7 h 805"/>
                        <a:gd name="T2" fmla="*/ 20 w 590"/>
                        <a:gd name="T3" fmla="*/ 23 h 805"/>
                        <a:gd name="T4" fmla="*/ 0 w 590"/>
                        <a:gd name="T5" fmla="*/ 152 h 805"/>
                        <a:gd name="T6" fmla="*/ 6 w 590"/>
                        <a:gd name="T7" fmla="*/ 327 h 805"/>
                        <a:gd name="T8" fmla="*/ 14 w 590"/>
                        <a:gd name="T9" fmla="*/ 361 h 805"/>
                        <a:gd name="T10" fmla="*/ 219 w 590"/>
                        <a:gd name="T11" fmla="*/ 388 h 805"/>
                        <a:gd name="T12" fmla="*/ 370 w 590"/>
                        <a:gd name="T13" fmla="*/ 386 h 805"/>
                        <a:gd name="T14" fmla="*/ 468 w 590"/>
                        <a:gd name="T15" fmla="*/ 301 h 805"/>
                        <a:gd name="T16" fmla="*/ 462 w 590"/>
                        <a:gd name="T17" fmla="*/ 85 h 805"/>
                        <a:gd name="T18" fmla="*/ 439 w 590"/>
                        <a:gd name="T19" fmla="*/ 1 h 805"/>
                        <a:gd name="T20" fmla="*/ 390 w 590"/>
                        <a:gd name="T21" fmla="*/ 50 h 805"/>
                        <a:gd name="T22" fmla="*/ 336 w 590"/>
                        <a:gd name="T23" fmla="*/ 7 h 805"/>
                        <a:gd name="T24" fmla="*/ 322 w 590"/>
                        <a:gd name="T25" fmla="*/ 9 h 805"/>
                        <a:gd name="T26" fmla="*/ 288 w 590"/>
                        <a:gd name="T27" fmla="*/ 53 h 805"/>
                        <a:gd name="T28" fmla="*/ 233 w 590"/>
                        <a:gd name="T29" fmla="*/ 13 h 805"/>
                        <a:gd name="T30" fmla="*/ 195 w 590"/>
                        <a:gd name="T31" fmla="*/ 58 h 805"/>
                        <a:gd name="T32" fmla="*/ 166 w 590"/>
                        <a:gd name="T33" fmla="*/ 23 h 805"/>
                        <a:gd name="T34" fmla="*/ 156 w 590"/>
                        <a:gd name="T35" fmla="*/ 7 h 805"/>
                        <a:gd name="T36" fmla="*/ 126 w 590"/>
                        <a:gd name="T37" fmla="*/ 9 h 805"/>
                        <a:gd name="T38" fmla="*/ 88 w 590"/>
                        <a:gd name="T39" fmla="*/ 56 h 805"/>
                        <a:gd name="T40" fmla="*/ 40 w 590"/>
                        <a:gd name="T41" fmla="*/ 7 h 805"/>
                        <a:gd name="T42" fmla="*/ 0 60000 65536"/>
                        <a:gd name="T43" fmla="*/ 0 60000 65536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</a:gdLst>
                      <a:ahLst/>
                      <a:cxnLst>
                        <a:cxn ang="T42">
                          <a:pos x="T0" y="T1"/>
                        </a:cxn>
                        <a:cxn ang="T43">
                          <a:pos x="T2" y="T3"/>
                        </a:cxn>
                        <a:cxn ang="T44">
                          <a:pos x="T4" y="T5"/>
                        </a:cxn>
                        <a:cxn ang="T45">
                          <a:pos x="T6" y="T7"/>
                        </a:cxn>
                        <a:cxn ang="T46">
                          <a:pos x="T8" y="T9"/>
                        </a:cxn>
                        <a:cxn ang="T47">
                          <a:pos x="T10" y="T11"/>
                        </a:cxn>
                        <a:cxn ang="T48">
                          <a:pos x="T12" y="T13"/>
                        </a:cxn>
                        <a:cxn ang="T49">
                          <a:pos x="T14" y="T15"/>
                        </a:cxn>
                        <a:cxn ang="T50">
                          <a:pos x="T16" y="T17"/>
                        </a:cxn>
                        <a:cxn ang="T51">
                          <a:pos x="T18" y="T19"/>
                        </a:cxn>
                        <a:cxn ang="T52">
                          <a:pos x="T20" y="T21"/>
                        </a:cxn>
                        <a:cxn ang="T53">
                          <a:pos x="T22" y="T23"/>
                        </a:cxn>
                        <a:cxn ang="T54">
                          <a:pos x="T24" y="T25"/>
                        </a:cxn>
                        <a:cxn ang="T55">
                          <a:pos x="T26" y="T27"/>
                        </a:cxn>
                        <a:cxn ang="T56">
                          <a:pos x="T28" y="T29"/>
                        </a:cxn>
                        <a:cxn ang="T57">
                          <a:pos x="T30" y="T31"/>
                        </a:cxn>
                        <a:cxn ang="T58">
                          <a:pos x="T32" y="T33"/>
                        </a:cxn>
                        <a:cxn ang="T59">
                          <a:pos x="T34" y="T35"/>
                        </a:cxn>
                        <a:cxn ang="T60">
                          <a:pos x="T36" y="T37"/>
                        </a:cxn>
                        <a:cxn ang="T61">
                          <a:pos x="T38" y="T39"/>
                        </a:cxn>
                        <a:cxn ang="T62">
                          <a:pos x="T40" y="T41"/>
                        </a:cxn>
                      </a:cxnLst>
                      <a:rect l="0" t="0" r="r" b="b"/>
                      <a:pathLst>
                        <a:path w="590" h="805">
                          <a:moveTo>
                            <a:pt x="48" y="13"/>
                          </a:moveTo>
                          <a:cubicBezTo>
                            <a:pt x="10" y="0"/>
                            <a:pt x="17" y="22"/>
                            <a:pt x="24" y="49"/>
                          </a:cubicBezTo>
                          <a:cubicBezTo>
                            <a:pt x="17" y="137"/>
                            <a:pt x="6" y="224"/>
                            <a:pt x="0" y="313"/>
                          </a:cubicBezTo>
                          <a:cubicBezTo>
                            <a:pt x="2" y="433"/>
                            <a:pt x="3" y="553"/>
                            <a:pt x="6" y="673"/>
                          </a:cubicBezTo>
                          <a:cubicBezTo>
                            <a:pt x="7" y="697"/>
                            <a:pt x="1" y="728"/>
                            <a:pt x="18" y="745"/>
                          </a:cubicBezTo>
                          <a:cubicBezTo>
                            <a:pt x="78" y="805"/>
                            <a:pt x="203" y="796"/>
                            <a:pt x="270" y="799"/>
                          </a:cubicBezTo>
                          <a:cubicBezTo>
                            <a:pt x="332" y="797"/>
                            <a:pt x="394" y="797"/>
                            <a:pt x="456" y="793"/>
                          </a:cubicBezTo>
                          <a:cubicBezTo>
                            <a:pt x="532" y="789"/>
                            <a:pt x="564" y="680"/>
                            <a:pt x="576" y="619"/>
                          </a:cubicBezTo>
                          <a:cubicBezTo>
                            <a:pt x="574" y="471"/>
                            <a:pt x="573" y="323"/>
                            <a:pt x="570" y="175"/>
                          </a:cubicBezTo>
                          <a:cubicBezTo>
                            <a:pt x="569" y="133"/>
                            <a:pt x="590" y="34"/>
                            <a:pt x="540" y="1"/>
                          </a:cubicBezTo>
                          <a:cubicBezTo>
                            <a:pt x="517" y="35"/>
                            <a:pt x="515" y="80"/>
                            <a:pt x="480" y="103"/>
                          </a:cubicBezTo>
                          <a:cubicBezTo>
                            <a:pt x="439" y="75"/>
                            <a:pt x="463" y="29"/>
                            <a:pt x="414" y="13"/>
                          </a:cubicBezTo>
                          <a:cubicBezTo>
                            <a:pt x="408" y="15"/>
                            <a:pt x="401" y="15"/>
                            <a:pt x="396" y="19"/>
                          </a:cubicBezTo>
                          <a:cubicBezTo>
                            <a:pt x="387" y="26"/>
                            <a:pt x="360" y="92"/>
                            <a:pt x="354" y="109"/>
                          </a:cubicBezTo>
                          <a:cubicBezTo>
                            <a:pt x="309" y="94"/>
                            <a:pt x="333" y="40"/>
                            <a:pt x="288" y="25"/>
                          </a:cubicBezTo>
                          <a:cubicBezTo>
                            <a:pt x="266" y="57"/>
                            <a:pt x="268" y="93"/>
                            <a:pt x="240" y="121"/>
                          </a:cubicBezTo>
                          <a:cubicBezTo>
                            <a:pt x="218" y="99"/>
                            <a:pt x="214" y="78"/>
                            <a:pt x="204" y="49"/>
                          </a:cubicBezTo>
                          <a:cubicBezTo>
                            <a:pt x="200" y="37"/>
                            <a:pt x="192" y="13"/>
                            <a:pt x="192" y="13"/>
                          </a:cubicBezTo>
                          <a:cubicBezTo>
                            <a:pt x="180" y="15"/>
                            <a:pt x="165" y="11"/>
                            <a:pt x="156" y="19"/>
                          </a:cubicBezTo>
                          <a:cubicBezTo>
                            <a:pt x="126" y="45"/>
                            <a:pt x="155" y="99"/>
                            <a:pt x="108" y="115"/>
                          </a:cubicBezTo>
                          <a:cubicBezTo>
                            <a:pt x="65" y="86"/>
                            <a:pt x="68" y="54"/>
                            <a:pt x="48" y="13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66FF33"/>
                        </a:gs>
                        <a:gs pos="100000">
                          <a:srgbClr val="388C1C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19050" cap="rnd" cmpd="sng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>
                      <a:outerShdw dist="28398" dir="1593903" algn="ctr" rotWithShape="0">
                        <a:schemeClr val="bg2"/>
                      </a:outerShdw>
                    </a:effectLst>
                  </p:spPr>
                  <p:txBody>
                    <a:bodyPr wrap="none" anchor="ctr"/>
                    <a:lstStyle/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it-IT" sz="240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ea typeface="MS PGothic" panose="020B0600070205080204" pitchFamily="34" charset="-128"/>
                      </a:endParaRPr>
                    </a:p>
                  </p:txBody>
                </p:sp>
                <p:sp>
                  <p:nvSpPr>
                    <p:cNvPr id="24695" name="Oval 85"/>
                    <p:cNvSpPr>
                      <a:spLocks noChangeArrowheads="1"/>
                    </p:cNvSpPr>
                    <p:nvPr/>
                  </p:nvSpPr>
                  <p:spPr bwMode="auto">
                    <a:xfrm rot="6310096" flipH="1">
                      <a:off x="1440" y="852"/>
                      <a:ext cx="159" cy="194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9900FF"/>
                        </a:gs>
                        <a:gs pos="100000">
                          <a:srgbClr val="260040"/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19050">
                      <a:solidFill>
                        <a:schemeClr val="bg1"/>
                      </a:solidFill>
                      <a:round/>
                      <a:headEnd/>
                      <a:tailEnd/>
                    </a:ln>
                    <a:effectLst>
                      <a:outerShdw blurRad="63500" dist="29783" dir="1514402" algn="ctr" rotWithShape="0">
                        <a:schemeClr val="bg2">
                          <a:alpha val="74998"/>
                        </a:schemeClr>
                      </a:outerShdw>
                    </a:effectLst>
                  </p:spPr>
                  <p:txBody>
                    <a:bodyPr wrap="none" anchor="ctr"/>
                    <a:lstStyle/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/>
                      </a:pPr>
                      <a:endParaRPr lang="it-IT" sz="2400">
                        <a:solidFill>
                          <a:srgbClr val="FFFF00"/>
                        </a:solidFill>
                        <a:latin typeface="Times New Roman" charset="0"/>
                        <a:ea typeface="ＭＳ Ｐゴシック" charset="0"/>
                      </a:endParaRPr>
                    </a:p>
                  </p:txBody>
                </p:sp>
              </p:grpSp>
            </p:grpSp>
            <p:sp>
              <p:nvSpPr>
                <p:cNvPr id="106595" name="Text Box 86"/>
                <p:cNvSpPr txBox="1">
                  <a:spLocks noChangeArrowheads="1"/>
                </p:cNvSpPr>
                <p:nvPr/>
              </p:nvSpPr>
              <p:spPr bwMode="auto">
                <a:xfrm>
                  <a:off x="4680" y="1099"/>
                  <a:ext cx="133" cy="2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it-IT" altLang="it-IT"/>
                </a:p>
              </p:txBody>
            </p:sp>
            <p:sp>
              <p:nvSpPr>
                <p:cNvPr id="106596" name="Text Box 87"/>
                <p:cNvSpPr txBox="1">
                  <a:spLocks noChangeArrowheads="1"/>
                </p:cNvSpPr>
                <p:nvPr/>
              </p:nvSpPr>
              <p:spPr bwMode="auto">
                <a:xfrm>
                  <a:off x="5539" y="1243"/>
                  <a:ext cx="133" cy="2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defRPr>
                  </a:lvl9pPr>
                </a:lstStyle>
                <a:p>
                  <a:pPr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it-IT" altLang="it-IT"/>
                </a:p>
              </p:txBody>
            </p:sp>
            <p:sp>
              <p:nvSpPr>
                <p:cNvPr id="106597" name="Text Box 88"/>
                <p:cNvSpPr txBox="1">
                  <a:spLocks noChangeArrowheads="1"/>
                </p:cNvSpPr>
                <p:nvPr/>
              </p:nvSpPr>
              <p:spPr bwMode="auto">
                <a:xfrm>
                  <a:off x="4601" y="790"/>
                  <a:ext cx="133" cy="2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it-IT" altLang="it-IT"/>
                </a:p>
              </p:txBody>
            </p:sp>
            <p:sp>
              <p:nvSpPr>
                <p:cNvPr id="106598" name="Text Box 89"/>
                <p:cNvSpPr txBox="1">
                  <a:spLocks noChangeArrowheads="1"/>
                </p:cNvSpPr>
                <p:nvPr/>
              </p:nvSpPr>
              <p:spPr bwMode="auto">
                <a:xfrm>
                  <a:off x="4708" y="230"/>
                  <a:ext cx="133" cy="2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it-IT" altLang="it-IT"/>
                </a:p>
              </p:txBody>
            </p:sp>
          </p:grpSp>
        </p:grpSp>
        <p:sp>
          <p:nvSpPr>
            <p:cNvPr id="24608" name="Text Box 90"/>
            <p:cNvSpPr txBox="1">
              <a:spLocks noChangeArrowheads="1"/>
            </p:cNvSpPr>
            <p:nvPr/>
          </p:nvSpPr>
          <p:spPr bwMode="auto">
            <a:xfrm rot="-303528">
              <a:off x="465" y="653"/>
              <a:ext cx="1558" cy="236"/>
            </a:xfrm>
            <a:prstGeom prst="rect">
              <a:avLst/>
            </a:prstGeom>
            <a:solidFill>
              <a:srgbClr val="020818"/>
            </a:solidFill>
            <a:ln>
              <a:noFill/>
            </a:ln>
            <a:effectLst>
              <a:outerShdw blurRad="63500" dist="29783" dir="1514402" algn="ctr" rotWithShape="0">
                <a:schemeClr val="bg2">
                  <a:alpha val="74998"/>
                </a:schemeClr>
              </a:outerShdw>
            </a:effectLst>
            <a:extLst>
              <a:ext uri="{91240B29-F687-4f45-9708-019B960494DF}">
                <a14:hiddenLine xmlns:a14="http://schemas.microsoft.com/office/drawing/2010/main" xmlns="" w="28575" cap="rnd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de-DE" altLang="it-IT" sz="1800">
                  <a:solidFill>
                    <a:srgbClr val="FF9900"/>
                  </a:solidFill>
                  <a:latin typeface="Arial Narrow" panose="020B0606020202030204" pitchFamily="34" charset="0"/>
                </a:rPr>
                <a:t>Aumentata permeabilità</a:t>
              </a:r>
              <a:endParaRPr lang="it-IT" altLang="it-IT"/>
            </a:p>
          </p:txBody>
        </p:sp>
        <p:sp>
          <p:nvSpPr>
            <p:cNvPr id="106527" name="Text Box 91"/>
            <p:cNvSpPr txBox="1">
              <a:spLocks noChangeArrowheads="1"/>
            </p:cNvSpPr>
            <p:nvPr/>
          </p:nvSpPr>
          <p:spPr bwMode="auto">
            <a:xfrm>
              <a:off x="3099" y="2921"/>
              <a:ext cx="1111" cy="2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altLang="it-IT"/>
            </a:p>
          </p:txBody>
        </p:sp>
        <p:sp>
          <p:nvSpPr>
            <p:cNvPr id="106528" name="Text Box 92"/>
            <p:cNvSpPr txBox="1">
              <a:spLocks noChangeArrowheads="1"/>
            </p:cNvSpPr>
            <p:nvPr/>
          </p:nvSpPr>
          <p:spPr bwMode="auto">
            <a:xfrm>
              <a:off x="220" y="2588"/>
              <a:ext cx="1974" cy="2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altLang="it-IT"/>
            </a:p>
          </p:txBody>
        </p:sp>
        <p:grpSp>
          <p:nvGrpSpPr>
            <p:cNvPr id="106529" name="Group 93"/>
            <p:cNvGrpSpPr>
              <a:grpSpLocks/>
            </p:cNvGrpSpPr>
            <p:nvPr/>
          </p:nvGrpSpPr>
          <p:grpSpPr bwMode="auto">
            <a:xfrm>
              <a:off x="1106" y="1908"/>
              <a:ext cx="772" cy="235"/>
              <a:chOff x="1042" y="1853"/>
              <a:chExt cx="772" cy="235"/>
            </a:xfrm>
          </p:grpSpPr>
          <p:sp>
            <p:nvSpPr>
              <p:cNvPr id="24669" name="Rectangle 94"/>
              <p:cNvSpPr>
                <a:spLocks noChangeArrowheads="1"/>
              </p:cNvSpPr>
              <p:nvPr/>
            </p:nvSpPr>
            <p:spPr bwMode="auto">
              <a:xfrm>
                <a:off x="1715" y="1853"/>
                <a:ext cx="99" cy="99"/>
              </a:xfrm>
              <a:prstGeom prst="rect">
                <a:avLst/>
              </a:prstGeom>
              <a:gradFill rotWithShape="0">
                <a:gsLst>
                  <a:gs pos="0">
                    <a:srgbClr val="FF9933"/>
                  </a:gs>
                  <a:gs pos="100000">
                    <a:srgbClr val="663300"/>
                  </a:gs>
                </a:gsLst>
                <a:path path="shape">
                  <a:fillToRect l="50000" t="50000" r="50000" b="50000"/>
                </a:path>
              </a:gradFill>
              <a:ln w="12700" cap="rnd">
                <a:solidFill>
                  <a:srgbClr val="FFFF00"/>
                </a:solidFill>
                <a:miter lim="800000"/>
                <a:headEnd/>
                <a:tailEnd/>
              </a:ln>
              <a:effectLst>
                <a:outerShdw blurRad="63500" dist="29783" dir="1514402" algn="ctr" rotWithShape="0">
                  <a:schemeClr val="bg2">
                    <a:alpha val="74998"/>
                  </a:schemeClr>
                </a:outerShdw>
              </a:effec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it-IT" sz="2400">
                  <a:solidFill>
                    <a:srgbClr val="FFFF00"/>
                  </a:solidFill>
                  <a:latin typeface="Times New Roman" charset="0"/>
                  <a:ea typeface="ＭＳ Ｐゴシック" charset="0"/>
                </a:endParaRPr>
              </a:p>
            </p:txBody>
          </p:sp>
          <p:sp>
            <p:nvSpPr>
              <p:cNvPr id="24670" name="Rectangle 95"/>
              <p:cNvSpPr>
                <a:spLocks noChangeArrowheads="1"/>
              </p:cNvSpPr>
              <p:nvPr/>
            </p:nvSpPr>
            <p:spPr bwMode="auto">
              <a:xfrm>
                <a:off x="1293" y="1989"/>
                <a:ext cx="99" cy="99"/>
              </a:xfrm>
              <a:prstGeom prst="rect">
                <a:avLst/>
              </a:prstGeom>
              <a:gradFill rotWithShape="0">
                <a:gsLst>
                  <a:gs pos="0">
                    <a:srgbClr val="FF9933"/>
                  </a:gs>
                  <a:gs pos="100000">
                    <a:srgbClr val="663300"/>
                  </a:gs>
                </a:gsLst>
                <a:path path="shape">
                  <a:fillToRect l="50000" t="50000" r="50000" b="50000"/>
                </a:path>
              </a:gradFill>
              <a:ln w="12700" cap="rnd">
                <a:solidFill>
                  <a:srgbClr val="FFFF00"/>
                </a:solidFill>
                <a:miter lim="800000"/>
                <a:headEnd/>
                <a:tailEnd/>
              </a:ln>
              <a:effectLst>
                <a:outerShdw blurRad="63500" dist="29783" dir="1514402" algn="ctr" rotWithShape="0">
                  <a:schemeClr val="bg2">
                    <a:alpha val="74998"/>
                  </a:schemeClr>
                </a:outerShdw>
              </a:effec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it-IT" sz="2400">
                  <a:solidFill>
                    <a:srgbClr val="FFFF00"/>
                  </a:solidFill>
                  <a:latin typeface="Times New Roman" charset="0"/>
                  <a:ea typeface="ＭＳ Ｐゴシック" charset="0"/>
                </a:endParaRPr>
              </a:p>
            </p:txBody>
          </p:sp>
          <p:sp>
            <p:nvSpPr>
              <p:cNvPr id="106589" name="Line 96"/>
              <p:cNvSpPr>
                <a:spLocks noChangeShapeType="1"/>
              </p:cNvSpPr>
              <p:nvPr/>
            </p:nvSpPr>
            <p:spPr bwMode="auto">
              <a:xfrm>
                <a:off x="1042" y="2030"/>
                <a:ext cx="211" cy="9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t-IT"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endParaRPr>
              </a:p>
            </p:txBody>
          </p:sp>
          <p:sp>
            <p:nvSpPr>
              <p:cNvPr id="106590" name="Line 97"/>
              <p:cNvSpPr>
                <a:spLocks noChangeShapeType="1"/>
              </p:cNvSpPr>
              <p:nvPr/>
            </p:nvSpPr>
            <p:spPr bwMode="auto">
              <a:xfrm>
                <a:off x="1472" y="1893"/>
                <a:ext cx="210" cy="1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t-IT"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endParaRPr>
              </a:p>
            </p:txBody>
          </p:sp>
        </p:grpSp>
        <p:grpSp>
          <p:nvGrpSpPr>
            <p:cNvPr id="106530" name="Group 98"/>
            <p:cNvGrpSpPr>
              <a:grpSpLocks/>
            </p:cNvGrpSpPr>
            <p:nvPr/>
          </p:nvGrpSpPr>
          <p:grpSpPr bwMode="auto">
            <a:xfrm>
              <a:off x="2190" y="2943"/>
              <a:ext cx="585" cy="506"/>
              <a:chOff x="2190" y="2943"/>
              <a:chExt cx="585" cy="506"/>
            </a:xfrm>
          </p:grpSpPr>
          <p:sp>
            <p:nvSpPr>
              <p:cNvPr id="24654" name="Rectangle 99"/>
              <p:cNvSpPr>
                <a:spLocks noChangeArrowheads="1"/>
              </p:cNvSpPr>
              <p:nvPr/>
            </p:nvSpPr>
            <p:spPr bwMode="auto">
              <a:xfrm rot="272228">
                <a:off x="2697" y="2966"/>
                <a:ext cx="73" cy="81"/>
              </a:xfrm>
              <a:prstGeom prst="rect">
                <a:avLst/>
              </a:prstGeom>
              <a:gradFill rotWithShape="0">
                <a:gsLst>
                  <a:gs pos="0">
                    <a:srgbClr val="FF9933"/>
                  </a:gs>
                  <a:gs pos="100000">
                    <a:srgbClr val="663300"/>
                  </a:gs>
                </a:gsLst>
                <a:path path="shape">
                  <a:fillToRect l="50000" t="50000" r="50000" b="50000"/>
                </a:path>
              </a:gradFill>
              <a:ln w="12700" cap="rnd">
                <a:solidFill>
                  <a:srgbClr val="FFFF00"/>
                </a:solidFill>
                <a:miter lim="800000"/>
                <a:headEnd/>
                <a:tailEnd/>
              </a:ln>
              <a:effectLst>
                <a:outerShdw blurRad="63500" dist="29783" dir="1514402" algn="ctr" rotWithShape="0">
                  <a:schemeClr val="bg2">
                    <a:alpha val="74998"/>
                  </a:schemeClr>
                </a:outerShdw>
              </a:effec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it-IT" sz="2400">
                  <a:solidFill>
                    <a:srgbClr val="FFFF00"/>
                  </a:solidFill>
                  <a:latin typeface="Times New Roman" charset="0"/>
                  <a:ea typeface="ＭＳ Ｐゴシック" charset="0"/>
                </a:endParaRPr>
              </a:p>
            </p:txBody>
          </p:sp>
          <p:grpSp>
            <p:nvGrpSpPr>
              <p:cNvPr id="106573" name="Group 100"/>
              <p:cNvGrpSpPr>
                <a:grpSpLocks/>
              </p:cNvGrpSpPr>
              <p:nvPr/>
            </p:nvGrpSpPr>
            <p:grpSpPr bwMode="auto">
              <a:xfrm rot="-1319644">
                <a:off x="2190" y="2943"/>
                <a:ext cx="574" cy="506"/>
                <a:chOff x="2858" y="2496"/>
                <a:chExt cx="574" cy="506"/>
              </a:xfrm>
            </p:grpSpPr>
            <p:grpSp>
              <p:nvGrpSpPr>
                <p:cNvPr id="106574" name="Group 101"/>
                <p:cNvGrpSpPr>
                  <a:grpSpLocks/>
                </p:cNvGrpSpPr>
                <p:nvPr/>
              </p:nvGrpSpPr>
              <p:grpSpPr bwMode="auto">
                <a:xfrm rot="1713556">
                  <a:off x="2858" y="2496"/>
                  <a:ext cx="347" cy="506"/>
                  <a:chOff x="2080" y="2330"/>
                  <a:chExt cx="515" cy="858"/>
                </a:xfrm>
              </p:grpSpPr>
              <p:sp>
                <p:nvSpPr>
                  <p:cNvPr id="106585" name="Freeform 102"/>
                  <p:cNvSpPr>
                    <a:spLocks/>
                  </p:cNvSpPr>
                  <p:nvPr/>
                </p:nvSpPr>
                <p:spPr bwMode="auto">
                  <a:xfrm rot="-5021972">
                    <a:off x="1887" y="2502"/>
                    <a:ext cx="866" cy="508"/>
                  </a:xfrm>
                  <a:custGeom>
                    <a:avLst/>
                    <a:gdLst>
                      <a:gd name="T0" fmla="*/ 60 w 991"/>
                      <a:gd name="T1" fmla="*/ 72 h 692"/>
                      <a:gd name="T2" fmla="*/ 116 w 991"/>
                      <a:gd name="T3" fmla="*/ 20 h 692"/>
                      <a:gd name="T4" fmla="*/ 207 w 991"/>
                      <a:gd name="T5" fmla="*/ 2 h 692"/>
                      <a:gd name="T6" fmla="*/ 480 w 991"/>
                      <a:gd name="T7" fmla="*/ 12 h 692"/>
                      <a:gd name="T8" fmla="*/ 516 w 991"/>
                      <a:gd name="T9" fmla="*/ 54 h 692"/>
                      <a:gd name="T10" fmla="*/ 558 w 991"/>
                      <a:gd name="T11" fmla="*/ 72 h 692"/>
                      <a:gd name="T12" fmla="*/ 550 w 991"/>
                      <a:gd name="T13" fmla="*/ 93 h 692"/>
                      <a:gd name="T14" fmla="*/ 578 w 991"/>
                      <a:gd name="T15" fmla="*/ 142 h 692"/>
                      <a:gd name="T16" fmla="*/ 572 w 991"/>
                      <a:gd name="T17" fmla="*/ 159 h 692"/>
                      <a:gd name="T18" fmla="*/ 494 w 991"/>
                      <a:gd name="T19" fmla="*/ 173 h 692"/>
                      <a:gd name="T20" fmla="*/ 445 w 991"/>
                      <a:gd name="T21" fmla="*/ 201 h 692"/>
                      <a:gd name="T22" fmla="*/ 361 w 991"/>
                      <a:gd name="T23" fmla="*/ 176 h 692"/>
                      <a:gd name="T24" fmla="*/ 284 w 991"/>
                      <a:gd name="T25" fmla="*/ 187 h 692"/>
                      <a:gd name="T26" fmla="*/ 263 w 991"/>
                      <a:gd name="T27" fmla="*/ 191 h 692"/>
                      <a:gd name="T28" fmla="*/ 242 w 991"/>
                      <a:gd name="T29" fmla="*/ 194 h 692"/>
                      <a:gd name="T30" fmla="*/ 207 w 991"/>
                      <a:gd name="T31" fmla="*/ 173 h 692"/>
                      <a:gd name="T32" fmla="*/ 200 w 991"/>
                      <a:gd name="T33" fmla="*/ 163 h 692"/>
                      <a:gd name="T34" fmla="*/ 178 w 991"/>
                      <a:gd name="T35" fmla="*/ 156 h 692"/>
                      <a:gd name="T36" fmla="*/ 123 w 991"/>
                      <a:gd name="T37" fmla="*/ 159 h 692"/>
                      <a:gd name="T38" fmla="*/ 81 w 991"/>
                      <a:gd name="T39" fmla="*/ 166 h 692"/>
                      <a:gd name="T40" fmla="*/ 60 w 991"/>
                      <a:gd name="T41" fmla="*/ 156 h 692"/>
                      <a:gd name="T42" fmla="*/ 18 w 991"/>
                      <a:gd name="T43" fmla="*/ 117 h 692"/>
                      <a:gd name="T44" fmla="*/ 3 w 991"/>
                      <a:gd name="T45" fmla="*/ 106 h 692"/>
                      <a:gd name="T46" fmla="*/ 45 w 991"/>
                      <a:gd name="T47" fmla="*/ 82 h 692"/>
                      <a:gd name="T48" fmla="*/ 60 w 991"/>
                      <a:gd name="T49" fmla="*/ 72 h 692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</a:gdLst>
                    <a:ahLst/>
                    <a:cxnLst>
                      <a:cxn ang="T50">
                        <a:pos x="T0" y="T1"/>
                      </a:cxn>
                      <a:cxn ang="T51">
                        <a:pos x="T2" y="T3"/>
                      </a:cxn>
                      <a:cxn ang="T52">
                        <a:pos x="T4" y="T5"/>
                      </a:cxn>
                      <a:cxn ang="T53">
                        <a:pos x="T6" y="T7"/>
                      </a:cxn>
                      <a:cxn ang="T54">
                        <a:pos x="T8" y="T9"/>
                      </a:cxn>
                      <a:cxn ang="T55">
                        <a:pos x="T10" y="T11"/>
                      </a:cxn>
                      <a:cxn ang="T56">
                        <a:pos x="T12" y="T13"/>
                      </a:cxn>
                      <a:cxn ang="T57">
                        <a:pos x="T14" y="T15"/>
                      </a:cxn>
                      <a:cxn ang="T58">
                        <a:pos x="T16" y="T17"/>
                      </a:cxn>
                      <a:cxn ang="T59">
                        <a:pos x="T18" y="T19"/>
                      </a:cxn>
                      <a:cxn ang="T60">
                        <a:pos x="T20" y="T21"/>
                      </a:cxn>
                      <a:cxn ang="T61">
                        <a:pos x="T22" y="T23"/>
                      </a:cxn>
                      <a:cxn ang="T62">
                        <a:pos x="T24" y="T25"/>
                      </a:cxn>
                      <a:cxn ang="T63">
                        <a:pos x="T26" y="T27"/>
                      </a:cxn>
                      <a:cxn ang="T64">
                        <a:pos x="T28" y="T29"/>
                      </a:cxn>
                      <a:cxn ang="T65">
                        <a:pos x="T30" y="T31"/>
                      </a:cxn>
                      <a:cxn ang="T66">
                        <a:pos x="T32" y="T33"/>
                      </a:cxn>
                      <a:cxn ang="T67">
                        <a:pos x="T34" y="T35"/>
                      </a:cxn>
                      <a:cxn ang="T68">
                        <a:pos x="T36" y="T37"/>
                      </a:cxn>
                      <a:cxn ang="T69">
                        <a:pos x="T38" y="T39"/>
                      </a:cxn>
                      <a:cxn ang="T70">
                        <a:pos x="T40" y="T41"/>
                      </a:cxn>
                      <a:cxn ang="T71">
                        <a:pos x="T42" y="T43"/>
                      </a:cxn>
                      <a:cxn ang="T72">
                        <a:pos x="T44" y="T45"/>
                      </a:cxn>
                      <a:cxn ang="T73">
                        <a:pos x="T46" y="T47"/>
                      </a:cxn>
                      <a:cxn ang="T74">
                        <a:pos x="T48" y="T49"/>
                      </a:cxn>
                    </a:cxnLst>
                    <a:rect l="0" t="0" r="r" b="b"/>
                    <a:pathLst>
                      <a:path w="991" h="692">
                        <a:moveTo>
                          <a:pt x="103" y="248"/>
                        </a:moveTo>
                        <a:cubicBezTo>
                          <a:pt x="124" y="184"/>
                          <a:pt x="162" y="124"/>
                          <a:pt x="199" y="68"/>
                        </a:cubicBezTo>
                        <a:cubicBezTo>
                          <a:pt x="227" y="27"/>
                          <a:pt x="309" y="20"/>
                          <a:pt x="355" y="8"/>
                        </a:cubicBezTo>
                        <a:cubicBezTo>
                          <a:pt x="495" y="16"/>
                          <a:pt x="691" y="0"/>
                          <a:pt x="823" y="44"/>
                        </a:cubicBezTo>
                        <a:cubicBezTo>
                          <a:pt x="837" y="86"/>
                          <a:pt x="848" y="153"/>
                          <a:pt x="883" y="188"/>
                        </a:cubicBezTo>
                        <a:cubicBezTo>
                          <a:pt x="905" y="210"/>
                          <a:pt x="933" y="226"/>
                          <a:pt x="955" y="248"/>
                        </a:cubicBezTo>
                        <a:cubicBezTo>
                          <a:pt x="990" y="353"/>
                          <a:pt x="953" y="210"/>
                          <a:pt x="943" y="320"/>
                        </a:cubicBezTo>
                        <a:cubicBezTo>
                          <a:pt x="935" y="403"/>
                          <a:pt x="969" y="422"/>
                          <a:pt x="991" y="488"/>
                        </a:cubicBezTo>
                        <a:cubicBezTo>
                          <a:pt x="987" y="508"/>
                          <a:pt x="989" y="530"/>
                          <a:pt x="979" y="548"/>
                        </a:cubicBezTo>
                        <a:cubicBezTo>
                          <a:pt x="959" y="582"/>
                          <a:pt x="877" y="590"/>
                          <a:pt x="847" y="596"/>
                        </a:cubicBezTo>
                        <a:cubicBezTo>
                          <a:pt x="791" y="680"/>
                          <a:pt x="823" y="652"/>
                          <a:pt x="763" y="692"/>
                        </a:cubicBezTo>
                        <a:cubicBezTo>
                          <a:pt x="707" y="673"/>
                          <a:pt x="677" y="627"/>
                          <a:pt x="619" y="608"/>
                        </a:cubicBezTo>
                        <a:cubicBezTo>
                          <a:pt x="534" y="625"/>
                          <a:pt x="578" y="614"/>
                          <a:pt x="487" y="644"/>
                        </a:cubicBezTo>
                        <a:cubicBezTo>
                          <a:pt x="475" y="648"/>
                          <a:pt x="463" y="652"/>
                          <a:pt x="451" y="656"/>
                        </a:cubicBezTo>
                        <a:cubicBezTo>
                          <a:pt x="439" y="660"/>
                          <a:pt x="415" y="668"/>
                          <a:pt x="415" y="668"/>
                        </a:cubicBezTo>
                        <a:cubicBezTo>
                          <a:pt x="388" y="641"/>
                          <a:pt x="372" y="629"/>
                          <a:pt x="355" y="596"/>
                        </a:cubicBezTo>
                        <a:cubicBezTo>
                          <a:pt x="349" y="585"/>
                          <a:pt x="351" y="570"/>
                          <a:pt x="343" y="560"/>
                        </a:cubicBezTo>
                        <a:cubicBezTo>
                          <a:pt x="334" y="549"/>
                          <a:pt x="319" y="544"/>
                          <a:pt x="307" y="536"/>
                        </a:cubicBezTo>
                        <a:cubicBezTo>
                          <a:pt x="275" y="540"/>
                          <a:pt x="243" y="541"/>
                          <a:pt x="211" y="548"/>
                        </a:cubicBezTo>
                        <a:cubicBezTo>
                          <a:pt x="186" y="553"/>
                          <a:pt x="139" y="572"/>
                          <a:pt x="139" y="572"/>
                        </a:cubicBezTo>
                        <a:cubicBezTo>
                          <a:pt x="127" y="560"/>
                          <a:pt x="110" y="552"/>
                          <a:pt x="103" y="536"/>
                        </a:cubicBezTo>
                        <a:cubicBezTo>
                          <a:pt x="67" y="454"/>
                          <a:pt x="113" y="459"/>
                          <a:pt x="31" y="404"/>
                        </a:cubicBezTo>
                        <a:cubicBezTo>
                          <a:pt x="23" y="392"/>
                          <a:pt x="9" y="382"/>
                          <a:pt x="7" y="368"/>
                        </a:cubicBezTo>
                        <a:cubicBezTo>
                          <a:pt x="0" y="324"/>
                          <a:pt x="47" y="295"/>
                          <a:pt x="79" y="284"/>
                        </a:cubicBezTo>
                        <a:cubicBezTo>
                          <a:pt x="118" y="245"/>
                          <a:pt x="132" y="248"/>
                          <a:pt x="103" y="248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CC3399"/>
                      </a:gs>
                      <a:gs pos="100000">
                        <a:srgbClr val="451134"/>
                      </a:gs>
                    </a:gsLst>
                    <a:path path="rect">
                      <a:fillToRect l="50000" t="50000" r="50000" b="50000"/>
                    </a:path>
                  </a:gradFill>
                  <a:ln w="19050" cap="rnd" cmpd="sng">
                    <a:solidFill>
                      <a:srgbClr val="FFFF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>
                    <a:outerShdw dist="28398" dir="1593903" algn="ctr" rotWithShape="0">
                      <a:schemeClr val="bg2"/>
                    </a:outerShdw>
                  </a:effec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it-IT" sz="240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endParaRPr>
                  </a:p>
                </p:txBody>
              </p:sp>
              <p:sp>
                <p:nvSpPr>
                  <p:cNvPr id="24668" name="Oval 103"/>
                  <p:cNvSpPr>
                    <a:spLocks noChangeArrowheads="1"/>
                  </p:cNvSpPr>
                  <p:nvPr/>
                </p:nvSpPr>
                <p:spPr bwMode="auto">
                  <a:xfrm rot="-4044913">
                    <a:off x="2091" y="2668"/>
                    <a:ext cx="436" cy="223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CC99FF"/>
                      </a:gs>
                      <a:gs pos="100000">
                        <a:srgbClr val="1E1726"/>
                      </a:gs>
                    </a:gsLst>
                    <a:path path="shape">
                      <a:fillToRect l="50000" t="50000" r="50000" b="50000"/>
                    </a:path>
                  </a:gradFill>
                  <a:ln w="19050" cap="rnd">
                    <a:solidFill>
                      <a:schemeClr val="bg1"/>
                    </a:solidFill>
                    <a:round/>
                    <a:headEnd/>
                    <a:tailEnd/>
                  </a:ln>
                  <a:effectLst>
                    <a:outerShdw blurRad="63500" dist="29783" dir="1514402" algn="ctr" rotWithShape="0">
                      <a:schemeClr val="bg2">
                        <a:alpha val="74998"/>
                      </a:schemeClr>
                    </a:outerShdw>
                  </a:effec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it-IT" sz="2400">
                      <a:solidFill>
                        <a:srgbClr val="FFFF00"/>
                      </a:solidFill>
                      <a:latin typeface="Times New Roman" charset="0"/>
                      <a:ea typeface="ＭＳ Ｐゴシック" charset="0"/>
                    </a:endParaRPr>
                  </a:p>
                </p:txBody>
              </p:sp>
            </p:grpSp>
            <p:grpSp>
              <p:nvGrpSpPr>
                <p:cNvPr id="106575" name="Group 104"/>
                <p:cNvGrpSpPr>
                  <a:grpSpLocks/>
                </p:cNvGrpSpPr>
                <p:nvPr/>
              </p:nvGrpSpPr>
              <p:grpSpPr bwMode="auto">
                <a:xfrm rot="-1514341">
                  <a:off x="3232" y="2652"/>
                  <a:ext cx="200" cy="118"/>
                  <a:chOff x="5386" y="3217"/>
                  <a:chExt cx="200" cy="118"/>
                </a:xfrm>
              </p:grpSpPr>
              <p:grpSp>
                <p:nvGrpSpPr>
                  <p:cNvPr id="106581" name="Group 105"/>
                  <p:cNvGrpSpPr>
                    <a:grpSpLocks/>
                  </p:cNvGrpSpPr>
                  <p:nvPr/>
                </p:nvGrpSpPr>
                <p:grpSpPr bwMode="auto">
                  <a:xfrm>
                    <a:off x="5386" y="3217"/>
                    <a:ext cx="132" cy="102"/>
                    <a:chOff x="658" y="576"/>
                    <a:chExt cx="228" cy="202"/>
                  </a:xfrm>
                </p:grpSpPr>
                <p:sp>
                  <p:nvSpPr>
                    <p:cNvPr id="106583" name="Freeform 106"/>
                    <p:cNvSpPr>
                      <a:spLocks/>
                    </p:cNvSpPr>
                    <p:nvPr/>
                  </p:nvSpPr>
                  <p:spPr bwMode="auto">
                    <a:xfrm rot="7217355">
                      <a:off x="754" y="646"/>
                      <a:ext cx="202" cy="62"/>
                    </a:xfrm>
                    <a:custGeom>
                      <a:avLst/>
                      <a:gdLst>
                        <a:gd name="T0" fmla="*/ 0 w 254"/>
                        <a:gd name="T1" fmla="*/ 1 h 100"/>
                        <a:gd name="T2" fmla="*/ 3 w 254"/>
                        <a:gd name="T3" fmla="*/ 1 h 100"/>
                        <a:gd name="T4" fmla="*/ 6 w 254"/>
                        <a:gd name="T5" fmla="*/ 1 h 100"/>
                        <a:gd name="T6" fmla="*/ 12 w 254"/>
                        <a:gd name="T7" fmla="*/ 1 h 100"/>
                        <a:gd name="T8" fmla="*/ 14 w 254"/>
                        <a:gd name="T9" fmla="*/ 0 h 100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254"/>
                        <a:gd name="T16" fmla="*/ 0 h 100"/>
                        <a:gd name="T17" fmla="*/ 254 w 254"/>
                        <a:gd name="T18" fmla="*/ 100 h 100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254" h="100">
                          <a:moveTo>
                            <a:pt x="0" y="9"/>
                          </a:moveTo>
                          <a:cubicBezTo>
                            <a:pt x="24" y="44"/>
                            <a:pt x="27" y="65"/>
                            <a:pt x="63" y="81"/>
                          </a:cubicBezTo>
                          <a:cubicBezTo>
                            <a:pt x="81" y="89"/>
                            <a:pt x="118" y="100"/>
                            <a:pt x="118" y="100"/>
                          </a:cubicBezTo>
                          <a:cubicBezTo>
                            <a:pt x="184" y="85"/>
                            <a:pt x="183" y="80"/>
                            <a:pt x="236" y="45"/>
                          </a:cubicBezTo>
                          <a:cubicBezTo>
                            <a:pt x="247" y="12"/>
                            <a:pt x="241" y="26"/>
                            <a:pt x="254" y="0"/>
                          </a:cubicBezTo>
                        </a:path>
                      </a:pathLst>
                    </a:custGeom>
                    <a:noFill/>
                    <a:ln w="28575" cap="rnd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it-IT" sz="240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ea typeface="MS PGothic" panose="020B0600070205080204" pitchFamily="34" charset="-128"/>
                      </a:endParaRPr>
                    </a:p>
                  </p:txBody>
                </p:sp>
                <p:sp>
                  <p:nvSpPr>
                    <p:cNvPr id="106584" name="Line 107"/>
                    <p:cNvSpPr>
                      <a:spLocks noChangeShapeType="1"/>
                    </p:cNvSpPr>
                    <p:nvPr/>
                  </p:nvSpPr>
                  <p:spPr bwMode="auto">
                    <a:xfrm rot="7217355">
                      <a:off x="751" y="516"/>
                      <a:ext cx="0" cy="185"/>
                    </a:xfrm>
                    <a:prstGeom prst="line">
                      <a:avLst/>
                    </a:prstGeom>
                    <a:noFill/>
                    <a:ln w="28575" cap="rnd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it-IT" sz="240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ea typeface="MS PGothic" panose="020B0600070205080204" pitchFamily="34" charset="-128"/>
                      </a:endParaRPr>
                    </a:p>
                  </p:txBody>
                </p:sp>
              </p:grpSp>
              <p:sp>
                <p:nvSpPr>
                  <p:cNvPr id="24664" name="Oval 108"/>
                  <p:cNvSpPr>
                    <a:spLocks noChangeArrowheads="1"/>
                  </p:cNvSpPr>
                  <p:nvPr/>
                </p:nvSpPr>
                <p:spPr bwMode="auto">
                  <a:xfrm>
                    <a:off x="5498" y="3245"/>
                    <a:ext cx="88" cy="86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0000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 cap="rnd">
                    <a:solidFill>
                      <a:srgbClr val="CCFFFF"/>
                    </a:solidFill>
                    <a:round/>
                    <a:headEnd/>
                    <a:tailEnd/>
                  </a:ln>
                  <a:effectLst>
                    <a:outerShdw blurRad="63500" dist="29783" dir="1514402" algn="ctr" rotWithShape="0">
                      <a:schemeClr val="bg2">
                        <a:alpha val="74998"/>
                      </a:schemeClr>
                    </a:outerShdw>
                  </a:effec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it-IT" sz="2400">
                      <a:solidFill>
                        <a:srgbClr val="FFFF00"/>
                      </a:solidFill>
                      <a:latin typeface="Times New Roman" charset="0"/>
                      <a:ea typeface="ＭＳ Ｐゴシック" charset="0"/>
                    </a:endParaRPr>
                  </a:p>
                </p:txBody>
              </p:sp>
            </p:grpSp>
            <p:grpSp>
              <p:nvGrpSpPr>
                <p:cNvPr id="106576" name="Group 109"/>
                <p:cNvGrpSpPr>
                  <a:grpSpLocks/>
                </p:cNvGrpSpPr>
                <p:nvPr/>
              </p:nvGrpSpPr>
              <p:grpSpPr bwMode="auto">
                <a:xfrm rot="-1063954">
                  <a:off x="3167" y="2774"/>
                  <a:ext cx="200" cy="118"/>
                  <a:chOff x="5386" y="3217"/>
                  <a:chExt cx="200" cy="118"/>
                </a:xfrm>
              </p:grpSpPr>
              <p:grpSp>
                <p:nvGrpSpPr>
                  <p:cNvPr id="106577" name="Group 110"/>
                  <p:cNvGrpSpPr>
                    <a:grpSpLocks/>
                  </p:cNvGrpSpPr>
                  <p:nvPr/>
                </p:nvGrpSpPr>
                <p:grpSpPr bwMode="auto">
                  <a:xfrm>
                    <a:off x="5386" y="3217"/>
                    <a:ext cx="132" cy="102"/>
                    <a:chOff x="658" y="576"/>
                    <a:chExt cx="228" cy="202"/>
                  </a:xfrm>
                </p:grpSpPr>
                <p:sp>
                  <p:nvSpPr>
                    <p:cNvPr id="106579" name="Freeform 111"/>
                    <p:cNvSpPr>
                      <a:spLocks/>
                    </p:cNvSpPr>
                    <p:nvPr/>
                  </p:nvSpPr>
                  <p:spPr bwMode="auto">
                    <a:xfrm rot="7217355">
                      <a:off x="754" y="646"/>
                      <a:ext cx="202" cy="62"/>
                    </a:xfrm>
                    <a:custGeom>
                      <a:avLst/>
                      <a:gdLst>
                        <a:gd name="T0" fmla="*/ 0 w 254"/>
                        <a:gd name="T1" fmla="*/ 1 h 100"/>
                        <a:gd name="T2" fmla="*/ 3 w 254"/>
                        <a:gd name="T3" fmla="*/ 1 h 100"/>
                        <a:gd name="T4" fmla="*/ 6 w 254"/>
                        <a:gd name="T5" fmla="*/ 1 h 100"/>
                        <a:gd name="T6" fmla="*/ 12 w 254"/>
                        <a:gd name="T7" fmla="*/ 1 h 100"/>
                        <a:gd name="T8" fmla="*/ 14 w 254"/>
                        <a:gd name="T9" fmla="*/ 0 h 100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254"/>
                        <a:gd name="T16" fmla="*/ 0 h 100"/>
                        <a:gd name="T17" fmla="*/ 254 w 254"/>
                        <a:gd name="T18" fmla="*/ 100 h 100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254" h="100">
                          <a:moveTo>
                            <a:pt x="0" y="9"/>
                          </a:moveTo>
                          <a:cubicBezTo>
                            <a:pt x="24" y="44"/>
                            <a:pt x="27" y="65"/>
                            <a:pt x="63" y="81"/>
                          </a:cubicBezTo>
                          <a:cubicBezTo>
                            <a:pt x="81" y="89"/>
                            <a:pt x="118" y="100"/>
                            <a:pt x="118" y="100"/>
                          </a:cubicBezTo>
                          <a:cubicBezTo>
                            <a:pt x="184" y="85"/>
                            <a:pt x="183" y="80"/>
                            <a:pt x="236" y="45"/>
                          </a:cubicBezTo>
                          <a:cubicBezTo>
                            <a:pt x="247" y="12"/>
                            <a:pt x="241" y="26"/>
                            <a:pt x="254" y="0"/>
                          </a:cubicBezTo>
                        </a:path>
                      </a:pathLst>
                    </a:custGeom>
                    <a:noFill/>
                    <a:ln w="28575" cap="rnd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it-IT" sz="240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ea typeface="MS PGothic" panose="020B0600070205080204" pitchFamily="34" charset="-128"/>
                      </a:endParaRPr>
                    </a:p>
                  </p:txBody>
                </p:sp>
                <p:sp>
                  <p:nvSpPr>
                    <p:cNvPr id="106580" name="Line 112"/>
                    <p:cNvSpPr>
                      <a:spLocks noChangeShapeType="1"/>
                    </p:cNvSpPr>
                    <p:nvPr/>
                  </p:nvSpPr>
                  <p:spPr bwMode="auto">
                    <a:xfrm rot="7217355">
                      <a:off x="751" y="516"/>
                      <a:ext cx="0" cy="185"/>
                    </a:xfrm>
                    <a:prstGeom prst="line">
                      <a:avLst/>
                    </a:prstGeom>
                    <a:noFill/>
                    <a:ln w="28575" cap="rnd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it-IT" sz="240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ea typeface="MS PGothic" panose="020B0600070205080204" pitchFamily="34" charset="-128"/>
                      </a:endParaRPr>
                    </a:p>
                  </p:txBody>
                </p:sp>
              </p:grpSp>
              <p:sp>
                <p:nvSpPr>
                  <p:cNvPr id="24660" name="Oval 113"/>
                  <p:cNvSpPr>
                    <a:spLocks noChangeArrowheads="1"/>
                  </p:cNvSpPr>
                  <p:nvPr/>
                </p:nvSpPr>
                <p:spPr bwMode="auto">
                  <a:xfrm>
                    <a:off x="5495" y="3233"/>
                    <a:ext cx="88" cy="81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0000"/>
                      </a:gs>
                    </a:gsLst>
                    <a:path path="shape">
                      <a:fillToRect l="50000" t="50000" r="50000" b="50000"/>
                    </a:path>
                  </a:gradFill>
                  <a:ln w="12700" cap="rnd">
                    <a:solidFill>
                      <a:srgbClr val="CCFFFF"/>
                    </a:solidFill>
                    <a:round/>
                    <a:headEnd/>
                    <a:tailEnd/>
                  </a:ln>
                  <a:effectLst>
                    <a:outerShdw blurRad="63500" dist="29783" dir="1514402" algn="ctr" rotWithShape="0">
                      <a:schemeClr val="bg2">
                        <a:alpha val="74998"/>
                      </a:schemeClr>
                    </a:outerShdw>
                  </a:effectLst>
                </p:spPr>
                <p:txBody>
                  <a:bodyPr wrap="none"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it-IT" sz="2400">
                      <a:solidFill>
                        <a:srgbClr val="FFFF00"/>
                      </a:solidFill>
                      <a:latin typeface="Times New Roman" charset="0"/>
                      <a:ea typeface="ＭＳ Ｐゴシック" charset="0"/>
                    </a:endParaRPr>
                  </a:p>
                </p:txBody>
              </p:sp>
            </p:grpSp>
          </p:grpSp>
        </p:grpSp>
        <p:sp>
          <p:nvSpPr>
            <p:cNvPr id="106531" name="Text Box 114"/>
            <p:cNvSpPr txBox="1">
              <a:spLocks noChangeArrowheads="1"/>
            </p:cNvSpPr>
            <p:nvPr/>
          </p:nvSpPr>
          <p:spPr bwMode="auto">
            <a:xfrm rot="21596188">
              <a:off x="1625" y="3369"/>
              <a:ext cx="959" cy="2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cap="rnd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altLang="it-IT"/>
            </a:p>
          </p:txBody>
        </p:sp>
        <p:grpSp>
          <p:nvGrpSpPr>
            <p:cNvPr id="106532" name="Group 115"/>
            <p:cNvGrpSpPr>
              <a:grpSpLocks/>
            </p:cNvGrpSpPr>
            <p:nvPr/>
          </p:nvGrpSpPr>
          <p:grpSpPr bwMode="auto">
            <a:xfrm rot="1683862">
              <a:off x="3456" y="4030"/>
              <a:ext cx="91" cy="163"/>
              <a:chOff x="5272" y="3398"/>
              <a:chExt cx="287" cy="515"/>
            </a:xfrm>
          </p:grpSpPr>
          <p:sp>
            <p:nvSpPr>
              <p:cNvPr id="106569" name="Line 116"/>
              <p:cNvSpPr>
                <a:spLocks noChangeShapeType="1"/>
              </p:cNvSpPr>
              <p:nvPr/>
            </p:nvSpPr>
            <p:spPr bwMode="auto">
              <a:xfrm>
                <a:off x="5272" y="3404"/>
                <a:ext cx="147" cy="156"/>
              </a:xfrm>
              <a:prstGeom prst="line">
                <a:avLst/>
              </a:prstGeom>
              <a:noFill/>
              <a:ln w="38100">
                <a:solidFill>
                  <a:srgbClr val="FFCC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t-IT"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endParaRPr>
              </a:p>
            </p:txBody>
          </p:sp>
          <p:sp>
            <p:nvSpPr>
              <p:cNvPr id="106570" name="Line 117"/>
              <p:cNvSpPr>
                <a:spLocks noChangeShapeType="1"/>
              </p:cNvSpPr>
              <p:nvPr/>
            </p:nvSpPr>
            <p:spPr bwMode="auto">
              <a:xfrm flipV="1">
                <a:off x="5422" y="3398"/>
                <a:ext cx="137" cy="165"/>
              </a:xfrm>
              <a:prstGeom prst="line">
                <a:avLst/>
              </a:prstGeom>
              <a:noFill/>
              <a:ln w="38100">
                <a:solidFill>
                  <a:srgbClr val="FFCC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t-IT"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endParaRPr>
              </a:p>
            </p:txBody>
          </p:sp>
          <p:sp>
            <p:nvSpPr>
              <p:cNvPr id="106571" name="Line 118"/>
              <p:cNvSpPr>
                <a:spLocks noChangeShapeType="1"/>
              </p:cNvSpPr>
              <p:nvPr/>
            </p:nvSpPr>
            <p:spPr bwMode="auto">
              <a:xfrm>
                <a:off x="5422" y="3557"/>
                <a:ext cx="0" cy="356"/>
              </a:xfrm>
              <a:prstGeom prst="line">
                <a:avLst/>
              </a:prstGeom>
              <a:noFill/>
              <a:ln w="38100">
                <a:solidFill>
                  <a:srgbClr val="FFCC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t-IT"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endParaRPr>
              </a:p>
            </p:txBody>
          </p:sp>
        </p:grpSp>
        <p:grpSp>
          <p:nvGrpSpPr>
            <p:cNvPr id="106533" name="Group 119"/>
            <p:cNvGrpSpPr>
              <a:grpSpLocks/>
            </p:cNvGrpSpPr>
            <p:nvPr/>
          </p:nvGrpSpPr>
          <p:grpSpPr bwMode="auto">
            <a:xfrm>
              <a:off x="4352" y="3678"/>
              <a:ext cx="291" cy="219"/>
              <a:chOff x="4352" y="3678"/>
              <a:chExt cx="291" cy="219"/>
            </a:xfrm>
          </p:grpSpPr>
          <p:grpSp>
            <p:nvGrpSpPr>
              <p:cNvPr id="106561" name="Group 120"/>
              <p:cNvGrpSpPr>
                <a:grpSpLocks/>
              </p:cNvGrpSpPr>
              <p:nvPr/>
            </p:nvGrpSpPr>
            <p:grpSpPr bwMode="auto">
              <a:xfrm rot="1683862">
                <a:off x="4552" y="3678"/>
                <a:ext cx="91" cy="163"/>
                <a:chOff x="5272" y="3398"/>
                <a:chExt cx="287" cy="515"/>
              </a:xfrm>
            </p:grpSpPr>
            <p:sp>
              <p:nvSpPr>
                <p:cNvPr id="106566" name="Line 121"/>
                <p:cNvSpPr>
                  <a:spLocks noChangeShapeType="1"/>
                </p:cNvSpPr>
                <p:nvPr/>
              </p:nvSpPr>
              <p:spPr bwMode="auto">
                <a:xfrm>
                  <a:off x="5272" y="3404"/>
                  <a:ext cx="147" cy="156"/>
                </a:xfrm>
                <a:prstGeom prst="line">
                  <a:avLst/>
                </a:prstGeom>
                <a:noFill/>
                <a:ln w="38100">
                  <a:solidFill>
                    <a:srgbClr val="FFCC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it-IT"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endParaRPr>
                </a:p>
              </p:txBody>
            </p:sp>
            <p:sp>
              <p:nvSpPr>
                <p:cNvPr id="106567" name="Line 122"/>
                <p:cNvSpPr>
                  <a:spLocks noChangeShapeType="1"/>
                </p:cNvSpPr>
                <p:nvPr/>
              </p:nvSpPr>
              <p:spPr bwMode="auto">
                <a:xfrm flipV="1">
                  <a:off x="5422" y="3398"/>
                  <a:ext cx="137" cy="165"/>
                </a:xfrm>
                <a:prstGeom prst="line">
                  <a:avLst/>
                </a:prstGeom>
                <a:noFill/>
                <a:ln w="38100">
                  <a:solidFill>
                    <a:srgbClr val="FFCC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it-IT"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endParaRPr>
                </a:p>
              </p:txBody>
            </p:sp>
            <p:sp>
              <p:nvSpPr>
                <p:cNvPr id="106568" name="Line 123"/>
                <p:cNvSpPr>
                  <a:spLocks noChangeShapeType="1"/>
                </p:cNvSpPr>
                <p:nvPr/>
              </p:nvSpPr>
              <p:spPr bwMode="auto">
                <a:xfrm>
                  <a:off x="5422" y="3557"/>
                  <a:ext cx="0" cy="356"/>
                </a:xfrm>
                <a:prstGeom prst="line">
                  <a:avLst/>
                </a:prstGeom>
                <a:noFill/>
                <a:ln w="38100">
                  <a:solidFill>
                    <a:srgbClr val="FFCC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it-IT"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endParaRPr>
                </a:p>
              </p:txBody>
            </p:sp>
          </p:grpSp>
          <p:grpSp>
            <p:nvGrpSpPr>
              <p:cNvPr id="106562" name="Group 124"/>
              <p:cNvGrpSpPr>
                <a:grpSpLocks/>
              </p:cNvGrpSpPr>
              <p:nvPr/>
            </p:nvGrpSpPr>
            <p:grpSpPr bwMode="auto">
              <a:xfrm rot="1683862">
                <a:off x="4352" y="3734"/>
                <a:ext cx="91" cy="163"/>
                <a:chOff x="5272" y="3398"/>
                <a:chExt cx="287" cy="515"/>
              </a:xfrm>
            </p:grpSpPr>
            <p:sp>
              <p:nvSpPr>
                <p:cNvPr id="106563" name="Line 125"/>
                <p:cNvSpPr>
                  <a:spLocks noChangeShapeType="1"/>
                </p:cNvSpPr>
                <p:nvPr/>
              </p:nvSpPr>
              <p:spPr bwMode="auto">
                <a:xfrm>
                  <a:off x="5272" y="3404"/>
                  <a:ext cx="147" cy="156"/>
                </a:xfrm>
                <a:prstGeom prst="line">
                  <a:avLst/>
                </a:prstGeom>
                <a:noFill/>
                <a:ln w="38100">
                  <a:solidFill>
                    <a:srgbClr val="FFCC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it-IT"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endParaRPr>
                </a:p>
              </p:txBody>
            </p:sp>
            <p:sp>
              <p:nvSpPr>
                <p:cNvPr id="106564" name="Line 126"/>
                <p:cNvSpPr>
                  <a:spLocks noChangeShapeType="1"/>
                </p:cNvSpPr>
                <p:nvPr/>
              </p:nvSpPr>
              <p:spPr bwMode="auto">
                <a:xfrm flipV="1">
                  <a:off x="5422" y="3398"/>
                  <a:ext cx="137" cy="165"/>
                </a:xfrm>
                <a:prstGeom prst="line">
                  <a:avLst/>
                </a:prstGeom>
                <a:noFill/>
                <a:ln w="38100">
                  <a:solidFill>
                    <a:srgbClr val="FFCC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it-IT"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endParaRPr>
                </a:p>
              </p:txBody>
            </p:sp>
            <p:sp>
              <p:nvSpPr>
                <p:cNvPr id="106565" name="Line 127"/>
                <p:cNvSpPr>
                  <a:spLocks noChangeShapeType="1"/>
                </p:cNvSpPr>
                <p:nvPr/>
              </p:nvSpPr>
              <p:spPr bwMode="auto">
                <a:xfrm>
                  <a:off x="5422" y="3557"/>
                  <a:ext cx="0" cy="356"/>
                </a:xfrm>
                <a:prstGeom prst="line">
                  <a:avLst/>
                </a:prstGeom>
                <a:noFill/>
                <a:ln w="38100">
                  <a:solidFill>
                    <a:srgbClr val="FFCC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it-IT"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endParaRPr>
                </a:p>
              </p:txBody>
            </p:sp>
          </p:grpSp>
        </p:grpSp>
        <p:grpSp>
          <p:nvGrpSpPr>
            <p:cNvPr id="106534" name="Group 128"/>
            <p:cNvGrpSpPr>
              <a:grpSpLocks/>
            </p:cNvGrpSpPr>
            <p:nvPr/>
          </p:nvGrpSpPr>
          <p:grpSpPr bwMode="auto">
            <a:xfrm rot="1683862">
              <a:off x="4032" y="3878"/>
              <a:ext cx="91" cy="163"/>
              <a:chOff x="5272" y="3398"/>
              <a:chExt cx="287" cy="515"/>
            </a:xfrm>
          </p:grpSpPr>
          <p:sp>
            <p:nvSpPr>
              <p:cNvPr id="106558" name="Line 129"/>
              <p:cNvSpPr>
                <a:spLocks noChangeShapeType="1"/>
              </p:cNvSpPr>
              <p:nvPr/>
            </p:nvSpPr>
            <p:spPr bwMode="auto">
              <a:xfrm>
                <a:off x="5272" y="3404"/>
                <a:ext cx="147" cy="156"/>
              </a:xfrm>
              <a:prstGeom prst="line">
                <a:avLst/>
              </a:prstGeom>
              <a:noFill/>
              <a:ln w="38100">
                <a:solidFill>
                  <a:srgbClr val="FFCC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t-IT"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endParaRPr>
              </a:p>
            </p:txBody>
          </p:sp>
          <p:sp>
            <p:nvSpPr>
              <p:cNvPr id="106559" name="Line 130"/>
              <p:cNvSpPr>
                <a:spLocks noChangeShapeType="1"/>
              </p:cNvSpPr>
              <p:nvPr/>
            </p:nvSpPr>
            <p:spPr bwMode="auto">
              <a:xfrm flipV="1">
                <a:off x="5422" y="3398"/>
                <a:ext cx="137" cy="165"/>
              </a:xfrm>
              <a:prstGeom prst="line">
                <a:avLst/>
              </a:prstGeom>
              <a:noFill/>
              <a:ln w="38100">
                <a:solidFill>
                  <a:srgbClr val="FFCC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t-IT"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endParaRPr>
              </a:p>
            </p:txBody>
          </p:sp>
          <p:sp>
            <p:nvSpPr>
              <p:cNvPr id="106560" name="Line 131"/>
              <p:cNvSpPr>
                <a:spLocks noChangeShapeType="1"/>
              </p:cNvSpPr>
              <p:nvPr/>
            </p:nvSpPr>
            <p:spPr bwMode="auto">
              <a:xfrm>
                <a:off x="5422" y="3557"/>
                <a:ext cx="0" cy="356"/>
              </a:xfrm>
              <a:prstGeom prst="line">
                <a:avLst/>
              </a:prstGeom>
              <a:noFill/>
              <a:ln w="38100">
                <a:solidFill>
                  <a:srgbClr val="FFCC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t-IT"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endParaRPr>
              </a:p>
            </p:txBody>
          </p:sp>
        </p:grpSp>
        <p:sp>
          <p:nvSpPr>
            <p:cNvPr id="106535" name="Line 132"/>
            <p:cNvSpPr>
              <a:spLocks noChangeShapeType="1"/>
            </p:cNvSpPr>
            <p:nvPr/>
          </p:nvSpPr>
          <p:spPr bwMode="auto">
            <a:xfrm rot="176822">
              <a:off x="4405" y="3162"/>
              <a:ext cx="127" cy="483"/>
            </a:xfrm>
            <a:prstGeom prst="line">
              <a:avLst/>
            </a:prstGeom>
            <a:noFill/>
            <a:ln w="28575" cap="rnd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endParaRPr>
            </a:p>
          </p:txBody>
        </p:sp>
        <p:grpSp>
          <p:nvGrpSpPr>
            <p:cNvPr id="106536" name="Group 133"/>
            <p:cNvGrpSpPr>
              <a:grpSpLocks/>
            </p:cNvGrpSpPr>
            <p:nvPr/>
          </p:nvGrpSpPr>
          <p:grpSpPr bwMode="auto">
            <a:xfrm>
              <a:off x="5200" y="2958"/>
              <a:ext cx="291" cy="187"/>
              <a:chOff x="5200" y="2958"/>
              <a:chExt cx="291" cy="187"/>
            </a:xfrm>
          </p:grpSpPr>
          <p:grpSp>
            <p:nvGrpSpPr>
              <p:cNvPr id="106550" name="Group 134"/>
              <p:cNvGrpSpPr>
                <a:grpSpLocks/>
              </p:cNvGrpSpPr>
              <p:nvPr/>
            </p:nvGrpSpPr>
            <p:grpSpPr bwMode="auto">
              <a:xfrm rot="1683862">
                <a:off x="5200" y="2958"/>
                <a:ext cx="91" cy="163"/>
                <a:chOff x="5272" y="3398"/>
                <a:chExt cx="287" cy="515"/>
              </a:xfrm>
            </p:grpSpPr>
            <p:sp>
              <p:nvSpPr>
                <p:cNvPr id="106555" name="Line 135"/>
                <p:cNvSpPr>
                  <a:spLocks noChangeShapeType="1"/>
                </p:cNvSpPr>
                <p:nvPr/>
              </p:nvSpPr>
              <p:spPr bwMode="auto">
                <a:xfrm>
                  <a:off x="5272" y="3404"/>
                  <a:ext cx="147" cy="156"/>
                </a:xfrm>
                <a:prstGeom prst="line">
                  <a:avLst/>
                </a:prstGeom>
                <a:noFill/>
                <a:ln w="38100">
                  <a:solidFill>
                    <a:srgbClr val="FFCC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it-IT"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endParaRPr>
                </a:p>
              </p:txBody>
            </p:sp>
            <p:sp>
              <p:nvSpPr>
                <p:cNvPr id="106556" name="Line 136"/>
                <p:cNvSpPr>
                  <a:spLocks noChangeShapeType="1"/>
                </p:cNvSpPr>
                <p:nvPr/>
              </p:nvSpPr>
              <p:spPr bwMode="auto">
                <a:xfrm flipV="1">
                  <a:off x="5422" y="3398"/>
                  <a:ext cx="137" cy="165"/>
                </a:xfrm>
                <a:prstGeom prst="line">
                  <a:avLst/>
                </a:prstGeom>
                <a:noFill/>
                <a:ln w="38100">
                  <a:solidFill>
                    <a:srgbClr val="FFCC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it-IT"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endParaRPr>
                </a:p>
              </p:txBody>
            </p:sp>
            <p:sp>
              <p:nvSpPr>
                <p:cNvPr id="106557" name="Line 137"/>
                <p:cNvSpPr>
                  <a:spLocks noChangeShapeType="1"/>
                </p:cNvSpPr>
                <p:nvPr/>
              </p:nvSpPr>
              <p:spPr bwMode="auto">
                <a:xfrm>
                  <a:off x="5422" y="3557"/>
                  <a:ext cx="0" cy="356"/>
                </a:xfrm>
                <a:prstGeom prst="line">
                  <a:avLst/>
                </a:prstGeom>
                <a:noFill/>
                <a:ln w="38100">
                  <a:solidFill>
                    <a:srgbClr val="FFCC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it-IT"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endParaRPr>
                </a:p>
              </p:txBody>
            </p:sp>
          </p:grpSp>
          <p:grpSp>
            <p:nvGrpSpPr>
              <p:cNvPr id="106551" name="Group 138"/>
              <p:cNvGrpSpPr>
                <a:grpSpLocks/>
              </p:cNvGrpSpPr>
              <p:nvPr/>
            </p:nvGrpSpPr>
            <p:grpSpPr bwMode="auto">
              <a:xfrm rot="1683862">
                <a:off x="5400" y="2982"/>
                <a:ext cx="91" cy="163"/>
                <a:chOff x="5272" y="3398"/>
                <a:chExt cx="287" cy="515"/>
              </a:xfrm>
            </p:grpSpPr>
            <p:sp>
              <p:nvSpPr>
                <p:cNvPr id="106552" name="Line 139"/>
                <p:cNvSpPr>
                  <a:spLocks noChangeShapeType="1"/>
                </p:cNvSpPr>
                <p:nvPr/>
              </p:nvSpPr>
              <p:spPr bwMode="auto">
                <a:xfrm>
                  <a:off x="5272" y="3404"/>
                  <a:ext cx="147" cy="156"/>
                </a:xfrm>
                <a:prstGeom prst="line">
                  <a:avLst/>
                </a:prstGeom>
                <a:noFill/>
                <a:ln w="38100">
                  <a:solidFill>
                    <a:srgbClr val="FFCC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it-IT"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endParaRPr>
                </a:p>
              </p:txBody>
            </p:sp>
            <p:sp>
              <p:nvSpPr>
                <p:cNvPr id="106553" name="Line 140"/>
                <p:cNvSpPr>
                  <a:spLocks noChangeShapeType="1"/>
                </p:cNvSpPr>
                <p:nvPr/>
              </p:nvSpPr>
              <p:spPr bwMode="auto">
                <a:xfrm flipV="1">
                  <a:off x="5422" y="3398"/>
                  <a:ext cx="137" cy="165"/>
                </a:xfrm>
                <a:prstGeom prst="line">
                  <a:avLst/>
                </a:prstGeom>
                <a:noFill/>
                <a:ln w="38100">
                  <a:solidFill>
                    <a:srgbClr val="FFCC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it-IT"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endParaRPr>
                </a:p>
              </p:txBody>
            </p:sp>
            <p:sp>
              <p:nvSpPr>
                <p:cNvPr id="106554" name="Line 141"/>
                <p:cNvSpPr>
                  <a:spLocks noChangeShapeType="1"/>
                </p:cNvSpPr>
                <p:nvPr/>
              </p:nvSpPr>
              <p:spPr bwMode="auto">
                <a:xfrm>
                  <a:off x="5422" y="3557"/>
                  <a:ext cx="0" cy="356"/>
                </a:xfrm>
                <a:prstGeom prst="line">
                  <a:avLst/>
                </a:prstGeom>
                <a:noFill/>
                <a:ln w="38100">
                  <a:solidFill>
                    <a:srgbClr val="FFCC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it-IT"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endParaRPr>
                </a:p>
              </p:txBody>
            </p:sp>
          </p:grpSp>
        </p:grpSp>
        <p:grpSp>
          <p:nvGrpSpPr>
            <p:cNvPr id="106537" name="Group 142"/>
            <p:cNvGrpSpPr>
              <a:grpSpLocks/>
            </p:cNvGrpSpPr>
            <p:nvPr/>
          </p:nvGrpSpPr>
          <p:grpSpPr bwMode="auto">
            <a:xfrm>
              <a:off x="4263" y="1865"/>
              <a:ext cx="1620" cy="523"/>
              <a:chOff x="4263" y="1865"/>
              <a:chExt cx="1620" cy="523"/>
            </a:xfrm>
          </p:grpSpPr>
          <p:grpSp>
            <p:nvGrpSpPr>
              <p:cNvPr id="106545" name="Group 143"/>
              <p:cNvGrpSpPr>
                <a:grpSpLocks/>
              </p:cNvGrpSpPr>
              <p:nvPr/>
            </p:nvGrpSpPr>
            <p:grpSpPr bwMode="auto">
              <a:xfrm>
                <a:off x="4263" y="1869"/>
                <a:ext cx="760" cy="277"/>
                <a:chOff x="338" y="2838"/>
                <a:chExt cx="1041" cy="591"/>
              </a:xfrm>
            </p:grpSpPr>
            <p:sp>
              <p:nvSpPr>
                <p:cNvPr id="106548" name="Freeform 144"/>
                <p:cNvSpPr>
                  <a:spLocks/>
                </p:cNvSpPr>
                <p:nvPr/>
              </p:nvSpPr>
              <p:spPr bwMode="auto">
                <a:xfrm rot="-4423279">
                  <a:off x="563" y="2613"/>
                  <a:ext cx="591" cy="1041"/>
                </a:xfrm>
                <a:custGeom>
                  <a:avLst/>
                  <a:gdLst>
                    <a:gd name="T0" fmla="*/ 2 w 781"/>
                    <a:gd name="T1" fmla="*/ 14 h 1226"/>
                    <a:gd name="T2" fmla="*/ 4 w 781"/>
                    <a:gd name="T3" fmla="*/ 45 h 1226"/>
                    <a:gd name="T4" fmla="*/ 4 w 781"/>
                    <a:gd name="T5" fmla="*/ 78 h 1226"/>
                    <a:gd name="T6" fmla="*/ 8 w 781"/>
                    <a:gd name="T7" fmla="*/ 108 h 1226"/>
                    <a:gd name="T8" fmla="*/ 15 w 781"/>
                    <a:gd name="T9" fmla="*/ 123 h 1226"/>
                    <a:gd name="T10" fmla="*/ 20 w 781"/>
                    <a:gd name="T11" fmla="*/ 142 h 1226"/>
                    <a:gd name="T12" fmla="*/ 19 w 781"/>
                    <a:gd name="T13" fmla="*/ 95 h 1226"/>
                    <a:gd name="T14" fmla="*/ 19 w 781"/>
                    <a:gd name="T15" fmla="*/ 67 h 1226"/>
                    <a:gd name="T16" fmla="*/ 17 w 781"/>
                    <a:gd name="T17" fmla="*/ 40 h 1226"/>
                    <a:gd name="T18" fmla="*/ 8 w 781"/>
                    <a:gd name="T19" fmla="*/ 19 h 1226"/>
                    <a:gd name="T20" fmla="*/ 2 w 781"/>
                    <a:gd name="T21" fmla="*/ 3 h 1226"/>
                    <a:gd name="T22" fmla="*/ 2 w 781"/>
                    <a:gd name="T23" fmla="*/ 14 h 122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781"/>
                    <a:gd name="T37" fmla="*/ 0 h 1226"/>
                    <a:gd name="T38" fmla="*/ 781 w 781"/>
                    <a:gd name="T39" fmla="*/ 1226 h 1226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781" h="1226">
                      <a:moveTo>
                        <a:pt x="48" y="114"/>
                      </a:moveTo>
                      <a:cubicBezTo>
                        <a:pt x="62" y="176"/>
                        <a:pt x="115" y="287"/>
                        <a:pt x="130" y="378"/>
                      </a:cubicBezTo>
                      <a:cubicBezTo>
                        <a:pt x="145" y="469"/>
                        <a:pt x="110" y="572"/>
                        <a:pt x="139" y="660"/>
                      </a:cubicBezTo>
                      <a:cubicBezTo>
                        <a:pt x="168" y="748"/>
                        <a:pt x="232" y="843"/>
                        <a:pt x="302" y="905"/>
                      </a:cubicBezTo>
                      <a:cubicBezTo>
                        <a:pt x="372" y="967"/>
                        <a:pt x="481" y="986"/>
                        <a:pt x="557" y="1033"/>
                      </a:cubicBezTo>
                      <a:cubicBezTo>
                        <a:pt x="633" y="1080"/>
                        <a:pt x="733" y="1226"/>
                        <a:pt x="757" y="1187"/>
                      </a:cubicBezTo>
                      <a:cubicBezTo>
                        <a:pt x="781" y="1148"/>
                        <a:pt x="711" y="899"/>
                        <a:pt x="702" y="796"/>
                      </a:cubicBezTo>
                      <a:cubicBezTo>
                        <a:pt x="693" y="693"/>
                        <a:pt x="717" y="646"/>
                        <a:pt x="702" y="569"/>
                      </a:cubicBezTo>
                      <a:cubicBezTo>
                        <a:pt x="687" y="492"/>
                        <a:pt x="673" y="400"/>
                        <a:pt x="611" y="332"/>
                      </a:cubicBezTo>
                      <a:cubicBezTo>
                        <a:pt x="549" y="264"/>
                        <a:pt x="424" y="214"/>
                        <a:pt x="330" y="160"/>
                      </a:cubicBezTo>
                      <a:cubicBezTo>
                        <a:pt x="236" y="106"/>
                        <a:pt x="96" y="10"/>
                        <a:pt x="48" y="5"/>
                      </a:cubicBezTo>
                      <a:cubicBezTo>
                        <a:pt x="0" y="0"/>
                        <a:pt x="34" y="52"/>
                        <a:pt x="48" y="114"/>
                      </a:cubicBezTo>
                      <a:close/>
                    </a:path>
                  </a:pathLst>
                </a:custGeom>
                <a:gradFill rotWithShape="0">
                  <a:gsLst>
                    <a:gs pos="0">
                      <a:srgbClr val="FFFFFF"/>
                    </a:gs>
                    <a:gs pos="100000">
                      <a:srgbClr val="CC6600"/>
                    </a:gs>
                  </a:gsLst>
                  <a:path path="rect">
                    <a:fillToRect l="50000" t="50000" r="50000" b="50000"/>
                  </a:path>
                </a:gradFill>
                <a:ln w="1905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it-IT"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endParaRPr>
                </a:p>
              </p:txBody>
            </p:sp>
            <p:sp>
              <p:nvSpPr>
                <p:cNvPr id="517265" name="Freeform 145"/>
                <p:cNvSpPr>
                  <a:spLocks/>
                </p:cNvSpPr>
                <p:nvPr/>
              </p:nvSpPr>
              <p:spPr bwMode="auto">
                <a:xfrm rot="-1465797">
                  <a:off x="653" y="2996"/>
                  <a:ext cx="337" cy="205"/>
                </a:xfrm>
                <a:custGeom>
                  <a:avLst/>
                  <a:gdLst/>
                  <a:ahLst/>
                  <a:cxnLst>
                    <a:cxn ang="0">
                      <a:pos x="339" y="164"/>
                    </a:cxn>
                    <a:cxn ang="0">
                      <a:pos x="345" y="146"/>
                    </a:cxn>
                    <a:cxn ang="0">
                      <a:pos x="345" y="127"/>
                    </a:cxn>
                    <a:cxn ang="0">
                      <a:pos x="339" y="107"/>
                    </a:cxn>
                    <a:cxn ang="0">
                      <a:pos x="329" y="88"/>
                    </a:cxn>
                    <a:cxn ang="0">
                      <a:pos x="313" y="70"/>
                    </a:cxn>
                    <a:cxn ang="0">
                      <a:pos x="294" y="52"/>
                    </a:cxn>
                    <a:cxn ang="0">
                      <a:pos x="271" y="37"/>
                    </a:cxn>
                    <a:cxn ang="0">
                      <a:pos x="245" y="23"/>
                    </a:cxn>
                    <a:cxn ang="0">
                      <a:pos x="218" y="13"/>
                    </a:cxn>
                    <a:cxn ang="0">
                      <a:pos x="188" y="5"/>
                    </a:cxn>
                    <a:cxn ang="0">
                      <a:pos x="157" y="1"/>
                    </a:cxn>
                    <a:cxn ang="0">
                      <a:pos x="127" y="0"/>
                    </a:cxn>
                    <a:cxn ang="0">
                      <a:pos x="100" y="3"/>
                    </a:cxn>
                    <a:cxn ang="0">
                      <a:pos x="73" y="8"/>
                    </a:cxn>
                    <a:cxn ang="0">
                      <a:pos x="51" y="17"/>
                    </a:cxn>
                    <a:cxn ang="0">
                      <a:pos x="30" y="29"/>
                    </a:cxn>
                    <a:cxn ang="0">
                      <a:pos x="16" y="43"/>
                    </a:cxn>
                    <a:cxn ang="0">
                      <a:pos x="6" y="59"/>
                    </a:cxn>
                    <a:cxn ang="0">
                      <a:pos x="1" y="77"/>
                    </a:cxn>
                    <a:cxn ang="0">
                      <a:pos x="1" y="96"/>
                    </a:cxn>
                    <a:cxn ang="0">
                      <a:pos x="6" y="115"/>
                    </a:cxn>
                    <a:cxn ang="0">
                      <a:pos x="16" y="135"/>
                    </a:cxn>
                    <a:cxn ang="0">
                      <a:pos x="30" y="153"/>
                    </a:cxn>
                    <a:cxn ang="0">
                      <a:pos x="51" y="171"/>
                    </a:cxn>
                    <a:cxn ang="0">
                      <a:pos x="73" y="186"/>
                    </a:cxn>
                    <a:cxn ang="0">
                      <a:pos x="100" y="200"/>
                    </a:cxn>
                    <a:cxn ang="0">
                      <a:pos x="127" y="210"/>
                    </a:cxn>
                    <a:cxn ang="0">
                      <a:pos x="157" y="217"/>
                    </a:cxn>
                    <a:cxn ang="0">
                      <a:pos x="188" y="222"/>
                    </a:cxn>
                    <a:cxn ang="0">
                      <a:pos x="217" y="223"/>
                    </a:cxn>
                    <a:cxn ang="0">
                      <a:pos x="245" y="220"/>
                    </a:cxn>
                    <a:cxn ang="0">
                      <a:pos x="271" y="215"/>
                    </a:cxn>
                    <a:cxn ang="0">
                      <a:pos x="294" y="206"/>
                    </a:cxn>
                    <a:cxn ang="0">
                      <a:pos x="313" y="194"/>
                    </a:cxn>
                    <a:cxn ang="0">
                      <a:pos x="329" y="180"/>
                    </a:cxn>
                  </a:cxnLst>
                  <a:rect l="0" t="0" r="r" b="b"/>
                  <a:pathLst>
                    <a:path w="346" h="224">
                      <a:moveTo>
                        <a:pt x="335" y="172"/>
                      </a:moveTo>
                      <a:lnTo>
                        <a:pt x="339" y="164"/>
                      </a:lnTo>
                      <a:lnTo>
                        <a:pt x="343" y="155"/>
                      </a:lnTo>
                      <a:lnTo>
                        <a:pt x="345" y="146"/>
                      </a:lnTo>
                      <a:lnTo>
                        <a:pt x="345" y="137"/>
                      </a:lnTo>
                      <a:lnTo>
                        <a:pt x="345" y="127"/>
                      </a:lnTo>
                      <a:lnTo>
                        <a:pt x="343" y="117"/>
                      </a:lnTo>
                      <a:lnTo>
                        <a:pt x="339" y="107"/>
                      </a:lnTo>
                      <a:lnTo>
                        <a:pt x="335" y="98"/>
                      </a:lnTo>
                      <a:lnTo>
                        <a:pt x="329" y="88"/>
                      </a:lnTo>
                      <a:lnTo>
                        <a:pt x="322" y="79"/>
                      </a:lnTo>
                      <a:lnTo>
                        <a:pt x="313" y="70"/>
                      </a:lnTo>
                      <a:lnTo>
                        <a:pt x="304" y="61"/>
                      </a:lnTo>
                      <a:lnTo>
                        <a:pt x="294" y="52"/>
                      </a:lnTo>
                      <a:lnTo>
                        <a:pt x="283" y="44"/>
                      </a:lnTo>
                      <a:lnTo>
                        <a:pt x="271" y="37"/>
                      </a:lnTo>
                      <a:lnTo>
                        <a:pt x="258" y="30"/>
                      </a:lnTo>
                      <a:lnTo>
                        <a:pt x="245" y="23"/>
                      </a:lnTo>
                      <a:lnTo>
                        <a:pt x="231" y="18"/>
                      </a:lnTo>
                      <a:lnTo>
                        <a:pt x="218" y="13"/>
                      </a:lnTo>
                      <a:lnTo>
                        <a:pt x="202" y="9"/>
                      </a:lnTo>
                      <a:lnTo>
                        <a:pt x="188" y="5"/>
                      </a:lnTo>
                      <a:lnTo>
                        <a:pt x="173" y="3"/>
                      </a:lnTo>
                      <a:lnTo>
                        <a:pt x="157" y="1"/>
                      </a:lnTo>
                      <a:lnTo>
                        <a:pt x="143" y="0"/>
                      </a:lnTo>
                      <a:lnTo>
                        <a:pt x="127" y="0"/>
                      </a:lnTo>
                      <a:lnTo>
                        <a:pt x="113" y="1"/>
                      </a:lnTo>
                      <a:lnTo>
                        <a:pt x="100" y="3"/>
                      </a:lnTo>
                      <a:lnTo>
                        <a:pt x="86" y="5"/>
                      </a:lnTo>
                      <a:lnTo>
                        <a:pt x="73" y="8"/>
                      </a:lnTo>
                      <a:lnTo>
                        <a:pt x="62" y="12"/>
                      </a:lnTo>
                      <a:lnTo>
                        <a:pt x="51" y="17"/>
                      </a:lnTo>
                      <a:lnTo>
                        <a:pt x="40" y="23"/>
                      </a:lnTo>
                      <a:lnTo>
                        <a:pt x="30" y="29"/>
                      </a:lnTo>
                      <a:lnTo>
                        <a:pt x="24" y="35"/>
                      </a:lnTo>
                      <a:lnTo>
                        <a:pt x="16" y="43"/>
                      </a:lnTo>
                      <a:lnTo>
                        <a:pt x="10" y="51"/>
                      </a:lnTo>
                      <a:lnTo>
                        <a:pt x="6" y="59"/>
                      </a:lnTo>
                      <a:lnTo>
                        <a:pt x="2" y="68"/>
                      </a:lnTo>
                      <a:lnTo>
                        <a:pt x="1" y="77"/>
                      </a:lnTo>
                      <a:lnTo>
                        <a:pt x="0" y="86"/>
                      </a:lnTo>
                      <a:lnTo>
                        <a:pt x="1" y="96"/>
                      </a:lnTo>
                      <a:lnTo>
                        <a:pt x="2" y="106"/>
                      </a:lnTo>
                      <a:lnTo>
                        <a:pt x="6" y="115"/>
                      </a:lnTo>
                      <a:lnTo>
                        <a:pt x="10" y="125"/>
                      </a:lnTo>
                      <a:lnTo>
                        <a:pt x="16" y="135"/>
                      </a:lnTo>
                      <a:lnTo>
                        <a:pt x="24" y="144"/>
                      </a:lnTo>
                      <a:lnTo>
                        <a:pt x="30" y="153"/>
                      </a:lnTo>
                      <a:lnTo>
                        <a:pt x="40" y="162"/>
                      </a:lnTo>
                      <a:lnTo>
                        <a:pt x="51" y="171"/>
                      </a:lnTo>
                      <a:lnTo>
                        <a:pt x="61" y="179"/>
                      </a:lnTo>
                      <a:lnTo>
                        <a:pt x="73" y="186"/>
                      </a:lnTo>
                      <a:lnTo>
                        <a:pt x="86" y="193"/>
                      </a:lnTo>
                      <a:lnTo>
                        <a:pt x="100" y="200"/>
                      </a:lnTo>
                      <a:lnTo>
                        <a:pt x="113" y="205"/>
                      </a:lnTo>
                      <a:lnTo>
                        <a:pt x="127" y="210"/>
                      </a:lnTo>
                      <a:lnTo>
                        <a:pt x="143" y="214"/>
                      </a:lnTo>
                      <a:lnTo>
                        <a:pt x="157" y="217"/>
                      </a:lnTo>
                      <a:lnTo>
                        <a:pt x="172" y="220"/>
                      </a:lnTo>
                      <a:lnTo>
                        <a:pt x="188" y="222"/>
                      </a:lnTo>
                      <a:lnTo>
                        <a:pt x="202" y="223"/>
                      </a:lnTo>
                      <a:lnTo>
                        <a:pt x="217" y="223"/>
                      </a:lnTo>
                      <a:lnTo>
                        <a:pt x="231" y="222"/>
                      </a:lnTo>
                      <a:lnTo>
                        <a:pt x="245" y="220"/>
                      </a:lnTo>
                      <a:lnTo>
                        <a:pt x="258" y="218"/>
                      </a:lnTo>
                      <a:lnTo>
                        <a:pt x="271" y="215"/>
                      </a:lnTo>
                      <a:lnTo>
                        <a:pt x="283" y="211"/>
                      </a:lnTo>
                      <a:lnTo>
                        <a:pt x="294" y="206"/>
                      </a:lnTo>
                      <a:lnTo>
                        <a:pt x="304" y="201"/>
                      </a:lnTo>
                      <a:lnTo>
                        <a:pt x="313" y="194"/>
                      </a:lnTo>
                      <a:lnTo>
                        <a:pt x="322" y="188"/>
                      </a:lnTo>
                      <a:lnTo>
                        <a:pt x="329" y="180"/>
                      </a:lnTo>
                      <a:lnTo>
                        <a:pt x="335" y="172"/>
                      </a:lnTo>
                    </a:path>
                  </a:pathLst>
                </a:custGeom>
                <a:gradFill rotWithShape="0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25098"/>
                        <a:invGamma/>
                      </a:schemeClr>
                    </a:gs>
                  </a:gsLst>
                  <a:path path="rect">
                    <a:fillToRect l="50000" t="50000" r="50000" b="50000"/>
                  </a:path>
                </a:gradFill>
                <a:ln w="19050" cap="rnd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it-IT"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endParaRPr>
                </a:p>
              </p:txBody>
            </p:sp>
          </p:grpSp>
          <p:sp>
            <p:nvSpPr>
              <p:cNvPr id="106546" name="Text Box 146"/>
              <p:cNvSpPr txBox="1">
                <a:spLocks noChangeArrowheads="1"/>
              </p:cNvSpPr>
              <p:nvPr/>
            </p:nvSpPr>
            <p:spPr bwMode="auto">
              <a:xfrm>
                <a:off x="4737" y="2091"/>
                <a:ext cx="133" cy="2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9pPr>
              </a:lstStyle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t-IT" altLang="it-IT"/>
              </a:p>
            </p:txBody>
          </p:sp>
          <p:sp>
            <p:nvSpPr>
              <p:cNvPr id="517267" name="Text Box 147"/>
              <p:cNvSpPr txBox="1">
                <a:spLocks noChangeArrowheads="1"/>
              </p:cNvSpPr>
              <p:nvPr/>
            </p:nvSpPr>
            <p:spPr bwMode="auto">
              <a:xfrm>
                <a:off x="4926" y="1865"/>
                <a:ext cx="957" cy="2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b="1">
                    <a:solidFill>
                      <a:srgbClr val="FF9900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Arial Narrow" pitchFamily="34" charset="0"/>
                    <a:ea typeface="MS PGothic" panose="020B0600070205080204" pitchFamily="34" charset="-128"/>
                  </a:rPr>
                  <a:t>MMP-1,-3,-12</a:t>
                </a:r>
                <a:endParaRPr lang="it-IT"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endParaRPr>
              </a:p>
            </p:txBody>
          </p:sp>
        </p:grpSp>
        <p:sp>
          <p:nvSpPr>
            <p:cNvPr id="106538" name="Line 148"/>
            <p:cNvSpPr>
              <a:spLocks noChangeShapeType="1"/>
            </p:cNvSpPr>
            <p:nvPr/>
          </p:nvSpPr>
          <p:spPr bwMode="auto">
            <a:xfrm flipV="1">
              <a:off x="3511" y="1422"/>
              <a:ext cx="6" cy="811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endParaRPr>
            </a:p>
          </p:txBody>
        </p:sp>
        <p:grpSp>
          <p:nvGrpSpPr>
            <p:cNvPr id="106539" name="Group 149"/>
            <p:cNvGrpSpPr>
              <a:grpSpLocks/>
            </p:cNvGrpSpPr>
            <p:nvPr/>
          </p:nvGrpSpPr>
          <p:grpSpPr bwMode="auto">
            <a:xfrm>
              <a:off x="3360" y="1037"/>
              <a:ext cx="310" cy="312"/>
              <a:chOff x="3772" y="3709"/>
              <a:chExt cx="373" cy="376"/>
            </a:xfrm>
          </p:grpSpPr>
          <p:sp>
            <p:nvSpPr>
              <p:cNvPr id="24625" name="Oval 150"/>
              <p:cNvSpPr>
                <a:spLocks noChangeArrowheads="1"/>
              </p:cNvSpPr>
              <p:nvPr/>
            </p:nvSpPr>
            <p:spPr bwMode="auto">
              <a:xfrm rot="-2866130">
                <a:off x="3767" y="3712"/>
                <a:ext cx="379" cy="373"/>
              </a:xfrm>
              <a:prstGeom prst="ellipse">
                <a:avLst/>
              </a:prstGeom>
              <a:gradFill rotWithShape="0">
                <a:gsLst>
                  <a:gs pos="0">
                    <a:srgbClr val="FF66FF"/>
                  </a:gs>
                  <a:gs pos="100000">
                    <a:srgbClr val="5B245B"/>
                  </a:gs>
                </a:gsLst>
                <a:path path="shape">
                  <a:fillToRect l="50000" t="50000" r="50000" b="50000"/>
                </a:path>
              </a:gradFill>
              <a:ln w="19050" cap="rnd">
                <a:solidFill>
                  <a:srgbClr val="FFFF00"/>
                </a:solidFill>
                <a:round/>
                <a:headEnd/>
                <a:tailEnd/>
              </a:ln>
              <a:effectLst>
                <a:outerShdw blurRad="63500" dist="29783" dir="1514402" algn="ctr" rotWithShape="0">
                  <a:schemeClr val="bg2">
                    <a:alpha val="74998"/>
                  </a:schemeClr>
                </a:outerShdw>
              </a:effec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it-IT" sz="2400">
                  <a:solidFill>
                    <a:srgbClr val="FFFF00"/>
                  </a:solidFill>
                  <a:latin typeface="Times New Roman" charset="0"/>
                  <a:ea typeface="ＭＳ Ｐゴシック" charset="0"/>
                </a:endParaRPr>
              </a:p>
            </p:txBody>
          </p:sp>
          <p:sp>
            <p:nvSpPr>
              <p:cNvPr id="24626" name="Oval 151"/>
              <p:cNvSpPr>
                <a:spLocks noChangeArrowheads="1"/>
              </p:cNvSpPr>
              <p:nvPr/>
            </p:nvSpPr>
            <p:spPr bwMode="auto">
              <a:xfrm rot="-2866130">
                <a:off x="3873" y="3805"/>
                <a:ext cx="188" cy="196"/>
              </a:xfrm>
              <a:prstGeom prst="ellipse">
                <a:avLst/>
              </a:prstGeom>
              <a:gradFill rotWithShape="0">
                <a:gsLst>
                  <a:gs pos="0">
                    <a:srgbClr val="CC3399"/>
                  </a:gs>
                  <a:gs pos="100000">
                    <a:srgbClr val="22091A"/>
                  </a:gs>
                </a:gsLst>
                <a:path path="shape">
                  <a:fillToRect l="50000" t="50000" r="50000" b="50000"/>
                </a:path>
              </a:gradFill>
              <a:ln w="19050" cap="rnd">
                <a:solidFill>
                  <a:schemeClr val="bg1"/>
                </a:solidFill>
                <a:round/>
                <a:headEnd/>
                <a:tailEnd/>
              </a:ln>
              <a:effectLst>
                <a:outerShdw blurRad="63500" dist="29783" dir="1514402" algn="ctr" rotWithShape="0">
                  <a:schemeClr val="bg2">
                    <a:alpha val="74998"/>
                  </a:schemeClr>
                </a:outerShdw>
              </a:effec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it-IT" sz="2400">
                  <a:solidFill>
                    <a:srgbClr val="FFFF00"/>
                  </a:solidFill>
                  <a:latin typeface="Times New Roman" charset="0"/>
                  <a:ea typeface="ＭＳ Ｐゴシック" charset="0"/>
                </a:endParaRPr>
              </a:p>
            </p:txBody>
          </p:sp>
        </p:grpSp>
        <p:grpSp>
          <p:nvGrpSpPr>
            <p:cNvPr id="106540" name="Group 152"/>
            <p:cNvGrpSpPr>
              <a:grpSpLocks/>
            </p:cNvGrpSpPr>
            <p:nvPr/>
          </p:nvGrpSpPr>
          <p:grpSpPr bwMode="auto">
            <a:xfrm>
              <a:off x="73" y="1899"/>
              <a:ext cx="1454" cy="732"/>
              <a:chOff x="241" y="1947"/>
              <a:chExt cx="1454" cy="732"/>
            </a:xfrm>
          </p:grpSpPr>
          <p:sp>
            <p:nvSpPr>
              <p:cNvPr id="106541" name="Text Box 153"/>
              <p:cNvSpPr txBox="1">
                <a:spLocks noChangeArrowheads="1"/>
              </p:cNvSpPr>
              <p:nvPr/>
            </p:nvSpPr>
            <p:spPr bwMode="auto">
              <a:xfrm>
                <a:off x="241" y="2382"/>
                <a:ext cx="133" cy="297"/>
              </a:xfrm>
              <a:prstGeom prst="rect">
                <a:avLst/>
              </a:prstGeom>
              <a:noFill/>
              <a:ln w="19050">
                <a:solidFill>
                  <a:srgbClr val="FFFF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t-IT" altLang="it-IT"/>
              </a:p>
            </p:txBody>
          </p:sp>
          <p:sp>
            <p:nvSpPr>
              <p:cNvPr id="106542" name="Line 154"/>
              <p:cNvSpPr>
                <a:spLocks noChangeShapeType="1"/>
              </p:cNvSpPr>
              <p:nvPr/>
            </p:nvSpPr>
            <p:spPr bwMode="auto">
              <a:xfrm flipV="1">
                <a:off x="1306" y="1947"/>
                <a:ext cx="389" cy="374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 type="diamond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t-IT"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endParaRPr>
              </a:p>
            </p:txBody>
          </p:sp>
        </p:grpSp>
      </p:grpSp>
      <p:sp>
        <p:nvSpPr>
          <p:cNvPr id="106498" name="Text Box 155"/>
          <p:cNvSpPr txBox="1">
            <a:spLocks noChangeArrowheads="1"/>
          </p:cNvSpPr>
          <p:nvPr/>
        </p:nvSpPr>
        <p:spPr bwMode="auto">
          <a:xfrm>
            <a:off x="6362700" y="228600"/>
            <a:ext cx="17462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/>
              <a:t>Peptidi di gliadina</a:t>
            </a:r>
            <a:endParaRPr lang="it-IT" altLang="it-IT"/>
          </a:p>
        </p:txBody>
      </p:sp>
      <p:sp>
        <p:nvSpPr>
          <p:cNvPr id="106499" name="Text Box 156"/>
          <p:cNvSpPr txBox="1">
            <a:spLocks noChangeArrowheads="1"/>
          </p:cNvSpPr>
          <p:nvPr/>
        </p:nvSpPr>
        <p:spPr bwMode="auto">
          <a:xfrm>
            <a:off x="4076701" y="2833688"/>
            <a:ext cx="6254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 b="1">
                <a:solidFill>
                  <a:srgbClr val="FF6600"/>
                </a:solidFill>
              </a:rPr>
              <a:t>tTG</a:t>
            </a:r>
            <a:endParaRPr lang="it-IT" altLang="it-IT"/>
          </a:p>
        </p:txBody>
      </p:sp>
      <p:sp>
        <p:nvSpPr>
          <p:cNvPr id="106500" name="Oval 157"/>
          <p:cNvSpPr>
            <a:spLocks noChangeArrowheads="1"/>
          </p:cNvSpPr>
          <p:nvPr/>
        </p:nvSpPr>
        <p:spPr bwMode="auto">
          <a:xfrm>
            <a:off x="1882775" y="3595688"/>
            <a:ext cx="2286000" cy="912812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</p:txBody>
      </p:sp>
      <p:sp>
        <p:nvSpPr>
          <p:cNvPr id="106501" name="Text Box 158"/>
          <p:cNvSpPr txBox="1">
            <a:spLocks noChangeArrowheads="1"/>
          </p:cNvSpPr>
          <p:nvPr/>
        </p:nvSpPr>
        <p:spPr bwMode="auto">
          <a:xfrm>
            <a:off x="2278064" y="3667126"/>
            <a:ext cx="2179637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>
                <a:solidFill>
                  <a:srgbClr val="000000"/>
                </a:solidFill>
              </a:rPr>
              <a:t>tTG reagisce con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>
                <a:solidFill>
                  <a:srgbClr val="000000"/>
                </a:solidFill>
              </a:rPr>
              <a:t>peptidi di gliadina</a:t>
            </a:r>
            <a:endParaRPr lang="it-IT" altLang="it-IT"/>
          </a:p>
        </p:txBody>
      </p:sp>
      <p:sp>
        <p:nvSpPr>
          <p:cNvPr id="106502" name="Oval 159"/>
          <p:cNvSpPr>
            <a:spLocks noChangeArrowheads="1"/>
          </p:cNvSpPr>
          <p:nvPr/>
        </p:nvSpPr>
        <p:spPr bwMode="auto">
          <a:xfrm>
            <a:off x="3717925" y="5684838"/>
            <a:ext cx="2952750" cy="112395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>
                <a:solidFill>
                  <a:srgbClr val="000000"/>
                </a:solidFill>
              </a:rPr>
              <a:t>Peptidi di gliadina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>
                <a:solidFill>
                  <a:srgbClr val="000000"/>
                </a:solidFill>
              </a:rPr>
              <a:t> deamidati dalla tTG sono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>
                <a:solidFill>
                  <a:srgbClr val="000000"/>
                </a:solidFill>
              </a:rPr>
              <a:t> presentati da APC DQ2/DQ8+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>
                <a:solidFill>
                  <a:srgbClr val="000000"/>
                </a:solidFill>
              </a:rPr>
              <a:t>ai linfociti T CD4+ </a:t>
            </a:r>
            <a:endParaRPr lang="it-IT" altLang="it-IT"/>
          </a:p>
        </p:txBody>
      </p:sp>
      <p:sp>
        <p:nvSpPr>
          <p:cNvPr id="106503" name="Rectangle 160"/>
          <p:cNvSpPr>
            <a:spLocks noChangeArrowheads="1"/>
          </p:cNvSpPr>
          <p:nvPr/>
        </p:nvSpPr>
        <p:spPr bwMode="auto">
          <a:xfrm>
            <a:off x="3681414" y="5980114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</p:txBody>
      </p:sp>
      <p:sp>
        <p:nvSpPr>
          <p:cNvPr id="106504" name="Text Box 161"/>
          <p:cNvSpPr txBox="1">
            <a:spLocks noChangeArrowheads="1"/>
          </p:cNvSpPr>
          <p:nvPr/>
        </p:nvSpPr>
        <p:spPr bwMode="auto">
          <a:xfrm>
            <a:off x="7124701" y="3671888"/>
            <a:ext cx="11588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400"/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400"/>
              <a:t>citochine</a:t>
            </a:r>
            <a:endParaRPr lang="it-IT" altLang="it-IT"/>
          </a:p>
        </p:txBody>
      </p:sp>
      <p:sp>
        <p:nvSpPr>
          <p:cNvPr id="106505" name="Text Box 162"/>
          <p:cNvSpPr txBox="1">
            <a:spLocks noChangeArrowheads="1"/>
          </p:cNvSpPr>
          <p:nvPr/>
        </p:nvSpPr>
        <p:spPr bwMode="auto">
          <a:xfrm>
            <a:off x="3430588" y="687388"/>
            <a:ext cx="304006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>
                <a:latin typeface="Arial" panose="020B0604020202020204" pitchFamily="34" charset="0"/>
              </a:rPr>
              <a:t>Over-expression di zonulina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</p:txBody>
      </p:sp>
      <p:sp>
        <p:nvSpPr>
          <p:cNvPr id="106506" name="Text Box 163"/>
          <p:cNvSpPr txBox="1">
            <a:spLocks noChangeArrowheads="1"/>
          </p:cNvSpPr>
          <p:nvPr/>
        </p:nvSpPr>
        <p:spPr bwMode="auto">
          <a:xfrm>
            <a:off x="3862389" y="5035551"/>
            <a:ext cx="1354137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 b="1">
                <a:solidFill>
                  <a:srgbClr val="FF9900"/>
                </a:solidFill>
                <a:latin typeface="Arial" panose="020B0604020202020204" pitchFamily="34" charset="0"/>
              </a:rPr>
              <a:t>APC DQ2/DQ8+</a:t>
            </a:r>
            <a:endParaRPr lang="it-IT" altLang="it-IT"/>
          </a:p>
        </p:txBody>
      </p:sp>
      <p:sp>
        <p:nvSpPr>
          <p:cNvPr id="106507" name="Line 164"/>
          <p:cNvSpPr>
            <a:spLocks noChangeShapeType="1"/>
          </p:cNvSpPr>
          <p:nvPr/>
        </p:nvSpPr>
        <p:spPr bwMode="auto">
          <a:xfrm flipH="1">
            <a:off x="3790951" y="931863"/>
            <a:ext cx="1223963" cy="360362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FFFF00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106508" name="Text Box 165"/>
          <p:cNvSpPr txBox="1">
            <a:spLocks noChangeArrowheads="1"/>
          </p:cNvSpPr>
          <p:nvPr/>
        </p:nvSpPr>
        <p:spPr bwMode="auto">
          <a:xfrm>
            <a:off x="8667750" y="590550"/>
            <a:ext cx="2000250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800">
                <a:latin typeface="Arial" panose="020B0604020202020204" pitchFamily="34" charset="0"/>
              </a:rPr>
              <a:t>lume intestinale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800">
              <a:latin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800">
                <a:latin typeface="Arial" panose="020B0604020202020204" pitchFamily="34" charset="0"/>
              </a:rPr>
              <a:t>epitelio intestinale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800">
              <a:latin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800">
              <a:latin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800">
                <a:latin typeface="Arial" panose="020B0604020202020204" pitchFamily="34" charset="0"/>
              </a:rPr>
              <a:t>lamina propria</a:t>
            </a:r>
            <a:endParaRPr lang="it-IT" altLang="it-IT"/>
          </a:p>
        </p:txBody>
      </p:sp>
      <p:sp>
        <p:nvSpPr>
          <p:cNvPr id="106509" name="Oval 166"/>
          <p:cNvSpPr>
            <a:spLocks noChangeArrowheads="1"/>
          </p:cNvSpPr>
          <p:nvPr/>
        </p:nvSpPr>
        <p:spPr bwMode="auto">
          <a:xfrm>
            <a:off x="5951538" y="4819650"/>
            <a:ext cx="2087562" cy="9144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>
                <a:solidFill>
                  <a:srgbClr val="000000"/>
                </a:solidFill>
              </a:rPr>
              <a:t>Stimolazione dei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>
                <a:solidFill>
                  <a:srgbClr val="000000"/>
                </a:solidFill>
              </a:rPr>
              <a:t>B linfociti alla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>
                <a:solidFill>
                  <a:srgbClr val="000000"/>
                </a:solidFill>
              </a:rPr>
              <a:t>sintesi anticorpale</a:t>
            </a:r>
            <a:endParaRPr lang="it-IT" altLang="it-IT"/>
          </a:p>
        </p:txBody>
      </p:sp>
      <p:sp>
        <p:nvSpPr>
          <p:cNvPr id="106510" name="Oval 167"/>
          <p:cNvSpPr>
            <a:spLocks noChangeArrowheads="1"/>
          </p:cNvSpPr>
          <p:nvPr/>
        </p:nvSpPr>
        <p:spPr bwMode="auto">
          <a:xfrm>
            <a:off x="7031039" y="2300288"/>
            <a:ext cx="2016125" cy="792162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>
                <a:solidFill>
                  <a:srgbClr val="000000"/>
                </a:solidFill>
              </a:rPr>
              <a:t>Linfociti T CD4+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>
                <a:solidFill>
                  <a:srgbClr val="000000"/>
                </a:solidFill>
              </a:rPr>
              <a:t>causano atrofia</a:t>
            </a:r>
            <a:endParaRPr lang="it-IT" altLang="it-IT"/>
          </a:p>
        </p:txBody>
      </p:sp>
      <p:sp>
        <p:nvSpPr>
          <p:cNvPr id="106511" name="CasellaDiTesto 168"/>
          <p:cNvSpPr txBox="1">
            <a:spLocks noChangeArrowheads="1"/>
          </p:cNvSpPr>
          <p:nvPr/>
        </p:nvSpPr>
        <p:spPr bwMode="auto">
          <a:xfrm>
            <a:off x="1562426" y="-58738"/>
            <a:ext cx="351089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FFFFFF"/>
                </a:solidFill>
              </a:rPr>
              <a:t>Patogenesi: attivazione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FFFFFF"/>
                </a:solidFill>
              </a:rPr>
              <a:t>dell</a:t>
            </a:r>
            <a:r>
              <a:rPr lang="ja-JP" altLang="it-IT" b="1">
                <a:solidFill>
                  <a:srgbClr val="FFFFFF"/>
                </a:solidFill>
              </a:rPr>
              <a:t>’</a:t>
            </a:r>
            <a:r>
              <a:rPr lang="it-IT" altLang="ja-JP" b="1">
                <a:solidFill>
                  <a:srgbClr val="FFFFFF"/>
                </a:solidFill>
              </a:rPr>
              <a:t>immunità adattativa</a:t>
            </a:r>
            <a:endParaRPr lang="it-IT" altLang="it-IT" b="1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8614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1" name="Picture 4" descr="Bilde B_UCD_RGB_20X_PS_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2" name="Text Box 5"/>
          <p:cNvSpPr txBox="1">
            <a:spLocks noChangeArrowheads="1"/>
          </p:cNvSpPr>
          <p:nvPr/>
        </p:nvSpPr>
        <p:spPr bwMode="auto">
          <a:xfrm>
            <a:off x="4343400" y="304801"/>
            <a:ext cx="6172200" cy="46196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nb-NO" altLang="it-IT">
                <a:solidFill>
                  <a:srgbClr val="00FF00"/>
                </a:solidFill>
                <a:latin typeface="Verdana" panose="020B0604030504040204" pitchFamily="34" charset="0"/>
                <a:cs typeface="Arial"/>
              </a:rPr>
              <a:t> T cells (CD3)     </a:t>
            </a:r>
            <a:r>
              <a:rPr lang="nb-NO" altLang="it-IT">
                <a:solidFill>
                  <a:srgbClr val="FF0000"/>
                </a:solidFill>
                <a:latin typeface="Verdana" panose="020B0604030504040204" pitchFamily="34" charset="0"/>
                <a:cs typeface="Arial"/>
              </a:rPr>
              <a:t>Plasma cells (CD138)</a:t>
            </a:r>
          </a:p>
        </p:txBody>
      </p:sp>
      <p:sp>
        <p:nvSpPr>
          <p:cNvPr id="107523" name="Text Box 6"/>
          <p:cNvSpPr txBox="1">
            <a:spLocks noChangeArrowheads="1"/>
          </p:cNvSpPr>
          <p:nvPr/>
        </p:nvSpPr>
        <p:spPr bwMode="auto">
          <a:xfrm>
            <a:off x="7453313" y="6550026"/>
            <a:ext cx="298291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it-IT" sz="1400">
                <a:solidFill>
                  <a:srgbClr val="FFFFFF"/>
                </a:solidFill>
                <a:latin typeface="Verdana" panose="020B0604030504040204" pitchFamily="34" charset="0"/>
                <a:cs typeface="Arial"/>
              </a:rPr>
              <a:t>Courtesy: Ann-Christin</a:t>
            </a:r>
            <a:r>
              <a:rPr lang="en-US" altLang="it-IT" sz="1400">
                <a:solidFill>
                  <a:srgbClr val="000000"/>
                </a:solidFill>
                <a:latin typeface="Verdana" panose="020B0604030504040204" pitchFamily="34" charset="0"/>
                <a:cs typeface="Arial"/>
              </a:rPr>
              <a:t> </a:t>
            </a:r>
            <a:r>
              <a:rPr lang="en-US" altLang="it-IT" sz="1400">
                <a:solidFill>
                  <a:srgbClr val="FFFFFF"/>
                </a:solidFill>
                <a:latin typeface="Verdana" panose="020B0604030504040204" pitchFamily="34" charset="0"/>
                <a:cs typeface="Arial"/>
              </a:rPr>
              <a:t>Beitnes</a:t>
            </a:r>
          </a:p>
        </p:txBody>
      </p:sp>
      <p:sp>
        <p:nvSpPr>
          <p:cNvPr id="107524" name="Text Box 8"/>
          <p:cNvSpPr txBox="1">
            <a:spLocks noChangeArrowheads="1"/>
          </p:cNvSpPr>
          <p:nvPr/>
        </p:nvSpPr>
        <p:spPr bwMode="auto">
          <a:xfrm>
            <a:off x="1774825" y="6165851"/>
            <a:ext cx="3328988" cy="4667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nb-NO" altLang="it-IT">
                <a:solidFill>
                  <a:srgbClr val="FFFFFF"/>
                </a:solidFill>
                <a:latin typeface="Verdana" panose="020B0604030504040204" pitchFamily="34" charset="0"/>
                <a:cs typeface="Arial"/>
              </a:rPr>
              <a:t>Active celiac disease</a:t>
            </a:r>
          </a:p>
        </p:txBody>
      </p:sp>
    </p:spTree>
    <p:extLst>
      <p:ext uri="{BB962C8B-B14F-4D97-AF65-F5344CB8AC3E}">
        <p14:creationId xmlns:p14="http://schemas.microsoft.com/office/powerpoint/2010/main" val="1465774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69" name="Picture 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38" t="8673" r="11954" b="5272"/>
          <a:stretch>
            <a:fillRect/>
          </a:stretch>
        </p:blipFill>
        <p:spPr bwMode="auto">
          <a:xfrm>
            <a:off x="1524000" y="1014413"/>
            <a:ext cx="3124200" cy="24003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109570" name="Picture 2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06" t="2911" r="18651" b="51773"/>
          <a:stretch>
            <a:fillRect/>
          </a:stretch>
        </p:blipFill>
        <p:spPr bwMode="auto">
          <a:xfrm>
            <a:off x="7812089" y="1014413"/>
            <a:ext cx="2852737" cy="24003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2"/>
            </a:solidFill>
            <a:miter lim="800000"/>
            <a:headEnd/>
            <a:tailEnd/>
          </a:ln>
        </p:spPr>
      </p:pic>
      <p:sp>
        <p:nvSpPr>
          <p:cNvPr id="8223" name="Rectangle 31"/>
          <p:cNvSpPr>
            <a:spLocks noChangeArrowheads="1"/>
          </p:cNvSpPr>
          <p:nvPr/>
        </p:nvSpPr>
        <p:spPr bwMode="auto">
          <a:xfrm>
            <a:off x="1930401" y="6400800"/>
            <a:ext cx="8215313" cy="457200"/>
          </a:xfrm>
          <a:prstGeom prst="rect">
            <a:avLst/>
          </a:prstGeom>
          <a:solidFill>
            <a:srgbClr val="9900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/>
              <a:t>Aspetto granuleggiante, assenza delle pliche mucose di Kerckring</a:t>
            </a:r>
          </a:p>
        </p:txBody>
      </p:sp>
      <p:sp>
        <p:nvSpPr>
          <p:cNvPr id="109572" name="Rectangle 38"/>
          <p:cNvSpPr>
            <a:spLocks noChangeArrowheads="1"/>
          </p:cNvSpPr>
          <p:nvPr/>
        </p:nvSpPr>
        <p:spPr bwMode="auto">
          <a:xfrm>
            <a:off x="3467100" y="180976"/>
            <a:ext cx="5295900" cy="631825"/>
          </a:xfrm>
          <a:prstGeom prst="rect">
            <a:avLst/>
          </a:prstGeom>
          <a:noFill/>
          <a:ln w="28575">
            <a:solidFill>
              <a:srgbClr val="99003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990033"/>
                </a:solidFill>
              </a:rPr>
              <a:t>ASPETTO MACROSCOPICO</a:t>
            </a:r>
          </a:p>
        </p:txBody>
      </p:sp>
      <p:sp>
        <p:nvSpPr>
          <p:cNvPr id="109573" name="Text Box 39"/>
          <p:cNvSpPr txBox="1">
            <a:spLocks noChangeArrowheads="1"/>
          </p:cNvSpPr>
          <p:nvPr/>
        </p:nvSpPr>
        <p:spPr bwMode="auto">
          <a:xfrm>
            <a:off x="4657725" y="2016126"/>
            <a:ext cx="3143250" cy="461665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it-IT" altLang="it-IT"/>
              <a:t>MUCOSA NORMALE</a:t>
            </a:r>
          </a:p>
        </p:txBody>
      </p:sp>
      <p:grpSp>
        <p:nvGrpSpPr>
          <p:cNvPr id="2" name="Group 41"/>
          <p:cNvGrpSpPr>
            <a:grpSpLocks/>
          </p:cNvGrpSpPr>
          <p:nvPr/>
        </p:nvGrpSpPr>
        <p:grpSpPr bwMode="auto">
          <a:xfrm>
            <a:off x="1524000" y="3641725"/>
            <a:ext cx="9144000" cy="2679700"/>
            <a:chOff x="0" y="2236"/>
            <a:chExt cx="5760" cy="1688"/>
          </a:xfrm>
        </p:grpSpPr>
        <p:pic>
          <p:nvPicPr>
            <p:cNvPr id="109575" name="Picture 28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514" t="557" r="15695" b="52158"/>
            <a:stretch>
              <a:fillRect/>
            </a:stretch>
          </p:blipFill>
          <p:spPr bwMode="auto">
            <a:xfrm>
              <a:off x="1818" y="2241"/>
              <a:ext cx="1959" cy="167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2"/>
              </a:solidFill>
              <a:miter lim="800000"/>
              <a:headEnd/>
              <a:tailEnd/>
            </a:ln>
          </p:spPr>
        </p:pic>
        <p:pic>
          <p:nvPicPr>
            <p:cNvPr id="109576" name="Picture 29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312" t="51294" r="14131" b="529"/>
            <a:stretch>
              <a:fillRect/>
            </a:stretch>
          </p:blipFill>
          <p:spPr bwMode="auto">
            <a:xfrm>
              <a:off x="3778" y="2236"/>
              <a:ext cx="1982" cy="1688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2"/>
              </a:solidFill>
              <a:miter lim="800000"/>
              <a:headEnd/>
              <a:tailEnd/>
            </a:ln>
          </p:spPr>
        </p:pic>
        <p:sp>
          <p:nvSpPr>
            <p:cNvPr id="109577" name="Text Box 40"/>
            <p:cNvSpPr txBox="1">
              <a:spLocks noChangeArrowheads="1"/>
            </p:cNvSpPr>
            <p:nvPr/>
          </p:nvSpPr>
          <p:spPr bwMode="auto">
            <a:xfrm>
              <a:off x="0" y="2990"/>
              <a:ext cx="1818" cy="52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it-IT" altLang="it-IT"/>
                <a:t>MALATTIA CELIACA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54471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8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2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93" name="Picture 105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7" t="5023" r="5269" b="6718"/>
          <a:stretch>
            <a:fillRect/>
          </a:stretch>
        </p:blipFill>
        <p:spPr bwMode="auto">
          <a:xfrm>
            <a:off x="8151814" y="1039813"/>
            <a:ext cx="1855787" cy="2470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0594" name="Picture 106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64" t="2875" r="13109" b="2875"/>
          <a:stretch>
            <a:fillRect/>
          </a:stretch>
        </p:blipFill>
        <p:spPr bwMode="auto">
          <a:xfrm>
            <a:off x="5559426" y="1050926"/>
            <a:ext cx="1851025" cy="24622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0595" name="Rectangle 1069"/>
          <p:cNvSpPr>
            <a:spLocks noChangeArrowheads="1"/>
          </p:cNvSpPr>
          <p:nvPr/>
        </p:nvSpPr>
        <p:spPr bwMode="auto">
          <a:xfrm>
            <a:off x="3467100" y="180976"/>
            <a:ext cx="5295900" cy="631825"/>
          </a:xfrm>
          <a:prstGeom prst="rect">
            <a:avLst/>
          </a:prstGeom>
          <a:noFill/>
          <a:ln w="28575">
            <a:solidFill>
              <a:srgbClr val="99003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990033"/>
                </a:solidFill>
              </a:rPr>
              <a:t>QUADRO MICROSCOPICO</a:t>
            </a:r>
          </a:p>
        </p:txBody>
      </p:sp>
      <p:sp>
        <p:nvSpPr>
          <p:cNvPr id="110596" name="Text Box 1070"/>
          <p:cNvSpPr txBox="1">
            <a:spLocks noChangeArrowheads="1"/>
          </p:cNvSpPr>
          <p:nvPr/>
        </p:nvSpPr>
        <p:spPr bwMode="auto">
          <a:xfrm>
            <a:off x="2105025" y="2178051"/>
            <a:ext cx="3143250" cy="461665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it-IT" altLang="it-IT"/>
              <a:t> NORMALE</a:t>
            </a:r>
          </a:p>
        </p:txBody>
      </p:sp>
      <p:grpSp>
        <p:nvGrpSpPr>
          <p:cNvPr id="2" name="Group 1078"/>
          <p:cNvGrpSpPr>
            <a:grpSpLocks/>
          </p:cNvGrpSpPr>
          <p:nvPr/>
        </p:nvGrpSpPr>
        <p:grpSpPr bwMode="auto">
          <a:xfrm>
            <a:off x="1724025" y="3770314"/>
            <a:ext cx="8782050" cy="2859087"/>
            <a:chOff x="126" y="2375"/>
            <a:chExt cx="5532" cy="1801"/>
          </a:xfrm>
        </p:grpSpPr>
        <p:sp>
          <p:nvSpPr>
            <p:cNvPr id="110598" name="Text Box 1071"/>
            <p:cNvSpPr txBox="1">
              <a:spLocks noChangeArrowheads="1"/>
            </p:cNvSpPr>
            <p:nvPr/>
          </p:nvSpPr>
          <p:spPr bwMode="auto">
            <a:xfrm>
              <a:off x="4440" y="3086"/>
              <a:ext cx="1218" cy="291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it-IT" altLang="it-IT"/>
                <a:t> CELIACHIA</a:t>
              </a:r>
            </a:p>
          </p:txBody>
        </p:sp>
        <p:grpSp>
          <p:nvGrpSpPr>
            <p:cNvPr id="110599" name="Group 1075"/>
            <p:cNvGrpSpPr>
              <a:grpSpLocks/>
            </p:cNvGrpSpPr>
            <p:nvPr/>
          </p:nvGrpSpPr>
          <p:grpSpPr bwMode="auto">
            <a:xfrm>
              <a:off x="126" y="2470"/>
              <a:ext cx="2920" cy="1706"/>
              <a:chOff x="126" y="2470"/>
              <a:chExt cx="2920" cy="1706"/>
            </a:xfrm>
          </p:grpSpPr>
          <p:pic>
            <p:nvPicPr>
              <p:cNvPr id="110603" name="Picture 1059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216" t="2040" r="5045" b="73199"/>
              <a:stretch>
                <a:fillRect/>
              </a:stretch>
            </p:blipFill>
            <p:spPr bwMode="auto">
              <a:xfrm>
                <a:off x="131" y="2470"/>
                <a:ext cx="1849" cy="1110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10604" name="Text Box 1072"/>
              <p:cNvSpPr txBox="1">
                <a:spLocks noChangeArrowheads="1"/>
              </p:cNvSpPr>
              <p:nvPr/>
            </p:nvSpPr>
            <p:spPr bwMode="auto">
              <a:xfrm>
                <a:off x="126" y="3593"/>
                <a:ext cx="1860" cy="179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9pPr>
              </a:lstStyle>
              <a:p>
                <a:pPr algn="ctr" eaLnBrk="0" fontAlgn="base" hangingPunct="0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it-IT" altLang="it-IT" sz="1200">
                    <a:solidFill>
                      <a:srgbClr val="000000"/>
                    </a:solidFill>
                  </a:rPr>
                  <a:t>Lieve</a:t>
                </a:r>
              </a:p>
            </p:txBody>
          </p:sp>
          <p:grpSp>
            <p:nvGrpSpPr>
              <p:cNvPr id="110605" name="Group 1074"/>
              <p:cNvGrpSpPr>
                <a:grpSpLocks/>
              </p:cNvGrpSpPr>
              <p:nvPr/>
            </p:nvGrpSpPr>
            <p:grpSpPr bwMode="auto">
              <a:xfrm>
                <a:off x="2151" y="2715"/>
                <a:ext cx="895" cy="1461"/>
                <a:chOff x="2151" y="2715"/>
                <a:chExt cx="895" cy="1461"/>
              </a:xfrm>
            </p:grpSpPr>
            <p:pic>
              <p:nvPicPr>
                <p:cNvPr id="110606" name="Picture 1058"/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7448" t="2693" r="6403" b="5354"/>
                <a:stretch>
                  <a:fillRect/>
                </a:stretch>
              </p:blipFill>
              <p:spPr bwMode="auto">
                <a:xfrm>
                  <a:off x="2151" y="2891"/>
                  <a:ext cx="892" cy="1285"/>
                </a:xfrm>
                <a:prstGeom prst="rect">
                  <a:avLst/>
                </a:prstGeom>
                <a:noFill/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10607" name="Text Box 1073"/>
                <p:cNvSpPr txBox="1">
                  <a:spLocks noChangeArrowheads="1"/>
                </p:cNvSpPr>
                <p:nvPr/>
              </p:nvSpPr>
              <p:spPr bwMode="auto">
                <a:xfrm>
                  <a:off x="2152" y="2715"/>
                  <a:ext cx="894" cy="179"/>
                </a:xfrm>
                <a:prstGeom prst="rect">
                  <a:avLst/>
                </a:prstGeom>
                <a:noFill/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240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defRPr>
                  </a:lvl9pPr>
                </a:lstStyle>
                <a:p>
                  <a:pPr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</a:pPr>
                  <a:r>
                    <a:rPr lang="it-IT" altLang="it-IT" sz="1200">
                      <a:solidFill>
                        <a:srgbClr val="000000"/>
                      </a:solidFill>
                    </a:rPr>
                    <a:t>Moderata</a:t>
                  </a:r>
                </a:p>
              </p:txBody>
            </p:sp>
          </p:grpSp>
        </p:grpSp>
        <p:grpSp>
          <p:nvGrpSpPr>
            <p:cNvPr id="110600" name="Group 1077"/>
            <p:cNvGrpSpPr>
              <a:grpSpLocks/>
            </p:cNvGrpSpPr>
            <p:nvPr/>
          </p:nvGrpSpPr>
          <p:grpSpPr bwMode="auto">
            <a:xfrm>
              <a:off x="3246" y="2375"/>
              <a:ext cx="1110" cy="1481"/>
              <a:chOff x="3246" y="2375"/>
              <a:chExt cx="1110" cy="1481"/>
            </a:xfrm>
          </p:grpSpPr>
          <p:pic>
            <p:nvPicPr>
              <p:cNvPr id="110601" name="Picture 1060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387" t="56273" r="20178" b="6122"/>
              <a:stretch>
                <a:fillRect/>
              </a:stretch>
            </p:blipFill>
            <p:spPr bwMode="auto">
              <a:xfrm>
                <a:off x="3252" y="2375"/>
                <a:ext cx="1103" cy="1289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10602" name="Text Box 1076"/>
              <p:cNvSpPr txBox="1">
                <a:spLocks noChangeArrowheads="1"/>
              </p:cNvSpPr>
              <p:nvPr/>
            </p:nvSpPr>
            <p:spPr bwMode="auto">
              <a:xfrm>
                <a:off x="3246" y="3677"/>
                <a:ext cx="1110" cy="179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9pPr>
              </a:lstStyle>
              <a:p>
                <a:pPr algn="ctr" eaLnBrk="0" fontAlgn="base" hangingPunct="0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it-IT" altLang="it-IT" sz="1200">
                    <a:solidFill>
                      <a:srgbClr val="000000"/>
                    </a:solidFill>
                  </a:rPr>
                  <a:t>Severa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09055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6"/>
          <p:cNvSpPr>
            <a:spLocks noChangeArrowheads="1"/>
          </p:cNvSpPr>
          <p:nvPr/>
        </p:nvSpPr>
        <p:spPr bwMode="auto">
          <a:xfrm>
            <a:off x="1524000" y="381000"/>
            <a:ext cx="863600" cy="57912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it-IT" altLang="it-IT" sz="18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161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17" t="24670" b="24341"/>
          <a:stretch>
            <a:fillRect/>
          </a:stretch>
        </p:blipFill>
        <p:spPr bwMode="auto">
          <a:xfrm>
            <a:off x="2309814" y="3649663"/>
            <a:ext cx="1963737" cy="221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11620" name="Picture 9"/>
          <p:cNvPicPr>
            <a:picLocks noChangeAspect="1" noChangeArrowheads="1"/>
          </p:cNvPicPr>
          <p:nvPr/>
        </p:nvPicPr>
        <p:blipFill>
          <a:blip r:embed="rId4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8663" y="3714750"/>
            <a:ext cx="2843212" cy="210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4588" name="Text Box 12"/>
          <p:cNvSpPr txBox="1">
            <a:spLocks noChangeArrowheads="1"/>
          </p:cNvSpPr>
          <p:nvPr/>
        </p:nvSpPr>
        <p:spPr bwMode="auto">
          <a:xfrm>
            <a:off x="1568938" y="2214563"/>
            <a:ext cx="674200" cy="5257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eaVert" lIns="90000" tIns="46800" rIns="90000" bIns="46800">
            <a:spAutoFit/>
          </a:bodyPr>
          <a:lstStyle>
            <a:lvl1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fontAlgn="base">
              <a:spcBef>
                <a:spcPts val="200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it-IT" altLang="it-IT" sz="3200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Celiachia </a:t>
            </a:r>
          </a:p>
        </p:txBody>
      </p:sp>
      <p:pic>
        <p:nvPicPr>
          <p:cNvPr id="111622" name="Picture 14"/>
          <p:cNvPicPr>
            <a:picLocks noChangeAspect="1" noChangeArrowheads="1"/>
          </p:cNvPicPr>
          <p:nvPr/>
        </p:nvPicPr>
        <p:blipFill>
          <a:blip r:embed="rId5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6675" y="3714751"/>
            <a:ext cx="26416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4587" name="Text Box 11"/>
          <p:cNvSpPr txBox="1">
            <a:spLocks noChangeArrowheads="1"/>
          </p:cNvSpPr>
          <p:nvPr/>
        </p:nvSpPr>
        <p:spPr bwMode="auto">
          <a:xfrm>
            <a:off x="1568938" y="-857250"/>
            <a:ext cx="674200" cy="5257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eaVert" lIns="90000" tIns="46800" rIns="90000" bIns="46800">
            <a:spAutoFit/>
          </a:bodyPr>
          <a:lstStyle>
            <a:lvl1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fontAlgn="base">
              <a:spcBef>
                <a:spcPts val="200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it-IT" altLang="it-IT" sz="3200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Normale</a:t>
            </a:r>
          </a:p>
        </p:txBody>
      </p:sp>
      <p:pic>
        <p:nvPicPr>
          <p:cNvPr id="111624" name="Picture 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48" t="20384" b="25899"/>
          <a:stretch>
            <a:fillRect/>
          </a:stretch>
        </p:blipFill>
        <p:spPr bwMode="auto">
          <a:xfrm>
            <a:off x="2238375" y="571501"/>
            <a:ext cx="1951038" cy="208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11625" name="Picture 7"/>
          <p:cNvPicPr>
            <a:picLocks noChangeAspect="1" noChangeArrowheads="1"/>
          </p:cNvPicPr>
          <p:nvPr/>
        </p:nvPicPr>
        <p:blipFill>
          <a:blip r:embed="rId7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1" y="573088"/>
            <a:ext cx="2843213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11626" name="Picture 13"/>
          <p:cNvPicPr>
            <a:picLocks noChangeAspect="1" noChangeArrowheads="1"/>
          </p:cNvPicPr>
          <p:nvPr/>
        </p:nvPicPr>
        <p:blipFill>
          <a:blip r:embed="rId8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4600" y="644525"/>
            <a:ext cx="2573338" cy="200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19087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09800" y="76201"/>
            <a:ext cx="7772400" cy="1920875"/>
          </a:xfrm>
        </p:spPr>
        <p:txBody>
          <a:bodyPr/>
          <a:lstStyle/>
          <a:p>
            <a:pPr eaLnBrk="1" hangingPunct="1"/>
            <a:r>
              <a:rPr lang="it-IT" altLang="it-IT" smtClean="0">
                <a:solidFill>
                  <a:schemeClr val="bg1"/>
                </a:solidFill>
              </a:rPr>
              <a:t>Caso clinico</a:t>
            </a:r>
          </a:p>
        </p:txBody>
      </p:sp>
      <p:pic>
        <p:nvPicPr>
          <p:cNvPr id="92163" name="Picture 4" descr="BD06627_"/>
          <p:cNvPicPr>
            <a:picLocks noChangeAspect="1" noChangeArrowheads="1"/>
          </p:cNvPicPr>
          <p:nvPr>
            <p:ph type="subTitle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00400" y="1600200"/>
            <a:ext cx="6172200" cy="4419600"/>
          </a:xfrm>
          <a:gradFill rotWithShape="0">
            <a:gsLst>
              <a:gs pos="0">
                <a:srgbClr val="FFCC66"/>
              </a:gs>
              <a:gs pos="100000">
                <a:schemeClr val="bg1"/>
              </a:gs>
            </a:gsLst>
            <a:lin ang="5400000" scaled="1"/>
          </a:gradFill>
        </p:spPr>
      </p:pic>
    </p:spTree>
    <p:extLst>
      <p:ext uri="{BB962C8B-B14F-4D97-AF65-F5344CB8AC3E}">
        <p14:creationId xmlns:p14="http://schemas.microsoft.com/office/powerpoint/2010/main" val="2496547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5" name="CasellaDiTesto 1"/>
          <p:cNvSpPr txBox="1">
            <a:spLocks noChangeArrowheads="1"/>
          </p:cNvSpPr>
          <p:nvPr/>
        </p:nvSpPr>
        <p:spPr bwMode="auto">
          <a:xfrm>
            <a:off x="4381501" y="2720976"/>
            <a:ext cx="33496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4000" b="1"/>
              <a:t>Epidemiologia</a:t>
            </a:r>
          </a:p>
        </p:txBody>
      </p:sp>
    </p:spTree>
    <p:extLst>
      <p:ext uri="{BB962C8B-B14F-4D97-AF65-F5344CB8AC3E}">
        <p14:creationId xmlns:p14="http://schemas.microsoft.com/office/powerpoint/2010/main" val="1992963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68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"/>
            <a:ext cx="9144000" cy="670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4690" name="Rectangle 3"/>
          <p:cNvSpPr>
            <a:spLocks noChangeArrowheads="1"/>
          </p:cNvSpPr>
          <p:nvPr/>
        </p:nvSpPr>
        <p:spPr bwMode="auto">
          <a:xfrm>
            <a:off x="7013575" y="3175"/>
            <a:ext cx="3963988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</p:txBody>
      </p:sp>
      <p:sp>
        <p:nvSpPr>
          <p:cNvPr id="114691" name="Rectangle 4"/>
          <p:cNvSpPr>
            <a:spLocks noChangeArrowheads="1"/>
          </p:cNvSpPr>
          <p:nvPr/>
        </p:nvSpPr>
        <p:spPr bwMode="auto">
          <a:xfrm>
            <a:off x="3568700" y="1541463"/>
            <a:ext cx="439738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</p:txBody>
      </p:sp>
      <p:sp>
        <p:nvSpPr>
          <p:cNvPr id="114692" name="Rectangle 5"/>
          <p:cNvSpPr>
            <a:spLocks noChangeArrowheads="1"/>
          </p:cNvSpPr>
          <p:nvPr/>
        </p:nvSpPr>
        <p:spPr bwMode="auto">
          <a:xfrm>
            <a:off x="3276601" y="1828800"/>
            <a:ext cx="10699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D60093"/>
                </a:solidFill>
              </a:rPr>
              <a:t>0.8%</a:t>
            </a:r>
          </a:p>
        </p:txBody>
      </p:sp>
      <p:sp>
        <p:nvSpPr>
          <p:cNvPr id="114693" name="Rectangle 6"/>
          <p:cNvSpPr>
            <a:spLocks noChangeArrowheads="1"/>
          </p:cNvSpPr>
          <p:nvPr/>
        </p:nvSpPr>
        <p:spPr bwMode="auto">
          <a:xfrm>
            <a:off x="3797300" y="1998663"/>
            <a:ext cx="439738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</p:txBody>
      </p:sp>
      <p:sp>
        <p:nvSpPr>
          <p:cNvPr id="114694" name="Rectangle 7"/>
          <p:cNvSpPr>
            <a:spLocks noChangeArrowheads="1"/>
          </p:cNvSpPr>
          <p:nvPr/>
        </p:nvSpPr>
        <p:spPr bwMode="auto">
          <a:xfrm>
            <a:off x="7150101" y="5988050"/>
            <a:ext cx="3605213" cy="45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</p:txBody>
      </p:sp>
      <p:sp>
        <p:nvSpPr>
          <p:cNvPr id="114695" name="Rectangle 8"/>
          <p:cNvSpPr>
            <a:spLocks noChangeArrowheads="1"/>
          </p:cNvSpPr>
          <p:nvPr/>
        </p:nvSpPr>
        <p:spPr bwMode="auto">
          <a:xfrm>
            <a:off x="5016500" y="3446463"/>
            <a:ext cx="439738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</p:txBody>
      </p:sp>
      <p:sp>
        <p:nvSpPr>
          <p:cNvPr id="114696" name="Rectangle 9"/>
          <p:cNvSpPr>
            <a:spLocks noChangeArrowheads="1"/>
          </p:cNvSpPr>
          <p:nvPr/>
        </p:nvSpPr>
        <p:spPr bwMode="auto">
          <a:xfrm>
            <a:off x="4343401" y="3505200"/>
            <a:ext cx="14509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D60093"/>
                </a:solidFill>
              </a:rPr>
              <a:t>0.8%</a:t>
            </a:r>
            <a:endParaRPr lang="it-IT" altLang="it-IT">
              <a:solidFill>
                <a:srgbClr val="FF3300"/>
              </a:solidFill>
            </a:endParaRPr>
          </a:p>
        </p:txBody>
      </p:sp>
      <p:sp>
        <p:nvSpPr>
          <p:cNvPr id="114697" name="Rectangle 10"/>
          <p:cNvSpPr>
            <a:spLocks noChangeArrowheads="1"/>
          </p:cNvSpPr>
          <p:nvPr/>
        </p:nvSpPr>
        <p:spPr bwMode="auto">
          <a:xfrm>
            <a:off x="6845300" y="931863"/>
            <a:ext cx="439738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</p:txBody>
      </p:sp>
      <p:sp>
        <p:nvSpPr>
          <p:cNvPr id="114698" name="Rectangle 11"/>
          <p:cNvSpPr>
            <a:spLocks noChangeArrowheads="1"/>
          </p:cNvSpPr>
          <p:nvPr/>
        </p:nvSpPr>
        <p:spPr bwMode="auto">
          <a:xfrm>
            <a:off x="6172201" y="990600"/>
            <a:ext cx="14509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D60093"/>
                </a:solidFill>
              </a:rPr>
              <a:t>1.2%</a:t>
            </a: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114699" name="Rectangle 12"/>
          <p:cNvSpPr>
            <a:spLocks noChangeArrowheads="1"/>
          </p:cNvSpPr>
          <p:nvPr/>
        </p:nvSpPr>
        <p:spPr bwMode="auto">
          <a:xfrm>
            <a:off x="6480176" y="1541463"/>
            <a:ext cx="804863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</p:txBody>
      </p:sp>
      <p:sp>
        <p:nvSpPr>
          <p:cNvPr id="114700" name="Rectangle 13"/>
          <p:cNvSpPr>
            <a:spLocks noChangeArrowheads="1"/>
          </p:cNvSpPr>
          <p:nvPr/>
        </p:nvSpPr>
        <p:spPr bwMode="auto">
          <a:xfrm>
            <a:off x="5791200" y="1676400"/>
            <a:ext cx="1524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D60093"/>
                </a:solidFill>
              </a:rPr>
              <a:t>1%</a:t>
            </a: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114701" name="Rectangle 14"/>
          <p:cNvSpPr>
            <a:spLocks noChangeArrowheads="1"/>
          </p:cNvSpPr>
          <p:nvPr/>
        </p:nvSpPr>
        <p:spPr bwMode="auto">
          <a:xfrm>
            <a:off x="6464300" y="2227263"/>
            <a:ext cx="439738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</p:txBody>
      </p:sp>
      <p:sp>
        <p:nvSpPr>
          <p:cNvPr id="114702" name="Rectangle 16"/>
          <p:cNvSpPr>
            <a:spLocks noChangeArrowheads="1"/>
          </p:cNvSpPr>
          <p:nvPr/>
        </p:nvSpPr>
        <p:spPr bwMode="auto">
          <a:xfrm>
            <a:off x="6159500" y="2684463"/>
            <a:ext cx="439738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</p:txBody>
      </p:sp>
      <p:sp>
        <p:nvSpPr>
          <p:cNvPr id="114703" name="Rectangle 17"/>
          <p:cNvSpPr>
            <a:spLocks noChangeArrowheads="1"/>
          </p:cNvSpPr>
          <p:nvPr/>
        </p:nvSpPr>
        <p:spPr bwMode="auto">
          <a:xfrm>
            <a:off x="6769100" y="2989263"/>
            <a:ext cx="439738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</p:txBody>
      </p:sp>
      <p:sp>
        <p:nvSpPr>
          <p:cNvPr id="114704" name="Rectangle 18"/>
          <p:cNvSpPr>
            <a:spLocks noChangeArrowheads="1"/>
          </p:cNvSpPr>
          <p:nvPr/>
        </p:nvSpPr>
        <p:spPr bwMode="auto">
          <a:xfrm>
            <a:off x="6997700" y="3979863"/>
            <a:ext cx="312738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</p:txBody>
      </p:sp>
      <p:sp>
        <p:nvSpPr>
          <p:cNvPr id="114705" name="Rectangle 19"/>
          <p:cNvSpPr>
            <a:spLocks noChangeArrowheads="1"/>
          </p:cNvSpPr>
          <p:nvPr/>
        </p:nvSpPr>
        <p:spPr bwMode="auto">
          <a:xfrm>
            <a:off x="7150100" y="1465263"/>
            <a:ext cx="439738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</p:txBody>
      </p:sp>
      <p:sp>
        <p:nvSpPr>
          <p:cNvPr id="114706" name="Rectangle 20"/>
          <p:cNvSpPr>
            <a:spLocks noChangeArrowheads="1"/>
          </p:cNvSpPr>
          <p:nvPr/>
        </p:nvSpPr>
        <p:spPr bwMode="auto">
          <a:xfrm>
            <a:off x="7531100" y="2379663"/>
            <a:ext cx="439738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</p:txBody>
      </p:sp>
      <p:sp>
        <p:nvSpPr>
          <p:cNvPr id="114707" name="Rectangle 21"/>
          <p:cNvSpPr>
            <a:spLocks noChangeArrowheads="1"/>
          </p:cNvSpPr>
          <p:nvPr/>
        </p:nvSpPr>
        <p:spPr bwMode="auto">
          <a:xfrm>
            <a:off x="7467600" y="2438400"/>
            <a:ext cx="10668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D60093"/>
                </a:solidFill>
              </a:rPr>
              <a:t>0.8%</a:t>
            </a:r>
          </a:p>
        </p:txBody>
      </p:sp>
      <p:sp>
        <p:nvSpPr>
          <p:cNvPr id="114708" name="Rectangle 22"/>
          <p:cNvSpPr>
            <a:spLocks noChangeArrowheads="1"/>
          </p:cNvSpPr>
          <p:nvPr/>
        </p:nvSpPr>
        <p:spPr bwMode="auto">
          <a:xfrm>
            <a:off x="7226300" y="1922463"/>
            <a:ext cx="439738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</p:txBody>
      </p:sp>
      <p:sp>
        <p:nvSpPr>
          <p:cNvPr id="114709" name="Rectangle 23"/>
          <p:cNvSpPr>
            <a:spLocks noChangeArrowheads="1"/>
          </p:cNvSpPr>
          <p:nvPr/>
        </p:nvSpPr>
        <p:spPr bwMode="auto">
          <a:xfrm>
            <a:off x="6672263" y="2057400"/>
            <a:ext cx="7921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D60093"/>
                </a:solidFill>
              </a:rPr>
              <a:t>0.8%</a:t>
            </a:r>
            <a:endParaRPr lang="it-IT" altLang="it-IT">
              <a:solidFill>
                <a:srgbClr val="D60093"/>
              </a:solidFill>
            </a:endParaRPr>
          </a:p>
        </p:txBody>
      </p:sp>
      <p:sp>
        <p:nvSpPr>
          <p:cNvPr id="114710" name="Text Box 24"/>
          <p:cNvSpPr txBox="1">
            <a:spLocks noChangeArrowheads="1"/>
          </p:cNvSpPr>
          <p:nvPr/>
        </p:nvSpPr>
        <p:spPr bwMode="auto">
          <a:xfrm>
            <a:off x="1524000" y="6237288"/>
            <a:ext cx="9144000" cy="51911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800" b="1">
                <a:solidFill>
                  <a:srgbClr val="CC0066"/>
                </a:solidFill>
              </a:rPr>
              <a:t>Prevalenza della celiachia nel mondo </a:t>
            </a:r>
            <a:r>
              <a:rPr lang="it-IT" altLang="it-IT" sz="2800" b="1">
                <a:solidFill>
                  <a:srgbClr val="CC0066"/>
                </a:solidFill>
                <a:cs typeface="Times New Roman" panose="02020603050405020304" pitchFamily="18" charset="0"/>
              </a:rPr>
              <a:t>~</a:t>
            </a:r>
            <a:r>
              <a:rPr lang="it-IT" altLang="it-IT" sz="2800" b="1">
                <a:solidFill>
                  <a:srgbClr val="CC0066"/>
                </a:solidFill>
              </a:rPr>
              <a:t>1% </a:t>
            </a:r>
          </a:p>
        </p:txBody>
      </p:sp>
      <p:sp>
        <p:nvSpPr>
          <p:cNvPr id="114711" name="Text Box 25"/>
          <p:cNvSpPr txBox="1">
            <a:spLocks noChangeArrowheads="1"/>
          </p:cNvSpPr>
          <p:nvPr/>
        </p:nvSpPr>
        <p:spPr bwMode="auto">
          <a:xfrm>
            <a:off x="8747125" y="3775075"/>
            <a:ext cx="869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D60093"/>
                </a:solidFill>
              </a:rPr>
              <a:t>0.5%</a:t>
            </a:r>
          </a:p>
        </p:txBody>
      </p:sp>
      <p:sp>
        <p:nvSpPr>
          <p:cNvPr id="114712" name="Text Box 26"/>
          <p:cNvSpPr txBox="1">
            <a:spLocks noChangeArrowheads="1"/>
          </p:cNvSpPr>
          <p:nvPr/>
        </p:nvSpPr>
        <p:spPr bwMode="auto">
          <a:xfrm>
            <a:off x="7985125" y="1870075"/>
            <a:ext cx="412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D60093"/>
                </a:solidFill>
              </a:rPr>
              <a:t> ?</a:t>
            </a: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114713" name="Text Box 27"/>
          <p:cNvSpPr txBox="1">
            <a:spLocks noChangeArrowheads="1"/>
          </p:cNvSpPr>
          <p:nvPr/>
        </p:nvSpPr>
        <p:spPr bwMode="auto">
          <a:xfrm>
            <a:off x="8061325" y="803275"/>
            <a:ext cx="869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D60093"/>
                </a:solidFill>
              </a:rPr>
              <a:t>0.5%</a:t>
            </a:r>
          </a:p>
        </p:txBody>
      </p:sp>
      <p:sp>
        <p:nvSpPr>
          <p:cNvPr id="114714" name="Text Box 28"/>
          <p:cNvSpPr txBox="1">
            <a:spLocks noChangeArrowheads="1"/>
          </p:cNvSpPr>
          <p:nvPr/>
        </p:nvSpPr>
        <p:spPr bwMode="auto">
          <a:xfrm>
            <a:off x="8289925" y="2708275"/>
            <a:ext cx="412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D60093"/>
                </a:solidFill>
              </a:rPr>
              <a:t> ?</a:t>
            </a:r>
          </a:p>
        </p:txBody>
      </p:sp>
      <p:sp>
        <p:nvSpPr>
          <p:cNvPr id="114715" name="Text Box 29"/>
          <p:cNvSpPr txBox="1">
            <a:spLocks noChangeArrowheads="1"/>
          </p:cNvSpPr>
          <p:nvPr/>
        </p:nvSpPr>
        <p:spPr bwMode="auto">
          <a:xfrm>
            <a:off x="3641725" y="2403475"/>
            <a:ext cx="869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D60093"/>
                </a:solidFill>
              </a:rPr>
              <a:t>0.6%</a:t>
            </a: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114716" name="Text Box 30"/>
          <p:cNvSpPr txBox="1">
            <a:spLocks noChangeArrowheads="1"/>
          </p:cNvSpPr>
          <p:nvPr/>
        </p:nvSpPr>
        <p:spPr bwMode="auto">
          <a:xfrm>
            <a:off x="3336925" y="955675"/>
            <a:ext cx="869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D60093"/>
                </a:solidFill>
              </a:rPr>
              <a:t>0.6%</a:t>
            </a:r>
            <a:endParaRPr lang="it-IT" altLang="it-IT">
              <a:solidFill>
                <a:srgbClr val="000000"/>
              </a:solidFill>
            </a:endParaRPr>
          </a:p>
        </p:txBody>
      </p:sp>
      <p:pic>
        <p:nvPicPr>
          <p:cNvPr id="114717" name="Picture 31" descr="Senza nom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0800" y="6248401"/>
            <a:ext cx="45720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4718" name="Text Box 32"/>
          <p:cNvSpPr txBox="1">
            <a:spLocks noChangeArrowheads="1"/>
          </p:cNvSpPr>
          <p:nvPr/>
        </p:nvSpPr>
        <p:spPr bwMode="auto">
          <a:xfrm>
            <a:off x="6364288" y="2781300"/>
            <a:ext cx="869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CC0066"/>
                </a:solidFill>
              </a:rPr>
              <a:t>0.2%</a:t>
            </a:r>
          </a:p>
        </p:txBody>
      </p:sp>
      <p:grpSp>
        <p:nvGrpSpPr>
          <p:cNvPr id="2" name="Group 37"/>
          <p:cNvGrpSpPr>
            <a:grpSpLocks/>
          </p:cNvGrpSpPr>
          <p:nvPr/>
        </p:nvGrpSpPr>
        <p:grpSpPr bwMode="auto">
          <a:xfrm>
            <a:off x="4495801" y="2043114"/>
            <a:ext cx="2441575" cy="708025"/>
            <a:chOff x="1872" y="1287"/>
            <a:chExt cx="1538" cy="446"/>
          </a:xfrm>
        </p:grpSpPr>
        <p:sp>
          <p:nvSpPr>
            <p:cNvPr id="114721" name="Rectangle 15"/>
            <p:cNvSpPr>
              <a:spLocks noChangeArrowheads="1"/>
            </p:cNvSpPr>
            <p:nvPr/>
          </p:nvSpPr>
          <p:spPr bwMode="auto">
            <a:xfrm>
              <a:off x="2736" y="1440"/>
              <a:ext cx="674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b="1">
                  <a:solidFill>
                    <a:srgbClr val="D60093"/>
                  </a:solidFill>
                </a:rPr>
                <a:t>5%</a:t>
              </a:r>
            </a:p>
          </p:txBody>
        </p:sp>
        <p:cxnSp>
          <p:nvCxnSpPr>
            <p:cNvPr id="114722" name="Connettore 2 33"/>
            <p:cNvCxnSpPr>
              <a:cxnSpLocks noChangeShapeType="1"/>
            </p:cNvCxnSpPr>
            <p:nvPr/>
          </p:nvCxnSpPr>
          <p:spPr bwMode="auto">
            <a:xfrm rot="10800000">
              <a:off x="2475" y="1530"/>
              <a:ext cx="252" cy="16"/>
            </a:xfrm>
            <a:prstGeom prst="straightConnector1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4723" name="CasellaDiTesto 34"/>
            <p:cNvSpPr txBox="1">
              <a:spLocks noChangeArrowheads="1"/>
            </p:cNvSpPr>
            <p:nvPr/>
          </p:nvSpPr>
          <p:spPr bwMode="auto">
            <a:xfrm>
              <a:off x="1872" y="1287"/>
              <a:ext cx="771" cy="4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sz="2000" b="1">
                  <a:solidFill>
                    <a:srgbClr val="000000"/>
                  </a:solidFill>
                </a:rPr>
                <a:t>Profughi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sz="2000" b="1">
                  <a:solidFill>
                    <a:srgbClr val="000000"/>
                  </a:solidFill>
                </a:rPr>
                <a:t>Sarahawi</a:t>
              </a:r>
            </a:p>
          </p:txBody>
        </p:sp>
      </p:grpSp>
      <p:sp>
        <p:nvSpPr>
          <p:cNvPr id="50212" name="Text Box 36"/>
          <p:cNvSpPr txBox="1">
            <a:spLocks noChangeArrowheads="1"/>
          </p:cNvSpPr>
          <p:nvPr/>
        </p:nvSpPr>
        <p:spPr bwMode="auto">
          <a:xfrm>
            <a:off x="5859464" y="4772026"/>
            <a:ext cx="1431925" cy="466725"/>
          </a:xfrm>
          <a:prstGeom prst="rect">
            <a:avLst/>
          </a:prstGeom>
          <a:noFill/>
          <a:ln w="9525">
            <a:solidFill>
              <a:srgbClr val="0033CC"/>
            </a:solidFill>
            <a:miter lim="800000"/>
            <a:headEnd/>
            <a:tailEnd/>
          </a:ln>
          <a:effectLst>
            <a:prstShdw prst="shdw17" dist="17961" dir="2700000">
              <a:srgbClr val="001F7A">
                <a:alpha val="74997"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0000CC"/>
                </a:solidFill>
              </a:rPr>
              <a:t>F:M = 2:1</a:t>
            </a:r>
          </a:p>
        </p:txBody>
      </p:sp>
    </p:spTree>
    <p:extLst>
      <p:ext uri="{BB962C8B-B14F-4D97-AF65-F5344CB8AC3E}">
        <p14:creationId xmlns:p14="http://schemas.microsoft.com/office/powerpoint/2010/main" val="3956946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0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2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3" name="Rectangle 4"/>
          <p:cNvSpPr>
            <a:spLocks noChangeArrowheads="1"/>
          </p:cNvSpPr>
          <p:nvPr/>
        </p:nvSpPr>
        <p:spPr bwMode="auto">
          <a:xfrm>
            <a:off x="1847850" y="977900"/>
            <a:ext cx="3887788" cy="93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</a:rPr>
              <a:t>Trend diagnostico in aumento</a:t>
            </a:r>
          </a:p>
        </p:txBody>
      </p:sp>
      <p:sp>
        <p:nvSpPr>
          <p:cNvPr id="115714" name="Line 6"/>
          <p:cNvSpPr>
            <a:spLocks noChangeShapeType="1"/>
          </p:cNvSpPr>
          <p:nvPr/>
        </p:nvSpPr>
        <p:spPr bwMode="auto">
          <a:xfrm>
            <a:off x="3352800" y="509905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FFFF00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115715" name="Rectangle 7"/>
          <p:cNvSpPr>
            <a:spLocks noChangeArrowheads="1"/>
          </p:cNvSpPr>
          <p:nvPr/>
        </p:nvSpPr>
        <p:spPr bwMode="auto">
          <a:xfrm>
            <a:off x="2138363" y="0"/>
            <a:ext cx="8210550" cy="105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</p:txBody>
      </p:sp>
      <p:sp>
        <p:nvSpPr>
          <p:cNvPr id="115716" name="Rectangle 8"/>
          <p:cNvSpPr>
            <a:spLocks noChangeArrowheads="1"/>
          </p:cNvSpPr>
          <p:nvPr/>
        </p:nvSpPr>
        <p:spPr bwMode="auto">
          <a:xfrm>
            <a:off x="7173913" y="373063"/>
            <a:ext cx="157094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440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115717" name="Rectangle 10"/>
          <p:cNvSpPr>
            <a:spLocks noChangeArrowheads="1"/>
          </p:cNvSpPr>
          <p:nvPr/>
        </p:nvSpPr>
        <p:spPr bwMode="auto">
          <a:xfrm>
            <a:off x="4191000" y="1292225"/>
            <a:ext cx="4610100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</p:txBody>
      </p:sp>
      <p:grpSp>
        <p:nvGrpSpPr>
          <p:cNvPr id="115718" name="Gruppo 21"/>
          <p:cNvGrpSpPr>
            <a:grpSpLocks/>
          </p:cNvGrpSpPr>
          <p:nvPr/>
        </p:nvGrpSpPr>
        <p:grpSpPr bwMode="auto">
          <a:xfrm>
            <a:off x="6049964" y="1500189"/>
            <a:ext cx="4054475" cy="2466975"/>
            <a:chOff x="4343400" y="2633663"/>
            <a:chExt cx="4054475" cy="2466975"/>
          </a:xfrm>
        </p:grpSpPr>
        <p:pic>
          <p:nvPicPr>
            <p:cNvPr id="115728" name="Picture 9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0" y="2709874"/>
              <a:ext cx="3600450" cy="2362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5729" name="Text Box 12"/>
            <p:cNvSpPr txBox="1">
              <a:spLocks noChangeArrowheads="1"/>
            </p:cNvSpPr>
            <p:nvPr/>
          </p:nvSpPr>
          <p:spPr bwMode="auto">
            <a:xfrm>
              <a:off x="4343400" y="2633663"/>
              <a:ext cx="4054475" cy="519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sz="2800" b="1">
                  <a:solidFill>
                    <a:srgbClr val="000000"/>
                  </a:solidFill>
                </a:rPr>
                <a:t>165.000 diagnosi</a:t>
              </a:r>
            </a:p>
          </p:txBody>
        </p:sp>
        <p:sp>
          <p:nvSpPr>
            <p:cNvPr id="115730" name="AutoShape 13"/>
            <p:cNvSpPr>
              <a:spLocks noChangeArrowheads="1"/>
            </p:cNvSpPr>
            <p:nvPr/>
          </p:nvSpPr>
          <p:spPr bwMode="auto">
            <a:xfrm>
              <a:off x="6516688" y="3276617"/>
              <a:ext cx="112712" cy="1054100"/>
            </a:xfrm>
            <a:prstGeom prst="downArrow">
              <a:avLst>
                <a:gd name="adj1" fmla="val 50000"/>
                <a:gd name="adj2" fmla="val 233804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altLang="it-IT"/>
            </a:p>
          </p:txBody>
        </p:sp>
        <p:sp>
          <p:nvSpPr>
            <p:cNvPr id="115731" name="Text Box 14"/>
            <p:cNvSpPr txBox="1">
              <a:spLocks noChangeArrowheads="1"/>
            </p:cNvSpPr>
            <p:nvPr/>
          </p:nvSpPr>
          <p:spPr bwMode="auto">
            <a:xfrm>
              <a:off x="4643438" y="4146550"/>
              <a:ext cx="3673475" cy="954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sz="2800" b="1">
                  <a:solidFill>
                    <a:srgbClr val="000000"/>
                  </a:solidFill>
                </a:rPr>
                <a:t>su oltre 600.000 attese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sz="2800" b="1">
                  <a:solidFill>
                    <a:srgbClr val="000000"/>
                  </a:solidFill>
                </a:rPr>
                <a:t>prevalenza 1:100</a:t>
              </a:r>
            </a:p>
          </p:txBody>
        </p:sp>
      </p:grpSp>
      <p:sp>
        <p:nvSpPr>
          <p:cNvPr id="115719" name="Text Box 15"/>
          <p:cNvSpPr txBox="1">
            <a:spLocks noChangeArrowheads="1"/>
          </p:cNvSpPr>
          <p:nvPr/>
        </p:nvSpPr>
        <p:spPr bwMode="auto">
          <a:xfrm>
            <a:off x="3071814" y="330200"/>
            <a:ext cx="6192837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3600"/>
              <a:t>La Celiachia in Italia nel 2016</a:t>
            </a:r>
          </a:p>
        </p:txBody>
      </p:sp>
      <p:grpSp>
        <p:nvGrpSpPr>
          <p:cNvPr id="3" name="Gruppo 19"/>
          <p:cNvGrpSpPr>
            <a:grpSpLocks/>
          </p:cNvGrpSpPr>
          <p:nvPr/>
        </p:nvGrpSpPr>
        <p:grpSpPr bwMode="auto">
          <a:xfrm>
            <a:off x="1703388" y="1744663"/>
            <a:ext cx="4176712" cy="2568754"/>
            <a:chOff x="179388" y="1770063"/>
            <a:chExt cx="4176712" cy="2568754"/>
          </a:xfrm>
        </p:grpSpPr>
        <p:sp>
          <p:nvSpPr>
            <p:cNvPr id="115726" name="Text Box 11"/>
            <p:cNvSpPr txBox="1">
              <a:spLocks noChangeArrowheads="1"/>
            </p:cNvSpPr>
            <p:nvPr/>
          </p:nvSpPr>
          <p:spPr bwMode="auto">
            <a:xfrm>
              <a:off x="179388" y="3138488"/>
              <a:ext cx="4176712" cy="1200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>
                  <a:solidFill>
                    <a:srgbClr val="FFFFFF"/>
                  </a:solidFill>
                </a:rPr>
                <a:t>Ma ancora l</a:t>
              </a:r>
              <a:r>
                <a:rPr lang="ja-JP" altLang="it-IT">
                  <a:solidFill>
                    <a:srgbClr val="FFFFFF"/>
                  </a:solidFill>
                </a:rPr>
                <a:t>’</a:t>
              </a:r>
              <a:r>
                <a:rPr lang="it-IT" altLang="ja-JP">
                  <a:solidFill>
                    <a:srgbClr val="FFFFFF"/>
                  </a:solidFill>
                </a:rPr>
                <a:t>iceberg delle diagnosi è sommerso perché si pensa  poco a questa patologia</a:t>
              </a:r>
              <a:endParaRPr lang="it-IT" altLang="it-IT">
                <a:solidFill>
                  <a:srgbClr val="FFFFFF"/>
                </a:solidFill>
              </a:endParaRPr>
            </a:p>
          </p:txBody>
        </p:sp>
        <p:sp>
          <p:nvSpPr>
            <p:cNvPr id="115727" name="AutoShape 16"/>
            <p:cNvSpPr>
              <a:spLocks noChangeArrowheads="1"/>
            </p:cNvSpPr>
            <p:nvPr/>
          </p:nvSpPr>
          <p:spPr bwMode="auto">
            <a:xfrm>
              <a:off x="1979613" y="1770063"/>
              <a:ext cx="504825" cy="1119187"/>
            </a:xfrm>
            <a:prstGeom prst="downArrow">
              <a:avLst>
                <a:gd name="adj1" fmla="val 50000"/>
                <a:gd name="adj2" fmla="val 55425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altLang="it-IT"/>
            </a:p>
          </p:txBody>
        </p:sp>
      </p:grpSp>
      <p:grpSp>
        <p:nvGrpSpPr>
          <p:cNvPr id="4" name="Gruppo 20"/>
          <p:cNvGrpSpPr>
            <a:grpSpLocks/>
          </p:cNvGrpSpPr>
          <p:nvPr/>
        </p:nvGrpSpPr>
        <p:grpSpPr bwMode="auto">
          <a:xfrm>
            <a:off x="1919289" y="4433888"/>
            <a:ext cx="3671887" cy="2344360"/>
            <a:chOff x="395288" y="4433888"/>
            <a:chExt cx="3671887" cy="2344360"/>
          </a:xfrm>
        </p:grpSpPr>
        <p:sp>
          <p:nvSpPr>
            <p:cNvPr id="115724" name="AutoShape 17"/>
            <p:cNvSpPr>
              <a:spLocks noChangeArrowheads="1"/>
            </p:cNvSpPr>
            <p:nvPr/>
          </p:nvSpPr>
          <p:spPr bwMode="auto">
            <a:xfrm>
              <a:off x="1979613" y="4433888"/>
              <a:ext cx="504825" cy="792162"/>
            </a:xfrm>
            <a:prstGeom prst="downArrow">
              <a:avLst>
                <a:gd name="adj1" fmla="val 50000"/>
                <a:gd name="adj2" fmla="val 3923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altLang="it-IT"/>
            </a:p>
          </p:txBody>
        </p:sp>
        <p:sp>
          <p:nvSpPr>
            <p:cNvPr id="115725" name="Text Box 18"/>
            <p:cNvSpPr txBox="1">
              <a:spLocks noChangeArrowheads="1"/>
            </p:cNvSpPr>
            <p:nvPr/>
          </p:nvSpPr>
          <p:spPr bwMode="auto">
            <a:xfrm>
              <a:off x="395288" y="5208588"/>
              <a:ext cx="3671887" cy="15696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>
                  <a:solidFill>
                    <a:srgbClr val="FFFFFF"/>
                  </a:solidFill>
                </a:rPr>
                <a:t>Scarsa conoscenza di una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>
                  <a:solidFill>
                    <a:srgbClr val="FFFFFF"/>
                  </a:solidFill>
                </a:rPr>
                <a:t>patologia che può insorgere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>
                  <a:solidFill>
                    <a:srgbClr val="FFFFFF"/>
                  </a:solidFill>
                </a:rPr>
                <a:t>ad ogni età (al di là dei ritardi diagnostici)</a:t>
              </a:r>
            </a:p>
          </p:txBody>
        </p:sp>
      </p:grpSp>
      <p:graphicFrame>
        <p:nvGraphicFramePr>
          <p:cNvPr id="115722" name="Object 19"/>
          <p:cNvGraphicFramePr>
            <a:graphicFrameLocks noChangeAspect="1"/>
          </p:cNvGraphicFramePr>
          <p:nvPr/>
        </p:nvGraphicFramePr>
        <p:xfrm>
          <a:off x="6215064" y="4584701"/>
          <a:ext cx="3811587" cy="1916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Grafico" r:id="rId4" imgW="7772400" imgH="4114800" progId="MSGraph.Chart.8">
                  <p:embed followColorScheme="full"/>
                </p:oleObj>
              </mc:Choice>
              <mc:Fallback>
                <p:oleObj name="Grafico" r:id="rId4" imgW="7772400" imgH="4114800" progId="MSGraph.Chart.8">
                  <p:embed followColorScheme="full"/>
                  <p:pic>
                    <p:nvPicPr>
                      <p:cNvPr id="115722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15064" y="4584701"/>
                        <a:ext cx="3811587" cy="1916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5723" name="Text Box 20"/>
          <p:cNvSpPr txBox="1">
            <a:spLocks noChangeArrowheads="1"/>
          </p:cNvSpPr>
          <p:nvPr/>
        </p:nvSpPr>
        <p:spPr bwMode="auto">
          <a:xfrm>
            <a:off x="7510463" y="4800600"/>
            <a:ext cx="3086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/>
              <a:t>&gt; 20% dopo i 50 anni</a:t>
            </a:r>
          </a:p>
        </p:txBody>
      </p:sp>
    </p:spTree>
    <p:extLst>
      <p:ext uri="{BB962C8B-B14F-4D97-AF65-F5344CB8AC3E}">
        <p14:creationId xmlns:p14="http://schemas.microsoft.com/office/powerpoint/2010/main" val="3234809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1452562" y="404813"/>
            <a:ext cx="932338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MS PGothic" panose="020B0600070205080204" pitchFamily="34" charset="-128"/>
              </a:rPr>
              <a:t>Celiachia in Emilia-Romagna (4.000.000 abitanti)</a:t>
            </a:r>
            <a:endParaRPr lang="it-IT" sz="40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  <a:ea typeface="MS PGothic" panose="020B0600070205080204" pitchFamily="34" charset="-128"/>
            </a:endParaRPr>
          </a:p>
        </p:txBody>
      </p:sp>
      <p:graphicFrame>
        <p:nvGraphicFramePr>
          <p:cNvPr id="116738" name="Object 5"/>
          <p:cNvGraphicFramePr>
            <a:graphicFrameLocks noChangeAspect="1"/>
          </p:cNvGraphicFramePr>
          <p:nvPr/>
        </p:nvGraphicFramePr>
        <p:xfrm>
          <a:off x="2222500" y="1981200"/>
          <a:ext cx="7747000" cy="461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Documento" r:id="rId3" imgW="7758430" imgH="4610100" progId="Word.Document.8">
                  <p:embed/>
                </p:oleObj>
              </mc:Choice>
              <mc:Fallback>
                <p:oleObj name="Documento" r:id="rId3" imgW="7758430" imgH="4610100" progId="Word.Document.8">
                  <p:embed/>
                  <p:pic>
                    <p:nvPicPr>
                      <p:cNvPr id="116738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22500" y="1981200"/>
                        <a:ext cx="7747000" cy="461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6739" name="Text Box 7"/>
          <p:cNvSpPr txBox="1">
            <a:spLocks noChangeArrowheads="1"/>
          </p:cNvSpPr>
          <p:nvPr/>
        </p:nvSpPr>
        <p:spPr bwMode="auto">
          <a:xfrm>
            <a:off x="1736726" y="6380163"/>
            <a:ext cx="56546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1600">
                <a:solidFill>
                  <a:srgbClr val="FFFFFF"/>
                </a:solidFill>
                <a:latin typeface="Tahoma" panose="020B0604030504040204" pitchFamily="34" charset="0"/>
              </a:rPr>
              <a:t>Indagine AIC Emilia-Romagna, coordinata da Brusa S.,  2006</a:t>
            </a:r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3238500" y="3143250"/>
            <a:ext cx="5791200" cy="2895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2800">
                <a:solidFill>
                  <a:srgbClr val="3333CC"/>
                </a:solidFill>
                <a:latin typeface="Tahoma" panose="020B0604030504040204" pitchFamily="34" charset="0"/>
              </a:rPr>
              <a:t>Marcato incremento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2800">
                <a:solidFill>
                  <a:srgbClr val="3333CC"/>
                </a:solidFill>
                <a:latin typeface="Tahoma" panose="020B0604030504040204" pitchFamily="34" charset="0"/>
              </a:rPr>
              <a:t>delle diagnosi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2800">
                <a:solidFill>
                  <a:srgbClr val="3333CC"/>
                </a:solidFill>
                <a:latin typeface="Tahoma" panose="020B0604030504040204" pitchFamily="34" charset="0"/>
              </a:rPr>
              <a:t>nel periodo 2006-2016: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2800">
                <a:solidFill>
                  <a:srgbClr val="3333CC"/>
                </a:solidFill>
                <a:latin typeface="Tahoma" panose="020B0604030504040204" pitchFamily="34" charset="0"/>
              </a:rPr>
              <a:t>attualmente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2800">
                <a:solidFill>
                  <a:srgbClr val="3333CC"/>
                </a:solidFill>
                <a:latin typeface="Tahoma" panose="020B0604030504040204" pitchFamily="34" charset="0"/>
              </a:rPr>
              <a:t>&gt;13.000 celiaci diagnosticati 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2800">
                <a:solidFill>
                  <a:srgbClr val="3333CC"/>
                </a:solidFill>
                <a:latin typeface="Tahoma" panose="020B0604030504040204" pitchFamily="34" charset="0"/>
              </a:rPr>
              <a:t> Emilia-Romagna </a:t>
            </a:r>
          </a:p>
        </p:txBody>
      </p:sp>
    </p:spTree>
    <p:extLst>
      <p:ext uri="{BB962C8B-B14F-4D97-AF65-F5344CB8AC3E}">
        <p14:creationId xmlns:p14="http://schemas.microsoft.com/office/powerpoint/2010/main" val="2345182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1" name="CasellaDiTesto 1"/>
          <p:cNvSpPr txBox="1">
            <a:spLocks noChangeArrowheads="1"/>
          </p:cNvSpPr>
          <p:nvPr/>
        </p:nvSpPr>
        <p:spPr bwMode="auto">
          <a:xfrm>
            <a:off x="5238750" y="2935289"/>
            <a:ext cx="17526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4000" b="1"/>
              <a:t>Clinica</a:t>
            </a:r>
          </a:p>
        </p:txBody>
      </p:sp>
    </p:spTree>
    <p:extLst>
      <p:ext uri="{BB962C8B-B14F-4D97-AF65-F5344CB8AC3E}">
        <p14:creationId xmlns:p14="http://schemas.microsoft.com/office/powerpoint/2010/main" val="2598279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5" name="Text Box 2"/>
          <p:cNvSpPr txBox="1">
            <a:spLocks noChangeArrowheads="1"/>
          </p:cNvSpPr>
          <p:nvPr/>
        </p:nvSpPr>
        <p:spPr bwMode="auto">
          <a:xfrm>
            <a:off x="1752600" y="0"/>
            <a:ext cx="4267200" cy="859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3200" b="1"/>
              <a:t>CELIACHIA  NEL PASSATO</a:t>
            </a:r>
            <a:endParaRPr lang="it-IT" altLang="it-IT" sz="3200" b="1" u="sng"/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2800" b="1"/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800" b="1">
                <a:solidFill>
                  <a:srgbClr val="FFFFFF"/>
                </a:solidFill>
              </a:rPr>
              <a:t>Malattia molto rara, circoscritta all</a:t>
            </a:r>
            <a:r>
              <a:rPr lang="ja-JP" altLang="it-IT" sz="2800" b="1">
                <a:solidFill>
                  <a:srgbClr val="FFFFFF"/>
                </a:solidFill>
              </a:rPr>
              <a:t>’</a:t>
            </a:r>
            <a:r>
              <a:rPr lang="it-IT" altLang="ja-JP" sz="2800" b="1">
                <a:solidFill>
                  <a:srgbClr val="FFFFFF"/>
                </a:solidFill>
              </a:rPr>
              <a:t>infanzia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2800" b="1">
              <a:solidFill>
                <a:srgbClr val="FFFFFF"/>
              </a:solidFill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800" b="1">
                <a:solidFill>
                  <a:srgbClr val="FFFFFF"/>
                </a:solidFill>
              </a:rPr>
              <a:t>Ampia variazione di prevalenza (1:400 Irlanda, 1:10000 Danimarca)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2800" b="1">
              <a:solidFill>
                <a:srgbClr val="FFFFFF"/>
              </a:solidFill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800" b="1">
                <a:solidFill>
                  <a:srgbClr val="FFFFFF"/>
                </a:solidFill>
              </a:rPr>
              <a:t>Quadro clinico da  malassorbimento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2800" b="1">
              <a:solidFill>
                <a:srgbClr val="FFFFFF"/>
              </a:solidFill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800" b="1">
                <a:solidFill>
                  <a:srgbClr val="FFFFFF"/>
                </a:solidFill>
              </a:rPr>
              <a:t>Malattia essenzialmente limitata all</a:t>
            </a:r>
            <a:r>
              <a:rPr lang="ja-JP" altLang="it-IT" sz="2800" b="1">
                <a:solidFill>
                  <a:srgbClr val="FFFFFF"/>
                </a:solidFill>
              </a:rPr>
              <a:t>’</a:t>
            </a:r>
            <a:r>
              <a:rPr lang="it-IT" altLang="ja-JP" sz="2800" b="1">
                <a:solidFill>
                  <a:srgbClr val="FFFFFF"/>
                </a:solidFill>
              </a:rPr>
              <a:t>Europa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400" b="1">
              <a:solidFill>
                <a:srgbClr val="FFFFFF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000">
              <a:solidFill>
                <a:srgbClr val="FFFFFF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3200" u="sng">
              <a:solidFill>
                <a:srgbClr val="000000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000">
              <a:solidFill>
                <a:srgbClr val="66FF33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3200" u="sng">
              <a:solidFill>
                <a:srgbClr val="000000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3200">
              <a:solidFill>
                <a:srgbClr val="FFFFFF"/>
              </a:solidFill>
            </a:endParaRPr>
          </a:p>
        </p:txBody>
      </p:sp>
      <p:pic>
        <p:nvPicPr>
          <p:cNvPr id="118786" name="Picture 3" descr="286-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868363"/>
            <a:ext cx="3810000" cy="511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467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09" name="Rectangle 2"/>
          <p:cNvSpPr>
            <a:spLocks noChangeArrowheads="1"/>
          </p:cNvSpPr>
          <p:nvPr/>
        </p:nvSpPr>
        <p:spPr bwMode="auto">
          <a:xfrm>
            <a:off x="1524000" y="0"/>
            <a:ext cx="91440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800"/>
              <a:t>La Celiachia oggi: patologia frequente anche nell</a:t>
            </a:r>
            <a:r>
              <a:rPr lang="ja-JP" altLang="it-IT" sz="2800"/>
              <a:t>’</a:t>
            </a:r>
            <a:r>
              <a:rPr lang="it-IT" altLang="ja-JP" sz="2800"/>
              <a:t>età adulta con o senza sintomi gastro-intestinali</a:t>
            </a:r>
            <a:endParaRPr lang="it-IT" altLang="it-IT" sz="2800"/>
          </a:p>
        </p:txBody>
      </p:sp>
      <p:grpSp>
        <p:nvGrpSpPr>
          <p:cNvPr id="119810" name="Group 11"/>
          <p:cNvGrpSpPr>
            <a:grpSpLocks/>
          </p:cNvGrpSpPr>
          <p:nvPr/>
        </p:nvGrpSpPr>
        <p:grpSpPr bwMode="auto">
          <a:xfrm>
            <a:off x="4044951" y="836614"/>
            <a:ext cx="3851275" cy="6021387"/>
            <a:chOff x="63" y="527"/>
            <a:chExt cx="2426" cy="3793"/>
          </a:xfrm>
        </p:grpSpPr>
        <p:pic>
          <p:nvPicPr>
            <p:cNvPr id="119811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8" y="1026"/>
              <a:ext cx="2268" cy="32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9812" name="Text Box 5"/>
            <p:cNvSpPr txBox="1">
              <a:spLocks noChangeArrowheads="1"/>
            </p:cNvSpPr>
            <p:nvPr/>
          </p:nvSpPr>
          <p:spPr bwMode="auto">
            <a:xfrm>
              <a:off x="63" y="527"/>
              <a:ext cx="2426" cy="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b="1">
                  <a:solidFill>
                    <a:srgbClr val="FF9900"/>
                  </a:solidFill>
                </a:rPr>
                <a:t>Forme sintomatiche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b="1">
                  <a:solidFill>
                    <a:srgbClr val="FF9900"/>
                  </a:solidFill>
                </a:rPr>
                <a:t>severo malassorbimento</a:t>
              </a:r>
            </a:p>
          </p:txBody>
        </p:sp>
        <p:sp>
          <p:nvSpPr>
            <p:cNvPr id="119813" name="Rectangle 7"/>
            <p:cNvSpPr>
              <a:spLocks noChangeArrowheads="1"/>
            </p:cNvSpPr>
            <p:nvPr/>
          </p:nvSpPr>
          <p:spPr bwMode="auto">
            <a:xfrm>
              <a:off x="158" y="4110"/>
              <a:ext cx="2268" cy="21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b="1">
                  <a:solidFill>
                    <a:srgbClr val="FF0000"/>
                  </a:solidFill>
                </a:rPr>
                <a:t>Tetania ipocalcemica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50729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3" name="CasellaDiTesto 1"/>
          <p:cNvSpPr txBox="1">
            <a:spLocks noChangeArrowheads="1"/>
          </p:cNvSpPr>
          <p:nvPr/>
        </p:nvSpPr>
        <p:spPr bwMode="auto">
          <a:xfrm>
            <a:off x="4838701" y="404813"/>
            <a:ext cx="248126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3600" b="1">
                <a:latin typeface="Calibri" panose="020F0502020204030204" pitchFamily="34" charset="0"/>
              </a:rPr>
              <a:t>Ipocalcemia</a:t>
            </a:r>
          </a:p>
        </p:txBody>
      </p:sp>
      <p:sp>
        <p:nvSpPr>
          <p:cNvPr id="120834" name="CasellaDiTesto 2"/>
          <p:cNvSpPr txBox="1">
            <a:spLocks noChangeArrowheads="1"/>
          </p:cNvSpPr>
          <p:nvPr/>
        </p:nvSpPr>
        <p:spPr bwMode="auto">
          <a:xfrm>
            <a:off x="5410201" y="1497014"/>
            <a:ext cx="5006975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it-IT" altLang="it-IT" b="1">
                <a:solidFill>
                  <a:srgbClr val="FFFFFF"/>
                </a:solidFill>
                <a:latin typeface="Calibri" panose="020F0502020204030204" pitchFamily="34" charset="0"/>
              </a:rPr>
              <a:t>Ipoparatiroidismo (di varia origine, e.g. chirurgica, ereditaria…)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Font typeface="Arial" panose="020B0604020202020204" pitchFamily="34" charset="0"/>
              <a:buChar char="•"/>
            </a:pPr>
            <a:endParaRPr lang="it-IT" altLang="it-IT" b="1">
              <a:solidFill>
                <a:srgbClr val="FFFFFF"/>
              </a:solidFill>
              <a:latin typeface="Calibri" panose="020F050202020403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it-IT" altLang="it-IT" b="1">
                <a:solidFill>
                  <a:srgbClr val="FFFFFF"/>
                </a:solidFill>
                <a:latin typeface="Calibri" panose="020F0502020204030204" pitchFamily="34" charset="0"/>
              </a:rPr>
              <a:t>Pseudo-ipoparatiroidismo (resistenza PTH)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Font typeface="Arial" panose="020B0604020202020204" pitchFamily="34" charset="0"/>
              <a:buChar char="•"/>
            </a:pPr>
            <a:endParaRPr lang="it-IT" altLang="it-IT" b="1">
              <a:solidFill>
                <a:srgbClr val="FFFFFF"/>
              </a:solidFill>
              <a:latin typeface="Calibri" panose="020F050202020403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it-IT" altLang="it-IT" b="1">
                <a:solidFill>
                  <a:srgbClr val="FFFFFF"/>
                </a:solidFill>
                <a:latin typeface="Calibri" panose="020F0502020204030204" pitchFamily="34" charset="0"/>
              </a:rPr>
              <a:t>Deficit di Vit D3(ridotto assorbimento)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Font typeface="Arial" panose="020B0604020202020204" pitchFamily="34" charset="0"/>
              <a:buChar char="•"/>
            </a:pPr>
            <a:endParaRPr lang="it-IT" altLang="it-IT" b="1">
              <a:solidFill>
                <a:srgbClr val="FFFFFF"/>
              </a:solidFill>
              <a:latin typeface="Calibri" panose="020F050202020403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it-IT" altLang="it-IT" b="1">
                <a:solidFill>
                  <a:srgbClr val="FFFFFF"/>
                </a:solidFill>
                <a:latin typeface="Calibri" panose="020F0502020204030204" pitchFamily="34" charset="0"/>
              </a:rPr>
              <a:t>Nefropatie croniche (deficit di Vit 1,25-D3)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Font typeface="Arial" panose="020B0604020202020204" pitchFamily="34" charset="0"/>
              <a:buChar char="•"/>
            </a:pPr>
            <a:endParaRPr lang="it-IT" altLang="it-IT" b="1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120835" name="Picture 2" descr="Risultati immagini per ipocalcem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8313" y="1568450"/>
            <a:ext cx="3594100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sellaDiTesto 3"/>
          <p:cNvSpPr txBox="1">
            <a:spLocks noChangeArrowheads="1"/>
          </p:cNvSpPr>
          <p:nvPr/>
        </p:nvSpPr>
        <p:spPr bwMode="auto">
          <a:xfrm>
            <a:off x="2952750" y="6080126"/>
            <a:ext cx="5619750" cy="4619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FF00FF"/>
                </a:solidFill>
                <a:latin typeface="Calibri" panose="020F0502020204030204" pitchFamily="34" charset="0"/>
              </a:rPr>
              <a:t>Attenzione al deficit di proteine circolanti !</a:t>
            </a:r>
          </a:p>
        </p:txBody>
      </p:sp>
    </p:spTree>
    <p:extLst>
      <p:ext uri="{BB962C8B-B14F-4D97-AF65-F5344CB8AC3E}">
        <p14:creationId xmlns:p14="http://schemas.microsoft.com/office/powerpoint/2010/main" val="2935120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7" name="CasellaDiTesto 1"/>
          <p:cNvSpPr txBox="1">
            <a:spLocks noChangeArrowheads="1"/>
          </p:cNvSpPr>
          <p:nvPr/>
        </p:nvSpPr>
        <p:spPr bwMode="auto">
          <a:xfrm>
            <a:off x="4727575" y="115889"/>
            <a:ext cx="273685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3200" b="1">
                <a:latin typeface="Calibri" panose="020F0502020204030204" pitchFamily="34" charset="0"/>
              </a:rPr>
              <a:t>Segni / sintomi</a:t>
            </a:r>
          </a:p>
        </p:txBody>
      </p:sp>
      <p:sp>
        <p:nvSpPr>
          <p:cNvPr id="121858" name="CasellaDiTesto 2"/>
          <p:cNvSpPr txBox="1">
            <a:spLocks noChangeArrowheads="1"/>
          </p:cNvSpPr>
          <p:nvPr/>
        </p:nvSpPr>
        <p:spPr bwMode="auto">
          <a:xfrm>
            <a:off x="1703389" y="765175"/>
            <a:ext cx="8677275" cy="563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FFFFCC"/>
                </a:solidFill>
                <a:latin typeface="Calibri" panose="020F0502020204030204" pitchFamily="34" charset="0"/>
              </a:rPr>
              <a:t>Tetania latente: (</a:t>
            </a:r>
            <a:r>
              <a:rPr lang="it-IT" altLang="it-IT" b="1">
                <a:solidFill>
                  <a:srgbClr val="FFC000"/>
                </a:solidFill>
                <a:latin typeface="Calibri" panose="020F0502020204030204" pitchFamily="34" charset="0"/>
              </a:rPr>
              <a:t>Ipocalcemia moderta 7-8 mg/dL</a:t>
            </a:r>
            <a:r>
              <a:rPr lang="it-IT" altLang="it-IT" b="1">
                <a:solidFill>
                  <a:srgbClr val="FFFFCC"/>
                </a:solidFill>
                <a:latin typeface="Calibri" panose="020F0502020204030204" pitchFamily="34" charset="0"/>
              </a:rPr>
              <a:t>)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CC"/>
                </a:solidFill>
                <a:latin typeface="Calibri" panose="020F0502020204030204" pitchFamily="34" charset="0"/>
              </a:rPr>
              <a:t>- Crampi muscolari e astenia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CC"/>
                </a:solidFill>
                <a:latin typeface="Calibri" panose="020F0502020204030204" pitchFamily="34" charset="0"/>
              </a:rPr>
              <a:t>- Parestesie del volto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CC"/>
                </a:solidFill>
                <a:latin typeface="Calibri" panose="020F0502020204030204" pitchFamily="34" charset="0"/>
              </a:rPr>
              <a:t>- </a:t>
            </a:r>
            <a:r>
              <a:rPr lang="it-IT" altLang="it-IT" i="1">
                <a:solidFill>
                  <a:srgbClr val="FFFFCC"/>
                </a:solidFill>
                <a:latin typeface="Calibri" panose="020F0502020204030204" pitchFamily="34" charset="0"/>
              </a:rPr>
              <a:t>Segno di Chvostek</a:t>
            </a:r>
            <a:r>
              <a:rPr lang="it-IT" altLang="it-IT">
                <a:solidFill>
                  <a:srgbClr val="FFFFCC"/>
                </a:solidFill>
                <a:latin typeface="Calibri" panose="020F0502020204030204" pitchFamily="34" charset="0"/>
              </a:rPr>
              <a:t>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CC"/>
                </a:solidFill>
                <a:latin typeface="Calibri" panose="020F0502020204030204" pitchFamily="34" charset="0"/>
              </a:rPr>
              <a:t>- </a:t>
            </a:r>
            <a:r>
              <a:rPr lang="it-IT" altLang="it-IT" i="1">
                <a:solidFill>
                  <a:srgbClr val="FFFFCC"/>
                </a:solidFill>
                <a:latin typeface="Calibri" panose="020F0502020204030204" pitchFamily="34" charset="0"/>
              </a:rPr>
              <a:t>Segno di Trousseau </a:t>
            </a:r>
            <a:endParaRPr lang="it-IT" altLang="it-IT">
              <a:solidFill>
                <a:srgbClr val="FFFFCC"/>
              </a:solidFill>
              <a:latin typeface="Calibri" panose="020F050202020403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FFCC"/>
              </a:solidFill>
              <a:latin typeface="Calibri" panose="020F050202020403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FFFFCC"/>
                </a:solidFill>
                <a:latin typeface="Calibri" panose="020F0502020204030204" pitchFamily="34" charset="0"/>
              </a:rPr>
              <a:t>Tetania franca (</a:t>
            </a:r>
            <a:r>
              <a:rPr lang="it-IT" altLang="it-IT" b="1">
                <a:solidFill>
                  <a:srgbClr val="FF0000"/>
                </a:solidFill>
                <a:latin typeface="Calibri" panose="020F0502020204030204" pitchFamily="34" charset="0"/>
              </a:rPr>
              <a:t>ipocalcemia grave &lt; 7mg/dL</a:t>
            </a:r>
            <a:r>
              <a:rPr lang="it-IT" altLang="it-IT" b="1">
                <a:solidFill>
                  <a:srgbClr val="FFFFCC"/>
                </a:solidFill>
                <a:latin typeface="Calibri" panose="020F0502020204030204" pitchFamily="34" charset="0"/>
              </a:rPr>
              <a:t>)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CC"/>
                </a:solidFill>
                <a:latin typeface="Calibri" panose="020F0502020204030204" pitchFamily="34" charset="0"/>
              </a:rPr>
              <a:t>- parestesie: labbra, lingua, mani, piedi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CC"/>
                </a:solidFill>
                <a:latin typeface="Calibri" panose="020F0502020204030204" pitchFamily="34" charset="0"/>
              </a:rPr>
              <a:t>- spasmo spontaneo del facciale e della mano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CC"/>
                </a:solidFill>
                <a:latin typeface="Calibri" panose="020F0502020204030204" pitchFamily="34" charset="0"/>
              </a:rPr>
              <a:t>- spasmo laringeo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it-IT" altLang="it-IT">
                <a:solidFill>
                  <a:srgbClr val="FFFFCC"/>
                </a:solidFill>
                <a:latin typeface="Calibri" panose="020F0502020204030204" pitchFamily="34" charset="0"/>
              </a:rPr>
              <a:t>convulsioni e aritmie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endParaRPr lang="it-IT" altLang="it-IT">
              <a:solidFill>
                <a:srgbClr val="FFFFCC"/>
              </a:solidFill>
              <a:latin typeface="Calibri" panose="020F050202020403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CC"/>
                </a:solidFill>
                <a:latin typeface="Calibri" panose="020F0502020204030204" pitchFamily="34" charset="0"/>
              </a:rPr>
              <a:t>Ipocalcemia cronica: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CC"/>
                </a:solidFill>
                <a:latin typeface="Calibri" panose="020F0502020204030204" pitchFamily="34" charset="0"/>
              </a:rPr>
              <a:t>Fragilità ungueale; cute secca, capelli aridi, difetti dello smalto dentario, cataratta.</a:t>
            </a:r>
          </a:p>
        </p:txBody>
      </p:sp>
    </p:spTree>
    <p:extLst>
      <p:ext uri="{BB962C8B-B14F-4D97-AF65-F5344CB8AC3E}">
        <p14:creationId xmlns:p14="http://schemas.microsoft.com/office/powerpoint/2010/main" val="4003852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81" name="Picture 2" descr="IPOPARATIROIDISMO e IPOCALCEM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1352550"/>
            <a:ext cx="5124450" cy="207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882" name="CasellaDiTesto 2"/>
          <p:cNvSpPr txBox="1">
            <a:spLocks noChangeArrowheads="1"/>
          </p:cNvSpPr>
          <p:nvPr/>
        </p:nvSpPr>
        <p:spPr bwMode="auto">
          <a:xfrm>
            <a:off x="4727576" y="115889"/>
            <a:ext cx="3446463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3200" b="1">
                <a:latin typeface="Calibri" panose="020F0502020204030204" pitchFamily="34" charset="0"/>
              </a:rPr>
              <a:t>Segno di Trousseau</a:t>
            </a:r>
          </a:p>
        </p:txBody>
      </p:sp>
      <p:sp>
        <p:nvSpPr>
          <p:cNvPr id="122883" name="CasellaDiTesto 3"/>
          <p:cNvSpPr txBox="1">
            <a:spLocks noChangeArrowheads="1"/>
          </p:cNvSpPr>
          <p:nvPr/>
        </p:nvSpPr>
        <p:spPr bwMode="auto">
          <a:xfrm>
            <a:off x="7086601" y="1209675"/>
            <a:ext cx="3330575" cy="452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it-IT" altLang="it-IT">
                <a:solidFill>
                  <a:srgbClr val="FFFFCC"/>
                </a:solidFill>
                <a:latin typeface="Calibri" panose="020F0502020204030204" pitchFamily="34" charset="0"/>
              </a:rPr>
              <a:t>Provocato interrompendo temporaneamente la circolazione sanguigna dell</a:t>
            </a:r>
            <a:r>
              <a:rPr lang="ja-JP" altLang="it-IT">
                <a:solidFill>
                  <a:srgbClr val="FFFFCC"/>
                </a:solidFill>
                <a:latin typeface="Calibri" panose="020F0502020204030204" pitchFamily="34" charset="0"/>
              </a:rPr>
              <a:t>’</a:t>
            </a:r>
            <a:r>
              <a:rPr lang="it-IT" altLang="ja-JP">
                <a:solidFill>
                  <a:srgbClr val="FFFFCC"/>
                </a:solidFill>
                <a:latin typeface="Calibri" panose="020F0502020204030204" pitchFamily="34" charset="0"/>
              </a:rPr>
              <a:t>avambraccio;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endParaRPr lang="it-IT" altLang="it-IT">
              <a:solidFill>
                <a:srgbClr val="FFFFCC"/>
              </a:solidFill>
              <a:latin typeface="Calibri" panose="020F050202020403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it-IT" altLang="it-IT">
                <a:solidFill>
                  <a:srgbClr val="FFFFCC"/>
                </a:solidFill>
                <a:latin typeface="Calibri" panose="020F0502020204030204" pitchFamily="34" charset="0"/>
              </a:rPr>
              <a:t>Manicotto dell</a:t>
            </a:r>
            <a:r>
              <a:rPr lang="ja-JP" altLang="it-IT">
                <a:solidFill>
                  <a:srgbClr val="FFFFCC"/>
                </a:solidFill>
                <a:latin typeface="Calibri" panose="020F0502020204030204" pitchFamily="34" charset="0"/>
              </a:rPr>
              <a:t>’</a:t>
            </a:r>
            <a:r>
              <a:rPr lang="it-IT" altLang="ja-JP">
                <a:solidFill>
                  <a:srgbClr val="FFFFCC"/>
                </a:solidFill>
                <a:latin typeface="Calibri" panose="020F0502020204030204" pitchFamily="34" charset="0"/>
              </a:rPr>
              <a:t>apparecchio pressorio gonfiato sopra i valori della PA sistolica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endParaRPr lang="it-IT" altLang="it-IT" b="1">
              <a:solidFill>
                <a:srgbClr val="FFFFCC"/>
              </a:solidFill>
              <a:latin typeface="Calibri" panose="020F0502020204030204" pitchFamily="34" charset="0"/>
            </a:endParaRPr>
          </a:p>
        </p:txBody>
      </p:sp>
      <p:pic>
        <p:nvPicPr>
          <p:cNvPr id="322564" name="Picture 4" descr="Risultati immagini per ipocalcem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8289" y="4002088"/>
            <a:ext cx="3584575" cy="223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2133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2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mtClean="0">
                <a:solidFill>
                  <a:schemeClr val="bg1"/>
                </a:solidFill>
                <a:cs typeface="Arial" panose="020B0604020202020204" pitchFamily="34" charset="0"/>
              </a:rPr>
              <a:t>Profilo del Paziente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altLang="it-IT" smtClean="0">
                <a:solidFill>
                  <a:schemeClr val="bg1"/>
                </a:solidFill>
              </a:rPr>
              <a:t>Uomo di anni 45</a:t>
            </a:r>
          </a:p>
          <a:p>
            <a:pPr eaLnBrk="1" hangingPunct="1"/>
            <a:endParaRPr lang="it-IT" altLang="it-IT" smtClean="0">
              <a:solidFill>
                <a:schemeClr val="bg1"/>
              </a:solidFill>
            </a:endParaRPr>
          </a:p>
          <a:p>
            <a:pPr eaLnBrk="1" hangingPunct="1"/>
            <a:r>
              <a:rPr lang="it-IT" altLang="it-IT" smtClean="0">
                <a:solidFill>
                  <a:schemeClr val="bg1"/>
                </a:solidFill>
              </a:rPr>
              <a:t>Normale mangiatore</a:t>
            </a:r>
          </a:p>
          <a:p>
            <a:pPr eaLnBrk="1" hangingPunct="1"/>
            <a:endParaRPr lang="it-IT" altLang="it-IT" smtClean="0">
              <a:solidFill>
                <a:schemeClr val="bg1"/>
              </a:solidFill>
            </a:endParaRPr>
          </a:p>
          <a:p>
            <a:pPr eaLnBrk="1" hangingPunct="1"/>
            <a:r>
              <a:rPr lang="it-IT" altLang="it-IT" smtClean="0">
                <a:solidFill>
                  <a:schemeClr val="bg1"/>
                </a:solidFill>
              </a:rPr>
              <a:t>BMI: 23.7</a:t>
            </a:r>
          </a:p>
        </p:txBody>
      </p:sp>
    </p:spTree>
    <p:extLst>
      <p:ext uri="{BB962C8B-B14F-4D97-AF65-F5344CB8AC3E}">
        <p14:creationId xmlns:p14="http://schemas.microsoft.com/office/powerpoint/2010/main" val="3691843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5" name="CasellaDiTesto 2"/>
          <p:cNvSpPr txBox="1">
            <a:spLocks noChangeArrowheads="1"/>
          </p:cNvSpPr>
          <p:nvPr/>
        </p:nvSpPr>
        <p:spPr bwMode="auto">
          <a:xfrm>
            <a:off x="4481513" y="252413"/>
            <a:ext cx="32702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3200" b="1">
                <a:latin typeface="Calibri" panose="020F0502020204030204" pitchFamily="34" charset="0"/>
              </a:rPr>
              <a:t>Segno di Chvostek</a:t>
            </a:r>
          </a:p>
        </p:txBody>
      </p:sp>
      <p:sp>
        <p:nvSpPr>
          <p:cNvPr id="123906" name="CasellaDiTesto 3"/>
          <p:cNvSpPr txBox="1">
            <a:spLocks noChangeArrowheads="1"/>
          </p:cNvSpPr>
          <p:nvPr/>
        </p:nvSpPr>
        <p:spPr bwMode="auto">
          <a:xfrm>
            <a:off x="6726239" y="1506539"/>
            <a:ext cx="3330575" cy="4154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it-IT" altLang="it-IT">
                <a:solidFill>
                  <a:srgbClr val="FFFFCC"/>
                </a:solidFill>
                <a:latin typeface="Calibri" panose="020F0502020204030204" pitchFamily="34" charset="0"/>
              </a:rPr>
              <a:t>Provocato percuotendo con il dito sul nn facciale, danati al condotto uditivo esterno;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endParaRPr lang="it-IT" altLang="it-IT">
              <a:solidFill>
                <a:srgbClr val="FFFFCC"/>
              </a:solidFill>
              <a:latin typeface="Calibri" panose="020F050202020403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it-IT" altLang="it-IT">
                <a:solidFill>
                  <a:srgbClr val="FFFFCC"/>
                </a:solidFill>
                <a:latin typeface="Calibri" panose="020F0502020204030204" pitchFamily="34" charset="0"/>
              </a:rPr>
              <a:t>La positività del segno si identifica in una contrazione dei mm facciali ed orbicolare omolateralmente</a:t>
            </a:r>
          </a:p>
        </p:txBody>
      </p:sp>
      <p:pic>
        <p:nvPicPr>
          <p:cNvPr id="123907" name="Picture 2" descr="Risultati immagini per ipocalcem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29" t="22437" r="19469"/>
          <a:stretch>
            <a:fillRect/>
          </a:stretch>
        </p:blipFill>
        <p:spPr bwMode="auto">
          <a:xfrm>
            <a:off x="2138363" y="1273175"/>
            <a:ext cx="4102100" cy="457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226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4000">
                <a:solidFill>
                  <a:schemeClr val="bg1"/>
                </a:solidFill>
                <a:cs typeface="Arial" panose="020B0604020202020204" pitchFamily="34" charset="0"/>
              </a:rPr>
              <a:t>Dati anamnestici</a:t>
            </a:r>
            <a:r>
              <a:rPr lang="it-IT" altLang="it-IT" sz="4000">
                <a:solidFill>
                  <a:schemeClr val="bg1"/>
                </a:solidFill>
                <a:cs typeface="Times New Roman" panose="02020603050405020304" pitchFamily="18" charset="0"/>
              </a:rPr>
              <a:t/>
            </a:r>
            <a:br>
              <a:rPr lang="it-IT" altLang="it-IT" sz="4000">
                <a:solidFill>
                  <a:schemeClr val="bg1"/>
                </a:solidFill>
                <a:cs typeface="Times New Roman" panose="02020603050405020304" pitchFamily="18" charset="0"/>
              </a:rPr>
            </a:br>
            <a:endParaRPr lang="it-IT" altLang="it-IT" sz="400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1714500"/>
            <a:ext cx="7772400" cy="4376738"/>
          </a:xfrm>
        </p:spPr>
        <p:txBody>
          <a:bodyPr/>
          <a:lstStyle/>
          <a:p>
            <a:pPr eaLnBrk="1" hangingPunct="1">
              <a:buFontTx/>
              <a:buNone/>
            </a:pPr>
            <a:endParaRPr lang="it-IT" altLang="it-IT" smtClean="0">
              <a:solidFill>
                <a:schemeClr val="bg1"/>
              </a:solidFill>
            </a:endParaRPr>
          </a:p>
          <a:p>
            <a:pPr eaLnBrk="1" hangingPunct="1"/>
            <a:r>
              <a:rPr lang="it-IT" altLang="it-IT" smtClean="0">
                <a:solidFill>
                  <a:schemeClr val="bg1"/>
                </a:solidFill>
              </a:rPr>
              <a:t>Nella storia clinica quadro di anemia sideropenica, più volte resistente a cicli di terapia marziale per os</a:t>
            </a:r>
          </a:p>
          <a:p>
            <a:pPr eaLnBrk="1" hangingPunct="1"/>
            <a:endParaRPr lang="it-IT" altLang="it-IT" smtClean="0">
              <a:solidFill>
                <a:schemeClr val="bg1"/>
              </a:solidFill>
            </a:endParaRPr>
          </a:p>
          <a:p>
            <a:pPr eaLnBrk="1" hangingPunct="1"/>
            <a:r>
              <a:rPr lang="it-IT" altLang="it-IT" smtClean="0">
                <a:solidFill>
                  <a:schemeClr val="bg1"/>
                </a:solidFill>
              </a:rPr>
              <a:t>Alvo caratterizzato da alternanza di stipsi e diarrea (3 vv al dì con feci scarsamente formate) </a:t>
            </a:r>
          </a:p>
          <a:p>
            <a:pPr eaLnBrk="1" hangingPunct="1"/>
            <a:endParaRPr lang="it-IT" altLang="it-IT" smtClean="0">
              <a:solidFill>
                <a:schemeClr val="bg1"/>
              </a:solidFill>
            </a:endParaRPr>
          </a:p>
          <a:p>
            <a:pPr eaLnBrk="1" hangingPunct="1">
              <a:buFontTx/>
              <a:buNone/>
            </a:pPr>
            <a:endParaRPr lang="it-IT" altLang="it-IT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1288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09800" y="-104775"/>
            <a:ext cx="7772400" cy="1143000"/>
          </a:xfrm>
        </p:spPr>
        <p:txBody>
          <a:bodyPr/>
          <a:lstStyle/>
          <a:p>
            <a:pPr eaLnBrk="1" hangingPunct="1"/>
            <a:r>
              <a:rPr lang="it-IT" altLang="it-IT" smtClean="0">
                <a:solidFill>
                  <a:schemeClr val="bg1"/>
                </a:solidFill>
              </a:rPr>
              <a:t>Iter diagnostico 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1071564"/>
            <a:ext cx="7772400" cy="5786437"/>
          </a:xfrm>
        </p:spPr>
        <p:txBody>
          <a:bodyPr/>
          <a:lstStyle/>
          <a:p>
            <a:pPr eaLnBrk="1" hangingPunct="1"/>
            <a:endParaRPr lang="it-IT" altLang="it-IT" smtClean="0">
              <a:solidFill>
                <a:schemeClr val="bg1"/>
              </a:solidFill>
            </a:endParaRPr>
          </a:p>
          <a:p>
            <a:pPr eaLnBrk="1" hangingPunct="1"/>
            <a:r>
              <a:rPr lang="it-IT" altLang="it-IT" smtClean="0">
                <a:solidFill>
                  <a:schemeClr val="bg1"/>
                </a:solidFill>
              </a:rPr>
              <a:t>Vengono richiesti di primo livello (emocromo, sideremia, transferrinemia, ferritinemia, etc) – si conferma una anemia sideropenica. SOF negativo.</a:t>
            </a:r>
          </a:p>
          <a:p>
            <a:pPr eaLnBrk="1" hangingPunct="1"/>
            <a:endParaRPr lang="it-IT" altLang="it-IT" smtClean="0">
              <a:solidFill>
                <a:schemeClr val="bg1"/>
              </a:solidFill>
            </a:endParaRPr>
          </a:p>
          <a:p>
            <a:pPr eaLnBrk="1" hangingPunct="1"/>
            <a:r>
              <a:rPr lang="it-IT" altLang="it-IT" smtClean="0">
                <a:solidFill>
                  <a:schemeClr val="bg1"/>
                </a:solidFill>
              </a:rPr>
              <a:t>EGDs: sulla base dell</a:t>
            </a:r>
            <a:r>
              <a:rPr lang="ja-JP" altLang="it-IT" smtClean="0">
                <a:solidFill>
                  <a:schemeClr val="bg1"/>
                </a:solidFill>
              </a:rPr>
              <a:t>’</a:t>
            </a:r>
            <a:r>
              <a:rPr lang="it-IT" altLang="ja-JP" smtClean="0">
                <a:solidFill>
                  <a:schemeClr val="bg1"/>
                </a:solidFill>
              </a:rPr>
              <a:t>evidenza di alterazioni della mucosa macroscopicamente identificate → Bx duodenali che evidenziano atrofia severa dei villi intestinali</a:t>
            </a:r>
          </a:p>
          <a:p>
            <a:pPr eaLnBrk="1" hangingPunct="1">
              <a:buFontTx/>
              <a:buNone/>
            </a:pPr>
            <a:endParaRPr lang="it-IT" altLang="it-IT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648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3200">
                <a:solidFill>
                  <a:schemeClr val="bg1"/>
                </a:solidFill>
              </a:rPr>
              <a:t>Diagnosi </a:t>
            </a:r>
          </a:p>
        </p:txBody>
      </p:sp>
      <p:sp>
        <p:nvSpPr>
          <p:cNvPr id="37891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altLang="it-IT" sz="2400" b="1">
                <a:solidFill>
                  <a:srgbClr val="FFC000"/>
                </a:solidFill>
              </a:rPr>
              <a:t>Malattia Celiaca</a:t>
            </a:r>
          </a:p>
          <a:p>
            <a:endParaRPr lang="it-IT" altLang="it-IT" sz="2000">
              <a:solidFill>
                <a:schemeClr val="bg1"/>
              </a:solidFill>
            </a:endParaRPr>
          </a:p>
          <a:p>
            <a:r>
              <a:rPr lang="it-IT" altLang="it-IT" sz="2000">
                <a:solidFill>
                  <a:schemeClr val="bg1"/>
                </a:solidFill>
              </a:rPr>
              <a:t>tTGA IgA positivi  135 AU (v.n. 16 AU)</a:t>
            </a:r>
          </a:p>
          <a:p>
            <a:endParaRPr lang="it-IT" altLang="it-IT" sz="2000">
              <a:solidFill>
                <a:schemeClr val="bg1"/>
              </a:solidFill>
            </a:endParaRPr>
          </a:p>
          <a:p>
            <a:r>
              <a:rPr lang="it-IT" altLang="it-IT" sz="2000">
                <a:solidFill>
                  <a:schemeClr val="bg1"/>
                </a:solidFill>
              </a:rPr>
              <a:t>DGP IgG  positivi  98 AU (v.n. 10 AU)</a:t>
            </a:r>
          </a:p>
          <a:p>
            <a:endParaRPr lang="it-IT" altLang="it-IT" sz="2000">
              <a:solidFill>
                <a:schemeClr val="bg1"/>
              </a:solidFill>
            </a:endParaRPr>
          </a:p>
          <a:p>
            <a:r>
              <a:rPr lang="it-IT" altLang="it-IT" sz="2000">
                <a:solidFill>
                  <a:schemeClr val="bg1"/>
                </a:solidFill>
              </a:rPr>
              <a:t>Ferritina  5  ng/ mL,  folatemia 2.5 ng/mL,</a:t>
            </a:r>
          </a:p>
          <a:p>
            <a:pPr>
              <a:buFontTx/>
              <a:buNone/>
            </a:pPr>
            <a:r>
              <a:rPr lang="it-IT" altLang="it-IT" sz="2000">
                <a:solidFill>
                  <a:schemeClr val="bg1"/>
                </a:solidFill>
              </a:rPr>
              <a:t>     vit D3-25-OH 7 microg/L</a:t>
            </a:r>
          </a:p>
          <a:p>
            <a:pPr>
              <a:buFontTx/>
              <a:buNone/>
            </a:pPr>
            <a:endParaRPr lang="it-IT" altLang="it-IT" sz="2000">
              <a:solidFill>
                <a:schemeClr val="bg1"/>
              </a:solidFill>
            </a:endParaRPr>
          </a:p>
          <a:p>
            <a:r>
              <a:rPr lang="it-IT" altLang="it-IT" sz="2000">
                <a:solidFill>
                  <a:schemeClr val="bg1"/>
                </a:solidFill>
              </a:rPr>
              <a:t>ANA omogeneo pos 1:160, TSH 7.8 microIU/ml, TPO 380 UI/mL</a:t>
            </a:r>
          </a:p>
          <a:p>
            <a:pPr>
              <a:buFontTx/>
              <a:buNone/>
            </a:pPr>
            <a:endParaRPr lang="it-IT" altLang="it-IT" sz="2000">
              <a:solidFill>
                <a:schemeClr val="bg1"/>
              </a:solidFill>
            </a:endParaRPr>
          </a:p>
          <a:p>
            <a:pPr>
              <a:buFontTx/>
              <a:buNone/>
            </a:pPr>
            <a:endParaRPr lang="it-IT" altLang="it-IT" sz="2000">
              <a:solidFill>
                <a:schemeClr val="bg1"/>
              </a:solidFill>
            </a:endParaRPr>
          </a:p>
          <a:p>
            <a:endParaRPr lang="it-IT" altLang="it-IT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9720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7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7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7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1871664" y="187326"/>
            <a:ext cx="8320087" cy="6969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 anchor="ctr"/>
          <a:lstStyle>
            <a:lvl1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it-IT" altLang="it-IT" sz="3600" b="1">
                <a:solidFill>
                  <a:srgbClr val="FAFD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Funzioni dell</a:t>
            </a:r>
            <a:r>
              <a:rPr lang="ja-JP" altLang="it-IT" sz="3600" b="1">
                <a:solidFill>
                  <a:srgbClr val="FAFD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it-IT" altLang="ja-JP" sz="3600" b="1">
                <a:solidFill>
                  <a:srgbClr val="FAFD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intestino tenue</a:t>
            </a:r>
            <a:endParaRPr lang="it-IT" altLang="it-IT" sz="3600" b="1">
              <a:solidFill>
                <a:srgbClr val="FAFD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795" name="Rectangle 3"/>
          <p:cNvSpPr>
            <a:spLocks noChangeArrowheads="1"/>
          </p:cNvSpPr>
          <p:nvPr/>
        </p:nvSpPr>
        <p:spPr bwMode="auto">
          <a:xfrm>
            <a:off x="5957888" y="1090614"/>
            <a:ext cx="4138612" cy="24145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360" tIns="44280" rIns="90360" bIns="44280"/>
          <a:lstStyle>
            <a:lvl1pPr marL="341313" indent="-341313" defTabSz="449263"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449263"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449263"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449263"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449263"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lnSpc>
                <a:spcPct val="140000"/>
              </a:lnSpc>
              <a:spcBef>
                <a:spcPts val="500"/>
              </a:spcBef>
              <a:spcAft>
                <a:spcPct val="0"/>
              </a:spcAft>
              <a:buClr>
                <a:srgbClr val="FF3300"/>
              </a:buClr>
              <a:buSzPct val="100000"/>
              <a:buFont typeface="Arial" panose="020B0604020202020204" pitchFamily="34" charset="0"/>
              <a:buChar char="•"/>
            </a:pPr>
            <a:r>
              <a:rPr lang="it-IT" altLang="it-IT" sz="2000" b="1">
                <a:solidFill>
                  <a:srgbClr val="FFC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ASSORBIMENTO</a:t>
            </a:r>
          </a:p>
          <a:p>
            <a:pPr eaLnBrk="0" fontAlgn="base" hangingPunct="0">
              <a:lnSpc>
                <a:spcPct val="140000"/>
              </a:lnSpc>
              <a:spcBef>
                <a:spcPts val="500"/>
              </a:spcBef>
              <a:spcAft>
                <a:spcPct val="0"/>
              </a:spcAft>
              <a:buClr>
                <a:srgbClr val="FF3300"/>
              </a:buClr>
              <a:buSzPct val="100000"/>
              <a:buFont typeface="Arial" panose="020B0604020202020204" pitchFamily="34" charset="0"/>
              <a:buChar char="•"/>
            </a:pPr>
            <a:r>
              <a:rPr lang="it-IT" altLang="it-IT" sz="2000" b="1">
                <a:solidFill>
                  <a:srgbClr val="FFC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MOTILITA</a:t>
            </a:r>
            <a:r>
              <a:rPr lang="ja-JP" altLang="it-IT" sz="2000" b="1">
                <a:solidFill>
                  <a:srgbClr val="FFC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it-IT" altLang="ja-JP" sz="2000" b="1">
                <a:solidFill>
                  <a:srgbClr val="FFC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/ TRASPORTO</a:t>
            </a:r>
          </a:p>
          <a:p>
            <a:pPr eaLnBrk="0" fontAlgn="base" hangingPunct="0">
              <a:lnSpc>
                <a:spcPct val="140000"/>
              </a:lnSpc>
              <a:spcBef>
                <a:spcPts val="500"/>
              </a:spcBef>
              <a:spcAft>
                <a:spcPct val="0"/>
              </a:spcAft>
              <a:buClr>
                <a:srgbClr val="FF3300"/>
              </a:buClr>
              <a:buSzPct val="100000"/>
              <a:buFont typeface="Arial" panose="020B0604020202020204" pitchFamily="34" charset="0"/>
              <a:buChar char="•"/>
            </a:pPr>
            <a:r>
              <a:rPr lang="it-IT" altLang="it-IT" sz="2000" b="1">
                <a:solidFill>
                  <a:srgbClr val="FFC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SECREZIONE</a:t>
            </a:r>
          </a:p>
          <a:p>
            <a:pPr eaLnBrk="0" fontAlgn="base" hangingPunct="0">
              <a:lnSpc>
                <a:spcPct val="140000"/>
              </a:lnSpc>
              <a:spcBef>
                <a:spcPts val="500"/>
              </a:spcBef>
              <a:spcAft>
                <a:spcPct val="0"/>
              </a:spcAft>
              <a:buClr>
                <a:srgbClr val="FF3300"/>
              </a:buClr>
              <a:buSzPct val="100000"/>
              <a:buFont typeface="Arial" panose="020B0604020202020204" pitchFamily="34" charset="0"/>
              <a:buChar char="•"/>
            </a:pPr>
            <a:r>
              <a:rPr lang="it-IT" altLang="it-IT" sz="2000" b="1">
                <a:solidFill>
                  <a:srgbClr val="FFC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IMMUNOLOGICA</a:t>
            </a:r>
          </a:p>
          <a:p>
            <a:pPr eaLnBrk="0" fontAlgn="base" hangingPunct="0">
              <a:lnSpc>
                <a:spcPct val="140000"/>
              </a:lnSpc>
              <a:spcBef>
                <a:spcPts val="500"/>
              </a:spcBef>
              <a:spcAft>
                <a:spcPct val="0"/>
              </a:spcAft>
              <a:buClr>
                <a:srgbClr val="FF3300"/>
              </a:buClr>
              <a:buSzPct val="100000"/>
              <a:buFont typeface="Arial" panose="020B0604020202020204" pitchFamily="34" charset="0"/>
              <a:buChar char="•"/>
            </a:pPr>
            <a:r>
              <a:rPr lang="it-IT" altLang="it-IT" sz="2000" b="1">
                <a:solidFill>
                  <a:srgbClr val="FFC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BARRIERA</a:t>
            </a:r>
          </a:p>
        </p:txBody>
      </p:sp>
      <p:pic>
        <p:nvPicPr>
          <p:cNvPr id="9728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7076" y="984250"/>
            <a:ext cx="2201863" cy="262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97284" name="Line 16"/>
          <p:cNvSpPr>
            <a:spLocks noChangeShapeType="1"/>
          </p:cNvSpPr>
          <p:nvPr/>
        </p:nvSpPr>
        <p:spPr bwMode="auto">
          <a:xfrm>
            <a:off x="2014539" y="836613"/>
            <a:ext cx="81819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FFFF00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pic>
        <p:nvPicPr>
          <p:cNvPr id="16390" name="Picture 5" descr="cap13_fig13.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5"/>
          <a:stretch>
            <a:fillRect/>
          </a:stretch>
        </p:blipFill>
        <p:spPr bwMode="auto">
          <a:xfrm>
            <a:off x="2738438" y="3706814"/>
            <a:ext cx="3929062" cy="2490787"/>
          </a:xfrm>
          <a:prstGeom prst="rect">
            <a:avLst/>
          </a:prstGeom>
          <a:noFill/>
          <a:ln w="9525">
            <a:solidFill>
              <a:srgbClr val="808080"/>
            </a:solidFill>
            <a:miter lim="800000"/>
            <a:headEnd/>
            <a:tailEnd/>
          </a:ln>
          <a:effectLst>
            <a:outerShdw blurRad="63500" dist="38099" dir="2700000" algn="ctr" rotWithShape="0">
              <a:srgbClr val="000000">
                <a:alpha val="74997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uppo 11"/>
          <p:cNvGrpSpPr>
            <a:grpSpLocks/>
          </p:cNvGrpSpPr>
          <p:nvPr/>
        </p:nvGrpSpPr>
        <p:grpSpPr bwMode="auto">
          <a:xfrm>
            <a:off x="3987800" y="4497388"/>
            <a:ext cx="5537200" cy="2120900"/>
            <a:chOff x="2143108" y="4737512"/>
            <a:chExt cx="5537245" cy="2120488"/>
          </a:xfrm>
        </p:grpSpPr>
        <p:pic>
          <p:nvPicPr>
            <p:cNvPr id="16392" name="Picture 5" descr="cap13_fig13.13.jp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335"/>
            <a:stretch>
              <a:fillRect/>
            </a:stretch>
          </p:blipFill>
          <p:spPr bwMode="auto">
            <a:xfrm>
              <a:off x="5357822" y="4737512"/>
              <a:ext cx="2322531" cy="2120488"/>
            </a:xfrm>
            <a:prstGeom prst="rect">
              <a:avLst/>
            </a:prstGeom>
            <a:noFill/>
            <a:ln w="9525">
              <a:solidFill>
                <a:srgbClr val="808080"/>
              </a:solidFill>
              <a:miter lim="800000"/>
              <a:headEnd/>
              <a:tailEnd/>
            </a:ln>
            <a:effectLst>
              <a:outerShdw blurRad="63500" dist="38099" dir="2700000" algn="ctr" rotWithShape="0">
                <a:srgbClr val="000000">
                  <a:alpha val="74997"/>
                </a:srgb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97288" name="Connettore 2 10"/>
            <p:cNvCxnSpPr>
              <a:cxnSpLocks noChangeShapeType="1"/>
            </p:cNvCxnSpPr>
            <p:nvPr/>
          </p:nvCxnSpPr>
          <p:spPr bwMode="auto">
            <a:xfrm>
              <a:off x="2143108" y="5214950"/>
              <a:ext cx="4000528" cy="357190"/>
            </a:xfrm>
            <a:prstGeom prst="straightConnector1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357991690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2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228600"/>
            <a:ext cx="48006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933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8600"/>
            <a:ext cx="38100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9331" name="Object 4"/>
          <p:cNvGraphicFramePr>
            <a:graphicFrameLocks noChangeAspect="1"/>
          </p:cNvGraphicFramePr>
          <p:nvPr/>
        </p:nvGraphicFramePr>
        <p:xfrm>
          <a:off x="6867526" y="3581400"/>
          <a:ext cx="3800475" cy="297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PhotoHouse" r:id="rId5" imgW="5079365" imgH="5714286" progId="CorelPhotoHouse.Document">
                  <p:embed/>
                </p:oleObj>
              </mc:Choice>
              <mc:Fallback>
                <p:oleObj name="PhotoHouse" r:id="rId5" imgW="5079365" imgH="5714286" progId="CorelPhotoHouse.Document">
                  <p:embed/>
                  <p:pic>
                    <p:nvPicPr>
                      <p:cNvPr id="99331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67526" y="3581400"/>
                        <a:ext cx="3800475" cy="297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9332" name="Rectangle 5"/>
          <p:cNvSpPr>
            <a:spLocks noChangeArrowheads="1"/>
          </p:cNvSpPr>
          <p:nvPr/>
        </p:nvSpPr>
        <p:spPr bwMode="auto">
          <a:xfrm>
            <a:off x="1981200" y="3581400"/>
            <a:ext cx="4495800" cy="2971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99333" name="Rectangle 6"/>
          <p:cNvSpPr>
            <a:spLocks noChangeArrowheads="1"/>
          </p:cNvSpPr>
          <p:nvPr/>
        </p:nvSpPr>
        <p:spPr bwMode="auto">
          <a:xfrm>
            <a:off x="3124200" y="4114800"/>
            <a:ext cx="2133600" cy="381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800">
                <a:solidFill>
                  <a:srgbClr val="FF0000"/>
                </a:solidFill>
              </a:rPr>
              <a:t>Clinical Update</a:t>
            </a:r>
            <a:endParaRPr lang="it-IT" altLang="it-IT">
              <a:solidFill>
                <a:srgbClr val="FF0000"/>
              </a:solidFill>
            </a:endParaRPr>
          </a:p>
        </p:txBody>
      </p:sp>
      <p:sp>
        <p:nvSpPr>
          <p:cNvPr id="99334" name="Text Box 7"/>
          <p:cNvSpPr txBox="1">
            <a:spLocks noChangeArrowheads="1"/>
          </p:cNvSpPr>
          <p:nvPr/>
        </p:nvSpPr>
        <p:spPr bwMode="auto">
          <a:xfrm>
            <a:off x="2286000" y="4876801"/>
            <a:ext cx="4114800" cy="67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000" b="1">
                <a:solidFill>
                  <a:srgbClr val="3333CC"/>
                </a:solidFill>
              </a:rPr>
              <a:t>Coeliac Disease: the great imitator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800" b="1">
                <a:solidFill>
                  <a:srgbClr val="3333CC"/>
                </a:solidFill>
              </a:rPr>
              <a:t>John  M Duggan</a:t>
            </a:r>
            <a:endParaRPr lang="it-IT" altLang="it-IT" sz="2000" b="1">
              <a:solidFill>
                <a:srgbClr val="3333CC"/>
              </a:solidFill>
            </a:endParaRPr>
          </a:p>
        </p:txBody>
      </p:sp>
      <p:sp>
        <p:nvSpPr>
          <p:cNvPr id="99335" name="Rectangle 8"/>
          <p:cNvSpPr>
            <a:spLocks noChangeArrowheads="1"/>
          </p:cNvSpPr>
          <p:nvPr/>
        </p:nvSpPr>
        <p:spPr bwMode="auto">
          <a:xfrm>
            <a:off x="2514600" y="3752851"/>
            <a:ext cx="3505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800">
                <a:solidFill>
                  <a:srgbClr val="FF0000"/>
                </a:solidFill>
              </a:rPr>
              <a:t>The Medical Journal of Australia</a:t>
            </a:r>
          </a:p>
        </p:txBody>
      </p:sp>
    </p:spTree>
    <p:extLst>
      <p:ext uri="{BB962C8B-B14F-4D97-AF65-F5344CB8AC3E}">
        <p14:creationId xmlns:p14="http://schemas.microsoft.com/office/powerpoint/2010/main" val="944037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3" name="Text Box 2"/>
          <p:cNvSpPr txBox="1">
            <a:spLocks noChangeArrowheads="1"/>
          </p:cNvSpPr>
          <p:nvPr/>
        </p:nvSpPr>
        <p:spPr bwMode="auto">
          <a:xfrm>
            <a:off x="2819400" y="165100"/>
            <a:ext cx="70104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4400"/>
              <a:t>Profilo storico della celiachia</a:t>
            </a:r>
          </a:p>
        </p:txBody>
      </p:sp>
      <p:sp>
        <p:nvSpPr>
          <p:cNvPr id="100354" name="Text Box 3"/>
          <p:cNvSpPr txBox="1">
            <a:spLocks noChangeArrowheads="1"/>
          </p:cNvSpPr>
          <p:nvPr/>
        </p:nvSpPr>
        <p:spPr bwMode="auto">
          <a:xfrm>
            <a:off x="2117726" y="1114426"/>
            <a:ext cx="47402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</a:rPr>
              <a:t>Celiachia deriva dal greco </a:t>
            </a:r>
            <a:r>
              <a:rPr lang="it-IT" altLang="it-IT" i="1">
                <a:solidFill>
                  <a:srgbClr val="FFFFFF"/>
                </a:solidFill>
              </a:rPr>
              <a:t>koiliakòs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</a:rPr>
              <a:t> </a:t>
            </a:r>
            <a:r>
              <a:rPr lang="ja-JP" altLang="it-IT">
                <a:solidFill>
                  <a:srgbClr val="FFFFFF"/>
                </a:solidFill>
              </a:rPr>
              <a:t>“</a:t>
            </a:r>
            <a:r>
              <a:rPr lang="it-IT" altLang="ja-JP">
                <a:solidFill>
                  <a:srgbClr val="FFFFFF"/>
                </a:solidFill>
              </a:rPr>
              <a:t>dell</a:t>
            </a:r>
            <a:r>
              <a:rPr lang="ja-JP" altLang="it-IT">
                <a:solidFill>
                  <a:srgbClr val="FFFFFF"/>
                </a:solidFill>
              </a:rPr>
              <a:t>’</a:t>
            </a:r>
            <a:r>
              <a:rPr lang="it-IT" altLang="ja-JP">
                <a:solidFill>
                  <a:srgbClr val="FFFFFF"/>
                </a:solidFill>
              </a:rPr>
              <a:t>intestino</a:t>
            </a:r>
            <a:r>
              <a:rPr lang="ja-JP" altLang="it-IT">
                <a:solidFill>
                  <a:srgbClr val="FFFFFF"/>
                </a:solidFill>
              </a:rPr>
              <a:t>”</a:t>
            </a:r>
            <a:r>
              <a:rPr lang="it-IT" altLang="ja-JP">
                <a:solidFill>
                  <a:srgbClr val="FFFFFF"/>
                </a:solidFill>
              </a:rPr>
              <a:t>.</a:t>
            </a:r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100355" name="Text Box 4"/>
          <p:cNvSpPr txBox="1">
            <a:spLocks noChangeArrowheads="1"/>
          </p:cNvSpPr>
          <p:nvPr/>
        </p:nvSpPr>
        <p:spPr bwMode="auto">
          <a:xfrm>
            <a:off x="2133600" y="1952625"/>
            <a:ext cx="4724400" cy="323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</a:rPr>
              <a:t>Samuel Gee nel 1888 per primo descrisse </a:t>
            </a:r>
            <a:r>
              <a:rPr lang="ja-JP" altLang="it-IT">
                <a:solidFill>
                  <a:srgbClr val="FFFFFF"/>
                </a:solidFill>
              </a:rPr>
              <a:t>“</a:t>
            </a:r>
            <a:r>
              <a:rPr lang="it-IT" altLang="ja-JP">
                <a:solidFill>
                  <a:srgbClr val="FFFFFF"/>
                </a:solidFill>
              </a:rPr>
              <a:t>The Coeliac affection</a:t>
            </a:r>
            <a:r>
              <a:rPr lang="ja-JP" altLang="it-IT">
                <a:solidFill>
                  <a:srgbClr val="FFFFFF"/>
                </a:solidFill>
              </a:rPr>
              <a:t>”</a:t>
            </a:r>
            <a:r>
              <a:rPr lang="it-IT" altLang="ja-JP">
                <a:solidFill>
                  <a:srgbClr val="FFFFFF"/>
                </a:solidFill>
              </a:rPr>
              <a:t>: un severo malassorbimento a genesi sconosciuta.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</a:rPr>
              <a:t>Terapia empirica per lungo tempo fu la eliminazione dei grassi dalla dieta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</a:rPr>
              <a:t> </a:t>
            </a: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100356" name="Text Box 5"/>
          <p:cNvSpPr txBox="1">
            <a:spLocks noChangeArrowheads="1"/>
          </p:cNvSpPr>
          <p:nvPr/>
        </p:nvSpPr>
        <p:spPr bwMode="auto">
          <a:xfrm>
            <a:off x="2193926" y="4619625"/>
            <a:ext cx="4683125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</a:rPr>
              <a:t>Solo nel 1950 Willem  Dicke scoprì che il glutine era l</a:t>
            </a:r>
            <a:r>
              <a:rPr lang="ja-JP" altLang="it-IT">
                <a:solidFill>
                  <a:srgbClr val="FFFFFF"/>
                </a:solidFill>
              </a:rPr>
              <a:t>’</a:t>
            </a:r>
            <a:r>
              <a:rPr lang="it-IT" altLang="ja-JP">
                <a:solidFill>
                  <a:srgbClr val="FFFFFF"/>
                </a:solidFill>
              </a:rPr>
              <a:t>agente scatenante della celiachia. Alla fine degli anni </a:t>
            </a:r>
            <a:r>
              <a:rPr lang="ja-JP" altLang="it-IT">
                <a:solidFill>
                  <a:srgbClr val="FFFFFF"/>
                </a:solidFill>
              </a:rPr>
              <a:t>‘</a:t>
            </a:r>
            <a:r>
              <a:rPr lang="it-IT" altLang="ja-JP">
                <a:solidFill>
                  <a:srgbClr val="FFFFFF"/>
                </a:solidFill>
              </a:rPr>
              <a:t>50 fu introdotta la biopsia intestinale con capsula di Crosby</a:t>
            </a:r>
            <a:r>
              <a:rPr lang="it-IT" altLang="ja-JP"/>
              <a:t>.</a:t>
            </a:r>
            <a:endParaRPr lang="it-IT" altLang="it-IT"/>
          </a:p>
        </p:txBody>
      </p:sp>
      <p:pic>
        <p:nvPicPr>
          <p:cNvPr id="100357" name="Picture 6" descr="Dicke (1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7850" y="1495425"/>
            <a:ext cx="37338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0358" name="Text Box 7"/>
          <p:cNvSpPr txBox="1">
            <a:spLocks noChangeArrowheads="1"/>
          </p:cNvSpPr>
          <p:nvPr/>
        </p:nvSpPr>
        <p:spPr bwMode="auto">
          <a:xfrm>
            <a:off x="6918325" y="6032501"/>
            <a:ext cx="133459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</a:rPr>
              <a:t>W. Dicke</a:t>
            </a:r>
            <a:endParaRPr lang="it-IT" altLang="it-IT"/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9270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zione vuota">
  <a:themeElements>
    <a:clrScheme name="Personalizzat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92D050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resentazione vuot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Presentazione vuo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0_Default Design">
  <a:themeElements>
    <a:clrScheme name="19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9_Default Design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19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9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9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9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9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9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9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9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9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9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9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9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Struttura predefinita">
  <a:themeElements>
    <a:clrScheme name="">
      <a:dk1>
        <a:srgbClr val="CCCCFF"/>
      </a:dk1>
      <a:lt1>
        <a:srgbClr val="FFFFFF"/>
      </a:lt1>
      <a:dk2>
        <a:srgbClr val="000066"/>
      </a:dk2>
      <a:lt2>
        <a:srgbClr val="FFFF99"/>
      </a:lt2>
      <a:accent1>
        <a:srgbClr val="FF9900"/>
      </a:accent1>
      <a:accent2>
        <a:srgbClr val="00FFFF"/>
      </a:accent2>
      <a:accent3>
        <a:srgbClr val="AAAAB8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00"/>
      </a:hlink>
      <a:folHlink>
        <a:srgbClr val="969696"/>
      </a:folHlink>
    </a:clrScheme>
    <a:fontScheme name="Struttura predefinit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979</Words>
  <Application>Microsoft Office PowerPoint</Application>
  <PresentationFormat>Widescreen</PresentationFormat>
  <Paragraphs>236</Paragraphs>
  <Slides>30</Slides>
  <Notes>3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9</vt:i4>
      </vt:variant>
      <vt:variant>
        <vt:lpstr>Tema</vt:lpstr>
      </vt:variant>
      <vt:variant>
        <vt:i4>4</vt:i4>
      </vt:variant>
      <vt:variant>
        <vt:lpstr>Server OLE incorporati</vt:lpstr>
      </vt:variant>
      <vt:variant>
        <vt:i4>3</vt:i4>
      </vt:variant>
      <vt:variant>
        <vt:lpstr>Titoli diapositive</vt:lpstr>
      </vt:variant>
      <vt:variant>
        <vt:i4>30</vt:i4>
      </vt:variant>
    </vt:vector>
  </HeadingPairs>
  <TitlesOfParts>
    <vt:vector size="46" baseType="lpstr">
      <vt:lpstr>MS PGothic</vt:lpstr>
      <vt:lpstr>MS PGothic</vt:lpstr>
      <vt:lpstr>Arial</vt:lpstr>
      <vt:lpstr>Arial Narrow</vt:lpstr>
      <vt:lpstr>Calibri</vt:lpstr>
      <vt:lpstr>Symbol</vt:lpstr>
      <vt:lpstr>Tahoma</vt:lpstr>
      <vt:lpstr>Times New Roman</vt:lpstr>
      <vt:lpstr>Verdana</vt:lpstr>
      <vt:lpstr>Presentazione vuota</vt:lpstr>
      <vt:lpstr>20_Default Design</vt:lpstr>
      <vt:lpstr>1_Struttura predefinita</vt:lpstr>
      <vt:lpstr>Struttura predefinita</vt:lpstr>
      <vt:lpstr>Corel Photo House Image</vt:lpstr>
      <vt:lpstr>Grafico di Microsoft Graph 97</vt:lpstr>
      <vt:lpstr>Documento Microsoft Word</vt:lpstr>
      <vt:lpstr>Presentazione standard di PowerPoint</vt:lpstr>
      <vt:lpstr>Caso clinico</vt:lpstr>
      <vt:lpstr>Profilo del Paziente</vt:lpstr>
      <vt:lpstr>Dati anamnestici </vt:lpstr>
      <vt:lpstr>Iter diagnostico </vt:lpstr>
      <vt:lpstr>Diagnosi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utente</dc:creator>
  <cp:lastModifiedBy>utente</cp:lastModifiedBy>
  <cp:revision>1</cp:revision>
  <dcterms:created xsi:type="dcterms:W3CDTF">2019-04-02T10:38:49Z</dcterms:created>
  <dcterms:modified xsi:type="dcterms:W3CDTF">2019-04-02T10:39:03Z</dcterms:modified>
</cp:coreProperties>
</file>