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86" r:id="rId4"/>
  </p:sldMasterIdLst>
  <p:notesMasterIdLst>
    <p:notesMasterId r:id="rId3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9C5B8-B232-482F-8792-4CA4D4282ABF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292B4-4B62-4C68-9C05-F8ED52FF28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09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4684E-47BA-483D-B6B8-24A511AA6F8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B393105A-4077-4321-A07D-6105D0F1868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8308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7988" cy="420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9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/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9B7AC-BF5F-4780-BC95-5FF73F566C21}" type="slidenum">
              <a:rPr kumimoji="0" lang="nb-NO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84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81FDF8-11B6-48AA-992B-4AB6082B87D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BD885E4-3FCD-4B46-A225-A7A280DD5A7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2644" name="Text Box 1"/>
          <p:cNvSpPr txBox="1">
            <a:spLocks noChangeArrowheads="1"/>
          </p:cNvSpPr>
          <p:nvPr/>
        </p:nvSpPr>
        <p:spPr bwMode="auto">
          <a:xfrm>
            <a:off x="735013" y="685800"/>
            <a:ext cx="53879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2645" name="Text Box 2"/>
          <p:cNvSpPr>
            <a:spLocks noChangeArrowheads="1"/>
          </p:cNvSpPr>
          <p:nvPr>
            <p:ph type="body"/>
          </p:nvPr>
        </p:nvSpPr>
        <p:spPr>
          <a:xfrm>
            <a:off x="912813" y="4343400"/>
            <a:ext cx="5033962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just" defTabSz="449263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it-IT" smtClean="0">
                <a:cs typeface="Times New Roman" panose="02020603050405020304" pitchFamily="18" charset="0"/>
              </a:rPr>
              <a:t>CD is characterised by a flattened mucosa, villous atrophy and crypt hyperplasia of the small intestine. In this slide are shown the endoscopic, histologic and electronic microscopy aspects of intestinal mucosa in a patient affected by coeliac disease and in a normal subject.</a:t>
            </a:r>
          </a:p>
        </p:txBody>
      </p:sp>
    </p:spTree>
    <p:extLst>
      <p:ext uri="{BB962C8B-B14F-4D97-AF65-F5344CB8AC3E}">
        <p14:creationId xmlns:p14="http://schemas.microsoft.com/office/powerpoint/2010/main" val="141886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43CA6C-B5C6-4CB3-9D7C-51ADD098089E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92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B4BA6A-7D9A-4D93-A213-2B597836166D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20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1D69A47-3A6A-4B9A-A7E8-F8DFAE10EA49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242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BE361-A316-455A-BE2A-CD3E76956158}" type="slidenum">
              <a:rPr lang="en-US" altLang="it-IT" smtClean="0">
                <a:latin typeface="Times New Roman" panose="02020603050405020304" pitchFamily="18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6366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2ADCBDD-8111-42A4-9D62-847E4132CAF0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908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50E108-C4A0-43B6-9461-9B0264EBBDD9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1242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012EE5-F539-4560-9998-1E24C60658EF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5919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5F0177E-53B6-4501-A582-75D4840A8A39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86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04479EA-DE56-4528-A76D-4AD2EE6FA3E1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075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F9C977E-D6E8-481A-BC46-4028A2E896C7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682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4A15647-61B1-4DEE-BA69-8A11C6AC0856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170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49ECD0-5CB8-4596-B17D-62C151B0B590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565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52AC5DE-B41B-44FA-9092-2AE173E47925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44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96EB7EB-DACD-4C12-B449-2C855368350E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454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F8E22B8-C38D-4539-9FB6-660A11245AF9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877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C808EE6-B121-4C1F-916C-86ED9D4A6954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666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BB79FD-FDEA-4F3B-8E96-8DD77E162369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147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AF8390-B3E1-40FB-B412-9255732FD6AD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035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8F1E36-C5A2-4481-8CD3-32CB4891BEF7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8877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7D8AEF-496F-437B-BDE8-03692760F76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625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502FBF-2F84-4872-85B0-5DEC391B6FB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1354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28123B-77BA-4197-8F68-A88F5DA150AD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12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7B25357-DDA3-4B3F-9CF7-949C0793BA42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33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6A4E2-1A0F-46CF-97DA-FDBE2B018A80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7469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05B143-6A4A-45DA-8A75-D21564AEC6CF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8417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0273ED-3D79-4AC8-9653-576D9B58FEE5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2893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AC0413-DBA7-48FF-93BB-F57124AFE7BF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030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D337E3-ACC7-4EE4-8560-CF5C0FAEE0A9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937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B73C78-6CF3-4C15-9AB8-3DEA1F0FFF8B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05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AE764-AFD7-459C-8E21-274C00A73BEC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888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50DD59-31C8-43C0-BB95-F30B09C5DBB4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416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96E0-B915-498B-BEA1-35B1BA42EC86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14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16CD7A-25B8-4FE1-86FB-28CEB936B70D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37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8B055C-DECD-4474-AD87-B436414C9ECC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098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90ECA87-85A0-4924-9B81-644A3C05D68F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2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D39140-542E-4BAA-84D4-D870907714A8}" type="slidenum">
              <a:rPr lang="en-US" altLang="it-IT" smtClean="0">
                <a:latin typeface="Times New Roman" panose="02020603050405020304" pitchFamily="18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97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lo stile del titolo dello schema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Fare clic per modificare gli stili del testo dello schema</a:t>
            </a:r>
          </a:p>
          <a:p>
            <a:pPr lvl="1"/>
            <a:r>
              <a:rPr lang="en-US" altLang="it-IT" smtClean="0"/>
              <a:t>Secondo livello</a:t>
            </a:r>
          </a:p>
          <a:p>
            <a:pPr lvl="2"/>
            <a:r>
              <a:rPr lang="en-US" altLang="it-IT" smtClean="0"/>
              <a:t>Terzo livello</a:t>
            </a:r>
          </a:p>
          <a:p>
            <a:pPr lvl="3"/>
            <a:r>
              <a:rPr lang="en-US" altLang="it-IT" smtClean="0"/>
              <a:t>Quarto livello</a:t>
            </a:r>
          </a:p>
          <a:p>
            <a:pPr lvl="4"/>
            <a:r>
              <a:rPr lang="en-US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3CEBA9B-D8CF-4249-AB1C-052C7359AB0D}" type="slidenum">
              <a:rPr lang="en-US" altLang="it-IT" smtClean="0">
                <a:solidFill>
                  <a:srgbClr val="FFFF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FFFF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99903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2639E8-43CA-4543-849A-B7EECC464351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95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ChangeArrowheads="1"/>
          </p:cNvSpPr>
          <p:nvPr/>
        </p:nvSpPr>
        <p:spPr bwMode="auto">
          <a:xfrm>
            <a:off x="2424114" y="304801"/>
            <a:ext cx="771048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/>
              <a:t/>
            </a:r>
            <a:br>
              <a:rPr lang="it-IT" altLang="it-IT" sz="2800"/>
            </a:br>
            <a:endParaRPr lang="it-IT" altLang="it-IT" sz="2800"/>
          </a:p>
        </p:txBody>
      </p:sp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1524000" y="576263"/>
            <a:ext cx="39893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0F"/>
              </a:solidFill>
            </a:endParaRPr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3124201" y="2420938"/>
            <a:ext cx="628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600">
              <a:solidFill>
                <a:srgbClr val="FFFFFF"/>
              </a:solidFill>
            </a:endParaRPr>
          </a:p>
        </p:txBody>
      </p:sp>
      <p:sp>
        <p:nvSpPr>
          <p:cNvPr id="91140" name="Text Box 8"/>
          <p:cNvSpPr txBox="1">
            <a:spLocks noChangeArrowheads="1"/>
          </p:cNvSpPr>
          <p:nvPr/>
        </p:nvSpPr>
        <p:spPr bwMode="auto">
          <a:xfrm>
            <a:off x="2566988" y="357189"/>
            <a:ext cx="72009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srgbClr val="FFFFFF"/>
                </a:solidFill>
              </a:rPr>
              <a:t>Corso di Laurea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srgbClr val="FFFFFF"/>
                </a:solidFill>
              </a:rPr>
              <a:t>in Medicina e Chirurgia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4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4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 dirty="0">
                <a:solidFill>
                  <a:srgbClr val="FFFFFF"/>
                </a:solidFill>
              </a:rPr>
              <a:t>Malattia Celiaca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srgbClr val="FFFFFF"/>
                </a:solidFill>
              </a:rPr>
              <a:t>Prof. Roberto De Giorgio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>
                <a:solidFill>
                  <a:srgbClr val="FFFFFF"/>
                </a:solidFill>
              </a:rPr>
              <a:t>roberto.degiorgio@unife.it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http://image.slidesharecdn.com/lediarrea2013-131104050646-phpapp01/95/tammaro-g-la-diarrea-persistente-asmad-2013-13-638.jpg?cb=14029801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0"/>
          <a:stretch>
            <a:fillRect/>
          </a:stretch>
        </p:blipFill>
        <p:spPr bwMode="auto">
          <a:xfrm>
            <a:off x="1633538" y="2000251"/>
            <a:ext cx="8970962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CasellaDiTesto 2"/>
          <p:cNvSpPr txBox="1">
            <a:spLocks noChangeArrowheads="1"/>
          </p:cNvSpPr>
          <p:nvPr/>
        </p:nvSpPr>
        <p:spPr bwMode="auto">
          <a:xfrm>
            <a:off x="2651126" y="715963"/>
            <a:ext cx="738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/>
              <a:t>Dalla capsula di Crosby all</a:t>
            </a:r>
            <a:r>
              <a:rPr lang="ja-JP" altLang="it-IT" sz="3200" b="1"/>
              <a:t>’</a:t>
            </a:r>
            <a:r>
              <a:rPr lang="it-IT" altLang="ja-JP" sz="3200" b="1"/>
              <a:t>endoscopio…</a:t>
            </a:r>
            <a:endParaRPr lang="it-IT" altLang="it-IT" sz="3200" b="1"/>
          </a:p>
        </p:txBody>
      </p:sp>
    </p:spTree>
    <p:extLst>
      <p:ext uri="{BB962C8B-B14F-4D97-AF65-F5344CB8AC3E}">
        <p14:creationId xmlns:p14="http://schemas.microsoft.com/office/powerpoint/2010/main" val="11868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4"/>
          <p:cNvSpPr txBox="1">
            <a:spLocks noChangeArrowheads="1"/>
          </p:cNvSpPr>
          <p:nvPr/>
        </p:nvSpPr>
        <p:spPr bwMode="auto">
          <a:xfrm>
            <a:off x="3962400" y="328613"/>
            <a:ext cx="5627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 b="1">
                <a:solidFill>
                  <a:srgbClr val="FF3300"/>
                </a:solidFill>
              </a:rPr>
              <a:t>Cosa è la Celiachia?</a:t>
            </a:r>
          </a:p>
        </p:txBody>
      </p:sp>
      <p:sp>
        <p:nvSpPr>
          <p:cNvPr id="102402" name="Text Box 5"/>
          <p:cNvSpPr txBox="1">
            <a:spLocks noChangeArrowheads="1"/>
          </p:cNvSpPr>
          <p:nvPr/>
        </p:nvSpPr>
        <p:spPr bwMode="auto">
          <a:xfrm>
            <a:off x="2438400" y="1412875"/>
            <a:ext cx="7391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/>
              <a:t>Intolleranza alimentare permanente su base autoimmune a </a:t>
            </a:r>
            <a:r>
              <a:rPr lang="it-IT" altLang="it-IT" sz="2800" b="1">
                <a:solidFill>
                  <a:srgbClr val="FFFFFF"/>
                </a:solidFill>
              </a:rPr>
              <a:t>prolamine</a:t>
            </a:r>
            <a:r>
              <a:rPr lang="it-IT" altLang="it-IT" sz="2800" b="1"/>
              <a:t> e </a:t>
            </a:r>
            <a:r>
              <a:rPr lang="it-IT" altLang="it-IT" sz="2800" b="1">
                <a:solidFill>
                  <a:srgbClr val="FFFFFF"/>
                </a:solidFill>
              </a:rPr>
              <a:t>glutenine</a:t>
            </a:r>
            <a:r>
              <a:rPr lang="it-IT" altLang="it-IT" sz="2800" b="1"/>
              <a:t> del frumento, segale, orzo, farro, kamut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02403" name="Line 6"/>
          <p:cNvSpPr>
            <a:spLocks noChangeShapeType="1"/>
          </p:cNvSpPr>
          <p:nvPr/>
        </p:nvSpPr>
        <p:spPr bwMode="auto">
          <a:xfrm>
            <a:off x="6096000" y="2928938"/>
            <a:ext cx="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3962400" y="3698875"/>
            <a:ext cx="472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/>
              <a:t>atrofia dei villi intestinali</a:t>
            </a:r>
            <a:r>
              <a:rPr lang="it-IT" altLang="it-IT" sz="320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102405" name="Line 8"/>
          <p:cNvSpPr>
            <a:spLocks noChangeShapeType="1"/>
          </p:cNvSpPr>
          <p:nvPr/>
        </p:nvSpPr>
        <p:spPr bwMode="auto">
          <a:xfrm>
            <a:off x="6096000" y="4343400"/>
            <a:ext cx="0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2406" name="Text Box 9"/>
          <p:cNvSpPr txBox="1">
            <a:spLocks noChangeArrowheads="1"/>
          </p:cNvSpPr>
          <p:nvPr/>
        </p:nvSpPr>
        <p:spPr bwMode="auto">
          <a:xfrm>
            <a:off x="3733800" y="5070475"/>
            <a:ext cx="46672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/>
              <a:t>malassorbimento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/>
              <a:t>con sintomi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/>
              <a:t>estremamente variabili</a:t>
            </a:r>
            <a:endParaRPr lang="it-IT" altLang="it-IT" sz="3200"/>
          </a:p>
        </p:txBody>
      </p:sp>
      <p:pic>
        <p:nvPicPr>
          <p:cNvPr id="102407" name="Picture 11" descr="Image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65625"/>
            <a:ext cx="2268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Immagine 2" descr="Image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4292601"/>
            <a:ext cx="2555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4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CasellaDiTesto 1"/>
          <p:cNvSpPr txBox="1">
            <a:spLocks noChangeArrowheads="1"/>
          </p:cNvSpPr>
          <p:nvPr/>
        </p:nvSpPr>
        <p:spPr bwMode="auto">
          <a:xfrm>
            <a:off x="4810125" y="2935289"/>
            <a:ext cx="2522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/>
              <a:t>Patogenesi</a:t>
            </a:r>
          </a:p>
        </p:txBody>
      </p:sp>
    </p:spTree>
    <p:extLst>
      <p:ext uri="{BB962C8B-B14F-4D97-AF65-F5344CB8AC3E}">
        <p14:creationId xmlns:p14="http://schemas.microsoft.com/office/powerpoint/2010/main" val="4768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2198688" y="0"/>
            <a:ext cx="800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/>
              <a:t>Patogenesi della Malattia Celiaca</a:t>
            </a:r>
          </a:p>
        </p:txBody>
      </p:sp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2227263" y="1676400"/>
            <a:ext cx="762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it-IT" altLang="it-IT" sz="3200"/>
          </a:p>
          <a:p>
            <a:pPr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it-IT" altLang="it-IT" sz="3200"/>
          </a:p>
          <a:p>
            <a:pPr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it-IT" altLang="it-IT" sz="3200"/>
          </a:p>
          <a:p>
            <a:pPr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it-IT" altLang="it-IT" sz="3200"/>
          </a:p>
          <a:p>
            <a:pPr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3200"/>
              <a:t>      </a:t>
            </a:r>
            <a:r>
              <a:rPr lang="it-IT" altLang="it-IT" sz="3600"/>
              <a:t> </a:t>
            </a:r>
          </a:p>
        </p:txBody>
      </p:sp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6029325" y="11430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/>
              <a:t> </a:t>
            </a:r>
          </a:p>
        </p:txBody>
      </p:sp>
      <p:sp>
        <p:nvSpPr>
          <p:cNvPr id="104452" name="Oval 5"/>
          <p:cNvSpPr>
            <a:spLocks noChangeArrowheads="1"/>
          </p:cNvSpPr>
          <p:nvPr/>
        </p:nvSpPr>
        <p:spPr bwMode="auto">
          <a:xfrm>
            <a:off x="4132263" y="1066800"/>
            <a:ext cx="4419600" cy="990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</a:rPr>
              <a:t>Gliadina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000000"/>
                </a:solidFill>
              </a:rPr>
              <a:t>trigger estrinseco</a:t>
            </a:r>
          </a:p>
        </p:txBody>
      </p:sp>
      <p:sp>
        <p:nvSpPr>
          <p:cNvPr id="104453" name="Oval 6"/>
          <p:cNvSpPr>
            <a:spLocks noChangeArrowheads="1"/>
          </p:cNvSpPr>
          <p:nvPr/>
        </p:nvSpPr>
        <p:spPr bwMode="auto">
          <a:xfrm>
            <a:off x="3827463" y="2971800"/>
            <a:ext cx="4724400" cy="1219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000000"/>
                </a:solidFill>
              </a:rPr>
              <a:t>HLA-DQ2 e/o DQ8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000000"/>
                </a:solidFill>
              </a:rPr>
              <a:t>stretto legame genetico</a:t>
            </a:r>
          </a:p>
        </p:txBody>
      </p:sp>
      <p:sp>
        <p:nvSpPr>
          <p:cNvPr id="104454" name="Oval 7"/>
          <p:cNvSpPr>
            <a:spLocks noChangeArrowheads="1"/>
          </p:cNvSpPr>
          <p:nvPr/>
        </p:nvSpPr>
        <p:spPr bwMode="auto">
          <a:xfrm>
            <a:off x="3370263" y="5257800"/>
            <a:ext cx="5562600" cy="11430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000000"/>
                </a:solidFill>
              </a:rPr>
              <a:t>Transglutaminasi Tissutale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000000"/>
                </a:solidFill>
              </a:rPr>
              <a:t>principale autoantigene</a:t>
            </a:r>
          </a:p>
        </p:txBody>
      </p:sp>
      <p:sp>
        <p:nvSpPr>
          <p:cNvPr id="104455" name="AutoShape 8"/>
          <p:cNvSpPr>
            <a:spLocks noChangeArrowheads="1"/>
          </p:cNvSpPr>
          <p:nvPr/>
        </p:nvSpPr>
        <p:spPr bwMode="auto">
          <a:xfrm>
            <a:off x="5961063" y="2057401"/>
            <a:ext cx="487362" cy="976313"/>
          </a:xfrm>
          <a:prstGeom prst="downArrow">
            <a:avLst>
              <a:gd name="adj1" fmla="val 50000"/>
              <a:gd name="adj2" fmla="val 500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04456" name="AutoShape 9"/>
          <p:cNvSpPr>
            <a:spLocks noChangeArrowheads="1"/>
          </p:cNvSpPr>
          <p:nvPr/>
        </p:nvSpPr>
        <p:spPr bwMode="auto">
          <a:xfrm>
            <a:off x="5961063" y="4267201"/>
            <a:ext cx="487362" cy="976313"/>
          </a:xfrm>
          <a:prstGeom prst="downArrow">
            <a:avLst>
              <a:gd name="adj1" fmla="val 50000"/>
              <a:gd name="adj2" fmla="val 500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7866063" y="1905000"/>
            <a:ext cx="2667000" cy="13716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Altri fattori ambientali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(infezioni batteriche e virali)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1922463" y="1981200"/>
            <a:ext cx="2514600" cy="12954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Fattori precipitanti: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stress, gravidanza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4459" name="Text Box 13"/>
          <p:cNvSpPr txBox="1">
            <a:spLocks noChangeArrowheads="1"/>
          </p:cNvSpPr>
          <p:nvPr/>
        </p:nvSpPr>
        <p:spPr bwMode="auto">
          <a:xfrm>
            <a:off x="8399464" y="2805113"/>
            <a:ext cx="2262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3333CC"/>
                </a:solidFill>
              </a:rPr>
              <a:t> </a:t>
            </a:r>
            <a:endParaRPr lang="it-IT" altLang="it-IT">
              <a:solidFill>
                <a:srgbClr val="3333CC"/>
              </a:solidFill>
            </a:endParaRPr>
          </a:p>
        </p:txBody>
      </p:sp>
      <p:sp>
        <p:nvSpPr>
          <p:cNvPr id="104460" name="CasellaDiTesto 13"/>
          <p:cNvSpPr txBox="1">
            <a:spLocks noChangeArrowheads="1"/>
          </p:cNvSpPr>
          <p:nvPr/>
        </p:nvSpPr>
        <p:spPr bwMode="auto">
          <a:xfrm>
            <a:off x="1590675" y="6416675"/>
            <a:ext cx="491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>
                <a:solidFill>
                  <a:srgbClr val="FFFFFF"/>
                </a:solidFill>
              </a:rPr>
              <a:t>Dieterich, Schuppan, Volta, et al., Nat Med 1997</a:t>
            </a:r>
          </a:p>
        </p:txBody>
      </p:sp>
    </p:spTree>
    <p:extLst>
      <p:ext uri="{BB962C8B-B14F-4D97-AF65-F5344CB8AC3E}">
        <p14:creationId xmlns:p14="http://schemas.microsoft.com/office/powerpoint/2010/main" val="2536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 animBg="1"/>
      <p:bldP spid="419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2"/>
          <p:cNvSpPr txBox="1">
            <a:spLocks noChangeArrowheads="1"/>
          </p:cNvSpPr>
          <p:nvPr/>
        </p:nvSpPr>
        <p:spPr bwMode="auto">
          <a:xfrm>
            <a:off x="2208213" y="1220789"/>
            <a:ext cx="76962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Gliadine: </a:t>
            </a:r>
            <a:r>
              <a:rPr lang="it-IT" altLang="it-IT" sz="3200">
                <a:sym typeface="Symbol" panose="05050102010706020507" pitchFamily="18" charset="2"/>
              </a:rPr>
              <a:t>, , ,                             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ym typeface="Symbol" panose="05050102010706020507" pitchFamily="18" charset="2"/>
              </a:rPr>
              <a:t>tossicità decrescente da  ad 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>
              <a:sym typeface="Symbol" panose="05050102010706020507" pitchFamily="18" charset="2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ym typeface="Symbol" panose="05050102010706020507" pitchFamily="18" charset="2"/>
              </a:rPr>
              <a:t>A-gliadina (266 aminoacidi): frazione tossica dell</a:t>
            </a:r>
            <a:r>
              <a:rPr lang="ja-JP" altLang="it-IT" sz="3200">
                <a:sym typeface="Symbol" panose="05050102010706020507" pitchFamily="18" charset="2"/>
              </a:rPr>
              <a:t>’</a:t>
            </a:r>
            <a:r>
              <a:rPr lang="it-IT" altLang="ja-JP" sz="3200">
                <a:sym typeface="Symbol" panose="05050102010706020507" pitchFamily="18" charset="2"/>
              </a:rPr>
              <a:t>-gliadina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>
              <a:sym typeface="Symbol" panose="05050102010706020507" pitchFamily="18" charset="2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ym typeface="Symbol" panose="05050102010706020507" pitchFamily="18" charset="2"/>
              </a:rPr>
              <a:t>Vari peptidi tossici (31-49, 57-89) ricchi in glutammina e prolina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>
              <a:sym typeface="Symbol" panose="05050102010706020507" pitchFamily="18" charset="2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  <a:sym typeface="Symbol" panose="05050102010706020507" pitchFamily="18" charset="2"/>
              </a:rPr>
              <a:t>De Ritis G et al, Gastroenterology 1988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  <a:sym typeface="Symbol" panose="05050102010706020507" pitchFamily="18" charset="2"/>
              </a:rPr>
              <a:t>Shan L et al, Science 2002</a:t>
            </a:r>
            <a:endParaRPr lang="it-IT" altLang="it-IT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941638" y="461963"/>
            <a:ext cx="6292850" cy="519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587D3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Caratteristiche molecolari della gliadina</a:t>
            </a:r>
          </a:p>
        </p:txBody>
      </p:sp>
    </p:spTree>
    <p:extLst>
      <p:ext uri="{BB962C8B-B14F-4D97-AF65-F5344CB8AC3E}">
        <p14:creationId xmlns:p14="http://schemas.microsoft.com/office/powerpoint/2010/main" val="10297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Group 2"/>
          <p:cNvGrpSpPr>
            <a:grpSpLocks/>
          </p:cNvGrpSpPr>
          <p:nvPr/>
        </p:nvGrpSpPr>
        <p:grpSpPr bwMode="auto">
          <a:xfrm>
            <a:off x="2192338" y="231842"/>
            <a:ext cx="8475662" cy="6538847"/>
            <a:chOff x="64" y="-14"/>
            <a:chExt cx="6088" cy="4207"/>
          </a:xfrm>
        </p:grpSpPr>
        <p:grpSp>
          <p:nvGrpSpPr>
            <p:cNvPr id="106512" name="Group 3"/>
            <p:cNvGrpSpPr>
              <a:grpSpLocks/>
            </p:cNvGrpSpPr>
            <p:nvPr/>
          </p:nvGrpSpPr>
          <p:grpSpPr bwMode="auto">
            <a:xfrm>
              <a:off x="2876" y="580"/>
              <a:ext cx="95" cy="409"/>
              <a:chOff x="2882" y="661"/>
              <a:chExt cx="95" cy="409"/>
            </a:xfrm>
          </p:grpSpPr>
          <p:sp>
            <p:nvSpPr>
              <p:cNvPr id="24744" name="Oval 4"/>
              <p:cNvSpPr>
                <a:spLocks noChangeArrowheads="1"/>
              </p:cNvSpPr>
              <p:nvPr/>
            </p:nvSpPr>
            <p:spPr bwMode="auto">
              <a:xfrm>
                <a:off x="2885" y="972"/>
                <a:ext cx="88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45" name="Oval 5"/>
              <p:cNvSpPr>
                <a:spLocks noChangeArrowheads="1"/>
              </p:cNvSpPr>
              <p:nvPr/>
            </p:nvSpPr>
            <p:spPr bwMode="auto">
              <a:xfrm>
                <a:off x="2882" y="661"/>
                <a:ext cx="91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106513" name="Group 6"/>
            <p:cNvGrpSpPr>
              <a:grpSpLocks/>
            </p:cNvGrpSpPr>
            <p:nvPr/>
          </p:nvGrpSpPr>
          <p:grpSpPr bwMode="auto">
            <a:xfrm rot="-1370319">
              <a:off x="1925" y="1485"/>
              <a:ext cx="1019" cy="282"/>
              <a:chOff x="1814" y="1374"/>
              <a:chExt cx="1019" cy="282"/>
            </a:xfrm>
          </p:grpSpPr>
          <p:sp>
            <p:nvSpPr>
              <p:cNvPr id="24738" name="Oval 7"/>
              <p:cNvSpPr>
                <a:spLocks noChangeArrowheads="1"/>
              </p:cNvSpPr>
              <p:nvPr/>
            </p:nvSpPr>
            <p:spPr bwMode="auto">
              <a:xfrm rot="-3297127">
                <a:off x="2738" y="1371"/>
                <a:ext cx="92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39" name="Oval 8"/>
              <p:cNvSpPr>
                <a:spLocks noChangeArrowheads="1"/>
              </p:cNvSpPr>
              <p:nvPr/>
            </p:nvSpPr>
            <p:spPr bwMode="auto">
              <a:xfrm rot="2204681">
                <a:off x="2498" y="1377"/>
                <a:ext cx="92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40" name="Oval 9"/>
              <p:cNvSpPr>
                <a:spLocks noChangeArrowheads="1"/>
              </p:cNvSpPr>
              <p:nvPr/>
            </p:nvSpPr>
            <p:spPr bwMode="auto">
              <a:xfrm rot="2204681">
                <a:off x="2275" y="1379"/>
                <a:ext cx="92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41" name="Oval 10"/>
              <p:cNvSpPr>
                <a:spLocks noChangeArrowheads="1"/>
              </p:cNvSpPr>
              <p:nvPr/>
            </p:nvSpPr>
            <p:spPr bwMode="auto">
              <a:xfrm rot="2204681">
                <a:off x="1987" y="1388"/>
                <a:ext cx="91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42" name="Oval 11"/>
              <p:cNvSpPr>
                <a:spLocks noChangeArrowheads="1"/>
              </p:cNvSpPr>
              <p:nvPr/>
            </p:nvSpPr>
            <p:spPr bwMode="auto">
              <a:xfrm rot="2204681">
                <a:off x="1813" y="1556"/>
                <a:ext cx="92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43" name="Oval 12"/>
              <p:cNvSpPr>
                <a:spLocks noChangeArrowheads="1"/>
              </p:cNvSpPr>
              <p:nvPr/>
            </p:nvSpPr>
            <p:spPr bwMode="auto">
              <a:xfrm rot="2204681">
                <a:off x="2168" y="1378"/>
                <a:ext cx="90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106514" name="Line 13"/>
            <p:cNvSpPr>
              <a:spLocks noChangeShapeType="1"/>
            </p:cNvSpPr>
            <p:nvPr/>
          </p:nvSpPr>
          <p:spPr bwMode="auto">
            <a:xfrm flipV="1">
              <a:off x="2767" y="2847"/>
              <a:ext cx="382" cy="26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06515" name="Line 14"/>
            <p:cNvSpPr>
              <a:spLocks noChangeShapeType="1"/>
            </p:cNvSpPr>
            <p:nvPr/>
          </p:nvSpPr>
          <p:spPr bwMode="auto">
            <a:xfrm rot="176822">
              <a:off x="4582" y="3043"/>
              <a:ext cx="544" cy="28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grpSp>
          <p:nvGrpSpPr>
            <p:cNvPr id="106516" name="Group 15"/>
            <p:cNvGrpSpPr>
              <a:grpSpLocks/>
            </p:cNvGrpSpPr>
            <p:nvPr/>
          </p:nvGrpSpPr>
          <p:grpSpPr bwMode="auto">
            <a:xfrm>
              <a:off x="4136" y="2475"/>
              <a:ext cx="421" cy="632"/>
              <a:chOff x="4136" y="2475"/>
              <a:chExt cx="421" cy="632"/>
            </a:xfrm>
          </p:grpSpPr>
          <p:grpSp>
            <p:nvGrpSpPr>
              <p:cNvPr id="106652" name="Group 16"/>
              <p:cNvGrpSpPr>
                <a:grpSpLocks/>
              </p:cNvGrpSpPr>
              <p:nvPr/>
            </p:nvGrpSpPr>
            <p:grpSpPr bwMode="auto">
              <a:xfrm>
                <a:off x="4184" y="2731"/>
                <a:ext cx="373" cy="376"/>
                <a:chOff x="3772" y="3709"/>
                <a:chExt cx="373" cy="376"/>
              </a:xfrm>
            </p:grpSpPr>
            <p:sp>
              <p:nvSpPr>
                <p:cNvPr id="24736" name="Oval 17"/>
                <p:cNvSpPr>
                  <a:spLocks noChangeArrowheads="1"/>
                </p:cNvSpPr>
                <p:nvPr/>
              </p:nvSpPr>
              <p:spPr bwMode="auto">
                <a:xfrm rot="-2866130">
                  <a:off x="3766" y="3722"/>
                  <a:ext cx="376" cy="37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FF"/>
                    </a:gs>
                    <a:gs pos="100000">
                      <a:srgbClr val="5B245B"/>
                    </a:gs>
                  </a:gsLst>
                  <a:path path="shape">
                    <a:fillToRect l="50000" t="50000" r="50000" b="50000"/>
                  </a:path>
                </a:gradFill>
                <a:ln w="19050" cap="rnd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4737" name="Oval 18"/>
                <p:cNvSpPr>
                  <a:spLocks noChangeArrowheads="1"/>
                </p:cNvSpPr>
                <p:nvPr/>
              </p:nvSpPr>
              <p:spPr bwMode="auto">
                <a:xfrm rot="-2866130">
                  <a:off x="3873" y="3806"/>
                  <a:ext cx="187" cy="19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3399"/>
                    </a:gs>
                    <a:gs pos="100000">
                      <a:srgbClr val="22091A"/>
                    </a:gs>
                  </a:gsLst>
                  <a:path path="shape">
                    <a:fillToRect l="50000" t="50000" r="50000" b="50000"/>
                  </a:path>
                </a:gradFill>
                <a:ln w="19050" cap="rnd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17139" name="Text Box 19"/>
              <p:cNvSpPr txBox="1">
                <a:spLocks noChangeArrowheads="1"/>
              </p:cNvSpPr>
              <p:nvPr/>
            </p:nvSpPr>
            <p:spPr bwMode="auto">
              <a:xfrm rot="-3812">
                <a:off x="4136" y="2475"/>
                <a:ext cx="399" cy="374"/>
              </a:xfrm>
              <a:prstGeom prst="rect">
                <a:avLst/>
              </a:prstGeom>
              <a:noFill/>
              <a:ln w="28575" cap="rnd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sz="16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itchFamily="34" charset="0"/>
                    <a:ea typeface="MS PGothic" panose="020B0600070205080204" pitchFamily="34" charset="-128"/>
                  </a:rPr>
                  <a:t>B cell</a:t>
                </a: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06517" name="Line 20"/>
            <p:cNvSpPr>
              <a:spLocks noChangeShapeType="1"/>
            </p:cNvSpPr>
            <p:nvPr/>
          </p:nvSpPr>
          <p:spPr bwMode="auto">
            <a:xfrm>
              <a:off x="3750" y="2691"/>
              <a:ext cx="408" cy="16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06518" name="Text Box 21"/>
            <p:cNvSpPr txBox="1">
              <a:spLocks noChangeArrowheads="1"/>
            </p:cNvSpPr>
            <p:nvPr/>
          </p:nvSpPr>
          <p:spPr bwMode="auto">
            <a:xfrm>
              <a:off x="4531" y="2460"/>
              <a:ext cx="1621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06519" name="Text Box 22"/>
            <p:cNvSpPr txBox="1">
              <a:spLocks noChangeArrowheads="1"/>
            </p:cNvSpPr>
            <p:nvPr/>
          </p:nvSpPr>
          <p:spPr bwMode="auto">
            <a:xfrm>
              <a:off x="3515" y="1525"/>
              <a:ext cx="1426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06520" name="Line 23"/>
            <p:cNvSpPr>
              <a:spLocks noChangeShapeType="1"/>
            </p:cNvSpPr>
            <p:nvPr/>
          </p:nvSpPr>
          <p:spPr bwMode="auto">
            <a:xfrm>
              <a:off x="2180" y="2412"/>
              <a:ext cx="116" cy="52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06521" name="Text Box 24"/>
            <p:cNvSpPr txBox="1">
              <a:spLocks noChangeArrowheads="1"/>
            </p:cNvSpPr>
            <p:nvPr/>
          </p:nvSpPr>
          <p:spPr bwMode="auto">
            <a:xfrm>
              <a:off x="112" y="1586"/>
              <a:ext cx="1900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grpSp>
          <p:nvGrpSpPr>
            <p:cNvPr id="106522" name="Group 25"/>
            <p:cNvGrpSpPr>
              <a:grpSpLocks/>
            </p:cNvGrpSpPr>
            <p:nvPr/>
          </p:nvGrpSpPr>
          <p:grpSpPr bwMode="auto">
            <a:xfrm rot="1309509">
              <a:off x="1945" y="2080"/>
              <a:ext cx="385" cy="344"/>
              <a:chOff x="1854" y="1916"/>
              <a:chExt cx="385" cy="344"/>
            </a:xfrm>
          </p:grpSpPr>
          <p:sp>
            <p:nvSpPr>
              <p:cNvPr id="24728" name="Rectangle 26"/>
              <p:cNvSpPr>
                <a:spLocks noChangeArrowheads="1"/>
              </p:cNvSpPr>
              <p:nvPr/>
            </p:nvSpPr>
            <p:spPr bwMode="auto">
              <a:xfrm rot="1591872">
                <a:off x="2137" y="1915"/>
                <a:ext cx="97" cy="99"/>
              </a:xfrm>
              <a:prstGeom prst="rect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6633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29" name="Oval 27"/>
              <p:cNvSpPr>
                <a:spLocks noChangeArrowheads="1"/>
              </p:cNvSpPr>
              <p:nvPr/>
            </p:nvSpPr>
            <p:spPr bwMode="auto">
              <a:xfrm>
                <a:off x="1976" y="1940"/>
                <a:ext cx="89" cy="9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CCFFFF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30" name="Oval 28"/>
              <p:cNvSpPr>
                <a:spLocks noChangeArrowheads="1"/>
              </p:cNvSpPr>
              <p:nvPr/>
            </p:nvSpPr>
            <p:spPr bwMode="auto">
              <a:xfrm>
                <a:off x="1851" y="2083"/>
                <a:ext cx="92" cy="9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CCFFFF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31" name="Oval 29"/>
              <p:cNvSpPr>
                <a:spLocks noChangeArrowheads="1"/>
              </p:cNvSpPr>
              <p:nvPr/>
            </p:nvSpPr>
            <p:spPr bwMode="auto">
              <a:xfrm>
                <a:off x="1922" y="2066"/>
                <a:ext cx="88" cy="9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CCFFFF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32" name="Oval 30"/>
              <p:cNvSpPr>
                <a:spLocks noChangeArrowheads="1"/>
              </p:cNvSpPr>
              <p:nvPr/>
            </p:nvSpPr>
            <p:spPr bwMode="auto">
              <a:xfrm>
                <a:off x="2098" y="1984"/>
                <a:ext cx="88" cy="9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CCFFFF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733" name="Rectangle 31"/>
              <p:cNvSpPr>
                <a:spLocks noChangeArrowheads="1"/>
              </p:cNvSpPr>
              <p:nvPr/>
            </p:nvSpPr>
            <p:spPr bwMode="auto">
              <a:xfrm>
                <a:off x="1897" y="2156"/>
                <a:ext cx="97" cy="99"/>
              </a:xfrm>
              <a:prstGeom prst="rect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6633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106523" name="Group 32"/>
            <p:cNvGrpSpPr>
              <a:grpSpLocks/>
            </p:cNvGrpSpPr>
            <p:nvPr/>
          </p:nvGrpSpPr>
          <p:grpSpPr bwMode="auto">
            <a:xfrm rot="-788603">
              <a:off x="3647" y="2092"/>
              <a:ext cx="776" cy="331"/>
              <a:chOff x="4433" y="2627"/>
              <a:chExt cx="776" cy="331"/>
            </a:xfrm>
          </p:grpSpPr>
          <p:sp>
            <p:nvSpPr>
              <p:cNvPr id="106644" name="Line 33"/>
              <p:cNvSpPr>
                <a:spLocks noChangeShapeType="1"/>
              </p:cNvSpPr>
              <p:nvPr/>
            </p:nvSpPr>
            <p:spPr bwMode="auto">
              <a:xfrm rot="334614" flipV="1">
                <a:off x="4481" y="2690"/>
                <a:ext cx="715" cy="268"/>
              </a:xfrm>
              <a:prstGeom prst="line">
                <a:avLst/>
              </a:prstGeom>
              <a:noFill/>
              <a:ln w="28575" cap="rnd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06645" name="Text Box 34"/>
              <p:cNvSpPr txBox="1">
                <a:spLocks noChangeArrowheads="1"/>
              </p:cNvSpPr>
              <p:nvPr/>
            </p:nvSpPr>
            <p:spPr bwMode="auto">
              <a:xfrm rot="-1026948">
                <a:off x="4433" y="2627"/>
                <a:ext cx="776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it-IT" sz="1600" b="1">
                    <a:solidFill>
                      <a:srgbClr val="FF9900"/>
                    </a:solidFill>
                    <a:latin typeface="Arial Narrow" panose="020B0606020202030204" pitchFamily="34" charset="0"/>
                  </a:rPr>
                  <a:t>IFN</a:t>
                </a:r>
                <a:r>
                  <a:rPr lang="de-DE" altLang="it-IT" sz="1600" b="1">
                    <a:solidFill>
                      <a:srgbClr val="FF99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de-DE" altLang="it-IT" sz="1600" b="1">
                    <a:solidFill>
                      <a:srgbClr val="FF9900"/>
                    </a:solidFill>
                    <a:latin typeface="Arial Narrow" panose="020B0606020202030204" pitchFamily="34" charset="0"/>
                  </a:rPr>
                  <a:t>, TNF</a:t>
                </a:r>
                <a:r>
                  <a:rPr lang="de-DE" altLang="it-IT" sz="1600" b="1">
                    <a:solidFill>
                      <a:srgbClr val="FF9900"/>
                    </a:solidFill>
                    <a:latin typeface="Symbol" panose="05050102010706020507" pitchFamily="18" charset="2"/>
                  </a:rPr>
                  <a:t>a</a:t>
                </a:r>
                <a:endParaRPr lang="it-IT" altLang="it-IT"/>
              </a:p>
            </p:txBody>
          </p:sp>
        </p:grpSp>
        <p:grpSp>
          <p:nvGrpSpPr>
            <p:cNvPr id="106524" name="Group 35"/>
            <p:cNvGrpSpPr>
              <a:grpSpLocks/>
            </p:cNvGrpSpPr>
            <p:nvPr/>
          </p:nvGrpSpPr>
          <p:grpSpPr bwMode="auto">
            <a:xfrm>
              <a:off x="3024" y="2127"/>
              <a:ext cx="693" cy="823"/>
              <a:chOff x="3024" y="2127"/>
              <a:chExt cx="693" cy="823"/>
            </a:xfrm>
          </p:grpSpPr>
          <p:grpSp>
            <p:nvGrpSpPr>
              <p:cNvPr id="106627" name="Group 36"/>
              <p:cNvGrpSpPr>
                <a:grpSpLocks/>
              </p:cNvGrpSpPr>
              <p:nvPr/>
            </p:nvGrpSpPr>
            <p:grpSpPr bwMode="auto">
              <a:xfrm rot="-2875998">
                <a:off x="3139" y="2470"/>
                <a:ext cx="587" cy="373"/>
                <a:chOff x="3844" y="2822"/>
                <a:chExt cx="587" cy="373"/>
              </a:xfrm>
            </p:grpSpPr>
            <p:grpSp>
              <p:nvGrpSpPr>
                <p:cNvPr id="106629" name="Group 37"/>
                <p:cNvGrpSpPr>
                  <a:grpSpLocks/>
                </p:cNvGrpSpPr>
                <p:nvPr/>
              </p:nvGrpSpPr>
              <p:grpSpPr bwMode="auto">
                <a:xfrm>
                  <a:off x="4055" y="2822"/>
                  <a:ext cx="376" cy="373"/>
                  <a:chOff x="5051" y="2783"/>
                  <a:chExt cx="376" cy="373"/>
                </a:xfrm>
              </p:grpSpPr>
              <p:sp>
                <p:nvSpPr>
                  <p:cNvPr id="24724" name="Oval 38"/>
                  <p:cNvSpPr>
                    <a:spLocks noChangeArrowheads="1"/>
                  </p:cNvSpPr>
                  <p:nvPr/>
                </p:nvSpPr>
                <p:spPr bwMode="auto">
                  <a:xfrm rot="-2335129">
                    <a:off x="5051" y="2783"/>
                    <a:ext cx="376" cy="37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66FF"/>
                      </a:gs>
                      <a:gs pos="100000">
                        <a:srgbClr val="5B245B"/>
                      </a:gs>
                    </a:gsLst>
                    <a:path path="shape">
                      <a:fillToRect l="50000" t="50000" r="50000" b="50000"/>
                    </a:path>
                  </a:gradFill>
                  <a:ln w="19050" cap="rnd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4725" name="Oval 39"/>
                  <p:cNvSpPr>
                    <a:spLocks noChangeArrowheads="1"/>
                  </p:cNvSpPr>
                  <p:nvPr/>
                </p:nvSpPr>
                <p:spPr bwMode="auto">
                  <a:xfrm rot="-2335129">
                    <a:off x="5169" y="2870"/>
                    <a:ext cx="188" cy="19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C3399"/>
                      </a:gs>
                      <a:gs pos="100000">
                        <a:srgbClr val="22091A"/>
                      </a:gs>
                    </a:gsLst>
                    <a:path path="shape">
                      <a:fillToRect l="50000" t="50000" r="50000" b="50000"/>
                    </a:path>
                  </a:gradFill>
                  <a:ln w="1905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106630" name="Group 40"/>
                <p:cNvGrpSpPr>
                  <a:grpSpLocks/>
                </p:cNvGrpSpPr>
                <p:nvPr/>
              </p:nvGrpSpPr>
              <p:grpSpPr bwMode="auto">
                <a:xfrm>
                  <a:off x="3877" y="2845"/>
                  <a:ext cx="230" cy="128"/>
                  <a:chOff x="4873" y="2806"/>
                  <a:chExt cx="230" cy="128"/>
                </a:xfrm>
              </p:grpSpPr>
              <p:grpSp>
                <p:nvGrpSpPr>
                  <p:cNvPr id="106637" name="Group 41"/>
                  <p:cNvGrpSpPr>
                    <a:grpSpLocks/>
                  </p:cNvGrpSpPr>
                  <p:nvPr/>
                </p:nvGrpSpPr>
                <p:grpSpPr bwMode="auto">
                  <a:xfrm rot="1336188">
                    <a:off x="4934" y="2837"/>
                    <a:ext cx="169" cy="97"/>
                    <a:chOff x="983" y="631"/>
                    <a:chExt cx="242" cy="161"/>
                  </a:xfrm>
                </p:grpSpPr>
                <p:sp>
                  <p:nvSpPr>
                    <p:cNvPr id="106639" name="Line 42"/>
                    <p:cNvSpPr>
                      <a:spLocks noChangeShapeType="1"/>
                    </p:cNvSpPr>
                    <p:nvPr/>
                  </p:nvSpPr>
                  <p:spPr bwMode="auto">
                    <a:xfrm rot="5244168" flipH="1">
                      <a:off x="1134" y="616"/>
                      <a:ext cx="0" cy="183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40" name="Line 43"/>
                    <p:cNvSpPr>
                      <a:spLocks noChangeShapeType="1"/>
                    </p:cNvSpPr>
                    <p:nvPr/>
                  </p:nvSpPr>
                  <p:spPr bwMode="auto">
                    <a:xfrm rot="5244168">
                      <a:off x="982" y="724"/>
                      <a:ext cx="75" cy="61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41" name="Line 44"/>
                    <p:cNvSpPr>
                      <a:spLocks noChangeShapeType="1"/>
                    </p:cNvSpPr>
                    <p:nvPr/>
                  </p:nvSpPr>
                  <p:spPr bwMode="auto">
                    <a:xfrm rot="5244168" flipH="1">
                      <a:off x="975" y="639"/>
                      <a:ext cx="75" cy="60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</p:grpSp>
              <p:sp>
                <p:nvSpPr>
                  <p:cNvPr id="106638" name="Oval 45"/>
                  <p:cNvSpPr>
                    <a:spLocks noChangeArrowheads="1"/>
                  </p:cNvSpPr>
                  <p:nvPr/>
                </p:nvSpPr>
                <p:spPr bwMode="auto">
                  <a:xfrm rot="531000">
                    <a:off x="4873" y="2806"/>
                    <a:ext cx="84" cy="8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rgbClr val="CC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/>
                  </a:p>
                </p:txBody>
              </p:sp>
            </p:grpSp>
            <p:grpSp>
              <p:nvGrpSpPr>
                <p:cNvPr id="106631" name="Group 46"/>
                <p:cNvGrpSpPr>
                  <a:grpSpLocks/>
                </p:cNvGrpSpPr>
                <p:nvPr/>
              </p:nvGrpSpPr>
              <p:grpSpPr bwMode="auto">
                <a:xfrm>
                  <a:off x="3844" y="2967"/>
                  <a:ext cx="237" cy="97"/>
                  <a:chOff x="4840" y="2928"/>
                  <a:chExt cx="237" cy="97"/>
                </a:xfrm>
              </p:grpSpPr>
              <p:grpSp>
                <p:nvGrpSpPr>
                  <p:cNvPr id="106632" name="Group 47"/>
                  <p:cNvGrpSpPr>
                    <a:grpSpLocks/>
                  </p:cNvGrpSpPr>
                  <p:nvPr/>
                </p:nvGrpSpPr>
                <p:grpSpPr bwMode="auto">
                  <a:xfrm rot="-45967">
                    <a:off x="4908" y="2928"/>
                    <a:ext cx="169" cy="97"/>
                    <a:chOff x="983" y="631"/>
                    <a:chExt cx="242" cy="161"/>
                  </a:xfrm>
                </p:grpSpPr>
                <p:sp>
                  <p:nvSpPr>
                    <p:cNvPr id="106634" name="Line 48"/>
                    <p:cNvSpPr>
                      <a:spLocks noChangeShapeType="1"/>
                    </p:cNvSpPr>
                    <p:nvPr/>
                  </p:nvSpPr>
                  <p:spPr bwMode="auto">
                    <a:xfrm rot="5244168" flipH="1">
                      <a:off x="1134" y="616"/>
                      <a:ext cx="0" cy="183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35" name="Line 49"/>
                    <p:cNvSpPr>
                      <a:spLocks noChangeShapeType="1"/>
                    </p:cNvSpPr>
                    <p:nvPr/>
                  </p:nvSpPr>
                  <p:spPr bwMode="auto">
                    <a:xfrm rot="5244168">
                      <a:off x="982" y="724"/>
                      <a:ext cx="75" cy="61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36" name="Line 50"/>
                    <p:cNvSpPr>
                      <a:spLocks noChangeShapeType="1"/>
                    </p:cNvSpPr>
                    <p:nvPr/>
                  </p:nvSpPr>
                  <p:spPr bwMode="auto">
                    <a:xfrm rot="5244168" flipH="1">
                      <a:off x="975" y="639"/>
                      <a:ext cx="75" cy="60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</p:grpSp>
              <p:sp>
                <p:nvSpPr>
                  <p:cNvPr id="106633" name="Oval 51"/>
                  <p:cNvSpPr>
                    <a:spLocks noChangeArrowheads="1"/>
                  </p:cNvSpPr>
                  <p:nvPr/>
                </p:nvSpPr>
                <p:spPr bwMode="auto">
                  <a:xfrm rot="-851155">
                    <a:off x="4840" y="2940"/>
                    <a:ext cx="84" cy="8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rgbClr val="CCFF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altLang="it-IT"/>
                  </a:p>
                </p:txBody>
              </p:sp>
            </p:grpSp>
          </p:grpSp>
          <p:sp>
            <p:nvSpPr>
              <p:cNvPr id="106628" name="Text Box 52"/>
              <p:cNvSpPr txBox="1">
                <a:spLocks noChangeArrowheads="1"/>
              </p:cNvSpPr>
              <p:nvPr/>
            </p:nvSpPr>
            <p:spPr bwMode="auto">
              <a:xfrm rot="-3812">
                <a:off x="3024" y="2127"/>
                <a:ext cx="693" cy="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rnd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it-IT" sz="1600" b="1">
                    <a:solidFill>
                      <a:srgbClr val="FF9900"/>
                    </a:solidFill>
                    <a:latin typeface="Arial Narrow" panose="020B0606020202030204" pitchFamily="34" charset="0"/>
                  </a:rPr>
                  <a:t>CD4+ T cell</a:t>
                </a:r>
                <a:endParaRPr lang="it-IT" altLang="it-IT"/>
              </a:p>
            </p:txBody>
          </p:sp>
        </p:grpSp>
        <p:grpSp>
          <p:nvGrpSpPr>
            <p:cNvPr id="106525" name="Group 53"/>
            <p:cNvGrpSpPr>
              <a:grpSpLocks/>
            </p:cNvGrpSpPr>
            <p:nvPr/>
          </p:nvGrpSpPr>
          <p:grpSpPr bwMode="auto">
            <a:xfrm>
              <a:off x="64" y="-14"/>
              <a:ext cx="5608" cy="4202"/>
              <a:chOff x="64" y="-14"/>
              <a:chExt cx="5608" cy="4202"/>
            </a:xfrm>
          </p:grpSpPr>
          <p:grpSp>
            <p:nvGrpSpPr>
              <p:cNvPr id="106591" name="Group 54"/>
              <p:cNvGrpSpPr>
                <a:grpSpLocks/>
              </p:cNvGrpSpPr>
              <p:nvPr/>
            </p:nvGrpSpPr>
            <p:grpSpPr bwMode="auto">
              <a:xfrm>
                <a:off x="64" y="3484"/>
                <a:ext cx="1045" cy="704"/>
                <a:chOff x="64" y="3448"/>
                <a:chExt cx="1045" cy="704"/>
              </a:xfrm>
            </p:grpSpPr>
            <p:sp>
              <p:nvSpPr>
                <p:cNvPr id="24704" name="Rectangle 55"/>
                <p:cNvSpPr>
                  <a:spLocks noChangeArrowheads="1"/>
                </p:cNvSpPr>
                <p:nvPr/>
              </p:nvSpPr>
              <p:spPr bwMode="auto">
                <a:xfrm>
                  <a:off x="108" y="3981"/>
                  <a:ext cx="97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33"/>
                    </a:gs>
                    <a:gs pos="100000">
                      <a:srgbClr val="663300"/>
                    </a:gs>
                  </a:gsLst>
                  <a:path path="shape">
                    <a:fillToRect l="50000" t="50000" r="50000" b="50000"/>
                  </a:path>
                </a:gradFill>
                <a:ln w="12700" cap="rnd">
                  <a:solidFill>
                    <a:srgbClr val="FFFF00"/>
                  </a:solidFill>
                  <a:miter lim="800000"/>
                  <a:headEnd/>
                  <a:tailEnd/>
                </a:ln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4705" name="Oval 56"/>
                <p:cNvSpPr>
                  <a:spLocks noChangeArrowheads="1"/>
                </p:cNvSpPr>
                <p:nvPr/>
              </p:nvSpPr>
              <p:spPr bwMode="auto">
                <a:xfrm rot="2204681">
                  <a:off x="112" y="3529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24706" name="Oval 57"/>
                <p:cNvSpPr>
                  <a:spLocks noChangeArrowheads="1"/>
                </p:cNvSpPr>
                <p:nvPr/>
              </p:nvSpPr>
              <p:spPr bwMode="auto">
                <a:xfrm>
                  <a:off x="110" y="3691"/>
                  <a:ext cx="98" cy="9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2700" cap="rnd">
                  <a:solidFill>
                    <a:srgbClr val="CCFFFF"/>
                  </a:solidFill>
                  <a:round/>
                  <a:headEnd/>
                  <a:tailEnd/>
                </a:ln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51717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07" y="3485"/>
                  <a:ext cx="902" cy="6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400">
                      <a:solidFill>
                        <a:srgbClr val="FF99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itchFamily="34" charset="0"/>
                      <a:ea typeface="MS PGothic" panose="020B0600070205080204" pitchFamily="34" charset="-128"/>
                    </a:rPr>
                    <a:t>peptidi  gliadina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400">
                      <a:solidFill>
                        <a:srgbClr val="FF99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itchFamily="34" charset="0"/>
                      <a:ea typeface="MS PGothic" panose="020B0600070205080204" pitchFamily="34" charset="-128"/>
                    </a:rPr>
                    <a:t>peptidi deamidati</a:t>
                  </a:r>
                  <a:endParaRPr lang="de-DE" sz="1400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itchFamily="34" charset="0"/>
                    <a:ea typeface="MS PGothic" panose="020B0600070205080204" pitchFamily="34" charset="-128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400">
                      <a:solidFill>
                        <a:srgbClr val="FF99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 Narrow" pitchFamily="34" charset="0"/>
                      <a:ea typeface="MS PGothic" panose="020B0600070205080204" pitchFamily="34" charset="-128"/>
                    </a:rPr>
                    <a:t>tTG</a:t>
                  </a: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626" name="Rectangle 59"/>
                <p:cNvSpPr>
                  <a:spLocks noChangeArrowheads="1"/>
                </p:cNvSpPr>
                <p:nvPr/>
              </p:nvSpPr>
              <p:spPr bwMode="auto">
                <a:xfrm>
                  <a:off x="64" y="3448"/>
                  <a:ext cx="976" cy="70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/>
                </a:p>
              </p:txBody>
            </p:sp>
          </p:grpSp>
          <p:grpSp>
            <p:nvGrpSpPr>
              <p:cNvPr id="106592" name="Group 60"/>
              <p:cNvGrpSpPr>
                <a:grpSpLocks/>
              </p:cNvGrpSpPr>
              <p:nvPr/>
            </p:nvGrpSpPr>
            <p:grpSpPr bwMode="auto">
              <a:xfrm>
                <a:off x="1166" y="-14"/>
                <a:ext cx="4506" cy="1554"/>
                <a:chOff x="1166" y="-14"/>
                <a:chExt cx="4506" cy="1554"/>
              </a:xfrm>
            </p:grpSpPr>
            <p:grpSp>
              <p:nvGrpSpPr>
                <p:cNvPr id="106593" name="Group 61"/>
                <p:cNvGrpSpPr>
                  <a:grpSpLocks/>
                </p:cNvGrpSpPr>
                <p:nvPr/>
              </p:nvGrpSpPr>
              <p:grpSpPr bwMode="auto">
                <a:xfrm>
                  <a:off x="2613" y="-14"/>
                  <a:ext cx="1490" cy="417"/>
                  <a:chOff x="2588" y="22"/>
                  <a:chExt cx="1490" cy="417"/>
                </a:xfrm>
              </p:grpSpPr>
              <p:sp>
                <p:nvSpPr>
                  <p:cNvPr id="24696" name="Oval 62"/>
                  <p:cNvSpPr>
                    <a:spLocks noChangeArrowheads="1"/>
                  </p:cNvSpPr>
                  <p:nvPr/>
                </p:nvSpPr>
                <p:spPr bwMode="auto">
                  <a:xfrm rot="-3297127">
                    <a:off x="3797" y="274"/>
                    <a:ext cx="92" cy="9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4697" name="Oval 63"/>
                  <p:cNvSpPr>
                    <a:spLocks noChangeArrowheads="1"/>
                  </p:cNvSpPr>
                  <p:nvPr/>
                </p:nvSpPr>
                <p:spPr bwMode="auto">
                  <a:xfrm rot="-3297127">
                    <a:off x="3615" y="274"/>
                    <a:ext cx="92" cy="9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4698" name="Oval 64"/>
                  <p:cNvSpPr>
                    <a:spLocks noChangeArrowheads="1"/>
                  </p:cNvSpPr>
                  <p:nvPr/>
                </p:nvSpPr>
                <p:spPr bwMode="auto">
                  <a:xfrm rot="-3297127">
                    <a:off x="3388" y="320"/>
                    <a:ext cx="92" cy="9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469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3989" y="183"/>
                    <a:ext cx="89" cy="9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470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876" y="341"/>
                    <a:ext cx="89" cy="9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470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3141" y="301"/>
                    <a:ext cx="91" cy="9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4702" name="Text Box 68"/>
                  <p:cNvSpPr txBox="1">
                    <a:spLocks noChangeArrowheads="1"/>
                  </p:cNvSpPr>
                  <p:nvPr/>
                </p:nvSpPr>
                <p:spPr bwMode="auto">
                  <a:xfrm rot="21596188">
                    <a:off x="2588" y="22"/>
                    <a:ext cx="133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28575" cap="rnd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/>
                  </a:p>
                </p:txBody>
              </p:sp>
              <p:sp>
                <p:nvSpPr>
                  <p:cNvPr id="24703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030" y="313"/>
                    <a:ext cx="90" cy="9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accent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106594" name="Group 70"/>
                <p:cNvGrpSpPr>
                  <a:grpSpLocks/>
                </p:cNvGrpSpPr>
                <p:nvPr/>
              </p:nvGrpSpPr>
              <p:grpSpPr bwMode="auto">
                <a:xfrm>
                  <a:off x="1166" y="479"/>
                  <a:ext cx="3530" cy="785"/>
                  <a:chOff x="1166" y="479"/>
                  <a:chExt cx="3530" cy="785"/>
                </a:xfrm>
              </p:grpSpPr>
              <p:sp>
                <p:nvSpPr>
                  <p:cNvPr id="106599" name="Freeform 71"/>
                  <p:cNvSpPr>
                    <a:spLocks/>
                  </p:cNvSpPr>
                  <p:nvPr/>
                </p:nvSpPr>
                <p:spPr bwMode="auto">
                  <a:xfrm>
                    <a:off x="1186" y="1149"/>
                    <a:ext cx="3496" cy="42"/>
                  </a:xfrm>
                  <a:custGeom>
                    <a:avLst/>
                    <a:gdLst>
                      <a:gd name="T0" fmla="*/ 0 w 3628"/>
                      <a:gd name="T1" fmla="*/ 0 h 46"/>
                      <a:gd name="T2" fmla="*/ 283 w 3628"/>
                      <a:gd name="T3" fmla="*/ 19 h 46"/>
                      <a:gd name="T4" fmla="*/ 1442 w 3628"/>
                      <a:gd name="T5" fmla="*/ 26 h 46"/>
                      <a:gd name="T6" fmla="*/ 1741 w 3628"/>
                      <a:gd name="T7" fmla="*/ 5 h 46"/>
                      <a:gd name="T8" fmla="*/ 2297 w 3628"/>
                      <a:gd name="T9" fmla="*/ 32 h 46"/>
                      <a:gd name="T10" fmla="*/ 2696 w 3628"/>
                      <a:gd name="T11" fmla="*/ 5 h 46"/>
                      <a:gd name="T12" fmla="*/ 3128 w 3628"/>
                      <a:gd name="T13" fmla="*/ 26 h 4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28" h="46">
                        <a:moveTo>
                          <a:pt x="0" y="0"/>
                        </a:moveTo>
                        <a:cubicBezTo>
                          <a:pt x="109" y="15"/>
                          <a:pt x="219" y="15"/>
                          <a:pt x="328" y="27"/>
                        </a:cubicBezTo>
                        <a:cubicBezTo>
                          <a:pt x="777" y="21"/>
                          <a:pt x="1225" y="8"/>
                          <a:pt x="1673" y="37"/>
                        </a:cubicBezTo>
                        <a:cubicBezTo>
                          <a:pt x="1793" y="31"/>
                          <a:pt x="1902" y="25"/>
                          <a:pt x="2019" y="9"/>
                        </a:cubicBezTo>
                        <a:cubicBezTo>
                          <a:pt x="2236" y="15"/>
                          <a:pt x="2448" y="30"/>
                          <a:pt x="2664" y="46"/>
                        </a:cubicBezTo>
                        <a:cubicBezTo>
                          <a:pt x="2823" y="40"/>
                          <a:pt x="2972" y="28"/>
                          <a:pt x="3128" y="9"/>
                        </a:cubicBezTo>
                        <a:cubicBezTo>
                          <a:pt x="3298" y="15"/>
                          <a:pt x="3460" y="37"/>
                          <a:pt x="3628" y="37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rgbClr val="FF99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28398" dir="1593903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106600" name="Freeform 72"/>
                  <p:cNvSpPr>
                    <a:spLocks/>
                  </p:cNvSpPr>
                  <p:nvPr/>
                </p:nvSpPr>
                <p:spPr bwMode="auto">
                  <a:xfrm>
                    <a:off x="1166" y="1227"/>
                    <a:ext cx="3530" cy="46"/>
                  </a:xfrm>
                  <a:custGeom>
                    <a:avLst/>
                    <a:gdLst>
                      <a:gd name="T0" fmla="*/ 0 w 3628"/>
                      <a:gd name="T1" fmla="*/ 0 h 46"/>
                      <a:gd name="T2" fmla="*/ 294 w 3628"/>
                      <a:gd name="T3" fmla="*/ 27 h 46"/>
                      <a:gd name="T4" fmla="*/ 1499 w 3628"/>
                      <a:gd name="T5" fmla="*/ 37 h 46"/>
                      <a:gd name="T6" fmla="*/ 1809 w 3628"/>
                      <a:gd name="T7" fmla="*/ 9 h 46"/>
                      <a:gd name="T8" fmla="*/ 2388 w 3628"/>
                      <a:gd name="T9" fmla="*/ 46 h 46"/>
                      <a:gd name="T10" fmla="*/ 2804 w 3628"/>
                      <a:gd name="T11" fmla="*/ 9 h 46"/>
                      <a:gd name="T12" fmla="*/ 3252 w 3628"/>
                      <a:gd name="T13" fmla="*/ 37 h 4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628" h="46">
                        <a:moveTo>
                          <a:pt x="0" y="0"/>
                        </a:moveTo>
                        <a:cubicBezTo>
                          <a:pt x="109" y="15"/>
                          <a:pt x="219" y="15"/>
                          <a:pt x="328" y="27"/>
                        </a:cubicBezTo>
                        <a:cubicBezTo>
                          <a:pt x="777" y="21"/>
                          <a:pt x="1225" y="8"/>
                          <a:pt x="1673" y="37"/>
                        </a:cubicBezTo>
                        <a:cubicBezTo>
                          <a:pt x="1793" y="31"/>
                          <a:pt x="1902" y="25"/>
                          <a:pt x="2019" y="9"/>
                        </a:cubicBezTo>
                        <a:cubicBezTo>
                          <a:pt x="2236" y="15"/>
                          <a:pt x="2448" y="30"/>
                          <a:pt x="2664" y="46"/>
                        </a:cubicBezTo>
                        <a:cubicBezTo>
                          <a:pt x="2823" y="40"/>
                          <a:pt x="2972" y="28"/>
                          <a:pt x="3128" y="9"/>
                        </a:cubicBezTo>
                        <a:cubicBezTo>
                          <a:pt x="3298" y="15"/>
                          <a:pt x="3460" y="37"/>
                          <a:pt x="3628" y="37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rgbClr val="FF99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28398" dir="1593903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grpSp>
                <p:nvGrpSpPr>
                  <p:cNvPr id="106601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1241" y="479"/>
                    <a:ext cx="3382" cy="702"/>
                    <a:chOff x="1241" y="479"/>
                    <a:chExt cx="3382" cy="702"/>
                  </a:xfrm>
                </p:grpSpPr>
                <p:sp>
                  <p:nvSpPr>
                    <p:cNvPr id="106602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2318" y="516"/>
                      <a:ext cx="560" cy="640"/>
                    </a:xfrm>
                    <a:custGeom>
                      <a:avLst/>
                      <a:gdLst>
                        <a:gd name="T0" fmla="*/ 29 w 589"/>
                        <a:gd name="T1" fmla="*/ 69 h 744"/>
                        <a:gd name="T2" fmla="*/ 44 w 589"/>
                        <a:gd name="T3" fmla="*/ 7 h 744"/>
                        <a:gd name="T4" fmla="*/ 74 w 589"/>
                        <a:gd name="T5" fmla="*/ 46 h 744"/>
                        <a:gd name="T6" fmla="*/ 83 w 589"/>
                        <a:gd name="T7" fmla="*/ 66 h 744"/>
                        <a:gd name="T8" fmla="*/ 113 w 589"/>
                        <a:gd name="T9" fmla="*/ 62 h 744"/>
                        <a:gd name="T10" fmla="*/ 142 w 589"/>
                        <a:gd name="T11" fmla="*/ 23 h 744"/>
                        <a:gd name="T12" fmla="*/ 152 w 589"/>
                        <a:gd name="T13" fmla="*/ 3 h 744"/>
                        <a:gd name="T14" fmla="*/ 166 w 589"/>
                        <a:gd name="T15" fmla="*/ 7 h 744"/>
                        <a:gd name="T16" fmla="*/ 176 w 589"/>
                        <a:gd name="T17" fmla="*/ 26 h 744"/>
                        <a:gd name="T18" fmla="*/ 216 w 589"/>
                        <a:gd name="T19" fmla="*/ 62 h 744"/>
                        <a:gd name="T20" fmla="*/ 274 w 589"/>
                        <a:gd name="T21" fmla="*/ 0 h 744"/>
                        <a:gd name="T22" fmla="*/ 314 w 589"/>
                        <a:gd name="T23" fmla="*/ 59 h 744"/>
                        <a:gd name="T24" fmla="*/ 362 w 589"/>
                        <a:gd name="T25" fmla="*/ 0 h 744"/>
                        <a:gd name="T26" fmla="*/ 407 w 589"/>
                        <a:gd name="T27" fmla="*/ 56 h 744"/>
                        <a:gd name="T28" fmla="*/ 446 w 589"/>
                        <a:gd name="T29" fmla="*/ 9 h 744"/>
                        <a:gd name="T30" fmla="*/ 461 w 589"/>
                        <a:gd name="T31" fmla="*/ 16 h 744"/>
                        <a:gd name="T32" fmla="*/ 471 w 589"/>
                        <a:gd name="T33" fmla="*/ 36 h 744"/>
                        <a:gd name="T34" fmla="*/ 475 w 589"/>
                        <a:gd name="T35" fmla="*/ 66 h 744"/>
                        <a:gd name="T36" fmla="*/ 471 w 589"/>
                        <a:gd name="T37" fmla="*/ 385 h 744"/>
                        <a:gd name="T38" fmla="*/ 412 w 589"/>
                        <a:gd name="T39" fmla="*/ 404 h 744"/>
                        <a:gd name="T40" fmla="*/ 142 w 589"/>
                        <a:gd name="T41" fmla="*/ 408 h 744"/>
                        <a:gd name="T42" fmla="*/ 40 w 589"/>
                        <a:gd name="T43" fmla="*/ 398 h 744"/>
                        <a:gd name="T44" fmla="*/ 10 w 589"/>
                        <a:gd name="T45" fmla="*/ 368 h 744"/>
                        <a:gd name="T46" fmla="*/ 0 w 589"/>
                        <a:gd name="T47" fmla="*/ 348 h 744"/>
                        <a:gd name="T48" fmla="*/ 20 w 589"/>
                        <a:gd name="T49" fmla="*/ 267 h 744"/>
                        <a:gd name="T50" fmla="*/ 26 w 589"/>
                        <a:gd name="T51" fmla="*/ 145 h 744"/>
                        <a:gd name="T52" fmla="*/ 29 w 589"/>
                        <a:gd name="T53" fmla="*/ 69 h 74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0" t="0" r="r" b="b"/>
                      <a:pathLst>
                        <a:path w="589" h="744">
                          <a:moveTo>
                            <a:pt x="36" y="126"/>
                          </a:moveTo>
                          <a:cubicBezTo>
                            <a:pt x="48" y="89"/>
                            <a:pt x="42" y="49"/>
                            <a:pt x="54" y="12"/>
                          </a:cubicBezTo>
                          <a:cubicBezTo>
                            <a:pt x="86" y="23"/>
                            <a:pt x="82" y="51"/>
                            <a:pt x="90" y="84"/>
                          </a:cubicBezTo>
                          <a:cubicBezTo>
                            <a:pt x="93" y="96"/>
                            <a:pt x="102" y="120"/>
                            <a:pt x="102" y="120"/>
                          </a:cubicBezTo>
                          <a:cubicBezTo>
                            <a:pt x="114" y="118"/>
                            <a:pt x="128" y="121"/>
                            <a:pt x="138" y="114"/>
                          </a:cubicBezTo>
                          <a:cubicBezTo>
                            <a:pt x="158" y="100"/>
                            <a:pt x="167" y="63"/>
                            <a:pt x="174" y="42"/>
                          </a:cubicBezTo>
                          <a:cubicBezTo>
                            <a:pt x="178" y="30"/>
                            <a:pt x="186" y="6"/>
                            <a:pt x="186" y="6"/>
                          </a:cubicBezTo>
                          <a:cubicBezTo>
                            <a:pt x="192" y="8"/>
                            <a:pt x="200" y="7"/>
                            <a:pt x="204" y="12"/>
                          </a:cubicBezTo>
                          <a:cubicBezTo>
                            <a:pt x="211" y="22"/>
                            <a:pt x="209" y="37"/>
                            <a:pt x="216" y="48"/>
                          </a:cubicBezTo>
                          <a:cubicBezTo>
                            <a:pt x="231" y="70"/>
                            <a:pt x="242" y="100"/>
                            <a:pt x="264" y="114"/>
                          </a:cubicBezTo>
                          <a:cubicBezTo>
                            <a:pt x="304" y="87"/>
                            <a:pt x="295" y="27"/>
                            <a:pt x="336" y="0"/>
                          </a:cubicBezTo>
                          <a:cubicBezTo>
                            <a:pt x="349" y="38"/>
                            <a:pt x="371" y="70"/>
                            <a:pt x="384" y="108"/>
                          </a:cubicBezTo>
                          <a:cubicBezTo>
                            <a:pt x="434" y="91"/>
                            <a:pt x="392" y="17"/>
                            <a:pt x="444" y="0"/>
                          </a:cubicBezTo>
                          <a:cubicBezTo>
                            <a:pt x="456" y="36"/>
                            <a:pt x="466" y="80"/>
                            <a:pt x="498" y="102"/>
                          </a:cubicBezTo>
                          <a:cubicBezTo>
                            <a:pt x="527" y="83"/>
                            <a:pt x="527" y="47"/>
                            <a:pt x="546" y="18"/>
                          </a:cubicBezTo>
                          <a:cubicBezTo>
                            <a:pt x="552" y="22"/>
                            <a:pt x="560" y="24"/>
                            <a:pt x="564" y="30"/>
                          </a:cubicBezTo>
                          <a:cubicBezTo>
                            <a:pt x="571" y="41"/>
                            <a:pt x="576" y="66"/>
                            <a:pt x="576" y="66"/>
                          </a:cubicBezTo>
                          <a:cubicBezTo>
                            <a:pt x="578" y="84"/>
                            <a:pt x="582" y="102"/>
                            <a:pt x="582" y="120"/>
                          </a:cubicBezTo>
                          <a:cubicBezTo>
                            <a:pt x="582" y="314"/>
                            <a:pt x="589" y="508"/>
                            <a:pt x="576" y="702"/>
                          </a:cubicBezTo>
                          <a:cubicBezTo>
                            <a:pt x="575" y="714"/>
                            <a:pt x="514" y="738"/>
                            <a:pt x="504" y="738"/>
                          </a:cubicBezTo>
                          <a:cubicBezTo>
                            <a:pt x="394" y="740"/>
                            <a:pt x="284" y="742"/>
                            <a:pt x="174" y="744"/>
                          </a:cubicBezTo>
                          <a:cubicBezTo>
                            <a:pt x="132" y="740"/>
                            <a:pt x="88" y="739"/>
                            <a:pt x="48" y="726"/>
                          </a:cubicBezTo>
                          <a:cubicBezTo>
                            <a:pt x="36" y="708"/>
                            <a:pt x="24" y="690"/>
                            <a:pt x="12" y="672"/>
                          </a:cubicBezTo>
                          <a:cubicBezTo>
                            <a:pt x="5" y="661"/>
                            <a:pt x="0" y="636"/>
                            <a:pt x="0" y="636"/>
                          </a:cubicBezTo>
                          <a:cubicBezTo>
                            <a:pt x="4" y="582"/>
                            <a:pt x="7" y="537"/>
                            <a:pt x="24" y="486"/>
                          </a:cubicBezTo>
                          <a:cubicBezTo>
                            <a:pt x="31" y="403"/>
                            <a:pt x="35" y="351"/>
                            <a:pt x="30" y="264"/>
                          </a:cubicBezTo>
                          <a:cubicBezTo>
                            <a:pt x="36" y="118"/>
                            <a:pt x="36" y="72"/>
                            <a:pt x="36" y="126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66FF33"/>
                        </a:gs>
                        <a:gs pos="100000">
                          <a:srgbClr val="388C1C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905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28398" dir="1593903" algn="ctr" rotWithShape="0">
                        <a:schemeClr val="bg2"/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03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2971" y="479"/>
                      <a:ext cx="603" cy="676"/>
                    </a:xfrm>
                    <a:custGeom>
                      <a:avLst/>
                      <a:gdLst>
                        <a:gd name="T0" fmla="*/ 10 w 636"/>
                        <a:gd name="T1" fmla="*/ 83 h 778"/>
                        <a:gd name="T2" fmla="*/ 36 w 636"/>
                        <a:gd name="T3" fmla="*/ 10 h 778"/>
                        <a:gd name="T4" fmla="*/ 79 w 636"/>
                        <a:gd name="T5" fmla="*/ 72 h 778"/>
                        <a:gd name="T6" fmla="*/ 123 w 636"/>
                        <a:gd name="T7" fmla="*/ 62 h 778"/>
                        <a:gd name="T8" fmla="*/ 137 w 636"/>
                        <a:gd name="T9" fmla="*/ 27 h 778"/>
                        <a:gd name="T10" fmla="*/ 142 w 636"/>
                        <a:gd name="T11" fmla="*/ 17 h 778"/>
                        <a:gd name="T12" fmla="*/ 191 w 636"/>
                        <a:gd name="T13" fmla="*/ 42 h 778"/>
                        <a:gd name="T14" fmla="*/ 210 w 636"/>
                        <a:gd name="T15" fmla="*/ 62 h 778"/>
                        <a:gd name="T16" fmla="*/ 258 w 636"/>
                        <a:gd name="T17" fmla="*/ 31 h 778"/>
                        <a:gd name="T18" fmla="*/ 268 w 636"/>
                        <a:gd name="T19" fmla="*/ 10 h 778"/>
                        <a:gd name="T20" fmla="*/ 283 w 636"/>
                        <a:gd name="T21" fmla="*/ 14 h 778"/>
                        <a:gd name="T22" fmla="*/ 320 w 636"/>
                        <a:gd name="T23" fmla="*/ 62 h 778"/>
                        <a:gd name="T24" fmla="*/ 360 w 636"/>
                        <a:gd name="T25" fmla="*/ 0 h 778"/>
                        <a:gd name="T26" fmla="*/ 413 w 636"/>
                        <a:gd name="T27" fmla="*/ 58 h 778"/>
                        <a:gd name="T28" fmla="*/ 448 w 636"/>
                        <a:gd name="T29" fmla="*/ 10 h 778"/>
                        <a:gd name="T30" fmla="*/ 472 w 636"/>
                        <a:gd name="T31" fmla="*/ 34 h 778"/>
                        <a:gd name="T32" fmla="*/ 477 w 636"/>
                        <a:gd name="T33" fmla="*/ 44 h 778"/>
                        <a:gd name="T34" fmla="*/ 462 w 636"/>
                        <a:gd name="T35" fmla="*/ 164 h 778"/>
                        <a:gd name="T36" fmla="*/ 467 w 636"/>
                        <a:gd name="T37" fmla="*/ 253 h 778"/>
                        <a:gd name="T38" fmla="*/ 399 w 636"/>
                        <a:gd name="T39" fmla="*/ 438 h 778"/>
                        <a:gd name="T40" fmla="*/ 70 w 636"/>
                        <a:gd name="T41" fmla="*/ 428 h 778"/>
                        <a:gd name="T42" fmla="*/ 26 w 636"/>
                        <a:gd name="T43" fmla="*/ 376 h 778"/>
                        <a:gd name="T44" fmla="*/ 16 w 636"/>
                        <a:gd name="T45" fmla="*/ 355 h 778"/>
                        <a:gd name="T46" fmla="*/ 16 w 636"/>
                        <a:gd name="T47" fmla="*/ 212 h 778"/>
                        <a:gd name="T48" fmla="*/ 26 w 636"/>
                        <a:gd name="T49" fmla="*/ 185 h 778"/>
                        <a:gd name="T50" fmla="*/ 30 w 636"/>
                        <a:gd name="T51" fmla="*/ 171 h 778"/>
                        <a:gd name="T52" fmla="*/ 26 w 636"/>
                        <a:gd name="T53" fmla="*/ 143 h 778"/>
                        <a:gd name="T54" fmla="*/ 16 w 636"/>
                        <a:gd name="T55" fmla="*/ 123 h 778"/>
                        <a:gd name="T56" fmla="*/ 10 w 636"/>
                        <a:gd name="T57" fmla="*/ 83 h 778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0" t="0" r="r" b="b"/>
                      <a:pathLst>
                        <a:path w="636" h="778">
                          <a:moveTo>
                            <a:pt x="14" y="144"/>
                          </a:moveTo>
                          <a:cubicBezTo>
                            <a:pt x="0" y="102"/>
                            <a:pt x="6" y="44"/>
                            <a:pt x="44" y="18"/>
                          </a:cubicBezTo>
                          <a:cubicBezTo>
                            <a:pt x="57" y="58"/>
                            <a:pt x="68" y="96"/>
                            <a:pt x="98" y="126"/>
                          </a:cubicBezTo>
                          <a:cubicBezTo>
                            <a:pt x="111" y="124"/>
                            <a:pt x="141" y="124"/>
                            <a:pt x="152" y="108"/>
                          </a:cubicBezTo>
                          <a:cubicBezTo>
                            <a:pt x="164" y="91"/>
                            <a:pt x="163" y="68"/>
                            <a:pt x="170" y="48"/>
                          </a:cubicBezTo>
                          <a:cubicBezTo>
                            <a:pt x="172" y="42"/>
                            <a:pt x="176" y="30"/>
                            <a:pt x="176" y="30"/>
                          </a:cubicBezTo>
                          <a:cubicBezTo>
                            <a:pt x="225" y="38"/>
                            <a:pt x="215" y="34"/>
                            <a:pt x="236" y="72"/>
                          </a:cubicBezTo>
                          <a:cubicBezTo>
                            <a:pt x="243" y="85"/>
                            <a:pt x="260" y="108"/>
                            <a:pt x="260" y="108"/>
                          </a:cubicBezTo>
                          <a:cubicBezTo>
                            <a:pt x="295" y="99"/>
                            <a:pt x="306" y="86"/>
                            <a:pt x="320" y="54"/>
                          </a:cubicBezTo>
                          <a:cubicBezTo>
                            <a:pt x="325" y="42"/>
                            <a:pt x="332" y="18"/>
                            <a:pt x="332" y="18"/>
                          </a:cubicBezTo>
                          <a:cubicBezTo>
                            <a:pt x="338" y="20"/>
                            <a:pt x="346" y="19"/>
                            <a:pt x="350" y="24"/>
                          </a:cubicBezTo>
                          <a:cubicBezTo>
                            <a:pt x="372" y="55"/>
                            <a:pt x="361" y="83"/>
                            <a:pt x="398" y="108"/>
                          </a:cubicBezTo>
                          <a:cubicBezTo>
                            <a:pt x="431" y="86"/>
                            <a:pt x="434" y="37"/>
                            <a:pt x="446" y="0"/>
                          </a:cubicBezTo>
                          <a:cubicBezTo>
                            <a:pt x="467" y="31"/>
                            <a:pt x="482" y="82"/>
                            <a:pt x="512" y="102"/>
                          </a:cubicBezTo>
                          <a:cubicBezTo>
                            <a:pt x="523" y="69"/>
                            <a:pt x="525" y="38"/>
                            <a:pt x="554" y="18"/>
                          </a:cubicBezTo>
                          <a:cubicBezTo>
                            <a:pt x="584" y="28"/>
                            <a:pt x="570" y="18"/>
                            <a:pt x="584" y="60"/>
                          </a:cubicBezTo>
                          <a:cubicBezTo>
                            <a:pt x="586" y="66"/>
                            <a:pt x="590" y="78"/>
                            <a:pt x="590" y="78"/>
                          </a:cubicBezTo>
                          <a:cubicBezTo>
                            <a:pt x="587" y="150"/>
                            <a:pt x="586" y="218"/>
                            <a:pt x="572" y="288"/>
                          </a:cubicBezTo>
                          <a:cubicBezTo>
                            <a:pt x="574" y="340"/>
                            <a:pt x="575" y="392"/>
                            <a:pt x="578" y="444"/>
                          </a:cubicBezTo>
                          <a:cubicBezTo>
                            <a:pt x="586" y="577"/>
                            <a:pt x="636" y="721"/>
                            <a:pt x="494" y="768"/>
                          </a:cubicBezTo>
                          <a:cubicBezTo>
                            <a:pt x="409" y="766"/>
                            <a:pt x="198" y="778"/>
                            <a:pt x="86" y="750"/>
                          </a:cubicBezTo>
                          <a:cubicBezTo>
                            <a:pt x="76" y="735"/>
                            <a:pt x="37" y="674"/>
                            <a:pt x="32" y="660"/>
                          </a:cubicBezTo>
                          <a:cubicBezTo>
                            <a:pt x="28" y="648"/>
                            <a:pt x="20" y="624"/>
                            <a:pt x="20" y="624"/>
                          </a:cubicBezTo>
                          <a:cubicBezTo>
                            <a:pt x="11" y="515"/>
                            <a:pt x="8" y="519"/>
                            <a:pt x="20" y="372"/>
                          </a:cubicBezTo>
                          <a:cubicBezTo>
                            <a:pt x="21" y="356"/>
                            <a:pt x="28" y="340"/>
                            <a:pt x="32" y="324"/>
                          </a:cubicBezTo>
                          <a:cubicBezTo>
                            <a:pt x="34" y="316"/>
                            <a:pt x="38" y="300"/>
                            <a:pt x="38" y="300"/>
                          </a:cubicBezTo>
                          <a:cubicBezTo>
                            <a:pt x="36" y="284"/>
                            <a:pt x="35" y="268"/>
                            <a:pt x="32" y="252"/>
                          </a:cubicBezTo>
                          <a:cubicBezTo>
                            <a:pt x="29" y="240"/>
                            <a:pt x="20" y="216"/>
                            <a:pt x="20" y="216"/>
                          </a:cubicBezTo>
                          <a:cubicBezTo>
                            <a:pt x="14" y="148"/>
                            <a:pt x="14" y="172"/>
                            <a:pt x="14" y="14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66FF33"/>
                        </a:gs>
                        <a:gs pos="100000">
                          <a:srgbClr val="388C1C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905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28398" dir="1593903" algn="ctr" rotWithShape="0">
                        <a:schemeClr val="bg2"/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04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1781" y="505"/>
                      <a:ext cx="558" cy="655"/>
                    </a:xfrm>
                    <a:custGeom>
                      <a:avLst/>
                      <a:gdLst>
                        <a:gd name="T0" fmla="*/ 51 w 588"/>
                        <a:gd name="T1" fmla="*/ 416 h 756"/>
                        <a:gd name="T2" fmla="*/ 31 w 588"/>
                        <a:gd name="T3" fmla="*/ 382 h 756"/>
                        <a:gd name="T4" fmla="*/ 17 w 588"/>
                        <a:gd name="T5" fmla="*/ 290 h 756"/>
                        <a:gd name="T6" fmla="*/ 23 w 588"/>
                        <a:gd name="T7" fmla="*/ 125 h 756"/>
                        <a:gd name="T8" fmla="*/ 51 w 588"/>
                        <a:gd name="T9" fmla="*/ 0 h 756"/>
                        <a:gd name="T10" fmla="*/ 95 w 588"/>
                        <a:gd name="T11" fmla="*/ 70 h 756"/>
                        <a:gd name="T12" fmla="*/ 143 w 588"/>
                        <a:gd name="T13" fmla="*/ 7 h 756"/>
                        <a:gd name="T14" fmla="*/ 187 w 588"/>
                        <a:gd name="T15" fmla="*/ 70 h 756"/>
                        <a:gd name="T16" fmla="*/ 221 w 588"/>
                        <a:gd name="T17" fmla="*/ 27 h 756"/>
                        <a:gd name="T18" fmla="*/ 256 w 588"/>
                        <a:gd name="T19" fmla="*/ 0 h 756"/>
                        <a:gd name="T20" fmla="*/ 309 w 588"/>
                        <a:gd name="T21" fmla="*/ 61 h 756"/>
                        <a:gd name="T22" fmla="*/ 333 w 588"/>
                        <a:gd name="T23" fmla="*/ 31 h 756"/>
                        <a:gd name="T24" fmla="*/ 344 w 588"/>
                        <a:gd name="T25" fmla="*/ 10 h 756"/>
                        <a:gd name="T26" fmla="*/ 359 w 588"/>
                        <a:gd name="T27" fmla="*/ 14 h 756"/>
                        <a:gd name="T28" fmla="*/ 381 w 588"/>
                        <a:gd name="T29" fmla="*/ 68 h 756"/>
                        <a:gd name="T30" fmla="*/ 421 w 588"/>
                        <a:gd name="T31" fmla="*/ 36 h 756"/>
                        <a:gd name="T32" fmla="*/ 440 w 588"/>
                        <a:gd name="T33" fmla="*/ 17 h 756"/>
                        <a:gd name="T34" fmla="*/ 469 w 588"/>
                        <a:gd name="T35" fmla="*/ 44 h 756"/>
                        <a:gd name="T36" fmla="*/ 450 w 588"/>
                        <a:gd name="T37" fmla="*/ 328 h 756"/>
                        <a:gd name="T38" fmla="*/ 445 w 588"/>
                        <a:gd name="T39" fmla="*/ 386 h 756"/>
                        <a:gd name="T40" fmla="*/ 309 w 588"/>
                        <a:gd name="T41" fmla="*/ 425 h 756"/>
                        <a:gd name="T42" fmla="*/ 115 w 588"/>
                        <a:gd name="T43" fmla="*/ 423 h 756"/>
                        <a:gd name="T44" fmla="*/ 51 w 588"/>
                        <a:gd name="T45" fmla="*/ 416 h 75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0" t="0" r="r" b="b"/>
                      <a:pathLst>
                        <a:path w="588" h="756">
                          <a:moveTo>
                            <a:pt x="63" y="738"/>
                          </a:moveTo>
                          <a:cubicBezTo>
                            <a:pt x="56" y="716"/>
                            <a:pt x="45" y="701"/>
                            <a:pt x="39" y="678"/>
                          </a:cubicBezTo>
                          <a:cubicBezTo>
                            <a:pt x="33" y="624"/>
                            <a:pt x="28" y="570"/>
                            <a:pt x="21" y="516"/>
                          </a:cubicBezTo>
                          <a:cubicBezTo>
                            <a:pt x="28" y="409"/>
                            <a:pt x="31" y="334"/>
                            <a:pt x="27" y="222"/>
                          </a:cubicBezTo>
                          <a:cubicBezTo>
                            <a:pt x="28" y="179"/>
                            <a:pt x="0" y="42"/>
                            <a:pt x="63" y="0"/>
                          </a:cubicBezTo>
                          <a:cubicBezTo>
                            <a:pt x="122" y="20"/>
                            <a:pt x="60" y="107"/>
                            <a:pt x="117" y="126"/>
                          </a:cubicBezTo>
                          <a:cubicBezTo>
                            <a:pt x="169" y="109"/>
                            <a:pt x="122" y="30"/>
                            <a:pt x="177" y="12"/>
                          </a:cubicBezTo>
                          <a:cubicBezTo>
                            <a:pt x="209" y="44"/>
                            <a:pt x="206" y="89"/>
                            <a:pt x="231" y="126"/>
                          </a:cubicBezTo>
                          <a:cubicBezTo>
                            <a:pt x="262" y="116"/>
                            <a:pt x="263" y="77"/>
                            <a:pt x="273" y="48"/>
                          </a:cubicBezTo>
                          <a:cubicBezTo>
                            <a:pt x="283" y="18"/>
                            <a:pt x="294" y="14"/>
                            <a:pt x="315" y="0"/>
                          </a:cubicBezTo>
                          <a:cubicBezTo>
                            <a:pt x="359" y="15"/>
                            <a:pt x="339" y="80"/>
                            <a:pt x="381" y="108"/>
                          </a:cubicBezTo>
                          <a:cubicBezTo>
                            <a:pt x="411" y="98"/>
                            <a:pt x="403" y="83"/>
                            <a:pt x="411" y="54"/>
                          </a:cubicBezTo>
                          <a:cubicBezTo>
                            <a:pt x="414" y="42"/>
                            <a:pt x="423" y="18"/>
                            <a:pt x="423" y="18"/>
                          </a:cubicBezTo>
                          <a:cubicBezTo>
                            <a:pt x="429" y="20"/>
                            <a:pt x="437" y="19"/>
                            <a:pt x="441" y="24"/>
                          </a:cubicBezTo>
                          <a:cubicBezTo>
                            <a:pt x="457" y="46"/>
                            <a:pt x="462" y="93"/>
                            <a:pt x="471" y="120"/>
                          </a:cubicBezTo>
                          <a:cubicBezTo>
                            <a:pt x="506" y="108"/>
                            <a:pt x="507" y="103"/>
                            <a:pt x="519" y="66"/>
                          </a:cubicBezTo>
                          <a:cubicBezTo>
                            <a:pt x="524" y="52"/>
                            <a:pt x="543" y="30"/>
                            <a:pt x="543" y="30"/>
                          </a:cubicBezTo>
                          <a:cubicBezTo>
                            <a:pt x="576" y="38"/>
                            <a:pt x="571" y="46"/>
                            <a:pt x="579" y="78"/>
                          </a:cubicBezTo>
                          <a:cubicBezTo>
                            <a:pt x="588" y="247"/>
                            <a:pt x="579" y="414"/>
                            <a:pt x="555" y="582"/>
                          </a:cubicBezTo>
                          <a:cubicBezTo>
                            <a:pt x="553" y="616"/>
                            <a:pt x="552" y="650"/>
                            <a:pt x="549" y="684"/>
                          </a:cubicBezTo>
                          <a:cubicBezTo>
                            <a:pt x="543" y="742"/>
                            <a:pt x="421" y="751"/>
                            <a:pt x="381" y="756"/>
                          </a:cubicBezTo>
                          <a:cubicBezTo>
                            <a:pt x="301" y="754"/>
                            <a:pt x="221" y="753"/>
                            <a:pt x="141" y="750"/>
                          </a:cubicBezTo>
                          <a:cubicBezTo>
                            <a:pt x="131" y="750"/>
                            <a:pt x="63" y="727"/>
                            <a:pt x="63" y="73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66FF33"/>
                        </a:gs>
                        <a:gs pos="100000">
                          <a:srgbClr val="388C1C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905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28398" dir="1593903" algn="ctr" rotWithShape="0">
                        <a:schemeClr val="bg2"/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05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3533" y="507"/>
                      <a:ext cx="550" cy="683"/>
                    </a:xfrm>
                    <a:custGeom>
                      <a:avLst/>
                      <a:gdLst>
                        <a:gd name="T0" fmla="*/ 12 w 580"/>
                        <a:gd name="T1" fmla="*/ 14 h 792"/>
                        <a:gd name="T2" fmla="*/ 9 w 580"/>
                        <a:gd name="T3" fmla="*/ 57 h 792"/>
                        <a:gd name="T4" fmla="*/ 12 w 580"/>
                        <a:gd name="T5" fmla="*/ 375 h 792"/>
                        <a:gd name="T6" fmla="*/ 231 w 580"/>
                        <a:gd name="T7" fmla="*/ 431 h 792"/>
                        <a:gd name="T8" fmla="*/ 339 w 580"/>
                        <a:gd name="T9" fmla="*/ 428 h 792"/>
                        <a:gd name="T10" fmla="*/ 376 w 580"/>
                        <a:gd name="T11" fmla="*/ 422 h 792"/>
                        <a:gd name="T12" fmla="*/ 406 w 580"/>
                        <a:gd name="T13" fmla="*/ 415 h 792"/>
                        <a:gd name="T14" fmla="*/ 454 w 580"/>
                        <a:gd name="T15" fmla="*/ 342 h 792"/>
                        <a:gd name="T16" fmla="*/ 454 w 580"/>
                        <a:gd name="T17" fmla="*/ 79 h 792"/>
                        <a:gd name="T18" fmla="*/ 430 w 580"/>
                        <a:gd name="T19" fmla="*/ 10 h 792"/>
                        <a:gd name="T20" fmla="*/ 376 w 580"/>
                        <a:gd name="T21" fmla="*/ 63 h 792"/>
                        <a:gd name="T22" fmla="*/ 353 w 580"/>
                        <a:gd name="T23" fmla="*/ 7 h 792"/>
                        <a:gd name="T24" fmla="*/ 339 w 580"/>
                        <a:gd name="T25" fmla="*/ 0 h 792"/>
                        <a:gd name="T26" fmla="*/ 280 w 580"/>
                        <a:gd name="T27" fmla="*/ 60 h 792"/>
                        <a:gd name="T28" fmla="*/ 222 w 580"/>
                        <a:gd name="T29" fmla="*/ 3 h 792"/>
                        <a:gd name="T30" fmla="*/ 148 w 580"/>
                        <a:gd name="T31" fmla="*/ 63 h 792"/>
                        <a:gd name="T32" fmla="*/ 110 w 580"/>
                        <a:gd name="T33" fmla="*/ 7 h 792"/>
                        <a:gd name="T34" fmla="*/ 96 w 580"/>
                        <a:gd name="T35" fmla="*/ 10 h 792"/>
                        <a:gd name="T36" fmla="*/ 46 w 580"/>
                        <a:gd name="T37" fmla="*/ 63 h 792"/>
                        <a:gd name="T38" fmla="*/ 27 w 580"/>
                        <a:gd name="T39" fmla="*/ 34 h 792"/>
                        <a:gd name="T40" fmla="*/ 18 w 580"/>
                        <a:gd name="T41" fmla="*/ 10 h 792"/>
                        <a:gd name="T42" fmla="*/ 4 w 580"/>
                        <a:gd name="T43" fmla="*/ 7 h 792"/>
                        <a:gd name="T44" fmla="*/ 12 w 580"/>
                        <a:gd name="T45" fmla="*/ 14 h 79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0" t="0" r="r" b="b"/>
                      <a:pathLst>
                        <a:path w="580" h="792">
                          <a:moveTo>
                            <a:pt x="16" y="24"/>
                          </a:moveTo>
                          <a:cubicBezTo>
                            <a:pt x="14" y="50"/>
                            <a:pt x="10" y="76"/>
                            <a:pt x="10" y="102"/>
                          </a:cubicBezTo>
                          <a:cubicBezTo>
                            <a:pt x="10" y="294"/>
                            <a:pt x="10" y="486"/>
                            <a:pt x="16" y="678"/>
                          </a:cubicBezTo>
                          <a:cubicBezTo>
                            <a:pt x="19" y="792"/>
                            <a:pt x="222" y="773"/>
                            <a:pt x="286" y="780"/>
                          </a:cubicBezTo>
                          <a:cubicBezTo>
                            <a:pt x="330" y="778"/>
                            <a:pt x="374" y="778"/>
                            <a:pt x="418" y="774"/>
                          </a:cubicBezTo>
                          <a:cubicBezTo>
                            <a:pt x="434" y="772"/>
                            <a:pt x="450" y="767"/>
                            <a:pt x="466" y="762"/>
                          </a:cubicBezTo>
                          <a:cubicBezTo>
                            <a:pt x="478" y="758"/>
                            <a:pt x="502" y="750"/>
                            <a:pt x="502" y="750"/>
                          </a:cubicBezTo>
                          <a:cubicBezTo>
                            <a:pt x="531" y="706"/>
                            <a:pt x="549" y="669"/>
                            <a:pt x="562" y="618"/>
                          </a:cubicBezTo>
                          <a:cubicBezTo>
                            <a:pt x="580" y="460"/>
                            <a:pt x="571" y="303"/>
                            <a:pt x="562" y="144"/>
                          </a:cubicBezTo>
                          <a:cubicBezTo>
                            <a:pt x="560" y="104"/>
                            <a:pt x="579" y="34"/>
                            <a:pt x="532" y="18"/>
                          </a:cubicBezTo>
                          <a:cubicBezTo>
                            <a:pt x="493" y="44"/>
                            <a:pt x="510" y="85"/>
                            <a:pt x="466" y="114"/>
                          </a:cubicBezTo>
                          <a:cubicBezTo>
                            <a:pt x="463" y="104"/>
                            <a:pt x="441" y="22"/>
                            <a:pt x="436" y="12"/>
                          </a:cubicBezTo>
                          <a:cubicBezTo>
                            <a:pt x="432" y="6"/>
                            <a:pt x="424" y="4"/>
                            <a:pt x="418" y="0"/>
                          </a:cubicBezTo>
                          <a:cubicBezTo>
                            <a:pt x="374" y="30"/>
                            <a:pt x="399" y="90"/>
                            <a:pt x="346" y="108"/>
                          </a:cubicBezTo>
                          <a:cubicBezTo>
                            <a:pt x="295" y="91"/>
                            <a:pt x="320" y="21"/>
                            <a:pt x="274" y="6"/>
                          </a:cubicBezTo>
                          <a:cubicBezTo>
                            <a:pt x="236" y="31"/>
                            <a:pt x="239" y="96"/>
                            <a:pt x="184" y="114"/>
                          </a:cubicBezTo>
                          <a:cubicBezTo>
                            <a:pt x="172" y="78"/>
                            <a:pt x="168" y="33"/>
                            <a:pt x="136" y="12"/>
                          </a:cubicBezTo>
                          <a:cubicBezTo>
                            <a:pt x="130" y="14"/>
                            <a:pt x="122" y="13"/>
                            <a:pt x="118" y="18"/>
                          </a:cubicBezTo>
                          <a:cubicBezTo>
                            <a:pt x="95" y="50"/>
                            <a:pt x="102" y="99"/>
                            <a:pt x="58" y="114"/>
                          </a:cubicBezTo>
                          <a:cubicBezTo>
                            <a:pt x="39" y="85"/>
                            <a:pt x="48" y="103"/>
                            <a:pt x="34" y="60"/>
                          </a:cubicBezTo>
                          <a:cubicBezTo>
                            <a:pt x="34" y="60"/>
                            <a:pt x="25" y="21"/>
                            <a:pt x="22" y="18"/>
                          </a:cubicBezTo>
                          <a:cubicBezTo>
                            <a:pt x="18" y="14"/>
                            <a:pt x="8" y="8"/>
                            <a:pt x="4" y="12"/>
                          </a:cubicBezTo>
                          <a:cubicBezTo>
                            <a:pt x="0" y="16"/>
                            <a:pt x="12" y="20"/>
                            <a:pt x="16" y="2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66FF33"/>
                        </a:gs>
                        <a:gs pos="100000">
                          <a:srgbClr val="388C1C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905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28398" dir="1593903" algn="ctr" rotWithShape="0">
                        <a:schemeClr val="bg2"/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606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4065" y="505"/>
                      <a:ext cx="558" cy="657"/>
                    </a:xfrm>
                    <a:custGeom>
                      <a:avLst/>
                      <a:gdLst>
                        <a:gd name="T0" fmla="*/ 51 w 588"/>
                        <a:gd name="T1" fmla="*/ 421 h 756"/>
                        <a:gd name="T2" fmla="*/ 31 w 588"/>
                        <a:gd name="T3" fmla="*/ 387 h 756"/>
                        <a:gd name="T4" fmla="*/ 17 w 588"/>
                        <a:gd name="T5" fmla="*/ 294 h 756"/>
                        <a:gd name="T6" fmla="*/ 23 w 588"/>
                        <a:gd name="T7" fmla="*/ 127 h 756"/>
                        <a:gd name="T8" fmla="*/ 51 w 588"/>
                        <a:gd name="T9" fmla="*/ 0 h 756"/>
                        <a:gd name="T10" fmla="*/ 95 w 588"/>
                        <a:gd name="T11" fmla="*/ 72 h 756"/>
                        <a:gd name="T12" fmla="*/ 143 w 588"/>
                        <a:gd name="T13" fmla="*/ 7 h 756"/>
                        <a:gd name="T14" fmla="*/ 187 w 588"/>
                        <a:gd name="T15" fmla="*/ 72 h 756"/>
                        <a:gd name="T16" fmla="*/ 221 w 588"/>
                        <a:gd name="T17" fmla="*/ 28 h 756"/>
                        <a:gd name="T18" fmla="*/ 256 w 588"/>
                        <a:gd name="T19" fmla="*/ 0 h 756"/>
                        <a:gd name="T20" fmla="*/ 309 w 588"/>
                        <a:gd name="T21" fmla="*/ 62 h 756"/>
                        <a:gd name="T22" fmla="*/ 333 w 588"/>
                        <a:gd name="T23" fmla="*/ 31 h 756"/>
                        <a:gd name="T24" fmla="*/ 344 w 588"/>
                        <a:gd name="T25" fmla="*/ 10 h 756"/>
                        <a:gd name="T26" fmla="*/ 359 w 588"/>
                        <a:gd name="T27" fmla="*/ 14 h 756"/>
                        <a:gd name="T28" fmla="*/ 381 w 588"/>
                        <a:gd name="T29" fmla="*/ 68 h 756"/>
                        <a:gd name="T30" fmla="*/ 421 w 588"/>
                        <a:gd name="T31" fmla="*/ 37 h 756"/>
                        <a:gd name="T32" fmla="*/ 440 w 588"/>
                        <a:gd name="T33" fmla="*/ 17 h 756"/>
                        <a:gd name="T34" fmla="*/ 469 w 588"/>
                        <a:gd name="T35" fmla="*/ 44 h 756"/>
                        <a:gd name="T36" fmla="*/ 450 w 588"/>
                        <a:gd name="T37" fmla="*/ 332 h 756"/>
                        <a:gd name="T38" fmla="*/ 445 w 588"/>
                        <a:gd name="T39" fmla="*/ 389 h 756"/>
                        <a:gd name="T40" fmla="*/ 309 w 588"/>
                        <a:gd name="T41" fmla="*/ 431 h 756"/>
                        <a:gd name="T42" fmla="*/ 115 w 588"/>
                        <a:gd name="T43" fmla="*/ 428 h 756"/>
                        <a:gd name="T44" fmla="*/ 51 w 588"/>
                        <a:gd name="T45" fmla="*/ 421 h 75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0" t="0" r="r" b="b"/>
                      <a:pathLst>
                        <a:path w="588" h="756">
                          <a:moveTo>
                            <a:pt x="63" y="738"/>
                          </a:moveTo>
                          <a:cubicBezTo>
                            <a:pt x="56" y="716"/>
                            <a:pt x="45" y="701"/>
                            <a:pt x="39" y="678"/>
                          </a:cubicBezTo>
                          <a:cubicBezTo>
                            <a:pt x="33" y="624"/>
                            <a:pt x="28" y="570"/>
                            <a:pt x="21" y="516"/>
                          </a:cubicBezTo>
                          <a:cubicBezTo>
                            <a:pt x="28" y="409"/>
                            <a:pt x="31" y="334"/>
                            <a:pt x="27" y="222"/>
                          </a:cubicBezTo>
                          <a:cubicBezTo>
                            <a:pt x="28" y="179"/>
                            <a:pt x="0" y="42"/>
                            <a:pt x="63" y="0"/>
                          </a:cubicBezTo>
                          <a:cubicBezTo>
                            <a:pt x="122" y="20"/>
                            <a:pt x="60" y="107"/>
                            <a:pt x="117" y="126"/>
                          </a:cubicBezTo>
                          <a:cubicBezTo>
                            <a:pt x="169" y="109"/>
                            <a:pt x="122" y="30"/>
                            <a:pt x="177" y="12"/>
                          </a:cubicBezTo>
                          <a:cubicBezTo>
                            <a:pt x="209" y="44"/>
                            <a:pt x="206" y="89"/>
                            <a:pt x="231" y="126"/>
                          </a:cubicBezTo>
                          <a:cubicBezTo>
                            <a:pt x="262" y="116"/>
                            <a:pt x="263" y="77"/>
                            <a:pt x="273" y="48"/>
                          </a:cubicBezTo>
                          <a:cubicBezTo>
                            <a:pt x="283" y="18"/>
                            <a:pt x="294" y="14"/>
                            <a:pt x="315" y="0"/>
                          </a:cubicBezTo>
                          <a:cubicBezTo>
                            <a:pt x="359" y="15"/>
                            <a:pt x="339" y="80"/>
                            <a:pt x="381" y="108"/>
                          </a:cubicBezTo>
                          <a:cubicBezTo>
                            <a:pt x="411" y="98"/>
                            <a:pt x="403" y="83"/>
                            <a:pt x="411" y="54"/>
                          </a:cubicBezTo>
                          <a:cubicBezTo>
                            <a:pt x="414" y="42"/>
                            <a:pt x="423" y="18"/>
                            <a:pt x="423" y="18"/>
                          </a:cubicBezTo>
                          <a:cubicBezTo>
                            <a:pt x="429" y="20"/>
                            <a:pt x="437" y="19"/>
                            <a:pt x="441" y="24"/>
                          </a:cubicBezTo>
                          <a:cubicBezTo>
                            <a:pt x="457" y="46"/>
                            <a:pt x="462" y="93"/>
                            <a:pt x="471" y="120"/>
                          </a:cubicBezTo>
                          <a:cubicBezTo>
                            <a:pt x="506" y="108"/>
                            <a:pt x="507" y="103"/>
                            <a:pt x="519" y="66"/>
                          </a:cubicBezTo>
                          <a:cubicBezTo>
                            <a:pt x="524" y="52"/>
                            <a:pt x="543" y="30"/>
                            <a:pt x="543" y="30"/>
                          </a:cubicBezTo>
                          <a:cubicBezTo>
                            <a:pt x="576" y="38"/>
                            <a:pt x="571" y="46"/>
                            <a:pt x="579" y="78"/>
                          </a:cubicBezTo>
                          <a:cubicBezTo>
                            <a:pt x="588" y="247"/>
                            <a:pt x="579" y="414"/>
                            <a:pt x="555" y="582"/>
                          </a:cubicBezTo>
                          <a:cubicBezTo>
                            <a:pt x="553" y="616"/>
                            <a:pt x="552" y="650"/>
                            <a:pt x="549" y="684"/>
                          </a:cubicBezTo>
                          <a:cubicBezTo>
                            <a:pt x="543" y="742"/>
                            <a:pt x="421" y="751"/>
                            <a:pt x="381" y="756"/>
                          </a:cubicBezTo>
                          <a:cubicBezTo>
                            <a:pt x="301" y="754"/>
                            <a:pt x="221" y="753"/>
                            <a:pt x="141" y="750"/>
                          </a:cubicBezTo>
                          <a:cubicBezTo>
                            <a:pt x="131" y="750"/>
                            <a:pt x="63" y="727"/>
                            <a:pt x="63" y="738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66FF33"/>
                        </a:gs>
                        <a:gs pos="100000">
                          <a:srgbClr val="388C1C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905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28398" dir="1593903" algn="ctr" rotWithShape="0">
                        <a:schemeClr val="bg2"/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4689" name="Oval 79"/>
                    <p:cNvSpPr>
                      <a:spLocks noChangeArrowheads="1"/>
                    </p:cNvSpPr>
                    <p:nvPr/>
                  </p:nvSpPr>
                  <p:spPr bwMode="auto">
                    <a:xfrm rot="6310096" flipH="1">
                      <a:off x="1953" y="906"/>
                      <a:ext cx="158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26004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905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>
                      <a:outerShdw blurRad="63500" dist="29783" dir="1514402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690" name="Oval 80"/>
                    <p:cNvSpPr>
                      <a:spLocks noChangeArrowheads="1"/>
                    </p:cNvSpPr>
                    <p:nvPr/>
                  </p:nvSpPr>
                  <p:spPr bwMode="auto">
                    <a:xfrm rot="5051118" flipH="1">
                      <a:off x="2519" y="885"/>
                      <a:ext cx="152" cy="19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26004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905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>
                      <a:outerShdw blurRad="63500" dist="29783" dir="1514402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691" name="Oval 81"/>
                    <p:cNvSpPr>
                      <a:spLocks noChangeArrowheads="1"/>
                    </p:cNvSpPr>
                    <p:nvPr/>
                  </p:nvSpPr>
                  <p:spPr bwMode="auto">
                    <a:xfrm rot="6310096" flipH="1">
                      <a:off x="3208" y="840"/>
                      <a:ext cx="159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26004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905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>
                      <a:outerShdw blurRad="63500" dist="29783" dir="1514402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692" name="Oval 82"/>
                    <p:cNvSpPr>
                      <a:spLocks noChangeArrowheads="1"/>
                    </p:cNvSpPr>
                    <p:nvPr/>
                  </p:nvSpPr>
                  <p:spPr bwMode="auto">
                    <a:xfrm rot="5051118" flipH="1">
                      <a:off x="3750" y="910"/>
                      <a:ext cx="158" cy="19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26004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905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>
                      <a:outerShdw blurRad="63500" dist="29783" dir="1514402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693" name="Oval 83"/>
                    <p:cNvSpPr>
                      <a:spLocks noChangeArrowheads="1"/>
                    </p:cNvSpPr>
                    <p:nvPr/>
                  </p:nvSpPr>
                  <p:spPr bwMode="auto">
                    <a:xfrm rot="5218978" flipH="1">
                      <a:off x="4255" y="887"/>
                      <a:ext cx="156" cy="19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26004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905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>
                      <a:outerShdw blurRad="63500" dist="29783" dir="1514402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06612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1241" y="484"/>
                      <a:ext cx="560" cy="672"/>
                    </a:xfrm>
                    <a:custGeom>
                      <a:avLst/>
                      <a:gdLst>
                        <a:gd name="T0" fmla="*/ 40 w 590"/>
                        <a:gd name="T1" fmla="*/ 7 h 805"/>
                        <a:gd name="T2" fmla="*/ 20 w 590"/>
                        <a:gd name="T3" fmla="*/ 23 h 805"/>
                        <a:gd name="T4" fmla="*/ 0 w 590"/>
                        <a:gd name="T5" fmla="*/ 152 h 805"/>
                        <a:gd name="T6" fmla="*/ 6 w 590"/>
                        <a:gd name="T7" fmla="*/ 327 h 805"/>
                        <a:gd name="T8" fmla="*/ 14 w 590"/>
                        <a:gd name="T9" fmla="*/ 361 h 805"/>
                        <a:gd name="T10" fmla="*/ 219 w 590"/>
                        <a:gd name="T11" fmla="*/ 388 h 805"/>
                        <a:gd name="T12" fmla="*/ 370 w 590"/>
                        <a:gd name="T13" fmla="*/ 386 h 805"/>
                        <a:gd name="T14" fmla="*/ 468 w 590"/>
                        <a:gd name="T15" fmla="*/ 301 h 805"/>
                        <a:gd name="T16" fmla="*/ 462 w 590"/>
                        <a:gd name="T17" fmla="*/ 85 h 805"/>
                        <a:gd name="T18" fmla="*/ 439 w 590"/>
                        <a:gd name="T19" fmla="*/ 1 h 805"/>
                        <a:gd name="T20" fmla="*/ 390 w 590"/>
                        <a:gd name="T21" fmla="*/ 50 h 805"/>
                        <a:gd name="T22" fmla="*/ 336 w 590"/>
                        <a:gd name="T23" fmla="*/ 7 h 805"/>
                        <a:gd name="T24" fmla="*/ 322 w 590"/>
                        <a:gd name="T25" fmla="*/ 9 h 805"/>
                        <a:gd name="T26" fmla="*/ 288 w 590"/>
                        <a:gd name="T27" fmla="*/ 53 h 805"/>
                        <a:gd name="T28" fmla="*/ 233 w 590"/>
                        <a:gd name="T29" fmla="*/ 13 h 805"/>
                        <a:gd name="T30" fmla="*/ 195 w 590"/>
                        <a:gd name="T31" fmla="*/ 58 h 805"/>
                        <a:gd name="T32" fmla="*/ 166 w 590"/>
                        <a:gd name="T33" fmla="*/ 23 h 805"/>
                        <a:gd name="T34" fmla="*/ 156 w 590"/>
                        <a:gd name="T35" fmla="*/ 7 h 805"/>
                        <a:gd name="T36" fmla="*/ 126 w 590"/>
                        <a:gd name="T37" fmla="*/ 9 h 805"/>
                        <a:gd name="T38" fmla="*/ 88 w 590"/>
                        <a:gd name="T39" fmla="*/ 56 h 805"/>
                        <a:gd name="T40" fmla="*/ 40 w 590"/>
                        <a:gd name="T41" fmla="*/ 7 h 805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0" t="0" r="r" b="b"/>
                      <a:pathLst>
                        <a:path w="590" h="805">
                          <a:moveTo>
                            <a:pt x="48" y="13"/>
                          </a:moveTo>
                          <a:cubicBezTo>
                            <a:pt x="10" y="0"/>
                            <a:pt x="17" y="22"/>
                            <a:pt x="24" y="49"/>
                          </a:cubicBezTo>
                          <a:cubicBezTo>
                            <a:pt x="17" y="137"/>
                            <a:pt x="6" y="224"/>
                            <a:pt x="0" y="313"/>
                          </a:cubicBezTo>
                          <a:cubicBezTo>
                            <a:pt x="2" y="433"/>
                            <a:pt x="3" y="553"/>
                            <a:pt x="6" y="673"/>
                          </a:cubicBezTo>
                          <a:cubicBezTo>
                            <a:pt x="7" y="697"/>
                            <a:pt x="1" y="728"/>
                            <a:pt x="18" y="745"/>
                          </a:cubicBezTo>
                          <a:cubicBezTo>
                            <a:pt x="78" y="805"/>
                            <a:pt x="203" y="796"/>
                            <a:pt x="270" y="799"/>
                          </a:cubicBezTo>
                          <a:cubicBezTo>
                            <a:pt x="332" y="797"/>
                            <a:pt x="394" y="797"/>
                            <a:pt x="456" y="793"/>
                          </a:cubicBezTo>
                          <a:cubicBezTo>
                            <a:pt x="532" y="789"/>
                            <a:pt x="564" y="680"/>
                            <a:pt x="576" y="619"/>
                          </a:cubicBezTo>
                          <a:cubicBezTo>
                            <a:pt x="574" y="471"/>
                            <a:pt x="573" y="323"/>
                            <a:pt x="570" y="175"/>
                          </a:cubicBezTo>
                          <a:cubicBezTo>
                            <a:pt x="569" y="133"/>
                            <a:pt x="590" y="34"/>
                            <a:pt x="540" y="1"/>
                          </a:cubicBezTo>
                          <a:cubicBezTo>
                            <a:pt x="517" y="35"/>
                            <a:pt x="515" y="80"/>
                            <a:pt x="480" y="103"/>
                          </a:cubicBezTo>
                          <a:cubicBezTo>
                            <a:pt x="439" y="75"/>
                            <a:pt x="463" y="29"/>
                            <a:pt x="414" y="13"/>
                          </a:cubicBezTo>
                          <a:cubicBezTo>
                            <a:pt x="408" y="15"/>
                            <a:pt x="401" y="15"/>
                            <a:pt x="396" y="19"/>
                          </a:cubicBezTo>
                          <a:cubicBezTo>
                            <a:pt x="387" y="26"/>
                            <a:pt x="360" y="92"/>
                            <a:pt x="354" y="109"/>
                          </a:cubicBezTo>
                          <a:cubicBezTo>
                            <a:pt x="309" y="94"/>
                            <a:pt x="333" y="40"/>
                            <a:pt x="288" y="25"/>
                          </a:cubicBezTo>
                          <a:cubicBezTo>
                            <a:pt x="266" y="57"/>
                            <a:pt x="268" y="93"/>
                            <a:pt x="240" y="121"/>
                          </a:cubicBezTo>
                          <a:cubicBezTo>
                            <a:pt x="218" y="99"/>
                            <a:pt x="214" y="78"/>
                            <a:pt x="204" y="49"/>
                          </a:cubicBezTo>
                          <a:cubicBezTo>
                            <a:pt x="200" y="37"/>
                            <a:pt x="192" y="13"/>
                            <a:pt x="192" y="13"/>
                          </a:cubicBezTo>
                          <a:cubicBezTo>
                            <a:pt x="180" y="15"/>
                            <a:pt x="165" y="11"/>
                            <a:pt x="156" y="19"/>
                          </a:cubicBezTo>
                          <a:cubicBezTo>
                            <a:pt x="126" y="45"/>
                            <a:pt x="155" y="99"/>
                            <a:pt x="108" y="115"/>
                          </a:cubicBezTo>
                          <a:cubicBezTo>
                            <a:pt x="65" y="86"/>
                            <a:pt x="68" y="54"/>
                            <a:pt x="48" y="13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66FF33"/>
                        </a:gs>
                        <a:gs pos="100000">
                          <a:srgbClr val="388C1C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905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28398" dir="1593903" algn="ctr" rotWithShape="0">
                        <a:schemeClr val="bg2"/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4695" name="Oval 85"/>
                    <p:cNvSpPr>
                      <a:spLocks noChangeArrowheads="1"/>
                    </p:cNvSpPr>
                    <p:nvPr/>
                  </p:nvSpPr>
                  <p:spPr bwMode="auto">
                    <a:xfrm rot="6310096" flipH="1">
                      <a:off x="1440" y="852"/>
                      <a:ext cx="159" cy="194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26004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905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>
                      <a:outerShdw blurRad="63500" dist="29783" dir="1514402" algn="ctr" rotWithShape="0">
                        <a:schemeClr val="bg2">
                          <a:alpha val="74998"/>
                        </a:schemeClr>
                      </a:outerShdw>
                    </a:effec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</p:grpSp>
            </p:grpSp>
            <p:sp>
              <p:nvSpPr>
                <p:cNvPr id="106595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4680" y="1099"/>
                  <a:ext cx="133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/>
                </a:p>
              </p:txBody>
            </p:sp>
            <p:sp>
              <p:nvSpPr>
                <p:cNvPr id="106596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5539" y="1243"/>
                  <a:ext cx="133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/>
                </a:p>
              </p:txBody>
            </p:sp>
            <p:sp>
              <p:nvSpPr>
                <p:cNvPr id="106597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4601" y="790"/>
                  <a:ext cx="133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/>
                </a:p>
              </p:txBody>
            </p:sp>
            <p:sp>
              <p:nvSpPr>
                <p:cNvPr id="106598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4708" y="230"/>
                  <a:ext cx="133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/>
                </a:p>
              </p:txBody>
            </p:sp>
          </p:grpSp>
        </p:grpSp>
        <p:sp>
          <p:nvSpPr>
            <p:cNvPr id="24608" name="Text Box 90"/>
            <p:cNvSpPr txBox="1">
              <a:spLocks noChangeArrowheads="1"/>
            </p:cNvSpPr>
            <p:nvPr/>
          </p:nvSpPr>
          <p:spPr bwMode="auto">
            <a:xfrm rot="-303528">
              <a:off x="465" y="653"/>
              <a:ext cx="1558" cy="236"/>
            </a:xfrm>
            <a:prstGeom prst="rect">
              <a:avLst/>
            </a:prstGeom>
            <a:solidFill>
              <a:srgbClr val="020818"/>
            </a:solidFill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28575" cap="rnd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it-IT" sz="1800">
                  <a:solidFill>
                    <a:srgbClr val="FF9900"/>
                  </a:solidFill>
                  <a:latin typeface="Arial Narrow" panose="020B0606020202030204" pitchFamily="34" charset="0"/>
                </a:rPr>
                <a:t>Aumentata permeabilità</a:t>
              </a:r>
              <a:endParaRPr lang="it-IT" altLang="it-IT"/>
            </a:p>
          </p:txBody>
        </p:sp>
        <p:sp>
          <p:nvSpPr>
            <p:cNvPr id="106527" name="Text Box 91"/>
            <p:cNvSpPr txBox="1">
              <a:spLocks noChangeArrowheads="1"/>
            </p:cNvSpPr>
            <p:nvPr/>
          </p:nvSpPr>
          <p:spPr bwMode="auto">
            <a:xfrm>
              <a:off x="3099" y="2921"/>
              <a:ext cx="111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06528" name="Text Box 92"/>
            <p:cNvSpPr txBox="1">
              <a:spLocks noChangeArrowheads="1"/>
            </p:cNvSpPr>
            <p:nvPr/>
          </p:nvSpPr>
          <p:spPr bwMode="auto">
            <a:xfrm>
              <a:off x="220" y="2588"/>
              <a:ext cx="197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grpSp>
          <p:nvGrpSpPr>
            <p:cNvPr id="106529" name="Group 93"/>
            <p:cNvGrpSpPr>
              <a:grpSpLocks/>
            </p:cNvGrpSpPr>
            <p:nvPr/>
          </p:nvGrpSpPr>
          <p:grpSpPr bwMode="auto">
            <a:xfrm>
              <a:off x="1106" y="1908"/>
              <a:ext cx="772" cy="235"/>
              <a:chOff x="1042" y="1853"/>
              <a:chExt cx="772" cy="235"/>
            </a:xfrm>
          </p:grpSpPr>
          <p:sp>
            <p:nvSpPr>
              <p:cNvPr id="24669" name="Rectangle 94"/>
              <p:cNvSpPr>
                <a:spLocks noChangeArrowheads="1"/>
              </p:cNvSpPr>
              <p:nvPr/>
            </p:nvSpPr>
            <p:spPr bwMode="auto">
              <a:xfrm>
                <a:off x="1715" y="1853"/>
                <a:ext cx="99" cy="99"/>
              </a:xfrm>
              <a:prstGeom prst="rect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6633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670" name="Rectangle 95"/>
              <p:cNvSpPr>
                <a:spLocks noChangeArrowheads="1"/>
              </p:cNvSpPr>
              <p:nvPr/>
            </p:nvSpPr>
            <p:spPr bwMode="auto">
              <a:xfrm>
                <a:off x="1293" y="1989"/>
                <a:ext cx="99" cy="99"/>
              </a:xfrm>
              <a:prstGeom prst="rect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6633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06589" name="Line 96"/>
              <p:cNvSpPr>
                <a:spLocks noChangeShapeType="1"/>
              </p:cNvSpPr>
              <p:nvPr/>
            </p:nvSpPr>
            <p:spPr bwMode="auto">
              <a:xfrm>
                <a:off x="1042" y="2030"/>
                <a:ext cx="211" cy="9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06590" name="Line 97"/>
              <p:cNvSpPr>
                <a:spLocks noChangeShapeType="1"/>
              </p:cNvSpPr>
              <p:nvPr/>
            </p:nvSpPr>
            <p:spPr bwMode="auto">
              <a:xfrm>
                <a:off x="1472" y="1893"/>
                <a:ext cx="210" cy="1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106530" name="Group 98"/>
            <p:cNvGrpSpPr>
              <a:grpSpLocks/>
            </p:cNvGrpSpPr>
            <p:nvPr/>
          </p:nvGrpSpPr>
          <p:grpSpPr bwMode="auto">
            <a:xfrm>
              <a:off x="2190" y="2943"/>
              <a:ext cx="585" cy="506"/>
              <a:chOff x="2190" y="2943"/>
              <a:chExt cx="585" cy="506"/>
            </a:xfrm>
          </p:grpSpPr>
          <p:sp>
            <p:nvSpPr>
              <p:cNvPr id="24654" name="Rectangle 99"/>
              <p:cNvSpPr>
                <a:spLocks noChangeArrowheads="1"/>
              </p:cNvSpPr>
              <p:nvPr/>
            </p:nvSpPr>
            <p:spPr bwMode="auto">
              <a:xfrm rot="272228">
                <a:off x="2697" y="2966"/>
                <a:ext cx="73" cy="81"/>
              </a:xfrm>
              <a:prstGeom prst="rect">
                <a:avLst/>
              </a:prstGeom>
              <a:gradFill rotWithShape="0">
                <a:gsLst>
                  <a:gs pos="0">
                    <a:srgbClr val="FF9933"/>
                  </a:gs>
                  <a:gs pos="100000">
                    <a:srgbClr val="663300"/>
                  </a:gs>
                </a:gsLst>
                <a:path path="shape">
                  <a:fillToRect l="50000" t="50000" r="50000" b="50000"/>
                </a:path>
              </a:gradFill>
              <a:ln w="12700" cap="rnd">
                <a:solidFill>
                  <a:srgbClr val="FFFF00"/>
                </a:solidFill>
                <a:miter lim="800000"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106573" name="Group 100"/>
              <p:cNvGrpSpPr>
                <a:grpSpLocks/>
              </p:cNvGrpSpPr>
              <p:nvPr/>
            </p:nvGrpSpPr>
            <p:grpSpPr bwMode="auto">
              <a:xfrm rot="-1319644">
                <a:off x="2190" y="2943"/>
                <a:ext cx="574" cy="506"/>
                <a:chOff x="2858" y="2496"/>
                <a:chExt cx="574" cy="506"/>
              </a:xfrm>
            </p:grpSpPr>
            <p:grpSp>
              <p:nvGrpSpPr>
                <p:cNvPr id="106574" name="Group 101"/>
                <p:cNvGrpSpPr>
                  <a:grpSpLocks/>
                </p:cNvGrpSpPr>
                <p:nvPr/>
              </p:nvGrpSpPr>
              <p:grpSpPr bwMode="auto">
                <a:xfrm rot="1713556">
                  <a:off x="2858" y="2496"/>
                  <a:ext cx="347" cy="506"/>
                  <a:chOff x="2080" y="2330"/>
                  <a:chExt cx="515" cy="858"/>
                </a:xfrm>
              </p:grpSpPr>
              <p:sp>
                <p:nvSpPr>
                  <p:cNvPr id="106585" name="Freeform 102"/>
                  <p:cNvSpPr>
                    <a:spLocks/>
                  </p:cNvSpPr>
                  <p:nvPr/>
                </p:nvSpPr>
                <p:spPr bwMode="auto">
                  <a:xfrm rot="-5021972">
                    <a:off x="1887" y="2502"/>
                    <a:ext cx="866" cy="508"/>
                  </a:xfrm>
                  <a:custGeom>
                    <a:avLst/>
                    <a:gdLst>
                      <a:gd name="T0" fmla="*/ 60 w 991"/>
                      <a:gd name="T1" fmla="*/ 72 h 692"/>
                      <a:gd name="T2" fmla="*/ 116 w 991"/>
                      <a:gd name="T3" fmla="*/ 20 h 692"/>
                      <a:gd name="T4" fmla="*/ 207 w 991"/>
                      <a:gd name="T5" fmla="*/ 2 h 692"/>
                      <a:gd name="T6" fmla="*/ 480 w 991"/>
                      <a:gd name="T7" fmla="*/ 12 h 692"/>
                      <a:gd name="T8" fmla="*/ 516 w 991"/>
                      <a:gd name="T9" fmla="*/ 54 h 692"/>
                      <a:gd name="T10" fmla="*/ 558 w 991"/>
                      <a:gd name="T11" fmla="*/ 72 h 692"/>
                      <a:gd name="T12" fmla="*/ 550 w 991"/>
                      <a:gd name="T13" fmla="*/ 93 h 692"/>
                      <a:gd name="T14" fmla="*/ 578 w 991"/>
                      <a:gd name="T15" fmla="*/ 142 h 692"/>
                      <a:gd name="T16" fmla="*/ 572 w 991"/>
                      <a:gd name="T17" fmla="*/ 159 h 692"/>
                      <a:gd name="T18" fmla="*/ 494 w 991"/>
                      <a:gd name="T19" fmla="*/ 173 h 692"/>
                      <a:gd name="T20" fmla="*/ 445 w 991"/>
                      <a:gd name="T21" fmla="*/ 201 h 692"/>
                      <a:gd name="T22" fmla="*/ 361 w 991"/>
                      <a:gd name="T23" fmla="*/ 176 h 692"/>
                      <a:gd name="T24" fmla="*/ 284 w 991"/>
                      <a:gd name="T25" fmla="*/ 187 h 692"/>
                      <a:gd name="T26" fmla="*/ 263 w 991"/>
                      <a:gd name="T27" fmla="*/ 191 h 692"/>
                      <a:gd name="T28" fmla="*/ 242 w 991"/>
                      <a:gd name="T29" fmla="*/ 194 h 692"/>
                      <a:gd name="T30" fmla="*/ 207 w 991"/>
                      <a:gd name="T31" fmla="*/ 173 h 692"/>
                      <a:gd name="T32" fmla="*/ 200 w 991"/>
                      <a:gd name="T33" fmla="*/ 163 h 692"/>
                      <a:gd name="T34" fmla="*/ 178 w 991"/>
                      <a:gd name="T35" fmla="*/ 156 h 692"/>
                      <a:gd name="T36" fmla="*/ 123 w 991"/>
                      <a:gd name="T37" fmla="*/ 159 h 692"/>
                      <a:gd name="T38" fmla="*/ 81 w 991"/>
                      <a:gd name="T39" fmla="*/ 166 h 692"/>
                      <a:gd name="T40" fmla="*/ 60 w 991"/>
                      <a:gd name="T41" fmla="*/ 156 h 692"/>
                      <a:gd name="T42" fmla="*/ 18 w 991"/>
                      <a:gd name="T43" fmla="*/ 117 h 692"/>
                      <a:gd name="T44" fmla="*/ 3 w 991"/>
                      <a:gd name="T45" fmla="*/ 106 h 692"/>
                      <a:gd name="T46" fmla="*/ 45 w 991"/>
                      <a:gd name="T47" fmla="*/ 82 h 692"/>
                      <a:gd name="T48" fmla="*/ 60 w 991"/>
                      <a:gd name="T49" fmla="*/ 72 h 69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0" t="0" r="r" b="b"/>
                    <a:pathLst>
                      <a:path w="991" h="692">
                        <a:moveTo>
                          <a:pt x="103" y="248"/>
                        </a:moveTo>
                        <a:cubicBezTo>
                          <a:pt x="124" y="184"/>
                          <a:pt x="162" y="124"/>
                          <a:pt x="199" y="68"/>
                        </a:cubicBezTo>
                        <a:cubicBezTo>
                          <a:pt x="227" y="27"/>
                          <a:pt x="309" y="20"/>
                          <a:pt x="355" y="8"/>
                        </a:cubicBezTo>
                        <a:cubicBezTo>
                          <a:pt x="495" y="16"/>
                          <a:pt x="691" y="0"/>
                          <a:pt x="823" y="44"/>
                        </a:cubicBezTo>
                        <a:cubicBezTo>
                          <a:pt x="837" y="86"/>
                          <a:pt x="848" y="153"/>
                          <a:pt x="883" y="188"/>
                        </a:cubicBezTo>
                        <a:cubicBezTo>
                          <a:pt x="905" y="210"/>
                          <a:pt x="933" y="226"/>
                          <a:pt x="955" y="248"/>
                        </a:cubicBezTo>
                        <a:cubicBezTo>
                          <a:pt x="990" y="353"/>
                          <a:pt x="953" y="210"/>
                          <a:pt x="943" y="320"/>
                        </a:cubicBezTo>
                        <a:cubicBezTo>
                          <a:pt x="935" y="403"/>
                          <a:pt x="969" y="422"/>
                          <a:pt x="991" y="488"/>
                        </a:cubicBezTo>
                        <a:cubicBezTo>
                          <a:pt x="987" y="508"/>
                          <a:pt x="989" y="530"/>
                          <a:pt x="979" y="548"/>
                        </a:cubicBezTo>
                        <a:cubicBezTo>
                          <a:pt x="959" y="582"/>
                          <a:pt x="877" y="590"/>
                          <a:pt x="847" y="596"/>
                        </a:cubicBezTo>
                        <a:cubicBezTo>
                          <a:pt x="791" y="680"/>
                          <a:pt x="823" y="652"/>
                          <a:pt x="763" y="692"/>
                        </a:cubicBezTo>
                        <a:cubicBezTo>
                          <a:pt x="707" y="673"/>
                          <a:pt x="677" y="627"/>
                          <a:pt x="619" y="608"/>
                        </a:cubicBezTo>
                        <a:cubicBezTo>
                          <a:pt x="534" y="625"/>
                          <a:pt x="578" y="614"/>
                          <a:pt x="487" y="644"/>
                        </a:cubicBezTo>
                        <a:cubicBezTo>
                          <a:pt x="475" y="648"/>
                          <a:pt x="463" y="652"/>
                          <a:pt x="451" y="656"/>
                        </a:cubicBezTo>
                        <a:cubicBezTo>
                          <a:pt x="439" y="660"/>
                          <a:pt x="415" y="668"/>
                          <a:pt x="415" y="668"/>
                        </a:cubicBezTo>
                        <a:cubicBezTo>
                          <a:pt x="388" y="641"/>
                          <a:pt x="372" y="629"/>
                          <a:pt x="355" y="596"/>
                        </a:cubicBezTo>
                        <a:cubicBezTo>
                          <a:pt x="349" y="585"/>
                          <a:pt x="351" y="570"/>
                          <a:pt x="343" y="560"/>
                        </a:cubicBezTo>
                        <a:cubicBezTo>
                          <a:pt x="334" y="549"/>
                          <a:pt x="319" y="544"/>
                          <a:pt x="307" y="536"/>
                        </a:cubicBezTo>
                        <a:cubicBezTo>
                          <a:pt x="275" y="540"/>
                          <a:pt x="243" y="541"/>
                          <a:pt x="211" y="548"/>
                        </a:cubicBezTo>
                        <a:cubicBezTo>
                          <a:pt x="186" y="553"/>
                          <a:pt x="139" y="572"/>
                          <a:pt x="139" y="572"/>
                        </a:cubicBezTo>
                        <a:cubicBezTo>
                          <a:pt x="127" y="560"/>
                          <a:pt x="110" y="552"/>
                          <a:pt x="103" y="536"/>
                        </a:cubicBezTo>
                        <a:cubicBezTo>
                          <a:pt x="67" y="454"/>
                          <a:pt x="113" y="459"/>
                          <a:pt x="31" y="404"/>
                        </a:cubicBezTo>
                        <a:cubicBezTo>
                          <a:pt x="23" y="392"/>
                          <a:pt x="9" y="382"/>
                          <a:pt x="7" y="368"/>
                        </a:cubicBezTo>
                        <a:cubicBezTo>
                          <a:pt x="0" y="324"/>
                          <a:pt x="47" y="295"/>
                          <a:pt x="79" y="284"/>
                        </a:cubicBezTo>
                        <a:cubicBezTo>
                          <a:pt x="118" y="245"/>
                          <a:pt x="132" y="248"/>
                          <a:pt x="103" y="24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CC3399"/>
                      </a:gs>
                      <a:gs pos="100000">
                        <a:srgbClr val="451134"/>
                      </a:gs>
                    </a:gsLst>
                    <a:path path="rect">
                      <a:fillToRect l="50000" t="50000" r="50000" b="50000"/>
                    </a:path>
                  </a:gradFill>
                  <a:ln w="19050" cap="rnd" cmpd="sng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28398" dir="1593903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24668" name="Oval 103"/>
                  <p:cNvSpPr>
                    <a:spLocks noChangeArrowheads="1"/>
                  </p:cNvSpPr>
                  <p:nvPr/>
                </p:nvSpPr>
                <p:spPr bwMode="auto">
                  <a:xfrm rot="-4044913">
                    <a:off x="2091" y="2668"/>
                    <a:ext cx="436" cy="22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C99FF"/>
                      </a:gs>
                      <a:gs pos="100000">
                        <a:srgbClr val="1E1726"/>
                      </a:gs>
                    </a:gsLst>
                    <a:path path="shape">
                      <a:fillToRect l="50000" t="50000" r="50000" b="50000"/>
                    </a:path>
                  </a:gradFill>
                  <a:ln w="19050" cap="rnd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106575" name="Group 104"/>
                <p:cNvGrpSpPr>
                  <a:grpSpLocks/>
                </p:cNvGrpSpPr>
                <p:nvPr/>
              </p:nvGrpSpPr>
              <p:grpSpPr bwMode="auto">
                <a:xfrm rot="-1514341">
                  <a:off x="3232" y="2652"/>
                  <a:ext cx="200" cy="118"/>
                  <a:chOff x="5386" y="3217"/>
                  <a:chExt cx="200" cy="118"/>
                </a:xfrm>
              </p:grpSpPr>
              <p:grpSp>
                <p:nvGrpSpPr>
                  <p:cNvPr id="106581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5386" y="3217"/>
                    <a:ext cx="132" cy="102"/>
                    <a:chOff x="658" y="576"/>
                    <a:chExt cx="228" cy="202"/>
                  </a:xfrm>
                </p:grpSpPr>
                <p:sp>
                  <p:nvSpPr>
                    <p:cNvPr id="106583" name="Freeform 106"/>
                    <p:cNvSpPr>
                      <a:spLocks/>
                    </p:cNvSpPr>
                    <p:nvPr/>
                  </p:nvSpPr>
                  <p:spPr bwMode="auto">
                    <a:xfrm rot="7217355">
                      <a:off x="754" y="646"/>
                      <a:ext cx="202" cy="62"/>
                    </a:xfrm>
                    <a:custGeom>
                      <a:avLst/>
                      <a:gdLst>
                        <a:gd name="T0" fmla="*/ 0 w 254"/>
                        <a:gd name="T1" fmla="*/ 1 h 100"/>
                        <a:gd name="T2" fmla="*/ 3 w 254"/>
                        <a:gd name="T3" fmla="*/ 1 h 100"/>
                        <a:gd name="T4" fmla="*/ 6 w 254"/>
                        <a:gd name="T5" fmla="*/ 1 h 100"/>
                        <a:gd name="T6" fmla="*/ 12 w 254"/>
                        <a:gd name="T7" fmla="*/ 1 h 100"/>
                        <a:gd name="T8" fmla="*/ 14 w 254"/>
                        <a:gd name="T9" fmla="*/ 0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4"/>
                        <a:gd name="T16" fmla="*/ 0 h 100"/>
                        <a:gd name="T17" fmla="*/ 254 w 254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4" h="100">
                          <a:moveTo>
                            <a:pt x="0" y="9"/>
                          </a:moveTo>
                          <a:cubicBezTo>
                            <a:pt x="24" y="44"/>
                            <a:pt x="27" y="65"/>
                            <a:pt x="63" y="81"/>
                          </a:cubicBezTo>
                          <a:cubicBezTo>
                            <a:pt x="81" y="89"/>
                            <a:pt x="118" y="100"/>
                            <a:pt x="118" y="100"/>
                          </a:cubicBezTo>
                          <a:cubicBezTo>
                            <a:pt x="184" y="85"/>
                            <a:pt x="183" y="80"/>
                            <a:pt x="236" y="45"/>
                          </a:cubicBezTo>
                          <a:cubicBezTo>
                            <a:pt x="247" y="12"/>
                            <a:pt x="241" y="26"/>
                            <a:pt x="254" y="0"/>
                          </a:cubicBezTo>
                        </a:path>
                      </a:pathLst>
                    </a:custGeom>
                    <a:noFill/>
                    <a:ln w="28575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584" name="Line 107"/>
                    <p:cNvSpPr>
                      <a:spLocks noChangeShapeType="1"/>
                    </p:cNvSpPr>
                    <p:nvPr/>
                  </p:nvSpPr>
                  <p:spPr bwMode="auto">
                    <a:xfrm rot="7217355">
                      <a:off x="751" y="516"/>
                      <a:ext cx="0" cy="185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</p:grpSp>
              <p:sp>
                <p:nvSpPr>
                  <p:cNvPr id="2466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5498" y="3245"/>
                    <a:ext cx="88" cy="8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rgbClr val="CCFFFF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106576" name="Group 109"/>
                <p:cNvGrpSpPr>
                  <a:grpSpLocks/>
                </p:cNvGrpSpPr>
                <p:nvPr/>
              </p:nvGrpSpPr>
              <p:grpSpPr bwMode="auto">
                <a:xfrm rot="-1063954">
                  <a:off x="3167" y="2774"/>
                  <a:ext cx="200" cy="118"/>
                  <a:chOff x="5386" y="3217"/>
                  <a:chExt cx="200" cy="118"/>
                </a:xfrm>
              </p:grpSpPr>
              <p:grpSp>
                <p:nvGrpSpPr>
                  <p:cNvPr id="106577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5386" y="3217"/>
                    <a:ext cx="132" cy="102"/>
                    <a:chOff x="658" y="576"/>
                    <a:chExt cx="228" cy="202"/>
                  </a:xfrm>
                </p:grpSpPr>
                <p:sp>
                  <p:nvSpPr>
                    <p:cNvPr id="106579" name="Freeform 111"/>
                    <p:cNvSpPr>
                      <a:spLocks/>
                    </p:cNvSpPr>
                    <p:nvPr/>
                  </p:nvSpPr>
                  <p:spPr bwMode="auto">
                    <a:xfrm rot="7217355">
                      <a:off x="754" y="646"/>
                      <a:ext cx="202" cy="62"/>
                    </a:xfrm>
                    <a:custGeom>
                      <a:avLst/>
                      <a:gdLst>
                        <a:gd name="T0" fmla="*/ 0 w 254"/>
                        <a:gd name="T1" fmla="*/ 1 h 100"/>
                        <a:gd name="T2" fmla="*/ 3 w 254"/>
                        <a:gd name="T3" fmla="*/ 1 h 100"/>
                        <a:gd name="T4" fmla="*/ 6 w 254"/>
                        <a:gd name="T5" fmla="*/ 1 h 100"/>
                        <a:gd name="T6" fmla="*/ 12 w 254"/>
                        <a:gd name="T7" fmla="*/ 1 h 100"/>
                        <a:gd name="T8" fmla="*/ 14 w 254"/>
                        <a:gd name="T9" fmla="*/ 0 h 1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4"/>
                        <a:gd name="T16" fmla="*/ 0 h 100"/>
                        <a:gd name="T17" fmla="*/ 254 w 254"/>
                        <a:gd name="T18" fmla="*/ 100 h 1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4" h="100">
                          <a:moveTo>
                            <a:pt x="0" y="9"/>
                          </a:moveTo>
                          <a:cubicBezTo>
                            <a:pt x="24" y="44"/>
                            <a:pt x="27" y="65"/>
                            <a:pt x="63" y="81"/>
                          </a:cubicBezTo>
                          <a:cubicBezTo>
                            <a:pt x="81" y="89"/>
                            <a:pt x="118" y="100"/>
                            <a:pt x="118" y="100"/>
                          </a:cubicBezTo>
                          <a:cubicBezTo>
                            <a:pt x="184" y="85"/>
                            <a:pt x="183" y="80"/>
                            <a:pt x="236" y="45"/>
                          </a:cubicBezTo>
                          <a:cubicBezTo>
                            <a:pt x="247" y="12"/>
                            <a:pt x="241" y="26"/>
                            <a:pt x="254" y="0"/>
                          </a:cubicBezTo>
                        </a:path>
                      </a:pathLst>
                    </a:custGeom>
                    <a:noFill/>
                    <a:ln w="28575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6580" name="Line 112"/>
                    <p:cNvSpPr>
                      <a:spLocks noChangeShapeType="1"/>
                    </p:cNvSpPr>
                    <p:nvPr/>
                  </p:nvSpPr>
                  <p:spPr bwMode="auto">
                    <a:xfrm rot="7217355">
                      <a:off x="751" y="516"/>
                      <a:ext cx="0" cy="185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p:txBody>
                </p:sp>
              </p:grpSp>
              <p:sp>
                <p:nvSpPr>
                  <p:cNvPr id="2466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5495" y="3233"/>
                    <a:ext cx="88" cy="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rnd">
                    <a:solidFill>
                      <a:srgbClr val="CCFFFF"/>
                    </a:solidFill>
                    <a:round/>
                    <a:headEnd/>
                    <a:tailEnd/>
                  </a:ln>
                  <a:effectLst>
                    <a:outerShdw blurRad="63500" dist="29783" dir="1514402" algn="ctr" rotWithShape="0">
                      <a:schemeClr val="bg2">
                        <a:alpha val="74998"/>
                      </a:schemeClr>
                    </a:outerShdw>
                  </a:effec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FFFF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106531" name="Text Box 114"/>
            <p:cNvSpPr txBox="1">
              <a:spLocks noChangeArrowheads="1"/>
            </p:cNvSpPr>
            <p:nvPr/>
          </p:nvSpPr>
          <p:spPr bwMode="auto">
            <a:xfrm rot="21596188">
              <a:off x="1625" y="3369"/>
              <a:ext cx="95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cap="rnd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grpSp>
          <p:nvGrpSpPr>
            <p:cNvPr id="106532" name="Group 115"/>
            <p:cNvGrpSpPr>
              <a:grpSpLocks/>
            </p:cNvGrpSpPr>
            <p:nvPr/>
          </p:nvGrpSpPr>
          <p:grpSpPr bwMode="auto">
            <a:xfrm rot="1683862">
              <a:off x="3456" y="4030"/>
              <a:ext cx="91" cy="163"/>
              <a:chOff x="5272" y="3398"/>
              <a:chExt cx="287" cy="515"/>
            </a:xfrm>
          </p:grpSpPr>
          <p:sp>
            <p:nvSpPr>
              <p:cNvPr id="106569" name="Line 116"/>
              <p:cNvSpPr>
                <a:spLocks noChangeShapeType="1"/>
              </p:cNvSpPr>
              <p:nvPr/>
            </p:nvSpPr>
            <p:spPr bwMode="auto">
              <a:xfrm>
                <a:off x="5272" y="3404"/>
                <a:ext cx="147" cy="156"/>
              </a:xfrm>
              <a:prstGeom prst="line">
                <a:avLst/>
              </a:prstGeom>
              <a:noFill/>
              <a:ln w="38100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06570" name="Line 117"/>
              <p:cNvSpPr>
                <a:spLocks noChangeShapeType="1"/>
              </p:cNvSpPr>
              <p:nvPr/>
            </p:nvSpPr>
            <p:spPr bwMode="auto">
              <a:xfrm flipV="1">
                <a:off x="5422" y="3398"/>
                <a:ext cx="137" cy="165"/>
              </a:xfrm>
              <a:prstGeom prst="line">
                <a:avLst/>
              </a:prstGeom>
              <a:noFill/>
              <a:ln w="38100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06571" name="Line 118"/>
              <p:cNvSpPr>
                <a:spLocks noChangeShapeType="1"/>
              </p:cNvSpPr>
              <p:nvPr/>
            </p:nvSpPr>
            <p:spPr bwMode="auto">
              <a:xfrm>
                <a:off x="5422" y="3557"/>
                <a:ext cx="0" cy="356"/>
              </a:xfrm>
              <a:prstGeom prst="line">
                <a:avLst/>
              </a:prstGeom>
              <a:noFill/>
              <a:ln w="38100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106533" name="Group 119"/>
            <p:cNvGrpSpPr>
              <a:grpSpLocks/>
            </p:cNvGrpSpPr>
            <p:nvPr/>
          </p:nvGrpSpPr>
          <p:grpSpPr bwMode="auto">
            <a:xfrm>
              <a:off x="4352" y="3678"/>
              <a:ext cx="291" cy="219"/>
              <a:chOff x="4352" y="3678"/>
              <a:chExt cx="291" cy="219"/>
            </a:xfrm>
          </p:grpSpPr>
          <p:grpSp>
            <p:nvGrpSpPr>
              <p:cNvPr id="106561" name="Group 120"/>
              <p:cNvGrpSpPr>
                <a:grpSpLocks/>
              </p:cNvGrpSpPr>
              <p:nvPr/>
            </p:nvGrpSpPr>
            <p:grpSpPr bwMode="auto">
              <a:xfrm rot="1683862">
                <a:off x="4552" y="3678"/>
                <a:ext cx="91" cy="163"/>
                <a:chOff x="5272" y="3398"/>
                <a:chExt cx="287" cy="515"/>
              </a:xfrm>
            </p:grpSpPr>
            <p:sp>
              <p:nvSpPr>
                <p:cNvPr id="106566" name="Line 121"/>
                <p:cNvSpPr>
                  <a:spLocks noChangeShapeType="1"/>
                </p:cNvSpPr>
                <p:nvPr/>
              </p:nvSpPr>
              <p:spPr bwMode="auto">
                <a:xfrm>
                  <a:off x="5272" y="3404"/>
                  <a:ext cx="147" cy="1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67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5422" y="3398"/>
                  <a:ext cx="137" cy="165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68" name="Line 123"/>
                <p:cNvSpPr>
                  <a:spLocks noChangeShapeType="1"/>
                </p:cNvSpPr>
                <p:nvPr/>
              </p:nvSpPr>
              <p:spPr bwMode="auto">
                <a:xfrm>
                  <a:off x="5422" y="3557"/>
                  <a:ext cx="0" cy="3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106562" name="Group 124"/>
              <p:cNvGrpSpPr>
                <a:grpSpLocks/>
              </p:cNvGrpSpPr>
              <p:nvPr/>
            </p:nvGrpSpPr>
            <p:grpSpPr bwMode="auto">
              <a:xfrm rot="1683862">
                <a:off x="4352" y="3734"/>
                <a:ext cx="91" cy="163"/>
                <a:chOff x="5272" y="3398"/>
                <a:chExt cx="287" cy="515"/>
              </a:xfrm>
            </p:grpSpPr>
            <p:sp>
              <p:nvSpPr>
                <p:cNvPr id="106563" name="Line 125"/>
                <p:cNvSpPr>
                  <a:spLocks noChangeShapeType="1"/>
                </p:cNvSpPr>
                <p:nvPr/>
              </p:nvSpPr>
              <p:spPr bwMode="auto">
                <a:xfrm>
                  <a:off x="5272" y="3404"/>
                  <a:ext cx="147" cy="1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64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5422" y="3398"/>
                  <a:ext cx="137" cy="165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65" name="Line 127"/>
                <p:cNvSpPr>
                  <a:spLocks noChangeShapeType="1"/>
                </p:cNvSpPr>
                <p:nvPr/>
              </p:nvSpPr>
              <p:spPr bwMode="auto">
                <a:xfrm>
                  <a:off x="5422" y="3557"/>
                  <a:ext cx="0" cy="3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</p:grpSp>
        <p:grpSp>
          <p:nvGrpSpPr>
            <p:cNvPr id="106534" name="Group 128"/>
            <p:cNvGrpSpPr>
              <a:grpSpLocks/>
            </p:cNvGrpSpPr>
            <p:nvPr/>
          </p:nvGrpSpPr>
          <p:grpSpPr bwMode="auto">
            <a:xfrm rot="1683862">
              <a:off x="4032" y="3878"/>
              <a:ext cx="91" cy="163"/>
              <a:chOff x="5272" y="3398"/>
              <a:chExt cx="287" cy="515"/>
            </a:xfrm>
          </p:grpSpPr>
          <p:sp>
            <p:nvSpPr>
              <p:cNvPr id="106558" name="Line 129"/>
              <p:cNvSpPr>
                <a:spLocks noChangeShapeType="1"/>
              </p:cNvSpPr>
              <p:nvPr/>
            </p:nvSpPr>
            <p:spPr bwMode="auto">
              <a:xfrm>
                <a:off x="5272" y="3404"/>
                <a:ext cx="147" cy="156"/>
              </a:xfrm>
              <a:prstGeom prst="line">
                <a:avLst/>
              </a:prstGeom>
              <a:noFill/>
              <a:ln w="38100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06559" name="Line 130"/>
              <p:cNvSpPr>
                <a:spLocks noChangeShapeType="1"/>
              </p:cNvSpPr>
              <p:nvPr/>
            </p:nvSpPr>
            <p:spPr bwMode="auto">
              <a:xfrm flipV="1">
                <a:off x="5422" y="3398"/>
                <a:ext cx="137" cy="165"/>
              </a:xfrm>
              <a:prstGeom prst="line">
                <a:avLst/>
              </a:prstGeom>
              <a:noFill/>
              <a:ln w="38100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06560" name="Line 131"/>
              <p:cNvSpPr>
                <a:spLocks noChangeShapeType="1"/>
              </p:cNvSpPr>
              <p:nvPr/>
            </p:nvSpPr>
            <p:spPr bwMode="auto">
              <a:xfrm>
                <a:off x="5422" y="3557"/>
                <a:ext cx="0" cy="356"/>
              </a:xfrm>
              <a:prstGeom prst="line">
                <a:avLst/>
              </a:prstGeom>
              <a:noFill/>
              <a:ln w="38100">
                <a:solidFill>
                  <a:srgbClr val="FF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06535" name="Line 132"/>
            <p:cNvSpPr>
              <a:spLocks noChangeShapeType="1"/>
            </p:cNvSpPr>
            <p:nvPr/>
          </p:nvSpPr>
          <p:spPr bwMode="auto">
            <a:xfrm rot="176822">
              <a:off x="4405" y="3162"/>
              <a:ext cx="127" cy="483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grpSp>
          <p:nvGrpSpPr>
            <p:cNvPr id="106536" name="Group 133"/>
            <p:cNvGrpSpPr>
              <a:grpSpLocks/>
            </p:cNvGrpSpPr>
            <p:nvPr/>
          </p:nvGrpSpPr>
          <p:grpSpPr bwMode="auto">
            <a:xfrm>
              <a:off x="5200" y="2958"/>
              <a:ext cx="291" cy="187"/>
              <a:chOff x="5200" y="2958"/>
              <a:chExt cx="291" cy="187"/>
            </a:xfrm>
          </p:grpSpPr>
          <p:grpSp>
            <p:nvGrpSpPr>
              <p:cNvPr id="106550" name="Group 134"/>
              <p:cNvGrpSpPr>
                <a:grpSpLocks/>
              </p:cNvGrpSpPr>
              <p:nvPr/>
            </p:nvGrpSpPr>
            <p:grpSpPr bwMode="auto">
              <a:xfrm rot="1683862">
                <a:off x="5200" y="2958"/>
                <a:ext cx="91" cy="163"/>
                <a:chOff x="5272" y="3398"/>
                <a:chExt cx="287" cy="515"/>
              </a:xfrm>
            </p:grpSpPr>
            <p:sp>
              <p:nvSpPr>
                <p:cNvPr id="106555" name="Line 135"/>
                <p:cNvSpPr>
                  <a:spLocks noChangeShapeType="1"/>
                </p:cNvSpPr>
                <p:nvPr/>
              </p:nvSpPr>
              <p:spPr bwMode="auto">
                <a:xfrm>
                  <a:off x="5272" y="3404"/>
                  <a:ext cx="147" cy="1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56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5422" y="3398"/>
                  <a:ext cx="137" cy="165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57" name="Line 137"/>
                <p:cNvSpPr>
                  <a:spLocks noChangeShapeType="1"/>
                </p:cNvSpPr>
                <p:nvPr/>
              </p:nvSpPr>
              <p:spPr bwMode="auto">
                <a:xfrm>
                  <a:off x="5422" y="3557"/>
                  <a:ext cx="0" cy="3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106551" name="Group 138"/>
              <p:cNvGrpSpPr>
                <a:grpSpLocks/>
              </p:cNvGrpSpPr>
              <p:nvPr/>
            </p:nvGrpSpPr>
            <p:grpSpPr bwMode="auto">
              <a:xfrm rot="1683862">
                <a:off x="5400" y="2982"/>
                <a:ext cx="91" cy="163"/>
                <a:chOff x="5272" y="3398"/>
                <a:chExt cx="287" cy="515"/>
              </a:xfrm>
            </p:grpSpPr>
            <p:sp>
              <p:nvSpPr>
                <p:cNvPr id="106552" name="Line 139"/>
                <p:cNvSpPr>
                  <a:spLocks noChangeShapeType="1"/>
                </p:cNvSpPr>
                <p:nvPr/>
              </p:nvSpPr>
              <p:spPr bwMode="auto">
                <a:xfrm>
                  <a:off x="5272" y="3404"/>
                  <a:ext cx="147" cy="1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53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5422" y="3398"/>
                  <a:ext cx="137" cy="165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06554" name="Line 141"/>
                <p:cNvSpPr>
                  <a:spLocks noChangeShapeType="1"/>
                </p:cNvSpPr>
                <p:nvPr/>
              </p:nvSpPr>
              <p:spPr bwMode="auto">
                <a:xfrm>
                  <a:off x="5422" y="3557"/>
                  <a:ext cx="0" cy="356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</p:grpSp>
        <p:grpSp>
          <p:nvGrpSpPr>
            <p:cNvPr id="106537" name="Group 142"/>
            <p:cNvGrpSpPr>
              <a:grpSpLocks/>
            </p:cNvGrpSpPr>
            <p:nvPr/>
          </p:nvGrpSpPr>
          <p:grpSpPr bwMode="auto">
            <a:xfrm>
              <a:off x="4263" y="1865"/>
              <a:ext cx="1620" cy="523"/>
              <a:chOff x="4263" y="1865"/>
              <a:chExt cx="1620" cy="523"/>
            </a:xfrm>
          </p:grpSpPr>
          <p:grpSp>
            <p:nvGrpSpPr>
              <p:cNvPr id="106545" name="Group 143"/>
              <p:cNvGrpSpPr>
                <a:grpSpLocks/>
              </p:cNvGrpSpPr>
              <p:nvPr/>
            </p:nvGrpSpPr>
            <p:grpSpPr bwMode="auto">
              <a:xfrm>
                <a:off x="4263" y="1869"/>
                <a:ext cx="760" cy="277"/>
                <a:chOff x="338" y="2838"/>
                <a:chExt cx="1041" cy="591"/>
              </a:xfrm>
            </p:grpSpPr>
            <p:sp>
              <p:nvSpPr>
                <p:cNvPr id="106548" name="Freeform 144"/>
                <p:cNvSpPr>
                  <a:spLocks/>
                </p:cNvSpPr>
                <p:nvPr/>
              </p:nvSpPr>
              <p:spPr bwMode="auto">
                <a:xfrm rot="-4423279">
                  <a:off x="563" y="2613"/>
                  <a:ext cx="591" cy="1041"/>
                </a:xfrm>
                <a:custGeom>
                  <a:avLst/>
                  <a:gdLst>
                    <a:gd name="T0" fmla="*/ 2 w 781"/>
                    <a:gd name="T1" fmla="*/ 14 h 1226"/>
                    <a:gd name="T2" fmla="*/ 4 w 781"/>
                    <a:gd name="T3" fmla="*/ 45 h 1226"/>
                    <a:gd name="T4" fmla="*/ 4 w 781"/>
                    <a:gd name="T5" fmla="*/ 78 h 1226"/>
                    <a:gd name="T6" fmla="*/ 8 w 781"/>
                    <a:gd name="T7" fmla="*/ 108 h 1226"/>
                    <a:gd name="T8" fmla="*/ 15 w 781"/>
                    <a:gd name="T9" fmla="*/ 123 h 1226"/>
                    <a:gd name="T10" fmla="*/ 20 w 781"/>
                    <a:gd name="T11" fmla="*/ 142 h 1226"/>
                    <a:gd name="T12" fmla="*/ 19 w 781"/>
                    <a:gd name="T13" fmla="*/ 95 h 1226"/>
                    <a:gd name="T14" fmla="*/ 19 w 781"/>
                    <a:gd name="T15" fmla="*/ 67 h 1226"/>
                    <a:gd name="T16" fmla="*/ 17 w 781"/>
                    <a:gd name="T17" fmla="*/ 40 h 1226"/>
                    <a:gd name="T18" fmla="*/ 8 w 781"/>
                    <a:gd name="T19" fmla="*/ 19 h 1226"/>
                    <a:gd name="T20" fmla="*/ 2 w 781"/>
                    <a:gd name="T21" fmla="*/ 3 h 1226"/>
                    <a:gd name="T22" fmla="*/ 2 w 781"/>
                    <a:gd name="T23" fmla="*/ 14 h 122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81"/>
                    <a:gd name="T37" fmla="*/ 0 h 1226"/>
                    <a:gd name="T38" fmla="*/ 781 w 781"/>
                    <a:gd name="T39" fmla="*/ 1226 h 122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81" h="1226">
                      <a:moveTo>
                        <a:pt x="48" y="114"/>
                      </a:moveTo>
                      <a:cubicBezTo>
                        <a:pt x="62" y="176"/>
                        <a:pt x="115" y="287"/>
                        <a:pt x="130" y="378"/>
                      </a:cubicBezTo>
                      <a:cubicBezTo>
                        <a:pt x="145" y="469"/>
                        <a:pt x="110" y="572"/>
                        <a:pt x="139" y="660"/>
                      </a:cubicBezTo>
                      <a:cubicBezTo>
                        <a:pt x="168" y="748"/>
                        <a:pt x="232" y="843"/>
                        <a:pt x="302" y="905"/>
                      </a:cubicBezTo>
                      <a:cubicBezTo>
                        <a:pt x="372" y="967"/>
                        <a:pt x="481" y="986"/>
                        <a:pt x="557" y="1033"/>
                      </a:cubicBezTo>
                      <a:cubicBezTo>
                        <a:pt x="633" y="1080"/>
                        <a:pt x="733" y="1226"/>
                        <a:pt x="757" y="1187"/>
                      </a:cubicBezTo>
                      <a:cubicBezTo>
                        <a:pt x="781" y="1148"/>
                        <a:pt x="711" y="899"/>
                        <a:pt x="702" y="796"/>
                      </a:cubicBezTo>
                      <a:cubicBezTo>
                        <a:pt x="693" y="693"/>
                        <a:pt x="717" y="646"/>
                        <a:pt x="702" y="569"/>
                      </a:cubicBezTo>
                      <a:cubicBezTo>
                        <a:pt x="687" y="492"/>
                        <a:pt x="673" y="400"/>
                        <a:pt x="611" y="332"/>
                      </a:cubicBezTo>
                      <a:cubicBezTo>
                        <a:pt x="549" y="264"/>
                        <a:pt x="424" y="214"/>
                        <a:pt x="330" y="160"/>
                      </a:cubicBezTo>
                      <a:cubicBezTo>
                        <a:pt x="236" y="106"/>
                        <a:pt x="96" y="10"/>
                        <a:pt x="48" y="5"/>
                      </a:cubicBezTo>
                      <a:cubicBezTo>
                        <a:pt x="0" y="0"/>
                        <a:pt x="34" y="52"/>
                        <a:pt x="48" y="11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CC6600"/>
                    </a:gs>
                  </a:gsLst>
                  <a:path path="rect">
                    <a:fillToRect l="50000" t="50000" r="50000" b="50000"/>
                  </a:path>
                </a:gradFill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17265" name="Freeform 145"/>
                <p:cNvSpPr>
                  <a:spLocks/>
                </p:cNvSpPr>
                <p:nvPr/>
              </p:nvSpPr>
              <p:spPr bwMode="auto">
                <a:xfrm rot="-1465797">
                  <a:off x="653" y="2996"/>
                  <a:ext cx="337" cy="205"/>
                </a:xfrm>
                <a:custGeom>
                  <a:avLst/>
                  <a:gdLst/>
                  <a:ahLst/>
                  <a:cxnLst>
                    <a:cxn ang="0">
                      <a:pos x="339" y="164"/>
                    </a:cxn>
                    <a:cxn ang="0">
                      <a:pos x="345" y="146"/>
                    </a:cxn>
                    <a:cxn ang="0">
                      <a:pos x="345" y="127"/>
                    </a:cxn>
                    <a:cxn ang="0">
                      <a:pos x="339" y="107"/>
                    </a:cxn>
                    <a:cxn ang="0">
                      <a:pos x="329" y="88"/>
                    </a:cxn>
                    <a:cxn ang="0">
                      <a:pos x="313" y="70"/>
                    </a:cxn>
                    <a:cxn ang="0">
                      <a:pos x="294" y="52"/>
                    </a:cxn>
                    <a:cxn ang="0">
                      <a:pos x="271" y="37"/>
                    </a:cxn>
                    <a:cxn ang="0">
                      <a:pos x="245" y="23"/>
                    </a:cxn>
                    <a:cxn ang="0">
                      <a:pos x="218" y="13"/>
                    </a:cxn>
                    <a:cxn ang="0">
                      <a:pos x="188" y="5"/>
                    </a:cxn>
                    <a:cxn ang="0">
                      <a:pos x="157" y="1"/>
                    </a:cxn>
                    <a:cxn ang="0">
                      <a:pos x="127" y="0"/>
                    </a:cxn>
                    <a:cxn ang="0">
                      <a:pos x="100" y="3"/>
                    </a:cxn>
                    <a:cxn ang="0">
                      <a:pos x="73" y="8"/>
                    </a:cxn>
                    <a:cxn ang="0">
                      <a:pos x="51" y="17"/>
                    </a:cxn>
                    <a:cxn ang="0">
                      <a:pos x="30" y="29"/>
                    </a:cxn>
                    <a:cxn ang="0">
                      <a:pos x="16" y="43"/>
                    </a:cxn>
                    <a:cxn ang="0">
                      <a:pos x="6" y="59"/>
                    </a:cxn>
                    <a:cxn ang="0">
                      <a:pos x="1" y="77"/>
                    </a:cxn>
                    <a:cxn ang="0">
                      <a:pos x="1" y="96"/>
                    </a:cxn>
                    <a:cxn ang="0">
                      <a:pos x="6" y="115"/>
                    </a:cxn>
                    <a:cxn ang="0">
                      <a:pos x="16" y="135"/>
                    </a:cxn>
                    <a:cxn ang="0">
                      <a:pos x="30" y="153"/>
                    </a:cxn>
                    <a:cxn ang="0">
                      <a:pos x="51" y="171"/>
                    </a:cxn>
                    <a:cxn ang="0">
                      <a:pos x="73" y="186"/>
                    </a:cxn>
                    <a:cxn ang="0">
                      <a:pos x="100" y="200"/>
                    </a:cxn>
                    <a:cxn ang="0">
                      <a:pos x="127" y="210"/>
                    </a:cxn>
                    <a:cxn ang="0">
                      <a:pos x="157" y="217"/>
                    </a:cxn>
                    <a:cxn ang="0">
                      <a:pos x="188" y="222"/>
                    </a:cxn>
                    <a:cxn ang="0">
                      <a:pos x="217" y="223"/>
                    </a:cxn>
                    <a:cxn ang="0">
                      <a:pos x="245" y="220"/>
                    </a:cxn>
                    <a:cxn ang="0">
                      <a:pos x="271" y="215"/>
                    </a:cxn>
                    <a:cxn ang="0">
                      <a:pos x="294" y="206"/>
                    </a:cxn>
                    <a:cxn ang="0">
                      <a:pos x="313" y="194"/>
                    </a:cxn>
                    <a:cxn ang="0">
                      <a:pos x="329" y="180"/>
                    </a:cxn>
                  </a:cxnLst>
                  <a:rect l="0" t="0" r="r" b="b"/>
                  <a:pathLst>
                    <a:path w="346" h="224">
                      <a:moveTo>
                        <a:pt x="335" y="172"/>
                      </a:moveTo>
                      <a:lnTo>
                        <a:pt x="339" y="164"/>
                      </a:lnTo>
                      <a:lnTo>
                        <a:pt x="343" y="155"/>
                      </a:lnTo>
                      <a:lnTo>
                        <a:pt x="345" y="146"/>
                      </a:lnTo>
                      <a:lnTo>
                        <a:pt x="345" y="137"/>
                      </a:lnTo>
                      <a:lnTo>
                        <a:pt x="345" y="127"/>
                      </a:lnTo>
                      <a:lnTo>
                        <a:pt x="343" y="117"/>
                      </a:lnTo>
                      <a:lnTo>
                        <a:pt x="339" y="107"/>
                      </a:lnTo>
                      <a:lnTo>
                        <a:pt x="335" y="98"/>
                      </a:lnTo>
                      <a:lnTo>
                        <a:pt x="329" y="88"/>
                      </a:lnTo>
                      <a:lnTo>
                        <a:pt x="322" y="79"/>
                      </a:lnTo>
                      <a:lnTo>
                        <a:pt x="313" y="70"/>
                      </a:lnTo>
                      <a:lnTo>
                        <a:pt x="304" y="61"/>
                      </a:lnTo>
                      <a:lnTo>
                        <a:pt x="294" y="52"/>
                      </a:lnTo>
                      <a:lnTo>
                        <a:pt x="283" y="44"/>
                      </a:lnTo>
                      <a:lnTo>
                        <a:pt x="271" y="37"/>
                      </a:lnTo>
                      <a:lnTo>
                        <a:pt x="258" y="30"/>
                      </a:lnTo>
                      <a:lnTo>
                        <a:pt x="245" y="23"/>
                      </a:lnTo>
                      <a:lnTo>
                        <a:pt x="231" y="18"/>
                      </a:lnTo>
                      <a:lnTo>
                        <a:pt x="218" y="13"/>
                      </a:lnTo>
                      <a:lnTo>
                        <a:pt x="202" y="9"/>
                      </a:lnTo>
                      <a:lnTo>
                        <a:pt x="188" y="5"/>
                      </a:lnTo>
                      <a:lnTo>
                        <a:pt x="173" y="3"/>
                      </a:lnTo>
                      <a:lnTo>
                        <a:pt x="157" y="1"/>
                      </a:lnTo>
                      <a:lnTo>
                        <a:pt x="143" y="0"/>
                      </a:lnTo>
                      <a:lnTo>
                        <a:pt x="127" y="0"/>
                      </a:lnTo>
                      <a:lnTo>
                        <a:pt x="113" y="1"/>
                      </a:lnTo>
                      <a:lnTo>
                        <a:pt x="100" y="3"/>
                      </a:lnTo>
                      <a:lnTo>
                        <a:pt x="86" y="5"/>
                      </a:lnTo>
                      <a:lnTo>
                        <a:pt x="73" y="8"/>
                      </a:lnTo>
                      <a:lnTo>
                        <a:pt x="62" y="12"/>
                      </a:lnTo>
                      <a:lnTo>
                        <a:pt x="51" y="17"/>
                      </a:lnTo>
                      <a:lnTo>
                        <a:pt x="40" y="23"/>
                      </a:lnTo>
                      <a:lnTo>
                        <a:pt x="30" y="29"/>
                      </a:lnTo>
                      <a:lnTo>
                        <a:pt x="24" y="35"/>
                      </a:lnTo>
                      <a:lnTo>
                        <a:pt x="16" y="43"/>
                      </a:lnTo>
                      <a:lnTo>
                        <a:pt x="10" y="51"/>
                      </a:lnTo>
                      <a:lnTo>
                        <a:pt x="6" y="59"/>
                      </a:lnTo>
                      <a:lnTo>
                        <a:pt x="2" y="68"/>
                      </a:lnTo>
                      <a:lnTo>
                        <a:pt x="1" y="77"/>
                      </a:lnTo>
                      <a:lnTo>
                        <a:pt x="0" y="86"/>
                      </a:lnTo>
                      <a:lnTo>
                        <a:pt x="1" y="96"/>
                      </a:lnTo>
                      <a:lnTo>
                        <a:pt x="2" y="106"/>
                      </a:lnTo>
                      <a:lnTo>
                        <a:pt x="6" y="115"/>
                      </a:lnTo>
                      <a:lnTo>
                        <a:pt x="10" y="125"/>
                      </a:lnTo>
                      <a:lnTo>
                        <a:pt x="16" y="135"/>
                      </a:lnTo>
                      <a:lnTo>
                        <a:pt x="24" y="144"/>
                      </a:lnTo>
                      <a:lnTo>
                        <a:pt x="30" y="153"/>
                      </a:lnTo>
                      <a:lnTo>
                        <a:pt x="40" y="162"/>
                      </a:lnTo>
                      <a:lnTo>
                        <a:pt x="51" y="171"/>
                      </a:lnTo>
                      <a:lnTo>
                        <a:pt x="61" y="179"/>
                      </a:lnTo>
                      <a:lnTo>
                        <a:pt x="73" y="186"/>
                      </a:lnTo>
                      <a:lnTo>
                        <a:pt x="86" y="193"/>
                      </a:lnTo>
                      <a:lnTo>
                        <a:pt x="100" y="200"/>
                      </a:lnTo>
                      <a:lnTo>
                        <a:pt x="113" y="205"/>
                      </a:lnTo>
                      <a:lnTo>
                        <a:pt x="127" y="210"/>
                      </a:lnTo>
                      <a:lnTo>
                        <a:pt x="143" y="214"/>
                      </a:lnTo>
                      <a:lnTo>
                        <a:pt x="157" y="217"/>
                      </a:lnTo>
                      <a:lnTo>
                        <a:pt x="172" y="220"/>
                      </a:lnTo>
                      <a:lnTo>
                        <a:pt x="188" y="222"/>
                      </a:lnTo>
                      <a:lnTo>
                        <a:pt x="202" y="223"/>
                      </a:lnTo>
                      <a:lnTo>
                        <a:pt x="217" y="223"/>
                      </a:lnTo>
                      <a:lnTo>
                        <a:pt x="231" y="222"/>
                      </a:lnTo>
                      <a:lnTo>
                        <a:pt x="245" y="220"/>
                      </a:lnTo>
                      <a:lnTo>
                        <a:pt x="258" y="218"/>
                      </a:lnTo>
                      <a:lnTo>
                        <a:pt x="271" y="215"/>
                      </a:lnTo>
                      <a:lnTo>
                        <a:pt x="283" y="211"/>
                      </a:lnTo>
                      <a:lnTo>
                        <a:pt x="294" y="206"/>
                      </a:lnTo>
                      <a:lnTo>
                        <a:pt x="304" y="201"/>
                      </a:lnTo>
                      <a:lnTo>
                        <a:pt x="313" y="194"/>
                      </a:lnTo>
                      <a:lnTo>
                        <a:pt x="322" y="188"/>
                      </a:lnTo>
                      <a:lnTo>
                        <a:pt x="329" y="180"/>
                      </a:lnTo>
                      <a:lnTo>
                        <a:pt x="335" y="172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25098"/>
                        <a:invGamma/>
                      </a:schemeClr>
                    </a:gs>
                  </a:gsLst>
                  <a:path path="rect">
                    <a:fillToRect l="50000" t="50000" r="50000" b="50000"/>
                  </a:path>
                </a:gradFill>
                <a:ln w="1905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106546" name="Text Box 146"/>
              <p:cNvSpPr txBox="1">
                <a:spLocks noChangeArrowheads="1"/>
              </p:cNvSpPr>
              <p:nvPr/>
            </p:nvSpPr>
            <p:spPr bwMode="auto">
              <a:xfrm>
                <a:off x="4737" y="2091"/>
                <a:ext cx="133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  <p:sp>
            <p:nvSpPr>
              <p:cNvPr id="517267" name="Text Box 147"/>
              <p:cNvSpPr txBox="1">
                <a:spLocks noChangeArrowheads="1"/>
              </p:cNvSpPr>
              <p:nvPr/>
            </p:nvSpPr>
            <p:spPr bwMode="auto">
              <a:xfrm>
                <a:off x="4926" y="1865"/>
                <a:ext cx="957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itchFamily="34" charset="0"/>
                    <a:ea typeface="MS PGothic" panose="020B0600070205080204" pitchFamily="34" charset="-128"/>
                  </a:rPr>
                  <a:t>MMP-1,-3,-12</a:t>
                </a: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06538" name="Line 148"/>
            <p:cNvSpPr>
              <a:spLocks noChangeShapeType="1"/>
            </p:cNvSpPr>
            <p:nvPr/>
          </p:nvSpPr>
          <p:spPr bwMode="auto">
            <a:xfrm flipV="1">
              <a:off x="3511" y="1422"/>
              <a:ext cx="6" cy="8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grpSp>
          <p:nvGrpSpPr>
            <p:cNvPr id="106539" name="Group 149"/>
            <p:cNvGrpSpPr>
              <a:grpSpLocks/>
            </p:cNvGrpSpPr>
            <p:nvPr/>
          </p:nvGrpSpPr>
          <p:grpSpPr bwMode="auto">
            <a:xfrm>
              <a:off x="3360" y="1037"/>
              <a:ext cx="310" cy="312"/>
              <a:chOff x="3772" y="3709"/>
              <a:chExt cx="373" cy="376"/>
            </a:xfrm>
          </p:grpSpPr>
          <p:sp>
            <p:nvSpPr>
              <p:cNvPr id="24625" name="Oval 150"/>
              <p:cNvSpPr>
                <a:spLocks noChangeArrowheads="1"/>
              </p:cNvSpPr>
              <p:nvPr/>
            </p:nvSpPr>
            <p:spPr bwMode="auto">
              <a:xfrm rot="-2866130">
                <a:off x="3767" y="3712"/>
                <a:ext cx="379" cy="373"/>
              </a:xfrm>
              <a:prstGeom prst="ellipse">
                <a:avLst/>
              </a:prstGeom>
              <a:gradFill rotWithShape="0">
                <a:gsLst>
                  <a:gs pos="0">
                    <a:srgbClr val="FF66FF"/>
                  </a:gs>
                  <a:gs pos="100000">
                    <a:srgbClr val="5B245B"/>
                  </a:gs>
                </a:gsLst>
                <a:path path="shape">
                  <a:fillToRect l="50000" t="50000" r="50000" b="50000"/>
                </a:path>
              </a:gradFill>
              <a:ln w="19050" cap="rnd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4626" name="Oval 151"/>
              <p:cNvSpPr>
                <a:spLocks noChangeArrowheads="1"/>
              </p:cNvSpPr>
              <p:nvPr/>
            </p:nvSpPr>
            <p:spPr bwMode="auto">
              <a:xfrm rot="-2866130">
                <a:off x="3873" y="3805"/>
                <a:ext cx="188" cy="196"/>
              </a:xfrm>
              <a:prstGeom prst="ellipse">
                <a:avLst/>
              </a:prstGeom>
              <a:gradFill rotWithShape="0">
                <a:gsLst>
                  <a:gs pos="0">
                    <a:srgbClr val="CC3399"/>
                  </a:gs>
                  <a:gs pos="100000">
                    <a:srgbClr val="22091A"/>
                  </a:gs>
                </a:gsLst>
                <a:path path="shape">
                  <a:fillToRect l="50000" t="50000" r="50000" b="50000"/>
                </a:path>
              </a:gradFill>
              <a:ln w="19050" cap="rnd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106540" name="Group 152"/>
            <p:cNvGrpSpPr>
              <a:grpSpLocks/>
            </p:cNvGrpSpPr>
            <p:nvPr/>
          </p:nvGrpSpPr>
          <p:grpSpPr bwMode="auto">
            <a:xfrm>
              <a:off x="73" y="1899"/>
              <a:ext cx="1454" cy="732"/>
              <a:chOff x="241" y="1947"/>
              <a:chExt cx="1454" cy="732"/>
            </a:xfrm>
          </p:grpSpPr>
          <p:sp>
            <p:nvSpPr>
              <p:cNvPr id="106541" name="Text Box 153"/>
              <p:cNvSpPr txBox="1">
                <a:spLocks noChangeArrowheads="1"/>
              </p:cNvSpPr>
              <p:nvPr/>
            </p:nvSpPr>
            <p:spPr bwMode="auto">
              <a:xfrm>
                <a:off x="241" y="2382"/>
                <a:ext cx="133" cy="297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  <p:sp>
            <p:nvSpPr>
              <p:cNvPr id="106542" name="Line 154"/>
              <p:cNvSpPr>
                <a:spLocks noChangeShapeType="1"/>
              </p:cNvSpPr>
              <p:nvPr/>
            </p:nvSpPr>
            <p:spPr bwMode="auto">
              <a:xfrm flipV="1">
                <a:off x="1306" y="1947"/>
                <a:ext cx="389" cy="37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diamond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106498" name="Text Box 155"/>
          <p:cNvSpPr txBox="1">
            <a:spLocks noChangeArrowheads="1"/>
          </p:cNvSpPr>
          <p:nvPr/>
        </p:nvSpPr>
        <p:spPr bwMode="auto">
          <a:xfrm>
            <a:off x="6362700" y="228600"/>
            <a:ext cx="1746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/>
              <a:t>Peptidi di gliadina</a:t>
            </a:r>
            <a:endParaRPr lang="it-IT" altLang="it-IT"/>
          </a:p>
        </p:txBody>
      </p:sp>
      <p:sp>
        <p:nvSpPr>
          <p:cNvPr id="106499" name="Text Box 156"/>
          <p:cNvSpPr txBox="1">
            <a:spLocks noChangeArrowheads="1"/>
          </p:cNvSpPr>
          <p:nvPr/>
        </p:nvSpPr>
        <p:spPr bwMode="auto">
          <a:xfrm>
            <a:off x="4076701" y="2833688"/>
            <a:ext cx="625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FF6600"/>
                </a:solidFill>
              </a:rPr>
              <a:t>tTG</a:t>
            </a:r>
            <a:endParaRPr lang="it-IT" altLang="it-IT"/>
          </a:p>
        </p:txBody>
      </p:sp>
      <p:sp>
        <p:nvSpPr>
          <p:cNvPr id="106500" name="Oval 157"/>
          <p:cNvSpPr>
            <a:spLocks noChangeArrowheads="1"/>
          </p:cNvSpPr>
          <p:nvPr/>
        </p:nvSpPr>
        <p:spPr bwMode="auto">
          <a:xfrm>
            <a:off x="1882775" y="3595688"/>
            <a:ext cx="2286000" cy="9128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06501" name="Text Box 158"/>
          <p:cNvSpPr txBox="1">
            <a:spLocks noChangeArrowheads="1"/>
          </p:cNvSpPr>
          <p:nvPr/>
        </p:nvSpPr>
        <p:spPr bwMode="auto">
          <a:xfrm>
            <a:off x="2278064" y="3667126"/>
            <a:ext cx="21796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tTG reagisce con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peptidi di gliadina</a:t>
            </a:r>
            <a:endParaRPr lang="it-IT" altLang="it-IT"/>
          </a:p>
        </p:txBody>
      </p:sp>
      <p:sp>
        <p:nvSpPr>
          <p:cNvPr id="106502" name="Oval 159"/>
          <p:cNvSpPr>
            <a:spLocks noChangeArrowheads="1"/>
          </p:cNvSpPr>
          <p:nvPr/>
        </p:nvSpPr>
        <p:spPr bwMode="auto">
          <a:xfrm>
            <a:off x="3717925" y="5684838"/>
            <a:ext cx="2952750" cy="1123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Peptidi di gliadina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 deamidati dalla tTG sono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 presentati da APC DQ2/DQ8+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ai linfociti T CD4+ </a:t>
            </a:r>
            <a:endParaRPr lang="it-IT" altLang="it-IT"/>
          </a:p>
        </p:txBody>
      </p:sp>
      <p:sp>
        <p:nvSpPr>
          <p:cNvPr id="106503" name="Rectangle 160"/>
          <p:cNvSpPr>
            <a:spLocks noChangeArrowheads="1"/>
          </p:cNvSpPr>
          <p:nvPr/>
        </p:nvSpPr>
        <p:spPr bwMode="auto">
          <a:xfrm>
            <a:off x="3681414" y="598011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06504" name="Text Box 161"/>
          <p:cNvSpPr txBox="1">
            <a:spLocks noChangeArrowheads="1"/>
          </p:cNvSpPr>
          <p:nvPr/>
        </p:nvSpPr>
        <p:spPr bwMode="auto">
          <a:xfrm>
            <a:off x="7124701" y="3671888"/>
            <a:ext cx="1158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/>
              <a:t>citochine</a:t>
            </a:r>
            <a:endParaRPr lang="it-IT" altLang="it-IT"/>
          </a:p>
        </p:txBody>
      </p:sp>
      <p:sp>
        <p:nvSpPr>
          <p:cNvPr id="106505" name="Text Box 162"/>
          <p:cNvSpPr txBox="1">
            <a:spLocks noChangeArrowheads="1"/>
          </p:cNvSpPr>
          <p:nvPr/>
        </p:nvSpPr>
        <p:spPr bwMode="auto">
          <a:xfrm>
            <a:off x="3430588" y="687388"/>
            <a:ext cx="3040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latin typeface="Arial" panose="020B0604020202020204" pitchFamily="34" charset="0"/>
              </a:rPr>
              <a:t>Over-expression di zonulina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06506" name="Text Box 163"/>
          <p:cNvSpPr txBox="1">
            <a:spLocks noChangeArrowheads="1"/>
          </p:cNvSpPr>
          <p:nvPr/>
        </p:nvSpPr>
        <p:spPr bwMode="auto">
          <a:xfrm>
            <a:off x="3862389" y="5035551"/>
            <a:ext cx="1354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FF9900"/>
                </a:solidFill>
                <a:latin typeface="Arial" panose="020B0604020202020204" pitchFamily="34" charset="0"/>
              </a:rPr>
              <a:t>APC DQ2/DQ8+</a:t>
            </a:r>
            <a:endParaRPr lang="it-IT" altLang="it-IT"/>
          </a:p>
        </p:txBody>
      </p:sp>
      <p:sp>
        <p:nvSpPr>
          <p:cNvPr id="106507" name="Line 164"/>
          <p:cNvSpPr>
            <a:spLocks noChangeShapeType="1"/>
          </p:cNvSpPr>
          <p:nvPr/>
        </p:nvSpPr>
        <p:spPr bwMode="auto">
          <a:xfrm flipH="1">
            <a:off x="3790951" y="931863"/>
            <a:ext cx="1223963" cy="3603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6508" name="Text Box 165"/>
          <p:cNvSpPr txBox="1">
            <a:spLocks noChangeArrowheads="1"/>
          </p:cNvSpPr>
          <p:nvPr/>
        </p:nvSpPr>
        <p:spPr bwMode="auto">
          <a:xfrm>
            <a:off x="8667750" y="590550"/>
            <a:ext cx="20002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latin typeface="Arial" panose="020B0604020202020204" pitchFamily="34" charset="0"/>
              </a:rPr>
              <a:t>lume intestinale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latin typeface="Arial" panose="020B0604020202020204" pitchFamily="34" charset="0"/>
              </a:rPr>
              <a:t>epitelio intestinale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latin typeface="Arial" panose="020B0604020202020204" pitchFamily="34" charset="0"/>
              </a:rPr>
              <a:t>lamina propria</a:t>
            </a:r>
            <a:endParaRPr lang="it-IT" altLang="it-IT"/>
          </a:p>
        </p:txBody>
      </p:sp>
      <p:sp>
        <p:nvSpPr>
          <p:cNvPr id="106509" name="Oval 166"/>
          <p:cNvSpPr>
            <a:spLocks noChangeArrowheads="1"/>
          </p:cNvSpPr>
          <p:nvPr/>
        </p:nvSpPr>
        <p:spPr bwMode="auto">
          <a:xfrm>
            <a:off x="5951538" y="4819650"/>
            <a:ext cx="2087562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Stimolazione dei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B linfociti alla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sintesi anticorpale</a:t>
            </a:r>
            <a:endParaRPr lang="it-IT" altLang="it-IT"/>
          </a:p>
        </p:txBody>
      </p:sp>
      <p:sp>
        <p:nvSpPr>
          <p:cNvPr id="106510" name="Oval 167"/>
          <p:cNvSpPr>
            <a:spLocks noChangeArrowheads="1"/>
          </p:cNvSpPr>
          <p:nvPr/>
        </p:nvSpPr>
        <p:spPr bwMode="auto">
          <a:xfrm>
            <a:off x="7031039" y="2300288"/>
            <a:ext cx="2016125" cy="7921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Linfociti T CD4+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causano atrofia</a:t>
            </a:r>
            <a:endParaRPr lang="it-IT" altLang="it-IT"/>
          </a:p>
        </p:txBody>
      </p:sp>
      <p:sp>
        <p:nvSpPr>
          <p:cNvPr id="106511" name="CasellaDiTesto 168"/>
          <p:cNvSpPr txBox="1">
            <a:spLocks noChangeArrowheads="1"/>
          </p:cNvSpPr>
          <p:nvPr/>
        </p:nvSpPr>
        <p:spPr bwMode="auto">
          <a:xfrm>
            <a:off x="1562426" y="-58738"/>
            <a:ext cx="35108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FF"/>
                </a:solidFill>
              </a:rPr>
              <a:t>Patogenesi: attivazione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FF"/>
                </a:solidFill>
              </a:rPr>
              <a:t>dell</a:t>
            </a:r>
            <a:r>
              <a:rPr lang="ja-JP" altLang="it-IT" b="1">
                <a:solidFill>
                  <a:srgbClr val="FFFFFF"/>
                </a:solidFill>
              </a:rPr>
              <a:t>’</a:t>
            </a:r>
            <a:r>
              <a:rPr lang="it-IT" altLang="ja-JP" b="1">
                <a:solidFill>
                  <a:srgbClr val="FFFFFF"/>
                </a:solidFill>
              </a:rPr>
              <a:t>immunità adattativa</a:t>
            </a:r>
            <a:endParaRPr lang="it-IT" altLang="it-IT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4" descr="Bilde B_UCD_RGB_20X_P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ext Box 5"/>
          <p:cNvSpPr txBox="1">
            <a:spLocks noChangeArrowheads="1"/>
          </p:cNvSpPr>
          <p:nvPr/>
        </p:nvSpPr>
        <p:spPr bwMode="auto">
          <a:xfrm>
            <a:off x="4343400" y="304801"/>
            <a:ext cx="61722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it-IT">
                <a:solidFill>
                  <a:srgbClr val="00FF00"/>
                </a:solidFill>
                <a:latin typeface="Verdana" panose="020B0604030504040204" pitchFamily="34" charset="0"/>
                <a:cs typeface="Arial"/>
              </a:rPr>
              <a:t> T cells (CD3)     </a:t>
            </a:r>
            <a:r>
              <a:rPr lang="nb-NO" altLang="it-IT">
                <a:solidFill>
                  <a:srgbClr val="FF0000"/>
                </a:solidFill>
                <a:latin typeface="Verdana" panose="020B0604030504040204" pitchFamily="34" charset="0"/>
                <a:cs typeface="Arial"/>
              </a:rPr>
              <a:t>Plasma cells (CD138)</a:t>
            </a:r>
          </a:p>
        </p:txBody>
      </p:sp>
      <p:sp>
        <p:nvSpPr>
          <p:cNvPr id="107523" name="Text Box 6"/>
          <p:cNvSpPr txBox="1">
            <a:spLocks noChangeArrowheads="1"/>
          </p:cNvSpPr>
          <p:nvPr/>
        </p:nvSpPr>
        <p:spPr bwMode="auto">
          <a:xfrm>
            <a:off x="7453313" y="6550026"/>
            <a:ext cx="2982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1400">
                <a:solidFill>
                  <a:srgbClr val="FFFFFF"/>
                </a:solidFill>
                <a:latin typeface="Verdana" panose="020B0604030504040204" pitchFamily="34" charset="0"/>
                <a:cs typeface="Arial"/>
              </a:rPr>
              <a:t>Courtesy: Ann-Christin</a:t>
            </a:r>
            <a:r>
              <a:rPr lang="en-US" altLang="it-IT" sz="1400">
                <a:solidFill>
                  <a:srgbClr val="000000"/>
                </a:solidFill>
                <a:latin typeface="Verdana" panose="020B0604030504040204" pitchFamily="34" charset="0"/>
                <a:cs typeface="Arial"/>
              </a:rPr>
              <a:t> </a:t>
            </a:r>
            <a:r>
              <a:rPr lang="en-US" altLang="it-IT" sz="1400">
                <a:solidFill>
                  <a:srgbClr val="FFFFFF"/>
                </a:solidFill>
                <a:latin typeface="Verdana" panose="020B0604030504040204" pitchFamily="34" charset="0"/>
                <a:cs typeface="Arial"/>
              </a:rPr>
              <a:t>Beitnes</a:t>
            </a:r>
          </a:p>
        </p:txBody>
      </p:sp>
      <p:sp>
        <p:nvSpPr>
          <p:cNvPr id="107524" name="Text Box 8"/>
          <p:cNvSpPr txBox="1">
            <a:spLocks noChangeArrowheads="1"/>
          </p:cNvSpPr>
          <p:nvPr/>
        </p:nvSpPr>
        <p:spPr bwMode="auto">
          <a:xfrm>
            <a:off x="1774825" y="6165851"/>
            <a:ext cx="3328988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it-IT">
                <a:solidFill>
                  <a:srgbClr val="FFFFFF"/>
                </a:solidFill>
                <a:latin typeface="Verdana" panose="020B0604030504040204" pitchFamily="34" charset="0"/>
                <a:cs typeface="Arial"/>
              </a:rPr>
              <a:t>Active celiac disease</a:t>
            </a:r>
          </a:p>
        </p:txBody>
      </p:sp>
    </p:spTree>
    <p:extLst>
      <p:ext uri="{BB962C8B-B14F-4D97-AF65-F5344CB8AC3E}">
        <p14:creationId xmlns:p14="http://schemas.microsoft.com/office/powerpoint/2010/main" val="14657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8673" r="11954" b="5272"/>
          <a:stretch>
            <a:fillRect/>
          </a:stretch>
        </p:blipFill>
        <p:spPr bwMode="auto">
          <a:xfrm>
            <a:off x="1524000" y="1014413"/>
            <a:ext cx="3124200" cy="2400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957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911" r="18651" b="51773"/>
          <a:stretch>
            <a:fillRect/>
          </a:stretch>
        </p:blipFill>
        <p:spPr bwMode="auto">
          <a:xfrm>
            <a:off x="7812089" y="1014413"/>
            <a:ext cx="2852737" cy="2400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1930401" y="6400800"/>
            <a:ext cx="8215313" cy="4572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Aspetto granuleggiante, assenza delle pliche mucose di Kerckring</a:t>
            </a:r>
          </a:p>
        </p:txBody>
      </p:sp>
      <p:sp>
        <p:nvSpPr>
          <p:cNvPr id="109572" name="Rectangle 38"/>
          <p:cNvSpPr>
            <a:spLocks noChangeArrowheads="1"/>
          </p:cNvSpPr>
          <p:nvPr/>
        </p:nvSpPr>
        <p:spPr bwMode="auto">
          <a:xfrm>
            <a:off x="3467100" y="180976"/>
            <a:ext cx="5295900" cy="631825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990033"/>
                </a:solidFill>
              </a:rPr>
              <a:t>ASPETTO MACROSCOPICO</a:t>
            </a:r>
          </a:p>
        </p:txBody>
      </p:sp>
      <p:sp>
        <p:nvSpPr>
          <p:cNvPr id="109573" name="Text Box 39"/>
          <p:cNvSpPr txBox="1">
            <a:spLocks noChangeArrowheads="1"/>
          </p:cNvSpPr>
          <p:nvPr/>
        </p:nvSpPr>
        <p:spPr bwMode="auto">
          <a:xfrm>
            <a:off x="4657725" y="2016126"/>
            <a:ext cx="3143250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/>
              <a:t>MUCOSA NORMALE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524000" y="3641725"/>
            <a:ext cx="9144000" cy="2679700"/>
            <a:chOff x="0" y="2236"/>
            <a:chExt cx="5760" cy="1688"/>
          </a:xfrm>
        </p:grpSpPr>
        <p:pic>
          <p:nvPicPr>
            <p:cNvPr id="109575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4" t="557" r="15695" b="52158"/>
            <a:stretch>
              <a:fillRect/>
            </a:stretch>
          </p:blipFill>
          <p:spPr bwMode="auto">
            <a:xfrm>
              <a:off x="1818" y="2241"/>
              <a:ext cx="1959" cy="167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pic>
          <p:nvPicPr>
            <p:cNvPr id="109576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2" t="51294" r="14131" b="529"/>
            <a:stretch>
              <a:fillRect/>
            </a:stretch>
          </p:blipFill>
          <p:spPr bwMode="auto">
            <a:xfrm>
              <a:off x="3778" y="2236"/>
              <a:ext cx="1982" cy="16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09577" name="Text Box 40"/>
            <p:cNvSpPr txBox="1">
              <a:spLocks noChangeArrowheads="1"/>
            </p:cNvSpPr>
            <p:nvPr/>
          </p:nvSpPr>
          <p:spPr bwMode="auto">
            <a:xfrm>
              <a:off x="0" y="2990"/>
              <a:ext cx="1818" cy="5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/>
                <a:t>MALATTIA CELIACA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44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5023" r="5269" b="6718"/>
          <a:stretch>
            <a:fillRect/>
          </a:stretch>
        </p:blipFill>
        <p:spPr bwMode="auto">
          <a:xfrm>
            <a:off x="8151814" y="1039813"/>
            <a:ext cx="1855787" cy="247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4" name="Picture 1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2875" r="13109" b="2875"/>
          <a:stretch>
            <a:fillRect/>
          </a:stretch>
        </p:blipFill>
        <p:spPr bwMode="auto">
          <a:xfrm>
            <a:off x="5559426" y="1050926"/>
            <a:ext cx="1851025" cy="2462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1069"/>
          <p:cNvSpPr>
            <a:spLocks noChangeArrowheads="1"/>
          </p:cNvSpPr>
          <p:nvPr/>
        </p:nvSpPr>
        <p:spPr bwMode="auto">
          <a:xfrm>
            <a:off x="3467100" y="180976"/>
            <a:ext cx="5295900" cy="631825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990033"/>
                </a:solidFill>
              </a:rPr>
              <a:t>QUADRO MICROSCOPICO</a:t>
            </a:r>
          </a:p>
        </p:txBody>
      </p:sp>
      <p:sp>
        <p:nvSpPr>
          <p:cNvPr id="110596" name="Text Box 1070"/>
          <p:cNvSpPr txBox="1">
            <a:spLocks noChangeArrowheads="1"/>
          </p:cNvSpPr>
          <p:nvPr/>
        </p:nvSpPr>
        <p:spPr bwMode="auto">
          <a:xfrm>
            <a:off x="2105025" y="2178051"/>
            <a:ext cx="3143250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/>
              <a:t> NORMALE</a:t>
            </a:r>
          </a:p>
        </p:txBody>
      </p:sp>
      <p:grpSp>
        <p:nvGrpSpPr>
          <p:cNvPr id="2" name="Group 1078"/>
          <p:cNvGrpSpPr>
            <a:grpSpLocks/>
          </p:cNvGrpSpPr>
          <p:nvPr/>
        </p:nvGrpSpPr>
        <p:grpSpPr bwMode="auto">
          <a:xfrm>
            <a:off x="1724025" y="3770314"/>
            <a:ext cx="8782050" cy="2859087"/>
            <a:chOff x="126" y="2375"/>
            <a:chExt cx="5532" cy="1801"/>
          </a:xfrm>
        </p:grpSpPr>
        <p:sp>
          <p:nvSpPr>
            <p:cNvPr id="110598" name="Text Box 1071"/>
            <p:cNvSpPr txBox="1">
              <a:spLocks noChangeArrowheads="1"/>
            </p:cNvSpPr>
            <p:nvPr/>
          </p:nvSpPr>
          <p:spPr bwMode="auto">
            <a:xfrm>
              <a:off x="4440" y="3086"/>
              <a:ext cx="1218" cy="29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it-IT"/>
                <a:t> CELIACHIA</a:t>
              </a:r>
            </a:p>
          </p:txBody>
        </p:sp>
        <p:grpSp>
          <p:nvGrpSpPr>
            <p:cNvPr id="110599" name="Group 1075"/>
            <p:cNvGrpSpPr>
              <a:grpSpLocks/>
            </p:cNvGrpSpPr>
            <p:nvPr/>
          </p:nvGrpSpPr>
          <p:grpSpPr bwMode="auto">
            <a:xfrm>
              <a:off x="126" y="2470"/>
              <a:ext cx="2920" cy="1706"/>
              <a:chOff x="126" y="2470"/>
              <a:chExt cx="2920" cy="1706"/>
            </a:xfrm>
          </p:grpSpPr>
          <p:pic>
            <p:nvPicPr>
              <p:cNvPr id="110603" name="Picture 105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16" t="2040" r="5045" b="73199"/>
              <a:stretch>
                <a:fillRect/>
              </a:stretch>
            </p:blipFill>
            <p:spPr bwMode="auto">
              <a:xfrm>
                <a:off x="131" y="2470"/>
                <a:ext cx="1849" cy="111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0604" name="Text Box 1072"/>
              <p:cNvSpPr txBox="1">
                <a:spLocks noChangeArrowheads="1"/>
              </p:cNvSpPr>
              <p:nvPr/>
            </p:nvSpPr>
            <p:spPr bwMode="auto">
              <a:xfrm>
                <a:off x="126" y="3593"/>
                <a:ext cx="1860" cy="17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it-IT" altLang="it-IT" sz="1200">
                    <a:solidFill>
                      <a:srgbClr val="000000"/>
                    </a:solidFill>
                  </a:rPr>
                  <a:t>Lieve</a:t>
                </a:r>
              </a:p>
            </p:txBody>
          </p:sp>
          <p:grpSp>
            <p:nvGrpSpPr>
              <p:cNvPr id="110605" name="Group 1074"/>
              <p:cNvGrpSpPr>
                <a:grpSpLocks/>
              </p:cNvGrpSpPr>
              <p:nvPr/>
            </p:nvGrpSpPr>
            <p:grpSpPr bwMode="auto">
              <a:xfrm>
                <a:off x="2151" y="2715"/>
                <a:ext cx="895" cy="1461"/>
                <a:chOff x="2151" y="2715"/>
                <a:chExt cx="895" cy="1461"/>
              </a:xfrm>
            </p:grpSpPr>
            <p:pic>
              <p:nvPicPr>
                <p:cNvPr id="110606" name="Picture 105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48" t="2693" r="6403" b="5354"/>
                <a:stretch>
                  <a:fillRect/>
                </a:stretch>
              </p:blipFill>
              <p:spPr bwMode="auto">
                <a:xfrm>
                  <a:off x="2151" y="2891"/>
                  <a:ext cx="892" cy="128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0607" name="Text Box 1073"/>
                <p:cNvSpPr txBox="1">
                  <a:spLocks noChangeArrowheads="1"/>
                </p:cNvSpPr>
                <p:nvPr/>
              </p:nvSpPr>
              <p:spPr bwMode="auto">
                <a:xfrm>
                  <a:off x="2152" y="2715"/>
                  <a:ext cx="894" cy="179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it-IT" altLang="it-IT" sz="1200">
                      <a:solidFill>
                        <a:srgbClr val="000000"/>
                      </a:solidFill>
                    </a:rPr>
                    <a:t>Moderata</a:t>
                  </a:r>
                </a:p>
              </p:txBody>
            </p:sp>
          </p:grpSp>
        </p:grpSp>
        <p:grpSp>
          <p:nvGrpSpPr>
            <p:cNvPr id="110600" name="Group 1077"/>
            <p:cNvGrpSpPr>
              <a:grpSpLocks/>
            </p:cNvGrpSpPr>
            <p:nvPr/>
          </p:nvGrpSpPr>
          <p:grpSpPr bwMode="auto">
            <a:xfrm>
              <a:off x="3246" y="2375"/>
              <a:ext cx="1110" cy="1481"/>
              <a:chOff x="3246" y="2375"/>
              <a:chExt cx="1110" cy="1481"/>
            </a:xfrm>
          </p:grpSpPr>
          <p:pic>
            <p:nvPicPr>
              <p:cNvPr id="110601" name="Picture 106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7" t="56273" r="20178" b="6122"/>
              <a:stretch>
                <a:fillRect/>
              </a:stretch>
            </p:blipFill>
            <p:spPr bwMode="auto">
              <a:xfrm>
                <a:off x="3252" y="2375"/>
                <a:ext cx="1103" cy="128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0602" name="Text Box 1076"/>
              <p:cNvSpPr txBox="1">
                <a:spLocks noChangeArrowheads="1"/>
              </p:cNvSpPr>
              <p:nvPr/>
            </p:nvSpPr>
            <p:spPr bwMode="auto">
              <a:xfrm>
                <a:off x="3246" y="3677"/>
                <a:ext cx="1110" cy="17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it-IT" altLang="it-IT" sz="1200">
                    <a:solidFill>
                      <a:srgbClr val="000000"/>
                    </a:solidFill>
                  </a:rPr>
                  <a:t>Severa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905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ChangeArrowheads="1"/>
          </p:cNvSpPr>
          <p:nvPr/>
        </p:nvSpPr>
        <p:spPr bwMode="auto">
          <a:xfrm>
            <a:off x="1524000" y="381000"/>
            <a:ext cx="863600" cy="5791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24670" b="24341"/>
          <a:stretch>
            <a:fillRect/>
          </a:stretch>
        </p:blipFill>
        <p:spPr bwMode="auto">
          <a:xfrm>
            <a:off x="2309814" y="3649663"/>
            <a:ext cx="1963737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1620" name="Picture 9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714750"/>
            <a:ext cx="28432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1568938" y="2214563"/>
            <a:ext cx="6742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3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Celiachia </a:t>
            </a:r>
          </a:p>
        </p:txBody>
      </p:sp>
      <p:pic>
        <p:nvPicPr>
          <p:cNvPr id="111622" name="Picture 14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3714751"/>
            <a:ext cx="2641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568938" y="-857250"/>
            <a:ext cx="6742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3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Normale</a:t>
            </a:r>
          </a:p>
        </p:txBody>
      </p:sp>
      <p:pic>
        <p:nvPicPr>
          <p:cNvPr id="1116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t="20384" b="25899"/>
          <a:stretch>
            <a:fillRect/>
          </a:stretch>
        </p:blipFill>
        <p:spPr bwMode="auto">
          <a:xfrm>
            <a:off x="2238375" y="571501"/>
            <a:ext cx="19510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1625" name="Picture 7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573088"/>
            <a:ext cx="28432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1626" name="Picture 13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644525"/>
            <a:ext cx="257333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90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76201"/>
            <a:ext cx="7772400" cy="1920875"/>
          </a:xfrm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Caso clinico</a:t>
            </a:r>
          </a:p>
        </p:txBody>
      </p:sp>
      <p:pic>
        <p:nvPicPr>
          <p:cNvPr id="92163" name="Picture 4" descr="BD06627_"/>
          <p:cNvPicPr>
            <a:picLocks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600200"/>
            <a:ext cx="6172200" cy="4419600"/>
          </a:xfrm>
          <a:gradFill rotWithShape="0">
            <a:gsLst>
              <a:gs pos="0">
                <a:srgbClr val="FFCC66"/>
              </a:gs>
              <a:gs pos="100000">
                <a:schemeClr val="bg1"/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49654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CasellaDiTesto 1"/>
          <p:cNvSpPr txBox="1">
            <a:spLocks noChangeArrowheads="1"/>
          </p:cNvSpPr>
          <p:nvPr/>
        </p:nvSpPr>
        <p:spPr bwMode="auto">
          <a:xfrm>
            <a:off x="4381501" y="2720976"/>
            <a:ext cx="3349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/>
              <a:t>Epidemiologia</a:t>
            </a:r>
          </a:p>
        </p:txBody>
      </p:sp>
    </p:spTree>
    <p:extLst>
      <p:ext uri="{BB962C8B-B14F-4D97-AF65-F5344CB8AC3E}">
        <p14:creationId xmlns:p14="http://schemas.microsoft.com/office/powerpoint/2010/main" val="19929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7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3"/>
          <p:cNvSpPr>
            <a:spLocks noChangeArrowheads="1"/>
          </p:cNvSpPr>
          <p:nvPr/>
        </p:nvSpPr>
        <p:spPr bwMode="auto">
          <a:xfrm>
            <a:off x="7013575" y="3175"/>
            <a:ext cx="39639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3568700" y="15414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692" name="Rectangle 5"/>
          <p:cNvSpPr>
            <a:spLocks noChangeArrowheads="1"/>
          </p:cNvSpPr>
          <p:nvPr/>
        </p:nvSpPr>
        <p:spPr bwMode="auto">
          <a:xfrm>
            <a:off x="3276601" y="1828800"/>
            <a:ext cx="1069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0.8%</a:t>
            </a:r>
          </a:p>
        </p:txBody>
      </p:sp>
      <p:sp>
        <p:nvSpPr>
          <p:cNvPr id="114693" name="Rectangle 6"/>
          <p:cNvSpPr>
            <a:spLocks noChangeArrowheads="1"/>
          </p:cNvSpPr>
          <p:nvPr/>
        </p:nvSpPr>
        <p:spPr bwMode="auto">
          <a:xfrm>
            <a:off x="3797300" y="19986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694" name="Rectangle 7"/>
          <p:cNvSpPr>
            <a:spLocks noChangeArrowheads="1"/>
          </p:cNvSpPr>
          <p:nvPr/>
        </p:nvSpPr>
        <p:spPr bwMode="auto">
          <a:xfrm>
            <a:off x="7150101" y="5988050"/>
            <a:ext cx="3605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695" name="Rectangle 8"/>
          <p:cNvSpPr>
            <a:spLocks noChangeArrowheads="1"/>
          </p:cNvSpPr>
          <p:nvPr/>
        </p:nvSpPr>
        <p:spPr bwMode="auto">
          <a:xfrm>
            <a:off x="5016500" y="34464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696" name="Rectangle 9"/>
          <p:cNvSpPr>
            <a:spLocks noChangeArrowheads="1"/>
          </p:cNvSpPr>
          <p:nvPr/>
        </p:nvSpPr>
        <p:spPr bwMode="auto">
          <a:xfrm>
            <a:off x="4343401" y="3505200"/>
            <a:ext cx="1450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0.8%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14697" name="Rectangle 10"/>
          <p:cNvSpPr>
            <a:spLocks noChangeArrowheads="1"/>
          </p:cNvSpPr>
          <p:nvPr/>
        </p:nvSpPr>
        <p:spPr bwMode="auto">
          <a:xfrm>
            <a:off x="6845300" y="9318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698" name="Rectangle 11"/>
          <p:cNvSpPr>
            <a:spLocks noChangeArrowheads="1"/>
          </p:cNvSpPr>
          <p:nvPr/>
        </p:nvSpPr>
        <p:spPr bwMode="auto">
          <a:xfrm>
            <a:off x="6172201" y="990600"/>
            <a:ext cx="1450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1.2%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14699" name="Rectangle 12"/>
          <p:cNvSpPr>
            <a:spLocks noChangeArrowheads="1"/>
          </p:cNvSpPr>
          <p:nvPr/>
        </p:nvSpPr>
        <p:spPr bwMode="auto">
          <a:xfrm>
            <a:off x="6480176" y="1541463"/>
            <a:ext cx="8048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0" name="Rectangle 13"/>
          <p:cNvSpPr>
            <a:spLocks noChangeArrowheads="1"/>
          </p:cNvSpPr>
          <p:nvPr/>
        </p:nvSpPr>
        <p:spPr bwMode="auto">
          <a:xfrm>
            <a:off x="5791200" y="1676400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1%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14701" name="Rectangle 14"/>
          <p:cNvSpPr>
            <a:spLocks noChangeArrowheads="1"/>
          </p:cNvSpPr>
          <p:nvPr/>
        </p:nvSpPr>
        <p:spPr bwMode="auto">
          <a:xfrm>
            <a:off x="6464300" y="22272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2" name="Rectangle 16"/>
          <p:cNvSpPr>
            <a:spLocks noChangeArrowheads="1"/>
          </p:cNvSpPr>
          <p:nvPr/>
        </p:nvSpPr>
        <p:spPr bwMode="auto">
          <a:xfrm>
            <a:off x="6159500" y="26844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3" name="Rectangle 17"/>
          <p:cNvSpPr>
            <a:spLocks noChangeArrowheads="1"/>
          </p:cNvSpPr>
          <p:nvPr/>
        </p:nvSpPr>
        <p:spPr bwMode="auto">
          <a:xfrm>
            <a:off x="6769100" y="29892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4" name="Rectangle 18"/>
          <p:cNvSpPr>
            <a:spLocks noChangeArrowheads="1"/>
          </p:cNvSpPr>
          <p:nvPr/>
        </p:nvSpPr>
        <p:spPr bwMode="auto">
          <a:xfrm>
            <a:off x="6997700" y="3979863"/>
            <a:ext cx="312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5" name="Rectangle 19"/>
          <p:cNvSpPr>
            <a:spLocks noChangeArrowheads="1"/>
          </p:cNvSpPr>
          <p:nvPr/>
        </p:nvSpPr>
        <p:spPr bwMode="auto">
          <a:xfrm>
            <a:off x="7150100" y="14652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6" name="Rectangle 20"/>
          <p:cNvSpPr>
            <a:spLocks noChangeArrowheads="1"/>
          </p:cNvSpPr>
          <p:nvPr/>
        </p:nvSpPr>
        <p:spPr bwMode="auto">
          <a:xfrm>
            <a:off x="7531100" y="23796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7" name="Rectangle 21"/>
          <p:cNvSpPr>
            <a:spLocks noChangeArrowheads="1"/>
          </p:cNvSpPr>
          <p:nvPr/>
        </p:nvSpPr>
        <p:spPr bwMode="auto">
          <a:xfrm>
            <a:off x="7467600" y="2438400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0.8%</a:t>
            </a:r>
          </a:p>
        </p:txBody>
      </p:sp>
      <p:sp>
        <p:nvSpPr>
          <p:cNvPr id="114708" name="Rectangle 22"/>
          <p:cNvSpPr>
            <a:spLocks noChangeArrowheads="1"/>
          </p:cNvSpPr>
          <p:nvPr/>
        </p:nvSpPr>
        <p:spPr bwMode="auto">
          <a:xfrm>
            <a:off x="7226300" y="1922463"/>
            <a:ext cx="4397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4709" name="Rectangle 23"/>
          <p:cNvSpPr>
            <a:spLocks noChangeArrowheads="1"/>
          </p:cNvSpPr>
          <p:nvPr/>
        </p:nvSpPr>
        <p:spPr bwMode="auto">
          <a:xfrm>
            <a:off x="6672263" y="2057400"/>
            <a:ext cx="792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0.8%</a:t>
            </a:r>
            <a:endParaRPr lang="it-IT" altLang="it-IT">
              <a:solidFill>
                <a:srgbClr val="D60093"/>
              </a:solidFill>
            </a:endParaRPr>
          </a:p>
        </p:txBody>
      </p:sp>
      <p:sp>
        <p:nvSpPr>
          <p:cNvPr id="114710" name="Text Box 24"/>
          <p:cNvSpPr txBox="1">
            <a:spLocks noChangeArrowheads="1"/>
          </p:cNvSpPr>
          <p:nvPr/>
        </p:nvSpPr>
        <p:spPr bwMode="auto">
          <a:xfrm>
            <a:off x="1524000" y="6237288"/>
            <a:ext cx="91440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CC0066"/>
                </a:solidFill>
              </a:rPr>
              <a:t>Prevalenza della celiachia nel mondo </a:t>
            </a:r>
            <a:r>
              <a:rPr lang="it-IT" altLang="it-IT" sz="2800" b="1">
                <a:solidFill>
                  <a:srgbClr val="CC0066"/>
                </a:solidFill>
                <a:cs typeface="Times New Roman" panose="02020603050405020304" pitchFamily="18" charset="0"/>
              </a:rPr>
              <a:t>~</a:t>
            </a:r>
            <a:r>
              <a:rPr lang="it-IT" altLang="it-IT" sz="2800" b="1">
                <a:solidFill>
                  <a:srgbClr val="CC0066"/>
                </a:solidFill>
              </a:rPr>
              <a:t>1% </a:t>
            </a:r>
          </a:p>
        </p:txBody>
      </p:sp>
      <p:sp>
        <p:nvSpPr>
          <p:cNvPr id="114711" name="Text Box 25"/>
          <p:cNvSpPr txBox="1">
            <a:spLocks noChangeArrowheads="1"/>
          </p:cNvSpPr>
          <p:nvPr/>
        </p:nvSpPr>
        <p:spPr bwMode="auto">
          <a:xfrm>
            <a:off x="8747125" y="3775075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0.5%</a:t>
            </a:r>
          </a:p>
        </p:txBody>
      </p:sp>
      <p:sp>
        <p:nvSpPr>
          <p:cNvPr id="114712" name="Text Box 26"/>
          <p:cNvSpPr txBox="1">
            <a:spLocks noChangeArrowheads="1"/>
          </p:cNvSpPr>
          <p:nvPr/>
        </p:nvSpPr>
        <p:spPr bwMode="auto">
          <a:xfrm>
            <a:off x="7985125" y="1870075"/>
            <a:ext cx="41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 ?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14713" name="Text Box 27"/>
          <p:cNvSpPr txBox="1">
            <a:spLocks noChangeArrowheads="1"/>
          </p:cNvSpPr>
          <p:nvPr/>
        </p:nvSpPr>
        <p:spPr bwMode="auto">
          <a:xfrm>
            <a:off x="8061325" y="803275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0.5%</a:t>
            </a:r>
          </a:p>
        </p:txBody>
      </p:sp>
      <p:sp>
        <p:nvSpPr>
          <p:cNvPr id="114714" name="Text Box 28"/>
          <p:cNvSpPr txBox="1">
            <a:spLocks noChangeArrowheads="1"/>
          </p:cNvSpPr>
          <p:nvPr/>
        </p:nvSpPr>
        <p:spPr bwMode="auto">
          <a:xfrm>
            <a:off x="8289925" y="2708275"/>
            <a:ext cx="41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 ?</a:t>
            </a:r>
          </a:p>
        </p:txBody>
      </p:sp>
      <p:sp>
        <p:nvSpPr>
          <p:cNvPr id="114715" name="Text Box 29"/>
          <p:cNvSpPr txBox="1">
            <a:spLocks noChangeArrowheads="1"/>
          </p:cNvSpPr>
          <p:nvPr/>
        </p:nvSpPr>
        <p:spPr bwMode="auto">
          <a:xfrm>
            <a:off x="3641725" y="2403475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0.6%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14716" name="Text Box 30"/>
          <p:cNvSpPr txBox="1">
            <a:spLocks noChangeArrowheads="1"/>
          </p:cNvSpPr>
          <p:nvPr/>
        </p:nvSpPr>
        <p:spPr bwMode="auto">
          <a:xfrm>
            <a:off x="3336925" y="955675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60093"/>
                </a:solidFill>
              </a:rPr>
              <a:t>0.6%</a:t>
            </a: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114717" name="Picture 31" descr="Senza n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248401"/>
            <a:ext cx="457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18" name="Text Box 32"/>
          <p:cNvSpPr txBox="1">
            <a:spLocks noChangeArrowheads="1"/>
          </p:cNvSpPr>
          <p:nvPr/>
        </p:nvSpPr>
        <p:spPr bwMode="auto">
          <a:xfrm>
            <a:off x="6364288" y="2781300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CC0066"/>
                </a:solidFill>
              </a:rPr>
              <a:t>0.2%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495801" y="2043114"/>
            <a:ext cx="2441575" cy="708025"/>
            <a:chOff x="1872" y="1287"/>
            <a:chExt cx="1538" cy="446"/>
          </a:xfrm>
        </p:grpSpPr>
        <p:sp>
          <p:nvSpPr>
            <p:cNvPr id="114721" name="Rectangle 15"/>
            <p:cNvSpPr>
              <a:spLocks noChangeArrowheads="1"/>
            </p:cNvSpPr>
            <p:nvPr/>
          </p:nvSpPr>
          <p:spPr bwMode="auto">
            <a:xfrm>
              <a:off x="2736" y="1440"/>
              <a:ext cx="67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D60093"/>
                  </a:solidFill>
                </a:rPr>
                <a:t>5%</a:t>
              </a:r>
            </a:p>
          </p:txBody>
        </p:sp>
        <p:cxnSp>
          <p:nvCxnSpPr>
            <p:cNvPr id="114722" name="Connettore 2 33"/>
            <p:cNvCxnSpPr>
              <a:cxnSpLocks noChangeShapeType="1"/>
            </p:cNvCxnSpPr>
            <p:nvPr/>
          </p:nvCxnSpPr>
          <p:spPr bwMode="auto">
            <a:xfrm rot="10800000">
              <a:off x="2475" y="1530"/>
              <a:ext cx="252" cy="16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4723" name="CasellaDiTesto 34"/>
            <p:cNvSpPr txBox="1">
              <a:spLocks noChangeArrowheads="1"/>
            </p:cNvSpPr>
            <p:nvPr/>
          </p:nvSpPr>
          <p:spPr bwMode="auto">
            <a:xfrm>
              <a:off x="1872" y="1287"/>
              <a:ext cx="771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000000"/>
                  </a:solidFill>
                </a:rPr>
                <a:t>Profughi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000000"/>
                  </a:solidFill>
                </a:rPr>
                <a:t>Sarahawi</a:t>
              </a:r>
            </a:p>
          </p:txBody>
        </p:sp>
      </p:grp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5859464" y="4772026"/>
            <a:ext cx="1431925" cy="46672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>
            <a:prstShdw prst="shdw17" dist="17961" dir="2700000">
              <a:srgbClr val="001F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CC"/>
                </a:solidFill>
              </a:rPr>
              <a:t>F:M = 2:1</a:t>
            </a:r>
          </a:p>
        </p:txBody>
      </p:sp>
    </p:spTree>
    <p:extLst>
      <p:ext uri="{BB962C8B-B14F-4D97-AF65-F5344CB8AC3E}">
        <p14:creationId xmlns:p14="http://schemas.microsoft.com/office/powerpoint/2010/main" val="39569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4"/>
          <p:cNvSpPr>
            <a:spLocks noChangeArrowheads="1"/>
          </p:cNvSpPr>
          <p:nvPr/>
        </p:nvSpPr>
        <p:spPr bwMode="auto">
          <a:xfrm>
            <a:off x="1847850" y="977900"/>
            <a:ext cx="388778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Trend diagnostico in aumento</a:t>
            </a:r>
          </a:p>
        </p:txBody>
      </p:sp>
      <p:sp>
        <p:nvSpPr>
          <p:cNvPr id="115714" name="Line 6"/>
          <p:cNvSpPr>
            <a:spLocks noChangeShapeType="1"/>
          </p:cNvSpPr>
          <p:nvPr/>
        </p:nvSpPr>
        <p:spPr bwMode="auto">
          <a:xfrm>
            <a:off x="3352800" y="50990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15715" name="Rectangle 7"/>
          <p:cNvSpPr>
            <a:spLocks noChangeArrowheads="1"/>
          </p:cNvSpPr>
          <p:nvPr/>
        </p:nvSpPr>
        <p:spPr bwMode="auto">
          <a:xfrm>
            <a:off x="2138363" y="0"/>
            <a:ext cx="8210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15716" name="Rectangle 8"/>
          <p:cNvSpPr>
            <a:spLocks noChangeArrowheads="1"/>
          </p:cNvSpPr>
          <p:nvPr/>
        </p:nvSpPr>
        <p:spPr bwMode="auto">
          <a:xfrm>
            <a:off x="7173913" y="373063"/>
            <a:ext cx="15709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15717" name="Rectangle 10"/>
          <p:cNvSpPr>
            <a:spLocks noChangeArrowheads="1"/>
          </p:cNvSpPr>
          <p:nvPr/>
        </p:nvSpPr>
        <p:spPr bwMode="auto">
          <a:xfrm>
            <a:off x="4191000" y="1292225"/>
            <a:ext cx="46101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grpSp>
        <p:nvGrpSpPr>
          <p:cNvPr id="115718" name="Gruppo 21"/>
          <p:cNvGrpSpPr>
            <a:grpSpLocks/>
          </p:cNvGrpSpPr>
          <p:nvPr/>
        </p:nvGrpSpPr>
        <p:grpSpPr bwMode="auto">
          <a:xfrm>
            <a:off x="6049964" y="1500189"/>
            <a:ext cx="4054475" cy="2466975"/>
            <a:chOff x="4343400" y="2633663"/>
            <a:chExt cx="4054475" cy="2466975"/>
          </a:xfrm>
        </p:grpSpPr>
        <p:pic>
          <p:nvPicPr>
            <p:cNvPr id="11572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709874"/>
              <a:ext cx="36004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29" name="Text Box 12"/>
            <p:cNvSpPr txBox="1">
              <a:spLocks noChangeArrowheads="1"/>
            </p:cNvSpPr>
            <p:nvPr/>
          </p:nvSpPr>
          <p:spPr bwMode="auto">
            <a:xfrm>
              <a:off x="4343400" y="2633663"/>
              <a:ext cx="40544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0000"/>
                  </a:solidFill>
                </a:rPr>
                <a:t>165.000 diagnosi</a:t>
              </a:r>
            </a:p>
          </p:txBody>
        </p:sp>
        <p:sp>
          <p:nvSpPr>
            <p:cNvPr id="115730" name="AutoShape 13"/>
            <p:cNvSpPr>
              <a:spLocks noChangeArrowheads="1"/>
            </p:cNvSpPr>
            <p:nvPr/>
          </p:nvSpPr>
          <p:spPr bwMode="auto">
            <a:xfrm>
              <a:off x="6516688" y="3276617"/>
              <a:ext cx="112712" cy="1054100"/>
            </a:xfrm>
            <a:prstGeom prst="downArrow">
              <a:avLst>
                <a:gd name="adj1" fmla="val 50000"/>
                <a:gd name="adj2" fmla="val 23380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15731" name="Text Box 14"/>
            <p:cNvSpPr txBox="1">
              <a:spLocks noChangeArrowheads="1"/>
            </p:cNvSpPr>
            <p:nvPr/>
          </p:nvSpPr>
          <p:spPr bwMode="auto">
            <a:xfrm>
              <a:off x="4643438" y="4146550"/>
              <a:ext cx="3673475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0000"/>
                  </a:solidFill>
                </a:rPr>
                <a:t>su oltre 600.000 attese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800" b="1">
                  <a:solidFill>
                    <a:srgbClr val="000000"/>
                  </a:solidFill>
                </a:rPr>
                <a:t>prevalenza 1:100</a:t>
              </a:r>
            </a:p>
          </p:txBody>
        </p:sp>
      </p:grpSp>
      <p:sp>
        <p:nvSpPr>
          <p:cNvPr id="115719" name="Text Box 15"/>
          <p:cNvSpPr txBox="1">
            <a:spLocks noChangeArrowheads="1"/>
          </p:cNvSpPr>
          <p:nvPr/>
        </p:nvSpPr>
        <p:spPr bwMode="auto">
          <a:xfrm>
            <a:off x="3071814" y="330200"/>
            <a:ext cx="6192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La Celiachia in Italia nel 2016</a:t>
            </a:r>
          </a:p>
        </p:txBody>
      </p:sp>
      <p:grpSp>
        <p:nvGrpSpPr>
          <p:cNvPr id="3" name="Gruppo 19"/>
          <p:cNvGrpSpPr>
            <a:grpSpLocks/>
          </p:cNvGrpSpPr>
          <p:nvPr/>
        </p:nvGrpSpPr>
        <p:grpSpPr bwMode="auto">
          <a:xfrm>
            <a:off x="1703388" y="1744663"/>
            <a:ext cx="4176712" cy="2568754"/>
            <a:chOff x="179388" y="1770063"/>
            <a:chExt cx="4176712" cy="2568754"/>
          </a:xfrm>
        </p:grpSpPr>
        <p:sp>
          <p:nvSpPr>
            <p:cNvPr id="115726" name="Text Box 11"/>
            <p:cNvSpPr txBox="1">
              <a:spLocks noChangeArrowheads="1"/>
            </p:cNvSpPr>
            <p:nvPr/>
          </p:nvSpPr>
          <p:spPr bwMode="auto">
            <a:xfrm>
              <a:off x="179388" y="3138488"/>
              <a:ext cx="41767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FF"/>
                  </a:solidFill>
                </a:rPr>
                <a:t>Ma ancora l</a:t>
              </a:r>
              <a:r>
                <a:rPr lang="ja-JP" altLang="it-IT">
                  <a:solidFill>
                    <a:srgbClr val="FFFFFF"/>
                  </a:solidFill>
                </a:rPr>
                <a:t>’</a:t>
              </a:r>
              <a:r>
                <a:rPr lang="it-IT" altLang="ja-JP">
                  <a:solidFill>
                    <a:srgbClr val="FFFFFF"/>
                  </a:solidFill>
                </a:rPr>
                <a:t>iceberg delle diagnosi è sommerso perché si pensa  poco a questa patologia</a:t>
              </a:r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115727" name="AutoShape 16"/>
            <p:cNvSpPr>
              <a:spLocks noChangeArrowheads="1"/>
            </p:cNvSpPr>
            <p:nvPr/>
          </p:nvSpPr>
          <p:spPr bwMode="auto">
            <a:xfrm>
              <a:off x="1979613" y="1770063"/>
              <a:ext cx="504825" cy="1119187"/>
            </a:xfrm>
            <a:prstGeom prst="downArrow">
              <a:avLst>
                <a:gd name="adj1" fmla="val 50000"/>
                <a:gd name="adj2" fmla="val 5542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</p:grpSp>
      <p:grpSp>
        <p:nvGrpSpPr>
          <p:cNvPr id="4" name="Gruppo 20"/>
          <p:cNvGrpSpPr>
            <a:grpSpLocks/>
          </p:cNvGrpSpPr>
          <p:nvPr/>
        </p:nvGrpSpPr>
        <p:grpSpPr bwMode="auto">
          <a:xfrm>
            <a:off x="1919289" y="4433888"/>
            <a:ext cx="3671887" cy="2344360"/>
            <a:chOff x="395288" y="4433888"/>
            <a:chExt cx="3671887" cy="2344360"/>
          </a:xfrm>
        </p:grpSpPr>
        <p:sp>
          <p:nvSpPr>
            <p:cNvPr id="115724" name="AutoShape 17"/>
            <p:cNvSpPr>
              <a:spLocks noChangeArrowheads="1"/>
            </p:cNvSpPr>
            <p:nvPr/>
          </p:nvSpPr>
          <p:spPr bwMode="auto">
            <a:xfrm>
              <a:off x="1979613" y="4433888"/>
              <a:ext cx="504825" cy="792162"/>
            </a:xfrm>
            <a:prstGeom prst="downArrow">
              <a:avLst>
                <a:gd name="adj1" fmla="val 50000"/>
                <a:gd name="adj2" fmla="val 3923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15725" name="Text Box 18"/>
            <p:cNvSpPr txBox="1">
              <a:spLocks noChangeArrowheads="1"/>
            </p:cNvSpPr>
            <p:nvPr/>
          </p:nvSpPr>
          <p:spPr bwMode="auto">
            <a:xfrm>
              <a:off x="395288" y="5208588"/>
              <a:ext cx="367188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FF"/>
                  </a:solidFill>
                </a:rPr>
                <a:t>Scarsa conoscenza di una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FF"/>
                  </a:solidFill>
                </a:rPr>
                <a:t>patologia che può insorgere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FF"/>
                  </a:solidFill>
                </a:rPr>
                <a:t>ad ogni età (al di là dei ritardi diagnostici)</a:t>
              </a:r>
            </a:p>
          </p:txBody>
        </p:sp>
      </p:grpSp>
      <p:graphicFrame>
        <p:nvGraphicFramePr>
          <p:cNvPr id="115722" name="Object 19"/>
          <p:cNvGraphicFramePr>
            <a:graphicFrameLocks noChangeAspect="1"/>
          </p:cNvGraphicFramePr>
          <p:nvPr/>
        </p:nvGraphicFramePr>
        <p:xfrm>
          <a:off x="6215064" y="4584701"/>
          <a:ext cx="3811587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fico" r:id="rId4" imgW="7772400" imgH="4114800" progId="MSGraph.Chart.8">
                  <p:embed followColorScheme="full"/>
                </p:oleObj>
              </mc:Choice>
              <mc:Fallback>
                <p:oleObj name="Grafico" r:id="rId4" imgW="7772400" imgH="4114800" progId="MSGraph.Chart.8">
                  <p:embed followColorScheme="full"/>
                  <p:pic>
                    <p:nvPicPr>
                      <p:cNvPr id="115722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64" y="4584701"/>
                        <a:ext cx="3811587" cy="191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3" name="Text Box 20"/>
          <p:cNvSpPr txBox="1">
            <a:spLocks noChangeArrowheads="1"/>
          </p:cNvSpPr>
          <p:nvPr/>
        </p:nvSpPr>
        <p:spPr bwMode="auto">
          <a:xfrm>
            <a:off x="7510463" y="4800600"/>
            <a:ext cx="308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/>
              <a:t>&gt; 20% dopo i 50 anni</a:t>
            </a:r>
          </a:p>
        </p:txBody>
      </p:sp>
    </p:spTree>
    <p:extLst>
      <p:ext uri="{BB962C8B-B14F-4D97-AF65-F5344CB8AC3E}">
        <p14:creationId xmlns:p14="http://schemas.microsoft.com/office/powerpoint/2010/main" val="32348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52562" y="404813"/>
            <a:ext cx="9323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PGothic" panose="020B0600070205080204" pitchFamily="34" charset="-128"/>
              </a:rPr>
              <a:t>Celiachia in Emilia-Romagna (4.000.000 abitanti)</a:t>
            </a:r>
            <a:endParaRPr lang="it-IT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116738" name="Object 5"/>
          <p:cNvGraphicFramePr>
            <a:graphicFrameLocks noChangeAspect="1"/>
          </p:cNvGraphicFramePr>
          <p:nvPr/>
        </p:nvGraphicFramePr>
        <p:xfrm>
          <a:off x="2222500" y="1981200"/>
          <a:ext cx="77470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o" r:id="rId3" imgW="7758430" imgH="4610100" progId="Word.Document.8">
                  <p:embed/>
                </p:oleObj>
              </mc:Choice>
              <mc:Fallback>
                <p:oleObj name="Documento" r:id="rId3" imgW="7758430" imgH="4610100" progId="Word.Document.8">
                  <p:embed/>
                  <p:pic>
                    <p:nvPicPr>
                      <p:cNvPr id="11673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1981200"/>
                        <a:ext cx="77470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39" name="Text Box 7"/>
          <p:cNvSpPr txBox="1">
            <a:spLocks noChangeArrowheads="1"/>
          </p:cNvSpPr>
          <p:nvPr/>
        </p:nvSpPr>
        <p:spPr bwMode="auto">
          <a:xfrm>
            <a:off x="1736726" y="6380163"/>
            <a:ext cx="5654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  <a:latin typeface="Tahoma" panose="020B0604030504040204" pitchFamily="34" charset="0"/>
              </a:rPr>
              <a:t>Indagine AIC Emilia-Romagna, coordinata da Brusa S.,  2006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238500" y="3143250"/>
            <a:ext cx="5791200" cy="2895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Tahoma" panose="020B0604030504040204" pitchFamily="34" charset="0"/>
              </a:rPr>
              <a:t>Marcato incremento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Tahoma" panose="020B0604030504040204" pitchFamily="34" charset="0"/>
              </a:rPr>
              <a:t>delle diagnosi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Tahoma" panose="020B0604030504040204" pitchFamily="34" charset="0"/>
              </a:rPr>
              <a:t>nel periodo 2006-2016: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Tahoma" panose="020B0604030504040204" pitchFamily="34" charset="0"/>
              </a:rPr>
              <a:t>attualmente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Tahoma" panose="020B0604030504040204" pitchFamily="34" charset="0"/>
              </a:rPr>
              <a:t>&gt;13.000 celiaci diagnosticati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3333CC"/>
                </a:solidFill>
                <a:latin typeface="Tahoma" panose="020B0604030504040204" pitchFamily="34" charset="0"/>
              </a:rPr>
              <a:t> Emilia-Romagna </a:t>
            </a:r>
          </a:p>
        </p:txBody>
      </p:sp>
    </p:spTree>
    <p:extLst>
      <p:ext uri="{BB962C8B-B14F-4D97-AF65-F5344CB8AC3E}">
        <p14:creationId xmlns:p14="http://schemas.microsoft.com/office/powerpoint/2010/main" val="23451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CasellaDiTesto 1"/>
          <p:cNvSpPr txBox="1">
            <a:spLocks noChangeArrowheads="1"/>
          </p:cNvSpPr>
          <p:nvPr/>
        </p:nvSpPr>
        <p:spPr bwMode="auto">
          <a:xfrm>
            <a:off x="5238750" y="2935289"/>
            <a:ext cx="175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/>
              <a:t>Clinica</a:t>
            </a:r>
          </a:p>
        </p:txBody>
      </p:sp>
    </p:spTree>
    <p:extLst>
      <p:ext uri="{BB962C8B-B14F-4D97-AF65-F5344CB8AC3E}">
        <p14:creationId xmlns:p14="http://schemas.microsoft.com/office/powerpoint/2010/main" val="25982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2"/>
          <p:cNvSpPr txBox="1">
            <a:spLocks noChangeArrowheads="1"/>
          </p:cNvSpPr>
          <p:nvPr/>
        </p:nvSpPr>
        <p:spPr bwMode="auto">
          <a:xfrm>
            <a:off x="1752600" y="0"/>
            <a:ext cx="4267200" cy="859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/>
              <a:t>CELIACHIA  NEL PASSATO</a:t>
            </a:r>
            <a:endParaRPr lang="it-IT" altLang="it-IT" sz="3200" b="1" u="sng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800" b="1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FFFFFF"/>
                </a:solidFill>
              </a:rPr>
              <a:t>Malattia molto rara, circoscritta all</a:t>
            </a:r>
            <a:r>
              <a:rPr lang="ja-JP" altLang="it-IT" sz="2800" b="1">
                <a:solidFill>
                  <a:srgbClr val="FFFFFF"/>
                </a:solidFill>
              </a:rPr>
              <a:t>’</a:t>
            </a:r>
            <a:r>
              <a:rPr lang="it-IT" altLang="ja-JP" sz="2800" b="1">
                <a:solidFill>
                  <a:srgbClr val="FFFFFF"/>
                </a:solidFill>
              </a:rPr>
              <a:t>infanzia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800" b="1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FFFFFF"/>
                </a:solidFill>
              </a:rPr>
              <a:t>Ampia variazione di prevalenza (1:400 Irlanda, 1:10000 Danimarca)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800" b="1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FFFFFF"/>
                </a:solidFill>
              </a:rPr>
              <a:t>Quadro clinico da  malassorbimento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800" b="1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FFFFFF"/>
                </a:solidFill>
              </a:rPr>
              <a:t>Malattia essenzialmente limitata all</a:t>
            </a:r>
            <a:r>
              <a:rPr lang="ja-JP" altLang="it-IT" sz="2800" b="1">
                <a:solidFill>
                  <a:srgbClr val="FFFFFF"/>
                </a:solidFill>
              </a:rPr>
              <a:t>’</a:t>
            </a:r>
            <a:r>
              <a:rPr lang="it-IT" altLang="ja-JP" sz="2800" b="1">
                <a:solidFill>
                  <a:srgbClr val="FFFFFF"/>
                </a:solidFill>
              </a:rPr>
              <a:t>Europa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400" b="1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 u="sng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000">
              <a:solidFill>
                <a:srgbClr val="66FF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 u="sng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200">
              <a:solidFill>
                <a:srgbClr val="FFFFFF"/>
              </a:solidFill>
            </a:endParaRPr>
          </a:p>
        </p:txBody>
      </p:sp>
      <p:pic>
        <p:nvPicPr>
          <p:cNvPr id="118786" name="Picture 3" descr="286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68363"/>
            <a:ext cx="3810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6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/>
              <a:t>La Celiachia oggi: patologia frequente anche nell</a:t>
            </a:r>
            <a:r>
              <a:rPr lang="ja-JP" altLang="it-IT" sz="2800"/>
              <a:t>’</a:t>
            </a:r>
            <a:r>
              <a:rPr lang="it-IT" altLang="ja-JP" sz="2800"/>
              <a:t>età adulta con o senza sintomi gastro-intestinali</a:t>
            </a:r>
            <a:endParaRPr lang="it-IT" altLang="it-IT" sz="2800"/>
          </a:p>
        </p:txBody>
      </p:sp>
      <p:grpSp>
        <p:nvGrpSpPr>
          <p:cNvPr id="119810" name="Group 11"/>
          <p:cNvGrpSpPr>
            <a:grpSpLocks/>
          </p:cNvGrpSpPr>
          <p:nvPr/>
        </p:nvGrpSpPr>
        <p:grpSpPr bwMode="auto">
          <a:xfrm>
            <a:off x="4044951" y="836614"/>
            <a:ext cx="3851275" cy="6021387"/>
            <a:chOff x="63" y="527"/>
            <a:chExt cx="2426" cy="3793"/>
          </a:xfrm>
        </p:grpSpPr>
        <p:pic>
          <p:nvPicPr>
            <p:cNvPr id="11981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26"/>
              <a:ext cx="2268" cy="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2" name="Text Box 5"/>
            <p:cNvSpPr txBox="1">
              <a:spLocks noChangeArrowheads="1"/>
            </p:cNvSpPr>
            <p:nvPr/>
          </p:nvSpPr>
          <p:spPr bwMode="auto">
            <a:xfrm>
              <a:off x="63" y="527"/>
              <a:ext cx="242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9900"/>
                  </a:solidFill>
                </a:rPr>
                <a:t>Forme sintomatiche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9900"/>
                  </a:solidFill>
                </a:rPr>
                <a:t>severo malassorbimento</a:t>
              </a:r>
            </a:p>
          </p:txBody>
        </p:sp>
        <p:sp>
          <p:nvSpPr>
            <p:cNvPr id="119813" name="Rectangle 7"/>
            <p:cNvSpPr>
              <a:spLocks noChangeArrowheads="1"/>
            </p:cNvSpPr>
            <p:nvPr/>
          </p:nvSpPr>
          <p:spPr bwMode="auto">
            <a:xfrm>
              <a:off x="158" y="4110"/>
              <a:ext cx="2268" cy="21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00"/>
                  </a:solidFill>
                </a:rPr>
                <a:t>Tetania ipocalcemica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7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CasellaDiTesto 1"/>
          <p:cNvSpPr txBox="1">
            <a:spLocks noChangeArrowheads="1"/>
          </p:cNvSpPr>
          <p:nvPr/>
        </p:nvSpPr>
        <p:spPr bwMode="auto">
          <a:xfrm>
            <a:off x="4838701" y="404813"/>
            <a:ext cx="248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>
                <a:latin typeface="Calibri" panose="020F0502020204030204" pitchFamily="34" charset="0"/>
              </a:rPr>
              <a:t>Ipocalcemia</a:t>
            </a:r>
          </a:p>
        </p:txBody>
      </p:sp>
      <p:sp>
        <p:nvSpPr>
          <p:cNvPr id="120834" name="CasellaDiTesto 2"/>
          <p:cNvSpPr txBox="1">
            <a:spLocks noChangeArrowheads="1"/>
          </p:cNvSpPr>
          <p:nvPr/>
        </p:nvSpPr>
        <p:spPr bwMode="auto">
          <a:xfrm>
            <a:off x="5410201" y="1497014"/>
            <a:ext cx="50069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Ipoparatiroidismo (di varia origine, e.g. chirurgica, ereditaria…)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altLang="it-IT" b="1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Pseudo-ipoparatiroidismo (resistenza PTH)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altLang="it-IT" b="1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Deficit di Vit D3(ridotto assorbimento)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altLang="it-IT" b="1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Nefropatie croniche (deficit di Vit 1,25-D3)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altLang="it-IT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20835" name="Picture 2" descr="Risultati immagini per ipocalce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568450"/>
            <a:ext cx="35941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952750" y="6080126"/>
            <a:ext cx="56197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00FF"/>
                </a:solidFill>
                <a:latin typeface="Calibri" panose="020F0502020204030204" pitchFamily="34" charset="0"/>
              </a:rPr>
              <a:t>Attenzione al deficit di proteine circolanti !</a:t>
            </a:r>
          </a:p>
        </p:txBody>
      </p:sp>
    </p:spTree>
    <p:extLst>
      <p:ext uri="{BB962C8B-B14F-4D97-AF65-F5344CB8AC3E}">
        <p14:creationId xmlns:p14="http://schemas.microsoft.com/office/powerpoint/2010/main" val="293512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CasellaDiTesto 1"/>
          <p:cNvSpPr txBox="1">
            <a:spLocks noChangeArrowheads="1"/>
          </p:cNvSpPr>
          <p:nvPr/>
        </p:nvSpPr>
        <p:spPr bwMode="auto">
          <a:xfrm>
            <a:off x="4727575" y="115889"/>
            <a:ext cx="27368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latin typeface="Calibri" panose="020F0502020204030204" pitchFamily="34" charset="0"/>
              </a:rPr>
              <a:t>Segni / sintomi</a:t>
            </a:r>
          </a:p>
        </p:txBody>
      </p:sp>
      <p:sp>
        <p:nvSpPr>
          <p:cNvPr id="121858" name="CasellaDiTesto 2"/>
          <p:cNvSpPr txBox="1">
            <a:spLocks noChangeArrowheads="1"/>
          </p:cNvSpPr>
          <p:nvPr/>
        </p:nvSpPr>
        <p:spPr bwMode="auto">
          <a:xfrm>
            <a:off x="1703389" y="765175"/>
            <a:ext cx="86772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CC"/>
                </a:solidFill>
                <a:latin typeface="Calibri" panose="020F0502020204030204" pitchFamily="34" charset="0"/>
              </a:rPr>
              <a:t>Tetania latente: (</a:t>
            </a:r>
            <a:r>
              <a:rPr lang="it-IT" altLang="it-IT" b="1">
                <a:solidFill>
                  <a:srgbClr val="FFC000"/>
                </a:solidFill>
                <a:latin typeface="Calibri" panose="020F0502020204030204" pitchFamily="34" charset="0"/>
              </a:rPr>
              <a:t>Ipocalcemia moderta 7-8 mg/dL</a:t>
            </a:r>
            <a:r>
              <a:rPr lang="it-IT" altLang="it-IT" b="1">
                <a:solidFill>
                  <a:srgbClr val="FFFFCC"/>
                </a:solidFill>
                <a:latin typeface="Calibri" panose="020F0502020204030204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- Crampi muscolari e astenia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- Parestesie del volto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- </a:t>
            </a:r>
            <a:r>
              <a:rPr lang="it-IT" altLang="it-IT" i="1">
                <a:solidFill>
                  <a:srgbClr val="FFFFCC"/>
                </a:solidFill>
                <a:latin typeface="Calibri" panose="020F0502020204030204" pitchFamily="34" charset="0"/>
              </a:rPr>
              <a:t>Segno di Chvostek</a:t>
            </a: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- </a:t>
            </a:r>
            <a:r>
              <a:rPr lang="it-IT" altLang="it-IT" i="1">
                <a:solidFill>
                  <a:srgbClr val="FFFFCC"/>
                </a:solidFill>
                <a:latin typeface="Calibri" panose="020F0502020204030204" pitchFamily="34" charset="0"/>
              </a:rPr>
              <a:t>Segno di Trousseau </a:t>
            </a:r>
            <a:endParaRPr lang="it-IT" altLang="it-IT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CC"/>
                </a:solidFill>
                <a:latin typeface="Calibri" panose="020F0502020204030204" pitchFamily="34" charset="0"/>
              </a:rPr>
              <a:t>Tetania franca (</a:t>
            </a:r>
            <a:r>
              <a:rPr lang="it-IT" altLang="it-IT" b="1">
                <a:solidFill>
                  <a:srgbClr val="FF0000"/>
                </a:solidFill>
                <a:latin typeface="Calibri" panose="020F0502020204030204" pitchFamily="34" charset="0"/>
              </a:rPr>
              <a:t>ipocalcemia grave &lt; 7mg/dL</a:t>
            </a:r>
            <a:r>
              <a:rPr lang="it-IT" altLang="it-IT" b="1">
                <a:solidFill>
                  <a:srgbClr val="FFFFCC"/>
                </a:solidFill>
                <a:latin typeface="Calibri" panose="020F0502020204030204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- parestesie: labbra, lingua, mani, piedi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- spasmo spontaneo del facciale e della mano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- spasmo laringeo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convulsioni e aritmie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it-IT" altLang="it-IT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Ipocalcemia cronica: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Fragilità ungueale; cute secca, capelli aridi, difetti dello smalto dentario, cataratta.</a:t>
            </a:r>
          </a:p>
        </p:txBody>
      </p:sp>
    </p:spTree>
    <p:extLst>
      <p:ext uri="{BB962C8B-B14F-4D97-AF65-F5344CB8AC3E}">
        <p14:creationId xmlns:p14="http://schemas.microsoft.com/office/powerpoint/2010/main" val="40038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IPOPARATIROIDISMO e IPOCALCE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52550"/>
            <a:ext cx="51244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CasellaDiTesto 2"/>
          <p:cNvSpPr txBox="1">
            <a:spLocks noChangeArrowheads="1"/>
          </p:cNvSpPr>
          <p:nvPr/>
        </p:nvSpPr>
        <p:spPr bwMode="auto">
          <a:xfrm>
            <a:off x="4727576" y="115889"/>
            <a:ext cx="3446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latin typeface="Calibri" panose="020F0502020204030204" pitchFamily="34" charset="0"/>
              </a:rPr>
              <a:t>Segno di Trousseau</a:t>
            </a:r>
          </a:p>
        </p:txBody>
      </p:sp>
      <p:sp>
        <p:nvSpPr>
          <p:cNvPr id="122883" name="CasellaDiTesto 3"/>
          <p:cNvSpPr txBox="1">
            <a:spLocks noChangeArrowheads="1"/>
          </p:cNvSpPr>
          <p:nvPr/>
        </p:nvSpPr>
        <p:spPr bwMode="auto">
          <a:xfrm>
            <a:off x="7086601" y="1209675"/>
            <a:ext cx="333057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Provocato interrompendo temporaneamente la circolazione sanguigna dell</a:t>
            </a:r>
            <a:r>
              <a:rPr lang="ja-JP" altLang="it-IT">
                <a:solidFill>
                  <a:srgbClr val="FFFFCC"/>
                </a:solidFill>
                <a:latin typeface="Calibri" panose="020F0502020204030204" pitchFamily="34" charset="0"/>
              </a:rPr>
              <a:t>’</a:t>
            </a:r>
            <a:r>
              <a:rPr lang="it-IT" altLang="ja-JP">
                <a:solidFill>
                  <a:srgbClr val="FFFFCC"/>
                </a:solidFill>
                <a:latin typeface="Calibri" panose="020F0502020204030204" pitchFamily="34" charset="0"/>
              </a:rPr>
              <a:t>avambraccio;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it-IT" altLang="it-IT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Manicotto dell</a:t>
            </a:r>
            <a:r>
              <a:rPr lang="ja-JP" altLang="it-IT">
                <a:solidFill>
                  <a:srgbClr val="FFFFCC"/>
                </a:solidFill>
                <a:latin typeface="Calibri" panose="020F0502020204030204" pitchFamily="34" charset="0"/>
              </a:rPr>
              <a:t>’</a:t>
            </a:r>
            <a:r>
              <a:rPr lang="it-IT" altLang="ja-JP">
                <a:solidFill>
                  <a:srgbClr val="FFFFCC"/>
                </a:solidFill>
                <a:latin typeface="Calibri" panose="020F0502020204030204" pitchFamily="34" charset="0"/>
              </a:rPr>
              <a:t>apparecchio pressorio gonfiato sopra i valori della PA sistolica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it-IT" altLang="it-IT" b="1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pic>
        <p:nvPicPr>
          <p:cNvPr id="322564" name="Picture 4" descr="Risultati immagini per ipocalcem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9" y="4002088"/>
            <a:ext cx="3584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1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  <a:cs typeface="Arial" panose="020B0604020202020204" pitchFamily="34" charset="0"/>
              </a:rPr>
              <a:t>Profilo del Paziente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Uomo di anni 45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Normale mangiatore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BMI: 23.7</a:t>
            </a:r>
          </a:p>
        </p:txBody>
      </p:sp>
    </p:spTree>
    <p:extLst>
      <p:ext uri="{BB962C8B-B14F-4D97-AF65-F5344CB8AC3E}">
        <p14:creationId xmlns:p14="http://schemas.microsoft.com/office/powerpoint/2010/main" val="36918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CasellaDiTesto 2"/>
          <p:cNvSpPr txBox="1">
            <a:spLocks noChangeArrowheads="1"/>
          </p:cNvSpPr>
          <p:nvPr/>
        </p:nvSpPr>
        <p:spPr bwMode="auto">
          <a:xfrm>
            <a:off x="4481513" y="252413"/>
            <a:ext cx="327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latin typeface="Calibri" panose="020F0502020204030204" pitchFamily="34" charset="0"/>
              </a:rPr>
              <a:t>Segno di Chvostek</a:t>
            </a:r>
          </a:p>
        </p:txBody>
      </p:sp>
      <p:sp>
        <p:nvSpPr>
          <p:cNvPr id="123906" name="CasellaDiTesto 3"/>
          <p:cNvSpPr txBox="1">
            <a:spLocks noChangeArrowheads="1"/>
          </p:cNvSpPr>
          <p:nvPr/>
        </p:nvSpPr>
        <p:spPr bwMode="auto">
          <a:xfrm>
            <a:off x="6726239" y="1506539"/>
            <a:ext cx="33305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Provocato percuotendo con il dito sul nn facciale, danati al condotto uditivo esterno;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it-IT" altLang="it-IT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>
                <a:solidFill>
                  <a:srgbClr val="FFFFCC"/>
                </a:solidFill>
                <a:latin typeface="Calibri" panose="020F0502020204030204" pitchFamily="34" charset="0"/>
              </a:rPr>
              <a:t>La positività del segno si identifica in una contrazione dei mm facciali ed orbicolare omolateralmente</a:t>
            </a:r>
          </a:p>
        </p:txBody>
      </p:sp>
      <p:pic>
        <p:nvPicPr>
          <p:cNvPr id="123907" name="Picture 2" descr="Risultati immagini per ipocalce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22437" r="19469"/>
          <a:stretch>
            <a:fillRect/>
          </a:stretch>
        </p:blipFill>
        <p:spPr bwMode="auto">
          <a:xfrm>
            <a:off x="2138363" y="1273175"/>
            <a:ext cx="41021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>
                <a:solidFill>
                  <a:schemeClr val="bg1"/>
                </a:solidFill>
                <a:cs typeface="Arial" panose="020B0604020202020204" pitchFamily="34" charset="0"/>
              </a:rPr>
              <a:t>Dati anamnestici</a:t>
            </a:r>
            <a:r>
              <a:rPr lang="it-IT" altLang="it-IT" sz="400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it-IT" altLang="it-IT" sz="4000"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it-IT" altLang="it-IT" sz="40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14500"/>
            <a:ext cx="7772400" cy="43767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Nella storia clinica quadro di anemia sideropenica, più volte resistente a cicli di terapia marziale per os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Alvo caratterizzato da alternanza di stipsi e diarrea (3 vv al dì con feci scarsamente formate) 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it-IT" altLang="it-IT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09800" y="-104775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Iter diagnostico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71564"/>
            <a:ext cx="7772400" cy="5786437"/>
          </a:xfrm>
        </p:spPr>
        <p:txBody>
          <a:bodyPr/>
          <a:lstStyle/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Vengono richiesti di primo livello (emocromo, sideremia, transferrinemia, ferritinemia, etc) – si conferma una anemia sideropenica. SOF negativo.</a:t>
            </a:r>
          </a:p>
          <a:p>
            <a:pPr eaLnBrk="1" hangingPunct="1"/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EGDs: sulla base dell</a:t>
            </a:r>
            <a:r>
              <a:rPr lang="ja-JP" altLang="it-IT" smtClean="0">
                <a:solidFill>
                  <a:schemeClr val="bg1"/>
                </a:solidFill>
              </a:rPr>
              <a:t>’</a:t>
            </a:r>
            <a:r>
              <a:rPr lang="it-IT" altLang="ja-JP" smtClean="0">
                <a:solidFill>
                  <a:schemeClr val="bg1"/>
                </a:solidFill>
              </a:rPr>
              <a:t>evidenza di alterazioni della mucosa macroscopicamente identificate → Bx duodenali che evidenziano atrofia severa dei villi intestinali</a:t>
            </a:r>
          </a:p>
          <a:p>
            <a:pPr eaLnBrk="1" hangingPunct="1">
              <a:buFontTx/>
              <a:buNone/>
            </a:pPr>
            <a:endParaRPr lang="it-IT" altLang="it-IT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>
                <a:solidFill>
                  <a:schemeClr val="bg1"/>
                </a:solidFill>
              </a:rPr>
              <a:t>Diagnosi </a:t>
            </a:r>
          </a:p>
        </p:txBody>
      </p:sp>
      <p:sp>
        <p:nvSpPr>
          <p:cNvPr id="3789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z="2400" b="1">
                <a:solidFill>
                  <a:srgbClr val="FFC000"/>
                </a:solidFill>
              </a:rPr>
              <a:t>Malattia Celiaca</a:t>
            </a:r>
          </a:p>
          <a:p>
            <a:endParaRPr lang="it-IT" altLang="it-IT" sz="2000">
              <a:solidFill>
                <a:schemeClr val="bg1"/>
              </a:solidFill>
            </a:endParaRPr>
          </a:p>
          <a:p>
            <a:r>
              <a:rPr lang="it-IT" altLang="it-IT" sz="2000">
                <a:solidFill>
                  <a:schemeClr val="bg1"/>
                </a:solidFill>
              </a:rPr>
              <a:t>tTGA IgA positivi  135 AU (v.n. 16 AU)</a:t>
            </a:r>
          </a:p>
          <a:p>
            <a:endParaRPr lang="it-IT" altLang="it-IT" sz="2000">
              <a:solidFill>
                <a:schemeClr val="bg1"/>
              </a:solidFill>
            </a:endParaRPr>
          </a:p>
          <a:p>
            <a:r>
              <a:rPr lang="it-IT" altLang="it-IT" sz="2000">
                <a:solidFill>
                  <a:schemeClr val="bg1"/>
                </a:solidFill>
              </a:rPr>
              <a:t>DGP IgG  positivi  98 AU (v.n. 10 AU)</a:t>
            </a:r>
          </a:p>
          <a:p>
            <a:endParaRPr lang="it-IT" altLang="it-IT" sz="2000">
              <a:solidFill>
                <a:schemeClr val="bg1"/>
              </a:solidFill>
            </a:endParaRPr>
          </a:p>
          <a:p>
            <a:r>
              <a:rPr lang="it-IT" altLang="it-IT" sz="2000">
                <a:solidFill>
                  <a:schemeClr val="bg1"/>
                </a:solidFill>
              </a:rPr>
              <a:t>Ferritina  5  ng/ mL,  folatemia 2.5 ng/mL,</a:t>
            </a:r>
          </a:p>
          <a:p>
            <a:pPr>
              <a:buFontTx/>
              <a:buNone/>
            </a:pPr>
            <a:r>
              <a:rPr lang="it-IT" altLang="it-IT" sz="2000">
                <a:solidFill>
                  <a:schemeClr val="bg1"/>
                </a:solidFill>
              </a:rPr>
              <a:t>     vit D3-25-OH 7 microg/L</a:t>
            </a:r>
          </a:p>
          <a:p>
            <a:pPr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  <a:p>
            <a:r>
              <a:rPr lang="it-IT" altLang="it-IT" sz="2000">
                <a:solidFill>
                  <a:schemeClr val="bg1"/>
                </a:solidFill>
              </a:rPr>
              <a:t>ANA omogeneo pos 1:160, TSH 7.8 microIU/ml, TPO 380 UI/mL</a:t>
            </a:r>
          </a:p>
          <a:p>
            <a:pPr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  <a:p>
            <a:endParaRPr lang="it-IT" altLang="it-IT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2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871664" y="187326"/>
            <a:ext cx="8320087" cy="696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360" tIns="44280" rIns="90360" bIns="4428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36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Funzioni dell</a:t>
            </a:r>
            <a:r>
              <a:rPr lang="ja-JP" altLang="it-IT" sz="36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altLang="ja-JP" sz="36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intestino tenue</a:t>
            </a:r>
            <a:endParaRPr lang="it-IT" altLang="it-IT" sz="3600" b="1">
              <a:solidFill>
                <a:srgbClr val="FAFD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957888" y="1090614"/>
            <a:ext cx="4138612" cy="2414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360" tIns="44280" rIns="90360" bIns="44280"/>
          <a:lstStyle>
            <a:lvl1pPr marL="341313" indent="-341313" defTabSz="44926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ts val="5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ASSORBIMENTO</a:t>
            </a:r>
          </a:p>
          <a:p>
            <a:pPr eaLnBrk="0" fontAlgn="base" hangingPunct="0">
              <a:lnSpc>
                <a:spcPct val="140000"/>
              </a:lnSpc>
              <a:spcBef>
                <a:spcPts val="5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MOTILITA</a:t>
            </a:r>
            <a:r>
              <a:rPr lang="ja-JP" altLang="it-IT" sz="20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altLang="ja-JP" sz="20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TRASPORTO</a:t>
            </a:r>
          </a:p>
          <a:p>
            <a:pPr eaLnBrk="0" fontAlgn="base" hangingPunct="0">
              <a:lnSpc>
                <a:spcPct val="140000"/>
              </a:lnSpc>
              <a:spcBef>
                <a:spcPts val="5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SECREZIONE</a:t>
            </a:r>
          </a:p>
          <a:p>
            <a:pPr eaLnBrk="0" fontAlgn="base" hangingPunct="0">
              <a:lnSpc>
                <a:spcPct val="140000"/>
              </a:lnSpc>
              <a:spcBef>
                <a:spcPts val="5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IMMUNOLOGICA</a:t>
            </a:r>
          </a:p>
          <a:p>
            <a:pPr eaLnBrk="0" fontAlgn="base" hangingPunct="0">
              <a:lnSpc>
                <a:spcPct val="140000"/>
              </a:lnSpc>
              <a:spcBef>
                <a:spcPts val="5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b="1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BARRIERA</a:t>
            </a: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984250"/>
            <a:ext cx="22018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7284" name="Line 16"/>
          <p:cNvSpPr>
            <a:spLocks noChangeShapeType="1"/>
          </p:cNvSpPr>
          <p:nvPr/>
        </p:nvSpPr>
        <p:spPr bwMode="auto">
          <a:xfrm>
            <a:off x="2014539" y="836613"/>
            <a:ext cx="8181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6390" name="Picture 5" descr="cap13_fig13.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/>
          <a:stretch>
            <a:fillRect/>
          </a:stretch>
        </p:blipFill>
        <p:spPr bwMode="auto">
          <a:xfrm>
            <a:off x="2738438" y="3706814"/>
            <a:ext cx="3929062" cy="249078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3987800" y="4497388"/>
            <a:ext cx="5537200" cy="2120900"/>
            <a:chOff x="2143108" y="4737512"/>
            <a:chExt cx="5537245" cy="2120488"/>
          </a:xfrm>
        </p:grpSpPr>
        <p:pic>
          <p:nvPicPr>
            <p:cNvPr id="16392" name="Picture 5" descr="cap13_fig13.1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5"/>
            <a:stretch>
              <a:fillRect/>
            </a:stretch>
          </p:blipFill>
          <p:spPr bwMode="auto">
            <a:xfrm>
              <a:off x="5357822" y="4737512"/>
              <a:ext cx="2322531" cy="2120488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7288" name="Connettore 2 10"/>
            <p:cNvCxnSpPr>
              <a:cxnSpLocks noChangeShapeType="1"/>
            </p:cNvCxnSpPr>
            <p:nvPr/>
          </p:nvCxnSpPr>
          <p:spPr bwMode="auto">
            <a:xfrm>
              <a:off x="2143108" y="5214950"/>
              <a:ext cx="4000528" cy="35719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79916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381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9331" name="Object 4"/>
          <p:cNvGraphicFramePr>
            <a:graphicFrameLocks noChangeAspect="1"/>
          </p:cNvGraphicFramePr>
          <p:nvPr/>
        </p:nvGraphicFramePr>
        <p:xfrm>
          <a:off x="6867526" y="3581400"/>
          <a:ext cx="38004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House" r:id="rId5" imgW="5079365" imgH="5714286" progId="CorelPhotoHouse.Document">
                  <p:embed/>
                </p:oleObj>
              </mc:Choice>
              <mc:Fallback>
                <p:oleObj name="PhotoHouse" r:id="rId5" imgW="5079365" imgH="5714286" progId="CorelPhotoHouse.Document">
                  <p:embed/>
                  <p:pic>
                    <p:nvPicPr>
                      <p:cNvPr id="9933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526" y="3581400"/>
                        <a:ext cx="38004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1981200" y="3581400"/>
            <a:ext cx="4495800" cy="297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9333" name="Rectangle 6"/>
          <p:cNvSpPr>
            <a:spLocks noChangeArrowheads="1"/>
          </p:cNvSpPr>
          <p:nvPr/>
        </p:nvSpPr>
        <p:spPr bwMode="auto">
          <a:xfrm>
            <a:off x="3124200" y="4114800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0000"/>
                </a:solidFill>
              </a:rPr>
              <a:t>Clinical Update</a:t>
            </a:r>
            <a:endParaRPr lang="it-IT" altLang="it-IT">
              <a:solidFill>
                <a:srgbClr val="FF0000"/>
              </a:solidFill>
            </a:endParaRPr>
          </a:p>
        </p:txBody>
      </p:sp>
      <p:sp>
        <p:nvSpPr>
          <p:cNvPr id="99334" name="Text Box 7"/>
          <p:cNvSpPr txBox="1">
            <a:spLocks noChangeArrowheads="1"/>
          </p:cNvSpPr>
          <p:nvPr/>
        </p:nvSpPr>
        <p:spPr bwMode="auto">
          <a:xfrm>
            <a:off x="2286000" y="4876801"/>
            <a:ext cx="41148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3333CC"/>
                </a:solidFill>
              </a:rPr>
              <a:t>Coeliac Disease: the great imitator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>
                <a:solidFill>
                  <a:srgbClr val="3333CC"/>
                </a:solidFill>
              </a:rPr>
              <a:t>John  M Duggan</a:t>
            </a:r>
            <a:endParaRPr lang="it-IT" altLang="it-IT" sz="2000" b="1">
              <a:solidFill>
                <a:srgbClr val="3333CC"/>
              </a:solidFill>
            </a:endParaRPr>
          </a:p>
        </p:txBody>
      </p:sp>
      <p:sp>
        <p:nvSpPr>
          <p:cNvPr id="99335" name="Rectangle 8"/>
          <p:cNvSpPr>
            <a:spLocks noChangeArrowheads="1"/>
          </p:cNvSpPr>
          <p:nvPr/>
        </p:nvSpPr>
        <p:spPr bwMode="auto">
          <a:xfrm>
            <a:off x="2514600" y="3752851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0000"/>
                </a:solidFill>
              </a:rPr>
              <a:t>The Medical Journal of Australia</a:t>
            </a:r>
          </a:p>
        </p:txBody>
      </p:sp>
    </p:spTree>
    <p:extLst>
      <p:ext uri="{BB962C8B-B14F-4D97-AF65-F5344CB8AC3E}">
        <p14:creationId xmlns:p14="http://schemas.microsoft.com/office/powerpoint/2010/main" val="9440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2819400" y="1651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/>
              <a:t>Profilo storico della celiachia</a:t>
            </a:r>
          </a:p>
        </p:txBody>
      </p:sp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2117726" y="1114426"/>
            <a:ext cx="4740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Celiachia deriva dal greco </a:t>
            </a:r>
            <a:r>
              <a:rPr lang="it-IT" altLang="it-IT" i="1">
                <a:solidFill>
                  <a:srgbClr val="FFFFFF"/>
                </a:solidFill>
              </a:rPr>
              <a:t>koiliakòs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</a:t>
            </a:r>
            <a:r>
              <a:rPr lang="ja-JP" altLang="it-IT">
                <a:solidFill>
                  <a:srgbClr val="FFFFFF"/>
                </a:solidFill>
              </a:rPr>
              <a:t>“</a:t>
            </a:r>
            <a:r>
              <a:rPr lang="it-IT" altLang="ja-JP">
                <a:solidFill>
                  <a:srgbClr val="FFFFFF"/>
                </a:solidFill>
              </a:rPr>
              <a:t>dell</a:t>
            </a:r>
            <a:r>
              <a:rPr lang="ja-JP" altLang="it-IT">
                <a:solidFill>
                  <a:srgbClr val="FFFFFF"/>
                </a:solidFill>
              </a:rPr>
              <a:t>’</a:t>
            </a:r>
            <a:r>
              <a:rPr lang="it-IT" altLang="ja-JP">
                <a:solidFill>
                  <a:srgbClr val="FFFFFF"/>
                </a:solidFill>
              </a:rPr>
              <a:t>intestino</a:t>
            </a:r>
            <a:r>
              <a:rPr lang="ja-JP" altLang="it-IT">
                <a:solidFill>
                  <a:srgbClr val="FFFFFF"/>
                </a:solidFill>
              </a:rPr>
              <a:t>”</a:t>
            </a:r>
            <a:r>
              <a:rPr lang="it-IT" altLang="ja-JP">
                <a:solidFill>
                  <a:srgbClr val="FFFFFF"/>
                </a:solidFill>
              </a:rPr>
              <a:t>.</a:t>
            </a: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2133600" y="1952625"/>
            <a:ext cx="4724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Samuel Gee nel 1888 per primo descrisse </a:t>
            </a:r>
            <a:r>
              <a:rPr lang="ja-JP" altLang="it-IT">
                <a:solidFill>
                  <a:srgbClr val="FFFFFF"/>
                </a:solidFill>
              </a:rPr>
              <a:t>“</a:t>
            </a:r>
            <a:r>
              <a:rPr lang="it-IT" altLang="ja-JP">
                <a:solidFill>
                  <a:srgbClr val="FFFFFF"/>
                </a:solidFill>
              </a:rPr>
              <a:t>The Coeliac affection</a:t>
            </a:r>
            <a:r>
              <a:rPr lang="ja-JP" altLang="it-IT">
                <a:solidFill>
                  <a:srgbClr val="FFFFFF"/>
                </a:solidFill>
              </a:rPr>
              <a:t>”</a:t>
            </a:r>
            <a:r>
              <a:rPr lang="it-IT" altLang="ja-JP">
                <a:solidFill>
                  <a:srgbClr val="FFFFFF"/>
                </a:solidFill>
              </a:rPr>
              <a:t>: un severo malassorbimento a genesi sconosciuta.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Terapia empirica per lungo tempo fu la eliminazione dei grassi dalla dieta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193926" y="4619625"/>
            <a:ext cx="4683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Solo nel 1950 Willem  Dicke scoprì che il glutine era l</a:t>
            </a:r>
            <a:r>
              <a:rPr lang="ja-JP" altLang="it-IT">
                <a:solidFill>
                  <a:srgbClr val="FFFFFF"/>
                </a:solidFill>
              </a:rPr>
              <a:t>’</a:t>
            </a:r>
            <a:r>
              <a:rPr lang="it-IT" altLang="ja-JP">
                <a:solidFill>
                  <a:srgbClr val="FFFFFF"/>
                </a:solidFill>
              </a:rPr>
              <a:t>agente scatenante della celiachia. Alla fine degli anni </a:t>
            </a:r>
            <a:r>
              <a:rPr lang="ja-JP" altLang="it-IT">
                <a:solidFill>
                  <a:srgbClr val="FFFFFF"/>
                </a:solidFill>
              </a:rPr>
              <a:t>‘</a:t>
            </a:r>
            <a:r>
              <a:rPr lang="it-IT" altLang="ja-JP">
                <a:solidFill>
                  <a:srgbClr val="FFFFFF"/>
                </a:solidFill>
              </a:rPr>
              <a:t>50 fu introdotta la biopsia intestinale con capsula di Crosby</a:t>
            </a:r>
            <a:r>
              <a:rPr lang="it-IT" altLang="ja-JP"/>
              <a:t>.</a:t>
            </a:r>
            <a:endParaRPr lang="it-IT" altLang="it-IT"/>
          </a:p>
        </p:txBody>
      </p:sp>
      <p:pic>
        <p:nvPicPr>
          <p:cNvPr id="100357" name="Picture 6" descr="Dicke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1495425"/>
            <a:ext cx="373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7"/>
          <p:cNvSpPr txBox="1">
            <a:spLocks noChangeArrowheads="1"/>
          </p:cNvSpPr>
          <p:nvPr/>
        </p:nvSpPr>
        <p:spPr bwMode="auto">
          <a:xfrm>
            <a:off x="6918325" y="6032501"/>
            <a:ext cx="1334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W. Dicke</a:t>
            </a:r>
            <a:endParaRPr lang="it-IT" altLang="it-IT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ersonalizzat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2D050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0_Default Design">
  <a:themeElements>
    <a:clrScheme name="1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">
      <a:dk1>
        <a:srgbClr val="CCCCFF"/>
      </a:dk1>
      <a:lt1>
        <a:srgbClr val="FFFFFF"/>
      </a:lt1>
      <a:dk2>
        <a:srgbClr val="000066"/>
      </a:dk2>
      <a:lt2>
        <a:srgbClr val="FFFF99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</Words>
  <Application>Microsoft Office PowerPoint</Application>
  <PresentationFormat>Widescreen</PresentationFormat>
  <Paragraphs>236</Paragraphs>
  <Slides>30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30</vt:i4>
      </vt:variant>
    </vt:vector>
  </HeadingPairs>
  <TitlesOfParts>
    <vt:vector size="46" baseType="lpstr">
      <vt:lpstr>MS PGothic</vt:lpstr>
      <vt:lpstr>MS PGothic</vt:lpstr>
      <vt:lpstr>Arial</vt:lpstr>
      <vt:lpstr>Arial Narrow</vt:lpstr>
      <vt:lpstr>Calibri</vt:lpstr>
      <vt:lpstr>Symbol</vt:lpstr>
      <vt:lpstr>Tahoma</vt:lpstr>
      <vt:lpstr>Times New Roman</vt:lpstr>
      <vt:lpstr>Verdana</vt:lpstr>
      <vt:lpstr>Presentazione vuota</vt:lpstr>
      <vt:lpstr>20_Default Design</vt:lpstr>
      <vt:lpstr>1_Struttura predefinita</vt:lpstr>
      <vt:lpstr>Struttura predefinita</vt:lpstr>
      <vt:lpstr>Corel Photo House Image</vt:lpstr>
      <vt:lpstr>Grafico di Microsoft Graph 97</vt:lpstr>
      <vt:lpstr>Documento Microsoft Word</vt:lpstr>
      <vt:lpstr>Presentazione standard di PowerPoint</vt:lpstr>
      <vt:lpstr>Caso clinico</vt:lpstr>
      <vt:lpstr>Profilo del Paziente</vt:lpstr>
      <vt:lpstr>Dati anamnestici </vt:lpstr>
      <vt:lpstr>Iter diagnostico </vt:lpstr>
      <vt:lpstr>Diagnosi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</cp:revision>
  <dcterms:created xsi:type="dcterms:W3CDTF">2019-04-02T10:38:49Z</dcterms:created>
  <dcterms:modified xsi:type="dcterms:W3CDTF">2019-04-02T10:39:03Z</dcterms:modified>
</cp:coreProperties>
</file>