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FCA7D4-27B2-447B-8130-5821E3E4BCB9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52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99CBE8-AFA7-4B86-996F-971C4588D49D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00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ECB044-9DA0-4840-B121-325A0013384D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42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F31E4C-E75E-4B28-BF16-390D431C6699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15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71463"/>
            <a:ext cx="90424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35200" y="1219200"/>
            <a:ext cx="9042400" cy="4876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416800" y="6400800"/>
            <a:ext cx="3860800" cy="3048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6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A6D36-6AD1-4525-86D1-F9E92BC12607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40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E90286-6DF8-43A0-AA48-FDA8684D522F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7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319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64816F-9521-488C-B4CE-D6A0364CFD9B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54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7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6320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99C6E9-179D-40B2-9D8A-A0D3409794B5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154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E2018-E35B-4A9D-BDE9-5695CB0CF8A4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6137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C9CB2-65BC-4C55-91B5-7957FEC228D6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6FD0B9-739B-4427-A696-ABEAEE61A07D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19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AE99B8-EF71-4C77-B436-DA4B30E8591E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331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675" y="273060"/>
            <a:ext cx="6814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0E596A-6031-42CA-8DFD-BDD9F3DBDA4B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7124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1FD37A-6FE7-449F-B73A-AE50A35836BA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173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1271CD-A11F-47C8-9F45-057E3031D816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424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91779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355109-B7E4-405B-884C-786BD5F2BD2E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85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20D882-CE4A-48E6-B40D-19B8878A647E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29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44E01E-3134-407B-B2A3-0E345B72BC1A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00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334642-DE53-4705-A930-BEBBCFB400AE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76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6BA4AA-B64F-4C21-A486-70DBF50EF588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7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89FD13-3697-4EE4-B717-30E7C05B2F57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48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466711-768D-42D4-BEF9-EC9189B442B2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76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A02AF6-71BF-4785-A794-4CE48F06B05A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06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D92B91-2E19-4F84-AE69-6CFA76C5A1AB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5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8F8F8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8F8F8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8F8F8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1B25FA-021C-4AD4-8D3F-83056F0049F9}" type="slidenum">
              <a:rPr lang="it-IT" altLang="it-IT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ea typeface="MS PGothic" panose="020B0600070205080204" pitchFamily="34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6665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162"/>
          <a:stretch>
            <a:fillRect/>
          </a:stretch>
        </p:blipFill>
        <p:spPr bwMode="auto">
          <a:xfrm>
            <a:off x="7032625" y="2644776"/>
            <a:ext cx="3513138" cy="29956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5" descr="TCS solida pezzo op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35080" r="19577" b="7921"/>
          <a:stretch>
            <a:fillRect/>
          </a:stretch>
        </p:blipFill>
        <p:spPr bwMode="auto">
          <a:xfrm>
            <a:off x="4727576" y="2670176"/>
            <a:ext cx="2938463" cy="29702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CasellaDiTesto 8"/>
          <p:cNvSpPr txBox="1">
            <a:spLocks noChangeArrowheads="1"/>
          </p:cNvSpPr>
          <p:nvPr/>
        </p:nvSpPr>
        <p:spPr bwMode="auto">
          <a:xfrm>
            <a:off x="6075364" y="1557338"/>
            <a:ext cx="4357687" cy="8302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 da cellule centro-acinari  e/o del sistema duttale</a:t>
            </a:r>
          </a:p>
        </p:txBody>
      </p:sp>
      <p:sp>
        <p:nvSpPr>
          <p:cNvPr id="66564" name="CasellaDiTesto 5"/>
          <p:cNvSpPr txBox="1">
            <a:spLocks noChangeArrowheads="1"/>
          </p:cNvSpPr>
          <p:nvPr/>
        </p:nvSpPr>
        <p:spPr bwMode="auto">
          <a:xfrm>
            <a:off x="4325939" y="258763"/>
            <a:ext cx="3578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TUMORE CISTICO SIEROSO</a:t>
            </a:r>
          </a:p>
        </p:txBody>
      </p:sp>
      <p:pic>
        <p:nvPicPr>
          <p:cNvPr id="66565" name="Immagine 6" descr="Il buono, il brutto, il cattiv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249364"/>
            <a:ext cx="3665538" cy="2841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Freccia in giù 7"/>
          <p:cNvSpPr>
            <a:spLocks noChangeArrowheads="1"/>
          </p:cNvSpPr>
          <p:nvPr/>
        </p:nvSpPr>
        <p:spPr bwMode="auto">
          <a:xfrm>
            <a:off x="2857501" y="4203701"/>
            <a:ext cx="720725" cy="631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u="sng">
              <a:solidFill>
                <a:srgbClr val="000000"/>
              </a:solidFill>
              <a:cs typeface="Arial"/>
            </a:endParaRPr>
          </a:p>
        </p:txBody>
      </p:sp>
      <p:sp>
        <p:nvSpPr>
          <p:cNvPr id="66567" name="CasellaDiTesto 8"/>
          <p:cNvSpPr txBox="1">
            <a:spLocks noChangeArrowheads="1"/>
          </p:cNvSpPr>
          <p:nvPr/>
        </p:nvSpPr>
        <p:spPr bwMode="auto">
          <a:xfrm>
            <a:off x="2233613" y="4941888"/>
            <a:ext cx="1968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Benigno;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evoluzione</a:t>
            </a:r>
          </a:p>
        </p:txBody>
      </p:sp>
    </p:spTree>
    <p:extLst>
      <p:ext uri="{BB962C8B-B14F-4D97-AF65-F5344CB8AC3E}">
        <p14:creationId xmlns:p14="http://schemas.microsoft.com/office/powerpoint/2010/main" val="32829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1" y="2209800"/>
            <a:ext cx="8977313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78" name="CasellaDiTesto 2"/>
          <p:cNvSpPr txBox="1">
            <a:spLocks noChangeArrowheads="1"/>
          </p:cNvSpPr>
          <p:nvPr/>
        </p:nvSpPr>
        <p:spPr bwMode="auto">
          <a:xfrm>
            <a:off x="9144000" y="5943600"/>
            <a:ext cx="1263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AIOM 2015</a:t>
            </a:r>
          </a:p>
        </p:txBody>
      </p:sp>
      <p:sp>
        <p:nvSpPr>
          <p:cNvPr id="75779" name="CasellaDiTesto 3"/>
          <p:cNvSpPr txBox="1">
            <a:spLocks noChangeArrowheads="1"/>
          </p:cNvSpPr>
          <p:nvPr/>
        </p:nvSpPr>
        <p:spPr bwMode="auto">
          <a:xfrm>
            <a:off x="3049589" y="557213"/>
            <a:ext cx="633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Patologie neoplastiche pancreatiche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524001" y="5181600"/>
            <a:ext cx="9047163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4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2"/>
          <p:cNvSpPr txBox="1">
            <a:spLocks noChangeArrowheads="1"/>
          </p:cNvSpPr>
          <p:nvPr/>
        </p:nvSpPr>
        <p:spPr bwMode="auto">
          <a:xfrm>
            <a:off x="2351089" y="115889"/>
            <a:ext cx="8029575" cy="954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Funzioni del sistema Neuro-Endocrino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Gastro-Entero-Pancreatico (GEP)</a:t>
            </a:r>
          </a:p>
        </p:txBody>
      </p:sp>
      <p:sp>
        <p:nvSpPr>
          <p:cNvPr id="76802" name="AutoShape 3"/>
          <p:cNvSpPr>
            <a:spLocks noChangeArrowheads="1"/>
          </p:cNvSpPr>
          <p:nvPr/>
        </p:nvSpPr>
        <p:spPr bwMode="auto">
          <a:xfrm>
            <a:off x="4371976" y="2286000"/>
            <a:ext cx="3705225" cy="3048000"/>
          </a:xfrm>
          <a:prstGeom prst="star16">
            <a:avLst>
              <a:gd name="adj" fmla="val 25130"/>
            </a:avLst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2895600" y="1676401"/>
            <a:ext cx="24828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Regolazione del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metabolismo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carboidrati</a:t>
            </a:r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7559675" y="1657350"/>
            <a:ext cx="15430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peristalsi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7464426" y="3328989"/>
            <a:ext cx="32035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ricambio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dell’epitelio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gastro-intestinale</a:t>
            </a: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7167563" y="5229225"/>
            <a:ext cx="2760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Modulazione del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flusso circolatorio</a:t>
            </a:r>
          </a:p>
        </p:txBody>
      </p: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1676400" y="3328988"/>
            <a:ext cx="28765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Modulazione della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digestione e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dell’assorbimento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degli alimenti</a:t>
            </a: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1816100" y="5229226"/>
            <a:ext cx="43497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Regolazione della secrezione</a:t>
            </a:r>
          </a:p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delle ghiandole intestinali</a:t>
            </a:r>
          </a:p>
        </p:txBody>
      </p:sp>
      <p:sp>
        <p:nvSpPr>
          <p:cNvPr id="76809" name="Text Box 10"/>
          <p:cNvSpPr txBox="1">
            <a:spLocks noChangeArrowheads="1"/>
          </p:cNvSpPr>
          <p:nvPr/>
        </p:nvSpPr>
        <p:spPr bwMode="auto">
          <a:xfrm>
            <a:off x="5372100" y="3184526"/>
            <a:ext cx="1587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6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GEP</a:t>
            </a:r>
          </a:p>
        </p:txBody>
      </p:sp>
    </p:spTree>
    <p:extLst>
      <p:ext uri="{BB962C8B-B14F-4D97-AF65-F5344CB8AC3E}">
        <p14:creationId xmlns:p14="http://schemas.microsoft.com/office/powerpoint/2010/main" val="10273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SCHEM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219201"/>
            <a:ext cx="35909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1524000" y="285750"/>
            <a:ext cx="914400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CELLULE  NEUROENDOCRINE  SISTEMA  </a:t>
            </a:r>
            <a:r>
              <a:rPr lang="it-IT" altLang="it-IT" sz="2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GEP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7956550" y="1285875"/>
            <a:ext cx="15176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ECL, EC1,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D, P, G, X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311900" y="1676400"/>
            <a:ext cx="1600200" cy="228600"/>
          </a:xfrm>
          <a:prstGeom prst="line">
            <a:avLst/>
          </a:prstGeom>
          <a:noFill/>
          <a:ln w="38100">
            <a:solidFill>
              <a:schemeClr val="accent1">
                <a:lumMod val="9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1929699" y="1447800"/>
            <a:ext cx="1858779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EC2, D, D1,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G, S, I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733801" y="1828800"/>
            <a:ext cx="1598613" cy="914400"/>
          </a:xfrm>
          <a:prstGeom prst="line">
            <a:avLst/>
          </a:prstGeom>
          <a:noFill/>
          <a:ln w="38100">
            <a:solidFill>
              <a:schemeClr val="accent1">
                <a:lumMod val="9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8281989" y="3521075"/>
            <a:ext cx="1836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EC1, EC2, 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D1, S, 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PP, N, L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6240463" y="3962400"/>
            <a:ext cx="1828800" cy="0"/>
          </a:xfrm>
          <a:prstGeom prst="line">
            <a:avLst/>
          </a:prstGeom>
          <a:noFill/>
          <a:ln w="38100">
            <a:solidFill>
              <a:schemeClr val="accent1">
                <a:lumMod val="9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77833" name="Text Box 13"/>
          <p:cNvSpPr txBox="1">
            <a:spLocks noChangeArrowheads="1"/>
          </p:cNvSpPr>
          <p:nvPr/>
        </p:nvSpPr>
        <p:spPr bwMode="auto">
          <a:xfrm>
            <a:off x="1936751" y="3846514"/>
            <a:ext cx="1998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EC1, EC2, D,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D1, S, I, L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935413" y="4267200"/>
            <a:ext cx="2362200" cy="533400"/>
          </a:xfrm>
          <a:prstGeom prst="line">
            <a:avLst/>
          </a:prstGeom>
          <a:noFill/>
          <a:ln w="38100">
            <a:solidFill>
              <a:schemeClr val="accent1">
                <a:lumMod val="9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77835" name="Text Box 16"/>
          <p:cNvSpPr txBox="1">
            <a:spLocks noChangeArrowheads="1"/>
          </p:cNvSpPr>
          <p:nvPr/>
        </p:nvSpPr>
        <p:spPr bwMode="auto">
          <a:xfrm>
            <a:off x="2409826" y="5300664"/>
            <a:ext cx="105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EC1, L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505200" y="5638800"/>
            <a:ext cx="1524000" cy="0"/>
          </a:xfrm>
          <a:prstGeom prst="line">
            <a:avLst/>
          </a:prstGeom>
          <a:noFill/>
          <a:ln w="38100">
            <a:solidFill>
              <a:schemeClr val="accent1">
                <a:lumMod val="9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77837" name="Text Box 19"/>
          <p:cNvSpPr txBox="1">
            <a:spLocks noChangeArrowheads="1"/>
          </p:cNvSpPr>
          <p:nvPr/>
        </p:nvSpPr>
        <p:spPr bwMode="auto">
          <a:xfrm>
            <a:off x="8509001" y="5210176"/>
            <a:ext cx="105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EC1, L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7175500" y="5410200"/>
            <a:ext cx="1219200" cy="152400"/>
          </a:xfrm>
          <a:prstGeom prst="line">
            <a:avLst/>
          </a:prstGeom>
          <a:noFill/>
          <a:ln w="38100">
            <a:solidFill>
              <a:schemeClr val="accent1">
                <a:lumMod val="9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5951538" y="5410200"/>
            <a:ext cx="2362200" cy="762000"/>
          </a:xfrm>
          <a:prstGeom prst="line">
            <a:avLst/>
          </a:prstGeom>
          <a:noFill/>
          <a:ln w="38100">
            <a:solidFill>
              <a:schemeClr val="accent1">
                <a:lumMod val="9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  <p:sp>
        <p:nvSpPr>
          <p:cNvPr id="77840" name="Text Box 23"/>
          <p:cNvSpPr txBox="1">
            <a:spLocks noChangeArrowheads="1"/>
          </p:cNvSpPr>
          <p:nvPr/>
        </p:nvSpPr>
        <p:spPr bwMode="auto">
          <a:xfrm>
            <a:off x="8082362" y="2497139"/>
            <a:ext cx="1729576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B, D, PP,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6743700" y="2743200"/>
            <a:ext cx="1219200" cy="0"/>
          </a:xfrm>
          <a:prstGeom prst="line">
            <a:avLst/>
          </a:prstGeom>
          <a:noFill/>
          <a:ln w="38100">
            <a:solidFill>
              <a:schemeClr val="accent1">
                <a:lumMod val="9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asellaDiTesto 1"/>
          <p:cNvSpPr txBox="1">
            <a:spLocks noChangeArrowheads="1"/>
          </p:cNvSpPr>
          <p:nvPr/>
        </p:nvSpPr>
        <p:spPr bwMode="auto">
          <a:xfrm>
            <a:off x="3143250" y="365126"/>
            <a:ext cx="6611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TUMORI NEUROENDOCRINI DEL PANCREAS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351089" y="3860800"/>
          <a:ext cx="7489825" cy="252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19">
                <a:tc>
                  <a:txBody>
                    <a:bodyPr/>
                    <a:lstStyle/>
                    <a:p>
                      <a:pPr algn="ctr"/>
                      <a:endParaRPr lang="it-IT" sz="1800" b="1" dirty="0"/>
                    </a:p>
                  </a:txBody>
                  <a:tcPr marL="91450" marR="91450" marT="45732" marB="4573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NET</a:t>
                      </a:r>
                      <a:r>
                        <a:rPr lang="it-IT" sz="1800" b="1" baseline="0" dirty="0" smtClean="0"/>
                        <a:t> G1</a:t>
                      </a:r>
                      <a:endParaRPr lang="it-IT" sz="1800" b="1" dirty="0"/>
                    </a:p>
                  </a:txBody>
                  <a:tcPr marL="91450" marR="91450" marT="45732" marB="4573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NET G2</a:t>
                      </a:r>
                      <a:endParaRPr lang="it-IT" sz="1800" b="1" dirty="0"/>
                    </a:p>
                  </a:txBody>
                  <a:tcPr marL="91450" marR="91450" marT="45732" marB="4573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NEC G3</a:t>
                      </a:r>
                      <a:endParaRPr lang="it-IT" sz="1800" b="1" dirty="0"/>
                    </a:p>
                  </a:txBody>
                  <a:tcPr marL="91450" marR="91450" marT="45732" marB="45732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1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Ki-67 </a:t>
                      </a:r>
                      <a:r>
                        <a:rPr lang="it-IT" sz="1800" b="1" dirty="0" err="1" smtClean="0">
                          <a:solidFill>
                            <a:schemeClr val="bg1"/>
                          </a:solidFill>
                        </a:rPr>
                        <a:t>index</a:t>
                      </a:r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&lt;3%</a:t>
                      </a:r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3-20%</a:t>
                      </a:r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&gt;20%</a:t>
                      </a:r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69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>
                          <a:solidFill>
                            <a:schemeClr val="bg1"/>
                          </a:solidFill>
                        </a:rPr>
                        <a:t>Mitotic</a:t>
                      </a:r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800" b="1" dirty="0" err="1" smtClean="0">
                          <a:solidFill>
                            <a:schemeClr val="bg1"/>
                          </a:solidFill>
                        </a:rPr>
                        <a:t>count</a:t>
                      </a:r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&lt;2/10 HPF</a:t>
                      </a:r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&lt;2/10 HPF</a:t>
                      </a:r>
                    </a:p>
                    <a:p>
                      <a:pPr algn="ctr"/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&lt;2/10 HPF</a:t>
                      </a:r>
                    </a:p>
                    <a:p>
                      <a:pPr algn="ctr"/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1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>
                          <a:solidFill>
                            <a:schemeClr val="bg1"/>
                          </a:solidFill>
                        </a:rPr>
                        <a:t>Differentiation</a:t>
                      </a:r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>
                          <a:solidFill>
                            <a:schemeClr val="bg1"/>
                          </a:solidFill>
                        </a:rPr>
                        <a:t>Well</a:t>
                      </a:r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>
                          <a:solidFill>
                            <a:schemeClr val="bg1"/>
                          </a:solidFill>
                        </a:rPr>
                        <a:t>Well</a:t>
                      </a:r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>
                          <a:solidFill>
                            <a:schemeClr val="bg1"/>
                          </a:solidFill>
                        </a:rPr>
                        <a:t>Poorly</a:t>
                      </a:r>
                      <a:endParaRPr lang="it-IT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2" marB="4573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877" name="CasellaDiTesto 10"/>
          <p:cNvSpPr txBox="1">
            <a:spLocks noChangeArrowheads="1"/>
          </p:cNvSpPr>
          <p:nvPr/>
        </p:nvSpPr>
        <p:spPr bwMode="auto">
          <a:xfrm>
            <a:off x="6483350" y="3322638"/>
            <a:ext cx="3335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2010 WHO classification </a:t>
            </a:r>
          </a:p>
        </p:txBody>
      </p:sp>
      <p:graphicFrame>
        <p:nvGraphicFramePr>
          <p:cNvPr id="78878" name="Oggetto 14"/>
          <p:cNvGraphicFramePr>
            <a:graphicFrameLocks noChangeAspect="1"/>
          </p:cNvGraphicFramePr>
          <p:nvPr/>
        </p:nvGraphicFramePr>
        <p:xfrm>
          <a:off x="3575051" y="1168400"/>
          <a:ext cx="3673475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Foglio di lavoro" r:id="rId3" imgW="4025900" imgH="1752600" progId="Excel.Sheet.8">
                  <p:embed/>
                </p:oleObj>
              </mc:Choice>
              <mc:Fallback>
                <p:oleObj name="Foglio di lavoro" r:id="rId3" imgW="4025900" imgH="1752600" progId="Excel.Sheet.8">
                  <p:embed/>
                  <p:pic>
                    <p:nvPicPr>
                      <p:cNvPr id="78878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941" r="23825"/>
                      <a:stretch>
                        <a:fillRect/>
                      </a:stretch>
                    </p:blipFill>
                    <p:spPr bwMode="auto">
                      <a:xfrm>
                        <a:off x="3575051" y="1168400"/>
                        <a:ext cx="3673475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79" name="CasellaDiTesto 15"/>
          <p:cNvSpPr txBox="1">
            <a:spLocks noChangeArrowheads="1"/>
          </p:cNvSpPr>
          <p:nvPr/>
        </p:nvSpPr>
        <p:spPr bwMode="auto">
          <a:xfrm>
            <a:off x="6289676" y="1241426"/>
            <a:ext cx="1751013" cy="830263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Funzionanti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26%</a:t>
            </a:r>
          </a:p>
        </p:txBody>
      </p:sp>
      <p:sp>
        <p:nvSpPr>
          <p:cNvPr id="78880" name="CasellaDiTesto 16"/>
          <p:cNvSpPr txBox="1">
            <a:spLocks noChangeArrowheads="1"/>
          </p:cNvSpPr>
          <p:nvPr/>
        </p:nvSpPr>
        <p:spPr bwMode="auto">
          <a:xfrm>
            <a:off x="1681164" y="2073276"/>
            <a:ext cx="2281237" cy="830263"/>
          </a:xfrm>
          <a:prstGeom prst="rect">
            <a:avLst/>
          </a:prstGeom>
          <a:solidFill>
            <a:srgbClr val="FF8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Funzionanti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74%</a:t>
            </a:r>
          </a:p>
        </p:txBody>
      </p:sp>
    </p:spTree>
    <p:extLst>
      <p:ext uri="{BB962C8B-B14F-4D97-AF65-F5344CB8AC3E}">
        <p14:creationId xmlns:p14="http://schemas.microsoft.com/office/powerpoint/2010/main" val="35767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55564"/>
            <a:ext cx="6408738" cy="645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9874" name="CasellaDiTesto 1"/>
          <p:cNvSpPr txBox="1">
            <a:spLocks noChangeArrowheads="1"/>
          </p:cNvSpPr>
          <p:nvPr/>
        </p:nvSpPr>
        <p:spPr bwMode="auto">
          <a:xfrm>
            <a:off x="1555751" y="5757864"/>
            <a:ext cx="1647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ENETS guidelines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073400" y="765175"/>
            <a:ext cx="6400800" cy="935038"/>
          </a:xfrm>
          <a:prstGeom prst="rect">
            <a:avLst/>
          </a:prstGeom>
          <a:solidFill>
            <a:srgbClr val="92D050">
              <a:alpha val="38823"/>
            </a:srgbClr>
          </a:solidFill>
          <a:ln w="2540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3073400" y="4581525"/>
            <a:ext cx="6400800" cy="1943100"/>
          </a:xfrm>
          <a:prstGeom prst="rect">
            <a:avLst/>
          </a:prstGeom>
          <a:solidFill>
            <a:schemeClr val="accent5">
              <a:lumMod val="75000"/>
              <a:alpha val="38823"/>
            </a:schemeClr>
          </a:solidFill>
          <a:ln w="2540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9"/>
          <p:cNvSpPr txBox="1">
            <a:spLocks noChangeArrowheads="1"/>
          </p:cNvSpPr>
          <p:nvPr/>
        </p:nvSpPr>
        <p:spPr bwMode="auto">
          <a:xfrm>
            <a:off x="3143251" y="1"/>
            <a:ext cx="62468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TUMORI NEUROENDOCRINI FUNZIONANTI</a:t>
            </a:r>
          </a:p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INSULINOMA - tumore a cellule beta insulari -</a:t>
            </a:r>
          </a:p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898" name="CasellaDiTesto 2"/>
          <p:cNvSpPr txBox="1">
            <a:spLocks noChangeArrowheads="1"/>
          </p:cNvSpPr>
          <p:nvPr/>
        </p:nvSpPr>
        <p:spPr bwMode="auto">
          <a:xfrm>
            <a:off x="1774825" y="1303339"/>
            <a:ext cx="4635500" cy="4524375"/>
          </a:xfrm>
          <a:prstGeom prst="rect">
            <a:avLst/>
          </a:prstGeom>
          <a:solidFill>
            <a:srgbClr val="92D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Sintomi e segni adrenergici </a:t>
            </a: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(ipoglicemia libera catecolamine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tachicardia, sudorazione, agitazione)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Sintomi e segni neuroglicopenici </a:t>
            </a: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(cefalea, disturbi visivi, disorientamento, confusione, coma)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Disturbi psichici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(forme persistenti)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Obesità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(forme persistenti)  </a:t>
            </a:r>
          </a:p>
        </p:txBody>
      </p:sp>
      <p:sp>
        <p:nvSpPr>
          <p:cNvPr id="80899" name="CasellaDiTesto 6"/>
          <p:cNvSpPr txBox="1">
            <a:spLocks noChangeArrowheads="1"/>
          </p:cNvSpPr>
          <p:nvPr/>
        </p:nvSpPr>
        <p:spPr bwMode="auto">
          <a:xfrm>
            <a:off x="6756401" y="1328738"/>
            <a:ext cx="3394075" cy="3416300"/>
          </a:xfrm>
          <a:prstGeom prst="rect">
            <a:avLst/>
          </a:prstGeom>
          <a:solidFill>
            <a:srgbClr val="00B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Esami laboratorio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Ipoglicemia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digiuno o dopo sforzo)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Iperinsulinemia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CgA, NSE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del digiuno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900" name="CasellaDiTesto 7"/>
          <p:cNvSpPr txBox="1">
            <a:spLocks noChangeArrowheads="1"/>
          </p:cNvSpPr>
          <p:nvPr/>
        </p:nvSpPr>
        <p:spPr bwMode="auto">
          <a:xfrm>
            <a:off x="6024564" y="4508501"/>
            <a:ext cx="4643437" cy="193992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TRIADE DI WHIPPLE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IPOGLICEMIA A DIGIUNO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DOPO SFORZO &lt;40 MG/DL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SOLLIEVO DOPO GLUCOSIO EV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SINTOMI DA IPOGLICEMIA</a:t>
            </a:r>
          </a:p>
        </p:txBody>
      </p:sp>
    </p:spTree>
    <p:extLst>
      <p:ext uri="{BB962C8B-B14F-4D97-AF65-F5344CB8AC3E}">
        <p14:creationId xmlns:p14="http://schemas.microsoft.com/office/powerpoint/2010/main" val="25276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9"/>
          <p:cNvSpPr txBox="1">
            <a:spLocks noChangeArrowheads="1"/>
          </p:cNvSpPr>
          <p:nvPr/>
        </p:nvSpPr>
        <p:spPr bwMode="auto">
          <a:xfrm>
            <a:off x="2782888" y="44451"/>
            <a:ext cx="71294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TUMORI NEUROENDOCRINI FUNZIONANTI</a:t>
            </a:r>
          </a:p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GLUCAGONOMA - tumore a cellule alfa insulari - </a:t>
            </a:r>
          </a:p>
        </p:txBody>
      </p:sp>
      <p:sp>
        <p:nvSpPr>
          <p:cNvPr id="81922" name="CasellaDiTesto 3"/>
          <p:cNvSpPr txBox="1">
            <a:spLocks noChangeArrowheads="1"/>
          </p:cNvSpPr>
          <p:nvPr/>
        </p:nvSpPr>
        <p:spPr bwMode="auto">
          <a:xfrm>
            <a:off x="2208213" y="1125538"/>
            <a:ext cx="4635500" cy="1568450"/>
          </a:xfrm>
          <a:prstGeom prst="rect">
            <a:avLst/>
          </a:prstGeom>
          <a:solidFill>
            <a:srgbClr val="92D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 mellito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(poliuria e polidipsia)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Eritema necrolitico migrante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Glossite</a:t>
            </a:r>
          </a:p>
        </p:txBody>
      </p:sp>
      <p:pic>
        <p:nvPicPr>
          <p:cNvPr id="81923" name="Picture 4" descr="gluc07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9" y="2671764"/>
            <a:ext cx="2911475" cy="37687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5" descr="gluc0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2386014"/>
            <a:ext cx="3673475" cy="2206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pic>
        <p:nvPicPr>
          <p:cNvPr id="81925" name="Picture 8" descr="gluc13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91014"/>
            <a:ext cx="2952750" cy="2149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Rettangolo 17"/>
          <p:cNvSpPr>
            <a:spLocks noChangeArrowheads="1"/>
          </p:cNvSpPr>
          <p:nvPr/>
        </p:nvSpPr>
        <p:spPr bwMode="auto">
          <a:xfrm>
            <a:off x="6965951" y="2205038"/>
            <a:ext cx="3509963" cy="3046412"/>
          </a:xfrm>
          <a:prstGeom prst="rect">
            <a:avLst/>
          </a:prstGeom>
          <a:solidFill>
            <a:srgbClr val="00B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Esami laboratorio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Iperglicemia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Iperglucagonemia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CgA, NSE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stimolo glucagone (secretina)</a:t>
            </a:r>
          </a:p>
        </p:txBody>
      </p:sp>
    </p:spTree>
    <p:extLst>
      <p:ext uri="{BB962C8B-B14F-4D97-AF65-F5344CB8AC3E}">
        <p14:creationId xmlns:p14="http://schemas.microsoft.com/office/powerpoint/2010/main" val="29238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C:\Users\riccardo.casadei\Desktop\CASI CLINICI\PANCREAS\LORENZI glucagonoma\gino\LORENZI 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484313"/>
            <a:ext cx="6707188" cy="43608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C:\Users\riccardo.casadei\Desktop\CASI CLINICI\PANCREAS\LORENZI glucagonoma\gino\LORENZI 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49275"/>
            <a:ext cx="6056312" cy="56530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9"/>
          <p:cNvSpPr txBox="1">
            <a:spLocks noChangeArrowheads="1"/>
          </p:cNvSpPr>
          <p:nvPr/>
        </p:nvSpPr>
        <p:spPr bwMode="auto">
          <a:xfrm>
            <a:off x="3143251" y="44451"/>
            <a:ext cx="62468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TUMORI NEUROENDOCRINI FUNZIONANTI</a:t>
            </a:r>
          </a:p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GASTRINOMA – cellule G secernente gastrina -</a:t>
            </a:r>
          </a:p>
        </p:txBody>
      </p:sp>
      <p:sp>
        <p:nvSpPr>
          <p:cNvPr id="84994" name="CasellaDiTesto 7"/>
          <p:cNvSpPr txBox="1">
            <a:spLocks noChangeArrowheads="1"/>
          </p:cNvSpPr>
          <p:nvPr/>
        </p:nvSpPr>
        <p:spPr bwMode="auto">
          <a:xfrm>
            <a:off x="2135189" y="1268413"/>
            <a:ext cx="306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ipersecrezione gastrina</a:t>
            </a:r>
          </a:p>
        </p:txBody>
      </p:sp>
      <p:sp>
        <p:nvSpPr>
          <p:cNvPr id="84995" name="Freccia a destra 8"/>
          <p:cNvSpPr>
            <a:spLocks noChangeArrowheads="1"/>
          </p:cNvSpPr>
          <p:nvPr/>
        </p:nvSpPr>
        <p:spPr bwMode="auto">
          <a:xfrm rot="5400000">
            <a:off x="2372520" y="1751808"/>
            <a:ext cx="587375" cy="484187"/>
          </a:xfrm>
          <a:prstGeom prst="rightArrow">
            <a:avLst>
              <a:gd name="adj1" fmla="val 50000"/>
              <a:gd name="adj2" fmla="val 500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u="sng">
              <a:solidFill>
                <a:srgbClr val="000000"/>
              </a:solidFill>
              <a:cs typeface="Arial"/>
            </a:endParaRPr>
          </a:p>
        </p:txBody>
      </p:sp>
      <p:sp>
        <p:nvSpPr>
          <p:cNvPr id="84996" name="CasellaDiTesto 9"/>
          <p:cNvSpPr txBox="1">
            <a:spLocks noChangeArrowheads="1"/>
          </p:cNvSpPr>
          <p:nvPr/>
        </p:nvSpPr>
        <p:spPr bwMode="auto">
          <a:xfrm>
            <a:off x="2782888" y="1701800"/>
            <a:ext cx="2608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Stimolo cellule ossintiche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stomaco</a:t>
            </a:r>
          </a:p>
        </p:txBody>
      </p:sp>
      <p:sp>
        <p:nvSpPr>
          <p:cNvPr id="84997" name="CasellaDiTesto 10"/>
          <p:cNvSpPr txBox="1">
            <a:spLocks noChangeArrowheads="1"/>
          </p:cNvSpPr>
          <p:nvPr/>
        </p:nvSpPr>
        <p:spPr bwMode="auto">
          <a:xfrm>
            <a:off x="2135188" y="2276476"/>
            <a:ext cx="239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ipersecezione HCl</a:t>
            </a:r>
          </a:p>
        </p:txBody>
      </p:sp>
      <p:sp>
        <p:nvSpPr>
          <p:cNvPr id="84998" name="Freccia a destra 12"/>
          <p:cNvSpPr>
            <a:spLocks noChangeArrowheads="1"/>
          </p:cNvSpPr>
          <p:nvPr/>
        </p:nvSpPr>
        <p:spPr bwMode="auto">
          <a:xfrm rot="5400000">
            <a:off x="2372520" y="2759870"/>
            <a:ext cx="587375" cy="484187"/>
          </a:xfrm>
          <a:prstGeom prst="rightArrow">
            <a:avLst>
              <a:gd name="adj1" fmla="val 50000"/>
              <a:gd name="adj2" fmla="val 500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u="sng">
              <a:solidFill>
                <a:srgbClr val="000000"/>
              </a:solidFill>
              <a:cs typeface="Arial"/>
            </a:endParaRPr>
          </a:p>
        </p:txBody>
      </p:sp>
      <p:sp>
        <p:nvSpPr>
          <p:cNvPr id="84999" name="CasellaDiTesto 13"/>
          <p:cNvSpPr txBox="1">
            <a:spLocks noChangeArrowheads="1"/>
          </p:cNvSpPr>
          <p:nvPr/>
        </p:nvSpPr>
        <p:spPr bwMode="auto">
          <a:xfrm>
            <a:off x="1878014" y="3357563"/>
            <a:ext cx="2651125" cy="3230562"/>
          </a:xfrm>
          <a:prstGeom prst="rect">
            <a:avLst/>
          </a:prstGeom>
          <a:solidFill>
            <a:srgbClr val="92D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Ulcere peptiche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stomaco, duodeno,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tenue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 epigastrico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Pirosi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Diarrea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Reflusso 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(S. di Zollinger-Ellison)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000" name="Rettangolo 17"/>
          <p:cNvSpPr>
            <a:spLocks noChangeArrowheads="1"/>
          </p:cNvSpPr>
          <p:nvPr/>
        </p:nvSpPr>
        <p:spPr bwMode="auto">
          <a:xfrm>
            <a:off x="5664200" y="2060575"/>
            <a:ext cx="4572000" cy="3048000"/>
          </a:xfrm>
          <a:prstGeom prst="rect">
            <a:avLst/>
          </a:prstGeom>
          <a:solidFill>
            <a:srgbClr val="00B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Esami laboratorio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BAO, MAO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 gastrico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Gastrinemia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CgA, NSE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stimolo gastrina(secretina)</a:t>
            </a:r>
          </a:p>
        </p:txBody>
      </p:sp>
    </p:spTree>
    <p:extLst>
      <p:ext uri="{BB962C8B-B14F-4D97-AF65-F5344CB8AC3E}">
        <p14:creationId xmlns:p14="http://schemas.microsoft.com/office/powerpoint/2010/main" val="21521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asellaDiTesto 2"/>
          <p:cNvSpPr txBox="1">
            <a:spLocks noChangeArrowheads="1"/>
          </p:cNvSpPr>
          <p:nvPr/>
        </p:nvSpPr>
        <p:spPr bwMode="auto">
          <a:xfrm>
            <a:off x="4926013" y="115889"/>
            <a:ext cx="276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asintomatico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 sintomatico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64"/>
          <a:stretch>
            <a:fillRect/>
          </a:stretch>
        </p:blipFill>
        <p:spPr bwMode="auto">
          <a:xfrm>
            <a:off x="6775450" y="3690938"/>
            <a:ext cx="3659188" cy="2455862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694614" y="2490788"/>
            <a:ext cx="2809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ＭＳ Ｐゴシック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rgbClr val="FFFFFF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Non comunica con il sistema duttale</a:t>
            </a:r>
          </a:p>
        </p:txBody>
      </p:sp>
      <p:pic>
        <p:nvPicPr>
          <p:cNvPr id="67588" name="Picture 6" descr="parravano t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b="22501"/>
          <a:stretch>
            <a:fillRect/>
          </a:stretch>
        </p:blipFill>
        <p:spPr bwMode="auto">
          <a:xfrm>
            <a:off x="1639888" y="1381126"/>
            <a:ext cx="3384550" cy="32877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7" descr="parravano tc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6" b="17168"/>
          <a:stretch>
            <a:fillRect/>
          </a:stretch>
        </p:blipFill>
        <p:spPr bwMode="auto">
          <a:xfrm>
            <a:off x="4656138" y="2012951"/>
            <a:ext cx="3065462" cy="32877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9"/>
          <p:cNvSpPr txBox="1">
            <a:spLocks noChangeArrowheads="1"/>
          </p:cNvSpPr>
          <p:nvPr/>
        </p:nvSpPr>
        <p:spPr bwMode="auto">
          <a:xfrm>
            <a:off x="3143251" y="44451"/>
            <a:ext cx="62468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TUMORI NEUROENDOCRINI FUNZIONANTI</a:t>
            </a:r>
          </a:p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SOMATOSTATINOMA – a cellule delta insulari -</a:t>
            </a:r>
          </a:p>
        </p:txBody>
      </p:sp>
      <p:sp>
        <p:nvSpPr>
          <p:cNvPr id="86018" name="Rettangolo 6"/>
          <p:cNvSpPr>
            <a:spLocks noChangeArrowheads="1"/>
          </p:cNvSpPr>
          <p:nvPr/>
        </p:nvSpPr>
        <p:spPr bwMode="auto">
          <a:xfrm>
            <a:off x="2640014" y="1989138"/>
            <a:ext cx="6480175" cy="3416300"/>
          </a:xfrm>
          <a:prstGeom prst="rect">
            <a:avLst/>
          </a:prstGeom>
          <a:solidFill>
            <a:srgbClr val="92D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 mellito </a:t>
            </a: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inibizione della secrezione insulinica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colelitiasi</a:t>
            </a: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l'inibizione della secrezione di colecistochinina,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steatorrea</a:t>
            </a: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l'inibizione della secrezione di colecistochinina e secretina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ipocloridria</a:t>
            </a: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l'inibizione della secrezione acida a livello gastrico tramite soppressione della produzione di gastrina</a:t>
            </a:r>
            <a:r>
              <a:rPr lang="it-IT" altLang="it-IT" sz="1800">
                <a:solidFill>
                  <a:srgbClr val="002060"/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8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ext Box 1026"/>
          <p:cNvSpPr txBox="1">
            <a:spLocks noChangeArrowheads="1"/>
          </p:cNvSpPr>
          <p:nvPr/>
        </p:nvSpPr>
        <p:spPr bwMode="auto">
          <a:xfrm>
            <a:off x="1679575" y="-76200"/>
            <a:ext cx="8845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 err="1">
                <a:solidFill>
                  <a:srgbClr val="FFFF00"/>
                </a:solidFill>
                <a:latin typeface="Calibri" pitchFamily="34" charset="0"/>
                <a:ea typeface="MS PGothic" panose="020B0600070205080204" pitchFamily="34" charset="-128"/>
                <a:cs typeface="Arial"/>
              </a:rPr>
              <a:t>VIPoma</a:t>
            </a:r>
            <a:endParaRPr lang="it-IT" sz="2800" b="1" dirty="0">
              <a:solidFill>
                <a:srgbClr val="FFFF00"/>
              </a:solidFill>
              <a:latin typeface="Calibri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60770" name="Text Box 14"/>
          <p:cNvSpPr txBox="1">
            <a:spLocks noChangeArrowheads="1"/>
          </p:cNvSpPr>
          <p:nvPr/>
        </p:nvSpPr>
        <p:spPr bwMode="auto">
          <a:xfrm>
            <a:off x="1616075" y="609601"/>
            <a:ext cx="929005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85000"/>
              <a:buFontTx/>
              <a:buChar char="•"/>
            </a:pPr>
            <a:r>
              <a:rPr lang="en-US" altLang="it-IT" sz="2000" b="1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000" b="1" u="sng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fecal osmotic gap</a:t>
            </a:r>
            <a:r>
              <a:rPr lang="en-US" altLang="it-IT" sz="2000" b="1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: 290-[(stool Na</a:t>
            </a:r>
            <a:r>
              <a:rPr lang="en-US" altLang="it-IT" sz="2000" b="1" baseline="30000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+</a:t>
            </a:r>
            <a:r>
              <a:rPr lang="en-US" altLang="it-IT" sz="2000" b="1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level + stool K</a:t>
            </a:r>
            <a:r>
              <a:rPr lang="en-US" altLang="it-IT" sz="2000" b="1" baseline="30000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+</a:t>
            </a:r>
            <a:r>
              <a:rPr lang="en-US" altLang="it-IT" sz="2000" b="1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level) x2] &lt; 50 mOsm →</a:t>
            </a:r>
            <a:r>
              <a:rPr lang="en-US" altLang="it-IT" sz="2000" b="1">
                <a:solidFill>
                  <a:srgbClr val="F8F8F8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altLang="it-IT" sz="2000" b="1">
                <a:solidFill>
                  <a:srgbClr val="FFCC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secretory diarrhea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85000"/>
            </a:pPr>
            <a:r>
              <a:rPr lang="it-IT" altLang="it-IT" sz="2000" b="1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  (&gt; 125 mOsm → </a:t>
            </a:r>
            <a:r>
              <a:rPr lang="it-IT" altLang="it-IT" sz="2000" b="1">
                <a:solidFill>
                  <a:srgbClr val="66FF33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osmotic diarrhea</a:t>
            </a:r>
            <a:r>
              <a:rPr lang="it-IT" altLang="it-IT" sz="2000" b="1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) </a:t>
            </a:r>
            <a:endParaRPr lang="it-IT" altLang="it-IT" sz="1200" b="1">
              <a:solidFill>
                <a:srgbClr val="F8F8F8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160771" name="Text Box 15"/>
          <p:cNvSpPr txBox="1">
            <a:spLocks noChangeArrowheads="1"/>
          </p:cNvSpPr>
          <p:nvPr/>
        </p:nvSpPr>
        <p:spPr bwMode="auto">
          <a:xfrm>
            <a:off x="1679576" y="1873250"/>
            <a:ext cx="662781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85000"/>
              <a:buFontTx/>
              <a:buChar char="•"/>
            </a:pPr>
            <a:r>
              <a:rPr lang="en-US" altLang="it-IT" sz="2000" b="1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   K</a:t>
            </a:r>
            <a:r>
              <a:rPr lang="en-US" altLang="it-IT" sz="2000" b="1" baseline="30000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+</a:t>
            </a:r>
            <a:r>
              <a:rPr lang="en-US" altLang="it-IT" sz="2000" b="1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, with high volume diarrhea and weight loss </a:t>
            </a:r>
            <a:r>
              <a:rPr lang="en-US" altLang="it-IT" sz="2000" b="1">
                <a:solidFill>
                  <a:srgbClr val="F8F8F8"/>
                </a:solidFill>
                <a:latin typeface="Calibri" panose="020F0502020204030204" pitchFamily="34" charset="0"/>
                <a:cs typeface="Arial"/>
              </a:rPr>
              <a:t>→</a:t>
            </a:r>
            <a:r>
              <a:rPr lang="en-US" altLang="it-IT" sz="2000" b="1">
                <a:solidFill>
                  <a:srgbClr val="F8F8F8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NET</a:t>
            </a:r>
            <a:endParaRPr lang="it-IT" altLang="it-IT" sz="2000">
              <a:solidFill>
                <a:srgbClr val="FAFD0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grpSp>
        <p:nvGrpSpPr>
          <p:cNvPr id="184337" name="Group 17"/>
          <p:cNvGrpSpPr>
            <a:grpSpLocks/>
          </p:cNvGrpSpPr>
          <p:nvPr/>
        </p:nvGrpSpPr>
        <p:grpSpPr bwMode="auto">
          <a:xfrm>
            <a:off x="1744664" y="2559050"/>
            <a:ext cx="8421687" cy="3384550"/>
            <a:chOff x="156" y="1933"/>
            <a:chExt cx="5968" cy="2132"/>
          </a:xfrm>
        </p:grpSpPr>
        <p:sp>
          <p:nvSpPr>
            <p:cNvPr id="87045" name="Segnaposto contenuto 2"/>
            <p:cNvSpPr>
              <a:spLocks/>
            </p:cNvSpPr>
            <p:nvPr/>
          </p:nvSpPr>
          <p:spPr bwMode="auto">
            <a:xfrm>
              <a:off x="156" y="1933"/>
              <a:ext cx="391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179388" indent="-1793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85000"/>
                <a:buFontTx/>
                <a:buChar char="•"/>
              </a:pPr>
              <a:r>
                <a:rPr lang="it-IT" altLang="it-IT" sz="1800" b="1">
                  <a:solidFill>
                    <a:srgbClr val="F8F8F8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VIP-oma or Verner-Morrison syndrome or “WDHA” </a:t>
              </a:r>
            </a:p>
            <a:p>
              <a:pPr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85000"/>
              </a:pPr>
              <a:r>
                <a:rPr lang="it-IT" altLang="it-IT" sz="1800" b="1">
                  <a:solidFill>
                    <a:srgbClr val="F8F8F8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   (</a:t>
              </a:r>
              <a:r>
                <a:rPr lang="it-IT" altLang="it-IT" sz="1800" b="1" i="1">
                  <a:solidFill>
                    <a:srgbClr val="FFC000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watery diarrhea</a:t>
              </a:r>
              <a:r>
                <a:rPr lang="it-IT" altLang="it-IT" sz="1800" b="1" i="1">
                  <a:solidFill>
                    <a:srgbClr val="F8F8F8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, </a:t>
              </a:r>
              <a:r>
                <a:rPr lang="it-IT" altLang="it-IT" sz="1800" b="1" i="1">
                  <a:solidFill>
                    <a:srgbClr val="FFFF00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hypokaliemia</a:t>
              </a:r>
              <a:r>
                <a:rPr lang="it-IT" altLang="it-IT" sz="1800" b="1" i="1">
                  <a:solidFill>
                    <a:srgbClr val="F8F8F8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, </a:t>
              </a:r>
              <a:r>
                <a:rPr lang="it-IT" altLang="it-IT" sz="1800" b="1" i="1">
                  <a:solidFill>
                    <a:srgbClr val="B8B8FF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achlorhydria</a:t>
              </a:r>
              <a:r>
                <a:rPr lang="it-IT" altLang="it-IT" sz="1800" b="1">
                  <a:solidFill>
                    <a:srgbClr val="F8F8F8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grpSp>
          <p:nvGrpSpPr>
            <p:cNvPr id="87046" name="Group 5"/>
            <p:cNvGrpSpPr>
              <a:grpSpLocks/>
            </p:cNvGrpSpPr>
            <p:nvPr/>
          </p:nvGrpSpPr>
          <p:grpSpPr bwMode="auto">
            <a:xfrm>
              <a:off x="3997" y="2080"/>
              <a:ext cx="2127" cy="1503"/>
              <a:chOff x="3924" y="2015"/>
              <a:chExt cx="2127" cy="1503"/>
            </a:xfrm>
          </p:grpSpPr>
          <p:pic>
            <p:nvPicPr>
              <p:cNvPr id="87054" name="Picture 2" descr="Micros"/>
              <p:cNvPicPr>
                <a:picLocks noChangeAspect="1" noChangeArrowheads="1"/>
              </p:cNvPicPr>
              <p:nvPr/>
            </p:nvPicPr>
            <p:blipFill>
              <a:blip r:embed="rId2">
                <a:lum bright="-12000" contras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" y="2015"/>
                <a:ext cx="2127" cy="1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055" name="Text Box 4"/>
              <p:cNvSpPr txBox="1">
                <a:spLocks noChangeArrowheads="1"/>
              </p:cNvSpPr>
              <p:nvPr/>
            </p:nvSpPr>
            <p:spPr bwMode="auto">
              <a:xfrm>
                <a:off x="3947" y="3279"/>
                <a:ext cx="14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600" b="1">
                    <a:solidFill>
                      <a:srgbClr val="003399"/>
                    </a:solidFill>
                    <a:latin typeface="Calibri" panose="020F0502020204030204" pitchFamily="34" charset="0"/>
                    <a:cs typeface="Tahoma" panose="020B0604030504040204" pitchFamily="34" charset="0"/>
                  </a:rPr>
                  <a:t>1500-3500 cc / day</a:t>
                </a:r>
              </a:p>
            </p:txBody>
          </p:sp>
        </p:grpSp>
        <p:grpSp>
          <p:nvGrpSpPr>
            <p:cNvPr id="87047" name="Group 8"/>
            <p:cNvGrpSpPr>
              <a:grpSpLocks/>
            </p:cNvGrpSpPr>
            <p:nvPr/>
          </p:nvGrpSpPr>
          <p:grpSpPr bwMode="auto">
            <a:xfrm>
              <a:off x="444" y="2626"/>
              <a:ext cx="3295" cy="1439"/>
              <a:chOff x="377" y="2249"/>
              <a:chExt cx="3295" cy="1439"/>
            </a:xfrm>
          </p:grpSpPr>
          <p:sp>
            <p:nvSpPr>
              <p:cNvPr id="160777" name="CasellaDiTesto 1"/>
              <p:cNvSpPr txBox="1">
                <a:spLocks noChangeArrowheads="1"/>
              </p:cNvSpPr>
              <p:nvPr/>
            </p:nvSpPr>
            <p:spPr bwMode="auto">
              <a:xfrm>
                <a:off x="900" y="2249"/>
                <a:ext cx="1390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400" b="1">
                    <a:solidFill>
                      <a:srgbClr val="FFCC00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Stool weight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400" b="1">
                    <a:solidFill>
                      <a:srgbClr val="FFCC00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-----------------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200" b="1">
                    <a:solidFill>
                      <a:srgbClr val="FFCC00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(g/24h)</a:t>
                </a:r>
              </a:p>
            </p:txBody>
          </p:sp>
          <p:sp>
            <p:nvSpPr>
              <p:cNvPr id="160778" name="CasellaDiTesto 2"/>
              <p:cNvSpPr txBox="1">
                <a:spLocks noChangeArrowheads="1"/>
              </p:cNvSpPr>
              <p:nvPr/>
            </p:nvSpPr>
            <p:spPr bwMode="auto">
              <a:xfrm>
                <a:off x="1494" y="2261"/>
                <a:ext cx="2178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400" b="1">
                    <a:solidFill>
                      <a:srgbClr val="FFCC00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[VIP] plasma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400" b="1">
                    <a:solidFill>
                      <a:srgbClr val="FFCC00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------------------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200" b="1">
                    <a:solidFill>
                      <a:srgbClr val="FFCC00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n.v. &lt;150 pg/ml</a:t>
                </a:r>
              </a:p>
            </p:txBody>
          </p:sp>
          <p:sp>
            <p:nvSpPr>
              <p:cNvPr id="87051" name="CasellaDiTesto 4"/>
              <p:cNvSpPr txBox="1">
                <a:spLocks noChangeArrowheads="1"/>
              </p:cNvSpPr>
              <p:nvPr/>
            </p:nvSpPr>
            <p:spPr bwMode="auto">
              <a:xfrm>
                <a:off x="377" y="2682"/>
                <a:ext cx="1871" cy="1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400">
                    <a:solidFill>
                      <a:srgbClr val="F8F8F8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On diet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200">
                    <a:solidFill>
                      <a:srgbClr val="F8F8F8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400">
                    <a:solidFill>
                      <a:srgbClr val="FF66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Fasting</a:t>
                </a:r>
                <a:r>
                  <a:rPr lang="it-IT" altLang="it-IT" sz="1600">
                    <a:solidFill>
                      <a:srgbClr val="F8F8F8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it-IT" altLang="it-IT" sz="1200">
                    <a:solidFill>
                      <a:srgbClr val="F8F8F8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400">
                    <a:solidFill>
                      <a:srgbClr val="FF33C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Octreotide 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it-IT" sz="1400">
                    <a:solidFill>
                      <a:srgbClr val="FF33C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(500 </a:t>
                </a:r>
                <a:r>
                  <a:rPr lang="el-GR" altLang="it-IT" sz="1400">
                    <a:solidFill>
                      <a:srgbClr val="FF33C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μ</a:t>
                </a:r>
                <a:r>
                  <a:rPr lang="it-IT" altLang="it-IT" sz="1400">
                    <a:solidFill>
                      <a:srgbClr val="FF33C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 s.c. b.i.d)</a:t>
                </a:r>
              </a:p>
            </p:txBody>
          </p:sp>
          <p:sp>
            <p:nvSpPr>
              <p:cNvPr id="160780" name="CasellaDiTesto 4"/>
              <p:cNvSpPr txBox="1">
                <a:spLocks noChangeArrowheads="1"/>
              </p:cNvSpPr>
              <p:nvPr/>
            </p:nvSpPr>
            <p:spPr bwMode="auto">
              <a:xfrm>
                <a:off x="1341" y="2714"/>
                <a:ext cx="507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600">
                    <a:solidFill>
                      <a:srgbClr val="F8F8F8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3504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000">
                  <a:solidFill>
                    <a:srgbClr val="F8F8F8"/>
                  </a:solidFill>
                  <a:latin typeface="Tahoma" pitchFamily="34" charset="0"/>
                  <a:ea typeface="MS PGothic" panose="020B0600070205080204" pitchFamily="34" charset="-128"/>
                  <a:cs typeface="Tahoma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600">
                    <a:solidFill>
                      <a:srgbClr val="FF6600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1696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600">
                  <a:solidFill>
                    <a:srgbClr val="FF6600"/>
                  </a:solidFill>
                  <a:latin typeface="Tahoma" pitchFamily="34" charset="0"/>
                  <a:ea typeface="MS PGothic" panose="020B0600070205080204" pitchFamily="34" charset="-128"/>
                  <a:cs typeface="Tahoma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600">
                    <a:solidFill>
                      <a:srgbClr val="FF33CC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244</a:t>
                </a:r>
              </a:p>
            </p:txBody>
          </p:sp>
          <p:sp>
            <p:nvSpPr>
              <p:cNvPr id="160781" name="CasellaDiTesto 4"/>
              <p:cNvSpPr txBox="1">
                <a:spLocks noChangeArrowheads="1"/>
              </p:cNvSpPr>
              <p:nvPr/>
            </p:nvSpPr>
            <p:spPr bwMode="auto">
              <a:xfrm>
                <a:off x="2286" y="2740"/>
                <a:ext cx="593" cy="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600">
                    <a:solidFill>
                      <a:srgbClr val="F8F8F8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1100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000">
                  <a:solidFill>
                    <a:srgbClr val="F8F8F8"/>
                  </a:solidFill>
                  <a:latin typeface="Tahoma" pitchFamily="34" charset="0"/>
                  <a:ea typeface="MS PGothic" panose="020B0600070205080204" pitchFamily="34" charset="-128"/>
                  <a:cs typeface="Tahoma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600">
                    <a:solidFill>
                      <a:srgbClr val="FF6600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1050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1400">
                  <a:solidFill>
                    <a:srgbClr val="FF6600"/>
                  </a:solidFill>
                  <a:latin typeface="Tahoma" pitchFamily="34" charset="0"/>
                  <a:ea typeface="MS PGothic" panose="020B0600070205080204" pitchFamily="34" charset="-128"/>
                  <a:cs typeface="Tahoma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600">
                    <a:solidFill>
                      <a:srgbClr val="FF33CC"/>
                    </a:solidFill>
                    <a:latin typeface="Tahoma" pitchFamily="34" charset="0"/>
                    <a:ea typeface="MS PGothic" panose="020B0600070205080204" pitchFamily="34" charset="-128"/>
                    <a:cs typeface="Tahoma" pitchFamily="34" charset="0"/>
                  </a:rPr>
                  <a:t>200</a:t>
                </a:r>
              </a:p>
            </p:txBody>
          </p:sp>
        </p:grpSp>
        <p:sp>
          <p:nvSpPr>
            <p:cNvPr id="160776" name="Text Box 17"/>
            <p:cNvSpPr txBox="1">
              <a:spLocks noChangeArrowheads="1"/>
            </p:cNvSpPr>
            <p:nvPr/>
          </p:nvSpPr>
          <p:spPr bwMode="auto">
            <a:xfrm>
              <a:off x="3893" y="3793"/>
              <a:ext cx="2204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i="1" dirty="0" err="1">
                  <a:solidFill>
                    <a:srgbClr val="FFFFFF"/>
                  </a:solidFill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Modlin</a:t>
              </a:r>
              <a:r>
                <a:rPr lang="it-IT" sz="1200" b="1" i="1" dirty="0">
                  <a:solidFill>
                    <a:srgbClr val="FFFFFF"/>
                  </a:solidFill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 et al., Lancet </a:t>
              </a:r>
              <a:r>
                <a:rPr lang="it-IT" sz="1200" b="1" i="1" dirty="0" err="1">
                  <a:solidFill>
                    <a:srgbClr val="FFFFFF"/>
                  </a:solidFill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Oncol</a:t>
              </a:r>
              <a:r>
                <a:rPr lang="it-IT" sz="1200" b="1" i="1" dirty="0">
                  <a:solidFill>
                    <a:srgbClr val="FFFFFF"/>
                  </a:solidFill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, 2008; 9(1):61-72</a:t>
              </a:r>
              <a:r>
                <a:rPr lang="it-IT" sz="1200" b="1" i="1" dirty="0">
                  <a:solidFill>
                    <a:srgbClr val="FFFFFF"/>
                  </a:solidFill>
                  <a:latin typeface="Tahoma" pitchFamily="34" charset="0"/>
                  <a:ea typeface="MS PGothic" panose="020B0600070205080204" pitchFamily="34" charset="-128"/>
                  <a:cs typeface="Tahoma" pitchFamily="34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7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asellaDiTesto 1"/>
          <p:cNvSpPr txBox="1">
            <a:spLocks noChangeArrowheads="1"/>
          </p:cNvSpPr>
          <p:nvPr/>
        </p:nvSpPr>
        <p:spPr bwMode="auto">
          <a:xfrm>
            <a:off x="4224338" y="404814"/>
            <a:ext cx="3636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Semeiotica strumentale</a:t>
            </a:r>
          </a:p>
        </p:txBody>
      </p:sp>
      <p:sp>
        <p:nvSpPr>
          <p:cNvPr id="88066" name="CasellaDiTesto 2"/>
          <p:cNvSpPr txBox="1">
            <a:spLocks noChangeArrowheads="1"/>
          </p:cNvSpPr>
          <p:nvPr/>
        </p:nvSpPr>
        <p:spPr bwMode="auto">
          <a:xfrm>
            <a:off x="4224338" y="333375"/>
            <a:ext cx="4138612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Semeiotica strumentale</a:t>
            </a:r>
          </a:p>
        </p:txBody>
      </p:sp>
      <p:sp>
        <p:nvSpPr>
          <p:cNvPr id="88067" name="CasellaDiTesto 3"/>
          <p:cNvSpPr txBox="1">
            <a:spLocks noChangeArrowheads="1"/>
          </p:cNvSpPr>
          <p:nvPr/>
        </p:nvSpPr>
        <p:spPr bwMode="auto">
          <a:xfrm>
            <a:off x="3071813" y="1484313"/>
            <a:ext cx="5586412" cy="224790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livello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Ecografia senza e con mdc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 multidetettore toraco addominale</a:t>
            </a:r>
          </a:p>
        </p:txBody>
      </p:sp>
      <p:sp>
        <p:nvSpPr>
          <p:cNvPr id="88068" name="Freccia in giù 4"/>
          <p:cNvSpPr>
            <a:spLocks noChangeArrowheads="1"/>
          </p:cNvSpPr>
          <p:nvPr/>
        </p:nvSpPr>
        <p:spPr bwMode="auto">
          <a:xfrm>
            <a:off x="5392738" y="3789363"/>
            <a:ext cx="842962" cy="5762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u="sng">
              <a:solidFill>
                <a:srgbClr val="000000"/>
              </a:solidFill>
              <a:cs typeface="Arial"/>
            </a:endParaRPr>
          </a:p>
        </p:txBody>
      </p:sp>
      <p:sp>
        <p:nvSpPr>
          <p:cNvPr id="88069" name="CasellaDiTesto 5"/>
          <p:cNvSpPr txBox="1">
            <a:spLocks noChangeArrowheads="1"/>
          </p:cNvSpPr>
          <p:nvPr/>
        </p:nvSpPr>
        <p:spPr bwMode="auto">
          <a:xfrm>
            <a:off x="3359151" y="4437064"/>
            <a:ext cx="5051425" cy="1938337"/>
          </a:xfrm>
          <a:prstGeom prst="rect">
            <a:avLst/>
          </a:prstGeom>
          <a:solidFill>
            <a:srgbClr val="00B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 di massa pancreatica sospetta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Stadiazione clinica cTNM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 di resecabilità</a:t>
            </a:r>
          </a:p>
        </p:txBody>
      </p:sp>
    </p:spTree>
    <p:extLst>
      <p:ext uri="{BB962C8B-B14F-4D97-AF65-F5344CB8AC3E}">
        <p14:creationId xmlns:p14="http://schemas.microsoft.com/office/powerpoint/2010/main" val="24600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C:\Users\riccardo.casadei\Desktop\CASI CLINICI\PANCREAS\TNENF PANCREAS\SENESI\SENESI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t="12688" r="14220" b="18257"/>
          <a:stretch>
            <a:fillRect/>
          </a:stretch>
        </p:blipFill>
        <p:spPr bwMode="auto">
          <a:xfrm>
            <a:off x="2640013" y="482600"/>
            <a:ext cx="4032250" cy="30749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Freccia a destra 1"/>
          <p:cNvSpPr>
            <a:spLocks noChangeArrowheads="1"/>
          </p:cNvSpPr>
          <p:nvPr/>
        </p:nvSpPr>
        <p:spPr bwMode="auto">
          <a:xfrm rot="1536387">
            <a:off x="3043239" y="1673225"/>
            <a:ext cx="1004887" cy="490538"/>
          </a:xfrm>
          <a:prstGeom prst="rightArrow">
            <a:avLst>
              <a:gd name="adj1" fmla="val 50000"/>
              <a:gd name="adj2" fmla="val 49886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u="sng">
              <a:solidFill>
                <a:srgbClr val="000000"/>
              </a:solidFill>
              <a:cs typeface="Arial"/>
            </a:endParaRPr>
          </a:p>
        </p:txBody>
      </p:sp>
      <p:pic>
        <p:nvPicPr>
          <p:cNvPr id="89091" name="Picture 3" descr="C:\Users\riccardo.casadei\Desktop\CASI CLINICI\PANCREAS\TNENF PANCREAS\VIGORITI\VIGORITI 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11571" r="7011" b="24104"/>
          <a:stretch>
            <a:fillRect/>
          </a:stretch>
        </p:blipFill>
        <p:spPr bwMode="auto">
          <a:xfrm>
            <a:off x="2640014" y="3500438"/>
            <a:ext cx="6065837" cy="29781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Freccia a destra 4"/>
          <p:cNvSpPr>
            <a:spLocks noChangeArrowheads="1"/>
          </p:cNvSpPr>
          <p:nvPr/>
        </p:nvSpPr>
        <p:spPr bwMode="auto">
          <a:xfrm rot="1536387">
            <a:off x="5729289" y="3759200"/>
            <a:ext cx="1004887" cy="490538"/>
          </a:xfrm>
          <a:prstGeom prst="rightArrow">
            <a:avLst>
              <a:gd name="adj1" fmla="val 50000"/>
              <a:gd name="adj2" fmla="val 49886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u="sng">
              <a:solidFill>
                <a:srgbClr val="000000"/>
              </a:solidFill>
              <a:cs typeface="Arial"/>
            </a:endParaRPr>
          </a:p>
        </p:txBody>
      </p:sp>
      <p:sp>
        <p:nvSpPr>
          <p:cNvPr id="89093" name="Freccia a destra 5"/>
          <p:cNvSpPr>
            <a:spLocks noChangeArrowheads="1"/>
          </p:cNvSpPr>
          <p:nvPr/>
        </p:nvSpPr>
        <p:spPr bwMode="auto">
          <a:xfrm rot="1536387">
            <a:off x="2698750" y="3576639"/>
            <a:ext cx="1004888" cy="490537"/>
          </a:xfrm>
          <a:prstGeom prst="rightArrow">
            <a:avLst>
              <a:gd name="adj1" fmla="val 50000"/>
              <a:gd name="adj2" fmla="val 49886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u="sng">
              <a:solidFill>
                <a:srgbClr val="000000"/>
              </a:solidFill>
              <a:cs typeface="Arial"/>
            </a:endParaRPr>
          </a:p>
        </p:txBody>
      </p:sp>
      <p:pic>
        <p:nvPicPr>
          <p:cNvPr id="89094" name="Picture 4" descr="C:\Users\riccardo.casadei\Desktop\CASI CLINICI\PANCREAS\TNENF PANCREAS\ZANNINI MARIANGELA-25.06.03-PSEUDOCISTI CODA PANCR.-VEDI 24.09.02\ZANNINI MARIANGELA-25.06.03-PSEUDOCISTI CODA PANCR.-L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5" t="24562" r="17863" b="13071"/>
          <a:stretch>
            <a:fillRect/>
          </a:stretch>
        </p:blipFill>
        <p:spPr bwMode="auto">
          <a:xfrm>
            <a:off x="6367464" y="476251"/>
            <a:ext cx="4141787" cy="33448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5" name="Freccia a destra 7"/>
          <p:cNvSpPr>
            <a:spLocks noChangeArrowheads="1"/>
          </p:cNvSpPr>
          <p:nvPr/>
        </p:nvSpPr>
        <p:spPr bwMode="auto">
          <a:xfrm rot="1536387">
            <a:off x="6584950" y="950913"/>
            <a:ext cx="1004888" cy="488950"/>
          </a:xfrm>
          <a:prstGeom prst="rightArrow">
            <a:avLst>
              <a:gd name="adj1" fmla="val 50000"/>
              <a:gd name="adj2" fmla="val 50048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u="sng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9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9" descr="PERACCHI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1" y="3770314"/>
            <a:ext cx="3719513" cy="244157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4" name="Picture 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9" t="31030" r="24619" b="32828"/>
          <a:stretch>
            <a:fillRect/>
          </a:stretch>
        </p:blipFill>
        <p:spPr bwMode="auto">
          <a:xfrm>
            <a:off x="2424114" y="188914"/>
            <a:ext cx="3508375" cy="344487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2" descr="C:\Users\riccardo.casadei\Desktop\CASI CLINICI\PANCREAS\TNENF PANCREAS\D'ORAZIO TNENF\D'ORAZIO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1" y="549276"/>
            <a:ext cx="3732213" cy="30892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3" descr="C:\Users\riccardo.casadei\Desktop\CASI CLINICI\PANCREAS\TNENF PANCREAS\FRONTINI TNENF\FRONTINI 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10922" r="3220" b="14522"/>
          <a:stretch>
            <a:fillRect/>
          </a:stretch>
        </p:blipFill>
        <p:spPr bwMode="auto">
          <a:xfrm>
            <a:off x="2424113" y="3817938"/>
            <a:ext cx="3579812" cy="24193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4" y="260350"/>
            <a:ext cx="5172075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3509964" y="4581525"/>
            <a:ext cx="5172075" cy="1644650"/>
          </a:xfrm>
          <a:prstGeom prst="rect">
            <a:avLst/>
          </a:prstGeom>
          <a:solidFill>
            <a:srgbClr val="92D050">
              <a:alpha val="38823"/>
            </a:srgbClr>
          </a:solidFill>
          <a:ln w="2540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509964" y="260350"/>
            <a:ext cx="5172075" cy="431800"/>
          </a:xfrm>
          <a:prstGeom prst="rect">
            <a:avLst/>
          </a:prstGeom>
          <a:solidFill>
            <a:schemeClr val="accent5">
              <a:lumMod val="75000"/>
              <a:alpha val="38823"/>
            </a:schemeClr>
          </a:solidFill>
          <a:ln w="2540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CasellaDiTesto 1"/>
          <p:cNvSpPr txBox="1">
            <a:spLocks noChangeArrowheads="1"/>
          </p:cNvSpPr>
          <p:nvPr/>
        </p:nvSpPr>
        <p:spPr bwMode="auto">
          <a:xfrm>
            <a:off x="5303839" y="260351"/>
            <a:ext cx="1316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cTNM</a:t>
            </a:r>
          </a:p>
        </p:txBody>
      </p:sp>
      <p:grpSp>
        <p:nvGrpSpPr>
          <p:cNvPr id="92162" name="Gruppo 1"/>
          <p:cNvGrpSpPr>
            <a:grpSpLocks/>
          </p:cNvGrpSpPr>
          <p:nvPr/>
        </p:nvGrpSpPr>
        <p:grpSpPr bwMode="auto">
          <a:xfrm>
            <a:off x="2333626" y="1371600"/>
            <a:ext cx="7496175" cy="4419600"/>
            <a:chOff x="809625" y="1371600"/>
            <a:chExt cx="7496175" cy="4419600"/>
          </a:xfrm>
        </p:grpSpPr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5" y="1400175"/>
              <a:ext cx="7496175" cy="4391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" name="Rettangolo 3"/>
            <p:cNvSpPr>
              <a:spLocks noChangeArrowheads="1"/>
            </p:cNvSpPr>
            <p:nvPr/>
          </p:nvSpPr>
          <p:spPr bwMode="auto">
            <a:xfrm>
              <a:off x="820738" y="3962400"/>
              <a:ext cx="7485062" cy="1798638"/>
            </a:xfrm>
            <a:prstGeom prst="rect">
              <a:avLst/>
            </a:prstGeom>
            <a:solidFill>
              <a:srgbClr val="92D050">
                <a:alpha val="38823"/>
              </a:srgbClr>
            </a:solidFill>
            <a:ln w="25400" algn="ctr">
              <a:solidFill>
                <a:srgbClr val="A5002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ttangolo 6"/>
            <p:cNvSpPr>
              <a:spLocks noChangeArrowheads="1"/>
            </p:cNvSpPr>
            <p:nvPr/>
          </p:nvSpPr>
          <p:spPr bwMode="auto">
            <a:xfrm>
              <a:off x="820738" y="1371600"/>
              <a:ext cx="7485062" cy="431800"/>
            </a:xfrm>
            <a:prstGeom prst="rect">
              <a:avLst/>
            </a:prstGeom>
            <a:solidFill>
              <a:schemeClr val="accent5">
                <a:lumMod val="75000"/>
                <a:alpha val="38823"/>
              </a:schemeClr>
            </a:solidFill>
            <a:ln w="25400" algn="ctr">
              <a:solidFill>
                <a:srgbClr val="A5002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1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5" name="Gruppo 5"/>
          <p:cNvGrpSpPr>
            <a:grpSpLocks/>
          </p:cNvGrpSpPr>
          <p:nvPr/>
        </p:nvGrpSpPr>
        <p:grpSpPr bwMode="auto">
          <a:xfrm>
            <a:off x="2216150" y="728664"/>
            <a:ext cx="7766050" cy="5824537"/>
            <a:chOff x="0" y="1007086"/>
            <a:chExt cx="7765587" cy="5824190"/>
          </a:xfrm>
        </p:grpSpPr>
        <p:pic>
          <p:nvPicPr>
            <p:cNvPr id="93187" name="Picture 3" descr="C:\Users\mraraty\AppData\Local\Microsoft\Windows\Temporary Internet Files\Content.Outlook\TRRMQIE3\Graph1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7086"/>
              <a:ext cx="7765587" cy="582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88" name="TextBox 3"/>
            <p:cNvSpPr txBox="1">
              <a:spLocks noChangeArrowheads="1"/>
            </p:cNvSpPr>
            <p:nvPr/>
          </p:nvSpPr>
          <p:spPr bwMode="auto">
            <a:xfrm>
              <a:off x="4871214" y="3810000"/>
              <a:ext cx="152958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it-IT" sz="2000">
                  <a:solidFill>
                    <a:srgbClr val="000000"/>
                  </a:solidFill>
                  <a:cs typeface="Arial"/>
                </a:rPr>
                <a:t>X</a:t>
              </a:r>
              <a:r>
                <a:rPr lang="en-GB" altLang="it-IT" sz="2000" baseline="30000">
                  <a:solidFill>
                    <a:srgbClr val="000000"/>
                  </a:solidFill>
                  <a:cs typeface="Arial"/>
                </a:rPr>
                <a:t>2</a:t>
              </a:r>
              <a:r>
                <a:rPr lang="en-GB" altLang="it-IT" sz="2000" baseline="-25000">
                  <a:solidFill>
                    <a:srgbClr val="000000"/>
                  </a:solidFill>
                  <a:cs typeface="Arial"/>
                </a:rPr>
                <a:t>LR</a:t>
              </a:r>
              <a:r>
                <a:rPr lang="en-GB" altLang="it-IT" sz="2000">
                  <a:solidFill>
                    <a:srgbClr val="000000"/>
                  </a:solidFill>
                  <a:cs typeface="Arial"/>
                </a:rPr>
                <a:t> =12.70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it-IT" sz="2000">
                  <a:solidFill>
                    <a:srgbClr val="000000"/>
                  </a:solidFill>
                  <a:cs typeface="Arial"/>
                </a:rPr>
                <a:t>P&lt;0.001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5588"/>
            <a:ext cx="7772400" cy="1143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accent6"/>
                </a:solidFill>
                <a:ea typeface="ＭＳ Ｐゴシック" charset="0"/>
              </a:rPr>
              <a:t>Long-term survival rates</a:t>
            </a:r>
            <a:br>
              <a:rPr lang="en-GB" sz="4000" dirty="0">
                <a:solidFill>
                  <a:schemeClr val="accent6"/>
                </a:solidFill>
                <a:ea typeface="ＭＳ Ｐゴシック" charset="0"/>
              </a:rPr>
            </a:br>
            <a:r>
              <a:rPr lang="en-GB" sz="3200" dirty="0">
                <a:solidFill>
                  <a:schemeClr val="accent6"/>
                </a:solidFill>
                <a:ea typeface="ＭＳ Ｐゴシック" charset="0"/>
              </a:rPr>
              <a:t>- post resection</a:t>
            </a:r>
            <a:endParaRPr lang="en-GB" sz="4000" dirty="0">
              <a:solidFill>
                <a:schemeClr val="accent6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CasellaDiTesto 2"/>
          <p:cNvSpPr txBox="1">
            <a:spLocks noChangeArrowheads="1"/>
          </p:cNvSpPr>
          <p:nvPr/>
        </p:nvSpPr>
        <p:spPr bwMode="auto">
          <a:xfrm>
            <a:off x="3962400" y="381000"/>
            <a:ext cx="432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metodiche di imaging</a:t>
            </a:r>
          </a:p>
        </p:txBody>
      </p:sp>
      <p:sp>
        <p:nvSpPr>
          <p:cNvPr id="4" name="Ovale 3"/>
          <p:cNvSpPr/>
          <p:nvPr/>
        </p:nvSpPr>
        <p:spPr>
          <a:xfrm>
            <a:off x="1697039" y="1285876"/>
            <a:ext cx="428625" cy="500063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94211" name="CasellaDiTesto 4"/>
          <p:cNvSpPr txBox="1">
            <a:spLocks noChangeArrowheads="1"/>
          </p:cNvSpPr>
          <p:nvPr/>
        </p:nvSpPr>
        <p:spPr bwMode="auto">
          <a:xfrm>
            <a:off x="2182813" y="1285875"/>
            <a:ext cx="383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 spirale multislice addome;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CWRM (con secretina)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(evidence level 2-3)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351089" y="2635251"/>
          <a:ext cx="3260725" cy="294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01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diagnosi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0" marR="91460" marT="45716" marB="45716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1"/>
                          </a:solidFill>
                        </a:rPr>
                        <a:t>accuratezza diagnostica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0" marR="91460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69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</a:rPr>
                        <a:t>Pseudocisti</a:t>
                      </a:r>
                      <a:endParaRPr lang="it-IT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endParaRPr lang="it-IT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Cisti neoplastica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marT="45716" marB="4571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73.5%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60" marR="91460" marT="45716" marB="45716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6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</a:rPr>
                        <a:t>Mucinoso</a:t>
                      </a:r>
                      <a:endParaRPr lang="it-IT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Non </a:t>
                      </a:r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</a:rPr>
                        <a:t>mucinoso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marT="45716" marB="45716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82-85%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60" marR="91460" marT="45716" marB="45716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6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Benigno</a:t>
                      </a:r>
                    </a:p>
                    <a:p>
                      <a:pPr algn="ctr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Maligno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marT="45716" marB="45716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rgbClr val="FF0000"/>
                          </a:solidFill>
                        </a:rPr>
                        <a:t>85%</a:t>
                      </a: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60" marR="91460" marT="45716" marB="45716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229" name="CasellaDiTesto 6"/>
          <p:cNvSpPr txBox="1">
            <a:spLocks noChangeArrowheads="1"/>
          </p:cNvSpPr>
          <p:nvPr/>
        </p:nvSpPr>
        <p:spPr bwMode="auto">
          <a:xfrm>
            <a:off x="2278064" y="5722938"/>
            <a:ext cx="3436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>
                <a:solidFill>
                  <a:srgbClr val="FFFFFF"/>
                </a:solidFill>
                <a:cs typeface="Arial"/>
              </a:rPr>
              <a:t>Chalian H, et al JOP 2011;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>
                <a:solidFill>
                  <a:srgbClr val="FFFFFF"/>
                </a:solidFill>
                <a:cs typeface="Arial"/>
              </a:rPr>
              <a:t>Khalid A, et al Am J Gastroenterology 2007;</a:t>
            </a:r>
            <a:r>
              <a:rPr lang="en-US" altLang="it-IT" sz="1200" b="1">
                <a:solidFill>
                  <a:srgbClr val="FFFFFF"/>
                </a:solidFill>
                <a:cs typeface="Arial"/>
              </a:rPr>
              <a:t> Sahani DV, AJR 2011;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200" b="1">
                <a:solidFill>
                  <a:srgbClr val="FFFFFF"/>
                </a:solidFill>
                <a:cs typeface="Arial"/>
              </a:rPr>
              <a:t>Kwon RS Curr Opin Gastroenterol 2012.</a:t>
            </a:r>
            <a:endParaRPr lang="it-IT" altLang="it-IT" sz="12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Ovale 7"/>
          <p:cNvSpPr/>
          <p:nvPr/>
        </p:nvSpPr>
        <p:spPr>
          <a:xfrm>
            <a:off x="6600826" y="1535113"/>
            <a:ext cx="428625" cy="500062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94231" name="CasellaDiTesto 8"/>
          <p:cNvSpPr txBox="1">
            <a:spLocks noChangeArrowheads="1"/>
          </p:cNvSpPr>
          <p:nvPr/>
        </p:nvSpPr>
        <p:spPr bwMode="auto">
          <a:xfrm>
            <a:off x="7239001" y="1370013"/>
            <a:ext cx="2371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EUS-FNA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(evidence level 2)</a:t>
            </a:r>
          </a:p>
        </p:txBody>
      </p:sp>
      <p:pic>
        <p:nvPicPr>
          <p:cNvPr id="942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6" y="2301875"/>
            <a:ext cx="4086225" cy="1485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798888"/>
            <a:ext cx="4071938" cy="13906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34" name="CasellaDiTesto 11"/>
          <p:cNvSpPr txBox="1">
            <a:spLocks noChangeArrowheads="1"/>
          </p:cNvSpPr>
          <p:nvPr/>
        </p:nvSpPr>
        <p:spPr bwMode="auto">
          <a:xfrm>
            <a:off x="6267451" y="5265738"/>
            <a:ext cx="185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>
                <a:solidFill>
                  <a:srgbClr val="FFFFFF"/>
                </a:solidFill>
                <a:cs typeface="Arial"/>
              </a:rPr>
              <a:t>Brugge et 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>
                <a:solidFill>
                  <a:srgbClr val="FFFFFF"/>
                </a:solidFill>
                <a:cs typeface="Arial"/>
              </a:rPr>
              <a:t>Gastroenterology 2004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6981825" y="2736850"/>
            <a:ext cx="2859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36" name="CasellaDiTesto 13"/>
          <p:cNvSpPr txBox="1">
            <a:spLocks noChangeArrowheads="1"/>
          </p:cNvSpPr>
          <p:nvPr/>
        </p:nvSpPr>
        <p:spPr bwMode="auto">
          <a:xfrm>
            <a:off x="8509001" y="5313363"/>
            <a:ext cx="1884363" cy="368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FFFFFF"/>
                </a:solidFill>
                <a:cs typeface="Arial"/>
              </a:rPr>
              <a:t>CEA&gt;192ng/mL</a:t>
            </a:r>
          </a:p>
        </p:txBody>
      </p:sp>
    </p:spTree>
    <p:extLst>
      <p:ext uri="{BB962C8B-B14F-4D97-AF65-F5344CB8AC3E}">
        <p14:creationId xmlns:p14="http://schemas.microsoft.com/office/powerpoint/2010/main" val="24710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Immagine 5" descr="walla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6" y="1477964"/>
            <a:ext cx="3643313" cy="3482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CasellaDiTesto 4"/>
          <p:cNvSpPr txBox="1">
            <a:spLocks noChangeArrowheads="1"/>
          </p:cNvSpPr>
          <p:nvPr/>
        </p:nvSpPr>
        <p:spPr bwMode="auto">
          <a:xfrm>
            <a:off x="3314701" y="276226"/>
            <a:ext cx="5795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TUMORE CISTICO MUCINOSO</a:t>
            </a:r>
          </a:p>
        </p:txBody>
      </p:sp>
      <p:pic>
        <p:nvPicPr>
          <p:cNvPr id="68611" name="Picture 6" descr="cam 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179513"/>
            <a:ext cx="2952750" cy="2241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7" descr="oliveiro ist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608264"/>
            <a:ext cx="3328988" cy="224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8" descr="ccm isto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108450"/>
            <a:ext cx="3384550" cy="234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5375275" y="765176"/>
            <a:ext cx="3259138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>
                <a:solidFill>
                  <a:srgbClr val="FFFFFF"/>
                </a:solidFill>
                <a:latin typeface="Calibri" charset="0"/>
                <a:cs typeface="Calibri" charset="0"/>
              </a:rPr>
              <a:t>Cistoadenoma mucinoso</a:t>
            </a:r>
          </a:p>
        </p:txBody>
      </p:sp>
      <p:sp>
        <p:nvSpPr>
          <p:cNvPr id="68615" name="Text Box 10"/>
          <p:cNvSpPr txBox="1">
            <a:spLocks noChangeArrowheads="1"/>
          </p:cNvSpPr>
          <p:nvPr/>
        </p:nvSpPr>
        <p:spPr bwMode="auto">
          <a:xfrm>
            <a:off x="7680326" y="2609850"/>
            <a:ext cx="243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Epitelio pluristratificato</a:t>
            </a:r>
          </a:p>
        </p:txBody>
      </p:sp>
      <p:sp>
        <p:nvSpPr>
          <p:cNvPr id="68616" name="Line 11"/>
          <p:cNvSpPr>
            <a:spLocks noChangeShapeType="1"/>
          </p:cNvSpPr>
          <p:nvPr/>
        </p:nvSpPr>
        <p:spPr bwMode="auto">
          <a:xfrm>
            <a:off x="9266238" y="2979739"/>
            <a:ext cx="144462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68617" name="Text Box 13"/>
          <p:cNvSpPr txBox="1">
            <a:spLocks noChangeArrowheads="1"/>
          </p:cNvSpPr>
          <p:nvPr/>
        </p:nvSpPr>
        <p:spPr bwMode="auto">
          <a:xfrm>
            <a:off x="6338889" y="4108451"/>
            <a:ext cx="2452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Epitelio pluristratificato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aspetto cribriforme</a:t>
            </a:r>
          </a:p>
        </p:txBody>
      </p:sp>
      <p:sp>
        <p:nvSpPr>
          <p:cNvPr id="54283" name="Text Box 4"/>
          <p:cNvSpPr txBox="1">
            <a:spLocks noChangeArrowheads="1"/>
          </p:cNvSpPr>
          <p:nvPr/>
        </p:nvSpPr>
        <p:spPr bwMode="auto">
          <a:xfrm>
            <a:off x="7770814" y="2011363"/>
            <a:ext cx="2543175" cy="4619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>
                <a:solidFill>
                  <a:srgbClr val="FFFFFF"/>
                </a:solidFill>
                <a:latin typeface="Calibri" charset="0"/>
                <a:cs typeface="Calibri" charset="0"/>
              </a:rPr>
              <a:t>Tumore borderline</a:t>
            </a:r>
          </a:p>
        </p:txBody>
      </p:sp>
      <p:sp>
        <p:nvSpPr>
          <p:cNvPr id="54284" name="Text Box 5"/>
          <p:cNvSpPr txBox="1">
            <a:spLocks noChangeArrowheads="1"/>
          </p:cNvSpPr>
          <p:nvPr/>
        </p:nvSpPr>
        <p:spPr bwMode="auto">
          <a:xfrm>
            <a:off x="7340600" y="5805488"/>
            <a:ext cx="2947988" cy="461962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>
                <a:solidFill>
                  <a:srgbClr val="FFFFFF"/>
                </a:solidFill>
                <a:latin typeface="Calibri" charset="0"/>
                <a:cs typeface="Calibri" charset="0"/>
              </a:rPr>
              <a:t>Cistoadenocarcinoma </a:t>
            </a:r>
          </a:p>
        </p:txBody>
      </p:sp>
      <p:sp>
        <p:nvSpPr>
          <p:cNvPr id="68620" name="CasellaDiTesto 31"/>
          <p:cNvSpPr txBox="1">
            <a:spLocks noChangeArrowheads="1"/>
          </p:cNvSpPr>
          <p:nvPr/>
        </p:nvSpPr>
        <p:spPr bwMode="auto">
          <a:xfrm>
            <a:off x="5919788" y="1309689"/>
            <a:ext cx="2603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Epitelio colonnare mucinoso</a:t>
            </a:r>
          </a:p>
        </p:txBody>
      </p:sp>
      <p:sp>
        <p:nvSpPr>
          <p:cNvPr id="68621" name="CasellaDiTesto 32"/>
          <p:cNvSpPr txBox="1">
            <a:spLocks noChangeArrowheads="1"/>
          </p:cNvSpPr>
          <p:nvPr/>
        </p:nvSpPr>
        <p:spPr bwMode="auto">
          <a:xfrm>
            <a:off x="5448300" y="3017839"/>
            <a:ext cx="1887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Stroma simil-ovarico</a:t>
            </a:r>
          </a:p>
        </p:txBody>
      </p:sp>
      <p:sp>
        <p:nvSpPr>
          <p:cNvPr id="68622" name="CasellaDiTesto 33"/>
          <p:cNvSpPr txBox="1">
            <a:spLocks noChangeArrowheads="1"/>
          </p:cNvSpPr>
          <p:nvPr/>
        </p:nvSpPr>
        <p:spPr bwMode="auto">
          <a:xfrm>
            <a:off x="2495551" y="5719764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evoluzione</a:t>
            </a:r>
          </a:p>
        </p:txBody>
      </p:sp>
      <p:sp>
        <p:nvSpPr>
          <p:cNvPr id="68623" name="Freccia in giù 34"/>
          <p:cNvSpPr>
            <a:spLocks noChangeArrowheads="1"/>
          </p:cNvSpPr>
          <p:nvPr/>
        </p:nvSpPr>
        <p:spPr bwMode="auto">
          <a:xfrm>
            <a:off x="3143251" y="5172075"/>
            <a:ext cx="792163" cy="5476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u="sng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t="25674" r="37109" b="26894"/>
          <a:stretch>
            <a:fillRect/>
          </a:stretch>
        </p:blipFill>
        <p:spPr bwMode="auto">
          <a:xfrm>
            <a:off x="2063750" y="3802063"/>
            <a:ext cx="2927350" cy="2603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CasellaDiTesto 2"/>
          <p:cNvSpPr txBox="1">
            <a:spLocks noChangeArrowheads="1"/>
          </p:cNvSpPr>
          <p:nvPr/>
        </p:nvSpPr>
        <p:spPr bwMode="auto">
          <a:xfrm>
            <a:off x="4367214" y="115889"/>
            <a:ext cx="2770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 asintomatico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sintomatico</a:t>
            </a:r>
          </a:p>
        </p:txBody>
      </p:sp>
      <p:sp>
        <p:nvSpPr>
          <p:cNvPr id="69635" name="CasellaDiTesto 7"/>
          <p:cNvSpPr txBox="1">
            <a:spLocks noChangeArrowheads="1"/>
          </p:cNvSpPr>
          <p:nvPr/>
        </p:nvSpPr>
        <p:spPr bwMode="auto">
          <a:xfrm>
            <a:off x="2640013" y="49196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>
              <a:solidFill>
                <a:srgbClr val="000000"/>
              </a:solidFill>
              <a:cs typeface="Arial"/>
            </a:endParaRPr>
          </a:p>
        </p:txBody>
      </p:sp>
      <p:pic>
        <p:nvPicPr>
          <p:cNvPr id="69636" name="Picture 2" descr="C:\Documents and Settings\riccardo.casadei\Desktop\CATALANO_MARIA_PIA\ST21728\SR703\I006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7" t="20726" r="17903" b="22278"/>
          <a:stretch>
            <a:fillRect/>
          </a:stretch>
        </p:blipFill>
        <p:spPr bwMode="auto">
          <a:xfrm>
            <a:off x="2903538" y="1063626"/>
            <a:ext cx="2927350" cy="3756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9" descr="tcm tc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2" r="1498" b="15218"/>
          <a:stretch>
            <a:fillRect/>
          </a:stretch>
        </p:blipFill>
        <p:spPr bwMode="auto">
          <a:xfrm>
            <a:off x="6853239" y="3527426"/>
            <a:ext cx="2909887" cy="2786063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3" descr="C:\Documents and Settings\riccardo.casadei\Documenti\casi pancreas esocrino\tcp libro\tcm\BARNABA CAM\barnaba t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/>
          <a:stretch>
            <a:fillRect/>
          </a:stretch>
        </p:blipFill>
        <p:spPr bwMode="auto">
          <a:xfrm>
            <a:off x="6816725" y="1263651"/>
            <a:ext cx="2946400" cy="25384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9" name="CasellaDiTesto 4"/>
          <p:cNvSpPr txBox="1">
            <a:spLocks noChangeArrowheads="1"/>
          </p:cNvSpPr>
          <p:nvPr/>
        </p:nvSpPr>
        <p:spPr bwMode="auto">
          <a:xfrm>
            <a:off x="4583114" y="5013326"/>
            <a:ext cx="2809875" cy="830263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Rara comunicazione con il sistema duttale</a:t>
            </a:r>
          </a:p>
        </p:txBody>
      </p:sp>
    </p:spTree>
    <p:extLst>
      <p:ext uri="{BB962C8B-B14F-4D97-AF65-F5344CB8AC3E}">
        <p14:creationId xmlns:p14="http://schemas.microsoft.com/office/powerpoint/2010/main" val="4799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asellaDiTesto 6"/>
          <p:cNvSpPr txBox="1">
            <a:spLocks noChangeArrowheads="1"/>
          </p:cNvSpPr>
          <p:nvPr/>
        </p:nvSpPr>
        <p:spPr bwMode="auto">
          <a:xfrm>
            <a:off x="5735639" y="-53975"/>
            <a:ext cx="48974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NEOPLASIA  PAPILLARE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INTRADUTTALE  MUCINOSA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0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Intraductal papillary mucinous neoplasia</a:t>
            </a:r>
          </a:p>
        </p:txBody>
      </p:sp>
      <p:sp>
        <p:nvSpPr>
          <p:cNvPr id="70658" name="CasellaDiTesto 17"/>
          <p:cNvSpPr txBox="1">
            <a:spLocks noChangeArrowheads="1"/>
          </p:cNvSpPr>
          <p:nvPr/>
        </p:nvSpPr>
        <p:spPr bwMode="auto">
          <a:xfrm>
            <a:off x="6267451" y="1341438"/>
            <a:ext cx="3833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condizione precancerosa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 quanto tempo evolve ???)</a:t>
            </a:r>
          </a:p>
        </p:txBody>
      </p:sp>
      <p:grpSp>
        <p:nvGrpSpPr>
          <p:cNvPr id="70659" name="Group 5"/>
          <p:cNvGrpSpPr>
            <a:grpSpLocks/>
          </p:cNvGrpSpPr>
          <p:nvPr/>
        </p:nvGrpSpPr>
        <p:grpSpPr bwMode="auto">
          <a:xfrm>
            <a:off x="1774825" y="2792414"/>
            <a:ext cx="8674100" cy="3876675"/>
            <a:chOff x="165" y="1284"/>
            <a:chExt cx="5464" cy="2442"/>
          </a:xfrm>
        </p:grpSpPr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171" y="2934"/>
              <a:ext cx="5445" cy="7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z="1800">
                <a:solidFill>
                  <a:srgbClr val="000000"/>
                </a:solidFill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198" y="2997"/>
              <a:ext cx="747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>
              <a:off x="991" y="2997"/>
              <a:ext cx="801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>
              <a:off x="1829" y="3006"/>
              <a:ext cx="747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V="1">
              <a:off x="2640" y="3006"/>
              <a:ext cx="1098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 flipV="1">
              <a:off x="3793" y="2997"/>
              <a:ext cx="1773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grpSp>
          <p:nvGrpSpPr>
            <p:cNvPr id="70668" name="Group 12"/>
            <p:cNvGrpSpPr>
              <a:grpSpLocks/>
            </p:cNvGrpSpPr>
            <p:nvPr/>
          </p:nvGrpSpPr>
          <p:grpSpPr bwMode="auto">
            <a:xfrm>
              <a:off x="243" y="3018"/>
              <a:ext cx="5008" cy="218"/>
              <a:chOff x="243" y="2640"/>
              <a:chExt cx="5008" cy="218"/>
            </a:xfrm>
          </p:grpSpPr>
          <p:sp>
            <p:nvSpPr>
              <p:cNvPr id="70676" name="Text Box 13"/>
              <p:cNvSpPr txBox="1">
                <a:spLocks noChangeArrowheads="1"/>
              </p:cNvSpPr>
              <p:nvPr/>
            </p:nvSpPr>
            <p:spPr bwMode="auto">
              <a:xfrm>
                <a:off x="243" y="2640"/>
                <a:ext cx="675" cy="21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it-IT" altLang="it-IT" sz="1600" b="1">
                    <a:solidFill>
                      <a:srgbClr val="CC9900"/>
                    </a:solidFill>
                    <a:latin typeface="Verdana" panose="020B0604030504040204" pitchFamily="34" charset="0"/>
                    <a:cs typeface="Arial"/>
                  </a:rPr>
                  <a:t>Normal</a:t>
                </a:r>
              </a:p>
            </p:txBody>
          </p:sp>
          <p:sp>
            <p:nvSpPr>
              <p:cNvPr id="70677" name="Text Box 14"/>
              <p:cNvSpPr txBox="1">
                <a:spLocks noChangeArrowheads="1"/>
              </p:cNvSpPr>
              <p:nvPr/>
            </p:nvSpPr>
            <p:spPr bwMode="auto">
              <a:xfrm>
                <a:off x="884" y="2640"/>
                <a:ext cx="981" cy="21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it-IT" altLang="it-IT" sz="1600" b="1">
                    <a:solidFill>
                      <a:srgbClr val="CC6600"/>
                    </a:solidFill>
                    <a:latin typeface="Verdana" panose="020B0604030504040204" pitchFamily="34" charset="0"/>
                    <a:cs typeface="Arial"/>
                  </a:rPr>
                  <a:t>PanIN-1A</a:t>
                </a:r>
              </a:p>
            </p:txBody>
          </p:sp>
          <p:sp>
            <p:nvSpPr>
              <p:cNvPr id="70678" name="Text Box 15"/>
              <p:cNvSpPr txBox="1">
                <a:spLocks noChangeArrowheads="1"/>
              </p:cNvSpPr>
              <p:nvPr/>
            </p:nvSpPr>
            <p:spPr bwMode="auto">
              <a:xfrm>
                <a:off x="2667" y="2640"/>
                <a:ext cx="981" cy="21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it-IT" altLang="it-IT" sz="1600" b="1">
                    <a:solidFill>
                      <a:srgbClr val="663300"/>
                    </a:solidFill>
                    <a:latin typeface="Verdana" panose="020B0604030504040204" pitchFamily="34" charset="0"/>
                    <a:cs typeface="Arial"/>
                  </a:rPr>
                  <a:t>PanIN-2</a:t>
                </a:r>
              </a:p>
            </p:txBody>
          </p:sp>
          <p:sp>
            <p:nvSpPr>
              <p:cNvPr id="70679" name="Text Box 16"/>
              <p:cNvSpPr txBox="1">
                <a:spLocks noChangeArrowheads="1"/>
              </p:cNvSpPr>
              <p:nvPr/>
            </p:nvSpPr>
            <p:spPr bwMode="auto">
              <a:xfrm>
                <a:off x="4270" y="2640"/>
                <a:ext cx="981" cy="21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it-IT" altLang="it-IT" sz="1600" b="1">
                    <a:solidFill>
                      <a:srgbClr val="990000"/>
                    </a:solidFill>
                    <a:latin typeface="Verdana" panose="020B0604030504040204" pitchFamily="34" charset="0"/>
                    <a:cs typeface="Arial"/>
                  </a:rPr>
                  <a:t>PanIN-3</a:t>
                </a:r>
              </a:p>
            </p:txBody>
          </p:sp>
          <p:sp>
            <p:nvSpPr>
              <p:cNvPr id="70680" name="Text Box 17"/>
              <p:cNvSpPr txBox="1">
                <a:spLocks noChangeArrowheads="1"/>
              </p:cNvSpPr>
              <p:nvPr/>
            </p:nvSpPr>
            <p:spPr bwMode="auto">
              <a:xfrm>
                <a:off x="1722" y="2640"/>
                <a:ext cx="981" cy="21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it-IT" altLang="it-IT" sz="1600" b="1">
                    <a:solidFill>
                      <a:srgbClr val="996600"/>
                    </a:solidFill>
                    <a:latin typeface="Verdana" panose="020B0604030504040204" pitchFamily="34" charset="0"/>
                    <a:cs typeface="Arial"/>
                  </a:rPr>
                  <a:t>PanIN-1B</a:t>
                </a:r>
              </a:p>
            </p:txBody>
          </p:sp>
        </p:grpSp>
        <p:sp>
          <p:nvSpPr>
            <p:cNvPr id="70669" name="Text Box 18"/>
            <p:cNvSpPr txBox="1">
              <a:spLocks noChangeArrowheads="1"/>
            </p:cNvSpPr>
            <p:nvPr/>
          </p:nvSpPr>
          <p:spPr bwMode="auto">
            <a:xfrm>
              <a:off x="883" y="3241"/>
              <a:ext cx="909" cy="29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sz="1200" b="1">
                  <a:solidFill>
                    <a:srgbClr val="CC6600"/>
                  </a:solidFill>
                  <a:latin typeface="Verdana" panose="020B0604030504040204" pitchFamily="34" charset="0"/>
                  <a:cs typeface="Arial"/>
                </a:rPr>
                <a:t>Tall columnar</a:t>
              </a:r>
              <a:br>
                <a:rPr lang="it-IT" altLang="it-IT" sz="1200" b="1">
                  <a:solidFill>
                    <a:srgbClr val="CC6600"/>
                  </a:solidFill>
                  <a:latin typeface="Verdana" panose="020B0604030504040204" pitchFamily="34" charset="0"/>
                  <a:cs typeface="Arial"/>
                </a:rPr>
              </a:br>
              <a:r>
                <a:rPr lang="it-IT" altLang="it-IT" sz="1200" b="1">
                  <a:solidFill>
                    <a:srgbClr val="CC6600"/>
                  </a:solidFill>
                  <a:latin typeface="Verdana" panose="020B0604030504040204" pitchFamily="34" charset="0"/>
                  <a:cs typeface="Arial"/>
                </a:rPr>
                <a:t>flat</a:t>
              </a:r>
            </a:p>
          </p:txBody>
        </p:sp>
        <p:sp>
          <p:nvSpPr>
            <p:cNvPr id="70670" name="Text Box 19"/>
            <p:cNvSpPr txBox="1">
              <a:spLocks noChangeArrowheads="1"/>
            </p:cNvSpPr>
            <p:nvPr/>
          </p:nvSpPr>
          <p:spPr bwMode="auto">
            <a:xfrm>
              <a:off x="1703" y="3241"/>
              <a:ext cx="909" cy="17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sz="1200" b="1">
                  <a:solidFill>
                    <a:srgbClr val="996600"/>
                  </a:solidFill>
                  <a:latin typeface="Verdana" panose="020B0604030504040204" pitchFamily="34" charset="0"/>
                  <a:cs typeface="Arial"/>
                </a:rPr>
                <a:t>Mucinous cells</a:t>
              </a:r>
            </a:p>
          </p:txBody>
        </p:sp>
        <p:sp>
          <p:nvSpPr>
            <p:cNvPr id="70671" name="Text Box 20"/>
            <p:cNvSpPr txBox="1">
              <a:spLocks noChangeArrowheads="1"/>
            </p:cNvSpPr>
            <p:nvPr/>
          </p:nvSpPr>
          <p:spPr bwMode="auto">
            <a:xfrm>
              <a:off x="2676" y="3241"/>
              <a:ext cx="1080" cy="17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sz="1200" b="1">
                  <a:solidFill>
                    <a:srgbClr val="663300"/>
                  </a:solidFill>
                  <a:latin typeface="Verdana" panose="020B0604030504040204" pitchFamily="34" charset="0"/>
                  <a:cs typeface="Arial"/>
                </a:rPr>
                <a:t>Nuclear changes</a:t>
              </a:r>
            </a:p>
          </p:txBody>
        </p:sp>
        <p:sp>
          <p:nvSpPr>
            <p:cNvPr id="70672" name="Text Box 21"/>
            <p:cNvSpPr txBox="1">
              <a:spLocks noChangeArrowheads="1"/>
            </p:cNvSpPr>
            <p:nvPr/>
          </p:nvSpPr>
          <p:spPr bwMode="auto">
            <a:xfrm>
              <a:off x="3955" y="3241"/>
              <a:ext cx="1674" cy="29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sz="1200" b="1">
                  <a:solidFill>
                    <a:srgbClr val="990000"/>
                  </a:solidFill>
                  <a:latin typeface="Verdana" panose="020B0604030504040204" pitchFamily="34" charset="0"/>
                  <a:cs typeface="Arial"/>
                </a:rPr>
                <a:t>Mitoses, luminal nuclei</a:t>
              </a:r>
              <a:br>
                <a:rPr lang="it-IT" altLang="it-IT" sz="1200" b="1">
                  <a:solidFill>
                    <a:srgbClr val="990000"/>
                  </a:solidFill>
                  <a:latin typeface="Verdana" panose="020B0604030504040204" pitchFamily="34" charset="0"/>
                  <a:cs typeface="Arial"/>
                </a:rPr>
              </a:br>
              <a:r>
                <a:rPr lang="it-IT" altLang="it-IT" sz="1200" b="1">
                  <a:solidFill>
                    <a:srgbClr val="990000"/>
                  </a:solidFill>
                  <a:latin typeface="Verdana" panose="020B0604030504040204" pitchFamily="34" charset="0"/>
                  <a:cs typeface="Arial"/>
                </a:rPr>
                <a:t>papillae lack stromal core</a:t>
              </a:r>
            </a:p>
          </p:txBody>
        </p:sp>
        <p:sp>
          <p:nvSpPr>
            <p:cNvPr id="70673" name="Text Box 22"/>
            <p:cNvSpPr txBox="1">
              <a:spLocks noChangeArrowheads="1"/>
            </p:cNvSpPr>
            <p:nvPr/>
          </p:nvSpPr>
          <p:spPr bwMode="auto">
            <a:xfrm>
              <a:off x="2182" y="3512"/>
              <a:ext cx="1080" cy="17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sz="1200" b="1">
                  <a:solidFill>
                    <a:srgbClr val="000000"/>
                  </a:solidFill>
                  <a:latin typeface="Verdana" panose="020B0604030504040204" pitchFamily="34" charset="0"/>
                  <a:cs typeface="Arial"/>
                </a:rPr>
                <a:t>papillary growth</a:t>
              </a:r>
            </a:p>
          </p:txBody>
        </p:sp>
        <p:sp>
          <p:nvSpPr>
            <p:cNvPr id="70674" name="Line 23"/>
            <p:cNvSpPr>
              <a:spLocks noChangeShapeType="1"/>
            </p:cNvSpPr>
            <p:nvPr/>
          </p:nvSpPr>
          <p:spPr bwMode="auto">
            <a:xfrm flipV="1">
              <a:off x="1777" y="3484"/>
              <a:ext cx="189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graphicFrame>
          <p:nvGraphicFramePr>
            <p:cNvPr id="70675" name="Object 24"/>
            <p:cNvGraphicFramePr>
              <a:graphicFrameLocks noChangeAspect="1"/>
            </p:cNvGraphicFramePr>
            <p:nvPr/>
          </p:nvGraphicFramePr>
          <p:xfrm>
            <a:off x="165" y="1284"/>
            <a:ext cx="5457" cy="1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orelDRAW" r:id="rId3" imgW="6997700" imgH="3835400" progId="CorelDRAW.Graphic.12">
                    <p:embed/>
                  </p:oleObj>
                </mc:Choice>
                <mc:Fallback>
                  <p:oleObj name="CorelDRAW" r:id="rId3" imgW="6997700" imgH="3835400" progId="CorelDRAW.Graphic.12">
                    <p:embed/>
                    <p:pic>
                      <p:nvPicPr>
                        <p:cNvPr id="7067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543" t="4778" r="2446" b="53821"/>
                        <a:stretch>
                          <a:fillRect/>
                        </a:stretch>
                      </p:blipFill>
                      <p:spPr bwMode="auto">
                        <a:xfrm>
                          <a:off x="165" y="1284"/>
                          <a:ext cx="5457" cy="165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660" name="Text Box 25"/>
          <p:cNvSpPr txBox="1">
            <a:spLocks noChangeArrowheads="1"/>
          </p:cNvSpPr>
          <p:nvPr/>
        </p:nvSpPr>
        <p:spPr bwMode="auto">
          <a:xfrm>
            <a:off x="1862139" y="3735388"/>
            <a:ext cx="2884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>
                <a:solidFill>
                  <a:srgbClr val="990000"/>
                </a:solidFill>
                <a:latin typeface="Palatino Linotype" panose="02040502050505030304" pitchFamily="18" charset="0"/>
                <a:cs typeface="Arial"/>
              </a:rPr>
              <a:t>adenoma---------carcinoma</a:t>
            </a:r>
          </a:p>
        </p:txBody>
      </p:sp>
      <p:pic>
        <p:nvPicPr>
          <p:cNvPr id="70661" name="Immagine 6" descr="lee-van-cleef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r="3082"/>
          <a:stretch>
            <a:fillRect/>
          </a:stretch>
        </p:blipFill>
        <p:spPr bwMode="auto">
          <a:xfrm>
            <a:off x="2209801" y="76200"/>
            <a:ext cx="3641725" cy="35004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C:\Documents and Settings\riccardo.casadei\Documenti\casi pancreas esocrino\tcp libro\npim\ANDREINI ILARIO-17.02.06-NEOPLASIA PAPILLARE INTRADUTTALE PANCREAS\ANDREINI ILARI(8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786188"/>
            <a:ext cx="3143250" cy="2887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2" name="Picture 3" descr="C:\Documents and Settings\riccardo.casadei\Documenti\casi pancreas esocrino\tcp libro\npim\BENATI NEDELIA-15.10.05-CA TESTA PANCREAS\BENATI NEDELIA-15.10.05-CA TESTA PANCREAS-L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9" y="1908176"/>
            <a:ext cx="3095625" cy="2663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ttangolo 41"/>
          <p:cNvSpPr/>
          <p:nvPr/>
        </p:nvSpPr>
        <p:spPr>
          <a:xfrm>
            <a:off x="1809751" y="3786188"/>
            <a:ext cx="1928813" cy="785812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684" name="CasellaDiTesto 6"/>
          <p:cNvSpPr txBox="1">
            <a:spLocks noChangeArrowheads="1"/>
          </p:cNvSpPr>
          <p:nvPr/>
        </p:nvSpPr>
        <p:spPr bwMode="auto">
          <a:xfrm>
            <a:off x="2381250" y="3786189"/>
            <a:ext cx="84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Palatino Linotype" panose="02040502050505030304" pitchFamily="18" charset="0"/>
                <a:cs typeface="Arial"/>
              </a:rPr>
              <a:t>44%</a:t>
            </a:r>
          </a:p>
        </p:txBody>
      </p:sp>
      <p:sp>
        <p:nvSpPr>
          <p:cNvPr id="71685" name="CasellaDiTesto 7"/>
          <p:cNvSpPr txBox="1">
            <a:spLocks noChangeArrowheads="1"/>
          </p:cNvSpPr>
          <p:nvPr/>
        </p:nvSpPr>
        <p:spPr bwMode="auto">
          <a:xfrm>
            <a:off x="1836739" y="4143376"/>
            <a:ext cx="183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Palatino Linotype" panose="02040502050505030304" pitchFamily="18" charset="0"/>
                <a:cs typeface="Arial"/>
              </a:rPr>
              <a:t>Branch duct</a:t>
            </a:r>
          </a:p>
        </p:txBody>
      </p:sp>
      <p:pic>
        <p:nvPicPr>
          <p:cNvPr id="71686" name="Picture 7" descr="I003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889000"/>
            <a:ext cx="3429000" cy="2825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ttangolo 45"/>
          <p:cNvSpPr/>
          <p:nvPr/>
        </p:nvSpPr>
        <p:spPr>
          <a:xfrm>
            <a:off x="5238751" y="857251"/>
            <a:ext cx="1643063" cy="7143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688" name="CasellaDiTesto 10"/>
          <p:cNvSpPr txBox="1">
            <a:spLocks noChangeArrowheads="1"/>
          </p:cNvSpPr>
          <p:nvPr/>
        </p:nvSpPr>
        <p:spPr bwMode="auto">
          <a:xfrm>
            <a:off x="5680075" y="785814"/>
            <a:ext cx="84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Palatino Linotype" panose="02040502050505030304" pitchFamily="18" charset="0"/>
                <a:cs typeface="Arial"/>
              </a:rPr>
              <a:t>45%</a:t>
            </a:r>
          </a:p>
        </p:txBody>
      </p:sp>
      <p:sp>
        <p:nvSpPr>
          <p:cNvPr id="71689" name="CasellaDiTesto 11"/>
          <p:cNvSpPr txBox="1">
            <a:spLocks noChangeArrowheads="1"/>
          </p:cNvSpPr>
          <p:nvPr/>
        </p:nvSpPr>
        <p:spPr bwMode="auto">
          <a:xfrm>
            <a:off x="5300663" y="1166813"/>
            <a:ext cx="158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Palatino Linotype" panose="02040502050505030304" pitchFamily="18" charset="0"/>
                <a:cs typeface="Arial"/>
              </a:rPr>
              <a:t>Main duct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7310438" y="4786313"/>
            <a:ext cx="1643062" cy="8572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691" name="CasellaDiTesto 14"/>
          <p:cNvSpPr txBox="1">
            <a:spLocks noChangeArrowheads="1"/>
          </p:cNvSpPr>
          <p:nvPr/>
        </p:nvSpPr>
        <p:spPr bwMode="auto">
          <a:xfrm>
            <a:off x="7667625" y="4786314"/>
            <a:ext cx="84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FFFFFF"/>
                </a:solidFill>
                <a:latin typeface="Palatino Linotype" panose="02040502050505030304" pitchFamily="18" charset="0"/>
                <a:cs typeface="Arial"/>
              </a:rPr>
              <a:t>11%</a:t>
            </a:r>
          </a:p>
        </p:txBody>
      </p:sp>
      <p:sp>
        <p:nvSpPr>
          <p:cNvPr id="71692" name="CasellaDiTesto 15"/>
          <p:cNvSpPr txBox="1">
            <a:spLocks noChangeArrowheads="1"/>
          </p:cNvSpPr>
          <p:nvPr/>
        </p:nvSpPr>
        <p:spPr bwMode="auto">
          <a:xfrm>
            <a:off x="7556500" y="5199063"/>
            <a:ext cx="106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Palatino Linotype" panose="02040502050505030304" pitchFamily="18" charset="0"/>
                <a:cs typeface="Arial"/>
              </a:rPr>
              <a:t>Mixed</a:t>
            </a:r>
          </a:p>
        </p:txBody>
      </p:sp>
      <p:sp>
        <p:nvSpPr>
          <p:cNvPr id="71693" name="CasellaDiTesto 51"/>
          <p:cNvSpPr txBox="1">
            <a:spLocks noChangeArrowheads="1"/>
          </p:cNvSpPr>
          <p:nvPr/>
        </p:nvSpPr>
        <p:spPr bwMode="auto">
          <a:xfrm>
            <a:off x="4071938" y="188913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…la stessa storia naturale…??</a:t>
            </a:r>
          </a:p>
        </p:txBody>
      </p:sp>
    </p:spTree>
    <p:extLst>
      <p:ext uri="{BB962C8B-B14F-4D97-AF65-F5344CB8AC3E}">
        <p14:creationId xmlns:p14="http://schemas.microsoft.com/office/powerpoint/2010/main" val="38996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asellaDiTesto 3"/>
          <p:cNvSpPr txBox="1">
            <a:spLocks noChangeArrowheads="1"/>
          </p:cNvSpPr>
          <p:nvPr/>
        </p:nvSpPr>
        <p:spPr bwMode="auto">
          <a:xfrm>
            <a:off x="4032251" y="214313"/>
            <a:ext cx="427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…una differente storia naturale…</a:t>
            </a:r>
          </a:p>
        </p:txBody>
      </p:sp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646238"/>
            <a:ext cx="5286375" cy="24812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CasellaDiTesto 5"/>
          <p:cNvSpPr txBox="1">
            <a:spLocks noChangeArrowheads="1"/>
          </p:cNvSpPr>
          <p:nvPr/>
        </p:nvSpPr>
        <p:spPr bwMode="auto">
          <a:xfrm>
            <a:off x="1881189" y="1222376"/>
            <a:ext cx="3055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Main/Mixed duct type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953000" y="1719264"/>
            <a:ext cx="1214438" cy="2357437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238876" y="1719264"/>
            <a:ext cx="1000125" cy="2357437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7414" y="4214813"/>
            <a:ext cx="5527675" cy="2286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7953375" y="4286251"/>
            <a:ext cx="1143000" cy="2214563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239251" y="4286251"/>
            <a:ext cx="1000125" cy="2214563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713" name="CasellaDiTesto 11"/>
          <p:cNvSpPr txBox="1">
            <a:spLocks noChangeArrowheads="1"/>
          </p:cNvSpPr>
          <p:nvPr/>
        </p:nvSpPr>
        <p:spPr bwMode="auto">
          <a:xfrm>
            <a:off x="7851776" y="3687763"/>
            <a:ext cx="234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 duct type</a:t>
            </a:r>
          </a:p>
        </p:txBody>
      </p:sp>
      <p:sp>
        <p:nvSpPr>
          <p:cNvPr id="72714" name="CasellaDiTesto 12"/>
          <p:cNvSpPr txBox="1">
            <a:spLocks noChangeArrowheads="1"/>
          </p:cNvSpPr>
          <p:nvPr/>
        </p:nvSpPr>
        <p:spPr bwMode="auto">
          <a:xfrm>
            <a:off x="1881188" y="4191001"/>
            <a:ext cx="260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Tanaka e Coll, 2006</a:t>
            </a:r>
          </a:p>
        </p:txBody>
      </p:sp>
    </p:spTree>
    <p:extLst>
      <p:ext uri="{BB962C8B-B14F-4D97-AF65-F5344CB8AC3E}">
        <p14:creationId xmlns:p14="http://schemas.microsoft.com/office/powerpoint/2010/main" val="12018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asellaDiTesto 2"/>
          <p:cNvSpPr txBox="1">
            <a:spLocks noChangeArrowheads="1"/>
          </p:cNvSpPr>
          <p:nvPr/>
        </p:nvSpPr>
        <p:spPr bwMode="auto">
          <a:xfrm>
            <a:off x="2455864" y="163513"/>
            <a:ext cx="727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A) Neoplasie mucinose vs non mucinose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distinguerle??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9" y="1557338"/>
            <a:ext cx="8643937" cy="41005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CasellaDiTesto 4"/>
          <p:cNvSpPr txBox="1">
            <a:spLocks noChangeArrowheads="1"/>
          </p:cNvSpPr>
          <p:nvPr/>
        </p:nvSpPr>
        <p:spPr bwMode="auto">
          <a:xfrm>
            <a:off x="8132763" y="5678489"/>
            <a:ext cx="2246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Khalid, W Brugge.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J Gastroenterology 2007</a:t>
            </a:r>
          </a:p>
        </p:txBody>
      </p:sp>
      <p:sp>
        <p:nvSpPr>
          <p:cNvPr id="73732" name="Rettangolo 5"/>
          <p:cNvSpPr>
            <a:spLocks noChangeArrowheads="1"/>
          </p:cNvSpPr>
          <p:nvPr/>
        </p:nvSpPr>
        <p:spPr bwMode="auto">
          <a:xfrm>
            <a:off x="8759825" y="1557338"/>
            <a:ext cx="1619250" cy="4100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u="sng">
              <a:solidFill>
                <a:srgbClr val="000000"/>
              </a:solidFill>
              <a:cs typeface="Arial"/>
            </a:endParaRPr>
          </a:p>
        </p:txBody>
      </p:sp>
      <p:pic>
        <p:nvPicPr>
          <p:cNvPr id="73733" name="Picture 2" descr="Risultati immagini per INTERROG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1557338"/>
            <a:ext cx="1619250" cy="41005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844676"/>
            <a:ext cx="7969250" cy="36433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524376" y="4797425"/>
            <a:ext cx="24288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>
            <a:off x="4524376" y="3659188"/>
            <a:ext cx="24288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6" name="CasellaDiTesto 5"/>
          <p:cNvSpPr txBox="1">
            <a:spLocks noChangeArrowheads="1"/>
          </p:cNvSpPr>
          <p:nvPr/>
        </p:nvSpPr>
        <p:spPr bwMode="auto">
          <a:xfrm>
            <a:off x="2871788" y="44450"/>
            <a:ext cx="601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Tumore cistico mucinoso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 neoplasia papillare intraduttale mucinosa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distinguerle??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4524376" y="2708275"/>
            <a:ext cx="27146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8" name="CasellaDiTesto 7"/>
          <p:cNvSpPr txBox="1">
            <a:spLocks noChangeArrowheads="1"/>
          </p:cNvSpPr>
          <p:nvPr/>
        </p:nvSpPr>
        <p:spPr bwMode="auto">
          <a:xfrm>
            <a:off x="8162925" y="5661025"/>
            <a:ext cx="1830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Tanaka et 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Pancreatology 2012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4524376" y="2492375"/>
            <a:ext cx="27146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ruttura predefinita">
  <a:themeElements>
    <a:clrScheme name="4_Struttura predefinita 8">
      <a:dk1>
        <a:srgbClr val="919191"/>
      </a:dk1>
      <a:lt1>
        <a:srgbClr val="F8F8F8"/>
      </a:lt1>
      <a:dk2>
        <a:srgbClr val="000099"/>
      </a:dk2>
      <a:lt2>
        <a:srgbClr val="FFFF00"/>
      </a:lt2>
      <a:accent1>
        <a:srgbClr val="618FFD"/>
      </a:accent1>
      <a:accent2>
        <a:srgbClr val="00AE00"/>
      </a:accent2>
      <a:accent3>
        <a:srgbClr val="AAAACA"/>
      </a:accent3>
      <a:accent4>
        <a:srgbClr val="D4D4D4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4_Struttura predefinita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truttura predefinit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ruttura predefinit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ruttura predefinita 8">
        <a:dk1>
          <a:srgbClr val="919191"/>
        </a:dk1>
        <a:lt1>
          <a:srgbClr val="F8F8F8"/>
        </a:lt1>
        <a:dk2>
          <a:srgbClr val="000099"/>
        </a:dk2>
        <a:lt2>
          <a:srgbClr val="FFFF00"/>
        </a:lt2>
        <a:accent1>
          <a:srgbClr val="618FFD"/>
        </a:accent1>
        <a:accent2>
          <a:srgbClr val="00AE00"/>
        </a:accent2>
        <a:accent3>
          <a:srgbClr val="AAAACA"/>
        </a:accent3>
        <a:accent4>
          <a:srgbClr val="D4D4D4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Widescreen</PresentationFormat>
  <Paragraphs>257</Paragraphs>
  <Slides>28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Gill Sans MT</vt:lpstr>
      <vt:lpstr>Palatino Linotype</vt:lpstr>
      <vt:lpstr>Symbol</vt:lpstr>
      <vt:lpstr>Tahoma</vt:lpstr>
      <vt:lpstr>Times New Roman</vt:lpstr>
      <vt:lpstr>Verdana</vt:lpstr>
      <vt:lpstr>Default Design</vt:lpstr>
      <vt:lpstr>4_Struttura predefinita</vt:lpstr>
      <vt:lpstr>CorelDRAW</vt:lpstr>
      <vt:lpstr>Foglio di lavoro di Excel 97 - 2004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Long-term survival rates - post resection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</cp:revision>
  <dcterms:created xsi:type="dcterms:W3CDTF">2019-04-02T10:14:06Z</dcterms:created>
  <dcterms:modified xsi:type="dcterms:W3CDTF">2019-04-02T10:14:19Z</dcterms:modified>
</cp:coreProperties>
</file>