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C4969-2215-421D-836D-C7E40AFE6312}" type="datetimeFigureOut">
              <a:rPr lang="it-IT" smtClean="0"/>
              <a:t>02/04/2019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F6ED7-DA4A-4E55-899C-279297509BE9}" type="slidenum">
              <a:rPr lang="it-IT" smtClean="0"/>
              <a:t>‹N›</a:t>
            </a:fld>
            <a:endParaRPr lang="it-IT"/>
          </a:p>
        </p:txBody>
      </p:sp>
    </p:spTree>
    <p:extLst>
      <p:ext uri="{BB962C8B-B14F-4D97-AF65-F5344CB8AC3E}">
        <p14:creationId xmlns:p14="http://schemas.microsoft.com/office/powerpoint/2010/main" val="300644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D7CCC0-932A-42C8-8587-0ACA7B418F11}" type="slidenum">
              <a:rPr kumimoji="0" lang="en-US" altLang="it-IT"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it-IT"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368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smtClean="0">
                <a:cs typeface="Times New Roman" panose="02020603050405020304" pitchFamily="18" charset="0"/>
              </a:rPr>
              <a:t>Now we will turn our attention to the number of new cancers anticipated in the US this year.  It is estimated that about 1.4 million new cases of cancer will be diagnosed in 2007.  Cancers of the prostate and breast will be the most frequently diagnosed cancers in men and women, respectively, followed by lung and colorectal cancers both in men and in women.</a:t>
            </a:r>
            <a:r>
              <a:rPr lang="en-US" altLang="it-IT" smtClean="0"/>
              <a:t> </a:t>
            </a:r>
          </a:p>
        </p:txBody>
      </p:sp>
    </p:spTree>
    <p:extLst>
      <p:ext uri="{BB962C8B-B14F-4D97-AF65-F5344CB8AC3E}">
        <p14:creationId xmlns:p14="http://schemas.microsoft.com/office/powerpoint/2010/main" val="341113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3FCA7D4-27B2-447B-8130-5821E3E4BCB9}"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39472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699CBE8-AFA7-4B86-996F-971C4588D49D}"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372517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3ECB044-9DA0-4840-B121-325A0013384D}"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176650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F31E4C-E75E-4B28-BF16-390D431C6699}"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1917253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1463"/>
            <a:ext cx="9042400" cy="762000"/>
          </a:xfrm>
        </p:spPr>
        <p:txBody>
          <a:bodyPr/>
          <a:lstStyle/>
          <a:p>
            <a:r>
              <a:rPr lang="en-CA" smtClean="0"/>
              <a:t>Click to edit Master title style</a:t>
            </a:r>
            <a:endParaRPr lang="en-US"/>
          </a:p>
        </p:txBody>
      </p:sp>
      <p:sp>
        <p:nvSpPr>
          <p:cNvPr id="3" name="Chart Placeholder 2"/>
          <p:cNvSpPr>
            <a:spLocks noGrp="1"/>
          </p:cNvSpPr>
          <p:nvPr>
            <p:ph type="chart" idx="1"/>
          </p:nvPr>
        </p:nvSpPr>
        <p:spPr>
          <a:xfrm>
            <a:off x="2235200" y="1219200"/>
            <a:ext cx="9042400" cy="4876800"/>
          </a:xfrm>
        </p:spPr>
        <p:txBody>
          <a:bodyPr rtlCol="0">
            <a:normAutofit/>
          </a:bodyPr>
          <a:lstStyle/>
          <a:p>
            <a:pPr lvl="0"/>
            <a:endParaRPr lang="en-US" noProof="0"/>
          </a:p>
        </p:txBody>
      </p:sp>
      <p:sp>
        <p:nvSpPr>
          <p:cNvPr id="4" name="Footer Placeholder 3"/>
          <p:cNvSpPr>
            <a:spLocks noGrp="1"/>
          </p:cNvSpPr>
          <p:nvPr>
            <p:ph type="ftr" sz="quarter" idx="10"/>
          </p:nvPr>
        </p:nvSpPr>
        <p:spPr>
          <a:xfrm>
            <a:off x="7416800" y="6400800"/>
            <a:ext cx="3860800" cy="304800"/>
          </a:xfrm>
        </p:spPr>
        <p:txBody>
          <a:bodyPr/>
          <a:lstStyle>
            <a:lvl1pPr>
              <a:defRPr/>
            </a:lvl1pPr>
          </a:lstStyle>
          <a:p>
            <a:pPr fontAlgn="base">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267348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46FD0B9-739B-4427-A696-ABEAEE61A07D}"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207278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320D882-CE4A-48E6-B40D-19B8878A647E}"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75340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144E01E-3134-407B-B2A3-0E345B72BC1A}"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22968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9334642-DE53-4705-A930-BEBBCFB400AE}"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327179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F6BA4AA-B64F-4C21-A486-70DBF50EF588}"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289804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089FD13-3697-4EE4-B717-30E7C05B2F57}"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277238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5466711-768D-42D4-BEF9-EC9189B442B2}"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163206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6A02AF6-71BF-4785-A794-4CE48F06B05A}"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262755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CD92B91-2E19-4F84-AE69-6CFA76C5A1AB}" type="slidenum">
              <a:rPr lang="en-US" altLang="it-IT" smtClean="0">
                <a:solidFill>
                  <a:srgbClr val="000000"/>
                </a:solidFill>
                <a:ea typeface="MS PGothic" panose="020B0600070205080204" pitchFamily="34" charset="-128"/>
              </a:rPr>
              <a:pPr fontAlgn="base">
                <a:spcBef>
                  <a:spcPct val="0"/>
                </a:spcBef>
                <a:spcAft>
                  <a:spcPct val="0"/>
                </a:spcAft>
              </a:pPr>
              <a:t>‹N›</a:t>
            </a:fld>
            <a:endParaRPr lang="en-US" altLang="it-IT">
              <a:solidFill>
                <a:srgbClr val="000000"/>
              </a:solidFill>
              <a:ea typeface="MS PGothic" panose="020B0600070205080204" pitchFamily="34" charset="-128"/>
            </a:endParaRPr>
          </a:p>
        </p:txBody>
      </p:sp>
    </p:spTree>
    <p:extLst>
      <p:ext uri="{BB962C8B-B14F-4D97-AF65-F5344CB8AC3E}">
        <p14:creationId xmlns:p14="http://schemas.microsoft.com/office/powerpoint/2010/main" val="3311994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ancreaticcanceraction.org/wp-content/uploads/2012/10/PCA-Symptoms-poster-2013-copy-e1382540686320.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135188" y="2590800"/>
            <a:ext cx="7561262" cy="1709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lgn="ctr" fontAlgn="base">
              <a:lnSpc>
                <a:spcPct val="120000"/>
              </a:lnSpc>
              <a:spcBef>
                <a:spcPct val="0"/>
              </a:spcBef>
              <a:spcAft>
                <a:spcPct val="0"/>
              </a:spcAft>
              <a:defRPr/>
            </a:pPr>
            <a:r>
              <a:rPr lang="it-IT" sz="3600" b="1" dirty="0">
                <a:solidFill>
                  <a:srgbClr val="FFFF00"/>
                </a:solidFill>
                <a:latin typeface="Calibri"/>
                <a:ea typeface="MS PGothic" panose="020B0600070205080204" pitchFamily="34" charset="-128"/>
                <a:cs typeface="Calibri"/>
              </a:rPr>
              <a:t>Cancro del pancreas</a:t>
            </a:r>
          </a:p>
          <a:p>
            <a:pPr algn="ctr" fontAlgn="base">
              <a:lnSpc>
                <a:spcPct val="120000"/>
              </a:lnSpc>
              <a:spcBef>
                <a:spcPct val="0"/>
              </a:spcBef>
              <a:spcAft>
                <a:spcPct val="0"/>
              </a:spcAft>
              <a:defRPr/>
            </a:pPr>
            <a:r>
              <a:rPr lang="it-IT" sz="3600" b="1" dirty="0">
                <a:solidFill>
                  <a:srgbClr val="FFFF00"/>
                </a:solidFill>
                <a:latin typeface="Calibri"/>
                <a:ea typeface="MS PGothic" panose="020B0600070205080204" pitchFamily="34" charset="-128"/>
                <a:cs typeface="Calibri"/>
              </a:rPr>
              <a:t>13 -14 / 03 / 2019</a:t>
            </a:r>
          </a:p>
          <a:p>
            <a:pPr algn="ctr" fontAlgn="base">
              <a:lnSpc>
                <a:spcPct val="120000"/>
              </a:lnSpc>
              <a:spcBef>
                <a:spcPct val="0"/>
              </a:spcBef>
              <a:spcAft>
                <a:spcPct val="0"/>
              </a:spcAft>
              <a:defRPr/>
            </a:pPr>
            <a:endParaRPr lang="it-IT" sz="1600" b="1" dirty="0">
              <a:solidFill>
                <a:srgbClr val="000000">
                  <a:lumMod val="60000"/>
                  <a:lumOff val="40000"/>
                </a:srgbClr>
              </a:solidFill>
              <a:latin typeface="Calibri"/>
              <a:ea typeface="MS PGothic" panose="020B0600070205080204" pitchFamily="34" charset="-128"/>
              <a:cs typeface="Calibri"/>
            </a:endParaRPr>
          </a:p>
        </p:txBody>
      </p:sp>
    </p:spTree>
    <p:extLst>
      <p:ext uri="{BB962C8B-B14F-4D97-AF65-F5344CB8AC3E}">
        <p14:creationId xmlns:p14="http://schemas.microsoft.com/office/powerpoint/2010/main" val="3209255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1" y="2209800"/>
            <a:ext cx="8977313" cy="3429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8914" name="CasellaDiTesto 2"/>
          <p:cNvSpPr txBox="1">
            <a:spLocks noChangeArrowheads="1"/>
          </p:cNvSpPr>
          <p:nvPr/>
        </p:nvSpPr>
        <p:spPr bwMode="auto">
          <a:xfrm>
            <a:off x="9144000" y="5943600"/>
            <a:ext cx="126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800" b="1">
                <a:solidFill>
                  <a:srgbClr val="FFFFFF"/>
                </a:solidFill>
                <a:latin typeface="Calibri" panose="020F0502020204030204" pitchFamily="34" charset="0"/>
                <a:cs typeface="Calibri" panose="020F0502020204030204" pitchFamily="34" charset="0"/>
              </a:rPr>
              <a:t>AIOM 2015</a:t>
            </a:r>
          </a:p>
        </p:txBody>
      </p:sp>
      <p:sp>
        <p:nvSpPr>
          <p:cNvPr id="38915" name="CasellaDiTesto 3"/>
          <p:cNvSpPr txBox="1">
            <a:spLocks noChangeArrowheads="1"/>
          </p:cNvSpPr>
          <p:nvPr/>
        </p:nvSpPr>
        <p:spPr bwMode="auto">
          <a:xfrm>
            <a:off x="3049589" y="557213"/>
            <a:ext cx="6334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200" b="1">
                <a:solidFill>
                  <a:srgbClr val="FFFF00"/>
                </a:solidFill>
                <a:latin typeface="Calibri" panose="020F0502020204030204" pitchFamily="34" charset="0"/>
                <a:cs typeface="Calibri" panose="020F0502020204030204" pitchFamily="34" charset="0"/>
              </a:rPr>
              <a:t>Patologie neoplastiche pancreatiche</a:t>
            </a:r>
          </a:p>
        </p:txBody>
      </p:sp>
      <p:sp>
        <p:nvSpPr>
          <p:cNvPr id="5" name="Rettangolo 4"/>
          <p:cNvSpPr/>
          <p:nvPr/>
        </p:nvSpPr>
        <p:spPr>
          <a:xfrm>
            <a:off x="1524001" y="2743200"/>
            <a:ext cx="9047163"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Tree>
    <p:extLst>
      <p:ext uri="{BB962C8B-B14F-4D97-AF65-F5344CB8AC3E}">
        <p14:creationId xmlns:p14="http://schemas.microsoft.com/office/powerpoint/2010/main" val="3476480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a pancreas età"/>
          <p:cNvPicPr>
            <a:picLocks noChangeAspect="1" noChangeArrowheads="1"/>
          </p:cNvPicPr>
          <p:nvPr/>
        </p:nvPicPr>
        <p:blipFill>
          <a:blip r:embed="rId2">
            <a:extLst>
              <a:ext uri="{28A0092B-C50C-407E-A947-70E740481C1C}">
                <a14:useLocalDpi xmlns:a14="http://schemas.microsoft.com/office/drawing/2010/main" val="0"/>
              </a:ext>
            </a:extLst>
          </a:blip>
          <a:srcRect l="2708" t="2756" r="2180" b="4175"/>
          <a:stretch>
            <a:fillRect/>
          </a:stretch>
        </p:blipFill>
        <p:spPr bwMode="auto">
          <a:xfrm>
            <a:off x="2525714" y="2171700"/>
            <a:ext cx="7172325" cy="4152900"/>
          </a:xfrm>
          <a:prstGeom prst="rect">
            <a:avLst/>
          </a:prstGeom>
          <a:noFill/>
          <a:ln w="762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11"/>
          <p:cNvSpPr txBox="1">
            <a:spLocks noChangeArrowheads="1"/>
          </p:cNvSpPr>
          <p:nvPr/>
        </p:nvSpPr>
        <p:spPr bwMode="auto">
          <a:xfrm>
            <a:off x="3546475" y="406401"/>
            <a:ext cx="5130800" cy="396875"/>
          </a:xfrm>
          <a:prstGeom prst="rect">
            <a:avLst/>
          </a:prstGeom>
          <a:noFill/>
          <a:ln w="9525">
            <a:noFill/>
            <a:miter lim="800000"/>
            <a:headEnd/>
            <a:tailEnd/>
          </a:ln>
          <a:effectLst/>
        </p:spPr>
        <p:txBody>
          <a:bodyPr>
            <a:spAutoFit/>
          </a:bodyPr>
          <a:lstStyle/>
          <a:p>
            <a:pPr algn="ctr">
              <a:defRPr/>
            </a:pPr>
            <a:r>
              <a:rPr lang="it-IT" sz="2000" b="1" kern="0" dirty="0">
                <a:solidFill>
                  <a:srgbClr val="FFFF00"/>
                </a:solidFill>
                <a:latin typeface="Gill Sans MT" pitchFamily="34" charset="0"/>
                <a:ea typeface="ＭＳ Ｐゴシック" charset="0"/>
                <a:cs typeface="ＭＳ Ｐゴシック" charset="0"/>
              </a:rPr>
              <a:t>ADENOCARCINOMA DUTTALE</a:t>
            </a:r>
          </a:p>
        </p:txBody>
      </p:sp>
      <p:sp>
        <p:nvSpPr>
          <p:cNvPr id="39939" name="Text Box 12"/>
          <p:cNvSpPr txBox="1">
            <a:spLocks noChangeArrowheads="1"/>
          </p:cNvSpPr>
          <p:nvPr/>
        </p:nvSpPr>
        <p:spPr bwMode="auto">
          <a:xfrm>
            <a:off x="2286000" y="1198563"/>
            <a:ext cx="7651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lnSpc>
                <a:spcPct val="140000"/>
              </a:lnSpc>
              <a:spcBef>
                <a:spcPct val="0"/>
              </a:spcBef>
              <a:spcAft>
                <a:spcPct val="0"/>
              </a:spcAft>
            </a:pPr>
            <a:r>
              <a:rPr lang="it-IT" altLang="it-IT" sz="2000" b="1">
                <a:solidFill>
                  <a:srgbClr val="FFFFFF"/>
                </a:solidFill>
                <a:latin typeface="Gill Sans MT" panose="020B0502020104020203" pitchFamily="34" charset="0"/>
                <a:cs typeface="Arial"/>
              </a:rPr>
              <a:t>Sesso: 			UOMINI (maschi/femmine= 2/1)</a:t>
            </a:r>
          </a:p>
        </p:txBody>
      </p:sp>
    </p:spTree>
    <p:extLst>
      <p:ext uri="{BB962C8B-B14F-4D97-AF65-F5344CB8AC3E}">
        <p14:creationId xmlns:p14="http://schemas.microsoft.com/office/powerpoint/2010/main" val="311907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09800" y="273050"/>
            <a:ext cx="7772400" cy="869950"/>
          </a:xfrm>
        </p:spPr>
        <p:txBody>
          <a:bodyPr/>
          <a:lstStyle/>
          <a:p>
            <a:r>
              <a:rPr lang="en-GB" altLang="it-IT" sz="3600" b="1">
                <a:solidFill>
                  <a:srgbClr val="FFFF00"/>
                </a:solidFill>
                <a:latin typeface="Calibri" panose="020F0502020204030204" pitchFamily="34" charset="0"/>
                <a:cs typeface="Calibri" panose="020F0502020204030204" pitchFamily="34" charset="0"/>
              </a:rPr>
              <a:t>Incidence</a:t>
            </a:r>
          </a:p>
        </p:txBody>
      </p:sp>
      <p:pic>
        <p:nvPicPr>
          <p:cNvPr id="40962" name="Picture 3"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295400"/>
            <a:ext cx="91678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341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209800" y="188914"/>
            <a:ext cx="7772400" cy="936625"/>
          </a:xfrm>
        </p:spPr>
        <p:txBody>
          <a:bodyPr/>
          <a:lstStyle/>
          <a:p>
            <a:r>
              <a:rPr lang="en-GB" altLang="it-IT" sz="3600" b="1">
                <a:solidFill>
                  <a:srgbClr val="FFFF00"/>
                </a:solidFill>
                <a:latin typeface="Calibri" panose="020F0502020204030204" pitchFamily="34" charset="0"/>
                <a:cs typeface="Calibri" panose="020F0502020204030204" pitchFamily="34" charset="0"/>
              </a:rPr>
              <a:t>Risk Factors</a:t>
            </a:r>
          </a:p>
        </p:txBody>
      </p:sp>
      <p:graphicFrame>
        <p:nvGraphicFramePr>
          <p:cNvPr id="5" name="Content Placeholder 4"/>
          <p:cNvGraphicFramePr>
            <a:graphicFrameLocks noGrp="1"/>
          </p:cNvGraphicFramePr>
          <p:nvPr>
            <p:ph idx="1"/>
          </p:nvPr>
        </p:nvGraphicFramePr>
        <p:xfrm>
          <a:off x="4038600" y="1219201"/>
          <a:ext cx="4495800" cy="5364163"/>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tblGrid>
              <a:tr h="447014">
                <a:tc>
                  <a:txBody>
                    <a:bodyPr/>
                    <a:lstStyle/>
                    <a:p>
                      <a:endParaRPr lang="en-GB" sz="1800" b="1" dirty="0"/>
                    </a:p>
                  </a:txBody>
                  <a:tcPr marT="45714" marB="45714"/>
                </a:tc>
                <a:extLst>
                  <a:ext uri="{0D108BD9-81ED-4DB2-BD59-A6C34878D82A}">
                    <a16:rowId xmlns:a16="http://schemas.microsoft.com/office/drawing/2014/main" val="10000"/>
                  </a:ext>
                </a:extLst>
              </a:tr>
              <a:tr h="447014">
                <a:tc>
                  <a:txBody>
                    <a:bodyPr/>
                    <a:lstStyle/>
                    <a:p>
                      <a:r>
                        <a:rPr lang="en-GB" sz="1800" b="1" dirty="0" smtClean="0">
                          <a:solidFill>
                            <a:srgbClr val="FF0000"/>
                          </a:solidFill>
                        </a:rPr>
                        <a:t>Smoking</a:t>
                      </a:r>
                      <a:endParaRPr lang="en-GB" sz="1800" b="1" dirty="0">
                        <a:solidFill>
                          <a:srgbClr val="FF0000"/>
                        </a:solidFill>
                      </a:endParaRPr>
                    </a:p>
                  </a:txBody>
                  <a:tcPr marT="45714" marB="45714"/>
                </a:tc>
                <a:extLst>
                  <a:ext uri="{0D108BD9-81ED-4DB2-BD59-A6C34878D82A}">
                    <a16:rowId xmlns:a16="http://schemas.microsoft.com/office/drawing/2014/main" val="10001"/>
                  </a:ext>
                </a:extLst>
              </a:tr>
              <a:tr h="447014">
                <a:tc>
                  <a:txBody>
                    <a:bodyPr/>
                    <a:lstStyle/>
                    <a:p>
                      <a:r>
                        <a:rPr lang="en-GB" sz="1800" b="1" dirty="0" smtClean="0">
                          <a:solidFill>
                            <a:srgbClr val="FF0000"/>
                          </a:solidFill>
                        </a:rPr>
                        <a:t>Genetic factors</a:t>
                      </a:r>
                      <a:endParaRPr lang="en-GB" sz="1800" b="1" dirty="0">
                        <a:solidFill>
                          <a:srgbClr val="FF0000"/>
                        </a:solidFill>
                      </a:endParaRPr>
                    </a:p>
                  </a:txBody>
                  <a:tcPr marT="45714" marB="45714"/>
                </a:tc>
                <a:extLst>
                  <a:ext uri="{0D108BD9-81ED-4DB2-BD59-A6C34878D82A}">
                    <a16:rowId xmlns:a16="http://schemas.microsoft.com/office/drawing/2014/main" val="10002"/>
                  </a:ext>
                </a:extLst>
              </a:tr>
              <a:tr h="447014">
                <a:tc>
                  <a:txBody>
                    <a:bodyPr/>
                    <a:lstStyle/>
                    <a:p>
                      <a:r>
                        <a:rPr lang="en-GB" sz="1800" b="1" dirty="0" smtClean="0">
                          <a:solidFill>
                            <a:srgbClr val="FF6600"/>
                          </a:solidFill>
                        </a:rPr>
                        <a:t>Chronic Pancreatitis</a:t>
                      </a:r>
                      <a:endParaRPr lang="en-GB" sz="1800" b="1" dirty="0">
                        <a:solidFill>
                          <a:srgbClr val="FF6600"/>
                        </a:solidFill>
                      </a:endParaRPr>
                    </a:p>
                  </a:txBody>
                  <a:tcPr marT="45714" marB="45714"/>
                </a:tc>
                <a:extLst>
                  <a:ext uri="{0D108BD9-81ED-4DB2-BD59-A6C34878D82A}">
                    <a16:rowId xmlns:a16="http://schemas.microsoft.com/office/drawing/2014/main" val="10003"/>
                  </a:ext>
                </a:extLst>
              </a:tr>
              <a:tr h="447014">
                <a:tc>
                  <a:txBody>
                    <a:bodyPr/>
                    <a:lstStyle/>
                    <a:p>
                      <a:r>
                        <a:rPr lang="en-GB" sz="1800" b="1" dirty="0" smtClean="0">
                          <a:solidFill>
                            <a:srgbClr val="FF6600"/>
                          </a:solidFill>
                        </a:rPr>
                        <a:t>Hereditary Pancreatitis</a:t>
                      </a:r>
                      <a:endParaRPr lang="en-GB" sz="1800" b="1" dirty="0">
                        <a:solidFill>
                          <a:srgbClr val="FF6600"/>
                        </a:solidFill>
                      </a:endParaRPr>
                    </a:p>
                  </a:txBody>
                  <a:tcPr marT="45714" marB="45714"/>
                </a:tc>
                <a:extLst>
                  <a:ext uri="{0D108BD9-81ED-4DB2-BD59-A6C34878D82A}">
                    <a16:rowId xmlns:a16="http://schemas.microsoft.com/office/drawing/2014/main" val="10004"/>
                  </a:ext>
                </a:extLst>
              </a:tr>
              <a:tr h="447014">
                <a:tc>
                  <a:txBody>
                    <a:bodyPr/>
                    <a:lstStyle/>
                    <a:p>
                      <a:r>
                        <a:rPr lang="en-GB" sz="1800" b="1" dirty="0" smtClean="0">
                          <a:solidFill>
                            <a:srgbClr val="FF0000"/>
                          </a:solidFill>
                        </a:rPr>
                        <a:t>Age &gt;70</a:t>
                      </a:r>
                      <a:endParaRPr lang="en-GB" sz="1800" b="1" dirty="0">
                        <a:solidFill>
                          <a:srgbClr val="FF0000"/>
                        </a:solidFill>
                      </a:endParaRPr>
                    </a:p>
                  </a:txBody>
                  <a:tcPr marT="45714" marB="45714"/>
                </a:tc>
                <a:extLst>
                  <a:ext uri="{0D108BD9-81ED-4DB2-BD59-A6C34878D82A}">
                    <a16:rowId xmlns:a16="http://schemas.microsoft.com/office/drawing/2014/main" val="10005"/>
                  </a:ext>
                </a:extLst>
              </a:tr>
              <a:tr h="447014">
                <a:tc>
                  <a:txBody>
                    <a:bodyPr/>
                    <a:lstStyle/>
                    <a:p>
                      <a:r>
                        <a:rPr lang="en-GB" sz="1800" b="1" dirty="0" smtClean="0">
                          <a:solidFill>
                            <a:srgbClr val="FF6600"/>
                          </a:solidFill>
                        </a:rPr>
                        <a:t>Type</a:t>
                      </a:r>
                      <a:r>
                        <a:rPr lang="en-GB" sz="1800" b="1" baseline="0" dirty="0" smtClean="0">
                          <a:solidFill>
                            <a:srgbClr val="FF6600"/>
                          </a:solidFill>
                        </a:rPr>
                        <a:t> II DM</a:t>
                      </a:r>
                      <a:endParaRPr lang="en-GB" sz="1800" b="1" dirty="0">
                        <a:solidFill>
                          <a:srgbClr val="FF6600"/>
                        </a:solidFill>
                      </a:endParaRPr>
                    </a:p>
                  </a:txBody>
                  <a:tcPr marT="45714" marB="45714"/>
                </a:tc>
                <a:extLst>
                  <a:ext uri="{0D108BD9-81ED-4DB2-BD59-A6C34878D82A}">
                    <a16:rowId xmlns:a16="http://schemas.microsoft.com/office/drawing/2014/main" val="10006"/>
                  </a:ext>
                </a:extLst>
              </a:tr>
              <a:tr h="447014">
                <a:tc>
                  <a:txBody>
                    <a:bodyPr/>
                    <a:lstStyle/>
                    <a:p>
                      <a:r>
                        <a:rPr lang="en-GB" sz="1800" b="1" dirty="0" smtClean="0">
                          <a:solidFill>
                            <a:srgbClr val="FF6600"/>
                          </a:solidFill>
                        </a:rPr>
                        <a:t>Obesity</a:t>
                      </a:r>
                      <a:endParaRPr lang="en-GB" sz="1800" b="1" dirty="0">
                        <a:solidFill>
                          <a:srgbClr val="FF6600"/>
                        </a:solidFill>
                      </a:endParaRPr>
                    </a:p>
                  </a:txBody>
                  <a:tcPr marT="45714" marB="45714"/>
                </a:tc>
                <a:extLst>
                  <a:ext uri="{0D108BD9-81ED-4DB2-BD59-A6C34878D82A}">
                    <a16:rowId xmlns:a16="http://schemas.microsoft.com/office/drawing/2014/main" val="10007"/>
                  </a:ext>
                </a:extLst>
              </a:tr>
              <a:tr h="447014">
                <a:tc>
                  <a:txBody>
                    <a:bodyPr/>
                    <a:lstStyle/>
                    <a:p>
                      <a:r>
                        <a:rPr lang="en-GB" sz="1800" b="1" dirty="0" smtClean="0"/>
                        <a:t>High fat diet</a:t>
                      </a:r>
                      <a:endParaRPr lang="en-GB" sz="1800" b="1" dirty="0"/>
                    </a:p>
                  </a:txBody>
                  <a:tcPr marT="45714" marB="45714"/>
                </a:tc>
                <a:extLst>
                  <a:ext uri="{0D108BD9-81ED-4DB2-BD59-A6C34878D82A}">
                    <a16:rowId xmlns:a16="http://schemas.microsoft.com/office/drawing/2014/main" val="10008"/>
                  </a:ext>
                </a:extLst>
              </a:tr>
              <a:tr h="447014">
                <a:tc>
                  <a:txBody>
                    <a:bodyPr/>
                    <a:lstStyle/>
                    <a:p>
                      <a:r>
                        <a:rPr lang="en-GB" sz="1800" b="1" dirty="0" smtClean="0"/>
                        <a:t>Previous gastric surgery</a:t>
                      </a:r>
                      <a:endParaRPr lang="en-GB" sz="1800" b="1" dirty="0"/>
                    </a:p>
                  </a:txBody>
                  <a:tcPr marT="45714" marB="45714"/>
                </a:tc>
                <a:extLst>
                  <a:ext uri="{0D108BD9-81ED-4DB2-BD59-A6C34878D82A}">
                    <a16:rowId xmlns:a16="http://schemas.microsoft.com/office/drawing/2014/main" val="10009"/>
                  </a:ext>
                </a:extLst>
              </a:tr>
              <a:tr h="447014">
                <a:tc>
                  <a:txBody>
                    <a:bodyPr/>
                    <a:lstStyle/>
                    <a:p>
                      <a:r>
                        <a:rPr lang="en-GB" sz="1800" b="1" dirty="0" err="1" smtClean="0"/>
                        <a:t>Sclerosing</a:t>
                      </a:r>
                      <a:r>
                        <a:rPr lang="en-GB" sz="1800" b="1" dirty="0" smtClean="0"/>
                        <a:t> Cholangitis</a:t>
                      </a:r>
                      <a:endParaRPr lang="en-GB" sz="1800" b="1" dirty="0"/>
                    </a:p>
                  </a:txBody>
                  <a:tcPr marT="45714" marB="45714"/>
                </a:tc>
                <a:extLst>
                  <a:ext uri="{0D108BD9-81ED-4DB2-BD59-A6C34878D82A}">
                    <a16:rowId xmlns:a16="http://schemas.microsoft.com/office/drawing/2014/main" val="10010"/>
                  </a:ext>
                </a:extLst>
              </a:tr>
              <a:tr h="447014">
                <a:tc>
                  <a:txBody>
                    <a:bodyPr/>
                    <a:lstStyle/>
                    <a:p>
                      <a:r>
                        <a:rPr lang="en-GB" sz="1800" b="1" dirty="0" smtClean="0"/>
                        <a:t>Helicobacter</a:t>
                      </a:r>
                      <a:r>
                        <a:rPr lang="en-GB" sz="1800" b="1" baseline="0" dirty="0" smtClean="0"/>
                        <a:t> Pylori</a:t>
                      </a:r>
                      <a:endParaRPr lang="en-GB" sz="1800" b="1" dirty="0"/>
                    </a:p>
                  </a:txBody>
                  <a:tcPr marT="45714" marB="45714"/>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03476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09800" y="76200"/>
            <a:ext cx="7772400" cy="731838"/>
          </a:xfrm>
        </p:spPr>
        <p:txBody>
          <a:bodyPr/>
          <a:lstStyle/>
          <a:p>
            <a:r>
              <a:rPr lang="en-GB" altLang="it-IT" sz="3600" b="1">
                <a:solidFill>
                  <a:srgbClr val="FFFF00"/>
                </a:solidFill>
                <a:latin typeface="Calibri" panose="020F0502020204030204" pitchFamily="34" charset="0"/>
                <a:cs typeface="Calibri" panose="020F0502020204030204" pitchFamily="34" charset="0"/>
              </a:rPr>
              <a:t>Hereditary cancer syndromes</a:t>
            </a:r>
          </a:p>
        </p:txBody>
      </p:sp>
      <p:sp>
        <p:nvSpPr>
          <p:cNvPr id="43010" name="Content Placeholder 2"/>
          <p:cNvSpPr>
            <a:spLocks noGrp="1"/>
          </p:cNvSpPr>
          <p:nvPr>
            <p:ph idx="1"/>
          </p:nvPr>
        </p:nvSpPr>
        <p:spPr>
          <a:xfrm>
            <a:off x="1752600" y="914400"/>
            <a:ext cx="8763000" cy="5334000"/>
          </a:xfrm>
        </p:spPr>
        <p:txBody>
          <a:bodyPr/>
          <a:lstStyle/>
          <a:p>
            <a:pPr>
              <a:buClr>
                <a:srgbClr val="FF0000"/>
              </a:buClr>
            </a:pPr>
            <a:r>
              <a:rPr lang="en-GB" altLang="it-IT" sz="2800" b="1">
                <a:solidFill>
                  <a:srgbClr val="00FFFF"/>
                </a:solidFill>
                <a:latin typeface="Calibri" panose="020F0502020204030204" pitchFamily="34" charset="0"/>
                <a:cs typeface="Calibri" panose="020F0502020204030204" pitchFamily="34" charset="0"/>
              </a:rPr>
              <a:t>Peutz-Jeghers </a:t>
            </a:r>
            <a:r>
              <a:rPr lang="en-GB" altLang="it-IT" sz="2000" b="1">
                <a:solidFill>
                  <a:srgbClr val="00FFFF"/>
                </a:solidFill>
                <a:latin typeface="Calibri" panose="020F0502020204030204" pitchFamily="34" charset="0"/>
                <a:cs typeface="Calibri" panose="020F0502020204030204" pitchFamily="34" charset="0"/>
              </a:rPr>
              <a:t>(</a:t>
            </a:r>
            <a:r>
              <a:rPr lang="en-US" altLang="it-IT" sz="2000" b="1">
                <a:solidFill>
                  <a:srgbClr val="00FFFF"/>
                </a:solidFill>
                <a:latin typeface="Calibri" panose="020F0502020204030204" pitchFamily="34" charset="0"/>
                <a:cs typeface="Calibri" panose="020F0502020204030204" pitchFamily="34" charset="0"/>
              </a:rPr>
              <a:t>autosomal dominant; hamartomatous polyps in the GI tract + hyperpigmented macules [‘melanosis’] on lips and oral mucosa; incidence: 1 in 25.000-300.000 births)</a:t>
            </a:r>
            <a:endParaRPr lang="en-GB" altLang="it-IT" sz="2000" b="1">
              <a:solidFill>
                <a:srgbClr val="00FFFF"/>
              </a:solidFill>
              <a:latin typeface="Calibri" panose="020F0502020204030204" pitchFamily="34" charset="0"/>
              <a:cs typeface="Calibri" panose="020F0502020204030204" pitchFamily="34" charset="0"/>
            </a:endParaRPr>
          </a:p>
          <a:p>
            <a:pPr>
              <a:buClr>
                <a:srgbClr val="FF0000"/>
              </a:buClr>
            </a:pPr>
            <a:r>
              <a:rPr lang="en-GB" altLang="it-IT" sz="2800" b="1">
                <a:solidFill>
                  <a:srgbClr val="FFC000"/>
                </a:solidFill>
                <a:latin typeface="Calibri" panose="020F0502020204030204" pitchFamily="34" charset="0"/>
                <a:cs typeface="Calibri" panose="020F0502020204030204" pitchFamily="34" charset="0"/>
              </a:rPr>
              <a:t>FAMMM </a:t>
            </a:r>
            <a:r>
              <a:rPr lang="en-GB" altLang="it-IT" sz="2000" b="1">
                <a:solidFill>
                  <a:srgbClr val="FFC000"/>
                </a:solidFill>
                <a:latin typeface="Calibri" panose="020F0502020204030204" pitchFamily="34" charset="0"/>
                <a:cs typeface="Calibri" panose="020F0502020204030204" pitchFamily="34" charset="0"/>
              </a:rPr>
              <a:t>(Familial Atypical Multiple Mole Melanoma Syndrome: </a:t>
            </a:r>
            <a:r>
              <a:rPr lang="en-US" altLang="it-IT" sz="2000" b="1">
                <a:solidFill>
                  <a:srgbClr val="FFC000"/>
                </a:solidFill>
                <a:latin typeface="Calibri" panose="020F0502020204030204" pitchFamily="34" charset="0"/>
                <a:cs typeface="Calibri" panose="020F0502020204030204" pitchFamily="34" charset="0"/>
              </a:rPr>
              <a:t>autosomal dominant; multiple melanocytic nevi [&gt;50]; family history of melanoma; </a:t>
            </a:r>
            <a:r>
              <a:rPr lang="en-US" altLang="it-IT" sz="2000" b="1" i="1">
                <a:solidFill>
                  <a:srgbClr val="FFC000"/>
                </a:solidFill>
                <a:latin typeface="Calibri" panose="020F0502020204030204" pitchFamily="34" charset="0"/>
                <a:cs typeface="Calibri" panose="020F0502020204030204" pitchFamily="34" charset="0"/>
              </a:rPr>
              <a:t>CDKN2A</a:t>
            </a:r>
            <a:r>
              <a:rPr lang="en-US" altLang="it-IT" sz="2000" b="1">
                <a:solidFill>
                  <a:srgbClr val="FFC000"/>
                </a:solidFill>
                <a:latin typeface="Calibri" panose="020F0502020204030204" pitchFamily="34" charset="0"/>
                <a:cs typeface="Calibri" panose="020F0502020204030204" pitchFamily="34" charset="0"/>
              </a:rPr>
              <a:t> mutations)</a:t>
            </a:r>
            <a:endParaRPr lang="en-GB" altLang="it-IT" sz="2800" b="1">
              <a:solidFill>
                <a:srgbClr val="FFC000"/>
              </a:solidFill>
              <a:latin typeface="Calibri" panose="020F0502020204030204" pitchFamily="34" charset="0"/>
              <a:cs typeface="Calibri" panose="020F0502020204030204" pitchFamily="34" charset="0"/>
            </a:endParaRPr>
          </a:p>
          <a:p>
            <a:pPr>
              <a:buClr>
                <a:srgbClr val="FF0000"/>
              </a:buClr>
            </a:pPr>
            <a:r>
              <a:rPr lang="en-GB" altLang="it-IT" sz="2800" b="1">
                <a:solidFill>
                  <a:srgbClr val="00FF00"/>
                </a:solidFill>
                <a:latin typeface="Calibri" panose="020F0502020204030204" pitchFamily="34" charset="0"/>
                <a:cs typeface="Calibri" panose="020F0502020204030204" pitchFamily="34" charset="0"/>
              </a:rPr>
              <a:t>Familial breast/ovarian cancer </a:t>
            </a:r>
            <a:r>
              <a:rPr lang="en-GB" altLang="it-IT" sz="2000" b="1">
                <a:solidFill>
                  <a:srgbClr val="00FF00"/>
                </a:solidFill>
                <a:latin typeface="Calibri" panose="020F0502020204030204" pitchFamily="34" charset="0"/>
                <a:cs typeface="Calibri" panose="020F0502020204030204" pitchFamily="34" charset="0"/>
              </a:rPr>
              <a:t>(</a:t>
            </a:r>
            <a:r>
              <a:rPr lang="en-US" altLang="it-IT" sz="2000" b="1">
                <a:solidFill>
                  <a:srgbClr val="00FF00"/>
                </a:solidFill>
                <a:latin typeface="Calibri" panose="020F0502020204030204" pitchFamily="34" charset="0"/>
                <a:cs typeface="Calibri" panose="020F0502020204030204" pitchFamily="34" charset="0"/>
              </a:rPr>
              <a:t>5–10% of heritable breast cancers; 3–13% of ovarian cancers)</a:t>
            </a:r>
            <a:endParaRPr lang="en-GB" altLang="it-IT" sz="2000" b="1">
              <a:solidFill>
                <a:srgbClr val="00FF00"/>
              </a:solidFill>
              <a:latin typeface="Calibri" panose="020F0502020204030204" pitchFamily="34" charset="0"/>
              <a:cs typeface="Calibri" panose="020F0502020204030204" pitchFamily="34" charset="0"/>
            </a:endParaRPr>
          </a:p>
          <a:p>
            <a:pPr>
              <a:buClr>
                <a:srgbClr val="FF0000"/>
              </a:buClr>
            </a:pPr>
            <a:r>
              <a:rPr lang="en-GB" altLang="it-IT" sz="2800" b="1">
                <a:solidFill>
                  <a:srgbClr val="00FF00"/>
                </a:solidFill>
                <a:latin typeface="Calibri" panose="020F0502020204030204" pitchFamily="34" charset="0"/>
                <a:cs typeface="Calibri" panose="020F0502020204030204" pitchFamily="34" charset="0"/>
              </a:rPr>
              <a:t>FAP / HNPCC</a:t>
            </a:r>
          </a:p>
          <a:p>
            <a:pPr>
              <a:buClr>
                <a:srgbClr val="FF0000"/>
              </a:buClr>
            </a:pPr>
            <a:r>
              <a:rPr lang="en-GB" altLang="it-IT" sz="2800" b="1">
                <a:solidFill>
                  <a:srgbClr val="FF6699"/>
                </a:solidFill>
                <a:latin typeface="Calibri" panose="020F0502020204030204" pitchFamily="34" charset="0"/>
                <a:cs typeface="Calibri" panose="020F0502020204030204" pitchFamily="34" charset="0"/>
              </a:rPr>
              <a:t>Hereditary Pancreatitis</a:t>
            </a:r>
          </a:p>
          <a:p>
            <a:pPr>
              <a:buClr>
                <a:srgbClr val="FF0000"/>
              </a:buClr>
            </a:pPr>
            <a:r>
              <a:rPr lang="en-GB" altLang="it-IT" sz="2800" b="1">
                <a:solidFill>
                  <a:srgbClr val="33CCFF"/>
                </a:solidFill>
                <a:latin typeface="Calibri" panose="020F0502020204030204" pitchFamily="34" charset="0"/>
                <a:cs typeface="Calibri" panose="020F0502020204030204" pitchFamily="34" charset="0"/>
              </a:rPr>
              <a:t>Von Hippel-Lindau </a:t>
            </a:r>
            <a:r>
              <a:rPr lang="en-GB" altLang="it-IT" sz="2000" b="1">
                <a:solidFill>
                  <a:srgbClr val="33CCFF"/>
                </a:solidFill>
                <a:latin typeface="Calibri" panose="020F0502020204030204" pitchFamily="34" charset="0"/>
                <a:cs typeface="Calibri" panose="020F0502020204030204" pitchFamily="34" charset="0"/>
              </a:rPr>
              <a:t>(hemangioblastomas + fluid cysts)</a:t>
            </a:r>
            <a:endParaRPr lang="en-GB" altLang="it-IT" sz="2800" b="1">
              <a:solidFill>
                <a:srgbClr val="33CCFF"/>
              </a:solidFill>
              <a:latin typeface="Calibri" panose="020F0502020204030204" pitchFamily="34" charset="0"/>
              <a:cs typeface="Calibri" panose="020F0502020204030204" pitchFamily="34" charset="0"/>
            </a:endParaRPr>
          </a:p>
          <a:p>
            <a:pPr>
              <a:buClr>
                <a:srgbClr val="FF0000"/>
              </a:buClr>
            </a:pPr>
            <a:r>
              <a:rPr lang="en-GB" altLang="it-IT" sz="2800" b="1">
                <a:solidFill>
                  <a:schemeClr val="bg1"/>
                </a:solidFill>
                <a:latin typeface="Calibri" panose="020F0502020204030204" pitchFamily="34" charset="0"/>
                <a:cs typeface="Calibri" panose="020F0502020204030204" pitchFamily="34" charset="0"/>
              </a:rPr>
              <a:t>Cystic Fibrosis</a:t>
            </a:r>
          </a:p>
        </p:txBody>
      </p:sp>
    </p:spTree>
    <p:extLst>
      <p:ext uri="{BB962C8B-B14F-4D97-AF65-F5344CB8AC3E}">
        <p14:creationId xmlns:p14="http://schemas.microsoft.com/office/powerpoint/2010/main" val="149869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PCA Symptoms poster 2013 cop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944880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543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3"/>
          <p:cNvSpPr>
            <a:spLocks noChangeArrowheads="1"/>
          </p:cNvSpPr>
          <p:nvPr/>
        </p:nvSpPr>
        <p:spPr bwMode="auto">
          <a:xfrm>
            <a:off x="2057400" y="762000"/>
            <a:ext cx="8229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en-US" altLang="it-IT">
                <a:solidFill>
                  <a:srgbClr val="FFFFFF"/>
                </a:solidFill>
                <a:latin typeface="Calibri" panose="020F0502020204030204" pitchFamily="34" charset="0"/>
                <a:cs typeface="Calibri" panose="020F0502020204030204" pitchFamily="34" charset="0"/>
              </a:rPr>
              <a:t>Symptoms and signs vary depending on the anatomic location of the tumor (head vs. body / tail):</a:t>
            </a:r>
          </a:p>
          <a:p>
            <a:pPr eaLnBrk="1" fontAlgn="base" hangingPunct="1">
              <a:spcBef>
                <a:spcPct val="0"/>
              </a:spcBef>
              <a:spcAft>
                <a:spcPct val="0"/>
              </a:spcAft>
            </a:pPr>
            <a:endParaRPr lang="en-US" altLang="it-IT" sz="1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en-US" altLang="it-IT">
                <a:solidFill>
                  <a:srgbClr val="FFFFFF"/>
                </a:solidFill>
                <a:latin typeface="Calibri" panose="020F0502020204030204" pitchFamily="34" charset="0"/>
                <a:cs typeface="Calibri" panose="020F0502020204030204" pitchFamily="34" charset="0"/>
              </a:rPr>
              <a:t>- </a:t>
            </a:r>
            <a:r>
              <a:rPr lang="en-US" altLang="it-IT" b="1" u="sng">
                <a:solidFill>
                  <a:srgbClr val="FFFFFF"/>
                </a:solidFill>
                <a:latin typeface="Calibri" panose="020F0502020204030204" pitchFamily="34" charset="0"/>
                <a:cs typeface="Calibri" panose="020F0502020204030204" pitchFamily="34" charset="0"/>
              </a:rPr>
              <a:t>Head of the pancreas</a:t>
            </a:r>
            <a:r>
              <a:rPr lang="en-US" altLang="it-IT">
                <a:solidFill>
                  <a:srgbClr val="FFFFFF"/>
                </a:solidFill>
                <a:latin typeface="Calibri" panose="020F0502020204030204" pitchFamily="34" charset="0"/>
                <a:cs typeface="Calibri" panose="020F0502020204030204" pitchFamily="34" charset="0"/>
              </a:rPr>
              <a:t> </a:t>
            </a:r>
          </a:p>
          <a:p>
            <a:pPr marL="0" lvl="1" eaLnBrk="1" fontAlgn="base" hangingPunct="1">
              <a:spcBef>
                <a:spcPct val="0"/>
              </a:spcBef>
              <a:spcAft>
                <a:spcPct val="0"/>
              </a:spcAft>
            </a:pPr>
            <a:r>
              <a:rPr lang="en-US" altLang="it-IT">
                <a:solidFill>
                  <a:srgbClr val="FFFFFF"/>
                </a:solidFill>
                <a:latin typeface="Calibri" panose="020F0502020204030204" pitchFamily="34" charset="0"/>
                <a:cs typeface="Arial"/>
              </a:rPr>
              <a:t>   - Obstruction of the bile duct: </a:t>
            </a:r>
            <a:r>
              <a:rPr lang="en-US" altLang="it-IT" sz="2000">
                <a:solidFill>
                  <a:srgbClr val="FFFFFF"/>
                </a:solidFill>
                <a:latin typeface="Calibri" panose="020F0502020204030204" pitchFamily="34" charset="0"/>
                <a:cs typeface="Arial"/>
              </a:rPr>
              <a:t>jaundice 30%; pruritus;</a:t>
            </a:r>
            <a:r>
              <a:rPr lang="en-GB" altLang="it-IT">
                <a:solidFill>
                  <a:srgbClr val="FFFFFF"/>
                </a:solidFill>
                <a:latin typeface="Calibri" panose="020F0502020204030204" pitchFamily="34" charset="0"/>
                <a:cs typeface="Arial"/>
              </a:rPr>
              <a:t> </a:t>
            </a:r>
          </a:p>
          <a:p>
            <a:pPr marL="0" lvl="1" eaLnBrk="1" fontAlgn="base" hangingPunct="1">
              <a:spcBef>
                <a:spcPct val="0"/>
              </a:spcBef>
              <a:spcAft>
                <a:spcPct val="0"/>
              </a:spcAft>
            </a:pPr>
            <a:r>
              <a:rPr lang="en-GB" altLang="it-IT">
                <a:solidFill>
                  <a:srgbClr val="FFFFFF"/>
                </a:solidFill>
                <a:latin typeface="Calibri" panose="020F0502020204030204" pitchFamily="34" charset="0"/>
                <a:cs typeface="Arial"/>
              </a:rPr>
              <a:t>     </a:t>
            </a:r>
            <a:r>
              <a:rPr lang="en-GB" altLang="it-IT" sz="2000">
                <a:solidFill>
                  <a:srgbClr val="FFFFFF"/>
                </a:solidFill>
                <a:latin typeface="Calibri" panose="020F0502020204030204" pitchFamily="34" charset="0"/>
                <a:cs typeface="Arial"/>
              </a:rPr>
              <a:t>painless in about 10%; </a:t>
            </a:r>
          </a:p>
          <a:p>
            <a:pPr marL="0" lvl="1" eaLnBrk="1" fontAlgn="base" hangingPunct="1">
              <a:spcBef>
                <a:spcPct val="0"/>
              </a:spcBef>
              <a:spcAft>
                <a:spcPct val="0"/>
              </a:spcAft>
            </a:pPr>
            <a:r>
              <a:rPr lang="en-GB" altLang="it-IT" sz="2000">
                <a:solidFill>
                  <a:srgbClr val="FFFFFF"/>
                </a:solidFill>
                <a:latin typeface="Calibri" panose="020F0502020204030204" pitchFamily="34" charset="0"/>
                <a:cs typeface="Arial"/>
              </a:rPr>
              <a:t>      most will have some pain, </a:t>
            </a:r>
            <a:r>
              <a:rPr lang="en-GB" altLang="it-IT" sz="2000" u="sng">
                <a:solidFill>
                  <a:srgbClr val="FFFFFF"/>
                </a:solidFill>
                <a:latin typeface="Calibri" panose="020F0502020204030204" pitchFamily="34" charset="0"/>
                <a:cs typeface="Arial"/>
              </a:rPr>
              <a:t>but not biliary colic.</a:t>
            </a:r>
            <a:endParaRPr lang="en-GB" altLang="it-IT" u="sng">
              <a:solidFill>
                <a:srgbClr val="FFFFFF"/>
              </a:solidFill>
              <a:latin typeface="Calibri" panose="020F0502020204030204" pitchFamily="34" charset="0"/>
              <a:cs typeface="Arial"/>
            </a:endParaRPr>
          </a:p>
          <a:p>
            <a:pPr eaLnBrk="1" fontAlgn="base" hangingPunct="1">
              <a:spcBef>
                <a:spcPct val="0"/>
              </a:spcBef>
              <a:spcAft>
                <a:spcPct val="0"/>
              </a:spcAft>
            </a:pPr>
            <a:endParaRPr lang="en-US" altLang="it-IT" sz="1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en-US" altLang="it-IT">
                <a:solidFill>
                  <a:srgbClr val="FFFFFF"/>
                </a:solidFill>
                <a:latin typeface="Calibri" panose="020F0502020204030204" pitchFamily="34" charset="0"/>
                <a:cs typeface="Calibri" panose="020F0502020204030204" pitchFamily="34" charset="0"/>
              </a:rPr>
              <a:t>   - Obstruction of the small intestine or stomach</a:t>
            </a:r>
            <a:r>
              <a:rPr lang="en-US" altLang="it-IT" sz="2000">
                <a:solidFill>
                  <a:srgbClr val="FFFFFF"/>
                </a:solidFill>
                <a:latin typeface="Calibri" panose="020F0502020204030204" pitchFamily="34" charset="0"/>
                <a:cs typeface="Calibri" panose="020F0502020204030204" pitchFamily="34" charset="0"/>
              </a:rPr>
              <a:t>: nausea, vomiting;</a:t>
            </a:r>
          </a:p>
          <a:p>
            <a:pPr eaLnBrk="1" fontAlgn="base" hangingPunct="1">
              <a:spcBef>
                <a:spcPct val="0"/>
              </a:spcBef>
              <a:spcAft>
                <a:spcPct val="0"/>
              </a:spcAft>
            </a:pPr>
            <a:r>
              <a:rPr lang="en-US" altLang="it-IT" sz="2000">
                <a:solidFill>
                  <a:srgbClr val="FFFFFF"/>
                </a:solidFill>
                <a:latin typeface="Calibri" panose="020F0502020204030204" pitchFamily="34" charset="0"/>
                <a:cs typeface="Calibri" panose="020F0502020204030204" pitchFamily="34" charset="0"/>
              </a:rPr>
              <a:t>       weight loss (80%).</a:t>
            </a:r>
            <a:endParaRPr lang="en-US" altLang="it-IT">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endParaRPr lang="en-US" altLang="it-IT" sz="1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en-US" altLang="it-IT">
                <a:solidFill>
                  <a:srgbClr val="FFFFFF"/>
                </a:solidFill>
                <a:latin typeface="Calibri" panose="020F0502020204030204" pitchFamily="34" charset="0"/>
                <a:cs typeface="Calibri" panose="020F0502020204030204" pitchFamily="34" charset="0"/>
              </a:rPr>
              <a:t>- </a:t>
            </a:r>
            <a:r>
              <a:rPr lang="en-US" altLang="it-IT" b="1" u="sng">
                <a:solidFill>
                  <a:srgbClr val="FFFFFF"/>
                </a:solidFill>
                <a:latin typeface="Calibri" panose="020F0502020204030204" pitchFamily="34" charset="0"/>
                <a:cs typeface="Calibri" panose="020F0502020204030204" pitchFamily="34" charset="0"/>
              </a:rPr>
              <a:t>Body / tail of the pancreas</a:t>
            </a:r>
            <a:r>
              <a:rPr lang="en-US" altLang="it-IT">
                <a:solidFill>
                  <a:srgbClr val="FFFFFF"/>
                </a:solidFill>
                <a:latin typeface="Calibri" panose="020F0502020204030204" pitchFamily="34" charset="0"/>
                <a:cs typeface="Calibri" panose="020F0502020204030204" pitchFamily="34" charset="0"/>
              </a:rPr>
              <a:t>:</a:t>
            </a:r>
          </a:p>
          <a:p>
            <a:pPr eaLnBrk="1" fontAlgn="base" hangingPunct="1">
              <a:spcBef>
                <a:spcPct val="0"/>
              </a:spcBef>
              <a:spcAft>
                <a:spcPct val="0"/>
              </a:spcAft>
            </a:pPr>
            <a:r>
              <a:rPr lang="en-US" altLang="it-IT">
                <a:solidFill>
                  <a:srgbClr val="FFFFFF"/>
                </a:solidFill>
                <a:latin typeface="Calibri" panose="020F0502020204030204" pitchFamily="34" charset="0"/>
                <a:cs typeface="Calibri" panose="020F0502020204030204" pitchFamily="34" charset="0"/>
              </a:rPr>
              <a:t>   - Upper abdominal / back pain (70-80</a:t>
            </a:r>
            <a:r>
              <a:rPr lang="en-US" altLang="it-IT" sz="2000">
                <a:solidFill>
                  <a:srgbClr val="FFFFFF"/>
                </a:solidFill>
                <a:latin typeface="Calibri" panose="020F0502020204030204" pitchFamily="34" charset="0"/>
                <a:cs typeface="Calibri" panose="020F0502020204030204" pitchFamily="34" charset="0"/>
              </a:rPr>
              <a:t>%): may be continuos /</a:t>
            </a:r>
          </a:p>
          <a:p>
            <a:pPr eaLnBrk="1" fontAlgn="base" hangingPunct="1">
              <a:spcBef>
                <a:spcPct val="0"/>
              </a:spcBef>
              <a:spcAft>
                <a:spcPct val="0"/>
              </a:spcAft>
            </a:pPr>
            <a:r>
              <a:rPr lang="en-US" altLang="it-IT" sz="2000">
                <a:solidFill>
                  <a:srgbClr val="FFFFFF"/>
                </a:solidFill>
                <a:latin typeface="Calibri" panose="020F0502020204030204" pitchFamily="34" charset="0"/>
                <a:cs typeface="Calibri" panose="020F0502020204030204" pitchFamily="34" charset="0"/>
              </a:rPr>
              <a:t>       intermittent, worse with eating, and usually associated with a poor</a:t>
            </a:r>
          </a:p>
          <a:p>
            <a:pPr eaLnBrk="1" fontAlgn="base" hangingPunct="1">
              <a:spcBef>
                <a:spcPct val="0"/>
              </a:spcBef>
              <a:spcAft>
                <a:spcPct val="0"/>
              </a:spcAft>
            </a:pPr>
            <a:r>
              <a:rPr lang="en-US" altLang="it-IT" sz="2000">
                <a:solidFill>
                  <a:srgbClr val="FFFFFF"/>
                </a:solidFill>
                <a:latin typeface="Calibri" panose="020F0502020204030204" pitchFamily="34" charset="0"/>
                <a:cs typeface="Calibri" panose="020F0502020204030204" pitchFamily="34" charset="0"/>
              </a:rPr>
              <a:t>       prognosis;</a:t>
            </a:r>
          </a:p>
          <a:p>
            <a:pPr eaLnBrk="1" fontAlgn="base" hangingPunct="1">
              <a:spcBef>
                <a:spcPct val="0"/>
              </a:spcBef>
              <a:spcAft>
                <a:spcPct val="0"/>
              </a:spcAft>
            </a:pPr>
            <a:r>
              <a:rPr lang="en-US" altLang="it-IT">
                <a:solidFill>
                  <a:srgbClr val="FFFFFF"/>
                </a:solidFill>
                <a:latin typeface="Calibri" panose="020F0502020204030204" pitchFamily="34" charset="0"/>
                <a:cs typeface="Calibri" panose="020F0502020204030204" pitchFamily="34" charset="0"/>
              </a:rPr>
              <a:t>   - Weight loss;</a:t>
            </a:r>
            <a:endParaRPr lang="en-US"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en-US" altLang="it-IT">
                <a:solidFill>
                  <a:srgbClr val="FFFFFF"/>
                </a:solidFill>
                <a:latin typeface="Calibri" panose="020F0502020204030204" pitchFamily="34" charset="0"/>
                <a:cs typeface="Calibri" panose="020F0502020204030204" pitchFamily="34" charset="0"/>
              </a:rPr>
              <a:t>   - Fatigue</a:t>
            </a:r>
            <a:r>
              <a:rPr lang="it-IT" altLang="it-IT">
                <a:solidFill>
                  <a:srgbClr val="FFFFFF"/>
                </a:solidFill>
                <a:latin typeface="Calibri" panose="020F0502020204030204" pitchFamily="34" charset="0"/>
                <a:cs typeface="Calibri" panose="020F0502020204030204" pitchFamily="34" charset="0"/>
              </a:rPr>
              <a:t> </a:t>
            </a:r>
          </a:p>
        </p:txBody>
      </p:sp>
      <p:sp>
        <p:nvSpPr>
          <p:cNvPr id="45058" name="Title 1"/>
          <p:cNvSpPr>
            <a:spLocks noGrp="1"/>
          </p:cNvSpPr>
          <p:nvPr>
            <p:ph type="title"/>
          </p:nvPr>
        </p:nvSpPr>
        <p:spPr>
          <a:xfrm>
            <a:off x="2286000" y="1"/>
            <a:ext cx="7772400" cy="803275"/>
          </a:xfrm>
        </p:spPr>
        <p:txBody>
          <a:bodyPr/>
          <a:lstStyle/>
          <a:p>
            <a:r>
              <a:rPr lang="en-GB" altLang="it-IT" sz="3200" b="1">
                <a:solidFill>
                  <a:srgbClr val="FFFF00"/>
                </a:solidFill>
                <a:latin typeface="Calibri" panose="020F0502020204030204" pitchFamily="34" charset="0"/>
                <a:cs typeface="Calibri" panose="020F0502020204030204" pitchFamily="34" charset="0"/>
              </a:rPr>
              <a:t>Clinical features</a:t>
            </a:r>
          </a:p>
        </p:txBody>
      </p:sp>
    </p:spTree>
    <p:extLst>
      <p:ext uri="{BB962C8B-B14F-4D97-AF65-F5344CB8AC3E}">
        <p14:creationId xmlns:p14="http://schemas.microsoft.com/office/powerpoint/2010/main" val="2495801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476500" y="76201"/>
            <a:ext cx="7772400" cy="803275"/>
          </a:xfrm>
        </p:spPr>
        <p:txBody>
          <a:bodyPr/>
          <a:lstStyle/>
          <a:p>
            <a:r>
              <a:rPr lang="en-GB" altLang="it-IT" sz="3200" b="1">
                <a:solidFill>
                  <a:srgbClr val="FFFF00"/>
                </a:solidFill>
                <a:latin typeface="Calibri" panose="020F0502020204030204" pitchFamily="34" charset="0"/>
                <a:cs typeface="Calibri" panose="020F0502020204030204" pitchFamily="34" charset="0"/>
              </a:rPr>
              <a:t>Other symptoms</a:t>
            </a:r>
          </a:p>
        </p:txBody>
      </p:sp>
      <p:sp>
        <p:nvSpPr>
          <p:cNvPr id="46082" name="Content Placeholder 2"/>
          <p:cNvSpPr>
            <a:spLocks noGrp="1"/>
          </p:cNvSpPr>
          <p:nvPr>
            <p:ph idx="1"/>
          </p:nvPr>
        </p:nvSpPr>
        <p:spPr>
          <a:xfrm>
            <a:off x="1676400" y="914401"/>
            <a:ext cx="9372600" cy="5516563"/>
          </a:xfrm>
        </p:spPr>
        <p:txBody>
          <a:bodyPr/>
          <a:lstStyle/>
          <a:p>
            <a:pPr>
              <a:buClr>
                <a:srgbClr val="FF0000"/>
              </a:buClr>
            </a:pPr>
            <a:r>
              <a:rPr lang="en-GB" altLang="it-IT" sz="2400">
                <a:solidFill>
                  <a:schemeClr val="bg1"/>
                </a:solidFill>
                <a:latin typeface="Calibri" panose="020F0502020204030204" pitchFamily="34" charset="0"/>
                <a:cs typeface="Calibri" panose="020F0502020204030204" pitchFamily="34" charset="0"/>
              </a:rPr>
              <a:t>New onset type 2 DM (20%)</a:t>
            </a:r>
          </a:p>
          <a:p>
            <a:pPr marL="457200" lvl="1" indent="0">
              <a:buClr>
                <a:srgbClr val="FF0000"/>
              </a:buClr>
              <a:buNone/>
            </a:pPr>
            <a:r>
              <a:rPr lang="en-GB" altLang="it-IT" sz="2400">
                <a:solidFill>
                  <a:schemeClr val="bg1"/>
                </a:solidFill>
                <a:latin typeface="Calibri" panose="020F0502020204030204" pitchFamily="34" charset="0"/>
                <a:ea typeface="Arial" panose="020B0604020202020204" pitchFamily="34" charset="0"/>
                <a:cs typeface="Calibri" panose="020F0502020204030204" pitchFamily="34" charset="0"/>
              </a:rPr>
              <a:t>- Normal weight or, more commonly, underweight patients</a:t>
            </a:r>
          </a:p>
          <a:p>
            <a:pPr marL="457200" lvl="1" indent="0">
              <a:buClr>
                <a:srgbClr val="FF0000"/>
              </a:buClr>
              <a:buFont typeface="Arial" panose="020B0604020202020204" pitchFamily="34" charset="0"/>
              <a:buChar char="•"/>
            </a:pPr>
            <a:endParaRPr lang="en-GB" altLang="it-IT" sz="1200">
              <a:solidFill>
                <a:schemeClr val="bg1"/>
              </a:solidFill>
              <a:latin typeface="Calibri" panose="020F0502020204030204" pitchFamily="34" charset="0"/>
              <a:ea typeface="Arial" panose="020B0604020202020204" pitchFamily="34" charset="0"/>
              <a:cs typeface="Calibri" panose="020F0502020204030204" pitchFamily="34" charset="0"/>
            </a:endParaRPr>
          </a:p>
          <a:p>
            <a:pPr>
              <a:buClr>
                <a:srgbClr val="FF0000"/>
              </a:buClr>
            </a:pPr>
            <a:r>
              <a:rPr lang="en-GB" altLang="it-IT" sz="2400">
                <a:solidFill>
                  <a:schemeClr val="bg1"/>
                </a:solidFill>
                <a:latin typeface="Calibri" panose="020F0502020204030204" pitchFamily="34" charset="0"/>
                <a:cs typeface="Calibri" panose="020F0502020204030204" pitchFamily="34" charset="0"/>
              </a:rPr>
              <a:t>Resistant dyspepsia / persistent epigastric pain</a:t>
            </a:r>
          </a:p>
          <a:p>
            <a:pPr>
              <a:buClr>
                <a:srgbClr val="FF0000"/>
              </a:buClr>
            </a:pPr>
            <a:endParaRPr lang="en-GB" altLang="it-IT" sz="1200">
              <a:solidFill>
                <a:schemeClr val="bg1"/>
              </a:solidFill>
              <a:latin typeface="Calibri" panose="020F0502020204030204" pitchFamily="34" charset="0"/>
              <a:cs typeface="Calibri" panose="020F0502020204030204" pitchFamily="34" charset="0"/>
            </a:endParaRPr>
          </a:p>
          <a:p>
            <a:pPr>
              <a:buClr>
                <a:srgbClr val="FF0000"/>
              </a:buClr>
            </a:pPr>
            <a:r>
              <a:rPr lang="en-GB" altLang="it-IT" sz="2400">
                <a:solidFill>
                  <a:schemeClr val="bg1"/>
                </a:solidFill>
                <a:latin typeface="Calibri" panose="020F0502020204030204" pitchFamily="34" charset="0"/>
                <a:cs typeface="Calibri" panose="020F0502020204030204" pitchFamily="34" charset="0"/>
              </a:rPr>
              <a:t>IBS like symptoms in those &gt;45 years</a:t>
            </a:r>
          </a:p>
          <a:p>
            <a:pPr marL="457200" lvl="1" indent="0">
              <a:buClr>
                <a:srgbClr val="FF0000"/>
              </a:buClr>
              <a:buNone/>
            </a:pPr>
            <a:r>
              <a:rPr lang="en-GB" altLang="it-IT" sz="2400">
                <a:solidFill>
                  <a:schemeClr val="bg1"/>
                </a:solidFill>
                <a:latin typeface="Calibri" panose="020F0502020204030204" pitchFamily="34" charset="0"/>
                <a:ea typeface="Arial" panose="020B0604020202020204" pitchFamily="34" charset="0"/>
                <a:cs typeface="Calibri" panose="020F0502020204030204" pitchFamily="34" charset="0"/>
              </a:rPr>
              <a:t>- very rare as a new onset symptom at this age </a:t>
            </a:r>
          </a:p>
          <a:p>
            <a:pPr marL="457200" lvl="1" indent="0">
              <a:buClr>
                <a:srgbClr val="FF0000"/>
              </a:buClr>
              <a:buFont typeface="Arial" panose="020B0604020202020204" pitchFamily="34" charset="0"/>
              <a:buChar char="•"/>
            </a:pPr>
            <a:endParaRPr lang="en-GB" altLang="it-IT" sz="1200">
              <a:solidFill>
                <a:schemeClr val="bg1"/>
              </a:solidFill>
              <a:latin typeface="Calibri" panose="020F0502020204030204" pitchFamily="34" charset="0"/>
              <a:ea typeface="Arial" panose="020B0604020202020204" pitchFamily="34" charset="0"/>
              <a:cs typeface="Calibri" panose="020F0502020204030204" pitchFamily="34" charset="0"/>
            </a:endParaRPr>
          </a:p>
          <a:p>
            <a:pPr>
              <a:buClr>
                <a:srgbClr val="FF0000"/>
              </a:buClr>
            </a:pPr>
            <a:r>
              <a:rPr lang="en-GB" altLang="it-IT" sz="2400">
                <a:solidFill>
                  <a:schemeClr val="bg1"/>
                </a:solidFill>
                <a:latin typeface="Calibri" panose="020F0502020204030204" pitchFamily="34" charset="0"/>
                <a:cs typeface="Calibri" panose="020F0502020204030204" pitchFamily="34" charset="0"/>
              </a:rPr>
              <a:t>Altered bowel habit</a:t>
            </a:r>
          </a:p>
          <a:p>
            <a:pPr marL="457200" lvl="1" indent="0">
              <a:buClr>
                <a:srgbClr val="FF0000"/>
              </a:buClr>
              <a:buNone/>
            </a:pPr>
            <a:r>
              <a:rPr lang="en-GB" altLang="it-IT" sz="2400">
                <a:solidFill>
                  <a:schemeClr val="bg1"/>
                </a:solidFill>
                <a:latin typeface="Calibri" panose="020F0502020204030204" pitchFamily="34" charset="0"/>
                <a:ea typeface="Arial" panose="020B0604020202020204" pitchFamily="34" charset="0"/>
                <a:cs typeface="Calibri" panose="020F0502020204030204" pitchFamily="34" charset="0"/>
              </a:rPr>
              <a:t>- Increased bowel movement frequency and steathorrea (10%)</a:t>
            </a:r>
          </a:p>
          <a:p>
            <a:pPr marL="457200" lvl="1" indent="0">
              <a:buClr>
                <a:srgbClr val="FF0000"/>
              </a:buClr>
              <a:buFont typeface="Arial" panose="020B0604020202020204" pitchFamily="34" charset="0"/>
              <a:buChar char="•"/>
            </a:pPr>
            <a:endParaRPr lang="en-GB" altLang="it-IT" sz="1200">
              <a:solidFill>
                <a:schemeClr val="bg1"/>
              </a:solidFill>
              <a:latin typeface="Calibri" panose="020F0502020204030204" pitchFamily="34" charset="0"/>
              <a:ea typeface="Arial" panose="020B0604020202020204" pitchFamily="34" charset="0"/>
              <a:cs typeface="Calibri" panose="020F0502020204030204" pitchFamily="34" charset="0"/>
            </a:endParaRPr>
          </a:p>
          <a:p>
            <a:pPr>
              <a:buClr>
                <a:srgbClr val="FF0000"/>
              </a:buClr>
            </a:pPr>
            <a:r>
              <a:rPr lang="en-GB" altLang="it-IT" sz="2400">
                <a:solidFill>
                  <a:schemeClr val="bg1"/>
                </a:solidFill>
                <a:latin typeface="Calibri" panose="020F0502020204030204" pitchFamily="34" charset="0"/>
                <a:cs typeface="Calibri" panose="020F0502020204030204" pitchFamily="34" charset="0"/>
              </a:rPr>
              <a:t>Venous thromboembolism (</a:t>
            </a:r>
            <a:r>
              <a:rPr lang="en-GB" altLang="it-IT" sz="2000">
                <a:solidFill>
                  <a:schemeClr val="bg1"/>
                </a:solidFill>
                <a:latin typeface="Calibri" panose="020F0502020204030204" pitchFamily="34" charset="0"/>
                <a:cs typeface="Calibri" panose="020F0502020204030204" pitchFamily="34" charset="0"/>
              </a:rPr>
              <a:t>Trousseau’s sign or </a:t>
            </a:r>
            <a:r>
              <a:rPr lang="en-GB" altLang="it-IT" sz="2000" i="1">
                <a:solidFill>
                  <a:schemeClr val="bg1"/>
                </a:solidFill>
                <a:latin typeface="Calibri" panose="020F0502020204030204" pitchFamily="34" charset="0"/>
                <a:cs typeface="Calibri" panose="020F0502020204030204" pitchFamily="34" charset="0"/>
              </a:rPr>
              <a:t>tromboflebitis migrans</a:t>
            </a:r>
            <a:r>
              <a:rPr lang="en-GB" altLang="it-IT" sz="2400">
                <a:solidFill>
                  <a:schemeClr val="bg1"/>
                </a:solidFill>
                <a:latin typeface="Calibri" panose="020F0502020204030204" pitchFamily="34" charset="0"/>
                <a:cs typeface="Calibri" panose="020F0502020204030204" pitchFamily="34" charset="0"/>
              </a:rPr>
              <a:t>) </a:t>
            </a:r>
          </a:p>
          <a:p>
            <a:pPr marL="457200" lvl="1" indent="0">
              <a:buClr>
                <a:srgbClr val="FF0000"/>
              </a:buClr>
              <a:buFontTx/>
              <a:buChar char="-"/>
            </a:pPr>
            <a:r>
              <a:rPr lang="en-GB" altLang="it-IT" sz="2400">
                <a:solidFill>
                  <a:schemeClr val="bg1"/>
                </a:solidFill>
                <a:latin typeface="Calibri" panose="020F0502020204030204" pitchFamily="34" charset="0"/>
                <a:ea typeface="Arial" panose="020B0604020202020204" pitchFamily="34" charset="0"/>
                <a:cs typeface="Calibri" panose="020F0502020204030204" pitchFamily="34" charset="0"/>
              </a:rPr>
              <a:t>Heralding an underlying abdominal malignancy</a:t>
            </a:r>
          </a:p>
          <a:p>
            <a:pPr marL="457200" lvl="1" indent="0">
              <a:buClr>
                <a:srgbClr val="FF0000"/>
              </a:buClr>
              <a:buFontTx/>
              <a:buChar char="-"/>
            </a:pPr>
            <a:endParaRPr lang="en-GB" altLang="it-IT" sz="1200">
              <a:solidFill>
                <a:schemeClr val="bg1"/>
              </a:solidFill>
              <a:latin typeface="Calibri" panose="020F0502020204030204" pitchFamily="34" charset="0"/>
              <a:ea typeface="Arial" panose="020B0604020202020204" pitchFamily="34" charset="0"/>
              <a:cs typeface="Calibri" panose="020F0502020204030204" pitchFamily="34" charset="0"/>
            </a:endParaRPr>
          </a:p>
          <a:p>
            <a:pPr>
              <a:buClr>
                <a:srgbClr val="FF0000"/>
              </a:buClr>
            </a:pPr>
            <a:r>
              <a:rPr lang="en-GB" altLang="it-IT" sz="2400">
                <a:solidFill>
                  <a:schemeClr val="bg1"/>
                </a:solidFill>
                <a:latin typeface="Calibri" panose="020F0502020204030204" pitchFamily="34" charset="0"/>
                <a:cs typeface="Calibri" panose="020F0502020204030204" pitchFamily="34" charset="0"/>
              </a:rPr>
              <a:t>Mood disorders</a:t>
            </a:r>
          </a:p>
        </p:txBody>
      </p:sp>
    </p:spTree>
    <p:extLst>
      <p:ext uri="{BB962C8B-B14F-4D97-AF65-F5344CB8AC3E}">
        <p14:creationId xmlns:p14="http://schemas.microsoft.com/office/powerpoint/2010/main" val="126070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209800" y="76201"/>
            <a:ext cx="7772400" cy="1008063"/>
          </a:xfrm>
        </p:spPr>
        <p:txBody>
          <a:bodyPr/>
          <a:lstStyle/>
          <a:p>
            <a:r>
              <a:rPr lang="en-GB" altLang="it-IT" sz="3200" b="1">
                <a:solidFill>
                  <a:srgbClr val="FFFF00"/>
                </a:solidFill>
                <a:latin typeface="Calibri" panose="020F0502020204030204" pitchFamily="34" charset="0"/>
                <a:cs typeface="Calibri" panose="020F0502020204030204" pitchFamily="34" charset="0"/>
              </a:rPr>
              <a:t>Laboratory tests</a:t>
            </a:r>
          </a:p>
        </p:txBody>
      </p:sp>
      <p:sp>
        <p:nvSpPr>
          <p:cNvPr id="3" name="Content Placeholder 2"/>
          <p:cNvSpPr>
            <a:spLocks noGrp="1"/>
          </p:cNvSpPr>
          <p:nvPr>
            <p:ph idx="1"/>
          </p:nvPr>
        </p:nvSpPr>
        <p:spPr>
          <a:xfrm>
            <a:off x="2209800" y="990600"/>
            <a:ext cx="7772400" cy="5562600"/>
          </a:xfrm>
        </p:spPr>
        <p:txBody>
          <a:bodyPr>
            <a:normAutofit fontScale="77500" lnSpcReduction="20000"/>
          </a:bodyPr>
          <a:lstStyle/>
          <a:p>
            <a:pPr>
              <a:defRPr/>
            </a:pPr>
            <a:r>
              <a:rPr lang="en-GB" b="1" dirty="0" smtClean="0">
                <a:solidFill>
                  <a:schemeClr val="bg1"/>
                </a:solidFill>
                <a:latin typeface="Calibri" panose="020F0502020204030204" pitchFamily="34" charset="0"/>
                <a:ea typeface="ＭＳ Ｐゴシック" charset="0"/>
                <a:cs typeface="Calibri" panose="020F0502020204030204" pitchFamily="34" charset="0"/>
              </a:rPr>
              <a:t>Full blood count </a:t>
            </a:r>
          </a:p>
          <a:p>
            <a:pPr lvl="1">
              <a:defRPr/>
            </a:pPr>
            <a:r>
              <a:rPr lang="en-GB" b="1" dirty="0" smtClean="0">
                <a:solidFill>
                  <a:schemeClr val="bg1"/>
                </a:solidFill>
                <a:latin typeface="Calibri" panose="020F0502020204030204" pitchFamily="34" charset="0"/>
                <a:cs typeface="Calibri" panose="020F0502020204030204" pitchFamily="34" charset="0"/>
              </a:rPr>
              <a:t>anaemia rare except for </a:t>
            </a:r>
            <a:r>
              <a:rPr lang="en-GB" b="1" dirty="0" err="1" smtClean="0">
                <a:solidFill>
                  <a:schemeClr val="bg1"/>
                </a:solidFill>
                <a:latin typeface="Calibri" panose="020F0502020204030204" pitchFamily="34" charset="0"/>
                <a:cs typeface="Calibri" panose="020F0502020204030204" pitchFamily="34" charset="0"/>
              </a:rPr>
              <a:t>ampullary</a:t>
            </a:r>
            <a:r>
              <a:rPr lang="en-GB" b="1" dirty="0" smtClean="0">
                <a:solidFill>
                  <a:schemeClr val="bg1"/>
                </a:solidFill>
                <a:latin typeface="Calibri" panose="020F0502020204030204" pitchFamily="34" charset="0"/>
                <a:cs typeface="Calibri" panose="020F0502020204030204" pitchFamily="34" charset="0"/>
              </a:rPr>
              <a:t> tumours (bleeding)</a:t>
            </a:r>
          </a:p>
          <a:p>
            <a:pPr lvl="1">
              <a:defRPr/>
            </a:pPr>
            <a:endParaRPr lang="en-GB" b="1" dirty="0" smtClean="0">
              <a:solidFill>
                <a:schemeClr val="bg1"/>
              </a:solidFill>
              <a:latin typeface="Calibri" panose="020F0502020204030204" pitchFamily="34" charset="0"/>
              <a:cs typeface="Calibri" panose="020F0502020204030204" pitchFamily="34" charset="0"/>
            </a:endParaRPr>
          </a:p>
          <a:p>
            <a:pPr>
              <a:defRPr/>
            </a:pPr>
            <a:r>
              <a:rPr lang="en-GB" b="1" dirty="0" smtClean="0">
                <a:solidFill>
                  <a:schemeClr val="bg1"/>
                </a:solidFill>
                <a:latin typeface="Calibri" panose="020F0502020204030204" pitchFamily="34" charset="0"/>
                <a:ea typeface="ＭＳ Ｐゴシック" charset="0"/>
                <a:cs typeface="Calibri" panose="020F0502020204030204" pitchFamily="34" charset="0"/>
              </a:rPr>
              <a:t>Liver function tests</a:t>
            </a:r>
          </a:p>
          <a:p>
            <a:pPr lvl="1">
              <a:defRPr/>
            </a:pPr>
            <a:r>
              <a:rPr lang="en-GB" b="1" dirty="0" smtClean="0">
                <a:solidFill>
                  <a:schemeClr val="bg1"/>
                </a:solidFill>
                <a:latin typeface="Calibri" panose="020F0502020204030204" pitchFamily="34" charset="0"/>
                <a:cs typeface="Calibri" panose="020F0502020204030204" pitchFamily="34" charset="0"/>
              </a:rPr>
              <a:t>Obstructive jaundice</a:t>
            </a:r>
          </a:p>
          <a:p>
            <a:pPr lvl="1">
              <a:defRPr/>
            </a:pPr>
            <a:r>
              <a:rPr lang="en-GB" b="1" dirty="0" smtClean="0">
                <a:solidFill>
                  <a:schemeClr val="bg1"/>
                </a:solidFill>
                <a:latin typeface="Calibri" panose="020F0502020204030204" pitchFamily="34" charset="0"/>
                <a:cs typeface="Calibri" panose="020F0502020204030204" pitchFamily="34" charset="0"/>
              </a:rPr>
              <a:t>Elevated </a:t>
            </a:r>
            <a:r>
              <a:rPr lang="en-GB" b="1" dirty="0" err="1" smtClean="0">
                <a:solidFill>
                  <a:schemeClr val="bg1"/>
                </a:solidFill>
                <a:latin typeface="Calibri" panose="020F0502020204030204" pitchFamily="34" charset="0"/>
                <a:cs typeface="Calibri" panose="020F0502020204030204" pitchFamily="34" charset="0"/>
              </a:rPr>
              <a:t>gGT</a:t>
            </a:r>
            <a:r>
              <a:rPr lang="en-GB" b="1" dirty="0" smtClean="0">
                <a:solidFill>
                  <a:schemeClr val="bg1"/>
                </a:solidFill>
                <a:latin typeface="Calibri" panose="020F0502020204030204" pitchFamily="34" charset="0"/>
                <a:cs typeface="Calibri" panose="020F0502020204030204" pitchFamily="34" charset="0"/>
              </a:rPr>
              <a:t> / </a:t>
            </a:r>
            <a:r>
              <a:rPr lang="en-GB" b="1" dirty="0" err="1" smtClean="0">
                <a:solidFill>
                  <a:schemeClr val="bg1"/>
                </a:solidFill>
                <a:latin typeface="Calibri" panose="020F0502020204030204" pitchFamily="34" charset="0"/>
                <a:cs typeface="Calibri" panose="020F0502020204030204" pitchFamily="34" charset="0"/>
              </a:rPr>
              <a:t>Alk</a:t>
            </a:r>
            <a:r>
              <a:rPr lang="en-GB" b="1" dirty="0" smtClean="0">
                <a:solidFill>
                  <a:schemeClr val="bg1"/>
                </a:solidFill>
                <a:latin typeface="Calibri" panose="020F0502020204030204" pitchFamily="34" charset="0"/>
                <a:cs typeface="Calibri" panose="020F0502020204030204" pitchFamily="34" charset="0"/>
              </a:rPr>
              <a:t> </a:t>
            </a:r>
            <a:r>
              <a:rPr lang="en-GB" b="1" dirty="0" err="1" smtClean="0">
                <a:solidFill>
                  <a:schemeClr val="bg1"/>
                </a:solidFill>
                <a:latin typeface="Calibri" panose="020F0502020204030204" pitchFamily="34" charset="0"/>
                <a:cs typeface="Calibri" panose="020F0502020204030204" pitchFamily="34" charset="0"/>
              </a:rPr>
              <a:t>Phos</a:t>
            </a:r>
            <a:r>
              <a:rPr lang="en-GB" b="1" dirty="0" smtClean="0">
                <a:solidFill>
                  <a:schemeClr val="bg1"/>
                </a:solidFill>
                <a:latin typeface="Calibri" panose="020F0502020204030204" pitchFamily="34" charset="0"/>
                <a:cs typeface="Calibri" panose="020F0502020204030204" pitchFamily="34" charset="0"/>
              </a:rPr>
              <a:t> may precede ↑bilirubin</a:t>
            </a:r>
          </a:p>
          <a:p>
            <a:pPr lvl="1">
              <a:defRPr/>
            </a:pPr>
            <a:endParaRPr lang="en-GB" b="1" dirty="0" smtClean="0">
              <a:solidFill>
                <a:schemeClr val="bg1"/>
              </a:solidFill>
              <a:latin typeface="Calibri" panose="020F0502020204030204" pitchFamily="34" charset="0"/>
              <a:cs typeface="Calibri" panose="020F0502020204030204" pitchFamily="34" charset="0"/>
            </a:endParaRPr>
          </a:p>
          <a:p>
            <a:pPr>
              <a:defRPr/>
            </a:pPr>
            <a:r>
              <a:rPr lang="en-GB" b="1" dirty="0" smtClean="0">
                <a:solidFill>
                  <a:schemeClr val="bg1"/>
                </a:solidFill>
                <a:latin typeface="Calibri" panose="020F0502020204030204" pitchFamily="34" charset="0"/>
                <a:ea typeface="ＭＳ Ｐゴシック" charset="0"/>
                <a:cs typeface="Calibri" panose="020F0502020204030204" pitchFamily="34" charset="0"/>
              </a:rPr>
              <a:t>Serum glucose </a:t>
            </a:r>
            <a:endParaRPr lang="en-GB" b="1" dirty="0">
              <a:solidFill>
                <a:schemeClr val="bg1"/>
              </a:solidFill>
              <a:latin typeface="Calibri" panose="020F0502020204030204" pitchFamily="34" charset="0"/>
              <a:ea typeface="ＭＳ Ｐゴシック" charset="0"/>
              <a:cs typeface="Calibri" panose="020F0502020204030204" pitchFamily="34" charset="0"/>
            </a:endParaRPr>
          </a:p>
          <a:p>
            <a:pPr lvl="1">
              <a:defRPr/>
            </a:pPr>
            <a:r>
              <a:rPr lang="en-GB" b="1" dirty="0">
                <a:solidFill>
                  <a:schemeClr val="bg1"/>
                </a:solidFill>
                <a:latin typeface="Calibri" panose="020F0502020204030204" pitchFamily="34" charset="0"/>
                <a:cs typeface="Calibri" panose="020F0502020204030204" pitchFamily="34" charset="0"/>
              </a:rPr>
              <a:t>D</a:t>
            </a:r>
            <a:r>
              <a:rPr lang="en-GB" b="1" dirty="0" smtClean="0">
                <a:solidFill>
                  <a:schemeClr val="bg1"/>
                </a:solidFill>
                <a:latin typeface="Calibri" panose="020F0502020204030204" pitchFamily="34" charset="0"/>
                <a:cs typeface="Calibri" panose="020F0502020204030204" pitchFamily="34" charset="0"/>
              </a:rPr>
              <a:t>iabetes (20%) or impaired glucose tolerance (20%)</a:t>
            </a:r>
          </a:p>
          <a:p>
            <a:pPr lvl="1">
              <a:defRPr/>
            </a:pPr>
            <a:endParaRPr lang="en-GB" b="1" dirty="0" smtClean="0">
              <a:solidFill>
                <a:schemeClr val="bg1"/>
              </a:solidFill>
              <a:latin typeface="Calibri" panose="020F0502020204030204" pitchFamily="34" charset="0"/>
              <a:cs typeface="Calibri" panose="020F0502020204030204" pitchFamily="34" charset="0"/>
            </a:endParaRPr>
          </a:p>
          <a:p>
            <a:pPr>
              <a:defRPr/>
            </a:pPr>
            <a:r>
              <a:rPr lang="en-GB" b="1" dirty="0" smtClean="0">
                <a:solidFill>
                  <a:schemeClr val="bg1"/>
                </a:solidFill>
                <a:latin typeface="Calibri" panose="020F0502020204030204" pitchFamily="34" charset="0"/>
                <a:ea typeface="ＭＳ Ｐゴシック" charset="0"/>
                <a:cs typeface="Calibri" panose="020F0502020204030204" pitchFamily="34" charset="0"/>
              </a:rPr>
              <a:t>CA19-9</a:t>
            </a:r>
          </a:p>
          <a:p>
            <a:pPr lvl="1">
              <a:defRPr/>
            </a:pPr>
            <a:r>
              <a:rPr lang="en-GB" b="1" dirty="0">
                <a:solidFill>
                  <a:schemeClr val="bg1"/>
                </a:solidFill>
                <a:latin typeface="Calibri" panose="020F0502020204030204" pitchFamily="34" charset="0"/>
                <a:cs typeface="Calibri" panose="020F0502020204030204" pitchFamily="34" charset="0"/>
              </a:rPr>
              <a:t>S</a:t>
            </a:r>
            <a:r>
              <a:rPr lang="en-GB" b="1" dirty="0" smtClean="0">
                <a:solidFill>
                  <a:schemeClr val="bg1"/>
                </a:solidFill>
                <a:latin typeface="Calibri" panose="020F0502020204030204" pitchFamily="34" charset="0"/>
                <a:cs typeface="Calibri" panose="020F0502020204030204" pitchFamily="34" charset="0"/>
              </a:rPr>
              <a:t>ensitivity of ~80% and a specificity of 83% </a:t>
            </a:r>
          </a:p>
          <a:p>
            <a:pPr lvl="1">
              <a:defRPr/>
            </a:pPr>
            <a:r>
              <a:rPr lang="en-GB" b="1" dirty="0" smtClean="0">
                <a:solidFill>
                  <a:schemeClr val="bg1"/>
                </a:solidFill>
                <a:latin typeface="Calibri" panose="020F0502020204030204" pitchFamily="34" charset="0"/>
                <a:cs typeface="Calibri" panose="020F0502020204030204" pitchFamily="34" charset="0"/>
              </a:rPr>
              <a:t>Normal levels do not exclude diagnosis </a:t>
            </a:r>
          </a:p>
          <a:p>
            <a:pPr lvl="1">
              <a:defRPr/>
            </a:pPr>
            <a:r>
              <a:rPr lang="en-GB" b="1" dirty="0">
                <a:solidFill>
                  <a:schemeClr val="bg1"/>
                </a:solidFill>
                <a:latin typeface="Calibri" panose="020F0502020204030204" pitchFamily="34" charset="0"/>
                <a:cs typeface="Calibri" panose="020F0502020204030204" pitchFamily="34" charset="0"/>
              </a:rPr>
              <a:t>B</a:t>
            </a:r>
            <a:r>
              <a:rPr lang="en-GB" b="1" dirty="0" smtClean="0">
                <a:solidFill>
                  <a:schemeClr val="bg1"/>
                </a:solidFill>
                <a:latin typeface="Calibri" panose="020F0502020204030204" pitchFamily="34" charset="0"/>
                <a:cs typeface="Calibri" panose="020F0502020204030204" pitchFamily="34" charset="0"/>
              </a:rPr>
              <a:t>etter for treatment monitoring</a:t>
            </a:r>
          </a:p>
          <a:p>
            <a:pPr>
              <a:defRPr/>
            </a:pPr>
            <a:endParaRPr lang="en-GB" b="1" dirty="0">
              <a:solidFill>
                <a:schemeClr val="bg1"/>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223669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asellaDiTesto 1"/>
          <p:cNvSpPr txBox="1">
            <a:spLocks noChangeArrowheads="1"/>
          </p:cNvSpPr>
          <p:nvPr/>
        </p:nvSpPr>
        <p:spPr bwMode="auto">
          <a:xfrm>
            <a:off x="4097339" y="434975"/>
            <a:ext cx="4225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3200" b="1">
                <a:solidFill>
                  <a:srgbClr val="FFFF00"/>
                </a:solidFill>
                <a:latin typeface="Calibri" panose="020F0502020204030204" pitchFamily="34" charset="0"/>
                <a:cs typeface="Calibri" panose="020F0502020204030204" pitchFamily="34" charset="0"/>
              </a:rPr>
              <a:t>Semeiotica strumentale</a:t>
            </a:r>
          </a:p>
        </p:txBody>
      </p:sp>
      <p:sp>
        <p:nvSpPr>
          <p:cNvPr id="27650" name="CasellaDiTesto 9"/>
          <p:cNvSpPr txBox="1">
            <a:spLocks noChangeArrowheads="1"/>
          </p:cNvSpPr>
          <p:nvPr/>
        </p:nvSpPr>
        <p:spPr bwMode="auto">
          <a:xfrm>
            <a:off x="3352800" y="1585913"/>
            <a:ext cx="5715000" cy="2246312"/>
          </a:xfrm>
          <a:prstGeom prst="rect">
            <a:avLst/>
          </a:prstGeom>
          <a:solidFill>
            <a:schemeClr val="accent5">
              <a:lumMod val="90000"/>
            </a:schemeClr>
          </a:solidFill>
          <a:ln w="9525">
            <a:solidFill>
              <a:srgbClr val="002060"/>
            </a:solid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it-IT" altLang="it-IT" sz="2800" b="1" dirty="0">
                <a:solidFill>
                  <a:srgbClr val="0000CC"/>
                </a:solidFill>
                <a:latin typeface="Calibri" pitchFamily="34" charset="0"/>
                <a:cs typeface="Calibri" pitchFamily="34" charset="0"/>
              </a:rPr>
              <a:t>I livello </a:t>
            </a:r>
          </a:p>
          <a:p>
            <a:pPr eaLnBrk="1" fontAlgn="base" hangingPunct="1">
              <a:spcBef>
                <a:spcPct val="0"/>
              </a:spcBef>
              <a:spcAft>
                <a:spcPct val="0"/>
              </a:spcAft>
              <a:defRPr/>
            </a:pPr>
            <a:endParaRPr lang="it-IT" altLang="it-IT" sz="2800" b="1" dirty="0">
              <a:solidFill>
                <a:srgbClr val="0000CC"/>
              </a:solidFill>
              <a:latin typeface="Calibri" pitchFamily="34" charset="0"/>
              <a:cs typeface="Calibri" pitchFamily="34" charset="0"/>
            </a:endParaRPr>
          </a:p>
          <a:p>
            <a:pPr eaLnBrk="1" fontAlgn="base" hangingPunct="1">
              <a:spcBef>
                <a:spcPct val="0"/>
              </a:spcBef>
              <a:spcAft>
                <a:spcPct val="0"/>
              </a:spcAft>
              <a:defRPr/>
            </a:pPr>
            <a:r>
              <a:rPr lang="it-IT" altLang="it-IT" sz="2800" b="1" dirty="0">
                <a:solidFill>
                  <a:srgbClr val="0000CC"/>
                </a:solidFill>
                <a:latin typeface="Calibri" pitchFamily="34" charset="0"/>
                <a:cs typeface="Calibri" pitchFamily="34" charset="0"/>
              </a:rPr>
              <a:t>Ecografia senza e con mdc</a:t>
            </a:r>
          </a:p>
          <a:p>
            <a:pPr eaLnBrk="1" fontAlgn="base" hangingPunct="1">
              <a:spcBef>
                <a:spcPct val="0"/>
              </a:spcBef>
              <a:spcAft>
                <a:spcPct val="0"/>
              </a:spcAft>
              <a:defRPr/>
            </a:pPr>
            <a:endParaRPr lang="it-IT" altLang="it-IT" sz="2800" b="1" dirty="0">
              <a:solidFill>
                <a:srgbClr val="0000CC"/>
              </a:solidFill>
              <a:latin typeface="Calibri" pitchFamily="34" charset="0"/>
              <a:cs typeface="Calibri" pitchFamily="34" charset="0"/>
            </a:endParaRPr>
          </a:p>
          <a:p>
            <a:pPr eaLnBrk="1" fontAlgn="base" hangingPunct="1">
              <a:spcBef>
                <a:spcPct val="0"/>
              </a:spcBef>
              <a:spcAft>
                <a:spcPct val="0"/>
              </a:spcAft>
              <a:defRPr/>
            </a:pPr>
            <a:r>
              <a:rPr lang="it-IT" altLang="it-IT" sz="2800" b="1" dirty="0">
                <a:solidFill>
                  <a:srgbClr val="0000CC"/>
                </a:solidFill>
                <a:latin typeface="Calibri" pitchFamily="34" charset="0"/>
                <a:cs typeface="Calibri" pitchFamily="34" charset="0"/>
              </a:rPr>
              <a:t>TC </a:t>
            </a:r>
            <a:r>
              <a:rPr lang="it-IT" altLang="it-IT" sz="2800" b="1" dirty="0" err="1">
                <a:solidFill>
                  <a:srgbClr val="0000CC"/>
                </a:solidFill>
                <a:latin typeface="Calibri" pitchFamily="34" charset="0"/>
                <a:cs typeface="Calibri" pitchFamily="34" charset="0"/>
              </a:rPr>
              <a:t>multidetettore</a:t>
            </a:r>
            <a:r>
              <a:rPr lang="it-IT" altLang="it-IT" sz="2800" b="1" dirty="0">
                <a:solidFill>
                  <a:srgbClr val="0000CC"/>
                </a:solidFill>
                <a:latin typeface="Calibri" pitchFamily="34" charset="0"/>
                <a:cs typeface="Calibri" pitchFamily="34" charset="0"/>
              </a:rPr>
              <a:t> </a:t>
            </a:r>
            <a:r>
              <a:rPr lang="it-IT" altLang="it-IT" sz="2800" b="1" dirty="0" err="1">
                <a:solidFill>
                  <a:srgbClr val="0000CC"/>
                </a:solidFill>
                <a:latin typeface="Calibri" pitchFamily="34" charset="0"/>
                <a:cs typeface="Calibri" pitchFamily="34" charset="0"/>
              </a:rPr>
              <a:t>toraco</a:t>
            </a:r>
            <a:r>
              <a:rPr lang="it-IT" altLang="it-IT" sz="2800" b="1" dirty="0">
                <a:solidFill>
                  <a:srgbClr val="0000CC"/>
                </a:solidFill>
                <a:latin typeface="Calibri" pitchFamily="34" charset="0"/>
                <a:cs typeface="Calibri" pitchFamily="34" charset="0"/>
              </a:rPr>
              <a:t> addominale</a:t>
            </a:r>
          </a:p>
        </p:txBody>
      </p:sp>
      <p:sp>
        <p:nvSpPr>
          <p:cNvPr id="48131" name="Freccia in giù 10"/>
          <p:cNvSpPr>
            <a:spLocks noChangeArrowheads="1"/>
          </p:cNvSpPr>
          <p:nvPr/>
        </p:nvSpPr>
        <p:spPr bwMode="auto">
          <a:xfrm>
            <a:off x="5789613" y="3890963"/>
            <a:ext cx="842962" cy="576262"/>
          </a:xfrm>
          <a:prstGeom prst="downArrow">
            <a:avLst>
              <a:gd name="adj1" fmla="val 50000"/>
              <a:gd name="adj2" fmla="val 50000"/>
            </a:avLst>
          </a:prstGeom>
          <a:solidFill>
            <a:schemeClr val="bg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it-IT" altLang="it-IT" sz="1800" u="sng">
              <a:solidFill>
                <a:srgbClr val="000000"/>
              </a:solidFill>
              <a:cs typeface="Arial"/>
            </a:endParaRPr>
          </a:p>
        </p:txBody>
      </p:sp>
      <p:sp>
        <p:nvSpPr>
          <p:cNvPr id="48132" name="CasellaDiTesto 11"/>
          <p:cNvSpPr txBox="1">
            <a:spLocks noChangeArrowheads="1"/>
          </p:cNvSpPr>
          <p:nvPr/>
        </p:nvSpPr>
        <p:spPr bwMode="auto">
          <a:xfrm>
            <a:off x="3624264" y="4538664"/>
            <a:ext cx="5172075" cy="1938337"/>
          </a:xfrm>
          <a:prstGeom prst="rect">
            <a:avLst/>
          </a:prstGeom>
          <a:solidFill>
            <a:srgbClr val="00B050"/>
          </a:solidFill>
          <a:ln w="9525">
            <a:solidFill>
              <a:srgbClr val="002060"/>
            </a:solidFill>
            <a:miter lim="800000"/>
            <a:headEnd/>
            <a:tailEnd/>
          </a:ln>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b="1">
                <a:solidFill>
                  <a:srgbClr val="000000"/>
                </a:solidFill>
                <a:latin typeface="Calibri" panose="020F0502020204030204" pitchFamily="34" charset="0"/>
                <a:cs typeface="Calibri" panose="020F0502020204030204" pitchFamily="34" charset="0"/>
              </a:rPr>
              <a:t>Diagnosi di massa pancreatica sospetta</a:t>
            </a:r>
          </a:p>
          <a:p>
            <a:pPr eaLnBrk="1" fontAlgn="base" hangingPunct="1">
              <a:spcBef>
                <a:spcPct val="0"/>
              </a:spcBef>
              <a:spcAft>
                <a:spcPct val="0"/>
              </a:spcAft>
            </a:pPr>
            <a:endParaRPr lang="it-IT" altLang="it-IT" b="1">
              <a:solidFill>
                <a:srgbClr val="000000"/>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b="1">
                <a:solidFill>
                  <a:srgbClr val="000000"/>
                </a:solidFill>
                <a:latin typeface="Calibri" panose="020F0502020204030204" pitchFamily="34" charset="0"/>
                <a:cs typeface="Calibri" panose="020F0502020204030204" pitchFamily="34" charset="0"/>
              </a:rPr>
              <a:t>Stadiazione clinica cTNM</a:t>
            </a:r>
          </a:p>
          <a:p>
            <a:pPr eaLnBrk="1" fontAlgn="base" hangingPunct="1">
              <a:spcBef>
                <a:spcPct val="0"/>
              </a:spcBef>
              <a:spcAft>
                <a:spcPct val="0"/>
              </a:spcAft>
            </a:pPr>
            <a:endParaRPr lang="it-IT" altLang="it-IT" b="1">
              <a:solidFill>
                <a:srgbClr val="000000"/>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b="1">
                <a:solidFill>
                  <a:srgbClr val="000000"/>
                </a:solidFill>
                <a:latin typeface="Calibri" panose="020F0502020204030204" pitchFamily="34" charset="0"/>
                <a:cs typeface="Calibri" panose="020F0502020204030204" pitchFamily="34" charset="0"/>
              </a:rPr>
              <a:t>Criteri di resecabilità</a:t>
            </a:r>
          </a:p>
        </p:txBody>
      </p:sp>
    </p:spTree>
    <p:extLst>
      <p:ext uri="{BB962C8B-B14F-4D97-AF65-F5344CB8AC3E}">
        <p14:creationId xmlns:p14="http://schemas.microsoft.com/office/powerpoint/2010/main" val="973775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ttangolo 3"/>
          <p:cNvSpPr>
            <a:spLocks noChangeArrowheads="1"/>
          </p:cNvSpPr>
          <p:nvPr/>
        </p:nvSpPr>
        <p:spPr bwMode="auto">
          <a:xfrm>
            <a:off x="1981200" y="2225676"/>
            <a:ext cx="8001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M, 36 aa va dal proprio Medico curante per fastidio / lieve dolore addominale e per una sensazione di malessere generale</a:t>
            </a:r>
          </a:p>
          <a:p>
            <a:pPr eaLnBrk="1" fontAlgn="base" hangingPunct="1">
              <a:spcBef>
                <a:spcPct val="0"/>
              </a:spcBef>
              <a:spcAft>
                <a:spcPct val="0"/>
              </a:spcAft>
            </a:pPr>
            <a:endParaRPr lang="it-IT"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Viene posta diagnosi di “Probabile IBS / GERD” e per questo motivo il paziente viene trattato con PPI (omeprazolo, 20mg / die)</a:t>
            </a:r>
          </a:p>
        </p:txBody>
      </p:sp>
      <p:sp>
        <p:nvSpPr>
          <p:cNvPr id="29698" name="CasellaDiTesto 4"/>
          <p:cNvSpPr txBox="1">
            <a:spLocks noChangeArrowheads="1"/>
          </p:cNvSpPr>
          <p:nvPr/>
        </p:nvSpPr>
        <p:spPr bwMode="auto">
          <a:xfrm>
            <a:off x="4748214" y="766763"/>
            <a:ext cx="246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Caso Clinico</a:t>
            </a:r>
          </a:p>
        </p:txBody>
      </p:sp>
    </p:spTree>
    <p:extLst>
      <p:ext uri="{BB962C8B-B14F-4D97-AF65-F5344CB8AC3E}">
        <p14:creationId xmlns:p14="http://schemas.microsoft.com/office/powerpoint/2010/main" val="1033429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Users\riccardo.casadei\Pictures\2016-11-30 TNM pancreas ca 2016 NCCN\TNM pancreas ca 2016 NCCN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326563" cy="68580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93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6" y="277813"/>
            <a:ext cx="5040313" cy="598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6" y="277813"/>
            <a:ext cx="5040313" cy="598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31842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916114"/>
            <a:ext cx="8964613" cy="3138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71244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asellaDiTesto 2"/>
          <p:cNvSpPr txBox="1">
            <a:spLocks noChangeArrowheads="1"/>
          </p:cNvSpPr>
          <p:nvPr/>
        </p:nvSpPr>
        <p:spPr bwMode="auto">
          <a:xfrm>
            <a:off x="4224338" y="333375"/>
            <a:ext cx="422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3200" b="1">
                <a:solidFill>
                  <a:srgbClr val="FFFF00"/>
                </a:solidFill>
                <a:latin typeface="Calibri" panose="020F0502020204030204" pitchFamily="34" charset="0"/>
                <a:cs typeface="Calibri" panose="020F0502020204030204" pitchFamily="34" charset="0"/>
              </a:rPr>
              <a:t>Semeiotica strumentale</a:t>
            </a:r>
          </a:p>
        </p:txBody>
      </p:sp>
      <p:sp>
        <p:nvSpPr>
          <p:cNvPr id="52226" name="CasellaDiTesto 3"/>
          <p:cNvSpPr txBox="1">
            <a:spLocks noChangeArrowheads="1"/>
          </p:cNvSpPr>
          <p:nvPr/>
        </p:nvSpPr>
        <p:spPr bwMode="auto">
          <a:xfrm>
            <a:off x="1847850" y="1844675"/>
            <a:ext cx="8591550" cy="3970338"/>
          </a:xfrm>
          <a:prstGeom prst="rect">
            <a:avLst/>
          </a:prstGeom>
          <a:solidFill>
            <a:schemeClr val="bg1"/>
          </a:solidFill>
          <a:ln w="9525">
            <a:solidFill>
              <a:srgbClr val="002060"/>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2800" b="1">
                <a:solidFill>
                  <a:srgbClr val="002060"/>
                </a:solidFill>
                <a:latin typeface="Calibri" panose="020F0502020204030204" pitchFamily="34" charset="0"/>
                <a:cs typeface="Calibri" panose="020F0502020204030204" pitchFamily="34" charset="0"/>
              </a:rPr>
              <a:t>II-III livello </a:t>
            </a:r>
          </a:p>
          <a:p>
            <a:pPr eaLnBrk="1" fontAlgn="base" hangingPunct="1">
              <a:spcBef>
                <a:spcPct val="0"/>
              </a:spcBef>
              <a:spcAft>
                <a:spcPct val="0"/>
              </a:spcAft>
            </a:pPr>
            <a:r>
              <a:rPr lang="it-IT" altLang="it-IT" sz="2800" b="1">
                <a:solidFill>
                  <a:srgbClr val="002060"/>
                </a:solidFill>
                <a:latin typeface="Calibri" panose="020F0502020204030204" pitchFamily="34" charset="0"/>
                <a:cs typeface="Calibri" panose="020F0502020204030204" pitchFamily="34" charset="0"/>
              </a:rPr>
              <a:t>RM complementare alla TC multidetettore</a:t>
            </a:r>
          </a:p>
          <a:p>
            <a:pPr eaLnBrk="1" fontAlgn="base" hangingPunct="1">
              <a:spcBef>
                <a:spcPct val="0"/>
              </a:spcBef>
              <a:spcAft>
                <a:spcPct val="0"/>
              </a:spcAft>
            </a:pPr>
            <a:endParaRPr lang="it-IT" altLang="it-IT" sz="2800" b="1">
              <a:solidFill>
                <a:srgbClr val="002060"/>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b="1">
                <a:solidFill>
                  <a:srgbClr val="002060"/>
                </a:solidFill>
                <a:latin typeface="Calibri" panose="020F0502020204030204" pitchFamily="34" charset="0"/>
                <a:cs typeface="Calibri" panose="020F0502020204030204" pitchFamily="34" charset="0"/>
              </a:rPr>
              <a:t>EUS in casi selezionati: 1) quando la neoplasia è molto 					  piccola; </a:t>
            </a:r>
          </a:p>
          <a:p>
            <a:pPr eaLnBrk="1" fontAlgn="base" hangingPunct="1">
              <a:spcBef>
                <a:spcPct val="0"/>
              </a:spcBef>
              <a:spcAft>
                <a:spcPct val="0"/>
              </a:spcAft>
            </a:pPr>
            <a:r>
              <a:rPr lang="it-IT" altLang="it-IT" sz="2800" b="1">
                <a:solidFill>
                  <a:srgbClr val="002060"/>
                </a:solidFill>
                <a:latin typeface="Calibri" panose="020F0502020204030204" pitchFamily="34" charset="0"/>
                <a:cs typeface="Calibri" panose="020F0502020204030204" pitchFamily="34" charset="0"/>
              </a:rPr>
              <a:t>			        2) per eseguire una FNA o FNB </a:t>
            </a:r>
          </a:p>
          <a:p>
            <a:pPr eaLnBrk="1" fontAlgn="base" hangingPunct="1">
              <a:spcBef>
                <a:spcPct val="0"/>
              </a:spcBef>
              <a:spcAft>
                <a:spcPct val="0"/>
              </a:spcAft>
            </a:pPr>
            <a:endParaRPr lang="it-IT" altLang="it-IT" sz="2800" b="1">
              <a:solidFill>
                <a:srgbClr val="002060"/>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b="1">
                <a:solidFill>
                  <a:srgbClr val="002060"/>
                </a:solidFill>
                <a:latin typeface="Calibri" panose="020F0502020204030204" pitchFamily="34" charset="0"/>
                <a:cs typeface="Calibri" panose="020F0502020204030204" pitchFamily="34" charset="0"/>
              </a:rPr>
              <a:t>PET/TC 18F-FDG valutazione metastasi a distanza in casi selezionati </a:t>
            </a:r>
            <a:r>
              <a:rPr lang="it-IT" altLang="it-IT" sz="2000" b="1">
                <a:solidFill>
                  <a:srgbClr val="002060"/>
                </a:solidFill>
                <a:latin typeface="Calibri" panose="020F0502020204030204" pitchFamily="34" charset="0"/>
                <a:cs typeface="Calibri" panose="020F0502020204030204" pitchFamily="34" charset="0"/>
              </a:rPr>
              <a:t>(più utile nel follow-up dei resecati)</a:t>
            </a:r>
          </a:p>
        </p:txBody>
      </p:sp>
    </p:spTree>
    <p:extLst>
      <p:ext uri="{BB962C8B-B14F-4D97-AF65-F5344CB8AC3E}">
        <p14:creationId xmlns:p14="http://schemas.microsoft.com/office/powerpoint/2010/main" val="1416500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ttangolo 1"/>
          <p:cNvSpPr>
            <a:spLocks noChangeArrowheads="1"/>
          </p:cNvSpPr>
          <p:nvPr/>
        </p:nvSpPr>
        <p:spPr bwMode="auto">
          <a:xfrm>
            <a:off x="2209800" y="2828925"/>
            <a:ext cx="777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Resectable vs. Locally-Advanced vs. Metastatic disease</a:t>
            </a:r>
          </a:p>
          <a:p>
            <a:pPr eaLnBrk="1" fontAlgn="base" hangingPunct="1">
              <a:spcBef>
                <a:spcPct val="0"/>
              </a:spcBef>
              <a:spcAft>
                <a:spcPct val="0"/>
              </a:spcAft>
              <a:buClr>
                <a:srgbClr val="FF0000"/>
              </a:buClr>
              <a:buFontTx/>
              <a:buChar char="•"/>
            </a:pPr>
            <a:endParaRPr lang="it-IT" altLang="it-IT" b="1">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Adjuvant vs. Neoadjuvant treatment </a:t>
            </a:r>
          </a:p>
          <a:p>
            <a:pPr eaLnBrk="1" fontAlgn="base" hangingPunct="1">
              <a:spcBef>
                <a:spcPct val="0"/>
              </a:spcBef>
              <a:spcAft>
                <a:spcPct val="0"/>
              </a:spcAft>
              <a:buClr>
                <a:srgbClr val="FF0000"/>
              </a:buClr>
              <a:buFontTx/>
              <a:buChar char="•"/>
            </a:pPr>
            <a:endParaRPr lang="it-IT" altLang="it-IT" b="1">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Surgery vs. Chemotherapy vs. Radiation therapy</a:t>
            </a:r>
          </a:p>
        </p:txBody>
      </p:sp>
      <p:sp>
        <p:nvSpPr>
          <p:cNvPr id="53250" name="CasellaDiTesto 2"/>
          <p:cNvSpPr txBox="1">
            <a:spLocks noChangeArrowheads="1"/>
          </p:cNvSpPr>
          <p:nvPr/>
        </p:nvSpPr>
        <p:spPr bwMode="auto">
          <a:xfrm>
            <a:off x="4029075" y="990601"/>
            <a:ext cx="4133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Treatment strategies</a:t>
            </a:r>
          </a:p>
        </p:txBody>
      </p:sp>
    </p:spTree>
    <p:extLst>
      <p:ext uri="{BB962C8B-B14F-4D97-AF65-F5344CB8AC3E}">
        <p14:creationId xmlns:p14="http://schemas.microsoft.com/office/powerpoint/2010/main" val="3378308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ttangolo 1"/>
          <p:cNvSpPr>
            <a:spLocks noChangeArrowheads="1"/>
          </p:cNvSpPr>
          <p:nvPr/>
        </p:nvSpPr>
        <p:spPr bwMode="auto">
          <a:xfrm>
            <a:off x="2209800" y="2057401"/>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buClr>
                <a:srgbClr val="FF0000"/>
              </a:buClr>
              <a:buFontTx/>
              <a:buChar char="•"/>
            </a:pPr>
            <a:r>
              <a:rPr lang="en-US" altLang="it-IT" b="1">
                <a:solidFill>
                  <a:srgbClr val="FFFFFF"/>
                </a:solidFill>
                <a:latin typeface="Calibri" panose="020F0502020204030204" pitchFamily="34" charset="0"/>
                <a:cs typeface="Calibri" panose="020F0502020204030204" pitchFamily="34" charset="0"/>
              </a:rPr>
              <a:t>Surgical resection: only potentially curable treatment option </a:t>
            </a:r>
          </a:p>
          <a:p>
            <a:pPr eaLnBrk="1" fontAlgn="base" hangingPunct="1">
              <a:spcBef>
                <a:spcPct val="0"/>
              </a:spcBef>
              <a:spcAft>
                <a:spcPct val="0"/>
              </a:spcAft>
              <a:buClr>
                <a:srgbClr val="FF0000"/>
              </a:buClr>
              <a:buFontTx/>
              <a:buChar char="•"/>
            </a:pPr>
            <a:endParaRPr lang="en-US" altLang="it-IT" b="1">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buClr>
                <a:srgbClr val="FF0000"/>
              </a:buClr>
              <a:buFontTx/>
              <a:buChar char="•"/>
            </a:pPr>
            <a:r>
              <a:rPr lang="en-US" altLang="it-IT" b="1">
                <a:solidFill>
                  <a:srgbClr val="FFFFFF"/>
                </a:solidFill>
                <a:latin typeface="Calibri" panose="020F0502020204030204" pitchFamily="34" charset="0"/>
                <a:cs typeface="Calibri" panose="020F0502020204030204" pitchFamily="34" charset="0"/>
              </a:rPr>
              <a:t>However, 5-yr survival rate is only about 25-30% for node-negative disease and &lt;10% for non-metastatic disease </a:t>
            </a:r>
          </a:p>
          <a:p>
            <a:pPr eaLnBrk="1" fontAlgn="base" hangingPunct="1">
              <a:spcBef>
                <a:spcPct val="0"/>
              </a:spcBef>
              <a:spcAft>
                <a:spcPct val="0"/>
              </a:spcAft>
              <a:buClr>
                <a:srgbClr val="FF0000"/>
              </a:buClr>
              <a:buFontTx/>
              <a:buChar char="•"/>
            </a:pPr>
            <a:endParaRPr lang="en-US" altLang="it-IT" b="1">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buClr>
                <a:srgbClr val="FF0000"/>
              </a:buClr>
              <a:buFontTx/>
              <a:buChar char="•"/>
            </a:pPr>
            <a:r>
              <a:rPr lang="en-US" altLang="it-IT" b="1">
                <a:solidFill>
                  <a:srgbClr val="FFFFFF"/>
                </a:solidFill>
                <a:latin typeface="Calibri" panose="020F0502020204030204" pitchFamily="34" charset="0"/>
                <a:cs typeface="Calibri" panose="020F0502020204030204" pitchFamily="34" charset="0"/>
              </a:rPr>
              <a:t>Due to the late presentation, only 15-20% of cases are resectable at the time of diagnosis…</a:t>
            </a:r>
            <a:endParaRPr lang="it-IT" altLang="it-IT" b="1">
              <a:solidFill>
                <a:srgbClr val="FFFFFF"/>
              </a:solidFill>
              <a:latin typeface="Calibri" panose="020F0502020204030204" pitchFamily="34" charset="0"/>
              <a:cs typeface="Calibri" panose="020F0502020204030204" pitchFamily="34" charset="0"/>
            </a:endParaRPr>
          </a:p>
        </p:txBody>
      </p:sp>
      <p:sp>
        <p:nvSpPr>
          <p:cNvPr id="54274" name="CasellaDiTesto 2"/>
          <p:cNvSpPr txBox="1">
            <a:spLocks noChangeArrowheads="1"/>
          </p:cNvSpPr>
          <p:nvPr/>
        </p:nvSpPr>
        <p:spPr bwMode="auto">
          <a:xfrm>
            <a:off x="5275264" y="990601"/>
            <a:ext cx="1641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Surgery</a:t>
            </a:r>
          </a:p>
        </p:txBody>
      </p:sp>
    </p:spTree>
    <p:extLst>
      <p:ext uri="{BB962C8B-B14F-4D97-AF65-F5344CB8AC3E}">
        <p14:creationId xmlns:p14="http://schemas.microsoft.com/office/powerpoint/2010/main" val="14319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ttangolo 1"/>
          <p:cNvSpPr>
            <a:spLocks noChangeArrowheads="1"/>
          </p:cNvSpPr>
          <p:nvPr/>
        </p:nvSpPr>
        <p:spPr bwMode="auto">
          <a:xfrm>
            <a:off x="1905000" y="2057401"/>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buClr>
                <a:srgbClr val="FF0000"/>
              </a:buClr>
              <a:buFontTx/>
              <a:buChar char="•"/>
            </a:pPr>
            <a:r>
              <a:rPr lang="en-US" altLang="it-IT" b="1">
                <a:solidFill>
                  <a:srgbClr val="FFFFFF"/>
                </a:solidFill>
                <a:latin typeface="Calibri" panose="020F0502020204030204" pitchFamily="34" charset="0"/>
                <a:cs typeface="Calibri" panose="020F0502020204030204" pitchFamily="34" charset="0"/>
              </a:rPr>
              <a:t>Absolute contraindications include: metastasis to the liver, peritoneum, omentum, or any extrabdominal site</a:t>
            </a:r>
          </a:p>
          <a:p>
            <a:pPr eaLnBrk="1" fontAlgn="base" hangingPunct="1">
              <a:spcBef>
                <a:spcPct val="0"/>
              </a:spcBef>
              <a:spcAft>
                <a:spcPct val="0"/>
              </a:spcAft>
              <a:buClr>
                <a:srgbClr val="FF0000"/>
              </a:buClr>
              <a:buFontTx/>
              <a:buChar char="•"/>
            </a:pPr>
            <a:endParaRPr lang="en-US" altLang="it-IT" b="1">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buClr>
                <a:srgbClr val="FF0000"/>
              </a:buClr>
              <a:buFontTx/>
              <a:buChar char="•"/>
            </a:pPr>
            <a:r>
              <a:rPr lang="en-US" altLang="it-IT" b="1">
                <a:solidFill>
                  <a:srgbClr val="FFFFFF"/>
                </a:solidFill>
                <a:latin typeface="Calibri" panose="020F0502020204030204" pitchFamily="34" charset="0"/>
                <a:cs typeface="Calibri" panose="020F0502020204030204" pitchFamily="34" charset="0"/>
              </a:rPr>
              <a:t>Most surgeons require that the tumor does not involve sites that would not be encompassed within the resection, and does not involve the adjacent critical structures such as SMA / SMV, portal vein, celiac axis, or hepatic artery</a:t>
            </a:r>
            <a:endParaRPr lang="it-IT" altLang="it-IT" b="1">
              <a:solidFill>
                <a:srgbClr val="FFFFFF"/>
              </a:solidFill>
              <a:latin typeface="Calibri" panose="020F0502020204030204" pitchFamily="34" charset="0"/>
              <a:cs typeface="Calibri" panose="020F0502020204030204" pitchFamily="34" charset="0"/>
            </a:endParaRPr>
          </a:p>
        </p:txBody>
      </p:sp>
      <p:sp>
        <p:nvSpPr>
          <p:cNvPr id="55298" name="CasellaDiTesto 2"/>
          <p:cNvSpPr txBox="1">
            <a:spLocks noChangeArrowheads="1"/>
          </p:cNvSpPr>
          <p:nvPr/>
        </p:nvSpPr>
        <p:spPr bwMode="auto">
          <a:xfrm>
            <a:off x="2625725" y="990601"/>
            <a:ext cx="678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Resectability: When is it possible ?</a:t>
            </a:r>
          </a:p>
        </p:txBody>
      </p:sp>
    </p:spTree>
    <p:extLst>
      <p:ext uri="{BB962C8B-B14F-4D97-AF65-F5344CB8AC3E}">
        <p14:creationId xmlns:p14="http://schemas.microsoft.com/office/powerpoint/2010/main" val="2614302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asellaDiTesto 2"/>
          <p:cNvSpPr txBox="1">
            <a:spLocks noChangeArrowheads="1"/>
          </p:cNvSpPr>
          <p:nvPr/>
        </p:nvSpPr>
        <p:spPr bwMode="auto">
          <a:xfrm>
            <a:off x="4900613" y="685801"/>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Resectable </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l="29784" t="22377" r="30168" b="16667"/>
          <a:stretch>
            <a:fillRect/>
          </a:stretch>
        </p:blipFill>
        <p:spPr bwMode="auto">
          <a:xfrm>
            <a:off x="3476626" y="1636714"/>
            <a:ext cx="5210175"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879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extLst>
              <a:ext uri="{28A0092B-C50C-407E-A947-70E740481C1C}">
                <a14:useLocalDpi xmlns:a14="http://schemas.microsoft.com/office/drawing/2010/main" val="0"/>
              </a:ext>
            </a:extLst>
          </a:blip>
          <a:srcRect l="28111" t="28770" r="28912" b="9029"/>
          <a:stretch>
            <a:fillRect/>
          </a:stretch>
        </p:blipFill>
        <p:spPr bwMode="auto">
          <a:xfrm>
            <a:off x="3324226" y="1470026"/>
            <a:ext cx="5591175" cy="45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6" name="CasellaDiTesto 2"/>
          <p:cNvSpPr txBox="1">
            <a:spLocks noChangeArrowheads="1"/>
          </p:cNvSpPr>
          <p:nvPr/>
        </p:nvSpPr>
        <p:spPr bwMode="auto">
          <a:xfrm>
            <a:off x="4710113" y="685801"/>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Unresectable </a:t>
            </a:r>
          </a:p>
        </p:txBody>
      </p:sp>
    </p:spTree>
    <p:extLst>
      <p:ext uri="{BB962C8B-B14F-4D97-AF65-F5344CB8AC3E}">
        <p14:creationId xmlns:p14="http://schemas.microsoft.com/office/powerpoint/2010/main" val="2988692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2209800" y="260351"/>
            <a:ext cx="7772400" cy="1008063"/>
          </a:xfrm>
        </p:spPr>
        <p:txBody>
          <a:bodyPr/>
          <a:lstStyle/>
          <a:p>
            <a:r>
              <a:rPr lang="en-GB" altLang="it-IT" sz="4000" b="1">
                <a:solidFill>
                  <a:srgbClr val="FFFF00"/>
                </a:solidFill>
                <a:latin typeface="Calibri" panose="020F0502020204030204" pitchFamily="34" charset="0"/>
                <a:cs typeface="Calibri" panose="020F0502020204030204" pitchFamily="34" charset="0"/>
              </a:rPr>
              <a:t>Chemotherapy</a:t>
            </a:r>
          </a:p>
        </p:txBody>
      </p:sp>
      <p:sp>
        <p:nvSpPr>
          <p:cNvPr id="58370" name="Content Placeholder 3"/>
          <p:cNvSpPr>
            <a:spLocks noGrp="1"/>
          </p:cNvSpPr>
          <p:nvPr>
            <p:ph idx="1"/>
          </p:nvPr>
        </p:nvSpPr>
        <p:spPr>
          <a:xfrm>
            <a:off x="2209800" y="1341438"/>
            <a:ext cx="7772400" cy="5364162"/>
          </a:xfrm>
        </p:spPr>
        <p:txBody>
          <a:bodyPr/>
          <a:lstStyle/>
          <a:p>
            <a:r>
              <a:rPr lang="en-GB" altLang="it-IT" sz="2800">
                <a:solidFill>
                  <a:schemeClr val="bg1"/>
                </a:solidFill>
                <a:latin typeface="Calibri" panose="020F0502020204030204" pitchFamily="34" charset="0"/>
                <a:cs typeface="Calibri" panose="020F0502020204030204" pitchFamily="34" charset="0"/>
              </a:rPr>
              <a:t>&gt;80% now receive adjuvant chemotherapy after surgery (Gemcitabine +/- others)</a:t>
            </a:r>
          </a:p>
          <a:p>
            <a:endParaRPr lang="en-GB" altLang="it-IT" sz="2800">
              <a:solidFill>
                <a:schemeClr val="bg1"/>
              </a:solidFill>
              <a:latin typeface="Calibri" panose="020F0502020204030204" pitchFamily="34" charset="0"/>
              <a:cs typeface="Calibri" panose="020F0502020204030204" pitchFamily="34" charset="0"/>
            </a:endParaRPr>
          </a:p>
          <a:p>
            <a:r>
              <a:rPr lang="en-GB" altLang="it-IT" sz="2800">
                <a:solidFill>
                  <a:schemeClr val="bg1"/>
                </a:solidFill>
                <a:latin typeface="Calibri" panose="020F0502020204030204" pitchFamily="34" charset="0"/>
                <a:cs typeface="Calibri" panose="020F0502020204030204" pitchFamily="34" charset="0"/>
              </a:rPr>
              <a:t>Minority of unresectable patients fit for palliative chemotherapy (Folfirinox)</a:t>
            </a:r>
          </a:p>
          <a:p>
            <a:pPr lvl="1"/>
            <a:r>
              <a:rPr lang="en-GB" altLang="it-IT" sz="2400">
                <a:solidFill>
                  <a:schemeClr val="bg1"/>
                </a:solidFill>
                <a:latin typeface="Calibri" panose="020F0502020204030204" pitchFamily="34" charset="0"/>
                <a:ea typeface="Arial" panose="020B0604020202020204" pitchFamily="34" charset="0"/>
                <a:cs typeface="Calibri" panose="020F0502020204030204" pitchFamily="34" charset="0"/>
              </a:rPr>
              <a:t>50% if locally advanced</a:t>
            </a:r>
          </a:p>
          <a:p>
            <a:pPr lvl="1"/>
            <a:r>
              <a:rPr lang="en-GB" altLang="it-IT" sz="2400">
                <a:solidFill>
                  <a:schemeClr val="bg1"/>
                </a:solidFill>
                <a:latin typeface="Calibri" panose="020F0502020204030204" pitchFamily="34" charset="0"/>
                <a:ea typeface="Arial" panose="020B0604020202020204" pitchFamily="34" charset="0"/>
                <a:cs typeface="Calibri" panose="020F0502020204030204" pitchFamily="34" charset="0"/>
              </a:rPr>
              <a:t>36% if metastatic</a:t>
            </a:r>
          </a:p>
          <a:p>
            <a:pPr lvl="1"/>
            <a:endParaRPr lang="en-GB" altLang="it-IT" sz="2400">
              <a:solidFill>
                <a:schemeClr val="bg1"/>
              </a:solidFill>
              <a:latin typeface="Calibri" panose="020F0502020204030204" pitchFamily="34" charset="0"/>
              <a:ea typeface="Arial" panose="020B0604020202020204" pitchFamily="34" charset="0"/>
              <a:cs typeface="Calibri" panose="020F0502020204030204" pitchFamily="34" charset="0"/>
            </a:endParaRPr>
          </a:p>
          <a:p>
            <a:r>
              <a:rPr lang="en-GB" altLang="it-IT" sz="2800">
                <a:solidFill>
                  <a:schemeClr val="bg1"/>
                </a:solidFill>
                <a:latin typeface="Calibri" panose="020F0502020204030204" pitchFamily="34" charset="0"/>
                <a:cs typeface="Calibri" panose="020F0502020204030204" pitchFamily="34" charset="0"/>
              </a:rPr>
              <a:t>Role of neo-adjuvant chemotherapy currently being explored</a:t>
            </a:r>
          </a:p>
          <a:p>
            <a:pPr lvl="1"/>
            <a:r>
              <a:rPr lang="en-GB" altLang="it-IT" sz="2400">
                <a:solidFill>
                  <a:schemeClr val="bg1"/>
                </a:solidFill>
                <a:latin typeface="Calibri" panose="020F0502020204030204" pitchFamily="34" charset="0"/>
                <a:ea typeface="Arial" panose="020B0604020202020204" pitchFamily="34" charset="0"/>
                <a:cs typeface="Calibri" panose="020F0502020204030204" pitchFamily="34" charset="0"/>
              </a:rPr>
              <a:t>ESPAC-5</a:t>
            </a:r>
          </a:p>
        </p:txBody>
      </p:sp>
    </p:spTree>
    <p:extLst>
      <p:ext uri="{BB962C8B-B14F-4D97-AF65-F5344CB8AC3E}">
        <p14:creationId xmlns:p14="http://schemas.microsoft.com/office/powerpoint/2010/main" val="313250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ttangolo 3"/>
          <p:cNvSpPr>
            <a:spLocks noChangeArrowheads="1"/>
          </p:cNvSpPr>
          <p:nvPr/>
        </p:nvSpPr>
        <p:spPr bwMode="auto">
          <a:xfrm>
            <a:off x="2057400" y="1824039"/>
            <a:ext cx="80010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Nonostante la terapia i sintomi persistono; poco tempo dopo (circa 3-4 mesi), il paziente sviluppa ittero con spiccate alterazioni dei test di funzionalità epatica (aumento gGT, Fosf Alc, AST, ALT, etc)  </a:t>
            </a:r>
          </a:p>
          <a:p>
            <a:pPr eaLnBrk="1" fontAlgn="base" hangingPunct="1">
              <a:spcBef>
                <a:spcPct val="0"/>
              </a:spcBef>
              <a:spcAft>
                <a:spcPct val="0"/>
              </a:spcAft>
            </a:pPr>
            <a:endParaRPr lang="it-IT"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ECO addome: VBP dilatata (&gt;8mm)</a:t>
            </a:r>
          </a:p>
          <a:p>
            <a:pPr eaLnBrk="1" fontAlgn="base" hangingPunct="1">
              <a:spcBef>
                <a:spcPct val="0"/>
              </a:spcBef>
              <a:spcAft>
                <a:spcPct val="0"/>
              </a:spcAft>
            </a:pPr>
            <a:endParaRPr lang="it-IT"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ERCP: stent biliare per correggere una stenosi poco sopra la papilla di Vater – </a:t>
            </a:r>
            <a:r>
              <a:rPr lang="it-IT" altLang="it-IT" sz="2800">
                <a:solidFill>
                  <a:srgbClr val="FF6600"/>
                </a:solidFill>
                <a:latin typeface="Calibri" panose="020F0502020204030204" pitchFamily="34" charset="0"/>
                <a:cs typeface="Calibri" panose="020F0502020204030204" pitchFamily="34" charset="0"/>
              </a:rPr>
              <a:t>patologia biliare ? Coledocica ? Colecistica ?</a:t>
            </a:r>
          </a:p>
        </p:txBody>
      </p:sp>
      <p:sp>
        <p:nvSpPr>
          <p:cNvPr id="30722" name="CasellaDiTesto 4"/>
          <p:cNvSpPr txBox="1">
            <a:spLocks noChangeArrowheads="1"/>
          </p:cNvSpPr>
          <p:nvPr/>
        </p:nvSpPr>
        <p:spPr bwMode="auto">
          <a:xfrm>
            <a:off x="4824414" y="609601"/>
            <a:ext cx="246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Caso Clinico</a:t>
            </a:r>
          </a:p>
        </p:txBody>
      </p:sp>
    </p:spTree>
    <p:extLst>
      <p:ext uri="{BB962C8B-B14F-4D97-AF65-F5344CB8AC3E}">
        <p14:creationId xmlns:p14="http://schemas.microsoft.com/office/powerpoint/2010/main" val="2155898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ttangolo 3"/>
          <p:cNvSpPr>
            <a:spLocks noChangeArrowheads="1"/>
          </p:cNvSpPr>
          <p:nvPr/>
        </p:nvSpPr>
        <p:spPr bwMode="auto">
          <a:xfrm>
            <a:off x="1981200" y="1571626"/>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lnSpc>
                <a:spcPct val="150000"/>
              </a:lnSpc>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Jaundice – biliary stent  </a:t>
            </a:r>
          </a:p>
          <a:p>
            <a:pPr eaLnBrk="1" fontAlgn="base" hangingPunct="1">
              <a:lnSpc>
                <a:spcPct val="150000"/>
              </a:lnSpc>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Duodenal obstruction – duodenal stent vs. bypass procedure</a:t>
            </a:r>
          </a:p>
          <a:p>
            <a:pPr eaLnBrk="1" fontAlgn="base" hangingPunct="1">
              <a:lnSpc>
                <a:spcPct val="150000"/>
              </a:lnSpc>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Delayed gastric emptying – prokinetic agents may be helpful</a:t>
            </a:r>
          </a:p>
          <a:p>
            <a:pPr eaLnBrk="1" fontAlgn="base" hangingPunct="1">
              <a:lnSpc>
                <a:spcPct val="150000"/>
              </a:lnSpc>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Pain – celiac plexus block, narcotics, palliative radiation</a:t>
            </a:r>
          </a:p>
          <a:p>
            <a:pPr eaLnBrk="1" fontAlgn="base" hangingPunct="1">
              <a:lnSpc>
                <a:spcPct val="150000"/>
              </a:lnSpc>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Depression – antidepressants and emotional support </a:t>
            </a:r>
          </a:p>
          <a:p>
            <a:pPr eaLnBrk="1" fontAlgn="base" hangingPunct="1">
              <a:lnSpc>
                <a:spcPct val="150000"/>
              </a:lnSpc>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Malabsorption / Cachexia – consider pancreatic enzyme replacement </a:t>
            </a:r>
          </a:p>
          <a:p>
            <a:pPr eaLnBrk="1" fontAlgn="base" hangingPunct="1">
              <a:lnSpc>
                <a:spcPct val="150000"/>
              </a:lnSpc>
              <a:spcBef>
                <a:spcPct val="0"/>
              </a:spcBef>
              <a:spcAft>
                <a:spcPct val="0"/>
              </a:spcAft>
              <a:buClr>
                <a:srgbClr val="FF0000"/>
              </a:buClr>
              <a:buFontTx/>
              <a:buChar char="•"/>
            </a:pPr>
            <a:r>
              <a:rPr lang="it-IT" altLang="it-IT" b="1">
                <a:solidFill>
                  <a:srgbClr val="FFFFFF"/>
                </a:solidFill>
                <a:latin typeface="Calibri" panose="020F0502020204030204" pitchFamily="34" charset="0"/>
                <a:cs typeface="Calibri" panose="020F0502020204030204" pitchFamily="34" charset="0"/>
              </a:rPr>
              <a:t>Ascites – palliative paracentesis, gentle diruesis</a:t>
            </a:r>
          </a:p>
        </p:txBody>
      </p:sp>
      <p:sp>
        <p:nvSpPr>
          <p:cNvPr id="59394" name="Title 1"/>
          <p:cNvSpPr>
            <a:spLocks noGrp="1"/>
          </p:cNvSpPr>
          <p:nvPr>
            <p:ph type="title"/>
          </p:nvPr>
        </p:nvSpPr>
        <p:spPr>
          <a:xfrm>
            <a:off x="2209800" y="304801"/>
            <a:ext cx="7772400" cy="1008063"/>
          </a:xfrm>
        </p:spPr>
        <p:txBody>
          <a:bodyPr/>
          <a:lstStyle/>
          <a:p>
            <a:r>
              <a:rPr lang="en-GB" altLang="it-IT" sz="3600" b="1">
                <a:solidFill>
                  <a:srgbClr val="FFFF00"/>
                </a:solidFill>
                <a:latin typeface="Calibri" panose="020F0502020204030204" pitchFamily="34" charset="0"/>
                <a:cs typeface="Calibri" panose="020F0502020204030204" pitchFamily="34" charset="0"/>
              </a:rPr>
              <a:t>Palliation of symptoms</a:t>
            </a:r>
          </a:p>
        </p:txBody>
      </p:sp>
    </p:spTree>
    <p:extLst>
      <p:ext uri="{BB962C8B-B14F-4D97-AF65-F5344CB8AC3E}">
        <p14:creationId xmlns:p14="http://schemas.microsoft.com/office/powerpoint/2010/main" val="1297640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1" y="2209800"/>
            <a:ext cx="8977313" cy="3429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0418" name="CasellaDiTesto 2"/>
          <p:cNvSpPr txBox="1">
            <a:spLocks noChangeArrowheads="1"/>
          </p:cNvSpPr>
          <p:nvPr/>
        </p:nvSpPr>
        <p:spPr bwMode="auto">
          <a:xfrm>
            <a:off x="9144000" y="5943600"/>
            <a:ext cx="126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800" b="1">
                <a:solidFill>
                  <a:srgbClr val="FFFFFF"/>
                </a:solidFill>
                <a:latin typeface="Calibri" panose="020F0502020204030204" pitchFamily="34" charset="0"/>
                <a:cs typeface="Calibri" panose="020F0502020204030204" pitchFamily="34" charset="0"/>
              </a:rPr>
              <a:t>AIOM 2015</a:t>
            </a:r>
          </a:p>
        </p:txBody>
      </p:sp>
      <p:sp>
        <p:nvSpPr>
          <p:cNvPr id="60419" name="CasellaDiTesto 3"/>
          <p:cNvSpPr txBox="1">
            <a:spLocks noChangeArrowheads="1"/>
          </p:cNvSpPr>
          <p:nvPr/>
        </p:nvSpPr>
        <p:spPr bwMode="auto">
          <a:xfrm>
            <a:off x="3049589" y="557213"/>
            <a:ext cx="6334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200" b="1">
                <a:solidFill>
                  <a:srgbClr val="FFFF00"/>
                </a:solidFill>
                <a:latin typeface="Calibri" panose="020F0502020204030204" pitchFamily="34" charset="0"/>
                <a:cs typeface="Calibri" panose="020F0502020204030204" pitchFamily="34" charset="0"/>
              </a:rPr>
              <a:t>Patologie neoplastiche pancreatiche</a:t>
            </a:r>
          </a:p>
        </p:txBody>
      </p:sp>
      <p:sp>
        <p:nvSpPr>
          <p:cNvPr id="2" name="Rettangolo 1"/>
          <p:cNvSpPr/>
          <p:nvPr/>
        </p:nvSpPr>
        <p:spPr>
          <a:xfrm>
            <a:off x="1524001" y="3367088"/>
            <a:ext cx="9047163"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Tree>
    <p:extLst>
      <p:ext uri="{BB962C8B-B14F-4D97-AF65-F5344CB8AC3E}">
        <p14:creationId xmlns:p14="http://schemas.microsoft.com/office/powerpoint/2010/main" val="3028745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a:grpSpLocks/>
          </p:cNvGrpSpPr>
          <p:nvPr/>
        </p:nvGrpSpPr>
        <p:grpSpPr bwMode="auto">
          <a:xfrm>
            <a:off x="1666875" y="2000251"/>
            <a:ext cx="4629150" cy="4576763"/>
            <a:chOff x="142875" y="2000250"/>
            <a:chExt cx="4629150" cy="4576763"/>
          </a:xfrm>
        </p:grpSpPr>
        <p:grpSp>
          <p:nvGrpSpPr>
            <p:cNvPr id="61455" name="Gruppo 1"/>
            <p:cNvGrpSpPr>
              <a:grpSpLocks/>
            </p:cNvGrpSpPr>
            <p:nvPr/>
          </p:nvGrpSpPr>
          <p:grpSpPr bwMode="auto">
            <a:xfrm>
              <a:off x="142875" y="2000250"/>
              <a:ext cx="4629150" cy="4576763"/>
              <a:chOff x="142875" y="2000250"/>
              <a:chExt cx="4629150" cy="4576763"/>
            </a:xfrm>
          </p:grpSpPr>
          <p:pic>
            <p:nvPicPr>
              <p:cNvPr id="61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000250"/>
                <a:ext cx="4572000" cy="790575"/>
              </a:xfrm>
              <a:prstGeom prst="rect">
                <a:avLst/>
              </a:prstGeom>
              <a:solidFill>
                <a:srgbClr val="C00000"/>
              </a:solidFill>
              <a:ln w="9525">
                <a:solidFill>
                  <a:srgbClr val="C00000"/>
                </a:solidFill>
                <a:miter lim="800000"/>
                <a:headEnd/>
                <a:tailEnd/>
              </a:ln>
            </p:spPr>
          </p:pic>
          <p:pic>
            <p:nvPicPr>
              <p:cNvPr id="61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500563"/>
                <a:ext cx="4629150" cy="20764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e 5"/>
              <p:cNvSpPr/>
              <p:nvPr/>
            </p:nvSpPr>
            <p:spPr>
              <a:xfrm>
                <a:off x="958850" y="3200400"/>
                <a:ext cx="2997200" cy="914400"/>
              </a:xfrm>
              <a:prstGeom prst="ellipse">
                <a:avLst/>
              </a:prstGeom>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002060"/>
                    </a:solidFill>
                    <a:latin typeface="Calibri" pitchFamily="34" charset="0"/>
                    <a:cs typeface="Calibri" pitchFamily="34" charset="0"/>
                  </a:rPr>
                  <a:t>NON NEOPLASTICHE</a:t>
                </a:r>
              </a:p>
            </p:txBody>
          </p:sp>
        </p:grpSp>
        <p:cxnSp>
          <p:nvCxnSpPr>
            <p:cNvPr id="9" name="Connettore 1 8"/>
            <p:cNvCxnSpPr/>
            <p:nvPr/>
          </p:nvCxnSpPr>
          <p:spPr>
            <a:xfrm>
              <a:off x="357188" y="2214563"/>
              <a:ext cx="3429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357188" y="5527675"/>
              <a:ext cx="178593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357188" y="4729163"/>
              <a:ext cx="15716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Gruppo 11"/>
          <p:cNvGrpSpPr>
            <a:grpSpLocks/>
          </p:cNvGrpSpPr>
          <p:nvPr/>
        </p:nvGrpSpPr>
        <p:grpSpPr bwMode="auto">
          <a:xfrm>
            <a:off x="6316664" y="76200"/>
            <a:ext cx="4237037" cy="6559550"/>
            <a:chOff x="4792663" y="76200"/>
            <a:chExt cx="4237037" cy="6559550"/>
          </a:xfrm>
        </p:grpSpPr>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663" y="1057275"/>
              <a:ext cx="4022725" cy="55149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e 6"/>
            <p:cNvSpPr/>
            <p:nvPr/>
          </p:nvSpPr>
          <p:spPr>
            <a:xfrm>
              <a:off x="5181600" y="76200"/>
              <a:ext cx="3033713" cy="914400"/>
            </a:xfrm>
            <a:prstGeom prst="ellipse">
              <a:avLst/>
            </a:prstGeom>
            <a:solidFill>
              <a:srgbClr val="C0000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itchFamily="34" charset="0"/>
                  <a:cs typeface="Calibri" pitchFamily="34" charset="0"/>
                </a:rPr>
                <a:t>NEOPLASTICHE</a:t>
              </a:r>
            </a:p>
          </p:txBody>
        </p:sp>
        <p:cxnSp>
          <p:nvCxnSpPr>
            <p:cNvPr id="8" name="Connettore 1 7"/>
            <p:cNvCxnSpPr/>
            <p:nvPr/>
          </p:nvCxnSpPr>
          <p:spPr>
            <a:xfrm>
              <a:off x="5072063" y="1412875"/>
              <a:ext cx="1357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1447" name="CasellaDiTesto 11"/>
            <p:cNvSpPr txBox="1">
              <a:spLocks noChangeArrowheads="1"/>
            </p:cNvSpPr>
            <p:nvPr/>
          </p:nvSpPr>
          <p:spPr bwMode="auto">
            <a:xfrm>
              <a:off x="7127875" y="6143625"/>
              <a:ext cx="1901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1200" b="1">
                  <a:solidFill>
                    <a:srgbClr val="002060"/>
                  </a:solidFill>
                  <a:latin typeface="Calibri" panose="020F0502020204030204" pitchFamily="34" charset="0"/>
                  <a:cs typeface="Calibri" panose="020F0502020204030204" pitchFamily="34" charset="0"/>
                </a:rPr>
                <a:t>Basturk O et al</a:t>
              </a:r>
            </a:p>
            <a:p>
              <a:pPr algn="ctr" eaLnBrk="1" fontAlgn="base" hangingPunct="1">
                <a:spcBef>
                  <a:spcPct val="0"/>
                </a:spcBef>
                <a:spcAft>
                  <a:spcPct val="0"/>
                </a:spcAft>
              </a:pPr>
              <a:r>
                <a:rPr lang="en-US" altLang="it-IT" sz="1200" b="1">
                  <a:solidFill>
                    <a:srgbClr val="002060"/>
                  </a:solidFill>
                  <a:latin typeface="Calibri" panose="020F0502020204030204" pitchFamily="34" charset="0"/>
                  <a:cs typeface="Calibri" panose="020F0502020204030204" pitchFamily="34" charset="0"/>
                </a:rPr>
                <a:t>Arch Pathol Lab Med 2009</a:t>
              </a:r>
              <a:r>
                <a:rPr lang="en-US" altLang="it-IT" sz="1400" b="1">
                  <a:solidFill>
                    <a:srgbClr val="002060"/>
                  </a:solidFill>
                  <a:latin typeface="Calibri" panose="020F0502020204030204" pitchFamily="34" charset="0"/>
                  <a:cs typeface="Calibri" panose="020F0502020204030204" pitchFamily="34" charset="0"/>
                </a:rPr>
                <a:t> </a:t>
              </a:r>
              <a:endParaRPr lang="it-IT" altLang="it-IT" sz="1400" b="1">
                <a:solidFill>
                  <a:srgbClr val="002060"/>
                </a:solidFill>
                <a:latin typeface="Calibri" panose="020F0502020204030204" pitchFamily="34" charset="0"/>
                <a:cs typeface="Calibri" panose="020F0502020204030204" pitchFamily="34" charset="0"/>
              </a:endParaRPr>
            </a:p>
          </p:txBody>
        </p:sp>
        <p:cxnSp>
          <p:nvCxnSpPr>
            <p:cNvPr id="61448" name="Connettore 1 13"/>
            <p:cNvCxnSpPr>
              <a:cxnSpLocks noChangeShapeType="1"/>
            </p:cNvCxnSpPr>
            <p:nvPr/>
          </p:nvCxnSpPr>
          <p:spPr bwMode="auto">
            <a:xfrm>
              <a:off x="5292725" y="1614920"/>
              <a:ext cx="129540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cxnSp>
        <p:cxnSp>
          <p:nvCxnSpPr>
            <p:cNvPr id="61449" name="Connettore 1 14"/>
            <p:cNvCxnSpPr>
              <a:cxnSpLocks noChangeShapeType="1"/>
            </p:cNvCxnSpPr>
            <p:nvPr/>
          </p:nvCxnSpPr>
          <p:spPr bwMode="auto">
            <a:xfrm>
              <a:off x="5292725" y="2896465"/>
              <a:ext cx="168910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cxnSp>
        <p:cxnSp>
          <p:nvCxnSpPr>
            <p:cNvPr id="61450" name="Connettore 1 16"/>
            <p:cNvCxnSpPr>
              <a:cxnSpLocks noChangeShapeType="1"/>
            </p:cNvCxnSpPr>
            <p:nvPr/>
          </p:nvCxnSpPr>
          <p:spPr bwMode="auto">
            <a:xfrm>
              <a:off x="5124450" y="4292600"/>
              <a:ext cx="1608138"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cxnSp>
        <p:cxnSp>
          <p:nvCxnSpPr>
            <p:cNvPr id="19" name="Connettore 1 18"/>
            <p:cNvCxnSpPr/>
            <p:nvPr/>
          </p:nvCxnSpPr>
          <p:spPr>
            <a:xfrm>
              <a:off x="5143500" y="4667250"/>
              <a:ext cx="135731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5148263" y="5373688"/>
              <a:ext cx="1357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5148263" y="5778500"/>
              <a:ext cx="165576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5159375" y="5976938"/>
              <a:ext cx="16446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1443" name="Picture 2" descr="Risultati immagini per ATTENZIONE PERICOLO SEGN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119064"/>
            <a:ext cx="19923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408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asellaDiTesto 1"/>
          <p:cNvSpPr txBox="1">
            <a:spLocks noChangeArrowheads="1"/>
          </p:cNvSpPr>
          <p:nvPr/>
        </p:nvSpPr>
        <p:spPr bwMode="auto">
          <a:xfrm>
            <a:off x="4065588" y="350838"/>
            <a:ext cx="416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b="1">
                <a:solidFill>
                  <a:srgbClr val="FFFF00"/>
                </a:solidFill>
                <a:latin typeface="Calibri" panose="020F0502020204030204" pitchFamily="34" charset="0"/>
                <a:cs typeface="Calibri" panose="020F0502020204030204" pitchFamily="34" charset="0"/>
              </a:rPr>
              <a:t>TUMORI CISTICI DEL PANCREAS</a:t>
            </a:r>
          </a:p>
        </p:txBody>
      </p:sp>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3" y="3500438"/>
            <a:ext cx="4400550" cy="30861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62467" name="CasellaDiTesto 4"/>
          <p:cNvSpPr txBox="1">
            <a:spLocks noChangeArrowheads="1"/>
          </p:cNvSpPr>
          <p:nvPr/>
        </p:nvSpPr>
        <p:spPr bwMode="auto">
          <a:xfrm>
            <a:off x="2474914" y="1066801"/>
            <a:ext cx="751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b="1">
                <a:solidFill>
                  <a:srgbClr val="FFFFFF"/>
                </a:solidFill>
                <a:latin typeface="Calibri" panose="020F0502020204030204" pitchFamily="34" charset="0"/>
                <a:cs typeface="Calibri" panose="020F0502020204030204" pitchFamily="34" charset="0"/>
              </a:rPr>
              <a:t>Patologia in crescita….45-70% lesioni cistiche incidentali…</a:t>
            </a:r>
          </a:p>
        </p:txBody>
      </p:sp>
      <p:pic>
        <p:nvPicPr>
          <p:cNvPr id="62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6" y="1643063"/>
            <a:ext cx="7496175" cy="2209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e 6"/>
          <p:cNvSpPr/>
          <p:nvPr/>
        </p:nvSpPr>
        <p:spPr>
          <a:xfrm>
            <a:off x="6238876" y="2071689"/>
            <a:ext cx="714375" cy="1857375"/>
          </a:xfrm>
          <a:prstGeom prst="ellipse">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62470" name="CasellaDiTesto 7"/>
          <p:cNvSpPr txBox="1">
            <a:spLocks noChangeArrowheads="1"/>
          </p:cNvSpPr>
          <p:nvPr/>
        </p:nvSpPr>
        <p:spPr bwMode="auto">
          <a:xfrm>
            <a:off x="7024689" y="4071939"/>
            <a:ext cx="2249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800">
                <a:solidFill>
                  <a:srgbClr val="FFFFFF"/>
                </a:solidFill>
                <a:cs typeface="Arial"/>
              </a:rPr>
              <a:t>incremento con l’età</a:t>
            </a:r>
          </a:p>
        </p:txBody>
      </p:sp>
      <p:sp>
        <p:nvSpPr>
          <p:cNvPr id="62471" name="CasellaDiTesto 8"/>
          <p:cNvSpPr txBox="1">
            <a:spLocks noChangeArrowheads="1"/>
          </p:cNvSpPr>
          <p:nvPr/>
        </p:nvSpPr>
        <p:spPr bwMode="auto">
          <a:xfrm>
            <a:off x="3352801" y="5786439"/>
            <a:ext cx="2581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400" b="1">
                <a:solidFill>
                  <a:srgbClr val="FFFFFF"/>
                </a:solidFill>
                <a:cs typeface="Arial"/>
              </a:rPr>
              <a:t>De Jong K et al.</a:t>
            </a:r>
          </a:p>
          <a:p>
            <a:pPr eaLnBrk="1" fontAlgn="base" hangingPunct="1">
              <a:spcBef>
                <a:spcPct val="0"/>
              </a:spcBef>
              <a:spcAft>
                <a:spcPct val="0"/>
              </a:spcAft>
            </a:pPr>
            <a:r>
              <a:rPr lang="it-IT" altLang="it-IT" sz="1400" b="1">
                <a:solidFill>
                  <a:srgbClr val="FFFFFF"/>
                </a:solidFill>
                <a:cs typeface="Arial"/>
              </a:rPr>
              <a:t>Gastroenterology Research </a:t>
            </a:r>
          </a:p>
          <a:p>
            <a:pPr eaLnBrk="1" fontAlgn="base" hangingPunct="1">
              <a:spcBef>
                <a:spcPct val="0"/>
              </a:spcBef>
              <a:spcAft>
                <a:spcPct val="0"/>
              </a:spcAft>
            </a:pPr>
            <a:r>
              <a:rPr lang="it-IT" altLang="it-IT" sz="1400" b="1">
                <a:solidFill>
                  <a:srgbClr val="FFFFFF"/>
                </a:solidFill>
                <a:cs typeface="Arial"/>
              </a:rPr>
              <a:t>&amp; Practice 2012</a:t>
            </a:r>
          </a:p>
        </p:txBody>
      </p:sp>
    </p:spTree>
    <p:extLst>
      <p:ext uri="{BB962C8B-B14F-4D97-AF65-F5344CB8AC3E}">
        <p14:creationId xmlns:p14="http://schemas.microsoft.com/office/powerpoint/2010/main" val="1886629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asellaDiTesto 2"/>
          <p:cNvSpPr txBox="1">
            <a:spLocks noChangeArrowheads="1"/>
          </p:cNvSpPr>
          <p:nvPr/>
        </p:nvSpPr>
        <p:spPr bwMode="auto">
          <a:xfrm>
            <a:off x="2101850" y="1641476"/>
            <a:ext cx="2535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b="1">
                <a:solidFill>
                  <a:srgbClr val="FFFFFF"/>
                </a:solidFill>
                <a:latin typeface="Calibri" panose="020F0502020204030204" pitchFamily="34" charset="0"/>
                <a:cs typeface="Calibri" panose="020F0502020204030204" pitchFamily="34" charset="0"/>
              </a:rPr>
              <a:t>decision making  1</a:t>
            </a:r>
          </a:p>
        </p:txBody>
      </p:sp>
      <p:sp>
        <p:nvSpPr>
          <p:cNvPr id="63490" name="Rettangolo 3"/>
          <p:cNvSpPr>
            <a:spLocks noChangeArrowheads="1"/>
          </p:cNvSpPr>
          <p:nvPr/>
        </p:nvSpPr>
        <p:spPr bwMode="auto">
          <a:xfrm>
            <a:off x="5310188" y="2928939"/>
            <a:ext cx="191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800">
                <a:solidFill>
                  <a:srgbClr val="FFFFFF"/>
                </a:solidFill>
                <a:latin typeface="Calibri" panose="020F0502020204030204" pitchFamily="34" charset="0"/>
                <a:cs typeface="Calibri" panose="020F0502020204030204" pitchFamily="34" charset="0"/>
              </a:rPr>
              <a:t>decision making  2</a:t>
            </a:r>
          </a:p>
        </p:txBody>
      </p:sp>
      <p:sp>
        <p:nvSpPr>
          <p:cNvPr id="63491" name="Rettangolo 4"/>
          <p:cNvSpPr>
            <a:spLocks noChangeArrowheads="1"/>
          </p:cNvSpPr>
          <p:nvPr/>
        </p:nvSpPr>
        <p:spPr bwMode="auto">
          <a:xfrm>
            <a:off x="8310563" y="3973513"/>
            <a:ext cx="191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800">
                <a:solidFill>
                  <a:srgbClr val="FFFFFF"/>
                </a:solidFill>
                <a:latin typeface="Calibri" panose="020F0502020204030204" pitchFamily="34" charset="0"/>
                <a:cs typeface="Calibri" panose="020F0502020204030204" pitchFamily="34" charset="0"/>
              </a:rPr>
              <a:t>decision making  3</a:t>
            </a:r>
          </a:p>
        </p:txBody>
      </p:sp>
      <p:cxnSp>
        <p:nvCxnSpPr>
          <p:cNvPr id="6" name="Connettore 1 5"/>
          <p:cNvCxnSpPr/>
          <p:nvPr/>
        </p:nvCxnSpPr>
        <p:spPr>
          <a:xfrm>
            <a:off x="5310188" y="500063"/>
            <a:ext cx="1143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8413750" y="4437063"/>
            <a:ext cx="1714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5381625" y="3357563"/>
            <a:ext cx="1714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2279650" y="2133600"/>
            <a:ext cx="2217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e 9"/>
          <p:cNvSpPr/>
          <p:nvPr/>
        </p:nvSpPr>
        <p:spPr>
          <a:xfrm>
            <a:off x="5024439" y="271463"/>
            <a:ext cx="2071687" cy="914400"/>
          </a:xfrm>
          <a:prstGeom prst="ellipse">
            <a:avLst/>
          </a:prstGeom>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2060"/>
                </a:solidFill>
                <a:latin typeface="Calibri" pitchFamily="34" charset="0"/>
                <a:cs typeface="Calibri" pitchFamily="34" charset="0"/>
              </a:rPr>
              <a:t>Cisti del pancreas</a:t>
            </a:r>
          </a:p>
        </p:txBody>
      </p:sp>
      <p:sp>
        <p:nvSpPr>
          <p:cNvPr id="11" name="Freccia a destra 10"/>
          <p:cNvSpPr/>
          <p:nvPr/>
        </p:nvSpPr>
        <p:spPr>
          <a:xfrm rot="9622673">
            <a:off x="4387851" y="785814"/>
            <a:ext cx="500063" cy="928687"/>
          </a:xfrm>
          <a:prstGeom prst="rightArrow">
            <a:avLst>
              <a:gd name="adj1" fmla="val 50000"/>
              <a:gd name="adj2" fmla="val 48150"/>
            </a:avLst>
          </a:prstGeom>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002060"/>
              </a:solidFill>
              <a:latin typeface="Arial"/>
              <a:cs typeface="Arial"/>
            </a:endParaRPr>
          </a:p>
        </p:txBody>
      </p:sp>
      <p:sp>
        <p:nvSpPr>
          <p:cNvPr id="12" name="Ovale 11"/>
          <p:cNvSpPr/>
          <p:nvPr/>
        </p:nvSpPr>
        <p:spPr>
          <a:xfrm>
            <a:off x="1631951" y="2138364"/>
            <a:ext cx="2754313" cy="2219325"/>
          </a:xfrm>
          <a:prstGeom prst="ellipse">
            <a:avLst/>
          </a:prstGeom>
          <a:solidFill>
            <a:srgbClr val="C0000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b="1">
                <a:solidFill>
                  <a:srgbClr val="FFFFFF"/>
                </a:solidFill>
                <a:latin typeface="Calibri" panose="020F0502020204030204" pitchFamily="34" charset="0"/>
                <a:cs typeface="Calibri" panose="020F0502020204030204" pitchFamily="34" charset="0"/>
              </a:rPr>
              <a:t>Come distinguerle?</a:t>
            </a:r>
          </a:p>
          <a:p>
            <a:pPr algn="ctr" eaLnBrk="1" fontAlgn="base" hangingPunct="1">
              <a:spcBef>
                <a:spcPct val="0"/>
              </a:spcBef>
              <a:spcAft>
                <a:spcPct val="0"/>
              </a:spcAft>
            </a:pPr>
            <a:endParaRPr lang="it-IT" altLang="it-IT" sz="1400" i="1">
              <a:solidFill>
                <a:srgbClr val="FFFFFF"/>
              </a:solidFill>
              <a:latin typeface="Calibri" panose="020F0502020204030204" pitchFamily="34" charset="0"/>
              <a:cs typeface="Calibri" panose="020F0502020204030204" pitchFamily="34" charset="0"/>
            </a:endParaRPr>
          </a:p>
          <a:p>
            <a:pPr algn="ctr" eaLnBrk="1" fontAlgn="base" hangingPunct="1">
              <a:spcBef>
                <a:spcPct val="0"/>
              </a:spcBef>
              <a:spcAft>
                <a:spcPct val="0"/>
              </a:spcAft>
            </a:pPr>
            <a:r>
              <a:rPr lang="it-IT" altLang="it-IT" sz="1600" b="1">
                <a:solidFill>
                  <a:srgbClr val="FFFFFF"/>
                </a:solidFill>
                <a:latin typeface="Calibri" panose="020F0502020204030204" pitchFamily="34" charset="0"/>
                <a:cs typeface="Calibri" panose="020F0502020204030204" pitchFamily="34" charset="0"/>
              </a:rPr>
              <a:t>Modalità diagnostiche</a:t>
            </a:r>
          </a:p>
          <a:p>
            <a:pPr algn="ctr" eaLnBrk="1" fontAlgn="base" hangingPunct="1">
              <a:spcBef>
                <a:spcPct val="0"/>
              </a:spcBef>
              <a:spcAft>
                <a:spcPct val="0"/>
              </a:spcAft>
            </a:pPr>
            <a:r>
              <a:rPr lang="it-IT" altLang="it-IT" sz="1600" b="1">
                <a:solidFill>
                  <a:srgbClr val="FFFFFF"/>
                </a:solidFill>
                <a:latin typeface="Calibri" panose="020F0502020204030204" pitchFamily="34" charset="0"/>
                <a:cs typeface="Calibri" panose="020F0502020204030204" pitchFamily="34" charset="0"/>
              </a:rPr>
              <a:t>Caratteristich</a:t>
            </a:r>
            <a:r>
              <a:rPr lang="it-IT" altLang="it-IT" sz="1400" b="1">
                <a:solidFill>
                  <a:srgbClr val="FFFFFF"/>
                </a:solidFill>
                <a:cs typeface="Arial"/>
              </a:rPr>
              <a:t>e</a:t>
            </a:r>
          </a:p>
        </p:txBody>
      </p:sp>
      <p:sp>
        <p:nvSpPr>
          <p:cNvPr id="13" name="Freccia a destra 12"/>
          <p:cNvSpPr/>
          <p:nvPr/>
        </p:nvSpPr>
        <p:spPr>
          <a:xfrm>
            <a:off x="4637088" y="2643189"/>
            <a:ext cx="500062" cy="928687"/>
          </a:xfrm>
          <a:prstGeom prst="rightArrow">
            <a:avLst>
              <a:gd name="adj1" fmla="val 50000"/>
              <a:gd name="adj2" fmla="val 48150"/>
            </a:avLst>
          </a:prstGeom>
          <a:solidFill>
            <a:srgbClr val="C0000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002060"/>
              </a:solidFill>
              <a:latin typeface="Arial"/>
              <a:cs typeface="Arial"/>
            </a:endParaRPr>
          </a:p>
        </p:txBody>
      </p:sp>
      <p:sp>
        <p:nvSpPr>
          <p:cNvPr id="14" name="Ovale 13"/>
          <p:cNvSpPr/>
          <p:nvPr/>
        </p:nvSpPr>
        <p:spPr>
          <a:xfrm>
            <a:off x="5156200" y="3414713"/>
            <a:ext cx="2071688" cy="1643062"/>
          </a:xfrm>
          <a:prstGeom prst="ellipse">
            <a:avLst/>
          </a:prstGeom>
          <a:solidFill>
            <a:schemeClr val="accent3">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dirty="0">
                <a:solidFill>
                  <a:srgbClr val="FFFFFF"/>
                </a:solidFill>
                <a:latin typeface="Calibri" pitchFamily="34" charset="0"/>
                <a:cs typeface="Calibri" pitchFamily="34" charset="0"/>
              </a:rPr>
              <a:t>Come trattarle ?</a:t>
            </a:r>
          </a:p>
          <a:p>
            <a:pPr algn="ctr" fontAlgn="base">
              <a:spcBef>
                <a:spcPct val="0"/>
              </a:spcBef>
              <a:spcAft>
                <a:spcPct val="0"/>
              </a:spcAft>
              <a:defRPr/>
            </a:pPr>
            <a:endParaRPr lang="it-IT" sz="1400" i="1" dirty="0">
              <a:solidFill>
                <a:srgbClr val="FFFFFF"/>
              </a:solidFill>
              <a:latin typeface="Calibri" pitchFamily="34" charset="0"/>
              <a:cs typeface="Calibri" pitchFamily="34" charset="0"/>
            </a:endParaRPr>
          </a:p>
          <a:p>
            <a:pPr algn="ctr" fontAlgn="base">
              <a:spcBef>
                <a:spcPct val="0"/>
              </a:spcBef>
              <a:spcAft>
                <a:spcPct val="0"/>
              </a:spcAft>
              <a:defRPr/>
            </a:pPr>
            <a:r>
              <a:rPr lang="it-IT" sz="1400" i="1" dirty="0" err="1">
                <a:solidFill>
                  <a:srgbClr val="FFFFFF"/>
                </a:solidFill>
                <a:latin typeface="Calibri" pitchFamily="34" charset="0"/>
                <a:cs typeface="Calibri" pitchFamily="34" charset="0"/>
              </a:rPr>
              <a:t>Pseudocisti</a:t>
            </a:r>
            <a:endParaRPr lang="it-IT" sz="1400" i="1" dirty="0">
              <a:solidFill>
                <a:srgbClr val="FFFFFF"/>
              </a:solidFill>
              <a:latin typeface="Calibri" pitchFamily="34" charset="0"/>
              <a:cs typeface="Calibri" pitchFamily="34" charset="0"/>
            </a:endParaRPr>
          </a:p>
          <a:p>
            <a:pPr algn="ctr" fontAlgn="base">
              <a:spcBef>
                <a:spcPct val="0"/>
              </a:spcBef>
              <a:spcAft>
                <a:spcPct val="0"/>
              </a:spcAft>
              <a:defRPr/>
            </a:pPr>
            <a:r>
              <a:rPr lang="it-IT" sz="1400" i="1" dirty="0">
                <a:solidFill>
                  <a:srgbClr val="FFFFFF"/>
                </a:solidFill>
                <a:latin typeface="Calibri" pitchFamily="34" charset="0"/>
                <a:cs typeface="Calibri" pitchFamily="34" charset="0"/>
              </a:rPr>
              <a:t>Cisti neoplastiche</a:t>
            </a:r>
          </a:p>
          <a:p>
            <a:pPr algn="ctr" fontAlgn="base">
              <a:spcBef>
                <a:spcPct val="0"/>
              </a:spcBef>
              <a:spcAft>
                <a:spcPct val="0"/>
              </a:spcAft>
              <a:defRPr/>
            </a:pPr>
            <a:endParaRPr lang="it-IT" sz="1400" i="1" dirty="0">
              <a:solidFill>
                <a:srgbClr val="FFFFFF"/>
              </a:solidFill>
              <a:latin typeface="Calibri" pitchFamily="34" charset="0"/>
              <a:cs typeface="Calibri" pitchFamily="34" charset="0"/>
            </a:endParaRPr>
          </a:p>
        </p:txBody>
      </p:sp>
      <p:sp>
        <p:nvSpPr>
          <p:cNvPr id="15" name="Freccia a destra 14"/>
          <p:cNvSpPr/>
          <p:nvPr/>
        </p:nvSpPr>
        <p:spPr>
          <a:xfrm>
            <a:off x="7489826" y="3760789"/>
            <a:ext cx="500063" cy="928687"/>
          </a:xfrm>
          <a:prstGeom prst="rightArrow">
            <a:avLst>
              <a:gd name="adj1" fmla="val 50000"/>
              <a:gd name="adj2" fmla="val 48150"/>
            </a:avLst>
          </a:prstGeom>
          <a:solidFill>
            <a:schemeClr val="accent3">
              <a:lumMod val="5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002060"/>
              </a:solidFill>
              <a:latin typeface="Arial"/>
              <a:cs typeface="Arial"/>
            </a:endParaRPr>
          </a:p>
        </p:txBody>
      </p:sp>
      <p:sp>
        <p:nvSpPr>
          <p:cNvPr id="16" name="Ovale 15"/>
          <p:cNvSpPr/>
          <p:nvPr/>
        </p:nvSpPr>
        <p:spPr>
          <a:xfrm>
            <a:off x="8232775" y="4581526"/>
            <a:ext cx="2071688" cy="1643063"/>
          </a:xfrm>
          <a:prstGeom prst="ellipse">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dirty="0">
                <a:solidFill>
                  <a:srgbClr val="FFFFFF"/>
                </a:solidFill>
                <a:latin typeface="Calibri" pitchFamily="34" charset="0"/>
                <a:cs typeface="Calibri" pitchFamily="34" charset="0"/>
              </a:rPr>
              <a:t>Quale </a:t>
            </a:r>
          </a:p>
          <a:p>
            <a:pPr algn="ctr" fontAlgn="base">
              <a:spcBef>
                <a:spcPct val="0"/>
              </a:spcBef>
              <a:spcAft>
                <a:spcPct val="0"/>
              </a:spcAft>
              <a:defRPr/>
            </a:pPr>
            <a:r>
              <a:rPr lang="it-IT" dirty="0">
                <a:solidFill>
                  <a:srgbClr val="FFFFFF"/>
                </a:solidFill>
                <a:latin typeface="Calibri" pitchFamily="34" charset="0"/>
                <a:cs typeface="Calibri" pitchFamily="34" charset="0"/>
              </a:rPr>
              <a:t>follow-up ?</a:t>
            </a:r>
          </a:p>
          <a:p>
            <a:pPr algn="ctr" fontAlgn="base">
              <a:spcBef>
                <a:spcPct val="0"/>
              </a:spcBef>
              <a:spcAft>
                <a:spcPct val="0"/>
              </a:spcAft>
              <a:defRPr/>
            </a:pPr>
            <a:endParaRPr lang="it-IT" sz="1400" i="1" dirty="0">
              <a:solidFill>
                <a:srgbClr val="FFFFFF"/>
              </a:solidFill>
              <a:latin typeface="Calibri" pitchFamily="34" charset="0"/>
              <a:cs typeface="Calibri" pitchFamily="34" charset="0"/>
            </a:endParaRPr>
          </a:p>
          <a:p>
            <a:pPr algn="ctr" fontAlgn="base">
              <a:spcBef>
                <a:spcPct val="0"/>
              </a:spcBef>
              <a:spcAft>
                <a:spcPct val="0"/>
              </a:spcAft>
              <a:defRPr/>
            </a:pPr>
            <a:r>
              <a:rPr lang="it-IT" sz="1400" i="1" dirty="0">
                <a:solidFill>
                  <a:srgbClr val="FFFFFF"/>
                </a:solidFill>
                <a:latin typeface="Calibri" pitchFamily="34" charset="0"/>
                <a:cs typeface="Calibri" pitchFamily="34" charset="0"/>
              </a:rPr>
              <a:t>Resecati</a:t>
            </a:r>
          </a:p>
          <a:p>
            <a:pPr algn="ctr" fontAlgn="base">
              <a:spcBef>
                <a:spcPct val="0"/>
              </a:spcBef>
              <a:spcAft>
                <a:spcPct val="0"/>
              </a:spcAft>
              <a:defRPr/>
            </a:pPr>
            <a:r>
              <a:rPr lang="it-IT" sz="1400" i="1" dirty="0">
                <a:solidFill>
                  <a:srgbClr val="FFFFFF"/>
                </a:solidFill>
                <a:latin typeface="Calibri" pitchFamily="34" charset="0"/>
                <a:cs typeface="Calibri" pitchFamily="34" charset="0"/>
              </a:rPr>
              <a:t>Non resec</a:t>
            </a:r>
            <a:r>
              <a:rPr lang="it-IT" sz="1400" i="1" dirty="0">
                <a:solidFill>
                  <a:srgbClr val="FFFFFF"/>
                </a:solidFill>
                <a:latin typeface="Arial"/>
                <a:cs typeface="Arial"/>
              </a:rPr>
              <a:t>ati</a:t>
            </a:r>
          </a:p>
        </p:txBody>
      </p:sp>
    </p:spTree>
    <p:extLst>
      <p:ext uri="{BB962C8B-B14F-4D97-AF65-F5344CB8AC3E}">
        <p14:creationId xmlns:p14="http://schemas.microsoft.com/office/powerpoint/2010/main" val="324640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asellaDiTesto 2"/>
          <p:cNvSpPr txBox="1">
            <a:spLocks noChangeArrowheads="1"/>
          </p:cNvSpPr>
          <p:nvPr/>
        </p:nvSpPr>
        <p:spPr bwMode="auto">
          <a:xfrm>
            <a:off x="3962400" y="381000"/>
            <a:ext cx="432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3200" b="1">
                <a:solidFill>
                  <a:srgbClr val="FFFF00"/>
                </a:solidFill>
                <a:latin typeface="Calibri" panose="020F0502020204030204" pitchFamily="34" charset="0"/>
                <a:cs typeface="Calibri" panose="020F0502020204030204" pitchFamily="34" charset="0"/>
              </a:rPr>
              <a:t>Le metodiche di imaging</a:t>
            </a:r>
          </a:p>
        </p:txBody>
      </p:sp>
      <p:sp>
        <p:nvSpPr>
          <p:cNvPr id="4" name="Ovale 3"/>
          <p:cNvSpPr/>
          <p:nvPr/>
        </p:nvSpPr>
        <p:spPr>
          <a:xfrm>
            <a:off x="1697039" y="1285876"/>
            <a:ext cx="428625" cy="500063"/>
          </a:xfrm>
          <a:prstGeom prst="ellipse">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itchFamily="34" charset="0"/>
                <a:cs typeface="Calibri" pitchFamily="34" charset="0"/>
              </a:rPr>
              <a:t>1</a:t>
            </a:r>
          </a:p>
        </p:txBody>
      </p:sp>
      <p:sp>
        <p:nvSpPr>
          <p:cNvPr id="64515" name="CasellaDiTesto 4"/>
          <p:cNvSpPr txBox="1">
            <a:spLocks noChangeArrowheads="1"/>
          </p:cNvSpPr>
          <p:nvPr/>
        </p:nvSpPr>
        <p:spPr bwMode="auto">
          <a:xfrm>
            <a:off x="2182813" y="1285875"/>
            <a:ext cx="383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a:solidFill>
                  <a:srgbClr val="FFFFFF"/>
                </a:solidFill>
                <a:latin typeface="Calibri" panose="020F0502020204030204" pitchFamily="34" charset="0"/>
                <a:cs typeface="Calibri" panose="020F0502020204030204" pitchFamily="34" charset="0"/>
              </a:rPr>
              <a:t>TC spirale multislice addome;</a:t>
            </a:r>
          </a:p>
          <a:p>
            <a:pPr algn="ctr" eaLnBrk="1" fontAlgn="base" hangingPunct="1">
              <a:spcBef>
                <a:spcPct val="0"/>
              </a:spcBef>
              <a:spcAft>
                <a:spcPct val="0"/>
              </a:spcAft>
            </a:pPr>
            <a:r>
              <a:rPr lang="it-IT" altLang="it-IT">
                <a:solidFill>
                  <a:srgbClr val="FFFFFF"/>
                </a:solidFill>
                <a:latin typeface="Calibri" panose="020F0502020204030204" pitchFamily="34" charset="0"/>
                <a:cs typeface="Calibri" panose="020F0502020204030204" pitchFamily="34" charset="0"/>
              </a:rPr>
              <a:t>CWRM (con secretina)</a:t>
            </a:r>
          </a:p>
          <a:p>
            <a:pPr algn="ctr" eaLnBrk="1" fontAlgn="base" hangingPunct="1">
              <a:spcBef>
                <a:spcPct val="0"/>
              </a:spcBef>
              <a:spcAft>
                <a:spcPct val="0"/>
              </a:spcAft>
            </a:pPr>
            <a:r>
              <a:rPr lang="it-IT" altLang="it-IT">
                <a:solidFill>
                  <a:srgbClr val="FFFFFF"/>
                </a:solidFill>
                <a:latin typeface="Calibri" panose="020F0502020204030204" pitchFamily="34" charset="0"/>
                <a:cs typeface="Calibri" panose="020F0502020204030204" pitchFamily="34" charset="0"/>
              </a:rPr>
              <a:t>(evidence level 2-3)</a:t>
            </a:r>
          </a:p>
        </p:txBody>
      </p:sp>
      <p:graphicFrame>
        <p:nvGraphicFramePr>
          <p:cNvPr id="6" name="Tabella 5"/>
          <p:cNvGraphicFramePr>
            <a:graphicFrameLocks noGrp="1"/>
          </p:cNvGraphicFramePr>
          <p:nvPr/>
        </p:nvGraphicFramePr>
        <p:xfrm>
          <a:off x="2351089" y="2635251"/>
          <a:ext cx="3260725" cy="2943225"/>
        </p:xfrm>
        <a:graphic>
          <a:graphicData uri="http://schemas.openxmlformats.org/drawingml/2006/table">
            <a:tbl>
              <a:tblPr firstRow="1" bandRow="1">
                <a:tableStyleId>{5C22544A-7EE6-4342-B048-85BDC9FD1C3A}</a:tableStyleId>
              </a:tblPr>
              <a:tblGrid>
                <a:gridCol w="1630363">
                  <a:extLst>
                    <a:ext uri="{9D8B030D-6E8A-4147-A177-3AD203B41FA5}">
                      <a16:colId xmlns:a16="http://schemas.microsoft.com/office/drawing/2014/main" val="20000"/>
                    </a:ext>
                  </a:extLst>
                </a:gridCol>
                <a:gridCol w="1630363">
                  <a:extLst>
                    <a:ext uri="{9D8B030D-6E8A-4147-A177-3AD203B41FA5}">
                      <a16:colId xmlns:a16="http://schemas.microsoft.com/office/drawing/2014/main" val="20001"/>
                    </a:ext>
                  </a:extLst>
                </a:gridCol>
              </a:tblGrid>
              <a:tr h="640201">
                <a:tc>
                  <a:txBody>
                    <a:bodyPr/>
                    <a:lstStyle/>
                    <a:p>
                      <a:pPr algn="ctr"/>
                      <a:r>
                        <a:rPr lang="it-IT" sz="1800" b="1" dirty="0" smtClean="0">
                          <a:solidFill>
                            <a:schemeClr val="tx1"/>
                          </a:solidFill>
                        </a:rPr>
                        <a:t>diagnosi</a:t>
                      </a:r>
                      <a:endParaRPr lang="it-IT" sz="1800" b="1" dirty="0">
                        <a:solidFill>
                          <a:schemeClr val="tx1"/>
                        </a:solidFill>
                      </a:endParaRPr>
                    </a:p>
                  </a:txBody>
                  <a:tcPr marL="91460" marR="91460" marT="45716" marB="45716"/>
                </a:tc>
                <a:tc>
                  <a:txBody>
                    <a:bodyPr/>
                    <a:lstStyle/>
                    <a:p>
                      <a:r>
                        <a:rPr lang="it-IT" sz="1800" b="1" dirty="0" smtClean="0">
                          <a:solidFill>
                            <a:schemeClr val="tx1"/>
                          </a:solidFill>
                        </a:rPr>
                        <a:t>accuratezza diagnostica</a:t>
                      </a:r>
                      <a:endParaRPr lang="it-IT" sz="1800" b="1" dirty="0">
                        <a:solidFill>
                          <a:schemeClr val="tx1"/>
                        </a:solidFill>
                      </a:endParaRPr>
                    </a:p>
                  </a:txBody>
                  <a:tcPr marL="91460" marR="91460" marT="45716" marB="45716"/>
                </a:tc>
                <a:extLst>
                  <a:ext uri="{0D108BD9-81ED-4DB2-BD59-A6C34878D82A}">
                    <a16:rowId xmlns:a16="http://schemas.microsoft.com/office/drawing/2014/main" val="10000"/>
                  </a:ext>
                </a:extLst>
              </a:tr>
              <a:tr h="839698">
                <a:tc>
                  <a:txBody>
                    <a:bodyPr/>
                    <a:lstStyle/>
                    <a:p>
                      <a:pPr algn="ctr"/>
                      <a:r>
                        <a:rPr lang="it-IT" sz="1400" b="1" dirty="0" err="1" smtClean="0">
                          <a:solidFill>
                            <a:schemeClr val="bg1"/>
                          </a:solidFill>
                        </a:rPr>
                        <a:t>Pseudocisti</a:t>
                      </a:r>
                      <a:endParaRPr lang="it-IT" sz="1400" b="1" dirty="0" smtClean="0">
                        <a:solidFill>
                          <a:schemeClr val="bg1"/>
                        </a:solidFill>
                      </a:endParaRPr>
                    </a:p>
                    <a:p>
                      <a:pPr algn="ctr"/>
                      <a:r>
                        <a:rPr lang="it-IT" sz="1400" b="1" dirty="0" err="1" smtClean="0">
                          <a:solidFill>
                            <a:schemeClr val="bg1"/>
                          </a:solidFill>
                        </a:rPr>
                        <a:t>Vs</a:t>
                      </a:r>
                      <a:endParaRPr lang="it-IT" sz="1400" b="1" dirty="0" smtClean="0">
                        <a:solidFill>
                          <a:schemeClr val="bg1"/>
                        </a:solidFill>
                      </a:endParaRPr>
                    </a:p>
                    <a:p>
                      <a:pPr algn="ctr"/>
                      <a:r>
                        <a:rPr lang="it-IT" sz="1400" b="1" dirty="0" smtClean="0">
                          <a:solidFill>
                            <a:schemeClr val="bg1"/>
                          </a:solidFill>
                        </a:rPr>
                        <a:t>Cisti neoplastica</a:t>
                      </a:r>
                      <a:endParaRPr lang="it-IT" sz="1400" b="1" dirty="0">
                        <a:solidFill>
                          <a:schemeClr val="bg1"/>
                        </a:solidFill>
                      </a:endParaRPr>
                    </a:p>
                  </a:txBody>
                  <a:tcPr marL="91460" marR="91460" marT="45716" marB="45716">
                    <a:solidFill>
                      <a:schemeClr val="bg1">
                        <a:lumMod val="50000"/>
                      </a:schemeClr>
                    </a:solidFill>
                  </a:tcPr>
                </a:tc>
                <a:tc>
                  <a:txBody>
                    <a:bodyPr/>
                    <a:lstStyle/>
                    <a:p>
                      <a:pPr algn="ctr"/>
                      <a:endParaRPr lang="it-IT" sz="1400" b="1" dirty="0" smtClean="0">
                        <a:solidFill>
                          <a:srgbClr val="FF0000"/>
                        </a:solidFill>
                      </a:endParaRPr>
                    </a:p>
                    <a:p>
                      <a:pPr algn="ctr"/>
                      <a:r>
                        <a:rPr lang="it-IT" sz="1400" b="1" dirty="0" smtClean="0">
                          <a:solidFill>
                            <a:srgbClr val="FF0000"/>
                          </a:solidFill>
                        </a:rPr>
                        <a:t>73.5%</a:t>
                      </a:r>
                      <a:endParaRPr lang="it-IT" sz="1400" b="1" dirty="0">
                        <a:solidFill>
                          <a:srgbClr val="FF0000"/>
                        </a:solidFill>
                      </a:endParaRPr>
                    </a:p>
                  </a:txBody>
                  <a:tcPr marL="91460" marR="91460" marT="45716" marB="45716">
                    <a:solidFill>
                      <a:schemeClr val="bg1">
                        <a:lumMod val="50000"/>
                      </a:schemeClr>
                    </a:solidFill>
                  </a:tcPr>
                </a:tc>
                <a:extLst>
                  <a:ext uri="{0D108BD9-81ED-4DB2-BD59-A6C34878D82A}">
                    <a16:rowId xmlns:a16="http://schemas.microsoft.com/office/drawing/2014/main" val="10001"/>
                  </a:ext>
                </a:extLst>
              </a:tr>
              <a:tr h="731663">
                <a:tc>
                  <a:txBody>
                    <a:bodyPr/>
                    <a:lstStyle/>
                    <a:p>
                      <a:pPr algn="ctr"/>
                      <a:r>
                        <a:rPr lang="it-IT" sz="1400" b="1" dirty="0" err="1" smtClean="0">
                          <a:solidFill>
                            <a:schemeClr val="bg1"/>
                          </a:solidFill>
                        </a:rPr>
                        <a:t>Mucinoso</a:t>
                      </a:r>
                      <a:endParaRPr lang="it-IT" sz="1400" b="1" dirty="0" smtClean="0">
                        <a:solidFill>
                          <a:schemeClr val="bg1"/>
                        </a:solidFill>
                      </a:endParaRPr>
                    </a:p>
                    <a:p>
                      <a:pPr algn="ctr"/>
                      <a:r>
                        <a:rPr lang="it-IT" sz="1400" b="1" dirty="0" err="1" smtClean="0">
                          <a:solidFill>
                            <a:schemeClr val="bg1"/>
                          </a:solidFill>
                        </a:rPr>
                        <a:t>Vs</a:t>
                      </a:r>
                      <a:r>
                        <a:rPr lang="it-IT" sz="1400" b="1" dirty="0" smtClean="0">
                          <a:solidFill>
                            <a:schemeClr val="bg1"/>
                          </a:solidFill>
                        </a:rPr>
                        <a:t> </a:t>
                      </a:r>
                    </a:p>
                    <a:p>
                      <a:pPr algn="ctr"/>
                      <a:r>
                        <a:rPr lang="it-IT" sz="1400" b="1" dirty="0" smtClean="0">
                          <a:solidFill>
                            <a:schemeClr val="bg1"/>
                          </a:solidFill>
                        </a:rPr>
                        <a:t>Non </a:t>
                      </a:r>
                      <a:r>
                        <a:rPr lang="it-IT" sz="1400" b="1" dirty="0" err="1" smtClean="0">
                          <a:solidFill>
                            <a:schemeClr val="bg1"/>
                          </a:solidFill>
                        </a:rPr>
                        <a:t>mucinoso</a:t>
                      </a:r>
                      <a:endParaRPr lang="it-IT" sz="1400" b="1" dirty="0">
                        <a:solidFill>
                          <a:schemeClr val="bg1"/>
                        </a:solidFill>
                      </a:endParaRPr>
                    </a:p>
                  </a:txBody>
                  <a:tcPr marL="91460" marR="91460" marT="45716" marB="45716">
                    <a:solidFill>
                      <a:schemeClr val="bg1">
                        <a:lumMod val="65000"/>
                      </a:schemeClr>
                    </a:solidFill>
                  </a:tcPr>
                </a:tc>
                <a:tc>
                  <a:txBody>
                    <a:bodyPr/>
                    <a:lstStyle/>
                    <a:p>
                      <a:pPr algn="ctr"/>
                      <a:endParaRPr lang="it-IT" sz="1400" b="1" dirty="0" smtClean="0">
                        <a:solidFill>
                          <a:srgbClr val="FF0000"/>
                        </a:solidFill>
                      </a:endParaRPr>
                    </a:p>
                    <a:p>
                      <a:pPr algn="ctr"/>
                      <a:r>
                        <a:rPr lang="it-IT" sz="1400" b="1" dirty="0" smtClean="0">
                          <a:solidFill>
                            <a:srgbClr val="FF0000"/>
                          </a:solidFill>
                        </a:rPr>
                        <a:t>82-85%</a:t>
                      </a:r>
                      <a:endParaRPr lang="it-IT" sz="1400" b="1" dirty="0">
                        <a:solidFill>
                          <a:srgbClr val="FF0000"/>
                        </a:solidFill>
                      </a:endParaRPr>
                    </a:p>
                  </a:txBody>
                  <a:tcPr marL="91460" marR="91460" marT="45716" marB="45716">
                    <a:solidFill>
                      <a:schemeClr val="bg1">
                        <a:lumMod val="65000"/>
                      </a:schemeClr>
                    </a:solidFill>
                  </a:tcPr>
                </a:tc>
                <a:extLst>
                  <a:ext uri="{0D108BD9-81ED-4DB2-BD59-A6C34878D82A}">
                    <a16:rowId xmlns:a16="http://schemas.microsoft.com/office/drawing/2014/main" val="10002"/>
                  </a:ext>
                </a:extLst>
              </a:tr>
              <a:tr h="731663">
                <a:tc>
                  <a:txBody>
                    <a:bodyPr/>
                    <a:lstStyle/>
                    <a:p>
                      <a:pPr algn="ctr"/>
                      <a:r>
                        <a:rPr lang="it-IT" sz="1400" b="1" dirty="0" smtClean="0">
                          <a:solidFill>
                            <a:schemeClr val="bg1"/>
                          </a:solidFill>
                        </a:rPr>
                        <a:t>Benigno</a:t>
                      </a:r>
                    </a:p>
                    <a:p>
                      <a:pPr algn="ctr"/>
                      <a:r>
                        <a:rPr lang="it-IT" sz="1400" b="1" dirty="0" err="1" smtClean="0">
                          <a:solidFill>
                            <a:schemeClr val="bg1"/>
                          </a:solidFill>
                        </a:rPr>
                        <a:t>Vs</a:t>
                      </a:r>
                      <a:r>
                        <a:rPr lang="it-IT" sz="1400" b="1" dirty="0" smtClean="0">
                          <a:solidFill>
                            <a:schemeClr val="bg1"/>
                          </a:solidFill>
                        </a:rPr>
                        <a:t> </a:t>
                      </a:r>
                    </a:p>
                    <a:p>
                      <a:pPr algn="ctr"/>
                      <a:r>
                        <a:rPr lang="it-IT" sz="1400" b="1" dirty="0" smtClean="0">
                          <a:solidFill>
                            <a:schemeClr val="bg1"/>
                          </a:solidFill>
                        </a:rPr>
                        <a:t>Maligno</a:t>
                      </a:r>
                      <a:endParaRPr lang="it-IT" sz="1400" b="1" dirty="0">
                        <a:solidFill>
                          <a:schemeClr val="bg1"/>
                        </a:solidFill>
                      </a:endParaRPr>
                    </a:p>
                  </a:txBody>
                  <a:tcPr marL="91460" marR="91460" marT="45716" marB="45716">
                    <a:solidFill>
                      <a:schemeClr val="bg2">
                        <a:lumMod val="50000"/>
                      </a:schemeClr>
                    </a:solidFill>
                  </a:tcPr>
                </a:tc>
                <a:tc>
                  <a:txBody>
                    <a:bodyPr/>
                    <a:lstStyle/>
                    <a:p>
                      <a:pPr algn="ctr"/>
                      <a:endParaRPr lang="it-IT" sz="1400" b="1" dirty="0" smtClean="0">
                        <a:solidFill>
                          <a:srgbClr val="FF0000"/>
                        </a:solidFill>
                      </a:endParaRPr>
                    </a:p>
                    <a:p>
                      <a:pPr algn="ctr"/>
                      <a:r>
                        <a:rPr lang="it-IT" sz="1400" b="1" dirty="0" smtClean="0">
                          <a:solidFill>
                            <a:srgbClr val="FF0000"/>
                          </a:solidFill>
                        </a:rPr>
                        <a:t>85%</a:t>
                      </a:r>
                      <a:endParaRPr lang="it-IT" sz="1400" b="1" dirty="0">
                        <a:solidFill>
                          <a:srgbClr val="FF0000"/>
                        </a:solidFill>
                      </a:endParaRPr>
                    </a:p>
                  </a:txBody>
                  <a:tcPr marL="91460" marR="91460" marT="45716" marB="45716">
                    <a:solidFill>
                      <a:schemeClr val="bg2">
                        <a:lumMod val="50000"/>
                      </a:schemeClr>
                    </a:solidFill>
                  </a:tcPr>
                </a:tc>
                <a:extLst>
                  <a:ext uri="{0D108BD9-81ED-4DB2-BD59-A6C34878D82A}">
                    <a16:rowId xmlns:a16="http://schemas.microsoft.com/office/drawing/2014/main" val="10003"/>
                  </a:ext>
                </a:extLst>
              </a:tr>
            </a:tbl>
          </a:graphicData>
        </a:graphic>
      </p:graphicFrame>
      <p:sp>
        <p:nvSpPr>
          <p:cNvPr id="64533" name="CasellaDiTesto 6"/>
          <p:cNvSpPr txBox="1">
            <a:spLocks noChangeArrowheads="1"/>
          </p:cNvSpPr>
          <p:nvPr/>
        </p:nvSpPr>
        <p:spPr bwMode="auto">
          <a:xfrm>
            <a:off x="2278064" y="5722938"/>
            <a:ext cx="3436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200" b="1">
                <a:solidFill>
                  <a:srgbClr val="FFFFFF"/>
                </a:solidFill>
                <a:cs typeface="Arial"/>
              </a:rPr>
              <a:t>Chalian H, et al JOP 2011;</a:t>
            </a:r>
          </a:p>
          <a:p>
            <a:pPr eaLnBrk="1" fontAlgn="base" hangingPunct="1">
              <a:spcBef>
                <a:spcPct val="0"/>
              </a:spcBef>
              <a:spcAft>
                <a:spcPct val="0"/>
              </a:spcAft>
            </a:pPr>
            <a:r>
              <a:rPr lang="it-IT" altLang="it-IT" sz="1200" b="1">
                <a:solidFill>
                  <a:srgbClr val="FFFFFF"/>
                </a:solidFill>
                <a:cs typeface="Arial"/>
              </a:rPr>
              <a:t>Khalid A, et al Am J Gastroenterology 2007;</a:t>
            </a:r>
            <a:r>
              <a:rPr lang="en-US" altLang="it-IT" sz="1200" b="1">
                <a:solidFill>
                  <a:srgbClr val="FFFFFF"/>
                </a:solidFill>
                <a:cs typeface="Arial"/>
              </a:rPr>
              <a:t> Sahani DV, AJR 2011;  </a:t>
            </a:r>
          </a:p>
          <a:p>
            <a:pPr eaLnBrk="1" fontAlgn="base" hangingPunct="1">
              <a:spcBef>
                <a:spcPct val="0"/>
              </a:spcBef>
              <a:spcAft>
                <a:spcPct val="0"/>
              </a:spcAft>
            </a:pPr>
            <a:r>
              <a:rPr lang="en-US" altLang="it-IT" sz="1200" b="1">
                <a:solidFill>
                  <a:srgbClr val="FFFFFF"/>
                </a:solidFill>
                <a:cs typeface="Arial"/>
              </a:rPr>
              <a:t>Kwon RS Curr Opin Gastroenterol 2012.</a:t>
            </a:r>
            <a:endParaRPr lang="it-IT" altLang="it-IT" sz="1200" b="1">
              <a:solidFill>
                <a:srgbClr val="FFFFFF"/>
              </a:solidFill>
              <a:cs typeface="Arial"/>
            </a:endParaRPr>
          </a:p>
        </p:txBody>
      </p:sp>
      <p:sp>
        <p:nvSpPr>
          <p:cNvPr id="8" name="Ovale 7"/>
          <p:cNvSpPr/>
          <p:nvPr/>
        </p:nvSpPr>
        <p:spPr>
          <a:xfrm>
            <a:off x="6600826" y="2547938"/>
            <a:ext cx="428625" cy="500062"/>
          </a:xfrm>
          <a:prstGeom prst="ellipse">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itchFamily="34" charset="0"/>
                <a:cs typeface="Calibri" pitchFamily="34" charset="0"/>
              </a:rPr>
              <a:t>2</a:t>
            </a:r>
          </a:p>
        </p:txBody>
      </p:sp>
      <p:sp>
        <p:nvSpPr>
          <p:cNvPr id="64535" name="CasellaDiTesto 8"/>
          <p:cNvSpPr txBox="1">
            <a:spLocks noChangeArrowheads="1"/>
          </p:cNvSpPr>
          <p:nvPr/>
        </p:nvSpPr>
        <p:spPr bwMode="auto">
          <a:xfrm>
            <a:off x="7239001" y="2382838"/>
            <a:ext cx="2371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a:solidFill>
                  <a:srgbClr val="FFFFFF"/>
                </a:solidFill>
                <a:latin typeface="Calibri" panose="020F0502020204030204" pitchFamily="34" charset="0"/>
                <a:cs typeface="Calibri" panose="020F0502020204030204" pitchFamily="34" charset="0"/>
              </a:rPr>
              <a:t>EUS-FNA</a:t>
            </a:r>
          </a:p>
          <a:p>
            <a:pPr algn="ctr" eaLnBrk="1" fontAlgn="base" hangingPunct="1">
              <a:spcBef>
                <a:spcPct val="0"/>
              </a:spcBef>
              <a:spcAft>
                <a:spcPct val="0"/>
              </a:spcAft>
            </a:pPr>
            <a:r>
              <a:rPr lang="it-IT" altLang="it-IT">
                <a:solidFill>
                  <a:srgbClr val="FFFFFF"/>
                </a:solidFill>
                <a:latin typeface="Calibri" panose="020F0502020204030204" pitchFamily="34" charset="0"/>
                <a:cs typeface="Calibri" panose="020F0502020204030204" pitchFamily="34" charset="0"/>
              </a:rPr>
              <a:t>(evidence level 2)</a:t>
            </a:r>
          </a:p>
        </p:txBody>
      </p:sp>
      <p:pic>
        <p:nvPicPr>
          <p:cNvPr id="645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426" y="3314700"/>
            <a:ext cx="4086225" cy="14859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64537" name="CasellaDiTesto 11"/>
          <p:cNvSpPr txBox="1">
            <a:spLocks noChangeArrowheads="1"/>
          </p:cNvSpPr>
          <p:nvPr/>
        </p:nvSpPr>
        <p:spPr bwMode="auto">
          <a:xfrm>
            <a:off x="6267451" y="5265738"/>
            <a:ext cx="1851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1200" b="1">
                <a:solidFill>
                  <a:srgbClr val="FFFFFF"/>
                </a:solidFill>
                <a:cs typeface="Arial"/>
              </a:rPr>
              <a:t>Brugge et al</a:t>
            </a:r>
          </a:p>
          <a:p>
            <a:pPr algn="ctr" eaLnBrk="1" fontAlgn="base" hangingPunct="1">
              <a:spcBef>
                <a:spcPct val="0"/>
              </a:spcBef>
              <a:spcAft>
                <a:spcPct val="0"/>
              </a:spcAft>
            </a:pPr>
            <a:r>
              <a:rPr lang="it-IT" altLang="it-IT" sz="1200" b="1">
                <a:solidFill>
                  <a:srgbClr val="FFFFFF"/>
                </a:solidFill>
                <a:cs typeface="Arial"/>
              </a:rPr>
              <a:t>Gastroenterology 2004</a:t>
            </a:r>
          </a:p>
        </p:txBody>
      </p:sp>
      <p:cxnSp>
        <p:nvCxnSpPr>
          <p:cNvPr id="13" name="Connettore 1 12"/>
          <p:cNvCxnSpPr/>
          <p:nvPr/>
        </p:nvCxnSpPr>
        <p:spPr>
          <a:xfrm>
            <a:off x="6981825" y="3749675"/>
            <a:ext cx="285908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4539" name="CasellaDiTesto 13"/>
          <p:cNvSpPr txBox="1">
            <a:spLocks noChangeArrowheads="1"/>
          </p:cNvSpPr>
          <p:nvPr/>
        </p:nvSpPr>
        <p:spPr bwMode="auto">
          <a:xfrm>
            <a:off x="8509001" y="5313363"/>
            <a:ext cx="1884363" cy="368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800" b="1">
                <a:solidFill>
                  <a:srgbClr val="FFFFFF"/>
                </a:solidFill>
                <a:cs typeface="Arial"/>
              </a:rPr>
              <a:t>CEA&gt;192ng/mL</a:t>
            </a:r>
          </a:p>
        </p:txBody>
      </p:sp>
    </p:spTree>
    <p:extLst>
      <p:ext uri="{BB962C8B-B14F-4D97-AF65-F5344CB8AC3E}">
        <p14:creationId xmlns:p14="http://schemas.microsoft.com/office/powerpoint/2010/main" val="2414976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C:\Documents and Settings\reparto\Documenti\sic11\Il-buono-il-brutto-il-catti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765175"/>
            <a:ext cx="3641725" cy="51371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65538" name="CasellaDiTesto 2"/>
          <p:cNvSpPr txBox="1">
            <a:spLocks noChangeArrowheads="1"/>
          </p:cNvSpPr>
          <p:nvPr/>
        </p:nvSpPr>
        <p:spPr bwMode="auto">
          <a:xfrm>
            <a:off x="6877051" y="3429001"/>
            <a:ext cx="33194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2000" b="1">
                <a:solidFill>
                  <a:srgbClr val="FFFFFF"/>
                </a:solidFill>
                <a:latin typeface="Calibri" panose="020F0502020204030204" pitchFamily="34" charset="0"/>
                <a:cs typeface="Calibri" panose="020F0502020204030204" pitchFamily="34" charset="0"/>
              </a:rPr>
              <a:t>TUMORE CISTICO SIEROSO</a:t>
            </a:r>
          </a:p>
          <a:p>
            <a:pPr algn="ctr" eaLnBrk="1" fontAlgn="base" hangingPunct="1">
              <a:spcBef>
                <a:spcPct val="0"/>
              </a:spcBef>
              <a:spcAft>
                <a:spcPct val="0"/>
              </a:spcAft>
            </a:pPr>
            <a:r>
              <a:rPr lang="it-IT" altLang="it-IT" sz="2000" b="1">
                <a:solidFill>
                  <a:srgbClr val="FFFFFF"/>
                </a:solidFill>
                <a:latin typeface="Calibri" panose="020F0502020204030204" pitchFamily="34" charset="0"/>
                <a:cs typeface="Calibri" panose="020F0502020204030204" pitchFamily="34" charset="0"/>
              </a:rPr>
              <a:t>(TCS)</a:t>
            </a:r>
          </a:p>
          <a:p>
            <a:pPr algn="ctr" eaLnBrk="1" fontAlgn="base" hangingPunct="1">
              <a:spcBef>
                <a:spcPct val="0"/>
              </a:spcBef>
              <a:spcAft>
                <a:spcPct val="0"/>
              </a:spcAft>
            </a:pPr>
            <a:endParaRPr lang="it-IT" altLang="it-IT" sz="2000" b="1">
              <a:solidFill>
                <a:srgbClr val="FFFFFF"/>
              </a:solidFill>
              <a:latin typeface="Calibri" panose="020F0502020204030204" pitchFamily="34" charset="0"/>
              <a:cs typeface="Calibri" panose="020F0502020204030204" pitchFamily="34" charset="0"/>
            </a:endParaRPr>
          </a:p>
          <a:p>
            <a:pPr algn="ctr" eaLnBrk="1" fontAlgn="base" hangingPunct="1">
              <a:spcBef>
                <a:spcPct val="0"/>
              </a:spcBef>
              <a:spcAft>
                <a:spcPct val="0"/>
              </a:spcAft>
            </a:pPr>
            <a:r>
              <a:rPr lang="it-IT" altLang="it-IT" sz="2000" b="1">
                <a:solidFill>
                  <a:srgbClr val="FFFFFF"/>
                </a:solidFill>
                <a:latin typeface="Calibri" panose="020F0502020204030204" pitchFamily="34" charset="0"/>
                <a:cs typeface="Calibri" panose="020F0502020204030204" pitchFamily="34" charset="0"/>
              </a:rPr>
              <a:t>TUMORE CISTICO MUCINOSO</a:t>
            </a:r>
          </a:p>
          <a:p>
            <a:pPr algn="ctr" eaLnBrk="1" fontAlgn="base" hangingPunct="1">
              <a:spcBef>
                <a:spcPct val="0"/>
              </a:spcBef>
              <a:spcAft>
                <a:spcPct val="0"/>
              </a:spcAft>
            </a:pPr>
            <a:r>
              <a:rPr lang="it-IT" altLang="it-IT" sz="2000" b="1">
                <a:solidFill>
                  <a:srgbClr val="FFFFFF"/>
                </a:solidFill>
                <a:latin typeface="Calibri" panose="020F0502020204030204" pitchFamily="34" charset="0"/>
                <a:cs typeface="Calibri" panose="020F0502020204030204" pitchFamily="34" charset="0"/>
              </a:rPr>
              <a:t>(TCM)</a:t>
            </a:r>
          </a:p>
          <a:p>
            <a:pPr algn="ctr" eaLnBrk="1" fontAlgn="base" hangingPunct="1">
              <a:spcBef>
                <a:spcPct val="0"/>
              </a:spcBef>
              <a:spcAft>
                <a:spcPct val="0"/>
              </a:spcAft>
            </a:pPr>
            <a:endParaRPr lang="it-IT" altLang="it-IT" sz="2000" b="1">
              <a:solidFill>
                <a:srgbClr val="FFFFFF"/>
              </a:solidFill>
              <a:latin typeface="Calibri" panose="020F0502020204030204" pitchFamily="34" charset="0"/>
              <a:cs typeface="Calibri" panose="020F0502020204030204" pitchFamily="34" charset="0"/>
            </a:endParaRPr>
          </a:p>
          <a:p>
            <a:pPr algn="ctr" eaLnBrk="1" fontAlgn="base" hangingPunct="1">
              <a:spcBef>
                <a:spcPct val="0"/>
              </a:spcBef>
              <a:spcAft>
                <a:spcPct val="0"/>
              </a:spcAft>
            </a:pPr>
            <a:r>
              <a:rPr lang="it-IT" altLang="it-IT" sz="2000" b="1">
                <a:solidFill>
                  <a:srgbClr val="FFFFFF"/>
                </a:solidFill>
                <a:latin typeface="Calibri" panose="020F0502020204030204" pitchFamily="34" charset="0"/>
                <a:cs typeface="Calibri" panose="020F0502020204030204" pitchFamily="34" charset="0"/>
              </a:rPr>
              <a:t>NEOPLASIA  PAPILLARE  </a:t>
            </a:r>
          </a:p>
          <a:p>
            <a:pPr algn="ctr" eaLnBrk="1" fontAlgn="base" hangingPunct="1">
              <a:spcBef>
                <a:spcPct val="0"/>
              </a:spcBef>
              <a:spcAft>
                <a:spcPct val="0"/>
              </a:spcAft>
            </a:pPr>
            <a:r>
              <a:rPr lang="it-IT" altLang="it-IT" sz="2000" b="1">
                <a:solidFill>
                  <a:srgbClr val="FFFFFF"/>
                </a:solidFill>
                <a:latin typeface="Calibri" panose="020F0502020204030204" pitchFamily="34" charset="0"/>
                <a:cs typeface="Calibri" panose="020F0502020204030204" pitchFamily="34" charset="0"/>
              </a:rPr>
              <a:t>INTRADUTTALE  MUCINOSA</a:t>
            </a:r>
          </a:p>
          <a:p>
            <a:pPr algn="ctr" eaLnBrk="1" fontAlgn="base" hangingPunct="1">
              <a:spcBef>
                <a:spcPct val="0"/>
              </a:spcBef>
              <a:spcAft>
                <a:spcPct val="0"/>
              </a:spcAft>
            </a:pPr>
            <a:r>
              <a:rPr lang="it-IT" altLang="it-IT" sz="2000" b="1">
                <a:solidFill>
                  <a:srgbClr val="FFFFFF"/>
                </a:solidFill>
                <a:latin typeface="Calibri" panose="020F0502020204030204" pitchFamily="34" charset="0"/>
                <a:cs typeface="Calibri" panose="020F0502020204030204" pitchFamily="34" charset="0"/>
              </a:rPr>
              <a:t>(IPMN)</a:t>
            </a:r>
          </a:p>
        </p:txBody>
      </p:sp>
      <p:pic>
        <p:nvPicPr>
          <p:cNvPr id="65539" name="Picture 2" descr="Risultati immagini per INTERROG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163" y="188913"/>
            <a:ext cx="2533650" cy="28575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66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asellaDiTesto 3"/>
          <p:cNvSpPr txBox="1">
            <a:spLocks noChangeArrowheads="1"/>
          </p:cNvSpPr>
          <p:nvPr/>
        </p:nvSpPr>
        <p:spPr bwMode="auto">
          <a:xfrm>
            <a:off x="4938714" y="381001"/>
            <a:ext cx="246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Caso Clinico</a:t>
            </a:r>
          </a:p>
        </p:txBody>
      </p:sp>
      <p:sp>
        <p:nvSpPr>
          <p:cNvPr id="31746" name="Rettangolo 4"/>
          <p:cNvSpPr>
            <a:spLocks noChangeArrowheads="1"/>
          </p:cNvSpPr>
          <p:nvPr/>
        </p:nvSpPr>
        <p:spPr bwMode="auto">
          <a:xfrm>
            <a:off x="2209800" y="1295401"/>
            <a:ext cx="7924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A distanza di 1 aa dall’inizio della sintomatologia, il paziente viene ricoverato per la comparsa di dolore addominale diffuso particolarmente severo (VAS: 10) </a:t>
            </a:r>
          </a:p>
          <a:p>
            <a:pPr eaLnBrk="1" fontAlgn="base" hangingPunct="1">
              <a:spcBef>
                <a:spcPct val="0"/>
              </a:spcBef>
              <a:spcAft>
                <a:spcPct val="0"/>
              </a:spcAft>
            </a:pPr>
            <a:endParaRPr lang="it-IT"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ECO: massa pancreatica localizzata alla testa del pancreas;</a:t>
            </a:r>
          </a:p>
          <a:p>
            <a:pPr eaLnBrk="1" fontAlgn="base" hangingPunct="1">
              <a:spcBef>
                <a:spcPct val="0"/>
              </a:spcBef>
              <a:spcAft>
                <a:spcPct val="0"/>
              </a:spcAft>
            </a:pPr>
            <a:endParaRPr lang="it-IT"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TAC: massa della regione cefalica del pancreas di 4.5 x 2.5 cm; dilatazione della VBP (&gt;1 cm) + vie biliari intraepatiche ed intrapancreatiche</a:t>
            </a:r>
          </a:p>
          <a:p>
            <a:pPr eaLnBrk="1" fontAlgn="base" hangingPunct="1">
              <a:spcBef>
                <a:spcPct val="0"/>
              </a:spcBef>
              <a:spcAft>
                <a:spcPct val="0"/>
              </a:spcAft>
            </a:pPr>
            <a:endParaRPr lang="it-IT"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ECO-endoscopia (EUS) + FNA della testa del pancreas</a:t>
            </a:r>
          </a:p>
        </p:txBody>
      </p:sp>
    </p:spTree>
    <p:extLst>
      <p:ext uri="{BB962C8B-B14F-4D97-AF65-F5344CB8AC3E}">
        <p14:creationId xmlns:p14="http://schemas.microsoft.com/office/powerpoint/2010/main" val="110349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asellaDiTesto 1"/>
          <p:cNvSpPr txBox="1">
            <a:spLocks noChangeArrowheads="1"/>
          </p:cNvSpPr>
          <p:nvPr/>
        </p:nvSpPr>
        <p:spPr bwMode="auto">
          <a:xfrm>
            <a:off x="4824414" y="609601"/>
            <a:ext cx="246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600" b="1">
                <a:solidFill>
                  <a:srgbClr val="FFFF00"/>
                </a:solidFill>
                <a:latin typeface="Calibri" panose="020F0502020204030204" pitchFamily="34" charset="0"/>
                <a:cs typeface="Calibri" panose="020F0502020204030204" pitchFamily="34" charset="0"/>
              </a:rPr>
              <a:t>Caso Clinico</a:t>
            </a:r>
          </a:p>
        </p:txBody>
      </p:sp>
      <p:sp>
        <p:nvSpPr>
          <p:cNvPr id="32770" name="Rettangolo 2"/>
          <p:cNvSpPr>
            <a:spLocks noChangeArrowheads="1"/>
          </p:cNvSpPr>
          <p:nvPr/>
        </p:nvSpPr>
        <p:spPr bwMode="auto">
          <a:xfrm>
            <a:off x="2133600" y="2274889"/>
            <a:ext cx="784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Diagnosi: adenocarcinoma della testa del pancreas;</a:t>
            </a:r>
          </a:p>
          <a:p>
            <a:pPr eaLnBrk="1" fontAlgn="base" hangingPunct="1">
              <a:spcBef>
                <a:spcPct val="0"/>
              </a:spcBef>
              <a:spcAft>
                <a:spcPct val="0"/>
              </a:spcAft>
            </a:pPr>
            <a:endParaRPr lang="it-IT"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Staging mediante TAC total body: nessuna evidenza di diffusione locale né metastasi (organi, linfonodi) </a:t>
            </a:r>
          </a:p>
          <a:p>
            <a:pPr eaLnBrk="1" fontAlgn="base" hangingPunct="1">
              <a:spcBef>
                <a:spcPct val="0"/>
              </a:spcBef>
              <a:spcAft>
                <a:spcPct val="0"/>
              </a:spcAft>
            </a:pPr>
            <a:endParaRPr lang="it-IT" altLang="it-IT" sz="2800">
              <a:solidFill>
                <a:srgbClr val="FFFFFF"/>
              </a:solidFill>
              <a:latin typeface="Calibri" panose="020F0502020204030204" pitchFamily="34" charset="0"/>
              <a:cs typeface="Calibri" panose="020F0502020204030204" pitchFamily="34" charset="0"/>
            </a:endParaRPr>
          </a:p>
          <a:p>
            <a:pPr eaLnBrk="1" fontAlgn="base" hangingPunct="1">
              <a:spcBef>
                <a:spcPct val="0"/>
              </a:spcBef>
              <a:spcAft>
                <a:spcPct val="0"/>
              </a:spcAft>
            </a:pPr>
            <a:r>
              <a:rPr lang="it-IT" altLang="it-IT" sz="2800">
                <a:solidFill>
                  <a:srgbClr val="FFFFFF"/>
                </a:solidFill>
                <a:latin typeface="Calibri" panose="020F0502020204030204" pitchFamily="34" charset="0"/>
                <a:cs typeface="Calibri" panose="020F0502020204030204" pitchFamily="34" charset="0"/>
              </a:rPr>
              <a:t>Il paziente viene visto dal Collega Chirurgo per considerare un’intervento di cefalo-duodeno pancreasectomia (Whipple’s procedure)</a:t>
            </a:r>
          </a:p>
        </p:txBody>
      </p:sp>
    </p:spTree>
    <p:extLst>
      <p:ext uri="{BB962C8B-B14F-4D97-AF65-F5344CB8AC3E}">
        <p14:creationId xmlns:p14="http://schemas.microsoft.com/office/powerpoint/2010/main" val="3378729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1" y="2209800"/>
            <a:ext cx="8977313" cy="3429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3794" name="CasellaDiTesto 2"/>
          <p:cNvSpPr txBox="1">
            <a:spLocks noChangeArrowheads="1"/>
          </p:cNvSpPr>
          <p:nvPr/>
        </p:nvSpPr>
        <p:spPr bwMode="auto">
          <a:xfrm>
            <a:off x="9251950" y="5791200"/>
            <a:ext cx="126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it-IT" altLang="it-IT" sz="1800" b="1">
                <a:solidFill>
                  <a:srgbClr val="FFFFFF"/>
                </a:solidFill>
                <a:latin typeface="Calibri" panose="020F0502020204030204" pitchFamily="34" charset="0"/>
                <a:cs typeface="Calibri" panose="020F0502020204030204" pitchFamily="34" charset="0"/>
              </a:rPr>
              <a:t>AIOM 2015</a:t>
            </a:r>
          </a:p>
        </p:txBody>
      </p:sp>
      <p:sp>
        <p:nvSpPr>
          <p:cNvPr id="33795" name="CasellaDiTesto 3"/>
          <p:cNvSpPr txBox="1">
            <a:spLocks noChangeArrowheads="1"/>
          </p:cNvSpPr>
          <p:nvPr/>
        </p:nvSpPr>
        <p:spPr bwMode="auto">
          <a:xfrm>
            <a:off x="3049589" y="557213"/>
            <a:ext cx="6334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200" b="1">
                <a:solidFill>
                  <a:srgbClr val="FFFF00"/>
                </a:solidFill>
                <a:latin typeface="Calibri" panose="020F0502020204030204" pitchFamily="34" charset="0"/>
                <a:cs typeface="Calibri" panose="020F0502020204030204" pitchFamily="34" charset="0"/>
              </a:rPr>
              <a:t>Patologie neoplastiche pancreatiche</a:t>
            </a:r>
          </a:p>
        </p:txBody>
      </p:sp>
      <p:grpSp>
        <p:nvGrpSpPr>
          <p:cNvPr id="33796" name="Gruppo 5"/>
          <p:cNvGrpSpPr>
            <a:grpSpLocks/>
          </p:cNvGrpSpPr>
          <p:nvPr/>
        </p:nvGrpSpPr>
        <p:grpSpPr bwMode="auto">
          <a:xfrm>
            <a:off x="2271714" y="1411288"/>
            <a:ext cx="2528887" cy="461962"/>
            <a:chOff x="748145" y="1411662"/>
            <a:chExt cx="2528455" cy="461665"/>
          </a:xfrm>
        </p:grpSpPr>
        <p:sp>
          <p:nvSpPr>
            <p:cNvPr id="4" name="Ovale 3"/>
            <p:cNvSpPr/>
            <p:nvPr/>
          </p:nvSpPr>
          <p:spPr>
            <a:xfrm>
              <a:off x="748145" y="1475121"/>
              <a:ext cx="304748" cy="3363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5" name="CasellaDiTesto 4"/>
            <p:cNvSpPr txBox="1"/>
            <p:nvPr/>
          </p:nvSpPr>
          <p:spPr>
            <a:xfrm>
              <a:off x="1181458" y="1411662"/>
              <a:ext cx="2095142" cy="461665"/>
            </a:xfrm>
            <a:prstGeom prst="rect">
              <a:avLst/>
            </a:prstGeom>
            <a:solidFill>
              <a:schemeClr val="accent3">
                <a:lumMod val="85000"/>
              </a:schemeClr>
            </a:solidFill>
          </p:spPr>
          <p:txBody>
            <a:bodyPr wrap="none">
              <a:spAutoFit/>
            </a:bodyPr>
            <a:lstStyle/>
            <a:p>
              <a:pPr algn="ctr" fontAlgn="base">
                <a:spcBef>
                  <a:spcPct val="0"/>
                </a:spcBef>
                <a:spcAft>
                  <a:spcPct val="0"/>
                </a:spcAft>
                <a:defRPr/>
              </a:pPr>
              <a:r>
                <a:rPr lang="it-IT" sz="2400" b="1" dirty="0" err="1">
                  <a:solidFill>
                    <a:srgbClr val="FF0000"/>
                  </a:solidFill>
                  <a:latin typeface="Calibri" panose="020F0502020204030204" pitchFamily="34" charset="0"/>
                  <a:ea typeface="ＭＳ Ｐゴシック" pitchFamily="34" charset="-128"/>
                  <a:cs typeface="Calibri" panose="020F0502020204030204" pitchFamily="34" charset="0"/>
                </a:rPr>
                <a:t>Exocrine</a:t>
              </a:r>
              <a:r>
                <a:rPr lang="it-IT" sz="2400" b="1" dirty="0">
                  <a:solidFill>
                    <a:srgbClr val="FF0000"/>
                  </a:solidFill>
                  <a:latin typeface="Calibri" panose="020F0502020204030204" pitchFamily="34" charset="0"/>
                  <a:ea typeface="ＭＳ Ｐゴシック" pitchFamily="34" charset="-128"/>
                  <a:cs typeface="Calibri" panose="020F0502020204030204" pitchFamily="34" charset="0"/>
                </a:rPr>
                <a:t> = 95%</a:t>
              </a:r>
            </a:p>
          </p:txBody>
        </p:sp>
      </p:grpSp>
      <p:sp>
        <p:nvSpPr>
          <p:cNvPr id="9" name="Ovale 8"/>
          <p:cNvSpPr/>
          <p:nvPr/>
        </p:nvSpPr>
        <p:spPr>
          <a:xfrm>
            <a:off x="10134600" y="3032126"/>
            <a:ext cx="152400" cy="1682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11" name="Ovale 10"/>
          <p:cNvSpPr/>
          <p:nvPr/>
        </p:nvSpPr>
        <p:spPr>
          <a:xfrm>
            <a:off x="10134600" y="3489326"/>
            <a:ext cx="152400" cy="1682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12" name="Ovale 11"/>
          <p:cNvSpPr/>
          <p:nvPr/>
        </p:nvSpPr>
        <p:spPr>
          <a:xfrm>
            <a:off x="10134600" y="3794126"/>
            <a:ext cx="152400" cy="1682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13" name="Ovale 12"/>
          <p:cNvSpPr/>
          <p:nvPr/>
        </p:nvSpPr>
        <p:spPr>
          <a:xfrm>
            <a:off x="10134600" y="4098926"/>
            <a:ext cx="152400" cy="1682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14" name="Ovale 13"/>
          <p:cNvSpPr/>
          <p:nvPr/>
        </p:nvSpPr>
        <p:spPr>
          <a:xfrm>
            <a:off x="10134600" y="4391025"/>
            <a:ext cx="152400" cy="1666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15" name="Ovale 14"/>
          <p:cNvSpPr/>
          <p:nvPr/>
        </p:nvSpPr>
        <p:spPr>
          <a:xfrm>
            <a:off x="10134600" y="4708526"/>
            <a:ext cx="152400" cy="1682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16" name="Ovale 15"/>
          <p:cNvSpPr/>
          <p:nvPr/>
        </p:nvSpPr>
        <p:spPr>
          <a:xfrm>
            <a:off x="10134600" y="5013326"/>
            <a:ext cx="152400" cy="1682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19" name="Ovale 18"/>
          <p:cNvSpPr/>
          <p:nvPr/>
        </p:nvSpPr>
        <p:spPr>
          <a:xfrm>
            <a:off x="7300913" y="1435101"/>
            <a:ext cx="304800" cy="3349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20" name="CasellaDiTesto 19"/>
          <p:cNvSpPr txBox="1"/>
          <p:nvPr/>
        </p:nvSpPr>
        <p:spPr>
          <a:xfrm>
            <a:off x="7715250" y="1371601"/>
            <a:ext cx="2135188" cy="461963"/>
          </a:xfrm>
          <a:prstGeom prst="rect">
            <a:avLst/>
          </a:prstGeom>
          <a:solidFill>
            <a:schemeClr val="accent3">
              <a:lumMod val="85000"/>
            </a:schemeClr>
          </a:solidFill>
        </p:spPr>
        <p:txBody>
          <a:bodyPr wrap="none">
            <a:spAutoFit/>
          </a:bodyPr>
          <a:lstStyle/>
          <a:p>
            <a:pPr algn="ctr" fontAlgn="base">
              <a:spcBef>
                <a:spcPct val="0"/>
              </a:spcBef>
              <a:spcAft>
                <a:spcPct val="0"/>
              </a:spcAft>
              <a:defRPr/>
            </a:pPr>
            <a:r>
              <a:rPr lang="it-IT" sz="2400" b="1" dirty="0">
                <a:solidFill>
                  <a:srgbClr val="0070C0"/>
                </a:solidFill>
                <a:latin typeface="Calibri" panose="020F0502020204030204" pitchFamily="34" charset="0"/>
                <a:ea typeface="ＭＳ Ｐゴシック" pitchFamily="34" charset="-128"/>
                <a:cs typeface="Calibri" panose="020F0502020204030204" pitchFamily="34" charset="0"/>
              </a:rPr>
              <a:t>Endocrine = 5%</a:t>
            </a:r>
          </a:p>
        </p:txBody>
      </p:sp>
      <p:sp>
        <p:nvSpPr>
          <p:cNvPr id="21" name="Ovale 20"/>
          <p:cNvSpPr/>
          <p:nvPr/>
        </p:nvSpPr>
        <p:spPr>
          <a:xfrm>
            <a:off x="10134600" y="5318126"/>
            <a:ext cx="152400" cy="1682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33807" name="CasellaDiTesto 2"/>
          <p:cNvSpPr txBox="1">
            <a:spLocks noChangeArrowheads="1"/>
          </p:cNvSpPr>
          <p:nvPr/>
        </p:nvSpPr>
        <p:spPr bwMode="auto">
          <a:xfrm>
            <a:off x="4171951" y="6051551"/>
            <a:ext cx="3821113"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2800" b="1">
                <a:solidFill>
                  <a:srgbClr val="FFFFFF"/>
                </a:solidFill>
                <a:latin typeface="Calibri" panose="020F0502020204030204" pitchFamily="34" charset="0"/>
                <a:cs typeface="Calibri" panose="020F0502020204030204" pitchFamily="34" charset="0"/>
              </a:rPr>
              <a:t>…only 2% are </a:t>
            </a:r>
            <a:r>
              <a:rPr lang="it-IT" altLang="it-IT" sz="2800" b="1" u="sng">
                <a:solidFill>
                  <a:srgbClr val="FFFFFF"/>
                </a:solidFill>
                <a:latin typeface="Calibri" panose="020F0502020204030204" pitchFamily="34" charset="0"/>
                <a:cs typeface="Calibri" panose="020F0502020204030204" pitchFamily="34" charset="0"/>
              </a:rPr>
              <a:t>benign</a:t>
            </a:r>
            <a:r>
              <a:rPr lang="it-IT" altLang="it-IT" sz="2800" b="1">
                <a:solidFill>
                  <a:srgbClr val="FFFFFF"/>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62183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altLang="it-IT" sz="4000" b="1">
                <a:solidFill>
                  <a:srgbClr val="FFFF00"/>
                </a:solidFill>
                <a:latin typeface="Calibri" panose="020F0502020204030204" pitchFamily="34" charset="0"/>
                <a:cs typeface="Calibri" panose="020F0502020204030204" pitchFamily="34" charset="0"/>
              </a:rPr>
              <a:t>Impact of pancreatic cancer</a:t>
            </a:r>
          </a:p>
        </p:txBody>
      </p:sp>
      <p:pic>
        <p:nvPicPr>
          <p:cNvPr id="34818" name="Picture 2" descr="Pancreatic Stats Doughn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6" y="2060576"/>
            <a:ext cx="3540125" cy="367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19" name="Picture 4" descr="All Cancers Doughn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6" y="2060576"/>
            <a:ext cx="3540125" cy="367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973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it-IT" sz="2800" b="1">
                <a:solidFill>
                  <a:srgbClr val="FFFF00"/>
                </a:solidFill>
                <a:latin typeface="Calibri" panose="020F0502020204030204" pitchFamily="34" charset="0"/>
                <a:cs typeface="Calibri" panose="020F0502020204030204" pitchFamily="34" charset="0"/>
              </a:rPr>
              <a:t>Estimated Cancer Cases (US - in 2007)</a:t>
            </a:r>
          </a:p>
        </p:txBody>
      </p:sp>
      <p:sp>
        <p:nvSpPr>
          <p:cNvPr id="35842" name="Text Box 4"/>
          <p:cNvSpPr txBox="1">
            <a:spLocks noChangeArrowheads="1"/>
          </p:cNvSpPr>
          <p:nvPr/>
        </p:nvSpPr>
        <p:spPr bwMode="auto">
          <a:xfrm>
            <a:off x="5526089" y="1143000"/>
            <a:ext cx="127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en-US" altLang="it-IT" sz="1800" b="1">
                <a:solidFill>
                  <a:srgbClr val="33CCFF"/>
                </a:solidFill>
                <a:latin typeface="Calibri" panose="020F0502020204030204" pitchFamily="34" charset="0"/>
                <a:cs typeface="Calibri" panose="020F0502020204030204" pitchFamily="34" charset="0"/>
              </a:rPr>
              <a:t>Men</a:t>
            </a:r>
            <a:br>
              <a:rPr lang="en-US" altLang="it-IT" sz="1800" b="1">
                <a:solidFill>
                  <a:srgbClr val="33CCFF"/>
                </a:solidFill>
                <a:latin typeface="Calibri" panose="020F0502020204030204" pitchFamily="34" charset="0"/>
                <a:cs typeface="Calibri" panose="020F0502020204030204" pitchFamily="34" charset="0"/>
              </a:rPr>
            </a:br>
            <a:r>
              <a:rPr lang="en-US" altLang="it-IT" sz="1800" b="1">
                <a:solidFill>
                  <a:srgbClr val="33CCFF"/>
                </a:solidFill>
                <a:latin typeface="Calibri" panose="020F0502020204030204" pitchFamily="34" charset="0"/>
                <a:cs typeface="Calibri" panose="020F0502020204030204" pitchFamily="34" charset="0"/>
              </a:rPr>
              <a:t>766,860</a:t>
            </a:r>
          </a:p>
        </p:txBody>
      </p:sp>
      <p:sp>
        <p:nvSpPr>
          <p:cNvPr id="35843" name="Text Box 5"/>
          <p:cNvSpPr txBox="1">
            <a:spLocks noChangeArrowheads="1"/>
          </p:cNvSpPr>
          <p:nvPr/>
        </p:nvSpPr>
        <p:spPr bwMode="auto">
          <a:xfrm>
            <a:off x="6665914" y="1143000"/>
            <a:ext cx="1525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en-US" altLang="it-IT" sz="1800" b="1">
                <a:solidFill>
                  <a:srgbClr val="FF99FF"/>
                </a:solidFill>
                <a:latin typeface="Calibri" panose="020F0502020204030204" pitchFamily="34" charset="0"/>
                <a:cs typeface="Calibri" panose="020F0502020204030204" pitchFamily="34" charset="0"/>
              </a:rPr>
              <a:t>Women</a:t>
            </a:r>
            <a:br>
              <a:rPr lang="en-US" altLang="it-IT" sz="1800" b="1">
                <a:solidFill>
                  <a:srgbClr val="FF99FF"/>
                </a:solidFill>
                <a:latin typeface="Calibri" panose="020F0502020204030204" pitchFamily="34" charset="0"/>
                <a:cs typeface="Calibri" panose="020F0502020204030204" pitchFamily="34" charset="0"/>
              </a:rPr>
            </a:br>
            <a:r>
              <a:rPr lang="en-US" altLang="it-IT" sz="1800" b="1">
                <a:solidFill>
                  <a:srgbClr val="FF99FF"/>
                </a:solidFill>
                <a:latin typeface="Calibri" panose="020F0502020204030204" pitchFamily="34" charset="0"/>
                <a:cs typeface="Calibri" panose="020F0502020204030204" pitchFamily="34" charset="0"/>
              </a:rPr>
              <a:t>678,060</a:t>
            </a:r>
          </a:p>
        </p:txBody>
      </p:sp>
      <p:sp>
        <p:nvSpPr>
          <p:cNvPr id="35844" name="Freeform 6"/>
          <p:cNvSpPr>
            <a:spLocks noChangeAspect="1"/>
          </p:cNvSpPr>
          <p:nvPr/>
        </p:nvSpPr>
        <p:spPr bwMode="auto">
          <a:xfrm>
            <a:off x="7129463" y="1952626"/>
            <a:ext cx="666750" cy="4016375"/>
          </a:xfrm>
          <a:custGeom>
            <a:avLst/>
            <a:gdLst>
              <a:gd name="T0" fmla="*/ 2147483647 w 1691"/>
              <a:gd name="T1" fmla="*/ 2147483647 h 10252"/>
              <a:gd name="T2" fmla="*/ 2147483647 w 1691"/>
              <a:gd name="T3" fmla="*/ 2147483647 h 10252"/>
              <a:gd name="T4" fmla="*/ 2147483647 w 1691"/>
              <a:gd name="T5" fmla="*/ 2147483647 h 10252"/>
              <a:gd name="T6" fmla="*/ 2147483647 w 1691"/>
              <a:gd name="T7" fmla="*/ 2147483647 h 10252"/>
              <a:gd name="T8" fmla="*/ 2147483647 w 1691"/>
              <a:gd name="T9" fmla="*/ 2147483647 h 10252"/>
              <a:gd name="T10" fmla="*/ 2147483647 w 1691"/>
              <a:gd name="T11" fmla="*/ 2147483647 h 10252"/>
              <a:gd name="T12" fmla="*/ 2147483647 w 1691"/>
              <a:gd name="T13" fmla="*/ 2147483647 h 10252"/>
              <a:gd name="T14" fmla="*/ 2147483647 w 1691"/>
              <a:gd name="T15" fmla="*/ 2147483647 h 10252"/>
              <a:gd name="T16" fmla="*/ 2147483647 w 1691"/>
              <a:gd name="T17" fmla="*/ 2147483647 h 10252"/>
              <a:gd name="T18" fmla="*/ 2147483647 w 1691"/>
              <a:gd name="T19" fmla="*/ 2147483647 h 10252"/>
              <a:gd name="T20" fmla="*/ 2147483647 w 1691"/>
              <a:gd name="T21" fmla="*/ 2147483647 h 10252"/>
              <a:gd name="T22" fmla="*/ 2147483647 w 1691"/>
              <a:gd name="T23" fmla="*/ 2147483647 h 10252"/>
              <a:gd name="T24" fmla="*/ 2147483647 w 1691"/>
              <a:gd name="T25" fmla="*/ 2147483647 h 10252"/>
              <a:gd name="T26" fmla="*/ 2147483647 w 1691"/>
              <a:gd name="T27" fmla="*/ 2147483647 h 10252"/>
              <a:gd name="T28" fmla="*/ 2147483647 w 1691"/>
              <a:gd name="T29" fmla="*/ 2147483647 h 10252"/>
              <a:gd name="T30" fmla="*/ 2147483647 w 1691"/>
              <a:gd name="T31" fmla="*/ 2147483647 h 10252"/>
              <a:gd name="T32" fmla="*/ 2147483647 w 1691"/>
              <a:gd name="T33" fmla="*/ 2147483647 h 10252"/>
              <a:gd name="T34" fmla="*/ 2147483647 w 1691"/>
              <a:gd name="T35" fmla="*/ 2147483647 h 10252"/>
              <a:gd name="T36" fmla="*/ 2147483647 w 1691"/>
              <a:gd name="T37" fmla="*/ 2147483647 h 10252"/>
              <a:gd name="T38" fmla="*/ 2147483647 w 1691"/>
              <a:gd name="T39" fmla="*/ 2147483647 h 10252"/>
              <a:gd name="T40" fmla="*/ 2147483647 w 1691"/>
              <a:gd name="T41" fmla="*/ 2147483647 h 10252"/>
              <a:gd name="T42" fmla="*/ 2147483647 w 1691"/>
              <a:gd name="T43" fmla="*/ 2147483647 h 10252"/>
              <a:gd name="T44" fmla="*/ 2147483647 w 1691"/>
              <a:gd name="T45" fmla="*/ 2147483647 h 10252"/>
              <a:gd name="T46" fmla="*/ 2147483647 w 1691"/>
              <a:gd name="T47" fmla="*/ 2147483647 h 10252"/>
              <a:gd name="T48" fmla="*/ 2147483647 w 1691"/>
              <a:gd name="T49" fmla="*/ 2147483647 h 10252"/>
              <a:gd name="T50" fmla="*/ 2147483647 w 1691"/>
              <a:gd name="T51" fmla="*/ 2147483647 h 10252"/>
              <a:gd name="T52" fmla="*/ 2147483647 w 1691"/>
              <a:gd name="T53" fmla="*/ 2147483647 h 10252"/>
              <a:gd name="T54" fmla="*/ 2147483647 w 1691"/>
              <a:gd name="T55" fmla="*/ 2147483647 h 10252"/>
              <a:gd name="T56" fmla="*/ 2147483647 w 1691"/>
              <a:gd name="T57" fmla="*/ 2147483647 h 10252"/>
              <a:gd name="T58" fmla="*/ 2147483647 w 1691"/>
              <a:gd name="T59" fmla="*/ 2147483647 h 10252"/>
              <a:gd name="T60" fmla="*/ 2147483647 w 1691"/>
              <a:gd name="T61" fmla="*/ 2147483647 h 10252"/>
              <a:gd name="T62" fmla="*/ 2147483647 w 1691"/>
              <a:gd name="T63" fmla="*/ 2147483647 h 10252"/>
              <a:gd name="T64" fmla="*/ 2147483647 w 1691"/>
              <a:gd name="T65" fmla="*/ 2147483647 h 10252"/>
              <a:gd name="T66" fmla="*/ 2147483647 w 1691"/>
              <a:gd name="T67" fmla="*/ 2147483647 h 10252"/>
              <a:gd name="T68" fmla="*/ 2147483647 w 1691"/>
              <a:gd name="T69" fmla="*/ 2147483647 h 10252"/>
              <a:gd name="T70" fmla="*/ 2147483647 w 1691"/>
              <a:gd name="T71" fmla="*/ 2147483647 h 10252"/>
              <a:gd name="T72" fmla="*/ 2147483647 w 1691"/>
              <a:gd name="T73" fmla="*/ 2147483647 h 10252"/>
              <a:gd name="T74" fmla="*/ 2147483647 w 1691"/>
              <a:gd name="T75" fmla="*/ 2147483647 h 10252"/>
              <a:gd name="T76" fmla="*/ 2147483647 w 1691"/>
              <a:gd name="T77" fmla="*/ 2147483647 h 10252"/>
              <a:gd name="T78" fmla="*/ 2147483647 w 1691"/>
              <a:gd name="T79" fmla="*/ 2147483647 h 10252"/>
              <a:gd name="T80" fmla="*/ 2147483647 w 1691"/>
              <a:gd name="T81" fmla="*/ 2147483647 h 10252"/>
              <a:gd name="T82" fmla="*/ 2147483647 w 1691"/>
              <a:gd name="T83" fmla="*/ 2147483647 h 10252"/>
              <a:gd name="T84" fmla="*/ 2147483647 w 1691"/>
              <a:gd name="T85" fmla="*/ 2147483647 h 10252"/>
              <a:gd name="T86" fmla="*/ 2147483647 w 1691"/>
              <a:gd name="T87" fmla="*/ 2147483647 h 10252"/>
              <a:gd name="T88" fmla="*/ 2147483647 w 1691"/>
              <a:gd name="T89" fmla="*/ 2147483647 h 10252"/>
              <a:gd name="T90" fmla="*/ 2147483647 w 1691"/>
              <a:gd name="T91" fmla="*/ 2147483647 h 10252"/>
              <a:gd name="T92" fmla="*/ 2147483647 w 1691"/>
              <a:gd name="T93" fmla="*/ 2147483647 h 10252"/>
              <a:gd name="T94" fmla="*/ 2147483647 w 1691"/>
              <a:gd name="T95" fmla="*/ 2147483647 h 10252"/>
              <a:gd name="T96" fmla="*/ 2147483647 w 1691"/>
              <a:gd name="T97" fmla="*/ 2147483647 h 10252"/>
              <a:gd name="T98" fmla="*/ 2147483647 w 1691"/>
              <a:gd name="T99" fmla="*/ 2147483647 h 10252"/>
              <a:gd name="T100" fmla="*/ 2147483647 w 1691"/>
              <a:gd name="T101" fmla="*/ 2147483647 h 10252"/>
              <a:gd name="T102" fmla="*/ 2147483647 w 1691"/>
              <a:gd name="T103" fmla="*/ 2147483647 h 10252"/>
              <a:gd name="T104" fmla="*/ 2147483647 w 1691"/>
              <a:gd name="T105" fmla="*/ 2147483647 h 10252"/>
              <a:gd name="T106" fmla="*/ 2147483647 w 1691"/>
              <a:gd name="T107" fmla="*/ 2147483647 h 10252"/>
              <a:gd name="T108" fmla="*/ 2147483647 w 1691"/>
              <a:gd name="T109" fmla="*/ 2147483647 h 10252"/>
              <a:gd name="T110" fmla="*/ 2147483647 w 1691"/>
              <a:gd name="T111" fmla="*/ 2147483647 h 10252"/>
              <a:gd name="T112" fmla="*/ 2147483647 w 1691"/>
              <a:gd name="T113" fmla="*/ 2147483647 h 10252"/>
              <a:gd name="T114" fmla="*/ 2147483647 w 1691"/>
              <a:gd name="T115" fmla="*/ 2147483647 h 10252"/>
              <a:gd name="T116" fmla="*/ 2147483647 w 1691"/>
              <a:gd name="T117" fmla="*/ 2147483647 h 10252"/>
              <a:gd name="T118" fmla="*/ 2147483647 w 1691"/>
              <a:gd name="T119" fmla="*/ 2147483647 h 10252"/>
              <a:gd name="T120" fmla="*/ 2147483647 w 1691"/>
              <a:gd name="T121" fmla="*/ 2147483647 h 10252"/>
              <a:gd name="T122" fmla="*/ 2147483647 w 1691"/>
              <a:gd name="T123" fmla="*/ 2147483647 h 10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1"/>
              <a:gd name="T187" fmla="*/ 0 h 10252"/>
              <a:gd name="T188" fmla="*/ 1691 w 1691"/>
              <a:gd name="T189" fmla="*/ 10252 h 102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1" h="10252">
                <a:moveTo>
                  <a:pt x="1380" y="723"/>
                </a:moveTo>
                <a:lnTo>
                  <a:pt x="1367" y="773"/>
                </a:lnTo>
                <a:lnTo>
                  <a:pt x="1358" y="822"/>
                </a:lnTo>
                <a:lnTo>
                  <a:pt x="1359" y="870"/>
                </a:lnTo>
                <a:lnTo>
                  <a:pt x="1376" y="920"/>
                </a:lnTo>
                <a:lnTo>
                  <a:pt x="1403" y="956"/>
                </a:lnTo>
                <a:lnTo>
                  <a:pt x="1437" y="991"/>
                </a:lnTo>
                <a:lnTo>
                  <a:pt x="1463" y="1026"/>
                </a:lnTo>
                <a:lnTo>
                  <a:pt x="1453" y="1071"/>
                </a:lnTo>
                <a:lnTo>
                  <a:pt x="1427" y="1100"/>
                </a:lnTo>
                <a:lnTo>
                  <a:pt x="1393" y="1109"/>
                </a:lnTo>
                <a:lnTo>
                  <a:pt x="1369" y="1100"/>
                </a:lnTo>
                <a:lnTo>
                  <a:pt x="1356" y="1097"/>
                </a:lnTo>
                <a:lnTo>
                  <a:pt x="1341" y="1097"/>
                </a:lnTo>
                <a:lnTo>
                  <a:pt x="1325" y="1131"/>
                </a:lnTo>
                <a:lnTo>
                  <a:pt x="1313" y="1167"/>
                </a:lnTo>
                <a:lnTo>
                  <a:pt x="1304" y="1206"/>
                </a:lnTo>
                <a:lnTo>
                  <a:pt x="1299" y="1243"/>
                </a:lnTo>
                <a:lnTo>
                  <a:pt x="1293" y="1280"/>
                </a:lnTo>
                <a:lnTo>
                  <a:pt x="1287" y="1317"/>
                </a:lnTo>
                <a:lnTo>
                  <a:pt x="1279" y="1350"/>
                </a:lnTo>
                <a:lnTo>
                  <a:pt x="1268" y="1381"/>
                </a:lnTo>
                <a:lnTo>
                  <a:pt x="1252" y="1407"/>
                </a:lnTo>
                <a:lnTo>
                  <a:pt x="1230" y="1431"/>
                </a:lnTo>
                <a:lnTo>
                  <a:pt x="1201" y="1448"/>
                </a:lnTo>
                <a:lnTo>
                  <a:pt x="1152" y="1457"/>
                </a:lnTo>
                <a:lnTo>
                  <a:pt x="1092" y="1462"/>
                </a:lnTo>
                <a:lnTo>
                  <a:pt x="1043" y="1483"/>
                </a:lnTo>
                <a:lnTo>
                  <a:pt x="1018" y="1509"/>
                </a:lnTo>
                <a:lnTo>
                  <a:pt x="1000" y="1539"/>
                </a:lnTo>
                <a:lnTo>
                  <a:pt x="989" y="1572"/>
                </a:lnTo>
                <a:lnTo>
                  <a:pt x="982" y="1608"/>
                </a:lnTo>
                <a:lnTo>
                  <a:pt x="978" y="1648"/>
                </a:lnTo>
                <a:lnTo>
                  <a:pt x="974" y="1688"/>
                </a:lnTo>
                <a:lnTo>
                  <a:pt x="970" y="1731"/>
                </a:lnTo>
                <a:lnTo>
                  <a:pt x="965" y="1774"/>
                </a:lnTo>
                <a:lnTo>
                  <a:pt x="956" y="1816"/>
                </a:lnTo>
                <a:lnTo>
                  <a:pt x="973" y="1851"/>
                </a:lnTo>
                <a:lnTo>
                  <a:pt x="991" y="1884"/>
                </a:lnTo>
                <a:lnTo>
                  <a:pt x="1009" y="1917"/>
                </a:lnTo>
                <a:lnTo>
                  <a:pt x="1027" y="1950"/>
                </a:lnTo>
                <a:lnTo>
                  <a:pt x="1045" y="1983"/>
                </a:lnTo>
                <a:lnTo>
                  <a:pt x="1063" y="2016"/>
                </a:lnTo>
                <a:lnTo>
                  <a:pt x="1081" y="2049"/>
                </a:lnTo>
                <a:lnTo>
                  <a:pt x="1101" y="2082"/>
                </a:lnTo>
                <a:lnTo>
                  <a:pt x="1119" y="2115"/>
                </a:lnTo>
                <a:lnTo>
                  <a:pt x="1138" y="2149"/>
                </a:lnTo>
                <a:lnTo>
                  <a:pt x="1156" y="2182"/>
                </a:lnTo>
                <a:lnTo>
                  <a:pt x="1175" y="2215"/>
                </a:lnTo>
                <a:lnTo>
                  <a:pt x="1195" y="2248"/>
                </a:lnTo>
                <a:lnTo>
                  <a:pt x="1213" y="2281"/>
                </a:lnTo>
                <a:lnTo>
                  <a:pt x="1232" y="2314"/>
                </a:lnTo>
                <a:lnTo>
                  <a:pt x="1250" y="2347"/>
                </a:lnTo>
                <a:lnTo>
                  <a:pt x="1269" y="2380"/>
                </a:lnTo>
                <a:lnTo>
                  <a:pt x="1287" y="2413"/>
                </a:lnTo>
                <a:lnTo>
                  <a:pt x="1307" y="2447"/>
                </a:lnTo>
                <a:lnTo>
                  <a:pt x="1325" y="2480"/>
                </a:lnTo>
                <a:lnTo>
                  <a:pt x="1343" y="2514"/>
                </a:lnTo>
                <a:lnTo>
                  <a:pt x="1361" y="2547"/>
                </a:lnTo>
                <a:lnTo>
                  <a:pt x="1379" y="2581"/>
                </a:lnTo>
                <a:lnTo>
                  <a:pt x="1397" y="2614"/>
                </a:lnTo>
                <a:lnTo>
                  <a:pt x="1415" y="2648"/>
                </a:lnTo>
                <a:lnTo>
                  <a:pt x="1434" y="2683"/>
                </a:lnTo>
                <a:lnTo>
                  <a:pt x="1451" y="2716"/>
                </a:lnTo>
                <a:lnTo>
                  <a:pt x="1468" y="2751"/>
                </a:lnTo>
                <a:lnTo>
                  <a:pt x="1485" y="2785"/>
                </a:lnTo>
                <a:lnTo>
                  <a:pt x="1502" y="2819"/>
                </a:lnTo>
                <a:lnTo>
                  <a:pt x="1519" y="2853"/>
                </a:lnTo>
                <a:lnTo>
                  <a:pt x="1535" y="2889"/>
                </a:lnTo>
                <a:lnTo>
                  <a:pt x="1551" y="2924"/>
                </a:lnTo>
                <a:lnTo>
                  <a:pt x="1563" y="2976"/>
                </a:lnTo>
                <a:lnTo>
                  <a:pt x="1563" y="3030"/>
                </a:lnTo>
                <a:lnTo>
                  <a:pt x="1551" y="3082"/>
                </a:lnTo>
                <a:lnTo>
                  <a:pt x="1533" y="3125"/>
                </a:lnTo>
                <a:lnTo>
                  <a:pt x="1510" y="3165"/>
                </a:lnTo>
                <a:lnTo>
                  <a:pt x="1485" y="3203"/>
                </a:lnTo>
                <a:lnTo>
                  <a:pt x="1459" y="3238"/>
                </a:lnTo>
                <a:lnTo>
                  <a:pt x="1434" y="3273"/>
                </a:lnTo>
                <a:lnTo>
                  <a:pt x="1411" y="3308"/>
                </a:lnTo>
                <a:lnTo>
                  <a:pt x="1393" y="3346"/>
                </a:lnTo>
                <a:lnTo>
                  <a:pt x="1382" y="3379"/>
                </a:lnTo>
                <a:lnTo>
                  <a:pt x="1378" y="3416"/>
                </a:lnTo>
                <a:lnTo>
                  <a:pt x="1378" y="3458"/>
                </a:lnTo>
                <a:lnTo>
                  <a:pt x="1382" y="3502"/>
                </a:lnTo>
                <a:lnTo>
                  <a:pt x="1388" y="3544"/>
                </a:lnTo>
                <a:lnTo>
                  <a:pt x="1392" y="3587"/>
                </a:lnTo>
                <a:lnTo>
                  <a:pt x="1393" y="3627"/>
                </a:lnTo>
                <a:lnTo>
                  <a:pt x="1399" y="3671"/>
                </a:lnTo>
                <a:lnTo>
                  <a:pt x="1405" y="3717"/>
                </a:lnTo>
                <a:lnTo>
                  <a:pt x="1408" y="3762"/>
                </a:lnTo>
                <a:lnTo>
                  <a:pt x="1409" y="3807"/>
                </a:lnTo>
                <a:lnTo>
                  <a:pt x="1410" y="3853"/>
                </a:lnTo>
                <a:lnTo>
                  <a:pt x="1411" y="3898"/>
                </a:lnTo>
                <a:lnTo>
                  <a:pt x="1411" y="3943"/>
                </a:lnTo>
                <a:lnTo>
                  <a:pt x="1411" y="3952"/>
                </a:lnTo>
                <a:lnTo>
                  <a:pt x="1411" y="3969"/>
                </a:lnTo>
                <a:lnTo>
                  <a:pt x="1411" y="3978"/>
                </a:lnTo>
                <a:lnTo>
                  <a:pt x="1420" y="4023"/>
                </a:lnTo>
                <a:lnTo>
                  <a:pt x="1429" y="4066"/>
                </a:lnTo>
                <a:lnTo>
                  <a:pt x="1440" y="4107"/>
                </a:lnTo>
                <a:lnTo>
                  <a:pt x="1452" y="4148"/>
                </a:lnTo>
                <a:lnTo>
                  <a:pt x="1462" y="4190"/>
                </a:lnTo>
                <a:lnTo>
                  <a:pt x="1472" y="4233"/>
                </a:lnTo>
                <a:lnTo>
                  <a:pt x="1480" y="4277"/>
                </a:lnTo>
                <a:lnTo>
                  <a:pt x="1489" y="4316"/>
                </a:lnTo>
                <a:lnTo>
                  <a:pt x="1495" y="4356"/>
                </a:lnTo>
                <a:lnTo>
                  <a:pt x="1501" y="4396"/>
                </a:lnTo>
                <a:lnTo>
                  <a:pt x="1504" y="4435"/>
                </a:lnTo>
                <a:lnTo>
                  <a:pt x="1506" y="4475"/>
                </a:lnTo>
                <a:lnTo>
                  <a:pt x="1507" y="4514"/>
                </a:lnTo>
                <a:lnTo>
                  <a:pt x="1506" y="4554"/>
                </a:lnTo>
                <a:lnTo>
                  <a:pt x="1504" y="4593"/>
                </a:lnTo>
                <a:lnTo>
                  <a:pt x="1501" y="4633"/>
                </a:lnTo>
                <a:lnTo>
                  <a:pt x="1495" y="4672"/>
                </a:lnTo>
                <a:lnTo>
                  <a:pt x="1489" y="4712"/>
                </a:lnTo>
                <a:lnTo>
                  <a:pt x="1480" y="4751"/>
                </a:lnTo>
                <a:lnTo>
                  <a:pt x="1472" y="4794"/>
                </a:lnTo>
                <a:lnTo>
                  <a:pt x="1463" y="4837"/>
                </a:lnTo>
                <a:lnTo>
                  <a:pt x="1455" y="4877"/>
                </a:lnTo>
                <a:lnTo>
                  <a:pt x="1447" y="4919"/>
                </a:lnTo>
                <a:lnTo>
                  <a:pt x="1441" y="4959"/>
                </a:lnTo>
                <a:lnTo>
                  <a:pt x="1434" y="5000"/>
                </a:lnTo>
                <a:lnTo>
                  <a:pt x="1426" y="5041"/>
                </a:lnTo>
                <a:lnTo>
                  <a:pt x="1419" y="5082"/>
                </a:lnTo>
                <a:lnTo>
                  <a:pt x="1411" y="5124"/>
                </a:lnTo>
                <a:lnTo>
                  <a:pt x="1403" y="5164"/>
                </a:lnTo>
                <a:lnTo>
                  <a:pt x="1393" y="5207"/>
                </a:lnTo>
                <a:lnTo>
                  <a:pt x="1387" y="5249"/>
                </a:lnTo>
                <a:lnTo>
                  <a:pt x="1383" y="5289"/>
                </a:lnTo>
                <a:lnTo>
                  <a:pt x="1381" y="5329"/>
                </a:lnTo>
                <a:lnTo>
                  <a:pt x="1382" y="5369"/>
                </a:lnTo>
                <a:lnTo>
                  <a:pt x="1383" y="5408"/>
                </a:lnTo>
                <a:lnTo>
                  <a:pt x="1387" y="5447"/>
                </a:lnTo>
                <a:lnTo>
                  <a:pt x="1391" y="5486"/>
                </a:lnTo>
                <a:lnTo>
                  <a:pt x="1396" y="5524"/>
                </a:lnTo>
                <a:lnTo>
                  <a:pt x="1402" y="5563"/>
                </a:lnTo>
                <a:lnTo>
                  <a:pt x="1408" y="5601"/>
                </a:lnTo>
                <a:lnTo>
                  <a:pt x="1413" y="5639"/>
                </a:lnTo>
                <a:lnTo>
                  <a:pt x="1419" y="5677"/>
                </a:lnTo>
                <a:lnTo>
                  <a:pt x="1424" y="5714"/>
                </a:lnTo>
                <a:lnTo>
                  <a:pt x="1428" y="5752"/>
                </a:lnTo>
                <a:lnTo>
                  <a:pt x="1428" y="5791"/>
                </a:lnTo>
                <a:lnTo>
                  <a:pt x="1428" y="5831"/>
                </a:lnTo>
                <a:lnTo>
                  <a:pt x="1427" y="5870"/>
                </a:lnTo>
                <a:lnTo>
                  <a:pt x="1426" y="5910"/>
                </a:lnTo>
                <a:lnTo>
                  <a:pt x="1425" y="5949"/>
                </a:lnTo>
                <a:lnTo>
                  <a:pt x="1422" y="5989"/>
                </a:lnTo>
                <a:lnTo>
                  <a:pt x="1418" y="6028"/>
                </a:lnTo>
                <a:lnTo>
                  <a:pt x="1413" y="6068"/>
                </a:lnTo>
                <a:lnTo>
                  <a:pt x="1406" y="6107"/>
                </a:lnTo>
                <a:lnTo>
                  <a:pt x="1398" y="6147"/>
                </a:lnTo>
                <a:lnTo>
                  <a:pt x="1388" y="6186"/>
                </a:lnTo>
                <a:lnTo>
                  <a:pt x="1376" y="6226"/>
                </a:lnTo>
                <a:lnTo>
                  <a:pt x="1365" y="6262"/>
                </a:lnTo>
                <a:lnTo>
                  <a:pt x="1355" y="6299"/>
                </a:lnTo>
                <a:lnTo>
                  <a:pt x="1345" y="6336"/>
                </a:lnTo>
                <a:lnTo>
                  <a:pt x="1335" y="6372"/>
                </a:lnTo>
                <a:lnTo>
                  <a:pt x="1326" y="6409"/>
                </a:lnTo>
                <a:lnTo>
                  <a:pt x="1316" y="6445"/>
                </a:lnTo>
                <a:lnTo>
                  <a:pt x="1308" y="6481"/>
                </a:lnTo>
                <a:lnTo>
                  <a:pt x="1299" y="6518"/>
                </a:lnTo>
                <a:lnTo>
                  <a:pt x="1291" y="6554"/>
                </a:lnTo>
                <a:lnTo>
                  <a:pt x="1282" y="6591"/>
                </a:lnTo>
                <a:lnTo>
                  <a:pt x="1275" y="6628"/>
                </a:lnTo>
                <a:lnTo>
                  <a:pt x="1266" y="6664"/>
                </a:lnTo>
                <a:lnTo>
                  <a:pt x="1259" y="6700"/>
                </a:lnTo>
                <a:lnTo>
                  <a:pt x="1250" y="6738"/>
                </a:lnTo>
                <a:lnTo>
                  <a:pt x="1243" y="6774"/>
                </a:lnTo>
                <a:lnTo>
                  <a:pt x="1235" y="6811"/>
                </a:lnTo>
                <a:lnTo>
                  <a:pt x="1228" y="6848"/>
                </a:lnTo>
                <a:lnTo>
                  <a:pt x="1220" y="6885"/>
                </a:lnTo>
                <a:lnTo>
                  <a:pt x="1213" y="6922"/>
                </a:lnTo>
                <a:lnTo>
                  <a:pt x="1204" y="6960"/>
                </a:lnTo>
                <a:lnTo>
                  <a:pt x="1197" y="6997"/>
                </a:lnTo>
                <a:lnTo>
                  <a:pt x="1189" y="7034"/>
                </a:lnTo>
                <a:lnTo>
                  <a:pt x="1181" y="7072"/>
                </a:lnTo>
                <a:lnTo>
                  <a:pt x="1173" y="7109"/>
                </a:lnTo>
                <a:lnTo>
                  <a:pt x="1165" y="7147"/>
                </a:lnTo>
                <a:lnTo>
                  <a:pt x="1157" y="7184"/>
                </a:lnTo>
                <a:lnTo>
                  <a:pt x="1149" y="7222"/>
                </a:lnTo>
                <a:lnTo>
                  <a:pt x="1139" y="7260"/>
                </a:lnTo>
                <a:lnTo>
                  <a:pt x="1131" y="7298"/>
                </a:lnTo>
                <a:lnTo>
                  <a:pt x="1121" y="7352"/>
                </a:lnTo>
                <a:lnTo>
                  <a:pt x="1120" y="7406"/>
                </a:lnTo>
                <a:lnTo>
                  <a:pt x="1113" y="7456"/>
                </a:lnTo>
                <a:lnTo>
                  <a:pt x="1104" y="7493"/>
                </a:lnTo>
                <a:lnTo>
                  <a:pt x="1087" y="7561"/>
                </a:lnTo>
                <a:lnTo>
                  <a:pt x="1078" y="7597"/>
                </a:lnTo>
                <a:lnTo>
                  <a:pt x="1061" y="7632"/>
                </a:lnTo>
                <a:lnTo>
                  <a:pt x="1045" y="7668"/>
                </a:lnTo>
                <a:lnTo>
                  <a:pt x="1030" y="7704"/>
                </a:lnTo>
                <a:lnTo>
                  <a:pt x="1015" y="7741"/>
                </a:lnTo>
                <a:lnTo>
                  <a:pt x="1002" y="7778"/>
                </a:lnTo>
                <a:lnTo>
                  <a:pt x="991" y="7815"/>
                </a:lnTo>
                <a:lnTo>
                  <a:pt x="980" y="7852"/>
                </a:lnTo>
                <a:lnTo>
                  <a:pt x="970" y="7891"/>
                </a:lnTo>
                <a:lnTo>
                  <a:pt x="962" y="7928"/>
                </a:lnTo>
                <a:lnTo>
                  <a:pt x="954" y="7967"/>
                </a:lnTo>
                <a:lnTo>
                  <a:pt x="949" y="8005"/>
                </a:lnTo>
                <a:lnTo>
                  <a:pt x="944" y="8044"/>
                </a:lnTo>
                <a:lnTo>
                  <a:pt x="941" y="8082"/>
                </a:lnTo>
                <a:lnTo>
                  <a:pt x="938" y="8121"/>
                </a:lnTo>
                <a:lnTo>
                  <a:pt x="937" y="8159"/>
                </a:lnTo>
                <a:lnTo>
                  <a:pt x="937" y="8184"/>
                </a:lnTo>
                <a:lnTo>
                  <a:pt x="936" y="8215"/>
                </a:lnTo>
                <a:lnTo>
                  <a:pt x="933" y="8248"/>
                </a:lnTo>
                <a:lnTo>
                  <a:pt x="929" y="8274"/>
                </a:lnTo>
                <a:lnTo>
                  <a:pt x="924" y="8308"/>
                </a:lnTo>
                <a:lnTo>
                  <a:pt x="920" y="8335"/>
                </a:lnTo>
                <a:lnTo>
                  <a:pt x="912" y="8388"/>
                </a:lnTo>
                <a:lnTo>
                  <a:pt x="908" y="8439"/>
                </a:lnTo>
                <a:lnTo>
                  <a:pt x="903" y="8486"/>
                </a:lnTo>
                <a:lnTo>
                  <a:pt x="894" y="8528"/>
                </a:lnTo>
                <a:lnTo>
                  <a:pt x="892" y="8566"/>
                </a:lnTo>
                <a:lnTo>
                  <a:pt x="885" y="8604"/>
                </a:lnTo>
                <a:lnTo>
                  <a:pt x="881" y="8634"/>
                </a:lnTo>
                <a:lnTo>
                  <a:pt x="877" y="8684"/>
                </a:lnTo>
                <a:lnTo>
                  <a:pt x="871" y="8734"/>
                </a:lnTo>
                <a:lnTo>
                  <a:pt x="864" y="8774"/>
                </a:lnTo>
                <a:lnTo>
                  <a:pt x="854" y="8815"/>
                </a:lnTo>
                <a:lnTo>
                  <a:pt x="849" y="8855"/>
                </a:lnTo>
                <a:lnTo>
                  <a:pt x="842" y="8898"/>
                </a:lnTo>
                <a:lnTo>
                  <a:pt x="837" y="8941"/>
                </a:lnTo>
                <a:lnTo>
                  <a:pt x="833" y="8983"/>
                </a:lnTo>
                <a:lnTo>
                  <a:pt x="828" y="9026"/>
                </a:lnTo>
                <a:lnTo>
                  <a:pt x="822" y="9068"/>
                </a:lnTo>
                <a:lnTo>
                  <a:pt x="816" y="9108"/>
                </a:lnTo>
                <a:lnTo>
                  <a:pt x="816" y="9119"/>
                </a:lnTo>
                <a:lnTo>
                  <a:pt x="816" y="9148"/>
                </a:lnTo>
                <a:lnTo>
                  <a:pt x="816" y="9192"/>
                </a:lnTo>
                <a:lnTo>
                  <a:pt x="816" y="9245"/>
                </a:lnTo>
                <a:lnTo>
                  <a:pt x="816" y="9306"/>
                </a:lnTo>
                <a:lnTo>
                  <a:pt x="816" y="9368"/>
                </a:lnTo>
                <a:lnTo>
                  <a:pt x="816" y="9428"/>
                </a:lnTo>
                <a:lnTo>
                  <a:pt x="816" y="9482"/>
                </a:lnTo>
                <a:lnTo>
                  <a:pt x="816" y="9525"/>
                </a:lnTo>
                <a:lnTo>
                  <a:pt x="816" y="9555"/>
                </a:lnTo>
                <a:lnTo>
                  <a:pt x="816" y="9565"/>
                </a:lnTo>
                <a:lnTo>
                  <a:pt x="829" y="9600"/>
                </a:lnTo>
                <a:lnTo>
                  <a:pt x="844" y="9632"/>
                </a:lnTo>
                <a:lnTo>
                  <a:pt x="858" y="9662"/>
                </a:lnTo>
                <a:lnTo>
                  <a:pt x="878" y="9690"/>
                </a:lnTo>
                <a:lnTo>
                  <a:pt x="899" y="9718"/>
                </a:lnTo>
                <a:lnTo>
                  <a:pt x="922" y="9744"/>
                </a:lnTo>
                <a:lnTo>
                  <a:pt x="947" y="9767"/>
                </a:lnTo>
                <a:lnTo>
                  <a:pt x="973" y="9791"/>
                </a:lnTo>
                <a:lnTo>
                  <a:pt x="1000" y="9812"/>
                </a:lnTo>
                <a:lnTo>
                  <a:pt x="1029" y="9832"/>
                </a:lnTo>
                <a:lnTo>
                  <a:pt x="1060" y="9852"/>
                </a:lnTo>
                <a:lnTo>
                  <a:pt x="1091" y="9871"/>
                </a:lnTo>
                <a:lnTo>
                  <a:pt x="1123" y="9888"/>
                </a:lnTo>
                <a:lnTo>
                  <a:pt x="1156" y="9905"/>
                </a:lnTo>
                <a:lnTo>
                  <a:pt x="1190" y="9921"/>
                </a:lnTo>
                <a:lnTo>
                  <a:pt x="1224" y="9937"/>
                </a:lnTo>
                <a:lnTo>
                  <a:pt x="1259" y="9953"/>
                </a:lnTo>
                <a:lnTo>
                  <a:pt x="1293" y="9968"/>
                </a:lnTo>
                <a:lnTo>
                  <a:pt x="1328" y="9983"/>
                </a:lnTo>
                <a:lnTo>
                  <a:pt x="1363" y="9998"/>
                </a:lnTo>
                <a:lnTo>
                  <a:pt x="1397" y="10012"/>
                </a:lnTo>
                <a:lnTo>
                  <a:pt x="1431" y="10027"/>
                </a:lnTo>
                <a:lnTo>
                  <a:pt x="1466" y="10042"/>
                </a:lnTo>
                <a:lnTo>
                  <a:pt x="1499" y="10057"/>
                </a:lnTo>
                <a:lnTo>
                  <a:pt x="1535" y="10076"/>
                </a:lnTo>
                <a:lnTo>
                  <a:pt x="1571" y="10098"/>
                </a:lnTo>
                <a:lnTo>
                  <a:pt x="1607" y="10123"/>
                </a:lnTo>
                <a:lnTo>
                  <a:pt x="1642" y="10151"/>
                </a:lnTo>
                <a:lnTo>
                  <a:pt x="1669" y="10182"/>
                </a:lnTo>
                <a:lnTo>
                  <a:pt x="1691" y="10216"/>
                </a:lnTo>
                <a:lnTo>
                  <a:pt x="1655" y="10223"/>
                </a:lnTo>
                <a:lnTo>
                  <a:pt x="1620" y="10231"/>
                </a:lnTo>
                <a:lnTo>
                  <a:pt x="1584" y="10236"/>
                </a:lnTo>
                <a:lnTo>
                  <a:pt x="1549" y="10241"/>
                </a:lnTo>
                <a:lnTo>
                  <a:pt x="1511" y="10245"/>
                </a:lnTo>
                <a:lnTo>
                  <a:pt x="1475" y="10248"/>
                </a:lnTo>
                <a:lnTo>
                  <a:pt x="1438" y="10250"/>
                </a:lnTo>
                <a:lnTo>
                  <a:pt x="1402" y="10251"/>
                </a:lnTo>
                <a:lnTo>
                  <a:pt x="1364" y="10252"/>
                </a:lnTo>
                <a:lnTo>
                  <a:pt x="1326" y="10252"/>
                </a:lnTo>
                <a:lnTo>
                  <a:pt x="1288" y="10251"/>
                </a:lnTo>
                <a:lnTo>
                  <a:pt x="1251" y="10250"/>
                </a:lnTo>
                <a:lnTo>
                  <a:pt x="1213" y="10249"/>
                </a:lnTo>
                <a:lnTo>
                  <a:pt x="1175" y="10248"/>
                </a:lnTo>
                <a:lnTo>
                  <a:pt x="1137" y="10246"/>
                </a:lnTo>
                <a:lnTo>
                  <a:pt x="1100" y="10244"/>
                </a:lnTo>
                <a:lnTo>
                  <a:pt x="1061" y="10243"/>
                </a:lnTo>
                <a:lnTo>
                  <a:pt x="1024" y="10240"/>
                </a:lnTo>
                <a:lnTo>
                  <a:pt x="985" y="10238"/>
                </a:lnTo>
                <a:lnTo>
                  <a:pt x="948" y="10236"/>
                </a:lnTo>
                <a:lnTo>
                  <a:pt x="910" y="10235"/>
                </a:lnTo>
                <a:lnTo>
                  <a:pt x="872" y="10234"/>
                </a:lnTo>
                <a:lnTo>
                  <a:pt x="836" y="10233"/>
                </a:lnTo>
                <a:lnTo>
                  <a:pt x="799" y="10233"/>
                </a:lnTo>
                <a:lnTo>
                  <a:pt x="761" y="10233"/>
                </a:lnTo>
                <a:lnTo>
                  <a:pt x="723" y="10234"/>
                </a:lnTo>
                <a:lnTo>
                  <a:pt x="685" y="10234"/>
                </a:lnTo>
                <a:lnTo>
                  <a:pt x="645" y="10235"/>
                </a:lnTo>
                <a:lnTo>
                  <a:pt x="606" y="10236"/>
                </a:lnTo>
                <a:lnTo>
                  <a:pt x="567" y="10236"/>
                </a:lnTo>
                <a:lnTo>
                  <a:pt x="528" y="10235"/>
                </a:lnTo>
                <a:lnTo>
                  <a:pt x="488" y="10234"/>
                </a:lnTo>
                <a:lnTo>
                  <a:pt x="449" y="10232"/>
                </a:lnTo>
                <a:lnTo>
                  <a:pt x="409" y="10228"/>
                </a:lnTo>
                <a:lnTo>
                  <a:pt x="371" y="10223"/>
                </a:lnTo>
                <a:lnTo>
                  <a:pt x="331" y="10216"/>
                </a:lnTo>
                <a:lnTo>
                  <a:pt x="294" y="10208"/>
                </a:lnTo>
                <a:lnTo>
                  <a:pt x="256" y="10198"/>
                </a:lnTo>
                <a:lnTo>
                  <a:pt x="227" y="10178"/>
                </a:lnTo>
                <a:lnTo>
                  <a:pt x="209" y="10136"/>
                </a:lnTo>
                <a:lnTo>
                  <a:pt x="203" y="10092"/>
                </a:lnTo>
                <a:lnTo>
                  <a:pt x="204" y="10052"/>
                </a:lnTo>
                <a:lnTo>
                  <a:pt x="210" y="10011"/>
                </a:lnTo>
                <a:lnTo>
                  <a:pt x="216" y="9968"/>
                </a:lnTo>
                <a:lnTo>
                  <a:pt x="225" y="9925"/>
                </a:lnTo>
                <a:lnTo>
                  <a:pt x="235" y="9883"/>
                </a:lnTo>
                <a:lnTo>
                  <a:pt x="247" y="9840"/>
                </a:lnTo>
                <a:lnTo>
                  <a:pt x="260" y="9798"/>
                </a:lnTo>
                <a:lnTo>
                  <a:pt x="274" y="9759"/>
                </a:lnTo>
                <a:lnTo>
                  <a:pt x="284" y="9718"/>
                </a:lnTo>
                <a:lnTo>
                  <a:pt x="291" y="9677"/>
                </a:lnTo>
                <a:lnTo>
                  <a:pt x="293" y="9634"/>
                </a:lnTo>
                <a:lnTo>
                  <a:pt x="293" y="9591"/>
                </a:lnTo>
                <a:lnTo>
                  <a:pt x="290" y="9548"/>
                </a:lnTo>
                <a:lnTo>
                  <a:pt x="286" y="9507"/>
                </a:lnTo>
                <a:lnTo>
                  <a:pt x="280" y="9465"/>
                </a:lnTo>
                <a:lnTo>
                  <a:pt x="274" y="9424"/>
                </a:lnTo>
                <a:lnTo>
                  <a:pt x="270" y="9386"/>
                </a:lnTo>
                <a:lnTo>
                  <a:pt x="266" y="9348"/>
                </a:lnTo>
                <a:lnTo>
                  <a:pt x="262" y="9309"/>
                </a:lnTo>
                <a:lnTo>
                  <a:pt x="258" y="9272"/>
                </a:lnTo>
                <a:lnTo>
                  <a:pt x="254" y="9234"/>
                </a:lnTo>
                <a:lnTo>
                  <a:pt x="248" y="9196"/>
                </a:lnTo>
                <a:lnTo>
                  <a:pt x="244" y="9159"/>
                </a:lnTo>
                <a:lnTo>
                  <a:pt x="240" y="9121"/>
                </a:lnTo>
                <a:lnTo>
                  <a:pt x="234" y="9084"/>
                </a:lnTo>
                <a:lnTo>
                  <a:pt x="229" y="9048"/>
                </a:lnTo>
                <a:lnTo>
                  <a:pt x="224" y="9010"/>
                </a:lnTo>
                <a:lnTo>
                  <a:pt x="219" y="8973"/>
                </a:lnTo>
                <a:lnTo>
                  <a:pt x="214" y="8936"/>
                </a:lnTo>
                <a:lnTo>
                  <a:pt x="209" y="8899"/>
                </a:lnTo>
                <a:lnTo>
                  <a:pt x="203" y="8863"/>
                </a:lnTo>
                <a:lnTo>
                  <a:pt x="198" y="8825"/>
                </a:lnTo>
                <a:lnTo>
                  <a:pt x="193" y="8788"/>
                </a:lnTo>
                <a:lnTo>
                  <a:pt x="187" y="8752"/>
                </a:lnTo>
                <a:lnTo>
                  <a:pt x="182" y="8714"/>
                </a:lnTo>
                <a:lnTo>
                  <a:pt x="178" y="8677"/>
                </a:lnTo>
                <a:lnTo>
                  <a:pt x="172" y="8641"/>
                </a:lnTo>
                <a:lnTo>
                  <a:pt x="167" y="8603"/>
                </a:lnTo>
                <a:lnTo>
                  <a:pt x="163" y="8566"/>
                </a:lnTo>
                <a:lnTo>
                  <a:pt x="158" y="8528"/>
                </a:lnTo>
                <a:lnTo>
                  <a:pt x="153" y="8491"/>
                </a:lnTo>
                <a:lnTo>
                  <a:pt x="149" y="8453"/>
                </a:lnTo>
                <a:lnTo>
                  <a:pt x="145" y="8415"/>
                </a:lnTo>
                <a:lnTo>
                  <a:pt x="140" y="8377"/>
                </a:lnTo>
                <a:lnTo>
                  <a:pt x="137" y="8338"/>
                </a:lnTo>
                <a:lnTo>
                  <a:pt x="133" y="8300"/>
                </a:lnTo>
                <a:lnTo>
                  <a:pt x="133" y="8255"/>
                </a:lnTo>
                <a:lnTo>
                  <a:pt x="134" y="8209"/>
                </a:lnTo>
                <a:lnTo>
                  <a:pt x="134" y="8164"/>
                </a:lnTo>
                <a:lnTo>
                  <a:pt x="136" y="8119"/>
                </a:lnTo>
                <a:lnTo>
                  <a:pt x="139" y="8074"/>
                </a:lnTo>
                <a:lnTo>
                  <a:pt x="145" y="8029"/>
                </a:lnTo>
                <a:lnTo>
                  <a:pt x="151" y="7984"/>
                </a:lnTo>
                <a:lnTo>
                  <a:pt x="154" y="7970"/>
                </a:lnTo>
                <a:lnTo>
                  <a:pt x="161" y="7944"/>
                </a:lnTo>
                <a:lnTo>
                  <a:pt x="164" y="7930"/>
                </a:lnTo>
                <a:lnTo>
                  <a:pt x="185" y="7808"/>
                </a:lnTo>
                <a:lnTo>
                  <a:pt x="190" y="7795"/>
                </a:lnTo>
                <a:lnTo>
                  <a:pt x="199" y="7758"/>
                </a:lnTo>
                <a:lnTo>
                  <a:pt x="213" y="7708"/>
                </a:lnTo>
                <a:lnTo>
                  <a:pt x="230" y="7650"/>
                </a:lnTo>
                <a:lnTo>
                  <a:pt x="246" y="7592"/>
                </a:lnTo>
                <a:lnTo>
                  <a:pt x="260" y="7541"/>
                </a:lnTo>
                <a:lnTo>
                  <a:pt x="270" y="7505"/>
                </a:lnTo>
                <a:lnTo>
                  <a:pt x="274" y="7492"/>
                </a:lnTo>
                <a:lnTo>
                  <a:pt x="280" y="7448"/>
                </a:lnTo>
                <a:lnTo>
                  <a:pt x="280" y="7400"/>
                </a:lnTo>
                <a:lnTo>
                  <a:pt x="275" y="7349"/>
                </a:lnTo>
                <a:lnTo>
                  <a:pt x="266" y="7298"/>
                </a:lnTo>
                <a:lnTo>
                  <a:pt x="256" y="7246"/>
                </a:lnTo>
                <a:lnTo>
                  <a:pt x="254" y="7209"/>
                </a:lnTo>
                <a:lnTo>
                  <a:pt x="251" y="7171"/>
                </a:lnTo>
                <a:lnTo>
                  <a:pt x="249" y="7134"/>
                </a:lnTo>
                <a:lnTo>
                  <a:pt x="247" y="7096"/>
                </a:lnTo>
                <a:lnTo>
                  <a:pt x="245" y="7059"/>
                </a:lnTo>
                <a:lnTo>
                  <a:pt x="242" y="7021"/>
                </a:lnTo>
                <a:lnTo>
                  <a:pt x="240" y="6983"/>
                </a:lnTo>
                <a:lnTo>
                  <a:pt x="238" y="6945"/>
                </a:lnTo>
                <a:lnTo>
                  <a:pt x="235" y="6907"/>
                </a:lnTo>
                <a:lnTo>
                  <a:pt x="232" y="6869"/>
                </a:lnTo>
                <a:lnTo>
                  <a:pt x="230" y="6832"/>
                </a:lnTo>
                <a:lnTo>
                  <a:pt x="228" y="6793"/>
                </a:lnTo>
                <a:lnTo>
                  <a:pt x="226" y="6755"/>
                </a:lnTo>
                <a:lnTo>
                  <a:pt x="225" y="6717"/>
                </a:lnTo>
                <a:lnTo>
                  <a:pt x="223" y="6679"/>
                </a:lnTo>
                <a:lnTo>
                  <a:pt x="220" y="6640"/>
                </a:lnTo>
                <a:lnTo>
                  <a:pt x="219" y="6603"/>
                </a:lnTo>
                <a:lnTo>
                  <a:pt x="218" y="6565"/>
                </a:lnTo>
                <a:lnTo>
                  <a:pt x="217" y="6527"/>
                </a:lnTo>
                <a:lnTo>
                  <a:pt x="216" y="6489"/>
                </a:lnTo>
                <a:lnTo>
                  <a:pt x="216" y="6451"/>
                </a:lnTo>
                <a:lnTo>
                  <a:pt x="216" y="6414"/>
                </a:lnTo>
                <a:lnTo>
                  <a:pt x="216" y="6376"/>
                </a:lnTo>
                <a:lnTo>
                  <a:pt x="217" y="6338"/>
                </a:lnTo>
                <a:lnTo>
                  <a:pt x="217" y="6301"/>
                </a:lnTo>
                <a:lnTo>
                  <a:pt x="219" y="6263"/>
                </a:lnTo>
                <a:lnTo>
                  <a:pt x="220" y="6226"/>
                </a:lnTo>
                <a:lnTo>
                  <a:pt x="222" y="6188"/>
                </a:lnTo>
                <a:lnTo>
                  <a:pt x="224" y="6147"/>
                </a:lnTo>
                <a:lnTo>
                  <a:pt x="227" y="6105"/>
                </a:lnTo>
                <a:lnTo>
                  <a:pt x="230" y="6064"/>
                </a:lnTo>
                <a:lnTo>
                  <a:pt x="232" y="6021"/>
                </a:lnTo>
                <a:lnTo>
                  <a:pt x="235" y="5979"/>
                </a:lnTo>
                <a:lnTo>
                  <a:pt x="236" y="5938"/>
                </a:lnTo>
                <a:lnTo>
                  <a:pt x="236" y="5898"/>
                </a:lnTo>
                <a:lnTo>
                  <a:pt x="233" y="5859"/>
                </a:lnTo>
                <a:lnTo>
                  <a:pt x="229" y="5822"/>
                </a:lnTo>
                <a:lnTo>
                  <a:pt x="220" y="5787"/>
                </a:lnTo>
                <a:lnTo>
                  <a:pt x="208" y="5759"/>
                </a:lnTo>
                <a:lnTo>
                  <a:pt x="188" y="5730"/>
                </a:lnTo>
                <a:lnTo>
                  <a:pt x="167" y="5699"/>
                </a:lnTo>
                <a:lnTo>
                  <a:pt x="143" y="5667"/>
                </a:lnTo>
                <a:lnTo>
                  <a:pt x="118" y="5633"/>
                </a:lnTo>
                <a:lnTo>
                  <a:pt x="94" y="5599"/>
                </a:lnTo>
                <a:lnTo>
                  <a:pt x="71" y="5563"/>
                </a:lnTo>
                <a:lnTo>
                  <a:pt x="52" y="5526"/>
                </a:lnTo>
                <a:lnTo>
                  <a:pt x="37" y="5490"/>
                </a:lnTo>
                <a:lnTo>
                  <a:pt x="28" y="5453"/>
                </a:lnTo>
                <a:lnTo>
                  <a:pt x="23" y="5440"/>
                </a:lnTo>
                <a:lnTo>
                  <a:pt x="16" y="5414"/>
                </a:lnTo>
                <a:lnTo>
                  <a:pt x="10" y="5400"/>
                </a:lnTo>
                <a:lnTo>
                  <a:pt x="5" y="5359"/>
                </a:lnTo>
                <a:lnTo>
                  <a:pt x="2" y="5316"/>
                </a:lnTo>
                <a:lnTo>
                  <a:pt x="0" y="5273"/>
                </a:lnTo>
                <a:lnTo>
                  <a:pt x="0" y="5230"/>
                </a:lnTo>
                <a:lnTo>
                  <a:pt x="1" y="5185"/>
                </a:lnTo>
                <a:lnTo>
                  <a:pt x="4" y="5141"/>
                </a:lnTo>
                <a:lnTo>
                  <a:pt x="9" y="5099"/>
                </a:lnTo>
                <a:lnTo>
                  <a:pt x="18" y="5057"/>
                </a:lnTo>
                <a:lnTo>
                  <a:pt x="28" y="5015"/>
                </a:lnTo>
                <a:lnTo>
                  <a:pt x="42" y="4976"/>
                </a:lnTo>
                <a:lnTo>
                  <a:pt x="58" y="4938"/>
                </a:lnTo>
                <a:lnTo>
                  <a:pt x="75" y="4901"/>
                </a:lnTo>
                <a:lnTo>
                  <a:pt x="92" y="4863"/>
                </a:lnTo>
                <a:lnTo>
                  <a:pt x="110" y="4826"/>
                </a:lnTo>
                <a:lnTo>
                  <a:pt x="128" y="4790"/>
                </a:lnTo>
                <a:lnTo>
                  <a:pt x="145" y="4752"/>
                </a:lnTo>
                <a:lnTo>
                  <a:pt x="161" y="4715"/>
                </a:lnTo>
                <a:lnTo>
                  <a:pt x="177" y="4679"/>
                </a:lnTo>
                <a:lnTo>
                  <a:pt x="192" y="4641"/>
                </a:lnTo>
                <a:lnTo>
                  <a:pt x="204" y="4604"/>
                </a:lnTo>
                <a:lnTo>
                  <a:pt x="216" y="4566"/>
                </a:lnTo>
                <a:lnTo>
                  <a:pt x="226" y="4529"/>
                </a:lnTo>
                <a:lnTo>
                  <a:pt x="233" y="4491"/>
                </a:lnTo>
                <a:lnTo>
                  <a:pt x="239" y="4452"/>
                </a:lnTo>
                <a:lnTo>
                  <a:pt x="243" y="4414"/>
                </a:lnTo>
                <a:lnTo>
                  <a:pt x="246" y="4374"/>
                </a:lnTo>
                <a:lnTo>
                  <a:pt x="249" y="4335"/>
                </a:lnTo>
                <a:lnTo>
                  <a:pt x="252" y="4296"/>
                </a:lnTo>
                <a:lnTo>
                  <a:pt x="256" y="4257"/>
                </a:lnTo>
                <a:lnTo>
                  <a:pt x="258" y="4218"/>
                </a:lnTo>
                <a:lnTo>
                  <a:pt x="260" y="4180"/>
                </a:lnTo>
                <a:lnTo>
                  <a:pt x="262" y="4141"/>
                </a:lnTo>
                <a:lnTo>
                  <a:pt x="263" y="4102"/>
                </a:lnTo>
                <a:lnTo>
                  <a:pt x="264" y="4063"/>
                </a:lnTo>
                <a:lnTo>
                  <a:pt x="264" y="4025"/>
                </a:lnTo>
                <a:lnTo>
                  <a:pt x="264" y="3986"/>
                </a:lnTo>
                <a:lnTo>
                  <a:pt x="264" y="3948"/>
                </a:lnTo>
                <a:lnTo>
                  <a:pt x="264" y="3910"/>
                </a:lnTo>
                <a:lnTo>
                  <a:pt x="263" y="3871"/>
                </a:lnTo>
                <a:lnTo>
                  <a:pt x="262" y="3833"/>
                </a:lnTo>
                <a:lnTo>
                  <a:pt x="260" y="3794"/>
                </a:lnTo>
                <a:lnTo>
                  <a:pt x="258" y="3756"/>
                </a:lnTo>
                <a:lnTo>
                  <a:pt x="256" y="3717"/>
                </a:lnTo>
                <a:lnTo>
                  <a:pt x="252" y="3678"/>
                </a:lnTo>
                <a:lnTo>
                  <a:pt x="249" y="3639"/>
                </a:lnTo>
                <a:lnTo>
                  <a:pt x="246" y="3600"/>
                </a:lnTo>
                <a:lnTo>
                  <a:pt x="243" y="3560"/>
                </a:lnTo>
                <a:lnTo>
                  <a:pt x="239" y="3521"/>
                </a:lnTo>
                <a:lnTo>
                  <a:pt x="233" y="3482"/>
                </a:lnTo>
                <a:lnTo>
                  <a:pt x="228" y="3443"/>
                </a:lnTo>
                <a:lnTo>
                  <a:pt x="223" y="3404"/>
                </a:lnTo>
                <a:lnTo>
                  <a:pt x="216" y="3366"/>
                </a:lnTo>
                <a:lnTo>
                  <a:pt x="209" y="3328"/>
                </a:lnTo>
                <a:lnTo>
                  <a:pt x="202" y="3289"/>
                </a:lnTo>
                <a:lnTo>
                  <a:pt x="195" y="3252"/>
                </a:lnTo>
                <a:lnTo>
                  <a:pt x="187" y="3214"/>
                </a:lnTo>
                <a:lnTo>
                  <a:pt x="180" y="3177"/>
                </a:lnTo>
                <a:lnTo>
                  <a:pt x="172" y="3140"/>
                </a:lnTo>
                <a:lnTo>
                  <a:pt x="165" y="3102"/>
                </a:lnTo>
                <a:lnTo>
                  <a:pt x="158" y="3065"/>
                </a:lnTo>
                <a:lnTo>
                  <a:pt x="150" y="3027"/>
                </a:lnTo>
                <a:lnTo>
                  <a:pt x="144" y="2990"/>
                </a:lnTo>
                <a:lnTo>
                  <a:pt x="137" y="2953"/>
                </a:lnTo>
                <a:lnTo>
                  <a:pt x="132" y="2914"/>
                </a:lnTo>
                <a:lnTo>
                  <a:pt x="127" y="2877"/>
                </a:lnTo>
                <a:lnTo>
                  <a:pt x="122" y="2840"/>
                </a:lnTo>
                <a:lnTo>
                  <a:pt x="119" y="2801"/>
                </a:lnTo>
                <a:lnTo>
                  <a:pt x="116" y="2763"/>
                </a:lnTo>
                <a:lnTo>
                  <a:pt x="115" y="2724"/>
                </a:lnTo>
                <a:lnTo>
                  <a:pt x="114" y="2686"/>
                </a:lnTo>
                <a:lnTo>
                  <a:pt x="114" y="2647"/>
                </a:lnTo>
                <a:lnTo>
                  <a:pt x="116" y="2608"/>
                </a:lnTo>
                <a:lnTo>
                  <a:pt x="116" y="2569"/>
                </a:lnTo>
                <a:lnTo>
                  <a:pt x="119" y="2532"/>
                </a:lnTo>
                <a:lnTo>
                  <a:pt x="122" y="2495"/>
                </a:lnTo>
                <a:lnTo>
                  <a:pt x="127" y="2457"/>
                </a:lnTo>
                <a:lnTo>
                  <a:pt x="133" y="2421"/>
                </a:lnTo>
                <a:lnTo>
                  <a:pt x="140" y="2385"/>
                </a:lnTo>
                <a:lnTo>
                  <a:pt x="149" y="2348"/>
                </a:lnTo>
                <a:lnTo>
                  <a:pt x="159" y="2312"/>
                </a:lnTo>
                <a:lnTo>
                  <a:pt x="169" y="2277"/>
                </a:lnTo>
                <a:lnTo>
                  <a:pt x="180" y="2241"/>
                </a:lnTo>
                <a:lnTo>
                  <a:pt x="193" y="2205"/>
                </a:lnTo>
                <a:lnTo>
                  <a:pt x="206" y="2170"/>
                </a:lnTo>
                <a:lnTo>
                  <a:pt x="218" y="2135"/>
                </a:lnTo>
                <a:lnTo>
                  <a:pt x="233" y="2099"/>
                </a:lnTo>
                <a:lnTo>
                  <a:pt x="248" y="2065"/>
                </a:lnTo>
                <a:lnTo>
                  <a:pt x="263" y="2030"/>
                </a:lnTo>
                <a:lnTo>
                  <a:pt x="279" y="1995"/>
                </a:lnTo>
                <a:lnTo>
                  <a:pt x="295" y="1960"/>
                </a:lnTo>
                <a:lnTo>
                  <a:pt x="311" y="1923"/>
                </a:lnTo>
                <a:lnTo>
                  <a:pt x="327" y="1888"/>
                </a:lnTo>
                <a:lnTo>
                  <a:pt x="344" y="1853"/>
                </a:lnTo>
                <a:lnTo>
                  <a:pt x="361" y="1816"/>
                </a:lnTo>
                <a:lnTo>
                  <a:pt x="363" y="1783"/>
                </a:lnTo>
                <a:lnTo>
                  <a:pt x="346" y="1757"/>
                </a:lnTo>
                <a:lnTo>
                  <a:pt x="326" y="1747"/>
                </a:lnTo>
                <a:lnTo>
                  <a:pt x="289" y="1750"/>
                </a:lnTo>
                <a:lnTo>
                  <a:pt x="250" y="1748"/>
                </a:lnTo>
                <a:lnTo>
                  <a:pt x="211" y="1742"/>
                </a:lnTo>
                <a:lnTo>
                  <a:pt x="171" y="1730"/>
                </a:lnTo>
                <a:lnTo>
                  <a:pt x="135" y="1714"/>
                </a:lnTo>
                <a:lnTo>
                  <a:pt x="103" y="1694"/>
                </a:lnTo>
                <a:lnTo>
                  <a:pt x="76" y="1668"/>
                </a:lnTo>
                <a:lnTo>
                  <a:pt x="56" y="1639"/>
                </a:lnTo>
                <a:lnTo>
                  <a:pt x="46" y="1606"/>
                </a:lnTo>
                <a:lnTo>
                  <a:pt x="33" y="1563"/>
                </a:lnTo>
                <a:lnTo>
                  <a:pt x="24" y="1518"/>
                </a:lnTo>
                <a:lnTo>
                  <a:pt x="21" y="1473"/>
                </a:lnTo>
                <a:lnTo>
                  <a:pt x="28" y="1430"/>
                </a:lnTo>
                <a:lnTo>
                  <a:pt x="47" y="1395"/>
                </a:lnTo>
                <a:lnTo>
                  <a:pt x="68" y="1359"/>
                </a:lnTo>
                <a:lnTo>
                  <a:pt x="89" y="1323"/>
                </a:lnTo>
                <a:lnTo>
                  <a:pt x="112" y="1285"/>
                </a:lnTo>
                <a:lnTo>
                  <a:pt x="132" y="1244"/>
                </a:lnTo>
                <a:lnTo>
                  <a:pt x="151" y="1201"/>
                </a:lnTo>
                <a:lnTo>
                  <a:pt x="158" y="1160"/>
                </a:lnTo>
                <a:lnTo>
                  <a:pt x="155" y="1114"/>
                </a:lnTo>
                <a:lnTo>
                  <a:pt x="146" y="1068"/>
                </a:lnTo>
                <a:lnTo>
                  <a:pt x="133" y="1026"/>
                </a:lnTo>
                <a:lnTo>
                  <a:pt x="126" y="989"/>
                </a:lnTo>
                <a:lnTo>
                  <a:pt x="118" y="951"/>
                </a:lnTo>
                <a:lnTo>
                  <a:pt x="111" y="914"/>
                </a:lnTo>
                <a:lnTo>
                  <a:pt x="103" y="878"/>
                </a:lnTo>
                <a:lnTo>
                  <a:pt x="96" y="840"/>
                </a:lnTo>
                <a:lnTo>
                  <a:pt x="89" y="804"/>
                </a:lnTo>
                <a:lnTo>
                  <a:pt x="84" y="768"/>
                </a:lnTo>
                <a:lnTo>
                  <a:pt x="79" y="731"/>
                </a:lnTo>
                <a:lnTo>
                  <a:pt x="75" y="695"/>
                </a:lnTo>
                <a:lnTo>
                  <a:pt x="72" y="660"/>
                </a:lnTo>
                <a:lnTo>
                  <a:pt x="71" y="624"/>
                </a:lnTo>
                <a:lnTo>
                  <a:pt x="72" y="588"/>
                </a:lnTo>
                <a:lnTo>
                  <a:pt x="73" y="553"/>
                </a:lnTo>
                <a:lnTo>
                  <a:pt x="78" y="517"/>
                </a:lnTo>
                <a:lnTo>
                  <a:pt x="83" y="481"/>
                </a:lnTo>
                <a:lnTo>
                  <a:pt x="91" y="446"/>
                </a:lnTo>
                <a:lnTo>
                  <a:pt x="101" y="411"/>
                </a:lnTo>
                <a:lnTo>
                  <a:pt x="114" y="376"/>
                </a:lnTo>
                <a:lnTo>
                  <a:pt x="129" y="341"/>
                </a:lnTo>
                <a:lnTo>
                  <a:pt x="147" y="305"/>
                </a:lnTo>
                <a:lnTo>
                  <a:pt x="168" y="270"/>
                </a:lnTo>
                <a:lnTo>
                  <a:pt x="190" y="239"/>
                </a:lnTo>
                <a:lnTo>
                  <a:pt x="212" y="210"/>
                </a:lnTo>
                <a:lnTo>
                  <a:pt x="235" y="184"/>
                </a:lnTo>
                <a:lnTo>
                  <a:pt x="260" y="159"/>
                </a:lnTo>
                <a:lnTo>
                  <a:pt x="286" y="137"/>
                </a:lnTo>
                <a:lnTo>
                  <a:pt x="312" y="115"/>
                </a:lnTo>
                <a:lnTo>
                  <a:pt x="339" y="97"/>
                </a:lnTo>
                <a:lnTo>
                  <a:pt x="368" y="80"/>
                </a:lnTo>
                <a:lnTo>
                  <a:pt x="397" y="65"/>
                </a:lnTo>
                <a:lnTo>
                  <a:pt x="425" y="51"/>
                </a:lnTo>
                <a:lnTo>
                  <a:pt x="456" y="39"/>
                </a:lnTo>
                <a:lnTo>
                  <a:pt x="487" y="30"/>
                </a:lnTo>
                <a:lnTo>
                  <a:pt x="518" y="21"/>
                </a:lnTo>
                <a:lnTo>
                  <a:pt x="550" y="14"/>
                </a:lnTo>
                <a:lnTo>
                  <a:pt x="582" y="8"/>
                </a:lnTo>
                <a:lnTo>
                  <a:pt x="615" y="4"/>
                </a:lnTo>
                <a:lnTo>
                  <a:pt x="648" y="2"/>
                </a:lnTo>
                <a:lnTo>
                  <a:pt x="681" y="0"/>
                </a:lnTo>
                <a:lnTo>
                  <a:pt x="714" y="0"/>
                </a:lnTo>
                <a:lnTo>
                  <a:pt x="749" y="1"/>
                </a:lnTo>
                <a:lnTo>
                  <a:pt x="782" y="3"/>
                </a:lnTo>
                <a:lnTo>
                  <a:pt x="816" y="7"/>
                </a:lnTo>
                <a:lnTo>
                  <a:pt x="849" y="12"/>
                </a:lnTo>
                <a:lnTo>
                  <a:pt x="882" y="17"/>
                </a:lnTo>
                <a:lnTo>
                  <a:pt x="915" y="23"/>
                </a:lnTo>
                <a:lnTo>
                  <a:pt x="948" y="30"/>
                </a:lnTo>
                <a:lnTo>
                  <a:pt x="981" y="38"/>
                </a:lnTo>
                <a:lnTo>
                  <a:pt x="1014" y="47"/>
                </a:lnTo>
                <a:lnTo>
                  <a:pt x="1046" y="56"/>
                </a:lnTo>
                <a:lnTo>
                  <a:pt x="1078" y="66"/>
                </a:lnTo>
                <a:lnTo>
                  <a:pt x="1109" y="77"/>
                </a:lnTo>
                <a:lnTo>
                  <a:pt x="1140" y="88"/>
                </a:lnTo>
                <a:lnTo>
                  <a:pt x="1171" y="100"/>
                </a:lnTo>
                <a:lnTo>
                  <a:pt x="1201" y="112"/>
                </a:lnTo>
                <a:lnTo>
                  <a:pt x="1236" y="132"/>
                </a:lnTo>
                <a:lnTo>
                  <a:pt x="1267" y="155"/>
                </a:lnTo>
                <a:lnTo>
                  <a:pt x="1295" y="179"/>
                </a:lnTo>
                <a:lnTo>
                  <a:pt x="1319" y="206"/>
                </a:lnTo>
                <a:lnTo>
                  <a:pt x="1341" y="236"/>
                </a:lnTo>
                <a:lnTo>
                  <a:pt x="1359" y="266"/>
                </a:lnTo>
                <a:lnTo>
                  <a:pt x="1374" y="299"/>
                </a:lnTo>
                <a:lnTo>
                  <a:pt x="1386" y="332"/>
                </a:lnTo>
                <a:lnTo>
                  <a:pt x="1395" y="367"/>
                </a:lnTo>
                <a:lnTo>
                  <a:pt x="1403" y="402"/>
                </a:lnTo>
                <a:lnTo>
                  <a:pt x="1408" y="440"/>
                </a:lnTo>
                <a:lnTo>
                  <a:pt x="1410" y="477"/>
                </a:lnTo>
                <a:lnTo>
                  <a:pt x="1411" y="515"/>
                </a:lnTo>
                <a:lnTo>
                  <a:pt x="1410" y="553"/>
                </a:lnTo>
                <a:lnTo>
                  <a:pt x="1408" y="590"/>
                </a:lnTo>
                <a:lnTo>
                  <a:pt x="1404" y="628"/>
                </a:lnTo>
                <a:lnTo>
                  <a:pt x="1397" y="666"/>
                </a:lnTo>
                <a:lnTo>
                  <a:pt x="1393" y="680"/>
                </a:lnTo>
                <a:lnTo>
                  <a:pt x="1384" y="708"/>
                </a:lnTo>
                <a:lnTo>
                  <a:pt x="1380" y="723"/>
                </a:lnTo>
              </a:path>
            </a:pathLst>
          </a:custGeom>
          <a:solidFill>
            <a:schemeClr val="bg2"/>
          </a:solidFill>
          <a:ln>
            <a:noFill/>
          </a:ln>
          <a:extLst>
            <a:ext uri="{91240B29-F687-4F45-9708-019B960494DF}">
              <a14:hiddenLine xmlns:a14="http://schemas.microsoft.com/office/drawing/2010/main" w="27051">
                <a:solidFill>
                  <a:srgbClr val="000000"/>
                </a:solidFill>
                <a:round/>
                <a:headEnd/>
                <a:tailEnd/>
              </a14:hiddenLine>
            </a:ext>
          </a:extLst>
        </p:spPr>
        <p:txBody>
          <a:bodyPr/>
          <a:lstStyle/>
          <a:p>
            <a:pPr fontAlgn="base">
              <a:spcBef>
                <a:spcPct val="0"/>
              </a:spcBef>
              <a:spcAft>
                <a:spcPct val="0"/>
              </a:spcAft>
            </a:pPr>
            <a:endParaRPr lang="it-IT">
              <a:solidFill>
                <a:srgbClr val="000000"/>
              </a:solidFill>
              <a:latin typeface="Arial" panose="020B0604020202020204" pitchFamily="34" charset="0"/>
              <a:ea typeface="MS PGothic" panose="020B0600070205080204" pitchFamily="34" charset="-128"/>
              <a:cs typeface="Arial"/>
            </a:endParaRPr>
          </a:p>
        </p:txBody>
      </p:sp>
      <p:sp>
        <p:nvSpPr>
          <p:cNvPr id="35845" name="Freeform 7"/>
          <p:cNvSpPr>
            <a:spLocks/>
          </p:cNvSpPr>
          <p:nvPr/>
        </p:nvSpPr>
        <p:spPr bwMode="auto">
          <a:xfrm>
            <a:off x="5822951" y="1905001"/>
            <a:ext cx="633413" cy="4048125"/>
          </a:xfrm>
          <a:custGeom>
            <a:avLst/>
            <a:gdLst>
              <a:gd name="T0" fmla="*/ 2147483647 w 1514"/>
              <a:gd name="T1" fmla="*/ 2147483647 h 10708"/>
              <a:gd name="T2" fmla="*/ 2147483647 w 1514"/>
              <a:gd name="T3" fmla="*/ 2147483647 h 10708"/>
              <a:gd name="T4" fmla="*/ 2147483647 w 1514"/>
              <a:gd name="T5" fmla="*/ 2147483647 h 10708"/>
              <a:gd name="T6" fmla="*/ 2147483647 w 1514"/>
              <a:gd name="T7" fmla="*/ 2147483647 h 10708"/>
              <a:gd name="T8" fmla="*/ 2147483647 w 1514"/>
              <a:gd name="T9" fmla="*/ 2147483647 h 10708"/>
              <a:gd name="T10" fmla="*/ 2147483647 w 1514"/>
              <a:gd name="T11" fmla="*/ 2147483647 h 10708"/>
              <a:gd name="T12" fmla="*/ 2147483647 w 1514"/>
              <a:gd name="T13" fmla="*/ 2147483647 h 10708"/>
              <a:gd name="T14" fmla="*/ 2147483647 w 1514"/>
              <a:gd name="T15" fmla="*/ 2147483647 h 10708"/>
              <a:gd name="T16" fmla="*/ 2147483647 w 1514"/>
              <a:gd name="T17" fmla="*/ 2147483647 h 10708"/>
              <a:gd name="T18" fmla="*/ 2147483647 w 1514"/>
              <a:gd name="T19" fmla="*/ 2147483647 h 10708"/>
              <a:gd name="T20" fmla="*/ 2147483647 w 1514"/>
              <a:gd name="T21" fmla="*/ 2147483647 h 10708"/>
              <a:gd name="T22" fmla="*/ 2147483647 w 1514"/>
              <a:gd name="T23" fmla="*/ 2147483647 h 10708"/>
              <a:gd name="T24" fmla="*/ 2147483647 w 1514"/>
              <a:gd name="T25" fmla="*/ 2147483647 h 10708"/>
              <a:gd name="T26" fmla="*/ 2147483647 w 1514"/>
              <a:gd name="T27" fmla="*/ 2147483647 h 10708"/>
              <a:gd name="T28" fmla="*/ 2147483647 w 1514"/>
              <a:gd name="T29" fmla="*/ 2147483647 h 10708"/>
              <a:gd name="T30" fmla="*/ 2147483647 w 1514"/>
              <a:gd name="T31" fmla="*/ 2147483647 h 10708"/>
              <a:gd name="T32" fmla="*/ 2147483647 w 1514"/>
              <a:gd name="T33" fmla="*/ 2147483647 h 10708"/>
              <a:gd name="T34" fmla="*/ 2147483647 w 1514"/>
              <a:gd name="T35" fmla="*/ 2147483647 h 10708"/>
              <a:gd name="T36" fmla="*/ 2147483647 w 1514"/>
              <a:gd name="T37" fmla="*/ 2147483647 h 10708"/>
              <a:gd name="T38" fmla="*/ 2147483647 w 1514"/>
              <a:gd name="T39" fmla="*/ 2147483647 h 10708"/>
              <a:gd name="T40" fmla="*/ 2147483647 w 1514"/>
              <a:gd name="T41" fmla="*/ 2147483647 h 10708"/>
              <a:gd name="T42" fmla="*/ 2147483647 w 1514"/>
              <a:gd name="T43" fmla="*/ 2147483647 h 10708"/>
              <a:gd name="T44" fmla="*/ 2147483647 w 1514"/>
              <a:gd name="T45" fmla="*/ 2147483647 h 10708"/>
              <a:gd name="T46" fmla="*/ 2147483647 w 1514"/>
              <a:gd name="T47" fmla="*/ 2147483647 h 10708"/>
              <a:gd name="T48" fmla="*/ 2147483647 w 1514"/>
              <a:gd name="T49" fmla="*/ 2147483647 h 10708"/>
              <a:gd name="T50" fmla="*/ 2147483647 w 1514"/>
              <a:gd name="T51" fmla="*/ 2147483647 h 10708"/>
              <a:gd name="T52" fmla="*/ 2147483647 w 1514"/>
              <a:gd name="T53" fmla="*/ 2147483647 h 10708"/>
              <a:gd name="T54" fmla="*/ 2147483647 w 1514"/>
              <a:gd name="T55" fmla="*/ 2147483647 h 10708"/>
              <a:gd name="T56" fmla="*/ 2147483647 w 1514"/>
              <a:gd name="T57" fmla="*/ 2147483647 h 10708"/>
              <a:gd name="T58" fmla="*/ 2147483647 w 1514"/>
              <a:gd name="T59" fmla="*/ 2147483647 h 10708"/>
              <a:gd name="T60" fmla="*/ 2147483647 w 1514"/>
              <a:gd name="T61" fmla="*/ 2147483647 h 10708"/>
              <a:gd name="T62" fmla="*/ 2147483647 w 1514"/>
              <a:gd name="T63" fmla="*/ 2147483647 h 10708"/>
              <a:gd name="T64" fmla="*/ 2147483647 w 1514"/>
              <a:gd name="T65" fmla="*/ 2147483647 h 10708"/>
              <a:gd name="T66" fmla="*/ 2147483647 w 1514"/>
              <a:gd name="T67" fmla="*/ 2147483647 h 10708"/>
              <a:gd name="T68" fmla="*/ 2147483647 w 1514"/>
              <a:gd name="T69" fmla="*/ 2147483647 h 10708"/>
              <a:gd name="T70" fmla="*/ 2147483647 w 1514"/>
              <a:gd name="T71" fmla="*/ 2147483647 h 10708"/>
              <a:gd name="T72" fmla="*/ 2147483647 w 1514"/>
              <a:gd name="T73" fmla="*/ 2147483647 h 10708"/>
              <a:gd name="T74" fmla="*/ 2147483647 w 1514"/>
              <a:gd name="T75" fmla="*/ 2147483647 h 10708"/>
              <a:gd name="T76" fmla="*/ 2147483647 w 1514"/>
              <a:gd name="T77" fmla="*/ 2147483647 h 10708"/>
              <a:gd name="T78" fmla="*/ 2147483647 w 1514"/>
              <a:gd name="T79" fmla="*/ 2147483647 h 10708"/>
              <a:gd name="T80" fmla="*/ 2147483647 w 1514"/>
              <a:gd name="T81" fmla="*/ 2147483647 h 10708"/>
              <a:gd name="T82" fmla="*/ 2147483647 w 1514"/>
              <a:gd name="T83" fmla="*/ 2147483647 h 10708"/>
              <a:gd name="T84" fmla="*/ 2147483647 w 1514"/>
              <a:gd name="T85" fmla="*/ 2147483647 h 10708"/>
              <a:gd name="T86" fmla="*/ 2147483647 w 1514"/>
              <a:gd name="T87" fmla="*/ 2147483647 h 10708"/>
              <a:gd name="T88" fmla="*/ 2147483647 w 1514"/>
              <a:gd name="T89" fmla="*/ 2147483647 h 10708"/>
              <a:gd name="T90" fmla="*/ 2147483647 w 1514"/>
              <a:gd name="T91" fmla="*/ 2147483647 h 10708"/>
              <a:gd name="T92" fmla="*/ 2147483647 w 1514"/>
              <a:gd name="T93" fmla="*/ 2147483647 h 10708"/>
              <a:gd name="T94" fmla="*/ 2147483647 w 1514"/>
              <a:gd name="T95" fmla="*/ 2147483647 h 10708"/>
              <a:gd name="T96" fmla="*/ 2147483647 w 1514"/>
              <a:gd name="T97" fmla="*/ 2147483647 h 10708"/>
              <a:gd name="T98" fmla="*/ 2147483647 w 1514"/>
              <a:gd name="T99" fmla="*/ 2147483647 h 10708"/>
              <a:gd name="T100" fmla="*/ 2147483647 w 1514"/>
              <a:gd name="T101" fmla="*/ 2147483647 h 10708"/>
              <a:gd name="T102" fmla="*/ 2147483647 w 1514"/>
              <a:gd name="T103" fmla="*/ 2147483647 h 10708"/>
              <a:gd name="T104" fmla="*/ 2147483647 w 1514"/>
              <a:gd name="T105" fmla="*/ 2147483647 h 10708"/>
              <a:gd name="T106" fmla="*/ 2147483647 w 1514"/>
              <a:gd name="T107" fmla="*/ 2147483647 h 10708"/>
              <a:gd name="T108" fmla="*/ 2147483647 w 1514"/>
              <a:gd name="T109" fmla="*/ 2147483647 h 10708"/>
              <a:gd name="T110" fmla="*/ 2147483647 w 1514"/>
              <a:gd name="T111" fmla="*/ 2147483647 h 10708"/>
              <a:gd name="T112" fmla="*/ 2147483647 w 1514"/>
              <a:gd name="T113" fmla="*/ 2147483647 h 10708"/>
              <a:gd name="T114" fmla="*/ 2147483647 w 1514"/>
              <a:gd name="T115" fmla="*/ 2147483647 h 10708"/>
              <a:gd name="T116" fmla="*/ 2147483647 w 1514"/>
              <a:gd name="T117" fmla="*/ 2147483647 h 10708"/>
              <a:gd name="T118" fmla="*/ 2147483647 w 1514"/>
              <a:gd name="T119" fmla="*/ 2147483647 h 10708"/>
              <a:gd name="T120" fmla="*/ 2147483647 w 1514"/>
              <a:gd name="T121" fmla="*/ 2147483647 h 10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4"/>
              <a:gd name="T184" fmla="*/ 0 h 10708"/>
              <a:gd name="T185" fmla="*/ 1514 w 1514"/>
              <a:gd name="T186" fmla="*/ 10708 h 107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4" h="10708">
                <a:moveTo>
                  <a:pt x="591" y="22"/>
                </a:moveTo>
                <a:lnTo>
                  <a:pt x="632" y="17"/>
                </a:lnTo>
                <a:lnTo>
                  <a:pt x="676" y="6"/>
                </a:lnTo>
                <a:lnTo>
                  <a:pt x="716" y="0"/>
                </a:lnTo>
                <a:lnTo>
                  <a:pt x="769" y="0"/>
                </a:lnTo>
                <a:lnTo>
                  <a:pt x="824" y="0"/>
                </a:lnTo>
                <a:lnTo>
                  <a:pt x="878" y="1"/>
                </a:lnTo>
                <a:lnTo>
                  <a:pt x="928" y="4"/>
                </a:lnTo>
                <a:lnTo>
                  <a:pt x="975" y="11"/>
                </a:lnTo>
                <a:lnTo>
                  <a:pt x="1019" y="23"/>
                </a:lnTo>
                <a:lnTo>
                  <a:pt x="1064" y="39"/>
                </a:lnTo>
                <a:lnTo>
                  <a:pt x="1107" y="57"/>
                </a:lnTo>
                <a:lnTo>
                  <a:pt x="1151" y="75"/>
                </a:lnTo>
                <a:lnTo>
                  <a:pt x="1194" y="94"/>
                </a:lnTo>
                <a:lnTo>
                  <a:pt x="1232" y="117"/>
                </a:lnTo>
                <a:lnTo>
                  <a:pt x="1266" y="144"/>
                </a:lnTo>
                <a:lnTo>
                  <a:pt x="1296" y="173"/>
                </a:lnTo>
                <a:lnTo>
                  <a:pt x="1321" y="204"/>
                </a:lnTo>
                <a:lnTo>
                  <a:pt x="1342" y="236"/>
                </a:lnTo>
                <a:lnTo>
                  <a:pt x="1361" y="272"/>
                </a:lnTo>
                <a:lnTo>
                  <a:pt x="1376" y="308"/>
                </a:lnTo>
                <a:lnTo>
                  <a:pt x="1388" y="345"/>
                </a:lnTo>
                <a:lnTo>
                  <a:pt x="1397" y="384"/>
                </a:lnTo>
                <a:lnTo>
                  <a:pt x="1403" y="423"/>
                </a:lnTo>
                <a:lnTo>
                  <a:pt x="1407" y="464"/>
                </a:lnTo>
                <a:lnTo>
                  <a:pt x="1408" y="504"/>
                </a:lnTo>
                <a:lnTo>
                  <a:pt x="1409" y="544"/>
                </a:lnTo>
                <a:lnTo>
                  <a:pt x="1408" y="584"/>
                </a:lnTo>
                <a:lnTo>
                  <a:pt x="1405" y="623"/>
                </a:lnTo>
                <a:lnTo>
                  <a:pt x="1400" y="663"/>
                </a:lnTo>
                <a:lnTo>
                  <a:pt x="1394" y="701"/>
                </a:lnTo>
                <a:lnTo>
                  <a:pt x="1385" y="740"/>
                </a:lnTo>
                <a:lnTo>
                  <a:pt x="1376" y="778"/>
                </a:lnTo>
                <a:lnTo>
                  <a:pt x="1365" y="817"/>
                </a:lnTo>
                <a:lnTo>
                  <a:pt x="1352" y="855"/>
                </a:lnTo>
                <a:lnTo>
                  <a:pt x="1339" y="891"/>
                </a:lnTo>
                <a:lnTo>
                  <a:pt x="1325" y="929"/>
                </a:lnTo>
                <a:lnTo>
                  <a:pt x="1310" y="967"/>
                </a:lnTo>
                <a:lnTo>
                  <a:pt x="1296" y="1004"/>
                </a:lnTo>
                <a:lnTo>
                  <a:pt x="1280" y="1042"/>
                </a:lnTo>
                <a:lnTo>
                  <a:pt x="1264" y="1079"/>
                </a:lnTo>
                <a:lnTo>
                  <a:pt x="1249" y="1117"/>
                </a:lnTo>
                <a:lnTo>
                  <a:pt x="1233" y="1153"/>
                </a:lnTo>
                <a:lnTo>
                  <a:pt x="1219" y="1191"/>
                </a:lnTo>
                <a:lnTo>
                  <a:pt x="1204" y="1229"/>
                </a:lnTo>
                <a:lnTo>
                  <a:pt x="1190" y="1267"/>
                </a:lnTo>
                <a:lnTo>
                  <a:pt x="1176" y="1305"/>
                </a:lnTo>
                <a:lnTo>
                  <a:pt x="1163" y="1344"/>
                </a:lnTo>
                <a:lnTo>
                  <a:pt x="1152" y="1383"/>
                </a:lnTo>
                <a:lnTo>
                  <a:pt x="1142" y="1422"/>
                </a:lnTo>
                <a:lnTo>
                  <a:pt x="1135" y="1460"/>
                </a:lnTo>
                <a:lnTo>
                  <a:pt x="1131" y="1499"/>
                </a:lnTo>
                <a:lnTo>
                  <a:pt x="1130" y="1538"/>
                </a:lnTo>
                <a:lnTo>
                  <a:pt x="1132" y="1577"/>
                </a:lnTo>
                <a:lnTo>
                  <a:pt x="1137" y="1616"/>
                </a:lnTo>
                <a:lnTo>
                  <a:pt x="1146" y="1655"/>
                </a:lnTo>
                <a:lnTo>
                  <a:pt x="1160" y="1694"/>
                </a:lnTo>
                <a:lnTo>
                  <a:pt x="1176" y="1733"/>
                </a:lnTo>
                <a:lnTo>
                  <a:pt x="1198" y="1772"/>
                </a:lnTo>
                <a:lnTo>
                  <a:pt x="1220" y="1810"/>
                </a:lnTo>
                <a:lnTo>
                  <a:pt x="1242" y="1847"/>
                </a:lnTo>
                <a:lnTo>
                  <a:pt x="1266" y="1885"/>
                </a:lnTo>
                <a:lnTo>
                  <a:pt x="1289" y="1924"/>
                </a:lnTo>
                <a:lnTo>
                  <a:pt x="1311" y="1966"/>
                </a:lnTo>
                <a:lnTo>
                  <a:pt x="1333" y="2008"/>
                </a:lnTo>
                <a:lnTo>
                  <a:pt x="1355" y="2052"/>
                </a:lnTo>
                <a:lnTo>
                  <a:pt x="1360" y="2076"/>
                </a:lnTo>
                <a:lnTo>
                  <a:pt x="1371" y="2102"/>
                </a:lnTo>
                <a:lnTo>
                  <a:pt x="1381" y="2124"/>
                </a:lnTo>
                <a:lnTo>
                  <a:pt x="1397" y="2167"/>
                </a:lnTo>
                <a:lnTo>
                  <a:pt x="1410" y="2200"/>
                </a:lnTo>
                <a:lnTo>
                  <a:pt x="1426" y="2231"/>
                </a:lnTo>
                <a:lnTo>
                  <a:pt x="1437" y="2270"/>
                </a:lnTo>
                <a:lnTo>
                  <a:pt x="1447" y="2308"/>
                </a:lnTo>
                <a:lnTo>
                  <a:pt x="1457" y="2347"/>
                </a:lnTo>
                <a:lnTo>
                  <a:pt x="1465" y="2386"/>
                </a:lnTo>
                <a:lnTo>
                  <a:pt x="1473" y="2425"/>
                </a:lnTo>
                <a:lnTo>
                  <a:pt x="1481" y="2464"/>
                </a:lnTo>
                <a:lnTo>
                  <a:pt x="1486" y="2503"/>
                </a:lnTo>
                <a:lnTo>
                  <a:pt x="1492" y="2542"/>
                </a:lnTo>
                <a:lnTo>
                  <a:pt x="1496" y="2581"/>
                </a:lnTo>
                <a:lnTo>
                  <a:pt x="1501" y="2620"/>
                </a:lnTo>
                <a:lnTo>
                  <a:pt x="1504" y="2660"/>
                </a:lnTo>
                <a:lnTo>
                  <a:pt x="1507" y="2699"/>
                </a:lnTo>
                <a:lnTo>
                  <a:pt x="1510" y="2739"/>
                </a:lnTo>
                <a:lnTo>
                  <a:pt x="1512" y="2780"/>
                </a:lnTo>
                <a:lnTo>
                  <a:pt x="1513" y="2820"/>
                </a:lnTo>
                <a:lnTo>
                  <a:pt x="1514" y="2861"/>
                </a:lnTo>
                <a:lnTo>
                  <a:pt x="1514" y="2902"/>
                </a:lnTo>
                <a:lnTo>
                  <a:pt x="1514" y="2944"/>
                </a:lnTo>
                <a:lnTo>
                  <a:pt x="1513" y="2982"/>
                </a:lnTo>
                <a:lnTo>
                  <a:pt x="1511" y="3020"/>
                </a:lnTo>
                <a:lnTo>
                  <a:pt x="1508" y="3059"/>
                </a:lnTo>
                <a:lnTo>
                  <a:pt x="1505" y="3097"/>
                </a:lnTo>
                <a:lnTo>
                  <a:pt x="1502" y="3134"/>
                </a:lnTo>
                <a:lnTo>
                  <a:pt x="1497" y="3172"/>
                </a:lnTo>
                <a:lnTo>
                  <a:pt x="1493" y="3210"/>
                </a:lnTo>
                <a:lnTo>
                  <a:pt x="1488" y="3249"/>
                </a:lnTo>
                <a:lnTo>
                  <a:pt x="1483" y="3287"/>
                </a:lnTo>
                <a:lnTo>
                  <a:pt x="1477" y="3325"/>
                </a:lnTo>
                <a:lnTo>
                  <a:pt x="1472" y="3363"/>
                </a:lnTo>
                <a:lnTo>
                  <a:pt x="1466" y="3401"/>
                </a:lnTo>
                <a:lnTo>
                  <a:pt x="1459" y="3439"/>
                </a:lnTo>
                <a:lnTo>
                  <a:pt x="1453" y="3476"/>
                </a:lnTo>
                <a:lnTo>
                  <a:pt x="1446" y="3514"/>
                </a:lnTo>
                <a:lnTo>
                  <a:pt x="1439" y="3552"/>
                </a:lnTo>
                <a:lnTo>
                  <a:pt x="1433" y="3589"/>
                </a:lnTo>
                <a:lnTo>
                  <a:pt x="1425" y="3627"/>
                </a:lnTo>
                <a:lnTo>
                  <a:pt x="1418" y="3665"/>
                </a:lnTo>
                <a:lnTo>
                  <a:pt x="1411" y="3703"/>
                </a:lnTo>
                <a:lnTo>
                  <a:pt x="1404" y="3741"/>
                </a:lnTo>
                <a:lnTo>
                  <a:pt x="1397" y="3778"/>
                </a:lnTo>
                <a:lnTo>
                  <a:pt x="1390" y="3816"/>
                </a:lnTo>
                <a:lnTo>
                  <a:pt x="1383" y="3854"/>
                </a:lnTo>
                <a:lnTo>
                  <a:pt x="1376" y="3892"/>
                </a:lnTo>
                <a:lnTo>
                  <a:pt x="1369" y="3929"/>
                </a:lnTo>
                <a:lnTo>
                  <a:pt x="1364" y="3967"/>
                </a:lnTo>
                <a:lnTo>
                  <a:pt x="1357" y="4005"/>
                </a:lnTo>
                <a:lnTo>
                  <a:pt x="1351" y="4043"/>
                </a:lnTo>
                <a:lnTo>
                  <a:pt x="1346" y="4080"/>
                </a:lnTo>
                <a:lnTo>
                  <a:pt x="1340" y="4118"/>
                </a:lnTo>
                <a:lnTo>
                  <a:pt x="1336" y="4156"/>
                </a:lnTo>
                <a:lnTo>
                  <a:pt x="1330" y="4194"/>
                </a:lnTo>
                <a:lnTo>
                  <a:pt x="1327" y="4232"/>
                </a:lnTo>
                <a:lnTo>
                  <a:pt x="1322" y="4270"/>
                </a:lnTo>
                <a:lnTo>
                  <a:pt x="1319" y="4308"/>
                </a:lnTo>
                <a:lnTo>
                  <a:pt x="1317" y="4346"/>
                </a:lnTo>
                <a:lnTo>
                  <a:pt x="1315" y="4383"/>
                </a:lnTo>
                <a:lnTo>
                  <a:pt x="1312" y="4421"/>
                </a:lnTo>
                <a:lnTo>
                  <a:pt x="1311" y="4459"/>
                </a:lnTo>
                <a:lnTo>
                  <a:pt x="1311" y="4498"/>
                </a:lnTo>
                <a:lnTo>
                  <a:pt x="1311" y="4536"/>
                </a:lnTo>
                <a:lnTo>
                  <a:pt x="1312" y="4574"/>
                </a:lnTo>
                <a:lnTo>
                  <a:pt x="1313" y="4612"/>
                </a:lnTo>
                <a:lnTo>
                  <a:pt x="1316" y="4651"/>
                </a:lnTo>
                <a:lnTo>
                  <a:pt x="1319" y="4689"/>
                </a:lnTo>
                <a:lnTo>
                  <a:pt x="1322" y="4721"/>
                </a:lnTo>
                <a:lnTo>
                  <a:pt x="1327" y="4753"/>
                </a:lnTo>
                <a:lnTo>
                  <a:pt x="1332" y="4786"/>
                </a:lnTo>
                <a:lnTo>
                  <a:pt x="1339" y="4819"/>
                </a:lnTo>
                <a:lnTo>
                  <a:pt x="1347" y="4853"/>
                </a:lnTo>
                <a:lnTo>
                  <a:pt x="1355" y="4887"/>
                </a:lnTo>
                <a:lnTo>
                  <a:pt x="1362" y="4922"/>
                </a:lnTo>
                <a:lnTo>
                  <a:pt x="1372" y="4955"/>
                </a:lnTo>
                <a:lnTo>
                  <a:pt x="1381" y="4991"/>
                </a:lnTo>
                <a:lnTo>
                  <a:pt x="1391" y="5025"/>
                </a:lnTo>
                <a:lnTo>
                  <a:pt x="1401" y="5060"/>
                </a:lnTo>
                <a:lnTo>
                  <a:pt x="1411" y="5095"/>
                </a:lnTo>
                <a:lnTo>
                  <a:pt x="1421" y="5131"/>
                </a:lnTo>
                <a:lnTo>
                  <a:pt x="1432" y="5166"/>
                </a:lnTo>
                <a:lnTo>
                  <a:pt x="1440" y="5201"/>
                </a:lnTo>
                <a:lnTo>
                  <a:pt x="1450" y="5237"/>
                </a:lnTo>
                <a:lnTo>
                  <a:pt x="1459" y="5273"/>
                </a:lnTo>
                <a:lnTo>
                  <a:pt x="1467" y="5308"/>
                </a:lnTo>
                <a:lnTo>
                  <a:pt x="1475" y="5343"/>
                </a:lnTo>
                <a:lnTo>
                  <a:pt x="1482" y="5377"/>
                </a:lnTo>
                <a:lnTo>
                  <a:pt x="1488" y="5413"/>
                </a:lnTo>
                <a:lnTo>
                  <a:pt x="1493" y="5448"/>
                </a:lnTo>
                <a:lnTo>
                  <a:pt x="1497" y="5482"/>
                </a:lnTo>
                <a:lnTo>
                  <a:pt x="1501" y="5517"/>
                </a:lnTo>
                <a:lnTo>
                  <a:pt x="1502" y="5551"/>
                </a:lnTo>
                <a:lnTo>
                  <a:pt x="1502" y="5586"/>
                </a:lnTo>
                <a:lnTo>
                  <a:pt x="1501" y="5619"/>
                </a:lnTo>
                <a:lnTo>
                  <a:pt x="1497" y="5653"/>
                </a:lnTo>
                <a:lnTo>
                  <a:pt x="1493" y="5686"/>
                </a:lnTo>
                <a:lnTo>
                  <a:pt x="1487" y="5718"/>
                </a:lnTo>
                <a:lnTo>
                  <a:pt x="1478" y="5751"/>
                </a:lnTo>
                <a:lnTo>
                  <a:pt x="1468" y="5783"/>
                </a:lnTo>
                <a:lnTo>
                  <a:pt x="1456" y="5814"/>
                </a:lnTo>
                <a:lnTo>
                  <a:pt x="1442" y="5845"/>
                </a:lnTo>
                <a:lnTo>
                  <a:pt x="1425" y="5875"/>
                </a:lnTo>
                <a:lnTo>
                  <a:pt x="1406" y="5906"/>
                </a:lnTo>
                <a:lnTo>
                  <a:pt x="1384" y="5935"/>
                </a:lnTo>
                <a:lnTo>
                  <a:pt x="1384" y="5981"/>
                </a:lnTo>
                <a:lnTo>
                  <a:pt x="1384" y="6026"/>
                </a:lnTo>
                <a:lnTo>
                  <a:pt x="1381" y="6069"/>
                </a:lnTo>
                <a:lnTo>
                  <a:pt x="1379" y="6112"/>
                </a:lnTo>
                <a:lnTo>
                  <a:pt x="1376" y="6153"/>
                </a:lnTo>
                <a:lnTo>
                  <a:pt x="1372" y="6195"/>
                </a:lnTo>
                <a:lnTo>
                  <a:pt x="1368" y="6238"/>
                </a:lnTo>
                <a:lnTo>
                  <a:pt x="1364" y="6279"/>
                </a:lnTo>
                <a:lnTo>
                  <a:pt x="1361" y="6321"/>
                </a:lnTo>
                <a:lnTo>
                  <a:pt x="1359" y="6365"/>
                </a:lnTo>
                <a:lnTo>
                  <a:pt x="1357" y="6409"/>
                </a:lnTo>
                <a:lnTo>
                  <a:pt x="1356" y="6455"/>
                </a:lnTo>
                <a:lnTo>
                  <a:pt x="1355" y="6501"/>
                </a:lnTo>
                <a:lnTo>
                  <a:pt x="1355" y="6547"/>
                </a:lnTo>
                <a:lnTo>
                  <a:pt x="1355" y="6594"/>
                </a:lnTo>
                <a:lnTo>
                  <a:pt x="1355" y="6633"/>
                </a:lnTo>
                <a:lnTo>
                  <a:pt x="1355" y="6673"/>
                </a:lnTo>
                <a:lnTo>
                  <a:pt x="1355" y="6713"/>
                </a:lnTo>
                <a:lnTo>
                  <a:pt x="1354" y="6753"/>
                </a:lnTo>
                <a:lnTo>
                  <a:pt x="1354" y="6795"/>
                </a:lnTo>
                <a:lnTo>
                  <a:pt x="1354" y="6835"/>
                </a:lnTo>
                <a:lnTo>
                  <a:pt x="1352" y="6876"/>
                </a:lnTo>
                <a:lnTo>
                  <a:pt x="1351" y="6917"/>
                </a:lnTo>
                <a:lnTo>
                  <a:pt x="1350" y="6957"/>
                </a:lnTo>
                <a:lnTo>
                  <a:pt x="1349" y="6999"/>
                </a:lnTo>
                <a:lnTo>
                  <a:pt x="1347" y="7040"/>
                </a:lnTo>
                <a:lnTo>
                  <a:pt x="1346" y="7080"/>
                </a:lnTo>
                <a:lnTo>
                  <a:pt x="1342" y="7120"/>
                </a:lnTo>
                <a:lnTo>
                  <a:pt x="1340" y="7160"/>
                </a:lnTo>
                <a:lnTo>
                  <a:pt x="1337" y="7199"/>
                </a:lnTo>
                <a:lnTo>
                  <a:pt x="1336" y="7239"/>
                </a:lnTo>
                <a:lnTo>
                  <a:pt x="1333" y="7284"/>
                </a:lnTo>
                <a:lnTo>
                  <a:pt x="1332" y="7324"/>
                </a:lnTo>
                <a:lnTo>
                  <a:pt x="1327" y="7370"/>
                </a:lnTo>
                <a:lnTo>
                  <a:pt x="1322" y="7414"/>
                </a:lnTo>
                <a:lnTo>
                  <a:pt x="1321" y="7459"/>
                </a:lnTo>
                <a:lnTo>
                  <a:pt x="1321" y="7502"/>
                </a:lnTo>
                <a:lnTo>
                  <a:pt x="1322" y="7546"/>
                </a:lnTo>
                <a:lnTo>
                  <a:pt x="1326" y="7589"/>
                </a:lnTo>
                <a:lnTo>
                  <a:pt x="1330" y="7634"/>
                </a:lnTo>
                <a:lnTo>
                  <a:pt x="1337" y="7681"/>
                </a:lnTo>
                <a:lnTo>
                  <a:pt x="1337" y="7718"/>
                </a:lnTo>
                <a:lnTo>
                  <a:pt x="1337" y="7757"/>
                </a:lnTo>
                <a:lnTo>
                  <a:pt x="1338" y="7796"/>
                </a:lnTo>
                <a:lnTo>
                  <a:pt x="1339" y="7838"/>
                </a:lnTo>
                <a:lnTo>
                  <a:pt x="1341" y="7878"/>
                </a:lnTo>
                <a:lnTo>
                  <a:pt x="1345" y="7920"/>
                </a:lnTo>
                <a:lnTo>
                  <a:pt x="1349" y="7962"/>
                </a:lnTo>
                <a:lnTo>
                  <a:pt x="1355" y="8005"/>
                </a:lnTo>
                <a:lnTo>
                  <a:pt x="1362" y="8047"/>
                </a:lnTo>
                <a:lnTo>
                  <a:pt x="1372" y="8089"/>
                </a:lnTo>
                <a:lnTo>
                  <a:pt x="1379" y="8124"/>
                </a:lnTo>
                <a:lnTo>
                  <a:pt x="1394" y="8159"/>
                </a:lnTo>
                <a:lnTo>
                  <a:pt x="1408" y="8196"/>
                </a:lnTo>
                <a:lnTo>
                  <a:pt x="1419" y="8239"/>
                </a:lnTo>
                <a:lnTo>
                  <a:pt x="1428" y="8280"/>
                </a:lnTo>
                <a:lnTo>
                  <a:pt x="1436" y="8320"/>
                </a:lnTo>
                <a:lnTo>
                  <a:pt x="1443" y="8361"/>
                </a:lnTo>
                <a:lnTo>
                  <a:pt x="1447" y="8401"/>
                </a:lnTo>
                <a:lnTo>
                  <a:pt x="1450" y="8442"/>
                </a:lnTo>
                <a:lnTo>
                  <a:pt x="1450" y="8482"/>
                </a:lnTo>
                <a:lnTo>
                  <a:pt x="1450" y="8523"/>
                </a:lnTo>
                <a:lnTo>
                  <a:pt x="1447" y="8564"/>
                </a:lnTo>
                <a:lnTo>
                  <a:pt x="1443" y="8606"/>
                </a:lnTo>
                <a:lnTo>
                  <a:pt x="1438" y="8648"/>
                </a:lnTo>
                <a:lnTo>
                  <a:pt x="1434" y="8689"/>
                </a:lnTo>
                <a:lnTo>
                  <a:pt x="1428" y="8729"/>
                </a:lnTo>
                <a:lnTo>
                  <a:pt x="1424" y="8770"/>
                </a:lnTo>
                <a:lnTo>
                  <a:pt x="1419" y="8810"/>
                </a:lnTo>
                <a:lnTo>
                  <a:pt x="1415" y="8851"/>
                </a:lnTo>
                <a:lnTo>
                  <a:pt x="1410" y="8891"/>
                </a:lnTo>
                <a:lnTo>
                  <a:pt x="1405" y="8931"/>
                </a:lnTo>
                <a:lnTo>
                  <a:pt x="1400" y="8970"/>
                </a:lnTo>
                <a:lnTo>
                  <a:pt x="1396" y="9010"/>
                </a:lnTo>
                <a:lnTo>
                  <a:pt x="1393" y="9050"/>
                </a:lnTo>
                <a:lnTo>
                  <a:pt x="1388" y="9089"/>
                </a:lnTo>
                <a:lnTo>
                  <a:pt x="1384" y="9128"/>
                </a:lnTo>
                <a:lnTo>
                  <a:pt x="1380" y="9167"/>
                </a:lnTo>
                <a:lnTo>
                  <a:pt x="1376" y="9207"/>
                </a:lnTo>
                <a:lnTo>
                  <a:pt x="1372" y="9246"/>
                </a:lnTo>
                <a:lnTo>
                  <a:pt x="1369" y="9285"/>
                </a:lnTo>
                <a:lnTo>
                  <a:pt x="1366" y="9324"/>
                </a:lnTo>
                <a:lnTo>
                  <a:pt x="1362" y="9363"/>
                </a:lnTo>
                <a:lnTo>
                  <a:pt x="1359" y="9401"/>
                </a:lnTo>
                <a:lnTo>
                  <a:pt x="1357" y="9440"/>
                </a:lnTo>
                <a:lnTo>
                  <a:pt x="1355" y="9479"/>
                </a:lnTo>
                <a:lnTo>
                  <a:pt x="1355" y="9521"/>
                </a:lnTo>
                <a:lnTo>
                  <a:pt x="1354" y="9564"/>
                </a:lnTo>
                <a:lnTo>
                  <a:pt x="1352" y="9605"/>
                </a:lnTo>
                <a:lnTo>
                  <a:pt x="1351" y="9647"/>
                </a:lnTo>
                <a:lnTo>
                  <a:pt x="1351" y="9690"/>
                </a:lnTo>
                <a:lnTo>
                  <a:pt x="1350" y="9731"/>
                </a:lnTo>
                <a:lnTo>
                  <a:pt x="1350" y="9773"/>
                </a:lnTo>
                <a:lnTo>
                  <a:pt x="1350" y="9815"/>
                </a:lnTo>
                <a:lnTo>
                  <a:pt x="1351" y="9857"/>
                </a:lnTo>
                <a:lnTo>
                  <a:pt x="1354" y="9899"/>
                </a:lnTo>
                <a:lnTo>
                  <a:pt x="1356" y="9941"/>
                </a:lnTo>
                <a:lnTo>
                  <a:pt x="1360" y="9983"/>
                </a:lnTo>
                <a:lnTo>
                  <a:pt x="1366" y="10025"/>
                </a:lnTo>
                <a:lnTo>
                  <a:pt x="1372" y="10067"/>
                </a:lnTo>
                <a:lnTo>
                  <a:pt x="1372" y="10112"/>
                </a:lnTo>
                <a:lnTo>
                  <a:pt x="1374" y="10159"/>
                </a:lnTo>
                <a:lnTo>
                  <a:pt x="1376" y="10207"/>
                </a:lnTo>
                <a:lnTo>
                  <a:pt x="1381" y="10253"/>
                </a:lnTo>
                <a:lnTo>
                  <a:pt x="1390" y="10299"/>
                </a:lnTo>
                <a:lnTo>
                  <a:pt x="1395" y="10326"/>
                </a:lnTo>
                <a:lnTo>
                  <a:pt x="1403" y="10378"/>
                </a:lnTo>
                <a:lnTo>
                  <a:pt x="1408" y="10405"/>
                </a:lnTo>
                <a:lnTo>
                  <a:pt x="1425" y="10445"/>
                </a:lnTo>
                <a:lnTo>
                  <a:pt x="1443" y="10487"/>
                </a:lnTo>
                <a:lnTo>
                  <a:pt x="1458" y="10530"/>
                </a:lnTo>
                <a:lnTo>
                  <a:pt x="1469" y="10569"/>
                </a:lnTo>
                <a:lnTo>
                  <a:pt x="1473" y="10604"/>
                </a:lnTo>
                <a:lnTo>
                  <a:pt x="1465" y="10633"/>
                </a:lnTo>
                <a:lnTo>
                  <a:pt x="1443" y="10654"/>
                </a:lnTo>
                <a:lnTo>
                  <a:pt x="1400" y="10673"/>
                </a:lnTo>
                <a:lnTo>
                  <a:pt x="1358" y="10687"/>
                </a:lnTo>
                <a:lnTo>
                  <a:pt x="1315" y="10693"/>
                </a:lnTo>
                <a:lnTo>
                  <a:pt x="1270" y="10697"/>
                </a:lnTo>
                <a:lnTo>
                  <a:pt x="1223" y="10698"/>
                </a:lnTo>
                <a:lnTo>
                  <a:pt x="1175" y="10699"/>
                </a:lnTo>
                <a:lnTo>
                  <a:pt x="1124" y="10699"/>
                </a:lnTo>
                <a:lnTo>
                  <a:pt x="1078" y="10700"/>
                </a:lnTo>
                <a:lnTo>
                  <a:pt x="1036" y="10702"/>
                </a:lnTo>
                <a:lnTo>
                  <a:pt x="994" y="10704"/>
                </a:lnTo>
                <a:lnTo>
                  <a:pt x="951" y="10706"/>
                </a:lnTo>
                <a:lnTo>
                  <a:pt x="909" y="10707"/>
                </a:lnTo>
                <a:lnTo>
                  <a:pt x="867" y="10708"/>
                </a:lnTo>
                <a:lnTo>
                  <a:pt x="822" y="10708"/>
                </a:lnTo>
                <a:lnTo>
                  <a:pt x="779" y="10708"/>
                </a:lnTo>
                <a:lnTo>
                  <a:pt x="738" y="10708"/>
                </a:lnTo>
                <a:lnTo>
                  <a:pt x="696" y="10708"/>
                </a:lnTo>
                <a:lnTo>
                  <a:pt x="655" y="10708"/>
                </a:lnTo>
                <a:lnTo>
                  <a:pt x="614" y="10707"/>
                </a:lnTo>
                <a:lnTo>
                  <a:pt x="572" y="10707"/>
                </a:lnTo>
                <a:lnTo>
                  <a:pt x="531" y="10706"/>
                </a:lnTo>
                <a:lnTo>
                  <a:pt x="490" y="10706"/>
                </a:lnTo>
                <a:lnTo>
                  <a:pt x="450" y="10705"/>
                </a:lnTo>
                <a:lnTo>
                  <a:pt x="409" y="10705"/>
                </a:lnTo>
                <a:lnTo>
                  <a:pt x="369" y="10704"/>
                </a:lnTo>
                <a:lnTo>
                  <a:pt x="327" y="10704"/>
                </a:lnTo>
                <a:lnTo>
                  <a:pt x="287" y="10702"/>
                </a:lnTo>
                <a:lnTo>
                  <a:pt x="246" y="10701"/>
                </a:lnTo>
                <a:lnTo>
                  <a:pt x="206" y="10700"/>
                </a:lnTo>
                <a:lnTo>
                  <a:pt x="165" y="10700"/>
                </a:lnTo>
                <a:lnTo>
                  <a:pt x="123" y="10699"/>
                </a:lnTo>
                <a:lnTo>
                  <a:pt x="82" y="10698"/>
                </a:lnTo>
                <a:lnTo>
                  <a:pt x="41" y="10697"/>
                </a:lnTo>
                <a:lnTo>
                  <a:pt x="0" y="10697"/>
                </a:lnTo>
                <a:lnTo>
                  <a:pt x="19" y="10665"/>
                </a:lnTo>
                <a:lnTo>
                  <a:pt x="40" y="10636"/>
                </a:lnTo>
                <a:lnTo>
                  <a:pt x="63" y="10611"/>
                </a:lnTo>
                <a:lnTo>
                  <a:pt x="89" y="10589"/>
                </a:lnTo>
                <a:lnTo>
                  <a:pt x="116" y="10569"/>
                </a:lnTo>
                <a:lnTo>
                  <a:pt x="145" y="10552"/>
                </a:lnTo>
                <a:lnTo>
                  <a:pt x="175" y="10536"/>
                </a:lnTo>
                <a:lnTo>
                  <a:pt x="206" y="10523"/>
                </a:lnTo>
                <a:lnTo>
                  <a:pt x="239" y="10510"/>
                </a:lnTo>
                <a:lnTo>
                  <a:pt x="272" y="10498"/>
                </a:lnTo>
                <a:lnTo>
                  <a:pt x="306" y="10487"/>
                </a:lnTo>
                <a:lnTo>
                  <a:pt x="341" y="10476"/>
                </a:lnTo>
                <a:lnTo>
                  <a:pt x="375" y="10466"/>
                </a:lnTo>
                <a:lnTo>
                  <a:pt x="411" y="10454"/>
                </a:lnTo>
                <a:lnTo>
                  <a:pt x="445" y="10443"/>
                </a:lnTo>
                <a:lnTo>
                  <a:pt x="480" y="10429"/>
                </a:lnTo>
                <a:lnTo>
                  <a:pt x="515" y="10414"/>
                </a:lnTo>
                <a:lnTo>
                  <a:pt x="549" y="10398"/>
                </a:lnTo>
                <a:lnTo>
                  <a:pt x="581" y="10379"/>
                </a:lnTo>
                <a:lnTo>
                  <a:pt x="614" y="10358"/>
                </a:lnTo>
                <a:lnTo>
                  <a:pt x="645" y="10334"/>
                </a:lnTo>
                <a:lnTo>
                  <a:pt x="678" y="10312"/>
                </a:lnTo>
                <a:lnTo>
                  <a:pt x="714" y="10291"/>
                </a:lnTo>
                <a:lnTo>
                  <a:pt x="750" y="10270"/>
                </a:lnTo>
                <a:lnTo>
                  <a:pt x="784" y="10247"/>
                </a:lnTo>
                <a:lnTo>
                  <a:pt x="814" y="10221"/>
                </a:lnTo>
                <a:lnTo>
                  <a:pt x="838" y="10191"/>
                </a:lnTo>
                <a:lnTo>
                  <a:pt x="851" y="10156"/>
                </a:lnTo>
                <a:lnTo>
                  <a:pt x="870" y="10098"/>
                </a:lnTo>
                <a:lnTo>
                  <a:pt x="886" y="10042"/>
                </a:lnTo>
                <a:lnTo>
                  <a:pt x="892" y="9996"/>
                </a:lnTo>
                <a:lnTo>
                  <a:pt x="894" y="9956"/>
                </a:lnTo>
                <a:lnTo>
                  <a:pt x="896" y="9916"/>
                </a:lnTo>
                <a:lnTo>
                  <a:pt x="896" y="9876"/>
                </a:lnTo>
                <a:lnTo>
                  <a:pt x="896" y="9836"/>
                </a:lnTo>
                <a:lnTo>
                  <a:pt x="894" y="9795"/>
                </a:lnTo>
                <a:lnTo>
                  <a:pt x="892" y="9755"/>
                </a:lnTo>
                <a:lnTo>
                  <a:pt x="889" y="9715"/>
                </a:lnTo>
                <a:lnTo>
                  <a:pt x="886" y="9675"/>
                </a:lnTo>
                <a:lnTo>
                  <a:pt x="881" y="9635"/>
                </a:lnTo>
                <a:lnTo>
                  <a:pt x="877" y="9595"/>
                </a:lnTo>
                <a:lnTo>
                  <a:pt x="872" y="9555"/>
                </a:lnTo>
                <a:lnTo>
                  <a:pt x="867" y="9515"/>
                </a:lnTo>
                <a:lnTo>
                  <a:pt x="861" y="9475"/>
                </a:lnTo>
                <a:lnTo>
                  <a:pt x="855" y="9434"/>
                </a:lnTo>
                <a:lnTo>
                  <a:pt x="850" y="9394"/>
                </a:lnTo>
                <a:lnTo>
                  <a:pt x="844" y="9354"/>
                </a:lnTo>
                <a:lnTo>
                  <a:pt x="839" y="9314"/>
                </a:lnTo>
                <a:lnTo>
                  <a:pt x="833" y="9274"/>
                </a:lnTo>
                <a:lnTo>
                  <a:pt x="826" y="9234"/>
                </a:lnTo>
                <a:lnTo>
                  <a:pt x="822" y="9194"/>
                </a:lnTo>
                <a:lnTo>
                  <a:pt x="819" y="9154"/>
                </a:lnTo>
                <a:lnTo>
                  <a:pt x="816" y="9113"/>
                </a:lnTo>
                <a:lnTo>
                  <a:pt x="814" y="9074"/>
                </a:lnTo>
                <a:lnTo>
                  <a:pt x="811" y="9034"/>
                </a:lnTo>
                <a:lnTo>
                  <a:pt x="809" y="8995"/>
                </a:lnTo>
                <a:lnTo>
                  <a:pt x="805" y="8957"/>
                </a:lnTo>
                <a:lnTo>
                  <a:pt x="802" y="8918"/>
                </a:lnTo>
                <a:lnTo>
                  <a:pt x="799" y="8879"/>
                </a:lnTo>
                <a:lnTo>
                  <a:pt x="794" y="8842"/>
                </a:lnTo>
                <a:lnTo>
                  <a:pt x="791" y="8804"/>
                </a:lnTo>
                <a:lnTo>
                  <a:pt x="786" y="8766"/>
                </a:lnTo>
                <a:lnTo>
                  <a:pt x="781" y="8727"/>
                </a:lnTo>
                <a:lnTo>
                  <a:pt x="776" y="8689"/>
                </a:lnTo>
                <a:lnTo>
                  <a:pt x="771" y="8651"/>
                </a:lnTo>
                <a:lnTo>
                  <a:pt x="764" y="8612"/>
                </a:lnTo>
                <a:lnTo>
                  <a:pt x="757" y="8573"/>
                </a:lnTo>
                <a:lnTo>
                  <a:pt x="750" y="8534"/>
                </a:lnTo>
                <a:lnTo>
                  <a:pt x="743" y="8495"/>
                </a:lnTo>
                <a:lnTo>
                  <a:pt x="735" y="8455"/>
                </a:lnTo>
                <a:lnTo>
                  <a:pt x="726" y="8415"/>
                </a:lnTo>
                <a:lnTo>
                  <a:pt x="716" y="8375"/>
                </a:lnTo>
                <a:lnTo>
                  <a:pt x="708" y="8332"/>
                </a:lnTo>
                <a:lnTo>
                  <a:pt x="698" y="8291"/>
                </a:lnTo>
                <a:lnTo>
                  <a:pt x="687" y="8250"/>
                </a:lnTo>
                <a:lnTo>
                  <a:pt x="676" y="8211"/>
                </a:lnTo>
                <a:lnTo>
                  <a:pt x="664" y="8171"/>
                </a:lnTo>
                <a:lnTo>
                  <a:pt x="650" y="8132"/>
                </a:lnTo>
                <a:lnTo>
                  <a:pt x="638" y="8094"/>
                </a:lnTo>
                <a:lnTo>
                  <a:pt x="626" y="8055"/>
                </a:lnTo>
                <a:lnTo>
                  <a:pt x="614" y="8017"/>
                </a:lnTo>
                <a:lnTo>
                  <a:pt x="603" y="7979"/>
                </a:lnTo>
                <a:lnTo>
                  <a:pt x="594" y="7941"/>
                </a:lnTo>
                <a:lnTo>
                  <a:pt x="586" y="7903"/>
                </a:lnTo>
                <a:lnTo>
                  <a:pt x="579" y="7864"/>
                </a:lnTo>
                <a:lnTo>
                  <a:pt x="576" y="7827"/>
                </a:lnTo>
                <a:lnTo>
                  <a:pt x="574" y="7788"/>
                </a:lnTo>
                <a:lnTo>
                  <a:pt x="575" y="7741"/>
                </a:lnTo>
                <a:lnTo>
                  <a:pt x="575" y="7689"/>
                </a:lnTo>
                <a:lnTo>
                  <a:pt x="572" y="7636"/>
                </a:lnTo>
                <a:lnTo>
                  <a:pt x="564" y="7584"/>
                </a:lnTo>
                <a:lnTo>
                  <a:pt x="547" y="7538"/>
                </a:lnTo>
                <a:lnTo>
                  <a:pt x="532" y="7502"/>
                </a:lnTo>
                <a:lnTo>
                  <a:pt x="518" y="7467"/>
                </a:lnTo>
                <a:lnTo>
                  <a:pt x="503" y="7431"/>
                </a:lnTo>
                <a:lnTo>
                  <a:pt x="490" y="7395"/>
                </a:lnTo>
                <a:lnTo>
                  <a:pt x="477" y="7360"/>
                </a:lnTo>
                <a:lnTo>
                  <a:pt x="464" y="7323"/>
                </a:lnTo>
                <a:lnTo>
                  <a:pt x="452" y="7287"/>
                </a:lnTo>
                <a:lnTo>
                  <a:pt x="440" y="7250"/>
                </a:lnTo>
                <a:lnTo>
                  <a:pt x="429" y="7215"/>
                </a:lnTo>
                <a:lnTo>
                  <a:pt x="418" y="7178"/>
                </a:lnTo>
                <a:lnTo>
                  <a:pt x="408" y="7141"/>
                </a:lnTo>
                <a:lnTo>
                  <a:pt x="398" y="7104"/>
                </a:lnTo>
                <a:lnTo>
                  <a:pt x="389" y="7068"/>
                </a:lnTo>
                <a:lnTo>
                  <a:pt x="379" y="7031"/>
                </a:lnTo>
                <a:lnTo>
                  <a:pt x="371" y="6994"/>
                </a:lnTo>
                <a:lnTo>
                  <a:pt x="362" y="6956"/>
                </a:lnTo>
                <a:lnTo>
                  <a:pt x="354" y="6920"/>
                </a:lnTo>
                <a:lnTo>
                  <a:pt x="346" y="6882"/>
                </a:lnTo>
                <a:lnTo>
                  <a:pt x="340" y="6845"/>
                </a:lnTo>
                <a:lnTo>
                  <a:pt x="333" y="6807"/>
                </a:lnTo>
                <a:lnTo>
                  <a:pt x="326" y="6770"/>
                </a:lnTo>
                <a:lnTo>
                  <a:pt x="320" y="6732"/>
                </a:lnTo>
                <a:lnTo>
                  <a:pt x="314" y="6694"/>
                </a:lnTo>
                <a:lnTo>
                  <a:pt x="308" y="6657"/>
                </a:lnTo>
                <a:lnTo>
                  <a:pt x="303" y="6619"/>
                </a:lnTo>
                <a:lnTo>
                  <a:pt x="297" y="6581"/>
                </a:lnTo>
                <a:lnTo>
                  <a:pt x="293" y="6543"/>
                </a:lnTo>
                <a:lnTo>
                  <a:pt x="288" y="6505"/>
                </a:lnTo>
                <a:lnTo>
                  <a:pt x="284" y="6467"/>
                </a:lnTo>
                <a:lnTo>
                  <a:pt x="281" y="6429"/>
                </a:lnTo>
                <a:lnTo>
                  <a:pt x="276" y="6391"/>
                </a:lnTo>
                <a:lnTo>
                  <a:pt x="273" y="6352"/>
                </a:lnTo>
                <a:lnTo>
                  <a:pt x="269" y="6314"/>
                </a:lnTo>
                <a:lnTo>
                  <a:pt x="266" y="6277"/>
                </a:lnTo>
                <a:lnTo>
                  <a:pt x="264" y="6239"/>
                </a:lnTo>
                <a:lnTo>
                  <a:pt x="260" y="6200"/>
                </a:lnTo>
                <a:lnTo>
                  <a:pt x="258" y="6162"/>
                </a:lnTo>
                <a:lnTo>
                  <a:pt x="256" y="6123"/>
                </a:lnTo>
                <a:lnTo>
                  <a:pt x="254" y="6085"/>
                </a:lnTo>
                <a:lnTo>
                  <a:pt x="252" y="6047"/>
                </a:lnTo>
                <a:lnTo>
                  <a:pt x="249" y="6008"/>
                </a:lnTo>
                <a:lnTo>
                  <a:pt x="247" y="5970"/>
                </a:lnTo>
                <a:lnTo>
                  <a:pt x="246" y="5931"/>
                </a:lnTo>
                <a:lnTo>
                  <a:pt x="244" y="5893"/>
                </a:lnTo>
                <a:lnTo>
                  <a:pt x="243" y="5854"/>
                </a:lnTo>
                <a:lnTo>
                  <a:pt x="240" y="5816"/>
                </a:lnTo>
                <a:lnTo>
                  <a:pt x="239" y="5777"/>
                </a:lnTo>
                <a:lnTo>
                  <a:pt x="238" y="5740"/>
                </a:lnTo>
                <a:lnTo>
                  <a:pt x="237" y="5701"/>
                </a:lnTo>
                <a:lnTo>
                  <a:pt x="235" y="5663"/>
                </a:lnTo>
                <a:lnTo>
                  <a:pt x="234" y="5624"/>
                </a:lnTo>
                <a:lnTo>
                  <a:pt x="233" y="5586"/>
                </a:lnTo>
                <a:lnTo>
                  <a:pt x="231" y="5548"/>
                </a:lnTo>
                <a:lnTo>
                  <a:pt x="230" y="5509"/>
                </a:lnTo>
                <a:lnTo>
                  <a:pt x="229" y="5471"/>
                </a:lnTo>
                <a:lnTo>
                  <a:pt x="228" y="5433"/>
                </a:lnTo>
                <a:lnTo>
                  <a:pt x="226" y="5394"/>
                </a:lnTo>
                <a:lnTo>
                  <a:pt x="225" y="5356"/>
                </a:lnTo>
                <a:lnTo>
                  <a:pt x="224" y="5319"/>
                </a:lnTo>
                <a:lnTo>
                  <a:pt x="223" y="5282"/>
                </a:lnTo>
                <a:lnTo>
                  <a:pt x="220" y="5244"/>
                </a:lnTo>
                <a:lnTo>
                  <a:pt x="219" y="5206"/>
                </a:lnTo>
                <a:lnTo>
                  <a:pt x="217" y="5195"/>
                </a:lnTo>
                <a:lnTo>
                  <a:pt x="214" y="5165"/>
                </a:lnTo>
                <a:lnTo>
                  <a:pt x="207" y="5121"/>
                </a:lnTo>
                <a:lnTo>
                  <a:pt x="200" y="5067"/>
                </a:lnTo>
                <a:lnTo>
                  <a:pt x="191" y="5005"/>
                </a:lnTo>
                <a:lnTo>
                  <a:pt x="184" y="4943"/>
                </a:lnTo>
                <a:lnTo>
                  <a:pt x="176" y="4882"/>
                </a:lnTo>
                <a:lnTo>
                  <a:pt x="168" y="4827"/>
                </a:lnTo>
                <a:lnTo>
                  <a:pt x="162" y="4782"/>
                </a:lnTo>
                <a:lnTo>
                  <a:pt x="158" y="4753"/>
                </a:lnTo>
                <a:lnTo>
                  <a:pt x="157" y="4742"/>
                </a:lnTo>
                <a:lnTo>
                  <a:pt x="153" y="4702"/>
                </a:lnTo>
                <a:lnTo>
                  <a:pt x="151" y="4661"/>
                </a:lnTo>
                <a:lnTo>
                  <a:pt x="149" y="4619"/>
                </a:lnTo>
                <a:lnTo>
                  <a:pt x="147" y="4576"/>
                </a:lnTo>
                <a:lnTo>
                  <a:pt x="146" y="4534"/>
                </a:lnTo>
                <a:lnTo>
                  <a:pt x="145" y="4490"/>
                </a:lnTo>
                <a:lnTo>
                  <a:pt x="143" y="4447"/>
                </a:lnTo>
                <a:lnTo>
                  <a:pt x="141" y="4404"/>
                </a:lnTo>
                <a:lnTo>
                  <a:pt x="139" y="4359"/>
                </a:lnTo>
                <a:lnTo>
                  <a:pt x="137" y="4314"/>
                </a:lnTo>
                <a:lnTo>
                  <a:pt x="133" y="4270"/>
                </a:lnTo>
                <a:lnTo>
                  <a:pt x="130" y="4226"/>
                </a:lnTo>
                <a:lnTo>
                  <a:pt x="130" y="4185"/>
                </a:lnTo>
                <a:lnTo>
                  <a:pt x="129" y="4144"/>
                </a:lnTo>
                <a:lnTo>
                  <a:pt x="128" y="4103"/>
                </a:lnTo>
                <a:lnTo>
                  <a:pt x="126" y="4061"/>
                </a:lnTo>
                <a:lnTo>
                  <a:pt x="123" y="4020"/>
                </a:lnTo>
                <a:lnTo>
                  <a:pt x="120" y="3979"/>
                </a:lnTo>
                <a:lnTo>
                  <a:pt x="118" y="3938"/>
                </a:lnTo>
                <a:lnTo>
                  <a:pt x="113" y="3897"/>
                </a:lnTo>
                <a:lnTo>
                  <a:pt x="110" y="3855"/>
                </a:lnTo>
                <a:lnTo>
                  <a:pt x="107" y="3815"/>
                </a:lnTo>
                <a:lnTo>
                  <a:pt x="102" y="3774"/>
                </a:lnTo>
                <a:lnTo>
                  <a:pt x="99" y="3733"/>
                </a:lnTo>
                <a:lnTo>
                  <a:pt x="94" y="3692"/>
                </a:lnTo>
                <a:lnTo>
                  <a:pt x="94" y="3651"/>
                </a:lnTo>
                <a:lnTo>
                  <a:pt x="93" y="3610"/>
                </a:lnTo>
                <a:lnTo>
                  <a:pt x="92" y="3570"/>
                </a:lnTo>
                <a:lnTo>
                  <a:pt x="91" y="3530"/>
                </a:lnTo>
                <a:lnTo>
                  <a:pt x="90" y="3490"/>
                </a:lnTo>
                <a:lnTo>
                  <a:pt x="88" y="3451"/>
                </a:lnTo>
                <a:lnTo>
                  <a:pt x="86" y="3411"/>
                </a:lnTo>
                <a:lnTo>
                  <a:pt x="84" y="3371"/>
                </a:lnTo>
                <a:lnTo>
                  <a:pt x="82" y="3332"/>
                </a:lnTo>
                <a:lnTo>
                  <a:pt x="80" y="3292"/>
                </a:lnTo>
                <a:lnTo>
                  <a:pt x="79" y="3253"/>
                </a:lnTo>
                <a:lnTo>
                  <a:pt x="78" y="3212"/>
                </a:lnTo>
                <a:lnTo>
                  <a:pt x="77" y="3173"/>
                </a:lnTo>
                <a:lnTo>
                  <a:pt x="76" y="3133"/>
                </a:lnTo>
                <a:lnTo>
                  <a:pt x="76" y="3094"/>
                </a:lnTo>
                <a:lnTo>
                  <a:pt x="76" y="3054"/>
                </a:lnTo>
                <a:lnTo>
                  <a:pt x="77" y="3014"/>
                </a:lnTo>
                <a:lnTo>
                  <a:pt x="78" y="2975"/>
                </a:lnTo>
                <a:lnTo>
                  <a:pt x="80" y="2935"/>
                </a:lnTo>
                <a:lnTo>
                  <a:pt x="83" y="2895"/>
                </a:lnTo>
                <a:lnTo>
                  <a:pt x="87" y="2855"/>
                </a:lnTo>
                <a:lnTo>
                  <a:pt x="92" y="2815"/>
                </a:lnTo>
                <a:lnTo>
                  <a:pt x="98" y="2775"/>
                </a:lnTo>
                <a:lnTo>
                  <a:pt x="104" y="2734"/>
                </a:lnTo>
                <a:lnTo>
                  <a:pt x="112" y="2694"/>
                </a:lnTo>
                <a:lnTo>
                  <a:pt x="120" y="2656"/>
                </a:lnTo>
                <a:lnTo>
                  <a:pt x="132" y="2620"/>
                </a:lnTo>
                <a:lnTo>
                  <a:pt x="149" y="2582"/>
                </a:lnTo>
                <a:lnTo>
                  <a:pt x="169" y="2544"/>
                </a:lnTo>
                <a:lnTo>
                  <a:pt x="192" y="2507"/>
                </a:lnTo>
                <a:lnTo>
                  <a:pt x="217" y="2469"/>
                </a:lnTo>
                <a:lnTo>
                  <a:pt x="244" y="2432"/>
                </a:lnTo>
                <a:lnTo>
                  <a:pt x="270" y="2395"/>
                </a:lnTo>
                <a:lnTo>
                  <a:pt x="298" y="2358"/>
                </a:lnTo>
                <a:lnTo>
                  <a:pt x="325" y="2320"/>
                </a:lnTo>
                <a:lnTo>
                  <a:pt x="350" y="2284"/>
                </a:lnTo>
                <a:lnTo>
                  <a:pt x="372" y="2249"/>
                </a:lnTo>
                <a:lnTo>
                  <a:pt x="394" y="2213"/>
                </a:lnTo>
                <a:lnTo>
                  <a:pt x="418" y="2176"/>
                </a:lnTo>
                <a:lnTo>
                  <a:pt x="445" y="2139"/>
                </a:lnTo>
                <a:lnTo>
                  <a:pt x="481" y="2102"/>
                </a:lnTo>
                <a:lnTo>
                  <a:pt x="490" y="2085"/>
                </a:lnTo>
                <a:lnTo>
                  <a:pt x="507" y="2052"/>
                </a:lnTo>
                <a:lnTo>
                  <a:pt x="517" y="2035"/>
                </a:lnTo>
                <a:lnTo>
                  <a:pt x="527" y="1988"/>
                </a:lnTo>
                <a:lnTo>
                  <a:pt x="538" y="1943"/>
                </a:lnTo>
                <a:lnTo>
                  <a:pt x="548" y="1901"/>
                </a:lnTo>
                <a:lnTo>
                  <a:pt x="558" y="1859"/>
                </a:lnTo>
                <a:lnTo>
                  <a:pt x="567" y="1818"/>
                </a:lnTo>
                <a:lnTo>
                  <a:pt x="576" y="1777"/>
                </a:lnTo>
                <a:lnTo>
                  <a:pt x="582" y="1737"/>
                </a:lnTo>
                <a:lnTo>
                  <a:pt x="587" y="1695"/>
                </a:lnTo>
                <a:lnTo>
                  <a:pt x="590" y="1652"/>
                </a:lnTo>
                <a:lnTo>
                  <a:pt x="591" y="1608"/>
                </a:lnTo>
                <a:lnTo>
                  <a:pt x="595" y="1571"/>
                </a:lnTo>
                <a:lnTo>
                  <a:pt x="589" y="1535"/>
                </a:lnTo>
                <a:lnTo>
                  <a:pt x="556" y="1519"/>
                </a:lnTo>
                <a:lnTo>
                  <a:pt x="510" y="1524"/>
                </a:lnTo>
                <a:lnTo>
                  <a:pt x="463" y="1524"/>
                </a:lnTo>
                <a:lnTo>
                  <a:pt x="416" y="1519"/>
                </a:lnTo>
                <a:lnTo>
                  <a:pt x="371" y="1506"/>
                </a:lnTo>
                <a:lnTo>
                  <a:pt x="328" y="1489"/>
                </a:lnTo>
                <a:lnTo>
                  <a:pt x="289" y="1465"/>
                </a:lnTo>
                <a:lnTo>
                  <a:pt x="257" y="1432"/>
                </a:lnTo>
                <a:lnTo>
                  <a:pt x="234" y="1395"/>
                </a:lnTo>
                <a:lnTo>
                  <a:pt x="218" y="1355"/>
                </a:lnTo>
                <a:lnTo>
                  <a:pt x="208" y="1313"/>
                </a:lnTo>
                <a:lnTo>
                  <a:pt x="204" y="1270"/>
                </a:lnTo>
                <a:lnTo>
                  <a:pt x="201" y="1229"/>
                </a:lnTo>
                <a:lnTo>
                  <a:pt x="201" y="1189"/>
                </a:lnTo>
                <a:lnTo>
                  <a:pt x="200" y="1167"/>
                </a:lnTo>
                <a:lnTo>
                  <a:pt x="198" y="1140"/>
                </a:lnTo>
                <a:lnTo>
                  <a:pt x="197" y="1118"/>
                </a:lnTo>
                <a:lnTo>
                  <a:pt x="188" y="1066"/>
                </a:lnTo>
                <a:lnTo>
                  <a:pt x="166" y="1036"/>
                </a:lnTo>
                <a:lnTo>
                  <a:pt x="127" y="1018"/>
                </a:lnTo>
                <a:lnTo>
                  <a:pt x="68" y="1006"/>
                </a:lnTo>
                <a:lnTo>
                  <a:pt x="48" y="979"/>
                </a:lnTo>
                <a:lnTo>
                  <a:pt x="50" y="952"/>
                </a:lnTo>
                <a:lnTo>
                  <a:pt x="69" y="924"/>
                </a:lnTo>
                <a:lnTo>
                  <a:pt x="96" y="896"/>
                </a:lnTo>
                <a:lnTo>
                  <a:pt x="125" y="869"/>
                </a:lnTo>
                <a:lnTo>
                  <a:pt x="148" y="841"/>
                </a:lnTo>
                <a:lnTo>
                  <a:pt x="171" y="801"/>
                </a:lnTo>
                <a:lnTo>
                  <a:pt x="189" y="759"/>
                </a:lnTo>
                <a:lnTo>
                  <a:pt x="201" y="715"/>
                </a:lnTo>
                <a:lnTo>
                  <a:pt x="210" y="672"/>
                </a:lnTo>
                <a:lnTo>
                  <a:pt x="215" y="630"/>
                </a:lnTo>
                <a:lnTo>
                  <a:pt x="218" y="586"/>
                </a:lnTo>
                <a:lnTo>
                  <a:pt x="218" y="544"/>
                </a:lnTo>
                <a:lnTo>
                  <a:pt x="219" y="504"/>
                </a:lnTo>
                <a:lnTo>
                  <a:pt x="220" y="456"/>
                </a:lnTo>
                <a:lnTo>
                  <a:pt x="225" y="411"/>
                </a:lnTo>
                <a:lnTo>
                  <a:pt x="231" y="370"/>
                </a:lnTo>
                <a:lnTo>
                  <a:pt x="242" y="330"/>
                </a:lnTo>
                <a:lnTo>
                  <a:pt x="255" y="292"/>
                </a:lnTo>
                <a:lnTo>
                  <a:pt x="272" y="256"/>
                </a:lnTo>
                <a:lnTo>
                  <a:pt x="293" y="223"/>
                </a:lnTo>
                <a:lnTo>
                  <a:pt x="317" y="189"/>
                </a:lnTo>
                <a:lnTo>
                  <a:pt x="345" y="158"/>
                </a:lnTo>
                <a:lnTo>
                  <a:pt x="377" y="128"/>
                </a:lnTo>
                <a:lnTo>
                  <a:pt x="414" y="98"/>
                </a:lnTo>
                <a:lnTo>
                  <a:pt x="442" y="86"/>
                </a:lnTo>
                <a:lnTo>
                  <a:pt x="503" y="60"/>
                </a:lnTo>
                <a:lnTo>
                  <a:pt x="564" y="35"/>
                </a:lnTo>
                <a:lnTo>
                  <a:pt x="591" y="22"/>
                </a:lnTo>
              </a:path>
            </a:pathLst>
          </a:cu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fontAlgn="base">
              <a:spcBef>
                <a:spcPct val="0"/>
              </a:spcBef>
              <a:spcAft>
                <a:spcPct val="0"/>
              </a:spcAft>
            </a:pPr>
            <a:endParaRPr lang="it-IT">
              <a:solidFill>
                <a:srgbClr val="000000"/>
              </a:solidFill>
              <a:latin typeface="Arial" panose="020B0604020202020204" pitchFamily="34" charset="0"/>
              <a:ea typeface="MS PGothic" panose="020B0600070205080204" pitchFamily="34" charset="-128"/>
              <a:cs typeface="Arial"/>
            </a:endParaRPr>
          </a:p>
        </p:txBody>
      </p:sp>
      <p:sp>
        <p:nvSpPr>
          <p:cNvPr id="35846" name="Rectangle 8"/>
          <p:cNvSpPr>
            <a:spLocks noChangeArrowheads="1"/>
          </p:cNvSpPr>
          <p:nvPr/>
        </p:nvSpPr>
        <p:spPr bwMode="auto">
          <a:xfrm>
            <a:off x="8039100" y="1885950"/>
            <a:ext cx="30861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00050" algn="r"/>
                <a:tab pos="685800"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400050" algn="r"/>
                <a:tab pos="685800"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400050" algn="r"/>
                <a:tab pos="685800"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400050" algn="r"/>
                <a:tab pos="685800"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400050" algn="r"/>
                <a:tab pos="6858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400050" algn="r"/>
                <a:tab pos="6858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400050" algn="r"/>
                <a:tab pos="6858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400050" algn="r"/>
                <a:tab pos="6858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400050" algn="r"/>
                <a:tab pos="685800" algn="l"/>
              </a:tabLst>
              <a:defRPr sz="2400">
                <a:solidFill>
                  <a:schemeClr val="tx1"/>
                </a:solidFill>
                <a:latin typeface="Arial" panose="020B0604020202020204" pitchFamily="34" charset="0"/>
                <a:ea typeface="MS PGothic" panose="020B0600070205080204" pitchFamily="34" charset="-128"/>
              </a:defRPr>
            </a:lvl9pPr>
          </a:lstStyle>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	26%	Breast</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	15%	Lung &amp; bronchus</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11%	       Colon &amp; rectum</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	6%         Uterine corpus 	</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 4%	       Non-Hodgkin</a:t>
            </a:r>
            <a:br>
              <a:rPr lang="en-US" altLang="it-IT" sz="1600" b="1">
                <a:solidFill>
                  <a:srgbClr val="FFFFFF"/>
                </a:solidFill>
                <a:latin typeface="Calibri" panose="020F0502020204030204" pitchFamily="34" charset="0"/>
                <a:cs typeface="Calibri" panose="020F0502020204030204" pitchFamily="34" charset="0"/>
              </a:rPr>
            </a:br>
            <a:r>
              <a:rPr lang="en-US" altLang="it-IT" sz="1600" b="1">
                <a:solidFill>
                  <a:srgbClr val="FFFFFF"/>
                </a:solidFill>
                <a:latin typeface="Calibri" panose="020F0502020204030204" pitchFamily="34" charset="0"/>
                <a:cs typeface="Calibri" panose="020F0502020204030204" pitchFamily="34" charset="0"/>
              </a:rPr>
              <a:t>		lymphoma 	</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 4%       Melanoma of skin</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 4%        Thyroid</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 3%	        Ovary</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3%     	Kidney</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3%    	Leukemia</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21% 	All Other Sites</a:t>
            </a:r>
          </a:p>
        </p:txBody>
      </p:sp>
      <p:sp>
        <p:nvSpPr>
          <p:cNvPr id="35847" name="Rectangle 9"/>
          <p:cNvSpPr>
            <a:spLocks noChangeArrowheads="1"/>
          </p:cNvSpPr>
          <p:nvPr/>
        </p:nvSpPr>
        <p:spPr bwMode="auto">
          <a:xfrm>
            <a:off x="2767014" y="1905000"/>
            <a:ext cx="310038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2457450" algn="r"/>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2457450" algn="r"/>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2457450" algn="r"/>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2457450" algn="r"/>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2457450" algn="r"/>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2457450" algn="r"/>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2457450" algn="r"/>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2457450" algn="r"/>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2457450" algn="r"/>
              </a:tabLst>
              <a:defRPr sz="2400">
                <a:solidFill>
                  <a:schemeClr val="tx1"/>
                </a:solidFill>
                <a:latin typeface="Arial" panose="020B0604020202020204" pitchFamily="34" charset="0"/>
                <a:ea typeface="MS PGothic" panose="020B0600070205080204" pitchFamily="34" charset="-128"/>
              </a:defRPr>
            </a:lvl9pPr>
          </a:lstStyle>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Prostate	29%</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Lung &amp; bronchus	15%</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Colon &amp; rectum	10%</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Urinary bladder	7%</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Non-Hodgkin	4%                      lymphoma	</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Melanoma of skin	4%</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Kidney	4%</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Leukemia 	3%	</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Oral cavity	3%</a:t>
            </a:r>
          </a:p>
          <a:p>
            <a:pPr eaLnBrk="1" fontAlgn="base" hangingPunct="1">
              <a:lnSpc>
                <a:spcPct val="90000"/>
              </a:lnSpc>
              <a:spcBef>
                <a:spcPct val="25000"/>
              </a:spcBef>
              <a:spcAft>
                <a:spcPct val="25000"/>
              </a:spcAft>
            </a:pPr>
            <a:r>
              <a:rPr lang="en-US" altLang="it-IT" sz="1600" b="1">
                <a:solidFill>
                  <a:srgbClr val="FFC000"/>
                </a:solidFill>
                <a:latin typeface="Calibri" panose="020F0502020204030204" pitchFamily="34" charset="0"/>
                <a:cs typeface="Calibri" panose="020F0502020204030204" pitchFamily="34" charset="0"/>
              </a:rPr>
              <a:t>Pancreas</a:t>
            </a:r>
            <a:r>
              <a:rPr lang="en-US" altLang="it-IT" sz="1600" b="1">
                <a:solidFill>
                  <a:srgbClr val="FFFFFF"/>
                </a:solidFill>
                <a:latin typeface="Calibri" panose="020F0502020204030204" pitchFamily="34" charset="0"/>
                <a:cs typeface="Calibri" panose="020F0502020204030204" pitchFamily="34" charset="0"/>
              </a:rPr>
              <a:t>	2%</a:t>
            </a:r>
          </a:p>
          <a:p>
            <a:pPr eaLnBrk="1" fontAlgn="base" hangingPunct="1">
              <a:lnSpc>
                <a:spcPct val="90000"/>
              </a:lnSpc>
              <a:spcBef>
                <a:spcPct val="25000"/>
              </a:spcBef>
              <a:spcAft>
                <a:spcPct val="25000"/>
              </a:spcAft>
            </a:pPr>
            <a:r>
              <a:rPr lang="en-US" altLang="it-IT" sz="1600" b="1">
                <a:solidFill>
                  <a:srgbClr val="FFFFFF"/>
                </a:solidFill>
                <a:latin typeface="Calibri" panose="020F0502020204030204" pitchFamily="34" charset="0"/>
                <a:cs typeface="Calibri" panose="020F0502020204030204" pitchFamily="34" charset="0"/>
              </a:rPr>
              <a:t>All Other Sites	19%</a:t>
            </a:r>
            <a:endParaRPr lang="en-US" altLang="it-IT" sz="1700" b="1">
              <a:solidFill>
                <a:srgbClr val="FFFFFF"/>
              </a:solidFill>
              <a:latin typeface="Calibri" panose="020F0502020204030204" pitchFamily="34" charset="0"/>
              <a:cs typeface="Calibri" panose="020F0502020204030204" pitchFamily="34" charset="0"/>
            </a:endParaRPr>
          </a:p>
          <a:p>
            <a:pPr eaLnBrk="1" fontAlgn="base" hangingPunct="1">
              <a:lnSpc>
                <a:spcPct val="90000"/>
              </a:lnSpc>
              <a:spcBef>
                <a:spcPct val="25000"/>
              </a:spcBef>
              <a:spcAft>
                <a:spcPct val="25000"/>
              </a:spcAft>
            </a:pPr>
            <a:endParaRPr lang="en-US" altLang="it-IT" sz="1700" b="1">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37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extLst>
              <a:ext uri="{28A0092B-C50C-407E-A947-70E740481C1C}">
                <a14:useLocalDpi xmlns:a14="http://schemas.microsoft.com/office/drawing/2010/main" val="0"/>
              </a:ext>
            </a:extLst>
          </a:blip>
          <a:srcRect l="23872" t="21826" r="24033" b="17262"/>
          <a:stretch>
            <a:fillRect/>
          </a:stretch>
        </p:blipFill>
        <p:spPr bwMode="auto">
          <a:xfrm>
            <a:off x="1524000" y="820738"/>
            <a:ext cx="9144000" cy="603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CasellaDiTesto 3"/>
          <p:cNvSpPr txBox="1">
            <a:spLocks noChangeArrowheads="1"/>
          </p:cNvSpPr>
          <p:nvPr/>
        </p:nvSpPr>
        <p:spPr bwMode="auto">
          <a:xfrm>
            <a:off x="4533900" y="76200"/>
            <a:ext cx="315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it-IT" altLang="it-IT" sz="3200" b="1">
                <a:solidFill>
                  <a:srgbClr val="FFFF00"/>
                </a:solidFill>
                <a:latin typeface="Calibri" panose="020F0502020204030204" pitchFamily="34" charset="0"/>
                <a:cs typeface="Calibri" panose="020F0502020204030204" pitchFamily="34" charset="0"/>
              </a:rPr>
              <a:t>Pancreatic cancer</a:t>
            </a:r>
          </a:p>
        </p:txBody>
      </p:sp>
      <p:cxnSp>
        <p:nvCxnSpPr>
          <p:cNvPr id="3" name="Connettore 1 2"/>
          <p:cNvCxnSpPr/>
          <p:nvPr/>
        </p:nvCxnSpPr>
        <p:spPr>
          <a:xfrm>
            <a:off x="4648200" y="1295400"/>
            <a:ext cx="525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3200400" y="1600200"/>
            <a:ext cx="4076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3048000" y="5486400"/>
            <a:ext cx="571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905000" y="5791200"/>
            <a:ext cx="320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151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Widescreen</PresentationFormat>
  <Paragraphs>256</Paragraphs>
  <Slides>36</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MS PGothic</vt:lpstr>
      <vt:lpstr>MS PGothic</vt:lpstr>
      <vt:lpstr>Arial</vt:lpstr>
      <vt:lpstr>Calibri</vt:lpstr>
      <vt:lpstr>Gill Sans MT</vt:lpstr>
      <vt:lpstr>Times New Roman</vt:lpstr>
      <vt:lpstr>Default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Impact of pancreatic cancer</vt:lpstr>
      <vt:lpstr>Estimated Cancer Cases (US - in 2007)</vt:lpstr>
      <vt:lpstr>Presentazione standard di PowerPoint</vt:lpstr>
      <vt:lpstr>Presentazione standard di PowerPoint</vt:lpstr>
      <vt:lpstr>Presentazione standard di PowerPoint</vt:lpstr>
      <vt:lpstr>Incidence</vt:lpstr>
      <vt:lpstr>Risk Factors</vt:lpstr>
      <vt:lpstr>Hereditary cancer syndromes</vt:lpstr>
      <vt:lpstr>Presentazione standard di PowerPoint</vt:lpstr>
      <vt:lpstr>Clinical features</vt:lpstr>
      <vt:lpstr>Other symptoms</vt:lpstr>
      <vt:lpstr>Laboratory tests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Chemotherapy</vt:lpstr>
      <vt:lpstr>Palliation of symptoms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1</cp:revision>
  <dcterms:created xsi:type="dcterms:W3CDTF">2019-04-02T10:13:20Z</dcterms:created>
  <dcterms:modified xsi:type="dcterms:W3CDTF">2019-04-02T10:13:35Z</dcterms:modified>
</cp:coreProperties>
</file>