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68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41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23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784F2-79AF-4B95-8656-19FD12334C7D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3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D3A50D-0140-439B-A9E5-47A715438C55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360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38C03D-EC9C-4119-BBFD-21D5134DE977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03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25427-1EE2-4016-8C76-457B08020445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246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8F550-EF5A-4849-8136-7214D3238089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265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F4053C-9FFC-4550-84B0-78306CDCF035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22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254F10-A8DE-4FE6-BA1D-A8FFDE5363FC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3897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C09FB10-7DB5-487D-BD72-2B224CC35A61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83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636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B29FAF-2D10-48DA-9E49-CD6CA8E7043A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040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AC758E-209F-48EB-A7A2-12B5A6A91736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63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39F70-6A85-4352-BC23-B2C50C5527A2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602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E075D-0570-49C1-B548-8236933DE9A8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34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88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18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60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72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62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73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31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4FA71-C197-4C7C-85F7-7F1835886FEB}" type="datetimeFigureOut">
              <a:rPr lang="it-IT" smtClean="0"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08DD0-7324-4D2D-9200-0E7FD64D9F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3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82686B-4942-493A-BB36-BFF4362679A7}" type="slidenum">
              <a:rPr lang="en-US" altLang="it-IT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59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0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1" name="Object 2"/>
          <p:cNvGraphicFramePr>
            <a:graphicFrameLocks noChangeAspect="1"/>
          </p:cNvGraphicFramePr>
          <p:nvPr>
            <p:ph idx="1"/>
          </p:nvPr>
        </p:nvGraphicFramePr>
        <p:xfrm>
          <a:off x="2963864" y="223839"/>
          <a:ext cx="6264275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3343742" imgH="3419952" progId="Paint.Picture">
                  <p:embed/>
                </p:oleObj>
              </mc:Choice>
              <mc:Fallback>
                <p:oleObj name="Bitmap Image" r:id="rId3" imgW="3343742" imgH="3419952" progId="Paint.Picture">
                  <p:embed/>
                  <p:pic>
                    <p:nvPicPr>
                      <p:cNvPr id="614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4" y="223839"/>
                        <a:ext cx="6264275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tangolo 1"/>
          <p:cNvSpPr/>
          <p:nvPr/>
        </p:nvSpPr>
        <p:spPr>
          <a:xfrm>
            <a:off x="4011613" y="6386513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06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ERCP</a:t>
            </a:r>
            <a:r>
              <a:rPr lang="en-US" altLang="it-IT" sz="4000">
                <a:solidFill>
                  <a:srgbClr val="FFFF00"/>
                </a:solidFill>
              </a:rPr>
              <a:t> </a:t>
            </a:r>
            <a:endParaRPr lang="en-GB" altLang="it-IT" sz="4000">
              <a:solidFill>
                <a:srgbClr val="FFFF00"/>
              </a:solidFill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Di scelta quando non sono presenti calcificazioni </a:t>
            </a:r>
          </a:p>
          <a:p>
            <a:pPr eaLnBrk="1" hangingPunct="1"/>
            <a:endParaRPr lang="en-US" altLang="it-IT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it-IT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Se normale non si esclude la diagnosi di pancreatite cronica</a:t>
            </a:r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27106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6988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ERCP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1143000"/>
            <a:ext cx="8458200" cy="5410200"/>
          </a:xfrm>
        </p:spPr>
        <p:txBody>
          <a:bodyPr/>
          <a:lstStyle/>
          <a:p>
            <a:pPr algn="l" eaLnBrk="1" hangingPunct="1"/>
            <a:r>
              <a:rPr lang="en-GB" altLang="it-IT" sz="2800">
                <a:solidFill>
                  <a:schemeClr val="bg1"/>
                </a:solidFill>
              </a:rPr>
              <a:t>Può fornire informazioni utili sullo stato del sistema duttale pancreatico </a:t>
            </a:r>
          </a:p>
          <a:p>
            <a:pPr algn="l" eaLnBrk="1" hangingPunct="1"/>
            <a:endParaRPr lang="en-GB" altLang="it-IT" sz="2800">
              <a:solidFill>
                <a:schemeClr val="bg1"/>
              </a:solidFill>
            </a:endParaRPr>
          </a:p>
          <a:p>
            <a:pPr algn="l" eaLnBrk="1" hangingPunct="1"/>
            <a:r>
              <a:rPr lang="en-GB" altLang="it-IT" sz="2800">
                <a:solidFill>
                  <a:schemeClr val="bg1"/>
                </a:solidFill>
              </a:rPr>
              <a:t>Le anomalie comprendono:</a:t>
            </a:r>
          </a:p>
          <a:p>
            <a:pPr algn="l" eaLnBrk="1" hangingPunct="1"/>
            <a:r>
              <a:rPr lang="en-GB" altLang="it-IT" sz="2800">
                <a:solidFill>
                  <a:schemeClr val="bg1"/>
                </a:solidFill>
              </a:rPr>
              <a:t>   1) restringimento del lume;  </a:t>
            </a:r>
          </a:p>
          <a:p>
            <a:pPr algn="l" eaLnBrk="1" hangingPunct="1"/>
            <a:r>
              <a:rPr lang="en-GB" altLang="it-IT" sz="2800">
                <a:solidFill>
                  <a:schemeClr val="bg1"/>
                </a:solidFill>
              </a:rPr>
              <a:t>   2) irregolarità nel sistema duttale con stenosi, dilatazioni, formazione di strutture sacciformi ed ectasie;</a:t>
            </a:r>
          </a:p>
          <a:p>
            <a:pPr algn="l" eaLnBrk="1" hangingPunct="1"/>
            <a:r>
              <a:rPr lang="en-GB" altLang="it-IT" sz="2800">
                <a:solidFill>
                  <a:schemeClr val="bg1"/>
                </a:solidFill>
              </a:rPr>
              <a:t>  3) ostruzione del dotto da parte di depositi di calcio</a:t>
            </a:r>
          </a:p>
        </p:txBody>
      </p:sp>
    </p:spTree>
    <p:extLst>
      <p:ext uri="{BB962C8B-B14F-4D97-AF65-F5344CB8AC3E}">
        <p14:creationId xmlns:p14="http://schemas.microsoft.com/office/powerpoint/2010/main" val="4173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graphicFrame>
        <p:nvGraphicFramePr>
          <p:cNvPr id="64514" name="Object 3"/>
          <p:cNvGraphicFramePr>
            <a:graphicFrameLocks noChangeAspect="1"/>
          </p:cNvGraphicFramePr>
          <p:nvPr>
            <p:ph idx="1"/>
          </p:nvPr>
        </p:nvGraphicFramePr>
        <p:xfrm>
          <a:off x="2171700" y="346076"/>
          <a:ext cx="7848600" cy="616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4304762" imgH="3381847" progId="Paint.Picture">
                  <p:embed/>
                </p:oleObj>
              </mc:Choice>
              <mc:Fallback>
                <p:oleObj name="Bitmap Image" r:id="rId3" imgW="4304762" imgH="3381847" progId="Paint.Picture">
                  <p:embed/>
                  <p:pic>
                    <p:nvPicPr>
                      <p:cNvPr id="645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346076"/>
                        <a:ext cx="7848600" cy="616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0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rgbClr val="FFFF00"/>
                </a:solidFill>
              </a:rPr>
              <a:t>Ecoendoscopia (EUS)</a:t>
            </a:r>
            <a:endParaRPr lang="en-GB" altLang="it-IT" b="1" smtClean="0">
              <a:solidFill>
                <a:srgbClr val="FFFF00"/>
              </a:solidFill>
            </a:endParaRP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it-IT" sz="2400">
                <a:solidFill>
                  <a:schemeClr val="bg1"/>
                </a:solidFill>
              </a:rPr>
              <a:t>L’aspetto endosonografico maggiormente predittivo è la presenza di un calcolo</a:t>
            </a:r>
          </a:p>
          <a:p>
            <a:pPr marL="457200" indent="-457200" rtl="1" eaLnBrk="1" hangingPunct="1">
              <a:lnSpc>
                <a:spcPct val="90000"/>
              </a:lnSpc>
              <a:buNone/>
            </a:pPr>
            <a:endParaRPr lang="en-US" altLang="it-IT" sz="2400">
              <a:solidFill>
                <a:schemeClr val="bg1"/>
              </a:solidFill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n-US" altLang="it-IT" sz="2400">
                <a:solidFill>
                  <a:schemeClr val="bg1"/>
                </a:solidFill>
              </a:rPr>
              <a:t>Altre caratteristiche patologiche comprendono: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Dotti collaterali visibili	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Cisti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Dotto pancreatico principale irregolare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Margini iperecogeni del dotto pancreatico principale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Foci e filoni iperecogeni 		</a:t>
            </a:r>
            <a:endParaRPr lang="en-GB" altLang="it-IT" sz="200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graphicFrame>
        <p:nvGraphicFramePr>
          <p:cNvPr id="66562" name="Object 3"/>
          <p:cNvGraphicFramePr>
            <a:graphicFrameLocks noChangeAspect="1"/>
          </p:cNvGraphicFramePr>
          <p:nvPr>
            <p:ph idx="1"/>
          </p:nvPr>
        </p:nvGraphicFramePr>
        <p:xfrm>
          <a:off x="2441575" y="295275"/>
          <a:ext cx="7308850" cy="626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3610479" imgH="3095238" progId="Paint.Picture">
                  <p:embed/>
                </p:oleObj>
              </mc:Choice>
              <mc:Fallback>
                <p:oleObj name="Bitmap Image" r:id="rId3" imgW="3610479" imgH="3095238" progId="Paint.Picture">
                  <p:embed/>
                  <p:pic>
                    <p:nvPicPr>
                      <p:cNvPr id="6656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575" y="295275"/>
                        <a:ext cx="7308850" cy="626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56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Complicazioni</a:t>
            </a:r>
            <a:endParaRPr lang="en-GB" altLang="it-IT" sz="4000" b="1">
              <a:solidFill>
                <a:srgbClr val="FFFF00"/>
              </a:solidFill>
            </a:endParaRP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Formazione di pseudocisti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Pseudo-aneurisma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Stenosi della VBP o del duodeno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Ascite pancreatica o versamento pleurico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Trombosi della vena splenica</a:t>
            </a:r>
          </a:p>
          <a:p>
            <a:pPr eaLnBrk="1" hangingPunct="1"/>
            <a:r>
              <a:rPr lang="en-US" altLang="it-IT" sz="2800" b="1">
                <a:solidFill>
                  <a:srgbClr val="FFC000"/>
                </a:solidFill>
              </a:rPr>
              <a:t>Cancro del pancreas </a:t>
            </a: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Attacchi di pancreatite acuta (in particolar modo in alcolisti che continuano a bere)</a:t>
            </a:r>
            <a:endParaRPr lang="en-GB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rgbClr val="FFFF00"/>
                </a:solidFill>
              </a:rPr>
              <a:t>Diagnosi Differenziale</a:t>
            </a:r>
            <a:endParaRPr lang="en-GB" altLang="it-IT" b="1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t-IT" sz="2400" b="1">
                <a:solidFill>
                  <a:srgbClr val="FFC000"/>
                </a:solidFill>
              </a:rPr>
              <a:t>Cancro del pancreas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Età avanzata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Anamnesi negativa per abuso di alcol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Perdita di peso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Sintomi protratti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Stenosi del dotto pancreatico maggiore di 10mm di lunghezza all’ERCP </a:t>
            </a:r>
          </a:p>
          <a:p>
            <a:pPr lvl="1" eaLnBrk="1" hangingPunct="1">
              <a:lnSpc>
                <a:spcPct val="80000"/>
              </a:lnSpc>
            </a:pPr>
            <a:endParaRPr lang="en-US" altLang="it-IT" sz="180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Markers positivi quali: CA 19-9 e CEA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 b="1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 b="1">
                <a:solidFill>
                  <a:srgbClr val="00B0F0"/>
                </a:solidFill>
              </a:rPr>
              <a:t>Ulcera peptica (peptic ulcer disease)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000" b="1">
                <a:solidFill>
                  <a:srgbClr val="00B0F0"/>
                </a:solidFill>
              </a:rPr>
              <a:t>Cacoli biliari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000" b="1">
                <a:solidFill>
                  <a:srgbClr val="00B0F0"/>
                </a:solidFill>
              </a:rPr>
              <a:t>IBS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it-IT" sz="2000" b="1">
                <a:solidFill>
                  <a:srgbClr val="00B0F0"/>
                </a:solidFill>
              </a:rPr>
              <a:t>Pancreatite acuta</a:t>
            </a:r>
            <a:endParaRPr lang="en-GB" altLang="it-IT" sz="20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rgbClr val="FFC000"/>
                </a:solidFill>
              </a:rPr>
              <a:t>Terapia</a:t>
            </a:r>
            <a:endParaRPr lang="en-GB" altLang="it-IT" b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7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Gestione del paziente</a:t>
            </a:r>
            <a:endParaRPr lang="en-GB" altLang="it-IT" sz="4000" b="1">
              <a:solidFill>
                <a:srgbClr val="FFFF00"/>
              </a:solidFill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Approccio graduale:</a:t>
            </a:r>
          </a:p>
          <a:p>
            <a:pPr lvl="1" eaLnBrk="1" hangingPunct="1"/>
            <a:endParaRPr lang="en-US" altLang="it-IT" smtClean="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Raccomandazioni generali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Integrazione di enzimi pancreatici 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Analgesici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Opzioni invasive</a:t>
            </a:r>
            <a:endParaRPr lang="en-GB" altLang="it-IT" smtClean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asellaDiTesto 3"/>
          <p:cNvSpPr txBox="1">
            <a:spLocks noChangeArrowheads="1"/>
          </p:cNvSpPr>
          <p:nvPr/>
        </p:nvSpPr>
        <p:spPr bwMode="auto">
          <a:xfrm>
            <a:off x="3792539" y="354013"/>
            <a:ext cx="4884737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Semeiotica di laboratorio</a:t>
            </a:r>
          </a:p>
        </p:txBody>
      </p:sp>
      <p:sp>
        <p:nvSpPr>
          <p:cNvPr id="53250" name="CasellaDiTesto 5"/>
          <p:cNvSpPr txBox="1">
            <a:spLocks noChangeArrowheads="1"/>
          </p:cNvSpPr>
          <p:nvPr/>
        </p:nvSpPr>
        <p:spPr bwMode="auto">
          <a:xfrm>
            <a:off x="1541463" y="1557338"/>
            <a:ext cx="5276850" cy="44005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Amilasi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Lipasi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28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Emocromocitometrico con formula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Assetto emocoagulativo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Glicemia, Hb-glicata, fruttosamina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Funzionalità epatica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Indici di colestasi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PCR e VES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Funzionalità renale</a:t>
            </a:r>
          </a:p>
        </p:txBody>
      </p:sp>
      <p:sp>
        <p:nvSpPr>
          <p:cNvPr id="53251" name="CasellaDiTesto 2"/>
          <p:cNvSpPr txBox="1">
            <a:spLocks noChangeArrowheads="1"/>
          </p:cNvSpPr>
          <p:nvPr/>
        </p:nvSpPr>
        <p:spPr bwMode="auto">
          <a:xfrm>
            <a:off x="5842001" y="1301750"/>
            <a:ext cx="3883025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Tests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insufficienza pancreatica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Lipidi fecali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Curva da carico orale glucosio</a:t>
            </a:r>
          </a:p>
        </p:txBody>
      </p:sp>
      <p:pic>
        <p:nvPicPr>
          <p:cNvPr id="53252" name="Picture 4" descr="elastasi-fe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7" r="24080"/>
          <a:stretch>
            <a:fillRect/>
          </a:stretch>
        </p:blipFill>
        <p:spPr bwMode="auto">
          <a:xfrm>
            <a:off x="6600825" y="3284539"/>
            <a:ext cx="3976688" cy="3114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rgbClr val="FFFF00"/>
                </a:solidFill>
              </a:rPr>
              <a:t>Raccomandazioni generali</a:t>
            </a:r>
            <a:endParaRPr lang="en-GB" altLang="it-IT" b="1" smtClean="0">
              <a:solidFill>
                <a:srgbClr val="FFFF00"/>
              </a:solidFill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Stabilire una diagosi sicura</a:t>
            </a:r>
            <a:r>
              <a:rPr lang="en-US" altLang="it-IT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endParaRPr lang="en-US" altLang="it-IT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Cessare l’assunzione di alcool</a:t>
            </a:r>
            <a:endParaRPr lang="en-US" altLang="it-IT" smtClean="0">
              <a:solidFill>
                <a:schemeClr val="bg1"/>
              </a:solidFill>
            </a:endParaRPr>
          </a:p>
          <a:p>
            <a:pPr eaLnBrk="1" hangingPunct="1"/>
            <a:endParaRPr lang="en-US" altLang="it-IT" b="1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Piccoli pasti </a:t>
            </a:r>
            <a:endParaRPr lang="en-GB" altLang="it-IT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2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Integrazione di enzimi pancreatici </a:t>
            </a:r>
            <a:endParaRPr lang="en-GB" altLang="it-IT" sz="4000" b="1">
              <a:solidFill>
                <a:srgbClr val="FFFF00"/>
              </a:solidFill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La risposta potrebbe essre migliore nelle donne giovani con minime alterazioni dei dotti di più piccole dimensioni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MECCANISMO: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Inibizione del feedback nel duodeno che regola il rilascio di colecistochinina (CCK), l’ormone che stimola la secrezione di enzimi digestivi da parte del pancreas esocrino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Compresse di </a:t>
            </a:r>
            <a:r>
              <a:rPr lang="en-US" altLang="it-IT" sz="2000">
                <a:solidFill>
                  <a:srgbClr val="FFC000"/>
                </a:solidFill>
              </a:rPr>
              <a:t>CREON </a:t>
            </a:r>
            <a:r>
              <a:rPr lang="en-US" altLang="it-IT" sz="2000">
                <a:solidFill>
                  <a:schemeClr val="bg1"/>
                </a:solidFill>
              </a:rPr>
              <a:t>che contengono: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10,000 unità di lipasi (8000 U di amilasi; 600 U di proteasi)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25.000 unità di lipasi (18.000 U di amilasi; 1000 U di proteasi)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it-IT" sz="1800">
                <a:solidFill>
                  <a:schemeClr val="bg1"/>
                </a:solidFill>
                <a:ea typeface="Arial" panose="020B0604020202020204" pitchFamily="34" charset="0"/>
              </a:rPr>
              <a:t>40.000 unità di lipasi (25.000 U di amilasi, 1600 U di proteasi)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Maldigestione</a:t>
            </a:r>
            <a:endParaRPr lang="en-GB" altLang="it-IT" sz="4000" b="1">
              <a:solidFill>
                <a:srgbClr val="FFFF00"/>
              </a:solidFill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t-IT" sz="2800">
                <a:solidFill>
                  <a:schemeClr val="bg1"/>
                </a:solidFill>
              </a:rPr>
              <a:t>Enzimi pancreatici: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t-IT" sz="2400">
                <a:solidFill>
                  <a:schemeClr val="bg1"/>
                </a:solidFill>
                <a:ea typeface="Arial" panose="020B0604020202020204" pitchFamily="34" charset="0"/>
              </a:rPr>
              <a:t>Sarebbe sufficiente che il 10% del contenuto totale di lipasi fosse rilasciato in duodeno a tempo determinato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240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it-IT" sz="2400">
                <a:solidFill>
                  <a:schemeClr val="bg1"/>
                </a:solidFill>
                <a:ea typeface="Arial" panose="020B0604020202020204" pitchFamily="34" charset="0"/>
              </a:rPr>
              <a:t>Scarsa efficacia (perchè ?)</a:t>
            </a:r>
          </a:p>
          <a:p>
            <a:pPr lvl="1" eaLnBrk="1" hangingPunct="1">
              <a:lnSpc>
                <a:spcPct val="90000"/>
              </a:lnSpc>
            </a:pPr>
            <a:endParaRPr lang="en-US" altLang="it-IT" sz="2400">
              <a:solidFill>
                <a:schemeClr val="bg1"/>
              </a:solidFill>
              <a:ea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Lipasi è inattivata dall’acido gastrico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Svuotamento gastrico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it-IT" sz="2000">
                <a:solidFill>
                  <a:schemeClr val="bg1"/>
                </a:solidFill>
                <a:ea typeface="Arial" panose="020B0604020202020204" pitchFamily="34" charset="0"/>
              </a:rPr>
              <a:t>Variabilità degli estratti di enzimi pancreatici (?)</a:t>
            </a:r>
          </a:p>
          <a:p>
            <a:pPr lvl="2" eaLnBrk="1" hangingPunct="1">
              <a:lnSpc>
                <a:spcPct val="90000"/>
              </a:lnSpc>
            </a:pPr>
            <a:endParaRPr lang="en-GB" altLang="it-IT" sz="200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2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I pazienti dovrebbero esere anche trattati con antiacidi (antagonisti del recettore H2 o PPI) per ridurre l’inattivazione degli enzimi da parte dei succhi gastrici.</a:t>
            </a:r>
          </a:p>
          <a:p>
            <a:pPr eaLnBrk="1" hangingPunct="1"/>
            <a:endParaRPr lang="en-GB" altLang="it-IT" smtClean="0"/>
          </a:p>
        </p:txBody>
      </p:sp>
    </p:spTree>
    <p:extLst>
      <p:ext uri="{BB962C8B-B14F-4D97-AF65-F5344CB8AC3E}">
        <p14:creationId xmlns:p14="http://schemas.microsoft.com/office/powerpoint/2010/main" val="36848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it-IT" b="1" smtClean="0">
                <a:solidFill>
                  <a:srgbClr val="FFFF00"/>
                </a:solidFill>
              </a:rPr>
              <a:t>Analgesici</a:t>
            </a:r>
            <a:endParaRPr lang="en-GB" altLang="it-IT" b="1" smtClean="0">
              <a:solidFill>
                <a:srgbClr val="FFFF00"/>
              </a:solidFill>
            </a:endParaRP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Se la terapia sostitutiva con enzimi pancreatici non riesce a produrre un adeguato controllo del dolore 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Un breve ciclo terapeutico con narcotici associati ad una bassa dose di amitriptilina e un anitinfiamatorio non steroideo (FANS) 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Simultanea Ospedalizzazione a breve termine, col paziente mantenuto a digiuno (</a:t>
            </a:r>
            <a:r>
              <a:rPr lang="en-US" altLang="it-IT" sz="2000" i="1">
                <a:solidFill>
                  <a:schemeClr val="bg1"/>
                </a:solidFill>
              </a:rPr>
              <a:t>nihil per os</a:t>
            </a:r>
            <a:r>
              <a:rPr lang="en-US" altLang="it-IT" sz="2000">
                <a:solidFill>
                  <a:schemeClr val="bg1"/>
                </a:solidFill>
              </a:rPr>
              <a:t>) per ridurre la stimolazione pancreatica potrebbe utile nell’interrompere il ciclo vizioso del dolore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000">
                <a:solidFill>
                  <a:schemeClr val="bg1"/>
                </a:solidFill>
              </a:rPr>
              <a:t>Analgesia long-term necessaria nei pazienti con dolore cronico. Indicati oppiacei long-acting come MS Contin o cerotti di fentanyl </a:t>
            </a:r>
          </a:p>
          <a:p>
            <a:pPr eaLnBrk="1" hangingPunct="1">
              <a:lnSpc>
                <a:spcPct val="80000"/>
              </a:lnSpc>
            </a:pPr>
            <a:endParaRPr lang="en-US" altLang="it-IT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Altre terapie</a:t>
            </a:r>
            <a:endParaRPr lang="en-GB" altLang="it-IT" b="1" smtClean="0">
              <a:solidFill>
                <a:schemeClr val="bg1"/>
              </a:solidFill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Octreotide</a:t>
            </a:r>
            <a:r>
              <a:rPr lang="en-US" altLang="it-IT" smtClean="0">
                <a:solidFill>
                  <a:schemeClr val="bg1"/>
                </a:solidFill>
              </a:rPr>
              <a:t>: NON indicato !!!</a:t>
            </a:r>
          </a:p>
          <a:p>
            <a:pPr eaLnBrk="1" hangingPunct="1"/>
            <a:endParaRPr lang="en-US" altLang="it-IT" smtClean="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Antiossidanti: </a:t>
            </a:r>
            <a:r>
              <a:rPr lang="en-US" altLang="it-IT" smtClean="0">
                <a:solidFill>
                  <a:schemeClr val="bg1"/>
                </a:solidFill>
              </a:rPr>
              <a:t>Vitamin C, E, methionina e selenio </a:t>
            </a:r>
          </a:p>
        </p:txBody>
      </p:sp>
    </p:spTree>
    <p:extLst>
      <p:ext uri="{BB962C8B-B14F-4D97-AF65-F5344CB8AC3E}">
        <p14:creationId xmlns:p14="http://schemas.microsoft.com/office/powerpoint/2010/main" val="271086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Approcci selettivi</a:t>
            </a:r>
            <a:endParaRPr lang="en-GB" altLang="it-IT" b="1" smtClean="0">
              <a:solidFill>
                <a:schemeClr val="bg1"/>
              </a:solidFill>
            </a:endParaRP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Blocco del plesso celiaco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Stenting endoscopico del dotto pancreatico o sfinnterotomia 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Shock wave lithotripsy extracorporea</a:t>
            </a:r>
          </a:p>
          <a:p>
            <a:pPr eaLnBrk="1" hangingPunct="1"/>
            <a:endParaRPr lang="en-US" altLang="it-IT" sz="2800">
              <a:solidFill>
                <a:schemeClr val="bg1"/>
              </a:solidFill>
            </a:endParaRPr>
          </a:p>
          <a:p>
            <a:pPr eaLnBrk="1" hangingPunct="1"/>
            <a:r>
              <a:rPr lang="en-US" altLang="it-IT" sz="2800">
                <a:solidFill>
                  <a:schemeClr val="bg1"/>
                </a:solidFill>
              </a:rPr>
              <a:t>Chirurgia</a:t>
            </a:r>
          </a:p>
          <a:p>
            <a:pPr eaLnBrk="1" hangingPunct="1"/>
            <a:endParaRPr lang="en-GB" altLang="it-IT" sz="2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3200" b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Laboratorio</a:t>
            </a:r>
            <a:endParaRPr lang="en-GB" altLang="it-IT" sz="3200" b="1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1"/>
            <a:ext cx="77724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t-IT" sz="2400">
                <a:solidFill>
                  <a:schemeClr val="bg1"/>
                </a:solidFill>
              </a:rPr>
              <a:t>Amilasi e lipasi:  possono anche essere nella norma</a:t>
            </a:r>
          </a:p>
          <a:p>
            <a:pPr eaLnBrk="1" hangingPunct="1">
              <a:lnSpc>
                <a:spcPct val="8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400">
                <a:solidFill>
                  <a:schemeClr val="bg1"/>
                </a:solidFill>
              </a:rPr>
              <a:t>Emocromo,elettroliti sierici, test di funzionalità epatici: alterati</a:t>
            </a:r>
          </a:p>
          <a:p>
            <a:pPr eaLnBrk="1" hangingPunct="1">
              <a:lnSpc>
                <a:spcPct val="8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400">
                <a:solidFill>
                  <a:schemeClr val="bg1"/>
                </a:solidFill>
              </a:rPr>
              <a:t>Bilrubina e FA / gGT possono aumentare </a:t>
            </a:r>
          </a:p>
          <a:p>
            <a:pPr eaLnBrk="1" hangingPunct="1">
              <a:lnSpc>
                <a:spcPct val="8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400">
                <a:solidFill>
                  <a:schemeClr val="bg1"/>
                </a:solidFill>
              </a:rPr>
              <a:t>Alterata tolleranza glucidica (OGTT) o franca iperglicemia a digiuno (circa 1/3 dei pz - &gt;60% di compromissione della parte corpo-coda del pancreas)</a:t>
            </a:r>
          </a:p>
          <a:p>
            <a:pPr eaLnBrk="1" hangingPunct="1">
              <a:lnSpc>
                <a:spcPct val="8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400">
                <a:solidFill>
                  <a:schemeClr val="bg1"/>
                </a:solidFill>
              </a:rPr>
              <a:t>Creatorrea / Steatorrea (&gt;7 gr di lipidi / 24 hr) </a:t>
            </a:r>
          </a:p>
          <a:p>
            <a:pPr eaLnBrk="1" hangingPunct="1">
              <a:lnSpc>
                <a:spcPct val="80000"/>
              </a:lnSpc>
            </a:pPr>
            <a:endParaRPr lang="en-US" altLang="it-IT" sz="240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2400" b="1">
                <a:solidFill>
                  <a:srgbClr val="FFC000"/>
                </a:solidFill>
              </a:rPr>
              <a:t>Elastasi fecale: test &gt; sensibile e specifico per insufficienza pancreatica (soprattutto nelle fasi iniziali) </a:t>
            </a:r>
            <a:endParaRPr lang="en-GB" altLang="it-IT" sz="240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it-IT" sz="3600" b="1">
                <a:solidFill>
                  <a:srgbClr val="FFFF00"/>
                </a:solidFill>
              </a:rPr>
              <a:t>Studi di imaging</a:t>
            </a:r>
            <a:endParaRPr lang="en-GB" altLang="it-IT" sz="3600">
              <a:solidFill>
                <a:srgbClr val="FFFF00"/>
              </a:solidFill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b="1" smtClean="0">
                <a:solidFill>
                  <a:schemeClr val="bg1"/>
                </a:solidFill>
              </a:rPr>
              <a:t>Radiologia standard</a:t>
            </a:r>
            <a:r>
              <a:rPr lang="en-US" altLang="it-IT" smtClean="0">
                <a:solidFill>
                  <a:schemeClr val="bg1"/>
                </a:solidFill>
              </a:rPr>
              <a:t>: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Calcificazioni pancreatiche</a:t>
            </a:r>
            <a:r>
              <a:rPr lang="en-US" altLang="it-IT" b="1" smtClean="0">
                <a:solidFill>
                  <a:srgbClr val="FFC000"/>
                </a:solidFill>
                <a:ea typeface="Arial" panose="020B0604020202020204" pitchFamily="34" charset="0"/>
              </a:rPr>
              <a:t>: %30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comuni nella </a:t>
            </a:r>
            <a:r>
              <a:rPr lang="en-US" altLang="it-IT" b="1" smtClean="0">
                <a:solidFill>
                  <a:srgbClr val="FFC000"/>
                </a:solidFill>
                <a:ea typeface="Arial" panose="020B0604020202020204" pitchFamily="34" charset="0"/>
              </a:rPr>
              <a:t>pancreatite alcolica</a:t>
            </a:r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, ma possono essere presenti anche nelle forme ereditaria e tropicale; </a:t>
            </a:r>
          </a:p>
          <a:p>
            <a:pPr lvl="1" eaLnBrk="1" hangingPunct="1"/>
            <a:r>
              <a:rPr lang="en-US" altLang="it-IT" smtClean="0">
                <a:solidFill>
                  <a:schemeClr val="bg1"/>
                </a:solidFill>
                <a:ea typeface="Arial" panose="020B0604020202020204" pitchFamily="34" charset="0"/>
              </a:rPr>
              <a:t>sono di rara occorrenza nella pancreatite idiopatica.</a:t>
            </a:r>
            <a:endParaRPr lang="en-GB" altLang="it-IT" smtClean="0">
              <a:solidFill>
                <a:schemeClr val="bg1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it-IT" smtClean="0"/>
          </a:p>
        </p:txBody>
      </p:sp>
      <p:pic>
        <p:nvPicPr>
          <p:cNvPr id="56322" name="Picture 3" descr="chronic pancreatit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404814"/>
            <a:ext cx="7632700" cy="6262687"/>
          </a:xfrm>
          <a:noFill/>
        </p:spPr>
      </p:pic>
    </p:spTree>
    <p:extLst>
      <p:ext uri="{BB962C8B-B14F-4D97-AF65-F5344CB8AC3E}">
        <p14:creationId xmlns:p14="http://schemas.microsoft.com/office/powerpoint/2010/main" val="8543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>
                <a:solidFill>
                  <a:srgbClr val="FFFF00"/>
                </a:solidFill>
              </a:rPr>
              <a:t>TAC, RM, ECO</a:t>
            </a:r>
            <a:r>
              <a:rPr lang="en-US" altLang="it-IT" sz="4000"/>
              <a:t/>
            </a:r>
            <a:br>
              <a:rPr lang="en-US" altLang="it-IT" sz="4000"/>
            </a:br>
            <a:r>
              <a:rPr lang="en-US" altLang="it-IT" sz="4000"/>
              <a:t> </a:t>
            </a:r>
            <a:r>
              <a:rPr lang="en-US" altLang="it-IT" sz="4000" b="1"/>
              <a:t> </a:t>
            </a:r>
            <a:endParaRPr lang="en-GB" altLang="it-IT" sz="4000">
              <a:solidFill>
                <a:srgbClr val="FFFF00"/>
              </a:solidFill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Calcificazioni</a:t>
            </a:r>
          </a:p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Dilatazione duttale</a:t>
            </a:r>
          </a:p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Pancreas ingrandito</a:t>
            </a:r>
          </a:p>
          <a:p>
            <a:pPr eaLnBrk="1" hangingPunct="1"/>
            <a:r>
              <a:rPr lang="en-US" altLang="it-IT" smtClean="0">
                <a:solidFill>
                  <a:schemeClr val="bg1"/>
                </a:solidFill>
              </a:rPr>
              <a:t>Raccolte di fluido (e.g., pseudocisti)</a:t>
            </a:r>
            <a:endParaRPr lang="en-GB" altLang="it-IT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asellaDiTesto 5"/>
          <p:cNvSpPr txBox="1">
            <a:spLocks noChangeArrowheads="1"/>
          </p:cNvSpPr>
          <p:nvPr/>
        </p:nvSpPr>
        <p:spPr bwMode="auto">
          <a:xfrm>
            <a:off x="5721351" y="228600"/>
            <a:ext cx="8175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TAC</a:t>
            </a:r>
          </a:p>
        </p:txBody>
      </p:sp>
      <p:pic>
        <p:nvPicPr>
          <p:cNvPr id="58370" name="Picture 12" descr="02 PAN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052514"/>
            <a:ext cx="2463800" cy="30241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13" descr="02 PAN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4" y="3500439"/>
            <a:ext cx="3240087" cy="2655887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14" descr="02 PAN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290639"/>
            <a:ext cx="3890962" cy="25479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CasellaDiTesto 12"/>
          <p:cNvSpPr txBox="1">
            <a:spLocks noChangeArrowheads="1"/>
          </p:cNvSpPr>
          <p:nvPr/>
        </p:nvSpPr>
        <p:spPr bwMode="auto">
          <a:xfrm>
            <a:off x="2724150" y="5895975"/>
            <a:ext cx="2795588" cy="52228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Ecografia addome</a:t>
            </a:r>
          </a:p>
        </p:txBody>
      </p:sp>
      <p:pic>
        <p:nvPicPr>
          <p:cNvPr id="58374" name="Picture 6" descr="http://player.slideplayer.it/1/567649/data/images/img6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17085" r="14839" b="30656"/>
          <a:stretch>
            <a:fillRect/>
          </a:stretch>
        </p:blipFill>
        <p:spPr bwMode="auto">
          <a:xfrm>
            <a:off x="6024563" y="3333750"/>
            <a:ext cx="3890962" cy="29718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5" name="CasellaDiTesto 13"/>
          <p:cNvSpPr txBox="1">
            <a:spLocks noChangeArrowheads="1"/>
          </p:cNvSpPr>
          <p:nvPr/>
        </p:nvSpPr>
        <p:spPr bwMode="auto">
          <a:xfrm>
            <a:off x="5946775" y="3333751"/>
            <a:ext cx="4046538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TC addome multidetettore</a:t>
            </a:r>
          </a:p>
        </p:txBody>
      </p:sp>
    </p:spTree>
    <p:extLst>
      <p:ext uri="{BB962C8B-B14F-4D97-AF65-F5344CB8AC3E}">
        <p14:creationId xmlns:p14="http://schemas.microsoft.com/office/powerpoint/2010/main" val="13825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Fig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939926"/>
            <a:ext cx="4129087" cy="3413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4" descr="Fig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16692" r="7521" b="3656"/>
          <a:stretch>
            <a:fillRect/>
          </a:stretch>
        </p:blipFill>
        <p:spPr bwMode="auto">
          <a:xfrm>
            <a:off x="2274889" y="776289"/>
            <a:ext cx="3303587" cy="27971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6" descr="Fig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17235" r="4958"/>
          <a:stretch>
            <a:fillRect/>
          </a:stretch>
        </p:blipFill>
        <p:spPr bwMode="auto">
          <a:xfrm>
            <a:off x="2274889" y="3646488"/>
            <a:ext cx="3303587" cy="28067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CasellaDiTesto 1"/>
          <p:cNvSpPr txBox="1">
            <a:spLocks noChangeArrowheads="1"/>
          </p:cNvSpPr>
          <p:nvPr/>
        </p:nvSpPr>
        <p:spPr bwMode="auto">
          <a:xfrm>
            <a:off x="6045200" y="115889"/>
            <a:ext cx="4451350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CWRM senza e con secretina</a:t>
            </a:r>
          </a:p>
        </p:txBody>
      </p:sp>
      <p:sp>
        <p:nvSpPr>
          <p:cNvPr id="59397" name="CasellaDiTesto 2"/>
          <p:cNvSpPr txBox="1">
            <a:spLocks noChangeArrowheads="1"/>
          </p:cNvSpPr>
          <p:nvPr/>
        </p:nvSpPr>
        <p:spPr bwMode="auto">
          <a:xfrm>
            <a:off x="2516189" y="90489"/>
            <a:ext cx="2820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Lieve/moderata</a:t>
            </a:r>
          </a:p>
        </p:txBody>
      </p:sp>
      <p:sp>
        <p:nvSpPr>
          <p:cNvPr id="59398" name="CasellaDiTesto 3"/>
          <p:cNvSpPr txBox="1">
            <a:spLocks noChangeArrowheads="1"/>
          </p:cNvSpPr>
          <p:nvPr/>
        </p:nvSpPr>
        <p:spPr bwMode="auto">
          <a:xfrm>
            <a:off x="7572376" y="1268413"/>
            <a:ext cx="1446213" cy="646112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360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Severa</a:t>
            </a:r>
          </a:p>
        </p:txBody>
      </p:sp>
      <p:sp>
        <p:nvSpPr>
          <p:cNvPr id="59399" name="CasellaDiTesto 4"/>
          <p:cNvSpPr txBox="1">
            <a:spLocks noChangeArrowheads="1"/>
          </p:cNvSpPr>
          <p:nvPr/>
        </p:nvSpPr>
        <p:spPr bwMode="auto">
          <a:xfrm>
            <a:off x="6397625" y="5630863"/>
            <a:ext cx="234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Stimolo secretina</a:t>
            </a:r>
          </a:p>
        </p:txBody>
      </p:sp>
      <p:sp>
        <p:nvSpPr>
          <p:cNvPr id="59400" name="Freccia a destra 5"/>
          <p:cNvSpPr>
            <a:spLocks noChangeArrowheads="1"/>
          </p:cNvSpPr>
          <p:nvPr/>
        </p:nvSpPr>
        <p:spPr bwMode="auto">
          <a:xfrm rot="10800000">
            <a:off x="5227638" y="5653089"/>
            <a:ext cx="977900" cy="484187"/>
          </a:xfrm>
          <a:prstGeom prst="rightArrow">
            <a:avLst>
              <a:gd name="adj1" fmla="val 50000"/>
              <a:gd name="adj2" fmla="val 50024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800" u="sng">
              <a:solidFill>
                <a:srgbClr val="0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2"/>
          <p:cNvGraphicFramePr>
            <a:graphicFrameLocks noChangeAspect="1"/>
          </p:cNvGraphicFramePr>
          <p:nvPr>
            <p:ph idx="1"/>
          </p:nvPr>
        </p:nvGraphicFramePr>
        <p:xfrm>
          <a:off x="2927351" y="223839"/>
          <a:ext cx="5948363" cy="640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2952381" imgH="3180952" progId="Paint.Picture">
                  <p:embed/>
                </p:oleObj>
              </mc:Choice>
              <mc:Fallback>
                <p:oleObj name="Bitmap Image" r:id="rId3" imgW="2952381" imgH="3180952" progId="Paint.Picture">
                  <p:embed/>
                  <p:pic>
                    <p:nvPicPr>
                      <p:cNvPr id="604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1" y="223839"/>
                        <a:ext cx="5948363" cy="640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ttangolo 2"/>
          <p:cNvSpPr/>
          <p:nvPr/>
        </p:nvSpPr>
        <p:spPr>
          <a:xfrm>
            <a:off x="2922588" y="6386513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010400" y="6019801"/>
            <a:ext cx="1447800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95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Widescreen</PresentationFormat>
  <Paragraphs>144</Paragraphs>
  <Slides>26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3" baseType="lpstr">
      <vt:lpstr>MS PGothic</vt:lpstr>
      <vt:lpstr>Arial</vt:lpstr>
      <vt:lpstr>Calibri</vt:lpstr>
      <vt:lpstr>Calibri Light</vt:lpstr>
      <vt:lpstr>Tema di Office</vt:lpstr>
      <vt:lpstr>Default Design</vt:lpstr>
      <vt:lpstr>Bitmap Image</vt:lpstr>
      <vt:lpstr>Presentazione standard di PowerPoint</vt:lpstr>
      <vt:lpstr>Presentazione standard di PowerPoint</vt:lpstr>
      <vt:lpstr>Laboratorio</vt:lpstr>
      <vt:lpstr>Studi di imaging</vt:lpstr>
      <vt:lpstr>Presentazione standard di PowerPoint</vt:lpstr>
      <vt:lpstr>TAC, RM, ECO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ERCP </vt:lpstr>
      <vt:lpstr>ERCP</vt:lpstr>
      <vt:lpstr>Presentazione standard di PowerPoint</vt:lpstr>
      <vt:lpstr>Ecoendoscopia (EUS)</vt:lpstr>
      <vt:lpstr>Presentazione standard di PowerPoint</vt:lpstr>
      <vt:lpstr>Complicazioni</vt:lpstr>
      <vt:lpstr>Diagnosi Differenziale</vt:lpstr>
      <vt:lpstr>Terapia</vt:lpstr>
      <vt:lpstr>Gestione del paziente</vt:lpstr>
      <vt:lpstr>Raccomandazioni generali</vt:lpstr>
      <vt:lpstr>Integrazione di enzimi pancreatici </vt:lpstr>
      <vt:lpstr>Maldigestione</vt:lpstr>
      <vt:lpstr>Presentazione standard di PowerPoint</vt:lpstr>
      <vt:lpstr>Analgesici</vt:lpstr>
      <vt:lpstr>Altre terapie</vt:lpstr>
      <vt:lpstr>Approcci selettivi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</cp:revision>
  <dcterms:created xsi:type="dcterms:W3CDTF">2019-04-02T09:59:55Z</dcterms:created>
  <dcterms:modified xsi:type="dcterms:W3CDTF">2019-04-02T10:00:11Z</dcterms:modified>
</cp:coreProperties>
</file>