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FA71-C197-4C7C-85F7-7F1835886FEB}" type="datetimeFigureOut">
              <a:rPr lang="it-IT" smtClean="0"/>
              <a:t>02/04/2019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8DD0-7324-4D2D-9200-0E7FD64D9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2687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FA71-C197-4C7C-85F7-7F1835886FEB}" type="datetimeFigureOut">
              <a:rPr lang="it-IT" smtClean="0"/>
              <a:t>02/04/2019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8DD0-7324-4D2D-9200-0E7FD64D9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3416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FA71-C197-4C7C-85F7-7F1835886FEB}" type="datetimeFigureOut">
              <a:rPr lang="it-IT" smtClean="0"/>
              <a:t>02/04/2019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8DD0-7324-4D2D-9200-0E7FD64D9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0239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0784F2-79AF-4B95-8656-19FD12334C7D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0305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9D3A50D-0140-439B-A9E5-47A715438C55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836017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B38C03D-EC9C-4119-BBFD-21D5134DE977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503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B125427-1EE2-4016-8C76-457B08020445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2468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B98F550-EF5A-4849-8136-7214D3238089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26565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8F4053C-9FFC-4550-84B0-78306CDCF035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222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254F10-A8DE-4FE6-BA1D-A8FFDE5363FC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3897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C09FB10-7DB5-487D-BD72-2B224CC35A61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1830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FA71-C197-4C7C-85F7-7F1835886FEB}" type="datetimeFigureOut">
              <a:rPr lang="it-IT" smtClean="0"/>
              <a:t>02/04/2019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8DD0-7324-4D2D-9200-0E7FD64D9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66363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EB29FAF-2D10-48DA-9E49-CD6CA8E7043A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50407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7AC758E-209F-48EB-A7A2-12B5A6A91736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06373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A139F70-6A85-4352-BC23-B2C50C5527A2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46027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F3E075D-0570-49C1-B548-8236933DE9A8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8344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FA71-C197-4C7C-85F7-7F1835886FEB}" type="datetimeFigureOut">
              <a:rPr lang="it-IT" smtClean="0"/>
              <a:t>02/04/2019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8DD0-7324-4D2D-9200-0E7FD64D9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9880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FA71-C197-4C7C-85F7-7F1835886FEB}" type="datetimeFigureOut">
              <a:rPr lang="it-IT" smtClean="0"/>
              <a:t>02/04/2019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8DD0-7324-4D2D-9200-0E7FD64D9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2180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FA71-C197-4C7C-85F7-7F1835886FEB}" type="datetimeFigureOut">
              <a:rPr lang="it-IT" smtClean="0"/>
              <a:t>02/04/2019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8DD0-7324-4D2D-9200-0E7FD64D9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0606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FA71-C197-4C7C-85F7-7F1835886FEB}" type="datetimeFigureOut">
              <a:rPr lang="it-IT" smtClean="0"/>
              <a:t>02/04/2019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8DD0-7324-4D2D-9200-0E7FD64D9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1729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FA71-C197-4C7C-85F7-7F1835886FEB}" type="datetimeFigureOut">
              <a:rPr lang="it-IT" smtClean="0"/>
              <a:t>02/04/2019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8DD0-7324-4D2D-9200-0E7FD64D9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1623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FA71-C197-4C7C-85F7-7F1835886FEB}" type="datetimeFigureOut">
              <a:rPr lang="it-IT" smtClean="0"/>
              <a:t>02/04/2019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8DD0-7324-4D2D-9200-0E7FD64D9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6735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FA71-C197-4C7C-85F7-7F1835886FEB}" type="datetimeFigureOut">
              <a:rPr lang="it-IT" smtClean="0"/>
              <a:t>02/04/2019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8DD0-7324-4D2D-9200-0E7FD64D9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7313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4FA71-C197-4C7C-85F7-7F1835886FEB}" type="datetimeFigureOut">
              <a:rPr lang="it-IT" smtClean="0"/>
              <a:t>02/04/2019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08DD0-7324-4D2D-9200-0E7FD64D9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2381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 smtClean="0"/>
              <a:t>Click to edit Master text styles</a:t>
            </a:r>
          </a:p>
          <a:p>
            <a:pPr lvl="1"/>
            <a:r>
              <a:rPr lang="en-US" altLang="it-IT" smtClean="0"/>
              <a:t>Second level</a:t>
            </a:r>
          </a:p>
          <a:p>
            <a:pPr lvl="2"/>
            <a:r>
              <a:rPr lang="en-US" altLang="it-IT" smtClean="0"/>
              <a:t>Third level</a:t>
            </a:r>
          </a:p>
          <a:p>
            <a:pPr lvl="3"/>
            <a:r>
              <a:rPr lang="en-US" altLang="it-IT" smtClean="0"/>
              <a:t>Fourth level</a:t>
            </a:r>
          </a:p>
          <a:p>
            <a:pPr lvl="4"/>
            <a:r>
              <a:rPr lang="en-US" altLang="it-IT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482686B-4942-493A-BB36-BFF4362679A7}" type="slidenum">
              <a:rPr lang="en-US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6594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4602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1" name="Object 2"/>
          <p:cNvGraphicFramePr>
            <a:graphicFrameLocks noChangeAspect="1"/>
          </p:cNvGraphicFramePr>
          <p:nvPr>
            <p:ph idx="1"/>
          </p:nvPr>
        </p:nvGraphicFramePr>
        <p:xfrm>
          <a:off x="2963864" y="223839"/>
          <a:ext cx="6264275" cy="6408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Bitmap Image" r:id="rId3" imgW="3343742" imgH="3419952" progId="Paint.Picture">
                  <p:embed/>
                </p:oleObj>
              </mc:Choice>
              <mc:Fallback>
                <p:oleObj name="Bitmap Image" r:id="rId3" imgW="3343742" imgH="3419952" progId="Paint.Picture">
                  <p:embed/>
                  <p:pic>
                    <p:nvPicPr>
                      <p:cNvPr id="6144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3864" y="223839"/>
                        <a:ext cx="6264275" cy="6408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ttangolo 1"/>
          <p:cNvSpPr/>
          <p:nvPr/>
        </p:nvSpPr>
        <p:spPr>
          <a:xfrm>
            <a:off x="4011613" y="6386513"/>
            <a:ext cx="40386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061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it-IT" sz="4000" b="1">
                <a:solidFill>
                  <a:srgbClr val="FFFF00"/>
                </a:solidFill>
              </a:rPr>
              <a:t>ERCP</a:t>
            </a:r>
            <a:r>
              <a:rPr lang="en-US" altLang="it-IT" sz="4000">
                <a:solidFill>
                  <a:srgbClr val="FFFF00"/>
                </a:solidFill>
              </a:rPr>
              <a:t> </a:t>
            </a:r>
            <a:endParaRPr lang="en-GB" altLang="it-IT" sz="4000">
              <a:solidFill>
                <a:srgbClr val="FFFF00"/>
              </a:solidFill>
            </a:endParaRPr>
          </a:p>
        </p:txBody>
      </p:sp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it-IT" smtClean="0">
                <a:solidFill>
                  <a:schemeClr val="bg1"/>
                </a:solidFill>
              </a:rPr>
              <a:t>Di scelta quando non sono presenti calcificazioni </a:t>
            </a:r>
          </a:p>
          <a:p>
            <a:pPr eaLnBrk="1" hangingPunct="1"/>
            <a:endParaRPr lang="en-US" altLang="it-IT" smtClean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endParaRPr lang="en-US" altLang="it-IT" smtClean="0">
              <a:solidFill>
                <a:schemeClr val="bg1"/>
              </a:solidFill>
            </a:endParaRPr>
          </a:p>
          <a:p>
            <a:pPr eaLnBrk="1" hangingPunct="1"/>
            <a:r>
              <a:rPr lang="en-US" altLang="it-IT" smtClean="0">
                <a:solidFill>
                  <a:schemeClr val="bg1"/>
                </a:solidFill>
              </a:rPr>
              <a:t>Se normale non si esclude la diagnosi di pancreatite cronica</a:t>
            </a:r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271063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6988"/>
            <a:ext cx="7772400" cy="1295400"/>
          </a:xfrm>
        </p:spPr>
        <p:txBody>
          <a:bodyPr/>
          <a:lstStyle/>
          <a:p>
            <a:pPr eaLnBrk="1" hangingPunct="1"/>
            <a:r>
              <a:rPr lang="en-US" altLang="it-IT" sz="4000" b="1">
                <a:solidFill>
                  <a:srgbClr val="FFFF00"/>
                </a:solidFill>
              </a:rPr>
              <a:t>ERCP</a:t>
            </a:r>
          </a:p>
        </p:txBody>
      </p:sp>
      <p:sp>
        <p:nvSpPr>
          <p:cNvPr id="6349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05000" y="1143000"/>
            <a:ext cx="8458200" cy="5410200"/>
          </a:xfrm>
        </p:spPr>
        <p:txBody>
          <a:bodyPr/>
          <a:lstStyle/>
          <a:p>
            <a:pPr algn="l" eaLnBrk="1" hangingPunct="1"/>
            <a:r>
              <a:rPr lang="en-GB" altLang="it-IT" sz="2800">
                <a:solidFill>
                  <a:schemeClr val="bg1"/>
                </a:solidFill>
              </a:rPr>
              <a:t>Può fornire informazioni utili sullo stato del sistema duttale pancreatico </a:t>
            </a:r>
          </a:p>
          <a:p>
            <a:pPr algn="l" eaLnBrk="1" hangingPunct="1"/>
            <a:endParaRPr lang="en-GB" altLang="it-IT" sz="2800">
              <a:solidFill>
                <a:schemeClr val="bg1"/>
              </a:solidFill>
            </a:endParaRPr>
          </a:p>
          <a:p>
            <a:pPr algn="l" eaLnBrk="1" hangingPunct="1"/>
            <a:r>
              <a:rPr lang="en-GB" altLang="it-IT" sz="2800">
                <a:solidFill>
                  <a:schemeClr val="bg1"/>
                </a:solidFill>
              </a:rPr>
              <a:t>Le anomalie comprendono:</a:t>
            </a:r>
          </a:p>
          <a:p>
            <a:pPr algn="l" eaLnBrk="1" hangingPunct="1"/>
            <a:r>
              <a:rPr lang="en-GB" altLang="it-IT" sz="2800">
                <a:solidFill>
                  <a:schemeClr val="bg1"/>
                </a:solidFill>
              </a:rPr>
              <a:t>   1) restringimento del lume;  </a:t>
            </a:r>
          </a:p>
          <a:p>
            <a:pPr algn="l" eaLnBrk="1" hangingPunct="1"/>
            <a:r>
              <a:rPr lang="en-GB" altLang="it-IT" sz="2800">
                <a:solidFill>
                  <a:schemeClr val="bg1"/>
                </a:solidFill>
              </a:rPr>
              <a:t>   2) irregolarità nel sistema duttale con stenosi, dilatazioni, formazione di strutture sacciformi ed ectasie;</a:t>
            </a:r>
          </a:p>
          <a:p>
            <a:pPr algn="l" eaLnBrk="1" hangingPunct="1"/>
            <a:r>
              <a:rPr lang="en-GB" altLang="it-IT" sz="2800">
                <a:solidFill>
                  <a:schemeClr val="bg1"/>
                </a:solidFill>
              </a:rPr>
              <a:t>  3) ostruzione del dotto da parte di depositi di calcio</a:t>
            </a:r>
          </a:p>
        </p:txBody>
      </p:sp>
    </p:spTree>
    <p:extLst>
      <p:ext uri="{BB962C8B-B14F-4D97-AF65-F5344CB8AC3E}">
        <p14:creationId xmlns:p14="http://schemas.microsoft.com/office/powerpoint/2010/main" val="41730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it-IT" smtClean="0"/>
          </a:p>
        </p:txBody>
      </p:sp>
      <p:graphicFrame>
        <p:nvGraphicFramePr>
          <p:cNvPr id="64514" name="Object 3"/>
          <p:cNvGraphicFramePr>
            <a:graphicFrameLocks noChangeAspect="1"/>
          </p:cNvGraphicFramePr>
          <p:nvPr>
            <p:ph idx="1"/>
          </p:nvPr>
        </p:nvGraphicFramePr>
        <p:xfrm>
          <a:off x="2171700" y="346076"/>
          <a:ext cx="7848600" cy="6164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Bitmap Image" r:id="rId3" imgW="4304762" imgH="3381847" progId="Paint.Picture">
                  <p:embed/>
                </p:oleObj>
              </mc:Choice>
              <mc:Fallback>
                <p:oleObj name="Bitmap Image" r:id="rId3" imgW="4304762" imgH="3381847" progId="Paint.Picture">
                  <p:embed/>
                  <p:pic>
                    <p:nvPicPr>
                      <p:cNvPr id="6451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1700" y="346076"/>
                        <a:ext cx="7848600" cy="6164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308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it-IT" b="1" smtClean="0">
                <a:solidFill>
                  <a:srgbClr val="FFFF00"/>
                </a:solidFill>
              </a:rPr>
              <a:t>Ecoendoscopia (EUS)</a:t>
            </a:r>
            <a:endParaRPr lang="en-GB" altLang="it-IT" b="1" smtClean="0">
              <a:solidFill>
                <a:srgbClr val="FFFF00"/>
              </a:solidFill>
            </a:endParaRPr>
          </a:p>
        </p:txBody>
      </p:sp>
      <p:sp>
        <p:nvSpPr>
          <p:cNvPr id="655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lnSpc>
                <a:spcPct val="90000"/>
              </a:lnSpc>
            </a:pPr>
            <a:r>
              <a:rPr lang="en-US" altLang="it-IT" sz="2400">
                <a:solidFill>
                  <a:schemeClr val="bg1"/>
                </a:solidFill>
              </a:rPr>
              <a:t>L’aspetto endosonografico maggiormente predittivo è la presenza di un calcolo</a:t>
            </a:r>
          </a:p>
          <a:p>
            <a:pPr marL="457200" indent="-457200" rtl="1" eaLnBrk="1" hangingPunct="1">
              <a:lnSpc>
                <a:spcPct val="90000"/>
              </a:lnSpc>
              <a:buNone/>
            </a:pPr>
            <a:endParaRPr lang="en-US" altLang="it-IT" sz="2400">
              <a:solidFill>
                <a:schemeClr val="bg1"/>
              </a:solidFill>
            </a:endParaRPr>
          </a:p>
          <a:p>
            <a:pPr marL="457200" indent="-457200" eaLnBrk="1" hangingPunct="1">
              <a:lnSpc>
                <a:spcPct val="90000"/>
              </a:lnSpc>
            </a:pPr>
            <a:r>
              <a:rPr lang="en-US" altLang="it-IT" sz="2400">
                <a:solidFill>
                  <a:schemeClr val="bg1"/>
                </a:solidFill>
              </a:rPr>
              <a:t>Altre caratteristiche patologiche comprendono:</a:t>
            </a:r>
          </a:p>
          <a:p>
            <a:pPr marL="457200" indent="-457200" eaLnBrk="1" hangingPunct="1">
              <a:lnSpc>
                <a:spcPct val="90000"/>
              </a:lnSpc>
            </a:pPr>
            <a:endParaRPr lang="en-US" altLang="it-IT" sz="2400">
              <a:solidFill>
                <a:schemeClr val="bg1"/>
              </a:solidFill>
            </a:endParaRPr>
          </a:p>
          <a:p>
            <a:pPr marL="838200" lvl="1" indent="-381000" eaLnBrk="1" hangingPunct="1">
              <a:lnSpc>
                <a:spcPct val="90000"/>
              </a:lnSpc>
            </a:pPr>
            <a:r>
              <a:rPr lang="en-US" altLang="it-IT" sz="2000">
                <a:solidFill>
                  <a:schemeClr val="bg1"/>
                </a:solidFill>
                <a:ea typeface="Arial" panose="020B0604020202020204" pitchFamily="34" charset="0"/>
              </a:rPr>
              <a:t>Dotti collaterali visibili	</a:t>
            </a:r>
          </a:p>
          <a:p>
            <a:pPr marL="838200" lvl="1" indent="-381000" eaLnBrk="1" hangingPunct="1">
              <a:lnSpc>
                <a:spcPct val="90000"/>
              </a:lnSpc>
            </a:pPr>
            <a:r>
              <a:rPr lang="en-US" altLang="it-IT" sz="2000">
                <a:solidFill>
                  <a:schemeClr val="bg1"/>
                </a:solidFill>
                <a:ea typeface="Arial" panose="020B0604020202020204" pitchFamily="34" charset="0"/>
              </a:rPr>
              <a:t>Cisti</a:t>
            </a:r>
          </a:p>
          <a:p>
            <a:pPr marL="838200" lvl="1" indent="-381000" eaLnBrk="1" hangingPunct="1">
              <a:lnSpc>
                <a:spcPct val="90000"/>
              </a:lnSpc>
            </a:pPr>
            <a:r>
              <a:rPr lang="en-US" altLang="it-IT" sz="2000">
                <a:solidFill>
                  <a:schemeClr val="bg1"/>
                </a:solidFill>
                <a:ea typeface="Arial" panose="020B0604020202020204" pitchFamily="34" charset="0"/>
              </a:rPr>
              <a:t>Dotto pancreatico principale irregolare </a:t>
            </a:r>
          </a:p>
          <a:p>
            <a:pPr marL="838200" lvl="1" indent="-381000" eaLnBrk="1" hangingPunct="1">
              <a:lnSpc>
                <a:spcPct val="90000"/>
              </a:lnSpc>
            </a:pPr>
            <a:r>
              <a:rPr lang="en-US" altLang="it-IT" sz="2000">
                <a:solidFill>
                  <a:schemeClr val="bg1"/>
                </a:solidFill>
                <a:ea typeface="Arial" panose="020B0604020202020204" pitchFamily="34" charset="0"/>
              </a:rPr>
              <a:t>Margini iperecogeni del dotto pancreatico principale</a:t>
            </a:r>
          </a:p>
          <a:p>
            <a:pPr marL="838200" lvl="1" indent="-381000" eaLnBrk="1" hangingPunct="1">
              <a:lnSpc>
                <a:spcPct val="90000"/>
              </a:lnSpc>
            </a:pPr>
            <a:r>
              <a:rPr lang="en-US" altLang="it-IT" sz="2000">
                <a:solidFill>
                  <a:schemeClr val="bg1"/>
                </a:solidFill>
                <a:ea typeface="Arial" panose="020B0604020202020204" pitchFamily="34" charset="0"/>
              </a:rPr>
              <a:t>Foci e filoni iperecogeni 		</a:t>
            </a:r>
            <a:endParaRPr lang="en-GB" altLang="it-IT" sz="2000">
              <a:solidFill>
                <a:schemeClr val="bg1"/>
              </a:solidFill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70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it-IT" smtClean="0"/>
          </a:p>
        </p:txBody>
      </p:sp>
      <p:graphicFrame>
        <p:nvGraphicFramePr>
          <p:cNvPr id="66562" name="Object 3"/>
          <p:cNvGraphicFramePr>
            <a:graphicFrameLocks noChangeAspect="1"/>
          </p:cNvGraphicFramePr>
          <p:nvPr>
            <p:ph idx="1"/>
          </p:nvPr>
        </p:nvGraphicFramePr>
        <p:xfrm>
          <a:off x="2441575" y="295275"/>
          <a:ext cx="7308850" cy="626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Bitmap Image" r:id="rId3" imgW="3610479" imgH="3095238" progId="Paint.Picture">
                  <p:embed/>
                </p:oleObj>
              </mc:Choice>
              <mc:Fallback>
                <p:oleObj name="Bitmap Image" r:id="rId3" imgW="3610479" imgH="3095238" progId="Paint.Picture">
                  <p:embed/>
                  <p:pic>
                    <p:nvPicPr>
                      <p:cNvPr id="66562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1575" y="295275"/>
                        <a:ext cx="7308850" cy="626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566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it-IT" sz="4000" b="1">
                <a:solidFill>
                  <a:srgbClr val="FFFF00"/>
                </a:solidFill>
              </a:rPr>
              <a:t>Complicazioni</a:t>
            </a:r>
            <a:endParaRPr lang="en-GB" altLang="it-IT" sz="4000" b="1">
              <a:solidFill>
                <a:srgbClr val="FFFF00"/>
              </a:solidFill>
            </a:endParaRPr>
          </a:p>
        </p:txBody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76400"/>
            <a:ext cx="8229600" cy="4495800"/>
          </a:xfrm>
        </p:spPr>
        <p:txBody>
          <a:bodyPr/>
          <a:lstStyle/>
          <a:p>
            <a:pPr eaLnBrk="1" hangingPunct="1"/>
            <a:r>
              <a:rPr lang="en-US" altLang="it-IT" sz="2800">
                <a:solidFill>
                  <a:schemeClr val="bg1"/>
                </a:solidFill>
              </a:rPr>
              <a:t>Formazione di pseudocisti</a:t>
            </a:r>
          </a:p>
          <a:p>
            <a:pPr eaLnBrk="1" hangingPunct="1"/>
            <a:r>
              <a:rPr lang="en-US" altLang="it-IT" sz="2800">
                <a:solidFill>
                  <a:schemeClr val="bg1"/>
                </a:solidFill>
              </a:rPr>
              <a:t>Pseudo-aneurisma</a:t>
            </a:r>
          </a:p>
          <a:p>
            <a:pPr eaLnBrk="1" hangingPunct="1"/>
            <a:r>
              <a:rPr lang="en-US" altLang="it-IT" sz="2800">
                <a:solidFill>
                  <a:schemeClr val="bg1"/>
                </a:solidFill>
              </a:rPr>
              <a:t>Stenosi della VBP o del duodeno</a:t>
            </a:r>
          </a:p>
          <a:p>
            <a:pPr eaLnBrk="1" hangingPunct="1"/>
            <a:r>
              <a:rPr lang="en-US" altLang="it-IT" sz="2800">
                <a:solidFill>
                  <a:schemeClr val="bg1"/>
                </a:solidFill>
              </a:rPr>
              <a:t>Ascite pancreatica o versamento pleurico</a:t>
            </a:r>
          </a:p>
          <a:p>
            <a:pPr eaLnBrk="1" hangingPunct="1"/>
            <a:r>
              <a:rPr lang="en-US" altLang="it-IT" sz="2800">
                <a:solidFill>
                  <a:schemeClr val="bg1"/>
                </a:solidFill>
              </a:rPr>
              <a:t>Trombosi della vena splenica</a:t>
            </a:r>
          </a:p>
          <a:p>
            <a:pPr eaLnBrk="1" hangingPunct="1"/>
            <a:r>
              <a:rPr lang="en-US" altLang="it-IT" sz="2800" b="1">
                <a:solidFill>
                  <a:srgbClr val="FFC000"/>
                </a:solidFill>
              </a:rPr>
              <a:t>Cancro del pancreas </a:t>
            </a:r>
          </a:p>
          <a:p>
            <a:pPr eaLnBrk="1" hangingPunct="1"/>
            <a:r>
              <a:rPr lang="en-US" altLang="it-IT" sz="2800">
                <a:solidFill>
                  <a:schemeClr val="bg1"/>
                </a:solidFill>
              </a:rPr>
              <a:t>Attacchi di pancreatite acuta (in particolar modo in alcolisti che continuano a bere)</a:t>
            </a:r>
            <a:endParaRPr lang="en-GB" altLang="it-IT" sz="2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52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it-IT" b="1" smtClean="0">
                <a:solidFill>
                  <a:srgbClr val="FFFF00"/>
                </a:solidFill>
              </a:rPr>
              <a:t>Diagnosi Differenziale</a:t>
            </a:r>
            <a:endParaRPr lang="en-GB" altLang="it-IT" b="1" smtClean="0">
              <a:solidFill>
                <a:srgbClr val="FFFF00"/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it-IT" sz="2400" b="1">
                <a:solidFill>
                  <a:srgbClr val="FFC000"/>
                </a:solidFill>
              </a:rPr>
              <a:t>Cancro del pancreas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it-IT" sz="1800">
                <a:solidFill>
                  <a:schemeClr val="bg1"/>
                </a:solidFill>
                <a:ea typeface="Arial" panose="020B0604020202020204" pitchFamily="34" charset="0"/>
              </a:rPr>
              <a:t>Età avanzata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it-IT" sz="1800">
                <a:solidFill>
                  <a:schemeClr val="bg1"/>
                </a:solidFill>
                <a:ea typeface="Arial" panose="020B0604020202020204" pitchFamily="34" charset="0"/>
              </a:rPr>
              <a:t>Anamnesi negativa per abuso di alcol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it-IT" sz="1800">
                <a:solidFill>
                  <a:schemeClr val="bg1"/>
                </a:solidFill>
                <a:ea typeface="Arial" panose="020B0604020202020204" pitchFamily="34" charset="0"/>
              </a:rPr>
              <a:t>Perdita di peso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it-IT" sz="1800">
                <a:solidFill>
                  <a:schemeClr val="bg1"/>
                </a:solidFill>
                <a:ea typeface="Arial" panose="020B0604020202020204" pitchFamily="34" charset="0"/>
              </a:rPr>
              <a:t>Sintomi protratti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it-IT" sz="1800">
                <a:solidFill>
                  <a:schemeClr val="bg1"/>
                </a:solidFill>
                <a:ea typeface="Arial" panose="020B0604020202020204" pitchFamily="34" charset="0"/>
              </a:rPr>
              <a:t>Stenosi del dotto pancreatico maggiore di 10mm di lunghezza all’ERCP </a:t>
            </a:r>
          </a:p>
          <a:p>
            <a:pPr lvl="1" eaLnBrk="1" hangingPunct="1">
              <a:lnSpc>
                <a:spcPct val="80000"/>
              </a:lnSpc>
            </a:pPr>
            <a:endParaRPr lang="en-US" altLang="it-IT" sz="1800">
              <a:solidFill>
                <a:schemeClr val="bg1"/>
              </a:solidFill>
              <a:ea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it-IT" sz="1800">
                <a:solidFill>
                  <a:schemeClr val="bg1"/>
                </a:solidFill>
                <a:ea typeface="Arial" panose="020B0604020202020204" pitchFamily="34" charset="0"/>
              </a:rPr>
              <a:t>Markers positivi quali: CA 19-9 e CEA</a:t>
            </a:r>
          </a:p>
          <a:p>
            <a:pPr eaLnBrk="1" hangingPunct="1">
              <a:lnSpc>
                <a:spcPct val="80000"/>
              </a:lnSpc>
            </a:pPr>
            <a:endParaRPr lang="en-US" altLang="it-IT" sz="2000" b="1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it-IT" sz="2000" b="1">
                <a:solidFill>
                  <a:srgbClr val="00B0F0"/>
                </a:solidFill>
              </a:rPr>
              <a:t>Ulcera peptica (peptic ulcer disease)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it-IT" sz="2000" b="1">
                <a:solidFill>
                  <a:srgbClr val="00B0F0"/>
                </a:solidFill>
              </a:rPr>
              <a:t>Cacoli biliari</a:t>
            </a:r>
          </a:p>
          <a:p>
            <a:pPr eaLnBrk="1" hangingPunct="1">
              <a:lnSpc>
                <a:spcPct val="80000"/>
              </a:lnSpc>
            </a:pPr>
            <a:r>
              <a:rPr lang="en-US" altLang="it-IT" sz="2000" b="1">
                <a:solidFill>
                  <a:srgbClr val="00B0F0"/>
                </a:solidFill>
              </a:rPr>
              <a:t>IBS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it-IT" sz="2000" b="1">
                <a:solidFill>
                  <a:srgbClr val="00B0F0"/>
                </a:solidFill>
              </a:rPr>
              <a:t>Pancreatite acuta</a:t>
            </a:r>
            <a:endParaRPr lang="en-GB" altLang="it-IT" sz="2000" b="1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8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it-IT" b="1" smtClean="0">
                <a:solidFill>
                  <a:srgbClr val="FFC000"/>
                </a:solidFill>
              </a:rPr>
              <a:t>Terapia</a:t>
            </a:r>
            <a:endParaRPr lang="en-GB" altLang="it-IT" b="1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27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it-IT" sz="4000" b="1">
                <a:solidFill>
                  <a:srgbClr val="FFFF00"/>
                </a:solidFill>
              </a:rPr>
              <a:t>Gestione del paziente</a:t>
            </a:r>
            <a:endParaRPr lang="en-GB" altLang="it-IT" sz="4000" b="1">
              <a:solidFill>
                <a:srgbClr val="FFFF00"/>
              </a:solidFill>
            </a:endParaRPr>
          </a:p>
        </p:txBody>
      </p:sp>
      <p:sp>
        <p:nvSpPr>
          <p:cNvPr id="706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it-IT" smtClean="0">
                <a:solidFill>
                  <a:schemeClr val="bg1"/>
                </a:solidFill>
              </a:rPr>
              <a:t>Approccio graduale:</a:t>
            </a:r>
          </a:p>
          <a:p>
            <a:pPr lvl="1" eaLnBrk="1" hangingPunct="1"/>
            <a:endParaRPr lang="en-US" altLang="it-IT" smtClean="0">
              <a:solidFill>
                <a:schemeClr val="bg1"/>
              </a:solidFill>
              <a:ea typeface="Arial" panose="020B0604020202020204" pitchFamily="34" charset="0"/>
            </a:endParaRPr>
          </a:p>
          <a:p>
            <a:pPr lvl="1" eaLnBrk="1" hangingPunct="1"/>
            <a:r>
              <a:rPr lang="en-US" altLang="it-IT" smtClean="0">
                <a:solidFill>
                  <a:schemeClr val="bg1"/>
                </a:solidFill>
                <a:ea typeface="Arial" panose="020B0604020202020204" pitchFamily="34" charset="0"/>
              </a:rPr>
              <a:t>Raccomandazioni generali</a:t>
            </a:r>
          </a:p>
          <a:p>
            <a:pPr lvl="1" eaLnBrk="1" hangingPunct="1"/>
            <a:r>
              <a:rPr lang="en-US" altLang="it-IT" smtClean="0">
                <a:solidFill>
                  <a:schemeClr val="bg1"/>
                </a:solidFill>
                <a:ea typeface="Arial" panose="020B0604020202020204" pitchFamily="34" charset="0"/>
              </a:rPr>
              <a:t>Integrazione di enzimi pancreatici </a:t>
            </a:r>
          </a:p>
          <a:p>
            <a:pPr lvl="1" eaLnBrk="1" hangingPunct="1"/>
            <a:r>
              <a:rPr lang="en-US" altLang="it-IT" smtClean="0">
                <a:solidFill>
                  <a:schemeClr val="bg1"/>
                </a:solidFill>
                <a:ea typeface="Arial" panose="020B0604020202020204" pitchFamily="34" charset="0"/>
              </a:rPr>
              <a:t>Analgesici</a:t>
            </a:r>
          </a:p>
          <a:p>
            <a:pPr lvl="1" eaLnBrk="1" hangingPunct="1"/>
            <a:r>
              <a:rPr lang="en-US" altLang="it-IT" smtClean="0">
                <a:solidFill>
                  <a:schemeClr val="bg1"/>
                </a:solidFill>
                <a:ea typeface="Arial" panose="020B0604020202020204" pitchFamily="34" charset="0"/>
              </a:rPr>
              <a:t>Opzioni invasive</a:t>
            </a:r>
            <a:endParaRPr lang="en-GB" altLang="it-IT" smtClean="0">
              <a:solidFill>
                <a:schemeClr val="bg1"/>
              </a:solidFill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74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CasellaDiTesto 3"/>
          <p:cNvSpPr txBox="1">
            <a:spLocks noChangeArrowheads="1"/>
          </p:cNvSpPr>
          <p:nvPr/>
        </p:nvSpPr>
        <p:spPr bwMode="auto">
          <a:xfrm>
            <a:off x="3792539" y="354013"/>
            <a:ext cx="4884737" cy="647700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6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Semeiotica di laboratorio</a:t>
            </a:r>
          </a:p>
        </p:txBody>
      </p:sp>
      <p:sp>
        <p:nvSpPr>
          <p:cNvPr id="53250" name="CasellaDiTesto 5"/>
          <p:cNvSpPr txBox="1">
            <a:spLocks noChangeArrowheads="1"/>
          </p:cNvSpPr>
          <p:nvPr/>
        </p:nvSpPr>
        <p:spPr bwMode="auto">
          <a:xfrm>
            <a:off x="1541463" y="1557338"/>
            <a:ext cx="5276850" cy="4400550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Amilasi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Lipasi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28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Emocromocitometrico con formula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Assetto emocoagulativo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Glicemia, Hb-glicata, fruttosamina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Funzionalità epatica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Indici di colestasi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PCR e VES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Funzionalità renale</a:t>
            </a:r>
          </a:p>
        </p:txBody>
      </p:sp>
      <p:sp>
        <p:nvSpPr>
          <p:cNvPr id="53251" name="CasellaDiTesto 2"/>
          <p:cNvSpPr txBox="1">
            <a:spLocks noChangeArrowheads="1"/>
          </p:cNvSpPr>
          <p:nvPr/>
        </p:nvSpPr>
        <p:spPr bwMode="auto">
          <a:xfrm>
            <a:off x="5842001" y="1301750"/>
            <a:ext cx="3883025" cy="1570038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Tests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 insufficienza pancreatica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Lipidi fecali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Curva da carico orale glucosio</a:t>
            </a:r>
          </a:p>
        </p:txBody>
      </p:sp>
      <p:pic>
        <p:nvPicPr>
          <p:cNvPr id="53252" name="Picture 4" descr="elastasi-feca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7" r="24080"/>
          <a:stretch>
            <a:fillRect/>
          </a:stretch>
        </p:blipFill>
        <p:spPr bwMode="auto">
          <a:xfrm>
            <a:off x="6600825" y="3284539"/>
            <a:ext cx="3976688" cy="311467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08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it-IT" b="1" smtClean="0">
                <a:solidFill>
                  <a:srgbClr val="FFFF00"/>
                </a:solidFill>
              </a:rPr>
              <a:t>Raccomandazioni generali</a:t>
            </a:r>
            <a:endParaRPr lang="en-GB" altLang="it-IT" b="1" smtClean="0">
              <a:solidFill>
                <a:srgbClr val="FFFF00"/>
              </a:solidFill>
            </a:endParaRPr>
          </a:p>
        </p:txBody>
      </p:sp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it-IT" b="1" smtClean="0">
                <a:solidFill>
                  <a:schemeClr val="bg1"/>
                </a:solidFill>
              </a:rPr>
              <a:t>Stabilire una diagosi sicura</a:t>
            </a:r>
            <a:r>
              <a:rPr lang="en-US" altLang="it-IT" smtClean="0">
                <a:solidFill>
                  <a:schemeClr val="bg1"/>
                </a:solidFill>
              </a:rPr>
              <a:t> </a:t>
            </a:r>
          </a:p>
          <a:p>
            <a:pPr eaLnBrk="1" hangingPunct="1"/>
            <a:endParaRPr lang="en-US" altLang="it-IT" b="1" smtClean="0">
              <a:solidFill>
                <a:schemeClr val="bg1"/>
              </a:solidFill>
            </a:endParaRPr>
          </a:p>
          <a:p>
            <a:pPr eaLnBrk="1" hangingPunct="1"/>
            <a:r>
              <a:rPr lang="en-US" altLang="it-IT" b="1" smtClean="0">
                <a:solidFill>
                  <a:schemeClr val="bg1"/>
                </a:solidFill>
              </a:rPr>
              <a:t>Cessare l’assunzione di alcool</a:t>
            </a:r>
            <a:endParaRPr lang="en-US" altLang="it-IT" smtClean="0">
              <a:solidFill>
                <a:schemeClr val="bg1"/>
              </a:solidFill>
            </a:endParaRPr>
          </a:p>
          <a:p>
            <a:pPr eaLnBrk="1" hangingPunct="1"/>
            <a:endParaRPr lang="en-US" altLang="it-IT" b="1" smtClean="0">
              <a:solidFill>
                <a:schemeClr val="bg1"/>
              </a:solidFill>
            </a:endParaRPr>
          </a:p>
          <a:p>
            <a:pPr eaLnBrk="1" hangingPunct="1"/>
            <a:r>
              <a:rPr lang="en-US" altLang="it-IT" b="1" smtClean="0">
                <a:solidFill>
                  <a:schemeClr val="bg1"/>
                </a:solidFill>
              </a:rPr>
              <a:t>Piccoli pasti </a:t>
            </a:r>
            <a:endParaRPr lang="en-GB" altLang="it-IT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82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274638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it-IT" sz="4000" b="1">
                <a:solidFill>
                  <a:srgbClr val="FFFF00"/>
                </a:solidFill>
              </a:rPr>
              <a:t>Integrazione di enzimi pancreatici </a:t>
            </a:r>
            <a:endParaRPr lang="en-GB" altLang="it-IT" sz="4000" b="1">
              <a:solidFill>
                <a:srgbClr val="FFFF00"/>
              </a:solidFill>
            </a:endParaRPr>
          </a:p>
        </p:txBody>
      </p:sp>
      <p:sp>
        <p:nvSpPr>
          <p:cNvPr id="727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it-IT" sz="20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it-IT" sz="2000">
                <a:solidFill>
                  <a:schemeClr val="bg1"/>
                </a:solidFill>
              </a:rPr>
              <a:t>La risposta potrebbe essre migliore nelle donne giovani con minime alterazioni dei dotti di più piccole dimensioni</a:t>
            </a:r>
          </a:p>
          <a:p>
            <a:pPr eaLnBrk="1" hangingPunct="1">
              <a:lnSpc>
                <a:spcPct val="80000"/>
              </a:lnSpc>
            </a:pPr>
            <a:endParaRPr lang="en-US" altLang="it-IT" sz="20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it-IT" sz="2000">
                <a:solidFill>
                  <a:schemeClr val="bg1"/>
                </a:solidFill>
              </a:rPr>
              <a:t>MECCANISMO: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it-IT" sz="1800">
                <a:solidFill>
                  <a:schemeClr val="bg1"/>
                </a:solidFill>
                <a:ea typeface="Arial" panose="020B0604020202020204" pitchFamily="34" charset="0"/>
              </a:rPr>
              <a:t>Inibizione del feedback nel duodeno che regola il rilascio di colecistochinina (CCK), l’ormone che stimola la secrezione di enzimi digestivi da parte del pancreas esocrino</a:t>
            </a:r>
          </a:p>
          <a:p>
            <a:pPr eaLnBrk="1" hangingPunct="1">
              <a:lnSpc>
                <a:spcPct val="80000"/>
              </a:lnSpc>
            </a:pPr>
            <a:endParaRPr lang="en-US" altLang="it-IT" sz="20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it-IT" sz="2000">
                <a:solidFill>
                  <a:schemeClr val="bg1"/>
                </a:solidFill>
              </a:rPr>
              <a:t>Compresse di </a:t>
            </a:r>
            <a:r>
              <a:rPr lang="en-US" altLang="it-IT" sz="2000">
                <a:solidFill>
                  <a:srgbClr val="FFC000"/>
                </a:solidFill>
              </a:rPr>
              <a:t>CREON </a:t>
            </a:r>
            <a:r>
              <a:rPr lang="en-US" altLang="it-IT" sz="2000">
                <a:solidFill>
                  <a:schemeClr val="bg1"/>
                </a:solidFill>
              </a:rPr>
              <a:t>che contengono: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it-IT" sz="1800">
                <a:solidFill>
                  <a:schemeClr val="bg1"/>
                </a:solidFill>
                <a:ea typeface="Arial" panose="020B0604020202020204" pitchFamily="34" charset="0"/>
              </a:rPr>
              <a:t>10,000 unità di lipasi (8000 U di amilasi; 600 U di proteasi)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it-IT" sz="1800">
                <a:solidFill>
                  <a:schemeClr val="bg1"/>
                </a:solidFill>
                <a:ea typeface="Arial" panose="020B0604020202020204" pitchFamily="34" charset="0"/>
              </a:rPr>
              <a:t>25.000 unità di lipasi (18.000 U di amilasi; 1000 U di proteasi)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it-IT" sz="1800">
                <a:solidFill>
                  <a:schemeClr val="bg1"/>
                </a:solidFill>
                <a:ea typeface="Arial" panose="020B0604020202020204" pitchFamily="34" charset="0"/>
              </a:rPr>
              <a:t>40.000 unità di lipasi (25.000 U di amilasi, 1600 U di proteasi)</a:t>
            </a:r>
          </a:p>
          <a:p>
            <a:pPr eaLnBrk="1" hangingPunct="1">
              <a:lnSpc>
                <a:spcPct val="80000"/>
              </a:lnSpc>
            </a:pPr>
            <a:endParaRPr lang="en-US" altLang="it-IT" sz="20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it-IT" sz="20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altLang="it-IT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12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it-IT" sz="4000" b="1">
                <a:solidFill>
                  <a:srgbClr val="FFFF00"/>
                </a:solidFill>
              </a:rPr>
              <a:t>Maldigestione</a:t>
            </a:r>
            <a:endParaRPr lang="en-GB" altLang="it-IT" sz="4000" b="1">
              <a:solidFill>
                <a:srgbClr val="FFFF00"/>
              </a:solidFill>
            </a:endParaRPr>
          </a:p>
        </p:txBody>
      </p:sp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it-IT" sz="2800">
                <a:solidFill>
                  <a:schemeClr val="bg1"/>
                </a:solidFill>
              </a:rPr>
              <a:t>Enzimi pancreatici: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it-IT" sz="2400">
                <a:solidFill>
                  <a:schemeClr val="bg1"/>
                </a:solidFill>
                <a:ea typeface="Arial" panose="020B0604020202020204" pitchFamily="34" charset="0"/>
              </a:rPr>
              <a:t>Sarebbe sufficiente che il 10% del contenuto totale di lipasi fosse rilasciato in duodeno a tempo determinato</a:t>
            </a:r>
          </a:p>
          <a:p>
            <a:pPr lvl="1" eaLnBrk="1" hangingPunct="1">
              <a:lnSpc>
                <a:spcPct val="90000"/>
              </a:lnSpc>
            </a:pPr>
            <a:endParaRPr lang="en-US" altLang="it-IT" sz="2400">
              <a:solidFill>
                <a:schemeClr val="bg1"/>
              </a:solidFill>
              <a:ea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it-IT" sz="2400">
                <a:solidFill>
                  <a:schemeClr val="bg1"/>
                </a:solidFill>
                <a:ea typeface="Arial" panose="020B0604020202020204" pitchFamily="34" charset="0"/>
              </a:rPr>
              <a:t>Scarsa efficacia (perchè ?)</a:t>
            </a:r>
          </a:p>
          <a:p>
            <a:pPr lvl="1" eaLnBrk="1" hangingPunct="1">
              <a:lnSpc>
                <a:spcPct val="90000"/>
              </a:lnSpc>
            </a:pPr>
            <a:endParaRPr lang="en-US" altLang="it-IT" sz="2400">
              <a:solidFill>
                <a:schemeClr val="bg1"/>
              </a:solidFill>
              <a:ea typeface="Arial" panose="020B0604020202020204" pitchFamily="34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it-IT" sz="2000">
                <a:solidFill>
                  <a:schemeClr val="bg1"/>
                </a:solidFill>
                <a:ea typeface="Arial" panose="020B0604020202020204" pitchFamily="34" charset="0"/>
              </a:rPr>
              <a:t>Lipasi è inattivata dall’acido gastrico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it-IT" sz="2000">
                <a:solidFill>
                  <a:schemeClr val="bg1"/>
                </a:solidFill>
                <a:ea typeface="Arial" panose="020B0604020202020204" pitchFamily="34" charset="0"/>
              </a:rPr>
              <a:t>Svuotamento gastrico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it-IT" sz="2000">
                <a:solidFill>
                  <a:schemeClr val="bg1"/>
                </a:solidFill>
                <a:ea typeface="Arial" panose="020B0604020202020204" pitchFamily="34" charset="0"/>
              </a:rPr>
              <a:t>Variabilità degli estratti di enzimi pancreatici (?)</a:t>
            </a:r>
          </a:p>
          <a:p>
            <a:pPr lvl="2" eaLnBrk="1" hangingPunct="1">
              <a:lnSpc>
                <a:spcPct val="90000"/>
              </a:lnSpc>
            </a:pPr>
            <a:endParaRPr lang="en-GB" altLang="it-IT" sz="2000">
              <a:solidFill>
                <a:schemeClr val="bg1"/>
              </a:solidFill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225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it-IT" smtClean="0"/>
          </a:p>
        </p:txBody>
      </p:sp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it-IT" smtClean="0">
                <a:solidFill>
                  <a:schemeClr val="bg1"/>
                </a:solidFill>
              </a:rPr>
              <a:t>I pazienti dovrebbero esere anche trattati con antiacidi (antagonisti del recettore H2 o PPI) per ridurre l’inattivazione degli enzimi da parte dei succhi gastrici.</a:t>
            </a:r>
          </a:p>
          <a:p>
            <a:pPr eaLnBrk="1" hangingPunct="1"/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368482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it-IT" b="1" smtClean="0">
                <a:solidFill>
                  <a:srgbClr val="FFFF00"/>
                </a:solidFill>
              </a:rPr>
              <a:t>Analgesici</a:t>
            </a:r>
            <a:endParaRPr lang="en-GB" altLang="it-IT" b="1" smtClean="0">
              <a:solidFill>
                <a:srgbClr val="FFFF00"/>
              </a:solidFill>
            </a:endParaRPr>
          </a:p>
        </p:txBody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it-IT" sz="2000">
                <a:solidFill>
                  <a:schemeClr val="bg1"/>
                </a:solidFill>
              </a:rPr>
              <a:t>Se la terapia sostitutiva con enzimi pancreatici non riesce a produrre un adeguato controllo del dolore </a:t>
            </a:r>
          </a:p>
          <a:p>
            <a:pPr eaLnBrk="1" hangingPunct="1">
              <a:lnSpc>
                <a:spcPct val="80000"/>
              </a:lnSpc>
            </a:pPr>
            <a:endParaRPr lang="en-US" altLang="it-IT" sz="20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it-IT" sz="2000">
                <a:solidFill>
                  <a:schemeClr val="bg1"/>
                </a:solidFill>
              </a:rPr>
              <a:t>Un breve ciclo terapeutico con narcotici associati ad una bassa dose di amitriptilina e un anitinfiamatorio non steroideo (FANS) </a:t>
            </a:r>
          </a:p>
          <a:p>
            <a:pPr eaLnBrk="1" hangingPunct="1">
              <a:lnSpc>
                <a:spcPct val="80000"/>
              </a:lnSpc>
            </a:pPr>
            <a:endParaRPr lang="en-US" altLang="it-IT" sz="20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it-IT" sz="2000">
                <a:solidFill>
                  <a:schemeClr val="bg1"/>
                </a:solidFill>
              </a:rPr>
              <a:t>Simultanea Ospedalizzazione a breve termine, col paziente mantenuto a digiuno (</a:t>
            </a:r>
            <a:r>
              <a:rPr lang="en-US" altLang="it-IT" sz="2000" i="1">
                <a:solidFill>
                  <a:schemeClr val="bg1"/>
                </a:solidFill>
              </a:rPr>
              <a:t>nihil per os</a:t>
            </a:r>
            <a:r>
              <a:rPr lang="en-US" altLang="it-IT" sz="2000">
                <a:solidFill>
                  <a:schemeClr val="bg1"/>
                </a:solidFill>
              </a:rPr>
              <a:t>) per ridurre la stimolazione pancreatica potrebbe utile nell’interrompere il ciclo vizioso del dolore</a:t>
            </a:r>
          </a:p>
          <a:p>
            <a:pPr eaLnBrk="1" hangingPunct="1">
              <a:lnSpc>
                <a:spcPct val="80000"/>
              </a:lnSpc>
            </a:pPr>
            <a:endParaRPr lang="en-US" altLang="it-IT" sz="20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it-IT" sz="2000">
                <a:solidFill>
                  <a:schemeClr val="bg1"/>
                </a:solidFill>
              </a:rPr>
              <a:t>Analgesia long-term necessaria nei pazienti con dolore cronico. Indicati oppiacei long-acting come MS Contin o cerotti di fentanyl </a:t>
            </a:r>
          </a:p>
          <a:p>
            <a:pPr eaLnBrk="1" hangingPunct="1">
              <a:lnSpc>
                <a:spcPct val="80000"/>
              </a:lnSpc>
            </a:pPr>
            <a:endParaRPr lang="en-US" altLang="it-IT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77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it-IT" b="1" smtClean="0">
                <a:solidFill>
                  <a:schemeClr val="bg1"/>
                </a:solidFill>
              </a:rPr>
              <a:t>Altre terapie</a:t>
            </a:r>
            <a:endParaRPr lang="en-GB" altLang="it-IT" b="1" smtClean="0">
              <a:solidFill>
                <a:schemeClr val="bg1"/>
              </a:solidFill>
            </a:endParaRPr>
          </a:p>
        </p:txBody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it-IT" b="1" smtClean="0">
                <a:solidFill>
                  <a:schemeClr val="bg1"/>
                </a:solidFill>
              </a:rPr>
              <a:t>Octreotide</a:t>
            </a:r>
            <a:r>
              <a:rPr lang="en-US" altLang="it-IT" smtClean="0">
                <a:solidFill>
                  <a:schemeClr val="bg1"/>
                </a:solidFill>
              </a:rPr>
              <a:t>: NON indicato !!!</a:t>
            </a:r>
          </a:p>
          <a:p>
            <a:pPr eaLnBrk="1" hangingPunct="1"/>
            <a:endParaRPr lang="en-US" altLang="it-IT" smtClean="0">
              <a:solidFill>
                <a:schemeClr val="bg1"/>
              </a:solidFill>
            </a:endParaRPr>
          </a:p>
          <a:p>
            <a:pPr eaLnBrk="1" hangingPunct="1"/>
            <a:r>
              <a:rPr lang="en-US" altLang="it-IT" b="1" smtClean="0">
                <a:solidFill>
                  <a:schemeClr val="bg1"/>
                </a:solidFill>
              </a:rPr>
              <a:t>Antiossidanti: </a:t>
            </a:r>
            <a:r>
              <a:rPr lang="en-US" altLang="it-IT" smtClean="0">
                <a:solidFill>
                  <a:schemeClr val="bg1"/>
                </a:solidFill>
              </a:rPr>
              <a:t>Vitamin C, E, methionina e selenio </a:t>
            </a:r>
          </a:p>
        </p:txBody>
      </p:sp>
    </p:spTree>
    <p:extLst>
      <p:ext uri="{BB962C8B-B14F-4D97-AF65-F5344CB8AC3E}">
        <p14:creationId xmlns:p14="http://schemas.microsoft.com/office/powerpoint/2010/main" val="271086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it-IT" b="1" smtClean="0">
                <a:solidFill>
                  <a:schemeClr val="bg1"/>
                </a:solidFill>
              </a:rPr>
              <a:t>Approcci selettivi</a:t>
            </a:r>
            <a:endParaRPr lang="en-GB" altLang="it-IT" b="1" smtClean="0">
              <a:solidFill>
                <a:schemeClr val="bg1"/>
              </a:solidFill>
            </a:endParaRPr>
          </a:p>
        </p:txBody>
      </p:sp>
      <p:sp>
        <p:nvSpPr>
          <p:cNvPr id="7782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it-IT" sz="2800">
                <a:solidFill>
                  <a:schemeClr val="bg1"/>
                </a:solidFill>
              </a:rPr>
              <a:t>Blocco del plesso celiaco</a:t>
            </a:r>
          </a:p>
          <a:p>
            <a:pPr eaLnBrk="1" hangingPunct="1"/>
            <a:endParaRPr lang="en-US" altLang="it-IT" sz="2800">
              <a:solidFill>
                <a:schemeClr val="bg1"/>
              </a:solidFill>
            </a:endParaRPr>
          </a:p>
          <a:p>
            <a:pPr eaLnBrk="1" hangingPunct="1"/>
            <a:r>
              <a:rPr lang="en-US" altLang="it-IT" sz="2800">
                <a:solidFill>
                  <a:schemeClr val="bg1"/>
                </a:solidFill>
              </a:rPr>
              <a:t>Stenting endoscopico del dotto pancreatico o sfinnterotomia </a:t>
            </a:r>
          </a:p>
          <a:p>
            <a:pPr eaLnBrk="1" hangingPunct="1"/>
            <a:endParaRPr lang="en-US" altLang="it-IT" sz="2800">
              <a:solidFill>
                <a:schemeClr val="bg1"/>
              </a:solidFill>
            </a:endParaRPr>
          </a:p>
          <a:p>
            <a:pPr eaLnBrk="1" hangingPunct="1"/>
            <a:r>
              <a:rPr lang="en-US" altLang="it-IT" sz="2800">
                <a:solidFill>
                  <a:schemeClr val="bg1"/>
                </a:solidFill>
              </a:rPr>
              <a:t>Shock wave lithotripsy extracorporea</a:t>
            </a:r>
          </a:p>
          <a:p>
            <a:pPr eaLnBrk="1" hangingPunct="1"/>
            <a:endParaRPr lang="en-US" altLang="it-IT" sz="2800">
              <a:solidFill>
                <a:schemeClr val="bg1"/>
              </a:solidFill>
            </a:endParaRPr>
          </a:p>
          <a:p>
            <a:pPr eaLnBrk="1" hangingPunct="1"/>
            <a:r>
              <a:rPr lang="en-US" altLang="it-IT" sz="2800">
                <a:solidFill>
                  <a:schemeClr val="bg1"/>
                </a:solidFill>
              </a:rPr>
              <a:t>Chirurgia</a:t>
            </a:r>
          </a:p>
          <a:p>
            <a:pPr eaLnBrk="1" hangingPunct="1"/>
            <a:endParaRPr lang="en-GB" altLang="it-IT" sz="2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55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it-IT" sz="3200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Laboratorio</a:t>
            </a:r>
            <a:endParaRPr lang="en-GB" altLang="it-IT" sz="3200" b="1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914401"/>
            <a:ext cx="7772400" cy="52562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it-IT" sz="2400">
                <a:solidFill>
                  <a:schemeClr val="bg1"/>
                </a:solidFill>
              </a:rPr>
              <a:t>Amilasi e lipasi:  possono anche essere nella norma</a:t>
            </a:r>
          </a:p>
          <a:p>
            <a:pPr eaLnBrk="1" hangingPunct="1">
              <a:lnSpc>
                <a:spcPct val="80000"/>
              </a:lnSpc>
            </a:pPr>
            <a:endParaRPr lang="en-US" altLang="it-IT" sz="24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it-IT" sz="2400">
                <a:solidFill>
                  <a:schemeClr val="bg1"/>
                </a:solidFill>
              </a:rPr>
              <a:t>Emocromo,elettroliti sierici, test di funzionalità epatici: alterati</a:t>
            </a:r>
          </a:p>
          <a:p>
            <a:pPr eaLnBrk="1" hangingPunct="1">
              <a:lnSpc>
                <a:spcPct val="80000"/>
              </a:lnSpc>
            </a:pPr>
            <a:endParaRPr lang="en-US" altLang="it-IT" sz="24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it-IT" sz="2400">
                <a:solidFill>
                  <a:schemeClr val="bg1"/>
                </a:solidFill>
              </a:rPr>
              <a:t>Bilrubina e FA / gGT possono aumentare </a:t>
            </a:r>
          </a:p>
          <a:p>
            <a:pPr eaLnBrk="1" hangingPunct="1">
              <a:lnSpc>
                <a:spcPct val="80000"/>
              </a:lnSpc>
            </a:pPr>
            <a:endParaRPr lang="en-US" altLang="it-IT" sz="24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it-IT" sz="2400">
                <a:solidFill>
                  <a:schemeClr val="bg1"/>
                </a:solidFill>
              </a:rPr>
              <a:t>Alterata tolleranza glucidica (OGTT) o franca iperglicemia a digiuno (circa 1/3 dei pz - &gt;60% di compromissione della parte corpo-coda del pancreas)</a:t>
            </a:r>
          </a:p>
          <a:p>
            <a:pPr eaLnBrk="1" hangingPunct="1">
              <a:lnSpc>
                <a:spcPct val="80000"/>
              </a:lnSpc>
            </a:pPr>
            <a:endParaRPr lang="en-US" altLang="it-IT" sz="24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it-IT" sz="2400">
                <a:solidFill>
                  <a:schemeClr val="bg1"/>
                </a:solidFill>
              </a:rPr>
              <a:t>Creatorrea / Steatorrea (&gt;7 gr di lipidi / 24 hr) </a:t>
            </a:r>
          </a:p>
          <a:p>
            <a:pPr eaLnBrk="1" hangingPunct="1">
              <a:lnSpc>
                <a:spcPct val="80000"/>
              </a:lnSpc>
            </a:pPr>
            <a:endParaRPr lang="en-US" altLang="it-IT" sz="24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it-IT" sz="2400" b="1">
                <a:solidFill>
                  <a:srgbClr val="FFC000"/>
                </a:solidFill>
              </a:rPr>
              <a:t>Elastasi fecale: test &gt; sensibile e specifico per insufficienza pancreatica (soprattutto nelle fasi iniziali) </a:t>
            </a:r>
            <a:endParaRPr lang="en-GB" altLang="it-IT" sz="240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13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304800"/>
            <a:ext cx="8229600" cy="762000"/>
          </a:xfrm>
        </p:spPr>
        <p:txBody>
          <a:bodyPr/>
          <a:lstStyle/>
          <a:p>
            <a:pPr eaLnBrk="1" hangingPunct="1"/>
            <a:r>
              <a:rPr lang="en-US" altLang="it-IT" sz="3600" b="1">
                <a:solidFill>
                  <a:srgbClr val="FFFF00"/>
                </a:solidFill>
              </a:rPr>
              <a:t>Studi di imaging</a:t>
            </a:r>
            <a:endParaRPr lang="en-GB" altLang="it-IT" sz="3600">
              <a:solidFill>
                <a:srgbClr val="FFFF00"/>
              </a:solidFill>
            </a:endParaRPr>
          </a:p>
        </p:txBody>
      </p:sp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it-IT" b="1" smtClean="0">
                <a:solidFill>
                  <a:schemeClr val="bg1"/>
                </a:solidFill>
              </a:rPr>
              <a:t>Radiologia standard</a:t>
            </a:r>
            <a:r>
              <a:rPr lang="en-US" altLang="it-IT" smtClean="0">
                <a:solidFill>
                  <a:schemeClr val="bg1"/>
                </a:solidFill>
              </a:rPr>
              <a:t>:</a:t>
            </a:r>
          </a:p>
          <a:p>
            <a:pPr lvl="1" eaLnBrk="1" hangingPunct="1"/>
            <a:r>
              <a:rPr lang="en-US" altLang="it-IT" smtClean="0">
                <a:solidFill>
                  <a:schemeClr val="bg1"/>
                </a:solidFill>
                <a:ea typeface="Arial" panose="020B0604020202020204" pitchFamily="34" charset="0"/>
              </a:rPr>
              <a:t>Calcificazioni pancreatiche</a:t>
            </a:r>
            <a:r>
              <a:rPr lang="en-US" altLang="it-IT" b="1" smtClean="0">
                <a:solidFill>
                  <a:srgbClr val="FFC000"/>
                </a:solidFill>
                <a:ea typeface="Arial" panose="020B0604020202020204" pitchFamily="34" charset="0"/>
              </a:rPr>
              <a:t>: %30</a:t>
            </a:r>
          </a:p>
          <a:p>
            <a:pPr lvl="1" eaLnBrk="1" hangingPunct="1"/>
            <a:r>
              <a:rPr lang="en-US" altLang="it-IT" smtClean="0">
                <a:solidFill>
                  <a:schemeClr val="bg1"/>
                </a:solidFill>
                <a:ea typeface="Arial" panose="020B0604020202020204" pitchFamily="34" charset="0"/>
              </a:rPr>
              <a:t>comuni nella </a:t>
            </a:r>
            <a:r>
              <a:rPr lang="en-US" altLang="it-IT" b="1" smtClean="0">
                <a:solidFill>
                  <a:srgbClr val="FFC000"/>
                </a:solidFill>
                <a:ea typeface="Arial" panose="020B0604020202020204" pitchFamily="34" charset="0"/>
              </a:rPr>
              <a:t>pancreatite alcolica</a:t>
            </a:r>
            <a:r>
              <a:rPr lang="en-US" altLang="it-IT" smtClean="0">
                <a:solidFill>
                  <a:schemeClr val="bg1"/>
                </a:solidFill>
                <a:ea typeface="Arial" panose="020B0604020202020204" pitchFamily="34" charset="0"/>
              </a:rPr>
              <a:t>, ma possono essere presenti anche nelle forme ereditaria e tropicale; </a:t>
            </a:r>
          </a:p>
          <a:p>
            <a:pPr lvl="1" eaLnBrk="1" hangingPunct="1"/>
            <a:r>
              <a:rPr lang="en-US" altLang="it-IT" smtClean="0">
                <a:solidFill>
                  <a:schemeClr val="bg1"/>
                </a:solidFill>
                <a:ea typeface="Arial" panose="020B0604020202020204" pitchFamily="34" charset="0"/>
              </a:rPr>
              <a:t>sono di rara occorrenza nella pancreatite idiopatica.</a:t>
            </a:r>
            <a:endParaRPr lang="en-GB" altLang="it-IT" smtClean="0">
              <a:solidFill>
                <a:schemeClr val="bg1"/>
              </a:solidFill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16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it-IT" smtClean="0"/>
          </a:p>
        </p:txBody>
      </p:sp>
      <p:pic>
        <p:nvPicPr>
          <p:cNvPr id="56322" name="Picture 3" descr="chronic pancreatitis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650" y="404814"/>
            <a:ext cx="7632700" cy="6262687"/>
          </a:xfrm>
          <a:noFill/>
        </p:spPr>
      </p:pic>
    </p:spTree>
    <p:extLst>
      <p:ext uri="{BB962C8B-B14F-4D97-AF65-F5344CB8AC3E}">
        <p14:creationId xmlns:p14="http://schemas.microsoft.com/office/powerpoint/2010/main" val="85436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it-IT" sz="4000" b="1">
                <a:solidFill>
                  <a:srgbClr val="FFFF00"/>
                </a:solidFill>
              </a:rPr>
              <a:t>TAC, RM, ECO</a:t>
            </a:r>
            <a:r>
              <a:rPr lang="en-US" altLang="it-IT" sz="4000"/>
              <a:t/>
            </a:r>
            <a:br>
              <a:rPr lang="en-US" altLang="it-IT" sz="4000"/>
            </a:br>
            <a:r>
              <a:rPr lang="en-US" altLang="it-IT" sz="4000"/>
              <a:t> </a:t>
            </a:r>
            <a:r>
              <a:rPr lang="en-US" altLang="it-IT" sz="4000" b="1"/>
              <a:t> </a:t>
            </a:r>
            <a:endParaRPr lang="en-GB" altLang="it-IT" sz="4000">
              <a:solidFill>
                <a:srgbClr val="FFFF00"/>
              </a:solidFill>
            </a:endParaRPr>
          </a:p>
        </p:txBody>
      </p:sp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it-IT" smtClean="0">
                <a:solidFill>
                  <a:schemeClr val="bg1"/>
                </a:solidFill>
              </a:rPr>
              <a:t>Calcificazioni</a:t>
            </a:r>
          </a:p>
          <a:p>
            <a:pPr eaLnBrk="1" hangingPunct="1"/>
            <a:r>
              <a:rPr lang="en-US" altLang="it-IT" smtClean="0">
                <a:solidFill>
                  <a:schemeClr val="bg1"/>
                </a:solidFill>
              </a:rPr>
              <a:t>Dilatazione duttale</a:t>
            </a:r>
          </a:p>
          <a:p>
            <a:pPr eaLnBrk="1" hangingPunct="1"/>
            <a:r>
              <a:rPr lang="en-US" altLang="it-IT" smtClean="0">
                <a:solidFill>
                  <a:schemeClr val="bg1"/>
                </a:solidFill>
              </a:rPr>
              <a:t>Pancreas ingrandito</a:t>
            </a:r>
          </a:p>
          <a:p>
            <a:pPr eaLnBrk="1" hangingPunct="1"/>
            <a:r>
              <a:rPr lang="en-US" altLang="it-IT" smtClean="0">
                <a:solidFill>
                  <a:schemeClr val="bg1"/>
                </a:solidFill>
              </a:rPr>
              <a:t>Raccolte di fluido (e.g., pseudocisti)</a:t>
            </a:r>
            <a:endParaRPr lang="en-GB" altLang="it-IT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0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CasellaDiTesto 5"/>
          <p:cNvSpPr txBox="1">
            <a:spLocks noChangeArrowheads="1"/>
          </p:cNvSpPr>
          <p:nvPr/>
        </p:nvSpPr>
        <p:spPr bwMode="auto">
          <a:xfrm>
            <a:off x="5721351" y="228600"/>
            <a:ext cx="817563" cy="584200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TAC</a:t>
            </a:r>
          </a:p>
        </p:txBody>
      </p:sp>
      <p:pic>
        <p:nvPicPr>
          <p:cNvPr id="58370" name="Picture 12" descr="02 PAN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675" y="1052514"/>
            <a:ext cx="2463800" cy="3024187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1" name="Picture 13" descr="02 PAN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264" y="3500439"/>
            <a:ext cx="3240087" cy="2655887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2" name="Picture 14" descr="02 PAN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1290639"/>
            <a:ext cx="3890962" cy="2547937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373" name="CasellaDiTesto 12"/>
          <p:cNvSpPr txBox="1">
            <a:spLocks noChangeArrowheads="1"/>
          </p:cNvSpPr>
          <p:nvPr/>
        </p:nvSpPr>
        <p:spPr bwMode="auto">
          <a:xfrm>
            <a:off x="2724150" y="5895975"/>
            <a:ext cx="2795588" cy="522288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Ecografia addome</a:t>
            </a:r>
          </a:p>
        </p:txBody>
      </p:sp>
      <p:pic>
        <p:nvPicPr>
          <p:cNvPr id="58374" name="Picture 6" descr="http://player.slideplayer.it/1/567649/data/images/img6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1" t="17085" r="14839" b="30656"/>
          <a:stretch>
            <a:fillRect/>
          </a:stretch>
        </p:blipFill>
        <p:spPr bwMode="auto">
          <a:xfrm>
            <a:off x="6024563" y="3333750"/>
            <a:ext cx="3890962" cy="29718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375" name="CasellaDiTesto 13"/>
          <p:cNvSpPr txBox="1">
            <a:spLocks noChangeArrowheads="1"/>
          </p:cNvSpPr>
          <p:nvPr/>
        </p:nvSpPr>
        <p:spPr bwMode="auto">
          <a:xfrm>
            <a:off x="5946775" y="3333751"/>
            <a:ext cx="4046538" cy="523875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TC addome multidetettore</a:t>
            </a:r>
          </a:p>
        </p:txBody>
      </p:sp>
    </p:spTree>
    <p:extLst>
      <p:ext uri="{BB962C8B-B14F-4D97-AF65-F5344CB8AC3E}">
        <p14:creationId xmlns:p14="http://schemas.microsoft.com/office/powerpoint/2010/main" val="138256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 descr="Fig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9" y="1939926"/>
            <a:ext cx="4129087" cy="341312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4" name="Picture 4" descr="Fig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9" t="16692" r="7521" b="3656"/>
          <a:stretch>
            <a:fillRect/>
          </a:stretch>
        </p:blipFill>
        <p:spPr bwMode="auto">
          <a:xfrm>
            <a:off x="2274889" y="776289"/>
            <a:ext cx="3303587" cy="27971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5" name="Picture 6" descr="Fig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5" t="17235" r="4958"/>
          <a:stretch>
            <a:fillRect/>
          </a:stretch>
        </p:blipFill>
        <p:spPr bwMode="auto">
          <a:xfrm>
            <a:off x="2274889" y="3646488"/>
            <a:ext cx="3303587" cy="28067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396" name="CasellaDiTesto 1"/>
          <p:cNvSpPr txBox="1">
            <a:spLocks noChangeArrowheads="1"/>
          </p:cNvSpPr>
          <p:nvPr/>
        </p:nvSpPr>
        <p:spPr bwMode="auto">
          <a:xfrm>
            <a:off x="6045200" y="115889"/>
            <a:ext cx="4451350" cy="523875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CWRM senza e con secretina</a:t>
            </a:r>
          </a:p>
        </p:txBody>
      </p:sp>
      <p:sp>
        <p:nvSpPr>
          <p:cNvPr id="59397" name="CasellaDiTesto 2"/>
          <p:cNvSpPr txBox="1">
            <a:spLocks noChangeArrowheads="1"/>
          </p:cNvSpPr>
          <p:nvPr/>
        </p:nvSpPr>
        <p:spPr bwMode="auto">
          <a:xfrm>
            <a:off x="2516189" y="90489"/>
            <a:ext cx="28209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Lieve/moderata</a:t>
            </a:r>
          </a:p>
        </p:txBody>
      </p:sp>
      <p:sp>
        <p:nvSpPr>
          <p:cNvPr id="59398" name="CasellaDiTesto 3"/>
          <p:cNvSpPr txBox="1">
            <a:spLocks noChangeArrowheads="1"/>
          </p:cNvSpPr>
          <p:nvPr/>
        </p:nvSpPr>
        <p:spPr bwMode="auto">
          <a:xfrm>
            <a:off x="7572376" y="1268413"/>
            <a:ext cx="1446213" cy="646112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60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Severa</a:t>
            </a:r>
          </a:p>
        </p:txBody>
      </p:sp>
      <p:sp>
        <p:nvSpPr>
          <p:cNvPr id="59399" name="CasellaDiTesto 4"/>
          <p:cNvSpPr txBox="1">
            <a:spLocks noChangeArrowheads="1"/>
          </p:cNvSpPr>
          <p:nvPr/>
        </p:nvSpPr>
        <p:spPr bwMode="auto">
          <a:xfrm>
            <a:off x="6397625" y="5630863"/>
            <a:ext cx="2349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Stimolo secretina</a:t>
            </a:r>
          </a:p>
        </p:txBody>
      </p:sp>
      <p:sp>
        <p:nvSpPr>
          <p:cNvPr id="59400" name="Freccia a destra 5"/>
          <p:cNvSpPr>
            <a:spLocks noChangeArrowheads="1"/>
          </p:cNvSpPr>
          <p:nvPr/>
        </p:nvSpPr>
        <p:spPr bwMode="auto">
          <a:xfrm rot="10800000">
            <a:off x="5227638" y="5653089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800" u="sng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939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17" name="Object 2"/>
          <p:cNvGraphicFramePr>
            <a:graphicFrameLocks noChangeAspect="1"/>
          </p:cNvGraphicFramePr>
          <p:nvPr>
            <p:ph idx="1"/>
          </p:nvPr>
        </p:nvGraphicFramePr>
        <p:xfrm>
          <a:off x="2927351" y="223839"/>
          <a:ext cx="5948363" cy="6408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Bitmap Image" r:id="rId3" imgW="2952381" imgH="3180952" progId="Paint.Picture">
                  <p:embed/>
                </p:oleObj>
              </mc:Choice>
              <mc:Fallback>
                <p:oleObj name="Bitmap Image" r:id="rId3" imgW="2952381" imgH="3180952" progId="Paint.Picture">
                  <p:embed/>
                  <p:pic>
                    <p:nvPicPr>
                      <p:cNvPr id="6041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1" y="223839"/>
                        <a:ext cx="5948363" cy="6408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ttangolo 2"/>
          <p:cNvSpPr/>
          <p:nvPr/>
        </p:nvSpPr>
        <p:spPr>
          <a:xfrm>
            <a:off x="2922588" y="6386513"/>
            <a:ext cx="40386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010400" y="6019801"/>
            <a:ext cx="1447800" cy="404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495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684</Words>
  <Application>Microsoft Office PowerPoint</Application>
  <PresentationFormat>Widescreen</PresentationFormat>
  <Paragraphs>144</Paragraphs>
  <Slides>26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3" baseType="lpstr">
      <vt:lpstr>MS PGothic</vt:lpstr>
      <vt:lpstr>Arial</vt:lpstr>
      <vt:lpstr>Calibri</vt:lpstr>
      <vt:lpstr>Calibri Light</vt:lpstr>
      <vt:lpstr>Tema di Office</vt:lpstr>
      <vt:lpstr>Default Design</vt:lpstr>
      <vt:lpstr>Bitmap Image</vt:lpstr>
      <vt:lpstr>Presentazione standard di PowerPoint</vt:lpstr>
      <vt:lpstr>Presentazione standard di PowerPoint</vt:lpstr>
      <vt:lpstr>Laboratorio</vt:lpstr>
      <vt:lpstr>Studi di imaging</vt:lpstr>
      <vt:lpstr>Presentazione standard di PowerPoint</vt:lpstr>
      <vt:lpstr>TAC, RM, ECO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ERCP </vt:lpstr>
      <vt:lpstr>ERCP</vt:lpstr>
      <vt:lpstr>Presentazione standard di PowerPoint</vt:lpstr>
      <vt:lpstr>Ecoendoscopia (EUS)</vt:lpstr>
      <vt:lpstr>Presentazione standard di PowerPoint</vt:lpstr>
      <vt:lpstr>Complicazioni</vt:lpstr>
      <vt:lpstr>Diagnosi Differenziale</vt:lpstr>
      <vt:lpstr>Terapia</vt:lpstr>
      <vt:lpstr>Gestione del paziente</vt:lpstr>
      <vt:lpstr>Raccomandazioni generali</vt:lpstr>
      <vt:lpstr>Integrazione di enzimi pancreatici </vt:lpstr>
      <vt:lpstr>Maldigestione</vt:lpstr>
      <vt:lpstr>Presentazione standard di PowerPoint</vt:lpstr>
      <vt:lpstr>Analgesici</vt:lpstr>
      <vt:lpstr>Altre terapie</vt:lpstr>
      <vt:lpstr>Approcci selettivi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1</cp:revision>
  <dcterms:created xsi:type="dcterms:W3CDTF">2019-04-02T09:59:55Z</dcterms:created>
  <dcterms:modified xsi:type="dcterms:W3CDTF">2019-04-02T10:00:11Z</dcterms:modified>
</cp:coreProperties>
</file>