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7" d="100"/>
          <a:sy n="77" d="100"/>
        </p:scale>
        <p:origin x="6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7571A45-FA79-4A40-ADCF-DCD609BAF92D}"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4E40F6-8910-46E3-85C0-FAEAF4B2FF92}" type="slidenum">
              <a:rPr lang="it-IT" smtClean="0"/>
              <a:t>‹N›</a:t>
            </a:fld>
            <a:endParaRPr lang="it-IT"/>
          </a:p>
        </p:txBody>
      </p:sp>
    </p:spTree>
    <p:extLst>
      <p:ext uri="{BB962C8B-B14F-4D97-AF65-F5344CB8AC3E}">
        <p14:creationId xmlns:p14="http://schemas.microsoft.com/office/powerpoint/2010/main" val="212370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7571A45-FA79-4A40-ADCF-DCD609BAF92D}"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4E40F6-8910-46E3-85C0-FAEAF4B2FF92}" type="slidenum">
              <a:rPr lang="it-IT" smtClean="0"/>
              <a:t>‹N›</a:t>
            </a:fld>
            <a:endParaRPr lang="it-IT"/>
          </a:p>
        </p:txBody>
      </p:sp>
    </p:spTree>
    <p:extLst>
      <p:ext uri="{BB962C8B-B14F-4D97-AF65-F5344CB8AC3E}">
        <p14:creationId xmlns:p14="http://schemas.microsoft.com/office/powerpoint/2010/main" val="211166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7571A45-FA79-4A40-ADCF-DCD609BAF92D}"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4E40F6-8910-46E3-85C0-FAEAF4B2FF92}" type="slidenum">
              <a:rPr lang="it-IT" smtClean="0"/>
              <a:t>‹N›</a:t>
            </a:fld>
            <a:endParaRPr lang="it-IT"/>
          </a:p>
        </p:txBody>
      </p:sp>
    </p:spTree>
    <p:extLst>
      <p:ext uri="{BB962C8B-B14F-4D97-AF65-F5344CB8AC3E}">
        <p14:creationId xmlns:p14="http://schemas.microsoft.com/office/powerpoint/2010/main" val="3732886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3E075D-0570-49C1-B548-8236933DE9A8}" type="slidenum">
              <a:rPr lang="en-US" altLang="it-IT"/>
              <a:pPr/>
              <a:t>‹N›</a:t>
            </a:fld>
            <a:endParaRPr lang="en-US" altLang="it-IT"/>
          </a:p>
        </p:txBody>
      </p:sp>
    </p:spTree>
    <p:extLst>
      <p:ext uri="{BB962C8B-B14F-4D97-AF65-F5344CB8AC3E}">
        <p14:creationId xmlns:p14="http://schemas.microsoft.com/office/powerpoint/2010/main" val="11949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7571A45-FA79-4A40-ADCF-DCD609BAF92D}"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4E40F6-8910-46E3-85C0-FAEAF4B2FF92}" type="slidenum">
              <a:rPr lang="it-IT" smtClean="0"/>
              <a:t>‹N›</a:t>
            </a:fld>
            <a:endParaRPr lang="it-IT"/>
          </a:p>
        </p:txBody>
      </p:sp>
    </p:spTree>
    <p:extLst>
      <p:ext uri="{BB962C8B-B14F-4D97-AF65-F5344CB8AC3E}">
        <p14:creationId xmlns:p14="http://schemas.microsoft.com/office/powerpoint/2010/main" val="48662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27571A45-FA79-4A40-ADCF-DCD609BAF92D}"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4E40F6-8910-46E3-85C0-FAEAF4B2FF92}" type="slidenum">
              <a:rPr lang="it-IT" smtClean="0"/>
              <a:t>‹N›</a:t>
            </a:fld>
            <a:endParaRPr lang="it-IT"/>
          </a:p>
        </p:txBody>
      </p:sp>
    </p:spTree>
    <p:extLst>
      <p:ext uri="{BB962C8B-B14F-4D97-AF65-F5344CB8AC3E}">
        <p14:creationId xmlns:p14="http://schemas.microsoft.com/office/powerpoint/2010/main" val="95029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7571A45-FA79-4A40-ADCF-DCD609BAF92D}" type="datetimeFigureOut">
              <a:rPr lang="it-IT" smtClean="0"/>
              <a:t>02/04/2019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4E40F6-8910-46E3-85C0-FAEAF4B2FF92}" type="slidenum">
              <a:rPr lang="it-IT" smtClean="0"/>
              <a:t>‹N›</a:t>
            </a:fld>
            <a:endParaRPr lang="it-IT"/>
          </a:p>
        </p:txBody>
      </p:sp>
    </p:spTree>
    <p:extLst>
      <p:ext uri="{BB962C8B-B14F-4D97-AF65-F5344CB8AC3E}">
        <p14:creationId xmlns:p14="http://schemas.microsoft.com/office/powerpoint/2010/main" val="287181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7571A45-FA79-4A40-ADCF-DCD609BAF92D}" type="datetimeFigureOut">
              <a:rPr lang="it-IT" smtClean="0"/>
              <a:t>02/04/2019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C4E40F6-8910-46E3-85C0-FAEAF4B2FF92}" type="slidenum">
              <a:rPr lang="it-IT" smtClean="0"/>
              <a:t>‹N›</a:t>
            </a:fld>
            <a:endParaRPr lang="it-IT"/>
          </a:p>
        </p:txBody>
      </p:sp>
    </p:spTree>
    <p:extLst>
      <p:ext uri="{BB962C8B-B14F-4D97-AF65-F5344CB8AC3E}">
        <p14:creationId xmlns:p14="http://schemas.microsoft.com/office/powerpoint/2010/main" val="358344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7571A45-FA79-4A40-ADCF-DCD609BAF92D}" type="datetimeFigureOut">
              <a:rPr lang="it-IT" smtClean="0"/>
              <a:t>02/04/2019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C4E40F6-8910-46E3-85C0-FAEAF4B2FF92}" type="slidenum">
              <a:rPr lang="it-IT" smtClean="0"/>
              <a:t>‹N›</a:t>
            </a:fld>
            <a:endParaRPr lang="it-IT"/>
          </a:p>
        </p:txBody>
      </p:sp>
    </p:spTree>
    <p:extLst>
      <p:ext uri="{BB962C8B-B14F-4D97-AF65-F5344CB8AC3E}">
        <p14:creationId xmlns:p14="http://schemas.microsoft.com/office/powerpoint/2010/main" val="1900021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7571A45-FA79-4A40-ADCF-DCD609BAF92D}" type="datetimeFigureOut">
              <a:rPr lang="it-IT" smtClean="0"/>
              <a:t>02/04/2019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C4E40F6-8910-46E3-85C0-FAEAF4B2FF92}" type="slidenum">
              <a:rPr lang="it-IT" smtClean="0"/>
              <a:t>‹N›</a:t>
            </a:fld>
            <a:endParaRPr lang="it-IT"/>
          </a:p>
        </p:txBody>
      </p:sp>
    </p:spTree>
    <p:extLst>
      <p:ext uri="{BB962C8B-B14F-4D97-AF65-F5344CB8AC3E}">
        <p14:creationId xmlns:p14="http://schemas.microsoft.com/office/powerpoint/2010/main" val="276594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27571A45-FA79-4A40-ADCF-DCD609BAF92D}" type="datetimeFigureOut">
              <a:rPr lang="it-IT" smtClean="0"/>
              <a:t>02/04/2019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4E40F6-8910-46E3-85C0-FAEAF4B2FF92}" type="slidenum">
              <a:rPr lang="it-IT" smtClean="0"/>
              <a:t>‹N›</a:t>
            </a:fld>
            <a:endParaRPr lang="it-IT"/>
          </a:p>
        </p:txBody>
      </p:sp>
    </p:spTree>
    <p:extLst>
      <p:ext uri="{BB962C8B-B14F-4D97-AF65-F5344CB8AC3E}">
        <p14:creationId xmlns:p14="http://schemas.microsoft.com/office/powerpoint/2010/main" val="362667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27571A45-FA79-4A40-ADCF-DCD609BAF92D}" type="datetimeFigureOut">
              <a:rPr lang="it-IT" smtClean="0"/>
              <a:t>02/04/2019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4E40F6-8910-46E3-85C0-FAEAF4B2FF92}" type="slidenum">
              <a:rPr lang="it-IT" smtClean="0"/>
              <a:t>‹N›</a:t>
            </a:fld>
            <a:endParaRPr lang="it-IT"/>
          </a:p>
        </p:txBody>
      </p:sp>
    </p:spTree>
    <p:extLst>
      <p:ext uri="{BB962C8B-B14F-4D97-AF65-F5344CB8AC3E}">
        <p14:creationId xmlns:p14="http://schemas.microsoft.com/office/powerpoint/2010/main" val="2221691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71A45-FA79-4A40-ADCF-DCD609BAF92D}" type="datetimeFigureOut">
              <a:rPr lang="it-IT" smtClean="0"/>
              <a:t>02/04/2019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E40F6-8910-46E3-85C0-FAEAF4B2FF92}" type="slidenum">
              <a:rPr lang="it-IT" smtClean="0"/>
              <a:t>‹N›</a:t>
            </a:fld>
            <a:endParaRPr lang="it-IT"/>
          </a:p>
        </p:txBody>
      </p:sp>
    </p:spTree>
    <p:extLst>
      <p:ext uri="{BB962C8B-B14F-4D97-AF65-F5344CB8AC3E}">
        <p14:creationId xmlns:p14="http://schemas.microsoft.com/office/powerpoint/2010/main" val="2955259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www.surgicalpathologyatlas.com/glfusion/mediagallery/media.php?f=1&amp;s=20080802170823803&amp;i=0&amp;p=0" TargetMode="External"/><Relationship Id="rId5" Type="http://schemas.openxmlformats.org/officeDocument/2006/relationships/image" Target="../media/image18.png"/><Relationship Id="rId4" Type="http://schemas.openxmlformats.org/officeDocument/2006/relationships/hyperlink" Target="http://jcp.bmj.com/content/53/10/750/F2.large.jp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2200276" y="1905001"/>
            <a:ext cx="7561263" cy="1928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lgn="ctr">
              <a:lnSpc>
                <a:spcPct val="120000"/>
              </a:lnSpc>
              <a:defRPr/>
            </a:pPr>
            <a:r>
              <a:rPr lang="it-IT" sz="3200" b="1" dirty="0">
                <a:solidFill>
                  <a:srgbClr val="FF0000"/>
                </a:solidFill>
                <a:latin typeface="Calibri"/>
                <a:cs typeface="Calibri"/>
              </a:rPr>
              <a:t>Lezione-2:</a:t>
            </a:r>
          </a:p>
          <a:p>
            <a:pPr algn="ctr">
              <a:lnSpc>
                <a:spcPct val="120000"/>
              </a:lnSpc>
              <a:defRPr/>
            </a:pPr>
            <a:r>
              <a:rPr lang="it-IT" sz="4400" b="1" dirty="0">
                <a:solidFill>
                  <a:srgbClr val="FF0000"/>
                </a:solidFill>
                <a:latin typeface="Calibri"/>
                <a:cs typeface="Calibri"/>
              </a:rPr>
              <a:t>La Pancreatite Cronica</a:t>
            </a:r>
          </a:p>
          <a:p>
            <a:pPr algn="ctr">
              <a:lnSpc>
                <a:spcPct val="120000"/>
              </a:lnSpc>
              <a:defRPr/>
            </a:pPr>
            <a:r>
              <a:rPr lang="it-IT" sz="2000" b="1" dirty="0">
                <a:solidFill>
                  <a:srgbClr val="FF0000"/>
                </a:solidFill>
                <a:latin typeface="Calibri"/>
                <a:cs typeface="Calibri"/>
              </a:rPr>
              <a:t>Cona, Ferrara, 7 /03/2019</a:t>
            </a:r>
          </a:p>
        </p:txBody>
      </p:sp>
      <p:sp>
        <p:nvSpPr>
          <p:cNvPr id="27650" name="CasellaDiTesto 1"/>
          <p:cNvSpPr txBox="1">
            <a:spLocks noChangeArrowheads="1"/>
          </p:cNvSpPr>
          <p:nvPr/>
        </p:nvSpPr>
        <p:spPr bwMode="auto">
          <a:xfrm>
            <a:off x="3540126" y="4503738"/>
            <a:ext cx="5376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2800" b="1">
                <a:solidFill>
                  <a:srgbClr val="FFFFFF"/>
                </a:solidFill>
                <a:latin typeface="Calibri" panose="020F0502020204030204" pitchFamily="34" charset="0"/>
                <a:cs typeface="Calibri" panose="020F0502020204030204" pitchFamily="34" charset="0"/>
              </a:rPr>
              <a:t>Prof. Roberto De Giorgio</a:t>
            </a:r>
          </a:p>
          <a:p>
            <a:pPr algn="ctr" eaLnBrk="1" hangingPunct="1"/>
            <a:r>
              <a:rPr lang="it-IT" altLang="it-IT" sz="2000" b="1" i="1">
                <a:solidFill>
                  <a:srgbClr val="FFFFFF"/>
                </a:solidFill>
                <a:latin typeface="Calibri" panose="020F0502020204030204" pitchFamily="34" charset="0"/>
                <a:cs typeface="Calibri" panose="020F0502020204030204" pitchFamily="34" charset="0"/>
              </a:rPr>
              <a:t>Titolare dell’Insegnamento di Gastroenterologia</a:t>
            </a:r>
          </a:p>
        </p:txBody>
      </p:sp>
      <p:sp>
        <p:nvSpPr>
          <p:cNvPr id="27651" name="CasellaDiTesto 2"/>
          <p:cNvSpPr txBox="1">
            <a:spLocks noChangeArrowheads="1"/>
          </p:cNvSpPr>
          <p:nvPr/>
        </p:nvSpPr>
        <p:spPr bwMode="auto">
          <a:xfrm>
            <a:off x="1981201" y="833438"/>
            <a:ext cx="7999413"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b="1">
                <a:solidFill>
                  <a:srgbClr val="FF6600"/>
                </a:solidFill>
                <a:latin typeface="Calibri" panose="020F0502020204030204" pitchFamily="34" charset="0"/>
                <a:cs typeface="Calibri" panose="020F0502020204030204" pitchFamily="34" charset="0"/>
              </a:rPr>
              <a:t>Corso Integrato Gastroenterologia-Endocrinologia-Nefrologia</a:t>
            </a:r>
          </a:p>
        </p:txBody>
      </p:sp>
    </p:spTree>
    <p:extLst>
      <p:ext uri="{BB962C8B-B14F-4D97-AF65-F5344CB8AC3E}">
        <p14:creationId xmlns:p14="http://schemas.microsoft.com/office/powerpoint/2010/main" val="2206622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981200" y="457200"/>
            <a:ext cx="8229600" cy="1143000"/>
          </a:xfrm>
        </p:spPr>
        <p:txBody>
          <a:bodyPr>
            <a:normAutofit fontScale="90000"/>
          </a:bodyPr>
          <a:lstStyle/>
          <a:p>
            <a:pPr eaLnBrk="1" hangingPunct="1"/>
            <a:r>
              <a:rPr lang="en-US" altLang="it-IT" sz="3200" b="1" u="sng">
                <a:solidFill>
                  <a:srgbClr val="FFFF00"/>
                </a:solidFill>
              </a:rPr>
              <a:t>ECO Endoscopia</a:t>
            </a:r>
            <a:br>
              <a:rPr lang="en-US" altLang="it-IT" sz="3200" b="1" u="sng">
                <a:solidFill>
                  <a:srgbClr val="FFFF00"/>
                </a:solidFill>
              </a:rPr>
            </a:br>
            <a:r>
              <a:rPr lang="en-US" altLang="it-IT" sz="3200">
                <a:solidFill>
                  <a:schemeClr val="bg1"/>
                </a:solidFill>
              </a:rPr>
              <a:t/>
            </a:r>
            <a:br>
              <a:rPr lang="en-US" altLang="it-IT" sz="3200">
                <a:solidFill>
                  <a:schemeClr val="bg1"/>
                </a:solidFill>
              </a:rPr>
            </a:br>
            <a:r>
              <a:rPr lang="en-US" altLang="it-IT" sz="2400" i="1">
                <a:solidFill>
                  <a:schemeClr val="bg1"/>
                </a:solidFill>
              </a:rPr>
              <a:t>Diffusa ipertrofia pancreatica con aspetto ipoecogeno. </a:t>
            </a:r>
            <a:br>
              <a:rPr lang="en-US" altLang="it-IT" sz="2400" i="1">
                <a:solidFill>
                  <a:schemeClr val="bg1"/>
                </a:solidFill>
              </a:rPr>
            </a:br>
            <a:r>
              <a:rPr lang="en-US" altLang="it-IT" sz="2400" i="1">
                <a:solidFill>
                  <a:schemeClr val="bg1"/>
                </a:solidFill>
              </a:rPr>
              <a:t>FNA negativo per cellule neoplastiche</a:t>
            </a:r>
          </a:p>
        </p:txBody>
      </p:sp>
      <p:pic>
        <p:nvPicPr>
          <p:cNvPr id="37890" name="Picture 22" descr="case039a"/>
          <p:cNvPicPr>
            <a:picLocks noChangeAspect="1" noChangeArrowheads="1"/>
          </p:cNvPicPr>
          <p:nvPr/>
        </p:nvPicPr>
        <p:blipFill>
          <a:blip r:embed="rId2">
            <a:extLst>
              <a:ext uri="{28A0092B-C50C-407E-A947-70E740481C1C}">
                <a14:useLocalDpi xmlns:a14="http://schemas.microsoft.com/office/drawing/2010/main" val="0"/>
              </a:ext>
            </a:extLst>
          </a:blip>
          <a:srcRect b="17398"/>
          <a:stretch>
            <a:fillRect/>
          </a:stretch>
        </p:blipFill>
        <p:spPr bwMode="auto">
          <a:xfrm>
            <a:off x="6108700" y="2001838"/>
            <a:ext cx="44069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4" descr="case039b"/>
          <p:cNvPicPr>
            <a:picLocks noChangeAspect="1" noChangeArrowheads="1"/>
          </p:cNvPicPr>
          <p:nvPr/>
        </p:nvPicPr>
        <p:blipFill>
          <a:blip r:embed="rId3">
            <a:extLst>
              <a:ext uri="{28A0092B-C50C-407E-A947-70E740481C1C}">
                <a14:useLocalDpi xmlns:a14="http://schemas.microsoft.com/office/drawing/2010/main" val="0"/>
              </a:ext>
            </a:extLst>
          </a:blip>
          <a:srcRect b="18338"/>
          <a:stretch>
            <a:fillRect/>
          </a:stretch>
        </p:blipFill>
        <p:spPr bwMode="auto">
          <a:xfrm>
            <a:off x="1752600" y="2001838"/>
            <a:ext cx="44021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612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981200" y="76201"/>
            <a:ext cx="8305800" cy="2011363"/>
          </a:xfrm>
        </p:spPr>
        <p:txBody>
          <a:bodyPr/>
          <a:lstStyle/>
          <a:p>
            <a:pPr eaLnBrk="1" hangingPunct="1"/>
            <a:r>
              <a:rPr lang="en-US" altLang="it-IT" sz="2800" b="1" u="sng">
                <a:solidFill>
                  <a:srgbClr val="FFFF00"/>
                </a:solidFill>
              </a:rPr>
              <a:t>ERCP</a:t>
            </a:r>
            <a:r>
              <a:rPr lang="en-US" altLang="it-IT" sz="2800" b="1" u="sng">
                <a:solidFill>
                  <a:schemeClr val="bg1"/>
                </a:solidFill>
              </a:rPr>
              <a:t/>
            </a:r>
            <a:br>
              <a:rPr lang="en-US" altLang="it-IT" sz="2800" b="1" u="sng">
                <a:solidFill>
                  <a:schemeClr val="bg1"/>
                </a:solidFill>
              </a:rPr>
            </a:br>
            <a:r>
              <a:rPr lang="en-US" altLang="it-IT" sz="2800" b="1" u="sng">
                <a:solidFill>
                  <a:schemeClr val="bg1"/>
                </a:solidFill>
              </a:rPr>
              <a:t/>
            </a:r>
            <a:br>
              <a:rPr lang="en-US" altLang="it-IT" sz="2800" b="1" u="sng">
                <a:solidFill>
                  <a:schemeClr val="bg1"/>
                </a:solidFill>
              </a:rPr>
            </a:br>
            <a:r>
              <a:rPr lang="en-US" altLang="it-IT" sz="2400" i="1">
                <a:solidFill>
                  <a:schemeClr val="bg1"/>
                </a:solidFill>
              </a:rPr>
              <a:t>Stenosi di un lungo segmento della VBP</a:t>
            </a:r>
            <a:r>
              <a:rPr lang="en-US" altLang="it-IT" sz="2000" i="1">
                <a:solidFill>
                  <a:schemeClr val="bg1"/>
                </a:solidFill>
              </a:rPr>
              <a:t>. </a:t>
            </a:r>
            <a:r>
              <a:rPr lang="en-US" altLang="it-IT" sz="2400" i="1">
                <a:solidFill>
                  <a:schemeClr val="bg1"/>
                </a:solidFill>
              </a:rPr>
              <a:t>Normale lunghezza del Wirsung con aspetti irregolari. Brushing e biopsia negative per patologia neoplastica</a:t>
            </a:r>
          </a:p>
        </p:txBody>
      </p:sp>
      <p:pic>
        <p:nvPicPr>
          <p:cNvPr id="38914" name="Picture 5" descr="case039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2286000"/>
            <a:ext cx="33194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7" descr="case039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2286001"/>
            <a:ext cx="3370263"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311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title"/>
          </p:nvPr>
        </p:nvSpPr>
        <p:spPr/>
        <p:txBody>
          <a:bodyPr/>
          <a:lstStyle/>
          <a:p>
            <a:pPr eaLnBrk="1" hangingPunct="1"/>
            <a:endParaRPr lang="fa-IR" altLang="it-IT" smtClean="0"/>
          </a:p>
        </p:txBody>
      </p:sp>
      <p:pic>
        <p:nvPicPr>
          <p:cNvPr id="39938" name="Picture 6" descr="case039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90600"/>
            <a:ext cx="43307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8" descr="case039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990600"/>
            <a:ext cx="4267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310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ctrTitle"/>
          </p:nvPr>
        </p:nvSpPr>
        <p:spPr>
          <a:xfrm>
            <a:off x="2209800" y="838200"/>
            <a:ext cx="8077200" cy="1676400"/>
          </a:xfrm>
        </p:spPr>
        <p:txBody>
          <a:bodyPr/>
          <a:lstStyle/>
          <a:p>
            <a:pPr eaLnBrk="1" hangingPunct="1"/>
            <a:r>
              <a:rPr lang="en-US" altLang="it-IT" sz="4000" dirty="0" err="1">
                <a:solidFill>
                  <a:srgbClr val="FF0000"/>
                </a:solidFill>
              </a:rPr>
              <a:t>Duodeno-cefalo</a:t>
            </a:r>
            <a:r>
              <a:rPr lang="en-US" altLang="it-IT" sz="4000" dirty="0">
                <a:solidFill>
                  <a:srgbClr val="FF0000"/>
                </a:solidFill>
              </a:rPr>
              <a:t> </a:t>
            </a:r>
            <a:r>
              <a:rPr lang="en-US" altLang="it-IT" sz="4000" dirty="0" err="1">
                <a:solidFill>
                  <a:srgbClr val="FF0000"/>
                </a:solidFill>
              </a:rPr>
              <a:t>pancreasectomia</a:t>
            </a:r>
            <a:r>
              <a:rPr lang="en-US" altLang="it-IT" sz="4000" dirty="0">
                <a:solidFill>
                  <a:srgbClr val="FF0000"/>
                </a:solidFill>
              </a:rPr>
              <a:t> </a:t>
            </a:r>
            <a:br>
              <a:rPr lang="en-US" altLang="it-IT" sz="4000" dirty="0">
                <a:solidFill>
                  <a:srgbClr val="FF0000"/>
                </a:solidFill>
              </a:rPr>
            </a:br>
            <a:r>
              <a:rPr lang="en-US" altLang="it-IT" sz="4000" dirty="0">
                <a:solidFill>
                  <a:srgbClr val="FF0000"/>
                </a:solidFill>
              </a:rPr>
              <a:t>(</a:t>
            </a:r>
            <a:r>
              <a:rPr lang="en-US" altLang="it-IT" sz="4000" dirty="0" err="1">
                <a:solidFill>
                  <a:srgbClr val="FF0000"/>
                </a:solidFill>
              </a:rPr>
              <a:t>prodedura</a:t>
            </a:r>
            <a:r>
              <a:rPr lang="en-US" altLang="it-IT" sz="4000" dirty="0">
                <a:solidFill>
                  <a:srgbClr val="FF0000"/>
                </a:solidFill>
              </a:rPr>
              <a:t> di Whipple) </a:t>
            </a:r>
          </a:p>
        </p:txBody>
      </p:sp>
      <p:sp>
        <p:nvSpPr>
          <p:cNvPr id="40962" name="AutoShape 6"/>
          <p:cNvSpPr>
            <a:spLocks noChangeArrowheads="1"/>
          </p:cNvSpPr>
          <p:nvPr/>
        </p:nvSpPr>
        <p:spPr bwMode="auto">
          <a:xfrm>
            <a:off x="5562600" y="2743200"/>
            <a:ext cx="1143000" cy="9906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fa-IR" altLang="it-IT" sz="1800"/>
          </a:p>
        </p:txBody>
      </p:sp>
      <p:sp>
        <p:nvSpPr>
          <p:cNvPr id="3" name="CasellaDiTesto 2"/>
          <p:cNvSpPr txBox="1"/>
          <p:nvPr/>
        </p:nvSpPr>
        <p:spPr>
          <a:xfrm>
            <a:off x="2438400" y="4038600"/>
            <a:ext cx="7543800" cy="1938338"/>
          </a:xfrm>
          <a:prstGeom prst="rect">
            <a:avLst/>
          </a:prstGeom>
          <a:noFill/>
        </p:spPr>
        <p:txBody>
          <a:bodyPr wrap="none">
            <a:spAutoFit/>
          </a:bodyPr>
          <a:lstStyle/>
          <a:p>
            <a:pPr algn="ctr">
              <a:defRPr/>
            </a:pPr>
            <a:r>
              <a:rPr lang="en-US" altLang="it-IT" sz="4000" kern="0" dirty="0" err="1">
                <a:solidFill>
                  <a:srgbClr val="FF0000"/>
                </a:solidFill>
                <a:latin typeface="Arial"/>
                <a:ea typeface="+mj-ea"/>
              </a:rPr>
              <a:t>Esame</a:t>
            </a:r>
            <a:r>
              <a:rPr lang="en-US" altLang="it-IT" sz="4000" kern="0" dirty="0">
                <a:solidFill>
                  <a:srgbClr val="FF0000"/>
                </a:solidFill>
                <a:latin typeface="Arial"/>
                <a:ea typeface="+mj-ea"/>
              </a:rPr>
              <a:t> </a:t>
            </a:r>
            <a:r>
              <a:rPr lang="en-US" altLang="it-IT" sz="4000" kern="0" dirty="0" err="1">
                <a:solidFill>
                  <a:srgbClr val="FF0000"/>
                </a:solidFill>
                <a:latin typeface="Arial"/>
                <a:ea typeface="+mj-ea"/>
              </a:rPr>
              <a:t>istopatologico</a:t>
            </a:r>
            <a:r>
              <a:rPr lang="en-US" altLang="it-IT" sz="4000" kern="0" dirty="0">
                <a:solidFill>
                  <a:srgbClr val="FF0000"/>
                </a:solidFill>
                <a:latin typeface="Arial"/>
                <a:ea typeface="+mj-ea"/>
              </a:rPr>
              <a:t>: </a:t>
            </a:r>
          </a:p>
          <a:p>
            <a:pPr algn="ctr">
              <a:defRPr/>
            </a:pPr>
            <a:r>
              <a:rPr lang="en-US" altLang="it-IT" sz="4000" kern="0" dirty="0" err="1">
                <a:solidFill>
                  <a:srgbClr val="FF0000"/>
                </a:solidFill>
                <a:latin typeface="Arial"/>
                <a:ea typeface="+mj-ea"/>
              </a:rPr>
              <a:t>pancreatite</a:t>
            </a:r>
            <a:r>
              <a:rPr lang="en-US" altLang="it-IT" sz="4000" kern="0" dirty="0">
                <a:solidFill>
                  <a:srgbClr val="FF0000"/>
                </a:solidFill>
                <a:latin typeface="Arial"/>
                <a:ea typeface="+mj-ea"/>
              </a:rPr>
              <a:t> </a:t>
            </a:r>
            <a:r>
              <a:rPr lang="en-US" altLang="it-IT" sz="4000" kern="0" dirty="0" err="1">
                <a:solidFill>
                  <a:srgbClr val="FF0000"/>
                </a:solidFill>
                <a:latin typeface="Arial"/>
                <a:ea typeface="+mj-ea"/>
              </a:rPr>
              <a:t>cronica</a:t>
            </a:r>
            <a:r>
              <a:rPr lang="en-US" altLang="it-IT" sz="4000" kern="0" dirty="0">
                <a:solidFill>
                  <a:srgbClr val="FF0000"/>
                </a:solidFill>
                <a:latin typeface="Arial"/>
                <a:ea typeface="+mj-ea"/>
              </a:rPr>
              <a:t> </a:t>
            </a:r>
          </a:p>
          <a:p>
            <a:pPr algn="ctr">
              <a:defRPr/>
            </a:pPr>
            <a:r>
              <a:rPr lang="en-US" altLang="it-IT" sz="4000" kern="0" dirty="0">
                <a:solidFill>
                  <a:srgbClr val="FF0000"/>
                </a:solidFill>
                <a:latin typeface="Arial"/>
                <a:ea typeface="+mj-ea"/>
              </a:rPr>
              <a:t>(</a:t>
            </a:r>
            <a:r>
              <a:rPr lang="en-US" altLang="it-IT" sz="4000" kern="0" dirty="0" err="1">
                <a:solidFill>
                  <a:srgbClr val="FF0000"/>
                </a:solidFill>
                <a:latin typeface="Arial"/>
                <a:ea typeface="+mj-ea"/>
              </a:rPr>
              <a:t>nessuna</a:t>
            </a:r>
            <a:r>
              <a:rPr lang="en-US" altLang="it-IT" sz="4000" kern="0" dirty="0">
                <a:solidFill>
                  <a:srgbClr val="FF0000"/>
                </a:solidFill>
                <a:latin typeface="Arial"/>
                <a:ea typeface="+mj-ea"/>
              </a:rPr>
              <a:t> </a:t>
            </a:r>
            <a:r>
              <a:rPr lang="en-US" altLang="it-IT" sz="4000" kern="0" dirty="0" err="1">
                <a:solidFill>
                  <a:srgbClr val="FF0000"/>
                </a:solidFill>
                <a:latin typeface="Arial"/>
                <a:ea typeface="+mj-ea"/>
              </a:rPr>
              <a:t>evidenza</a:t>
            </a:r>
            <a:r>
              <a:rPr lang="en-US" altLang="it-IT" sz="4000" kern="0" dirty="0">
                <a:solidFill>
                  <a:srgbClr val="FF0000"/>
                </a:solidFill>
                <a:latin typeface="Arial"/>
                <a:ea typeface="+mj-ea"/>
              </a:rPr>
              <a:t> di neoplasia)</a:t>
            </a:r>
            <a:endParaRPr lang="it-IT" dirty="0">
              <a:solidFill>
                <a:srgbClr val="FF0000"/>
              </a:solidFill>
              <a:latin typeface="Arial" charset="0"/>
            </a:endParaRPr>
          </a:p>
        </p:txBody>
      </p:sp>
    </p:spTree>
    <p:extLst>
      <p:ext uri="{BB962C8B-B14F-4D97-AF65-F5344CB8AC3E}">
        <p14:creationId xmlns:p14="http://schemas.microsoft.com/office/powerpoint/2010/main" val="2428173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asellaDiTesto 1"/>
          <p:cNvSpPr txBox="1">
            <a:spLocks noChangeArrowheads="1"/>
          </p:cNvSpPr>
          <p:nvPr/>
        </p:nvSpPr>
        <p:spPr bwMode="auto">
          <a:xfrm>
            <a:off x="3429000" y="330200"/>
            <a:ext cx="5614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3200" b="1">
                <a:solidFill>
                  <a:srgbClr val="FFFF00"/>
                </a:solidFill>
                <a:latin typeface="Calibri" panose="020F0502020204030204" pitchFamily="34" charset="0"/>
                <a:cs typeface="Calibri" panose="020F0502020204030204" pitchFamily="34" charset="0"/>
              </a:rPr>
              <a:t>Pancreatite cronica: definizione</a:t>
            </a:r>
          </a:p>
        </p:txBody>
      </p:sp>
      <p:sp>
        <p:nvSpPr>
          <p:cNvPr id="41986" name="Rettangolo 9"/>
          <p:cNvSpPr>
            <a:spLocks noChangeArrowheads="1"/>
          </p:cNvSpPr>
          <p:nvPr/>
        </p:nvSpPr>
        <p:spPr bwMode="auto">
          <a:xfrm>
            <a:off x="1752600" y="1752600"/>
            <a:ext cx="4572000" cy="4154488"/>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a:solidFill>
                  <a:srgbClr val="002060"/>
                </a:solidFill>
                <a:latin typeface="Calibri" panose="020F0502020204030204" pitchFamily="34" charset="0"/>
                <a:cs typeface="Calibri" panose="020F0502020204030204" pitchFamily="34" charset="0"/>
              </a:rPr>
              <a:t>La </a:t>
            </a:r>
            <a:r>
              <a:rPr lang="it-IT" altLang="it-IT" b="1">
                <a:solidFill>
                  <a:srgbClr val="FF0000"/>
                </a:solidFill>
                <a:latin typeface="Calibri" panose="020F0502020204030204" pitchFamily="34" charset="0"/>
                <a:cs typeface="Calibri" panose="020F0502020204030204" pitchFamily="34" charset="0"/>
              </a:rPr>
              <a:t>pancreatite cronica </a:t>
            </a:r>
            <a:r>
              <a:rPr lang="it-IT" altLang="it-IT">
                <a:solidFill>
                  <a:srgbClr val="002060"/>
                </a:solidFill>
                <a:latin typeface="Calibri" panose="020F0502020204030204" pitchFamily="34" charset="0"/>
                <a:cs typeface="Calibri" panose="020F0502020204030204" pitchFamily="34" charset="0"/>
              </a:rPr>
              <a:t>è una malattia provocata da un’infiammazione pancreatica di lieve entità ma di lunga durata. </a:t>
            </a:r>
          </a:p>
          <a:p>
            <a:pPr algn="ctr" eaLnBrk="1" hangingPunct="1"/>
            <a:endParaRPr lang="it-IT" altLang="it-IT">
              <a:solidFill>
                <a:srgbClr val="002060"/>
              </a:solidFill>
              <a:latin typeface="Calibri" panose="020F0502020204030204" pitchFamily="34" charset="0"/>
              <a:cs typeface="Calibri" panose="020F0502020204030204" pitchFamily="34" charset="0"/>
            </a:endParaRPr>
          </a:p>
          <a:p>
            <a:pPr algn="ctr" eaLnBrk="1" hangingPunct="1"/>
            <a:r>
              <a:rPr lang="it-IT" altLang="it-IT">
                <a:solidFill>
                  <a:srgbClr val="002060"/>
                </a:solidFill>
                <a:latin typeface="Calibri" panose="020F0502020204030204" pitchFamily="34" charset="0"/>
                <a:cs typeface="Calibri" panose="020F0502020204030204" pitchFamily="34" charset="0"/>
              </a:rPr>
              <a:t>Il risultato di questa infiammazione prolungata è la lenta, ma progressiva, sostituzione del pancreas normale con tessuto cicatriziale, fibroso, non più funzionante.</a:t>
            </a:r>
          </a:p>
        </p:txBody>
      </p:sp>
      <p:pic>
        <p:nvPicPr>
          <p:cNvPr id="41987"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179514"/>
            <a:ext cx="3922712"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3149227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060826" y="28575"/>
            <a:ext cx="39084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it-IT" sz="3600" i="1" kern="0" dirty="0">
                <a:solidFill>
                  <a:srgbClr val="FFFF00"/>
                </a:solidFill>
                <a:latin typeface="Calibri" pitchFamily="34" charset="0"/>
                <a:cs typeface="Calibri" pitchFamily="34" charset="0"/>
              </a:rPr>
              <a:t> </a:t>
            </a:r>
            <a:r>
              <a:rPr lang="it-IT" sz="3600" kern="0" dirty="0">
                <a:solidFill>
                  <a:srgbClr val="FFFF00"/>
                </a:solidFill>
                <a:latin typeface="Calibri" pitchFamily="34" charset="0"/>
                <a:cs typeface="Calibri" pitchFamily="34" charset="0"/>
              </a:rPr>
              <a:t>P</a:t>
            </a:r>
            <a:r>
              <a:rPr lang="it-IT" sz="3600" kern="0" dirty="0" err="1">
                <a:solidFill>
                  <a:srgbClr val="FFFF00"/>
                </a:solidFill>
                <a:latin typeface="Calibri" pitchFamily="34" charset="0"/>
                <a:cs typeface="Calibri" pitchFamily="34" charset="0"/>
              </a:rPr>
              <a:t>ancreatite</a:t>
            </a:r>
            <a:r>
              <a:rPr lang="it-IT" sz="3600" kern="0" dirty="0">
                <a:solidFill>
                  <a:srgbClr val="FFFF00"/>
                </a:solidFill>
                <a:latin typeface="Calibri" pitchFamily="34" charset="0"/>
                <a:cs typeface="Calibri" pitchFamily="34" charset="0"/>
              </a:rPr>
              <a:t> cronica</a:t>
            </a:r>
          </a:p>
        </p:txBody>
      </p:sp>
      <p:sp>
        <p:nvSpPr>
          <p:cNvPr id="3" name="Text Box 6"/>
          <p:cNvSpPr txBox="1">
            <a:spLocks noChangeArrowheads="1"/>
          </p:cNvSpPr>
          <p:nvPr/>
        </p:nvSpPr>
        <p:spPr bwMode="auto">
          <a:xfrm>
            <a:off x="5016500" y="468313"/>
            <a:ext cx="1657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it-IT" sz="3200" kern="0" dirty="0">
                <a:solidFill>
                  <a:srgbClr val="FFFFFF"/>
                </a:solidFill>
                <a:latin typeface="Calibri" pitchFamily="34" charset="0"/>
                <a:cs typeface="Calibri" pitchFamily="34" charset="0"/>
              </a:rPr>
              <a:t>eziologia</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052513"/>
            <a:ext cx="4305300" cy="54546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3012" name="CasellaDiTesto 8"/>
          <p:cNvSpPr txBox="1">
            <a:spLocks noChangeArrowheads="1"/>
          </p:cNvSpPr>
          <p:nvPr/>
        </p:nvSpPr>
        <p:spPr bwMode="auto">
          <a:xfrm>
            <a:off x="6153150" y="1052514"/>
            <a:ext cx="1758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1600">
                <a:solidFill>
                  <a:schemeClr val="bg1"/>
                </a:solidFill>
                <a:latin typeface="Calibri" panose="020F0502020204030204" pitchFamily="34" charset="0"/>
                <a:cs typeface="Calibri" panose="020F0502020204030204" pitchFamily="34" charset="0"/>
              </a:rPr>
              <a:t>Romagnuolo J et al</a:t>
            </a:r>
          </a:p>
          <a:p>
            <a:pPr eaLnBrk="1" hangingPunct="1"/>
            <a:r>
              <a:rPr lang="it-IT" altLang="it-IT" sz="1600">
                <a:solidFill>
                  <a:schemeClr val="bg1"/>
                </a:solidFill>
                <a:latin typeface="Calibri" panose="020F0502020204030204" pitchFamily="34" charset="0"/>
                <a:cs typeface="Calibri" panose="020F0502020204030204" pitchFamily="34" charset="0"/>
              </a:rPr>
              <a:t>Pancreas 2016</a:t>
            </a:r>
          </a:p>
        </p:txBody>
      </p:sp>
      <p:pic>
        <p:nvPicPr>
          <p:cNvPr id="184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6" y="2565401"/>
            <a:ext cx="4448175" cy="3387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3014" name="CasellaDiTesto 9"/>
          <p:cNvSpPr txBox="1">
            <a:spLocks noChangeArrowheads="1"/>
          </p:cNvSpPr>
          <p:nvPr/>
        </p:nvSpPr>
        <p:spPr bwMode="auto">
          <a:xfrm>
            <a:off x="8370888" y="1844675"/>
            <a:ext cx="2241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1600">
                <a:solidFill>
                  <a:srgbClr val="FFFFFF"/>
                </a:solidFill>
                <a:latin typeface="Calibri" panose="020F0502020204030204" pitchFamily="34" charset="0"/>
                <a:cs typeface="Calibri" panose="020F0502020204030204" pitchFamily="34" charset="0"/>
              </a:rPr>
              <a:t>Wilcox GM et al</a:t>
            </a:r>
          </a:p>
          <a:p>
            <a:pPr eaLnBrk="1" hangingPunct="1"/>
            <a:r>
              <a:rPr lang="it-IT" altLang="it-IT" sz="1600">
                <a:solidFill>
                  <a:srgbClr val="FFFFFF"/>
                </a:solidFill>
                <a:latin typeface="Calibri" panose="020F0502020204030204" pitchFamily="34" charset="0"/>
                <a:cs typeface="Calibri" panose="020F0502020204030204" pitchFamily="34" charset="0"/>
              </a:rPr>
              <a:t>Am J Gastroenterol 2016</a:t>
            </a:r>
          </a:p>
        </p:txBody>
      </p:sp>
      <p:sp>
        <p:nvSpPr>
          <p:cNvPr id="4" name="Rettangolo 3"/>
          <p:cNvSpPr/>
          <p:nvPr/>
        </p:nvSpPr>
        <p:spPr>
          <a:xfrm>
            <a:off x="6205538" y="3551238"/>
            <a:ext cx="4462462" cy="334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660827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Risultati immagini per fisiopatologia della pancreatite c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828675"/>
            <a:ext cx="7596188" cy="56959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44034" name="CasellaDiTesto 1"/>
          <p:cNvSpPr txBox="1">
            <a:spLocks noChangeArrowheads="1"/>
          </p:cNvSpPr>
          <p:nvPr/>
        </p:nvSpPr>
        <p:spPr bwMode="auto">
          <a:xfrm>
            <a:off x="8905876" y="2012950"/>
            <a:ext cx="862013" cy="400050"/>
          </a:xfrm>
          <a:prstGeom prst="rect">
            <a:avLst/>
          </a:prstGeom>
          <a:solidFill>
            <a:schemeClr val="bg1"/>
          </a:solidFill>
          <a:ln w="9525">
            <a:solidFill>
              <a:srgbClr val="002060"/>
            </a:solidFill>
            <a:miter lim="800000"/>
            <a:headEnd/>
            <a:tailEnd/>
          </a:ln>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a:solidFill>
                  <a:srgbClr val="002060"/>
                </a:solidFill>
                <a:latin typeface="Calibri" panose="020F0502020204030204" pitchFamily="34" charset="0"/>
                <a:cs typeface="Calibri" panose="020F0502020204030204" pitchFamily="34" charset="0"/>
              </a:rPr>
              <a:t>dolore</a:t>
            </a:r>
          </a:p>
        </p:txBody>
      </p:sp>
      <p:sp>
        <p:nvSpPr>
          <p:cNvPr id="44035" name="Freccia in giù 2"/>
          <p:cNvSpPr>
            <a:spLocks noChangeArrowheads="1"/>
          </p:cNvSpPr>
          <p:nvPr/>
        </p:nvSpPr>
        <p:spPr bwMode="auto">
          <a:xfrm rot="4397374">
            <a:off x="8087520" y="2008983"/>
            <a:ext cx="485775" cy="617537"/>
          </a:xfrm>
          <a:prstGeom prst="downArrow">
            <a:avLst>
              <a:gd name="adj1" fmla="val 50000"/>
              <a:gd name="adj2" fmla="val 49814"/>
            </a:avLst>
          </a:pr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1800" u="sng"/>
          </a:p>
        </p:txBody>
      </p:sp>
      <p:sp>
        <p:nvSpPr>
          <p:cNvPr id="44036" name="Rettangolo 3"/>
          <p:cNvSpPr>
            <a:spLocks noChangeArrowheads="1"/>
          </p:cNvSpPr>
          <p:nvPr/>
        </p:nvSpPr>
        <p:spPr bwMode="auto">
          <a:xfrm>
            <a:off x="2535239" y="722313"/>
            <a:ext cx="7596187" cy="1122362"/>
          </a:xfrm>
          <a:prstGeom prst="rect">
            <a:avLst/>
          </a:prstGeom>
          <a:solidFill>
            <a:schemeClr val="accent1"/>
          </a:solidFill>
          <a:ln w="9525">
            <a:solidFill>
              <a:srgbClr val="002060"/>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b="1">
                <a:solidFill>
                  <a:srgbClr val="002060"/>
                </a:solidFill>
                <a:latin typeface="Calibri" panose="020F0502020204030204" pitchFamily="34" charset="0"/>
                <a:cs typeface="Calibri" panose="020F0502020204030204" pitchFamily="34" charset="0"/>
              </a:rPr>
              <a:t>Ductal obstruction hypothesis</a:t>
            </a:r>
            <a:r>
              <a:rPr lang="it-IT" altLang="it-IT" sz="2000">
                <a:solidFill>
                  <a:srgbClr val="002060"/>
                </a:solidFill>
                <a:latin typeface="Calibri" panose="020F0502020204030204" pitchFamily="34" charset="0"/>
                <a:cs typeface="Calibri" panose="020F0502020204030204" pitchFamily="34" charset="0"/>
              </a:rPr>
              <a:t>. </a:t>
            </a:r>
            <a:r>
              <a:rPr lang="it-IT" altLang="it-IT" sz="1600">
                <a:solidFill>
                  <a:srgbClr val="002060"/>
                </a:solidFill>
                <a:latin typeface="Calibri" panose="020F0502020204030204" pitchFamily="34" charset="0"/>
                <a:cs typeface="Calibri" panose="020F0502020204030204" pitchFamily="34" charset="0"/>
              </a:rPr>
              <a:t>L’abuso cronico di alcol porta alla secrezione di un succo pancreatico ricco in proteine, denso e povero in bicarbonati. Questo favorisce la precipitazione proteica, con ostruzione dei piccoli dotti, e lesioni a monte</a:t>
            </a:r>
            <a:r>
              <a:rPr lang="it-IT" altLang="it-IT" sz="2000">
                <a:solidFill>
                  <a:srgbClr val="002060"/>
                </a:solidFill>
                <a:latin typeface="Calibri" panose="020F0502020204030204" pitchFamily="34" charset="0"/>
                <a:cs typeface="Calibri" panose="020F0502020204030204" pitchFamily="34" charset="0"/>
              </a:rPr>
              <a:t> </a:t>
            </a:r>
            <a:r>
              <a:rPr lang="it-IT" altLang="it-IT" sz="1600">
                <a:solidFill>
                  <a:srgbClr val="002060"/>
                </a:solidFill>
                <a:latin typeface="Calibri" panose="020F0502020204030204" pitchFamily="34" charset="0"/>
                <a:cs typeface="Calibri" panose="020F0502020204030204" pitchFamily="34" charset="0"/>
              </a:rPr>
              <a:t>(pancreatite cronica alcolica, tropicale, ereditaria, idiopatica).</a:t>
            </a:r>
          </a:p>
        </p:txBody>
      </p:sp>
      <p:sp>
        <p:nvSpPr>
          <p:cNvPr id="44037" name="Rettangolo 5"/>
          <p:cNvSpPr>
            <a:spLocks noChangeArrowheads="1"/>
          </p:cNvSpPr>
          <p:nvPr/>
        </p:nvSpPr>
        <p:spPr bwMode="auto">
          <a:xfrm>
            <a:off x="2535239" y="5592763"/>
            <a:ext cx="7596187" cy="931862"/>
          </a:xfrm>
          <a:prstGeom prst="rect">
            <a:avLst/>
          </a:prstGeom>
          <a:solidFill>
            <a:schemeClr val="accent1"/>
          </a:solidFill>
          <a:ln w="9525">
            <a:solidFill>
              <a:srgbClr val="002060"/>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it-IT" altLang="it-IT" sz="1600">
                <a:latin typeface="Calibri" panose="020F0502020204030204" pitchFamily="34" charset="0"/>
                <a:cs typeface="Calibri" panose="020F0502020204030204" pitchFamily="34" charset="0"/>
              </a:rPr>
              <a:t>L</a:t>
            </a:r>
            <a:r>
              <a:rPr lang="it-IT" altLang="it-IT" sz="1600">
                <a:solidFill>
                  <a:srgbClr val="002060"/>
                </a:solidFill>
                <a:latin typeface="Calibri" panose="020F0502020204030204" pitchFamily="34" charset="0"/>
                <a:cs typeface="Calibri" panose="020F0502020204030204" pitchFamily="34" charset="0"/>
              </a:rPr>
              <a:t>a</a:t>
            </a:r>
            <a:r>
              <a:rPr lang="it-IT" altLang="it-IT" sz="2000">
                <a:solidFill>
                  <a:srgbClr val="002060"/>
                </a:solidFill>
                <a:latin typeface="Calibri" panose="020F0502020204030204" pitchFamily="34" charset="0"/>
                <a:cs typeface="Calibri" panose="020F0502020204030204" pitchFamily="34" charset="0"/>
              </a:rPr>
              <a:t> LITOSTATINA </a:t>
            </a:r>
            <a:r>
              <a:rPr lang="it-IT" altLang="it-IT" sz="1600">
                <a:solidFill>
                  <a:srgbClr val="002060"/>
                </a:solidFill>
                <a:latin typeface="Calibri" panose="020F0502020204030204" pitchFamily="34" charset="0"/>
                <a:cs typeface="Calibri" panose="020F0502020204030204" pitchFamily="34" charset="0"/>
              </a:rPr>
              <a:t>è una proteina secreta nel succo pancreatico che inibisce la precipitazione di carbonato di calcio. Nei pazienti con pancreatite cronica calcifica è stata dimostrata una riduzione dei livelli di litostatina (pancreatite alcolica, ereditaria)</a:t>
            </a:r>
          </a:p>
        </p:txBody>
      </p:sp>
      <p:sp>
        <p:nvSpPr>
          <p:cNvPr id="44038" name="CasellaDiTesto 4"/>
          <p:cNvSpPr txBox="1">
            <a:spLocks noChangeArrowheads="1"/>
          </p:cNvSpPr>
          <p:nvPr/>
        </p:nvSpPr>
        <p:spPr bwMode="auto">
          <a:xfrm>
            <a:off x="8696326" y="3603625"/>
            <a:ext cx="1674813" cy="10160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a:solidFill>
                  <a:srgbClr val="002060"/>
                </a:solidFill>
                <a:latin typeface="Calibri" panose="020F0502020204030204" pitchFamily="34" charset="0"/>
                <a:cs typeface="Calibri" panose="020F0502020204030204" pitchFamily="34" charset="0"/>
              </a:rPr>
              <a:t>Insufficienza </a:t>
            </a:r>
          </a:p>
          <a:p>
            <a:pPr eaLnBrk="1" hangingPunct="1"/>
            <a:r>
              <a:rPr lang="it-IT" altLang="it-IT" sz="2000">
                <a:solidFill>
                  <a:srgbClr val="002060"/>
                </a:solidFill>
                <a:latin typeface="Calibri" panose="020F0502020204030204" pitchFamily="34" charset="0"/>
                <a:cs typeface="Calibri" panose="020F0502020204030204" pitchFamily="34" charset="0"/>
              </a:rPr>
              <a:t>pancreatica </a:t>
            </a:r>
          </a:p>
          <a:p>
            <a:pPr eaLnBrk="1" hangingPunct="1"/>
            <a:r>
              <a:rPr lang="it-IT" altLang="it-IT" sz="2000">
                <a:solidFill>
                  <a:srgbClr val="002060"/>
                </a:solidFill>
                <a:latin typeface="Calibri" panose="020F0502020204030204" pitchFamily="34" charset="0"/>
                <a:cs typeface="Calibri" panose="020F0502020204030204" pitchFamily="34" charset="0"/>
              </a:rPr>
              <a:t>eso-endocrina</a:t>
            </a:r>
          </a:p>
        </p:txBody>
      </p:sp>
      <p:sp>
        <p:nvSpPr>
          <p:cNvPr id="44039" name="Freccia in giù 7"/>
          <p:cNvSpPr>
            <a:spLocks noChangeArrowheads="1"/>
          </p:cNvSpPr>
          <p:nvPr/>
        </p:nvSpPr>
        <p:spPr bwMode="auto">
          <a:xfrm rot="3398662">
            <a:off x="8113714" y="4008439"/>
            <a:ext cx="484187" cy="617537"/>
          </a:xfrm>
          <a:prstGeom prst="downArrow">
            <a:avLst>
              <a:gd name="adj1" fmla="val 50000"/>
              <a:gd name="adj2" fmla="val 49977"/>
            </a:avLst>
          </a:pr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sz="1800" u="sng"/>
          </a:p>
        </p:txBody>
      </p:sp>
      <p:sp>
        <p:nvSpPr>
          <p:cNvPr id="44040" name="CasellaDiTesto 6"/>
          <p:cNvSpPr txBox="1">
            <a:spLocks noChangeArrowheads="1"/>
          </p:cNvSpPr>
          <p:nvPr/>
        </p:nvSpPr>
        <p:spPr bwMode="auto">
          <a:xfrm>
            <a:off x="3586163" y="96839"/>
            <a:ext cx="5110162" cy="523875"/>
          </a:xfrm>
          <a:prstGeom prst="rect">
            <a:avLst/>
          </a:prstGeom>
          <a:solidFill>
            <a:schemeClr val="bg1"/>
          </a:solidFill>
          <a:ln w="9525">
            <a:solidFill>
              <a:srgbClr val="002060"/>
            </a:solidFill>
            <a:miter lim="800000"/>
            <a:headEnd/>
            <a:tailEnd/>
          </a:ln>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2800">
                <a:solidFill>
                  <a:srgbClr val="002060"/>
                </a:solidFill>
                <a:latin typeface="Calibri" panose="020F0502020204030204" pitchFamily="34" charset="0"/>
                <a:cs typeface="Calibri" panose="020F0502020204030204" pitchFamily="34" charset="0"/>
              </a:rPr>
              <a:t>Pancreatite cronica: fisiopatologia</a:t>
            </a:r>
          </a:p>
        </p:txBody>
      </p:sp>
    </p:spTree>
    <p:extLst>
      <p:ext uri="{BB962C8B-B14F-4D97-AF65-F5344CB8AC3E}">
        <p14:creationId xmlns:p14="http://schemas.microsoft.com/office/powerpoint/2010/main" val="404676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ttangolo 1"/>
          <p:cNvSpPr>
            <a:spLocks noChangeArrowheads="1"/>
          </p:cNvSpPr>
          <p:nvPr/>
        </p:nvSpPr>
        <p:spPr bwMode="auto">
          <a:xfrm>
            <a:off x="2193926" y="2914651"/>
            <a:ext cx="7993063" cy="3478213"/>
          </a:xfrm>
          <a:prstGeom prst="rect">
            <a:avLst/>
          </a:prstGeom>
          <a:solidFill>
            <a:schemeClr val="bg1"/>
          </a:solidFill>
          <a:ln w="9525">
            <a:solidFill>
              <a:srgbClr val="002060"/>
            </a:solid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it-IT" altLang="it-IT" sz="2000" b="1">
                <a:solidFill>
                  <a:srgbClr val="002060"/>
                </a:solidFill>
                <a:latin typeface="Calibri" panose="020F0502020204030204" pitchFamily="34" charset="0"/>
                <a:cs typeface="Calibri" panose="020F0502020204030204" pitchFamily="34" charset="0"/>
              </a:rPr>
              <a:t>Toxic-methabolic hypothesis: </a:t>
            </a:r>
            <a:r>
              <a:rPr lang="it-IT" altLang="it-IT" sz="2000">
                <a:solidFill>
                  <a:srgbClr val="002060"/>
                </a:solidFill>
                <a:latin typeface="Calibri" panose="020F0502020204030204" pitchFamily="34" charset="0"/>
                <a:cs typeface="Calibri" panose="020F0502020204030204" pitchFamily="34" charset="0"/>
              </a:rPr>
              <a:t>l’alcol (o uno dei suoi metaboliti) determina danno diretto a livello delle cellule duttali e delle cellule acinari ed un aumento di secrezione del tripsinogeno (in eccesso rispetto all’inibitore dell’attivazione del tripsinogeno).</a:t>
            </a:r>
          </a:p>
          <a:p>
            <a:pPr algn="just" eaLnBrk="1" hangingPunct="1"/>
            <a:endParaRPr lang="it-IT" altLang="it-IT" sz="2000">
              <a:solidFill>
                <a:srgbClr val="002060"/>
              </a:solidFill>
              <a:latin typeface="Calibri" panose="020F0502020204030204" pitchFamily="34" charset="0"/>
              <a:cs typeface="Calibri" panose="020F0502020204030204" pitchFamily="34" charset="0"/>
            </a:endParaRPr>
          </a:p>
          <a:p>
            <a:pPr algn="just" eaLnBrk="1" hangingPunct="1"/>
            <a:r>
              <a:rPr lang="it-IT" altLang="it-IT" sz="2000" b="1">
                <a:solidFill>
                  <a:srgbClr val="002060"/>
                </a:solidFill>
                <a:latin typeface="Calibri" panose="020F0502020204030204" pitchFamily="34" charset="0"/>
                <a:cs typeface="Calibri" panose="020F0502020204030204" pitchFamily="34" charset="0"/>
              </a:rPr>
              <a:t>Necrosis-fibrosis hypothesis: </a:t>
            </a:r>
            <a:r>
              <a:rPr lang="it-IT" altLang="it-IT" sz="2000">
                <a:solidFill>
                  <a:srgbClr val="002060"/>
                </a:solidFill>
                <a:latin typeface="Calibri" panose="020F0502020204030204" pitchFamily="34" charset="0"/>
                <a:cs typeface="Calibri" panose="020F0502020204030204" pitchFamily="34" charset="0"/>
              </a:rPr>
              <a:t>ripetuti episodi di pancreatite acuta con necrosi cellulare, portano alla progressiva sostituzione delle aree necrotiche con aree di fibrosi. Questa teoria spiegherebbe la patogenesi della pancreatite cronica da alcol, spesso preceduta da ripetuti attacchi di pancreatite acuta da alcol. Potrebbe spiegare la patogenesi della pancreatite cronica ereditaria.</a:t>
            </a:r>
          </a:p>
        </p:txBody>
      </p:sp>
      <p:pic>
        <p:nvPicPr>
          <p:cNvPr id="45058" name="Picture 2" descr="Risultati immagini per bicchiere di v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664" y="101600"/>
            <a:ext cx="4391025"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4" descr="Risultati immagini per bicchiere di v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0175"/>
            <a:ext cx="4122738"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366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asellaDiTesto 1"/>
          <p:cNvSpPr txBox="1">
            <a:spLocks noChangeArrowheads="1"/>
          </p:cNvSpPr>
          <p:nvPr/>
        </p:nvSpPr>
        <p:spPr bwMode="auto">
          <a:xfrm>
            <a:off x="4227513" y="188913"/>
            <a:ext cx="3517900" cy="646112"/>
          </a:xfrm>
          <a:prstGeom prst="rect">
            <a:avLst/>
          </a:prstGeom>
          <a:solidFill>
            <a:schemeClr val="bg1"/>
          </a:solidFill>
          <a:ln w="9525">
            <a:solidFill>
              <a:srgbClr val="002060"/>
            </a:solidFill>
            <a:miter lim="800000"/>
            <a:headEnd/>
            <a:tailEnd/>
          </a:ln>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3600">
                <a:solidFill>
                  <a:srgbClr val="002060"/>
                </a:solidFill>
                <a:latin typeface="Calibri" panose="020F0502020204030204" pitchFamily="34" charset="0"/>
                <a:cs typeface="Calibri" panose="020F0502020204030204" pitchFamily="34" charset="0"/>
              </a:rPr>
              <a:t>Semeiotica clinica</a:t>
            </a:r>
          </a:p>
        </p:txBody>
      </p:sp>
      <p:pic>
        <p:nvPicPr>
          <p:cNvPr id="46082" name="Picture 2" descr="Risultati immagini per dolore pancrea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089" y="2276475"/>
            <a:ext cx="2770187" cy="31686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46083" name="CasellaDiTesto 3"/>
          <p:cNvSpPr txBox="1">
            <a:spLocks noChangeArrowheads="1"/>
          </p:cNvSpPr>
          <p:nvPr/>
        </p:nvSpPr>
        <p:spPr bwMode="auto">
          <a:xfrm>
            <a:off x="5500688" y="1103313"/>
            <a:ext cx="4881562" cy="4646612"/>
          </a:xfrm>
          <a:prstGeom prst="rect">
            <a:avLst/>
          </a:prstGeom>
          <a:solidFill>
            <a:schemeClr val="bg1"/>
          </a:solidFill>
          <a:ln w="9525">
            <a:solidFill>
              <a:srgbClr val="002060"/>
            </a:solidFill>
            <a:miter lim="800000"/>
            <a:headEnd/>
            <a:tailEnd/>
          </a:ln>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3200" b="1">
                <a:solidFill>
                  <a:srgbClr val="002060"/>
                </a:solidFill>
                <a:latin typeface="Calibri" panose="020F0502020204030204" pitchFamily="34" charset="0"/>
                <a:cs typeface="Calibri" panose="020F0502020204030204" pitchFamily="34" charset="0"/>
              </a:rPr>
              <a:t>Dolore «pancreatico» 100%</a:t>
            </a:r>
          </a:p>
          <a:p>
            <a:pPr eaLnBrk="1" hangingPunct="1"/>
            <a:r>
              <a:rPr lang="it-IT" altLang="it-IT">
                <a:solidFill>
                  <a:srgbClr val="002060"/>
                </a:solidFill>
                <a:latin typeface="Calibri" panose="020F0502020204030204" pitchFamily="34" charset="0"/>
                <a:cs typeface="Calibri" panose="020F0502020204030204" pitchFamily="34" charset="0"/>
              </a:rPr>
              <a:t>Dimagramento		100%</a:t>
            </a:r>
          </a:p>
          <a:p>
            <a:pPr eaLnBrk="1" hangingPunct="1"/>
            <a:r>
              <a:rPr lang="it-IT" altLang="it-IT">
                <a:solidFill>
                  <a:srgbClr val="002060"/>
                </a:solidFill>
                <a:latin typeface="Calibri" panose="020F0502020204030204" pitchFamily="34" charset="0"/>
                <a:cs typeface="Calibri" panose="020F0502020204030204" pitchFamily="34" charset="0"/>
              </a:rPr>
              <a:t>Steatorrea			   35%</a:t>
            </a:r>
          </a:p>
          <a:p>
            <a:pPr eaLnBrk="1" hangingPunct="1"/>
            <a:r>
              <a:rPr lang="it-IT" altLang="it-IT">
                <a:solidFill>
                  <a:srgbClr val="002060"/>
                </a:solidFill>
                <a:latin typeface="Calibri" panose="020F0502020204030204" pitchFamily="34" charset="0"/>
                <a:cs typeface="Calibri" panose="020F0502020204030204" pitchFamily="34" charset="0"/>
              </a:rPr>
              <a:t>Ittero/subittero		   30%</a:t>
            </a:r>
          </a:p>
          <a:p>
            <a:pPr eaLnBrk="1" hangingPunct="1"/>
            <a:r>
              <a:rPr lang="it-IT" altLang="it-IT">
                <a:solidFill>
                  <a:srgbClr val="002060"/>
                </a:solidFill>
                <a:latin typeface="Calibri" panose="020F0502020204030204" pitchFamily="34" charset="0"/>
                <a:cs typeface="Calibri" panose="020F0502020204030204" pitchFamily="34" charset="0"/>
              </a:rPr>
              <a:t>Diabete			   30% </a:t>
            </a:r>
          </a:p>
          <a:p>
            <a:pPr eaLnBrk="1" hangingPunct="1"/>
            <a:r>
              <a:rPr lang="it-IT" altLang="it-IT">
                <a:solidFill>
                  <a:srgbClr val="002060"/>
                </a:solidFill>
                <a:latin typeface="Calibri" panose="020F0502020204030204" pitchFamily="34" charset="0"/>
                <a:cs typeface="Calibri" panose="020F0502020204030204" pitchFamily="34" charset="0"/>
              </a:rPr>
              <a:t>Riduzione OGT		   33%</a:t>
            </a:r>
          </a:p>
          <a:p>
            <a:pPr eaLnBrk="1" hangingPunct="1"/>
            <a:endParaRPr lang="it-IT" altLang="it-IT" b="1">
              <a:solidFill>
                <a:srgbClr val="002060"/>
              </a:solidFill>
              <a:latin typeface="Calibri" panose="020F0502020204030204" pitchFamily="34" charset="0"/>
              <a:cs typeface="Calibri" panose="020F0502020204030204" pitchFamily="34" charset="0"/>
            </a:endParaRPr>
          </a:p>
          <a:p>
            <a:pPr eaLnBrk="1" hangingPunct="1"/>
            <a:r>
              <a:rPr lang="it-IT" altLang="it-IT" b="1">
                <a:solidFill>
                  <a:srgbClr val="002060"/>
                </a:solidFill>
                <a:latin typeface="Calibri" panose="020F0502020204030204" pitchFamily="34" charset="0"/>
                <a:cs typeface="Calibri" panose="020F0502020204030204" pitchFamily="34" charset="0"/>
              </a:rPr>
              <a:t>COMPLICANZE</a:t>
            </a:r>
          </a:p>
          <a:p>
            <a:pPr eaLnBrk="1" hangingPunct="1"/>
            <a:r>
              <a:rPr lang="it-IT" altLang="it-IT">
                <a:solidFill>
                  <a:srgbClr val="002060"/>
                </a:solidFill>
                <a:latin typeface="Calibri" panose="020F0502020204030204" pitchFamily="34" charset="0"/>
                <a:cs typeface="Calibri" panose="020F0502020204030204" pitchFamily="34" charset="0"/>
              </a:rPr>
              <a:t>Ascessi</a:t>
            </a:r>
          </a:p>
          <a:p>
            <a:pPr eaLnBrk="1" hangingPunct="1"/>
            <a:r>
              <a:rPr lang="it-IT" altLang="it-IT">
                <a:solidFill>
                  <a:srgbClr val="002060"/>
                </a:solidFill>
                <a:latin typeface="Calibri" panose="020F0502020204030204" pitchFamily="34" charset="0"/>
                <a:cs typeface="Calibri" panose="020F0502020204030204" pitchFamily="34" charset="0"/>
              </a:rPr>
              <a:t>Fistole</a:t>
            </a:r>
          </a:p>
          <a:p>
            <a:pPr eaLnBrk="1" hangingPunct="1"/>
            <a:r>
              <a:rPr lang="it-IT" altLang="it-IT">
                <a:solidFill>
                  <a:srgbClr val="FF0000"/>
                </a:solidFill>
                <a:latin typeface="Calibri" panose="020F0502020204030204" pitchFamily="34" charset="0"/>
                <a:cs typeface="Calibri" panose="020F0502020204030204" pitchFamily="34" charset="0"/>
              </a:rPr>
              <a:t>Pseudocisti</a:t>
            </a:r>
          </a:p>
          <a:p>
            <a:pPr eaLnBrk="1" hangingPunct="1"/>
            <a:r>
              <a:rPr lang="it-IT" altLang="it-IT" b="1">
                <a:solidFill>
                  <a:srgbClr val="FF6699"/>
                </a:solidFill>
                <a:latin typeface="Calibri" panose="020F0502020204030204" pitchFamily="34" charset="0"/>
                <a:cs typeface="Calibri" panose="020F0502020204030204" pitchFamily="34" charset="0"/>
              </a:rPr>
              <a:t>Stenosi duodenale</a:t>
            </a:r>
          </a:p>
        </p:txBody>
      </p:sp>
      <p:sp>
        <p:nvSpPr>
          <p:cNvPr id="46084" name="CasellaDiTesto 4"/>
          <p:cNvSpPr txBox="1">
            <a:spLocks noChangeArrowheads="1"/>
          </p:cNvSpPr>
          <p:nvPr/>
        </p:nvSpPr>
        <p:spPr bwMode="auto">
          <a:xfrm>
            <a:off x="2651125" y="1412876"/>
            <a:ext cx="1576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3600">
                <a:solidFill>
                  <a:schemeClr val="bg1"/>
                </a:solidFill>
                <a:latin typeface="Calibri" panose="020F0502020204030204" pitchFamily="34" charset="0"/>
                <a:cs typeface="Calibri" panose="020F0502020204030204" pitchFamily="34" charset="0"/>
              </a:rPr>
              <a:t>sintomi</a:t>
            </a:r>
          </a:p>
        </p:txBody>
      </p:sp>
    </p:spTree>
    <p:extLst>
      <p:ext uri="{BB962C8B-B14F-4D97-AF65-F5344CB8AC3E}">
        <p14:creationId xmlns:p14="http://schemas.microsoft.com/office/powerpoint/2010/main" val="3873254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1412876"/>
            <a:ext cx="9009063" cy="405606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7106" name="CasellaDiTesto 2"/>
          <p:cNvSpPr txBox="1">
            <a:spLocks noChangeArrowheads="1"/>
          </p:cNvSpPr>
          <p:nvPr/>
        </p:nvSpPr>
        <p:spPr bwMode="auto">
          <a:xfrm>
            <a:off x="3863975" y="307975"/>
            <a:ext cx="4821238" cy="584200"/>
          </a:xfrm>
          <a:prstGeom prst="rect">
            <a:avLst/>
          </a:prstGeom>
          <a:solidFill>
            <a:schemeClr val="bg1"/>
          </a:solidFill>
          <a:ln w="9525">
            <a:solidFill>
              <a:srgbClr val="002060"/>
            </a:solidFill>
            <a:miter lim="800000"/>
            <a:headEnd/>
            <a:tailEnd/>
          </a:ln>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3200">
                <a:solidFill>
                  <a:srgbClr val="002060"/>
                </a:solidFill>
                <a:latin typeface="Calibri" panose="020F0502020204030204" pitchFamily="34" charset="0"/>
                <a:cs typeface="Calibri" panose="020F0502020204030204" pitchFamily="34" charset="0"/>
              </a:rPr>
              <a:t>Le caratteristiche del dolore</a:t>
            </a:r>
          </a:p>
        </p:txBody>
      </p:sp>
      <p:sp>
        <p:nvSpPr>
          <p:cNvPr id="47107" name="CasellaDiTesto 4"/>
          <p:cNvSpPr txBox="1">
            <a:spLocks noChangeArrowheads="1"/>
          </p:cNvSpPr>
          <p:nvPr/>
        </p:nvSpPr>
        <p:spPr bwMode="auto">
          <a:xfrm>
            <a:off x="7696201" y="5676900"/>
            <a:ext cx="2278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1600" b="1">
                <a:solidFill>
                  <a:srgbClr val="FFFFFF"/>
                </a:solidFill>
                <a:latin typeface="Calibri" panose="020F0502020204030204" pitchFamily="34" charset="0"/>
                <a:cs typeface="Calibri" panose="020F0502020204030204" pitchFamily="34" charset="0"/>
              </a:rPr>
              <a:t>Wilcox GM et al</a:t>
            </a:r>
          </a:p>
          <a:p>
            <a:pPr eaLnBrk="1" hangingPunct="1"/>
            <a:r>
              <a:rPr lang="it-IT" altLang="it-IT" sz="1600" b="1">
                <a:solidFill>
                  <a:srgbClr val="FFFFFF"/>
                </a:solidFill>
                <a:latin typeface="Calibri" panose="020F0502020204030204" pitchFamily="34" charset="0"/>
                <a:cs typeface="Calibri" panose="020F0502020204030204" pitchFamily="34" charset="0"/>
              </a:rPr>
              <a:t>Am J Gastroenterol 2016</a:t>
            </a:r>
          </a:p>
        </p:txBody>
      </p:sp>
      <p:sp>
        <p:nvSpPr>
          <p:cNvPr id="2" name="Rettangolo 1"/>
          <p:cNvSpPr/>
          <p:nvPr/>
        </p:nvSpPr>
        <p:spPr>
          <a:xfrm flipH="1">
            <a:off x="1600200" y="3200400"/>
            <a:ext cx="8839200" cy="3048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 name="Rettangolo 5"/>
          <p:cNvSpPr/>
          <p:nvPr/>
        </p:nvSpPr>
        <p:spPr>
          <a:xfrm flipH="1">
            <a:off x="1600200" y="4114800"/>
            <a:ext cx="8839200" cy="3048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7" name="Rettangolo 6"/>
          <p:cNvSpPr/>
          <p:nvPr/>
        </p:nvSpPr>
        <p:spPr>
          <a:xfrm flipH="1">
            <a:off x="1600200" y="4419600"/>
            <a:ext cx="8839200" cy="3048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8" name="Rettangolo 7"/>
          <p:cNvSpPr/>
          <p:nvPr/>
        </p:nvSpPr>
        <p:spPr>
          <a:xfrm flipH="1">
            <a:off x="1600200" y="5181600"/>
            <a:ext cx="8839200" cy="3048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2447772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05000" y="0"/>
            <a:ext cx="8229600" cy="1143000"/>
          </a:xfrm>
        </p:spPr>
        <p:txBody>
          <a:bodyPr/>
          <a:lstStyle/>
          <a:p>
            <a:pPr eaLnBrk="1" hangingPunct="1"/>
            <a:r>
              <a:rPr lang="it-IT" altLang="it-IT" sz="3600">
                <a:solidFill>
                  <a:srgbClr val="FFFF00"/>
                </a:solidFill>
                <a:latin typeface="Calibri" panose="020F0502020204030204" pitchFamily="34" charset="0"/>
                <a:cs typeface="Calibri" panose="020F0502020204030204" pitchFamily="34" charset="0"/>
              </a:rPr>
              <a:t>Caso Clinico</a:t>
            </a:r>
            <a:endParaRPr lang="fa-IR" altLang="it-IT" sz="3600">
              <a:solidFill>
                <a:srgbClr val="FFFF00"/>
              </a:solidFill>
              <a:latin typeface="Calibri" panose="020F0502020204030204" pitchFamily="34" charset="0"/>
              <a:cs typeface="Calibri" panose="020F0502020204030204" pitchFamily="34" charset="0"/>
            </a:endParaRPr>
          </a:p>
        </p:txBody>
      </p:sp>
      <p:sp>
        <p:nvSpPr>
          <p:cNvPr id="28674" name="Rectangle 3"/>
          <p:cNvSpPr>
            <a:spLocks noGrp="1" noChangeArrowheads="1"/>
          </p:cNvSpPr>
          <p:nvPr>
            <p:ph type="body" idx="1"/>
          </p:nvPr>
        </p:nvSpPr>
        <p:spPr>
          <a:xfrm>
            <a:off x="1981200" y="1096963"/>
            <a:ext cx="8229600" cy="5410200"/>
          </a:xfrm>
        </p:spPr>
        <p:txBody>
          <a:bodyPr/>
          <a:lstStyle/>
          <a:p>
            <a:pPr eaLnBrk="1" hangingPunct="1"/>
            <a:r>
              <a:rPr lang="en-US" altLang="it-IT" dirty="0" smtClean="0">
                <a:solidFill>
                  <a:schemeClr val="bg1"/>
                </a:solidFill>
                <a:latin typeface="Calibri" panose="020F0502020204030204" pitchFamily="34" charset="0"/>
                <a:cs typeface="Calibri" panose="020F0502020204030204" pitchFamily="34" charset="0"/>
              </a:rPr>
              <a:t>M, 50 aa </a:t>
            </a:r>
            <a:r>
              <a:rPr lang="en-US" altLang="it-IT" dirty="0" err="1" smtClean="0">
                <a:solidFill>
                  <a:schemeClr val="bg1"/>
                </a:solidFill>
                <a:latin typeface="Calibri" panose="020F0502020204030204" pitchFamily="34" charset="0"/>
                <a:cs typeface="Calibri" panose="020F0502020204030204" pitchFamily="34" charset="0"/>
              </a:rPr>
              <a:t>va</a:t>
            </a:r>
            <a:r>
              <a:rPr lang="en-US" altLang="it-IT" dirty="0" smtClean="0">
                <a:solidFill>
                  <a:schemeClr val="bg1"/>
                </a:solidFill>
                <a:latin typeface="Calibri" panose="020F0502020204030204" pitchFamily="34" charset="0"/>
                <a:cs typeface="Calibri" panose="020F0502020204030204" pitchFamily="34" charset="0"/>
              </a:rPr>
              <a:t> in PS per </a:t>
            </a:r>
            <a:r>
              <a:rPr lang="en-US" altLang="it-IT" dirty="0" err="1" smtClean="0">
                <a:solidFill>
                  <a:schemeClr val="bg1"/>
                </a:solidFill>
                <a:latin typeface="Calibri" panose="020F0502020204030204" pitchFamily="34" charset="0"/>
                <a:cs typeface="Calibri" panose="020F0502020204030204" pitchFamily="34" charset="0"/>
              </a:rPr>
              <a:t>l’</a:t>
            </a:r>
            <a:r>
              <a:rPr lang="en-US" altLang="ja-JP" u="sng" dirty="0" err="1" smtClean="0">
                <a:solidFill>
                  <a:schemeClr val="bg1"/>
                </a:solidFill>
                <a:latin typeface="Calibri" panose="020F0502020204030204" pitchFamily="34" charset="0"/>
                <a:cs typeface="Calibri" panose="020F0502020204030204" pitchFamily="34" charset="0"/>
              </a:rPr>
              <a:t>ennesimo</a:t>
            </a:r>
            <a:r>
              <a:rPr lang="en-US" altLang="ja-JP" dirty="0" smtClean="0">
                <a:solidFill>
                  <a:schemeClr val="bg1"/>
                </a:solidFill>
                <a:latin typeface="Calibri" panose="020F0502020204030204" pitchFamily="34" charset="0"/>
                <a:cs typeface="Calibri" panose="020F0502020204030204" pitchFamily="34" charset="0"/>
              </a:rPr>
              <a:t> </a:t>
            </a:r>
            <a:r>
              <a:rPr lang="en-US" altLang="ja-JP" dirty="0" err="1" smtClean="0">
                <a:solidFill>
                  <a:schemeClr val="bg1"/>
                </a:solidFill>
                <a:latin typeface="Calibri" panose="020F0502020204030204" pitchFamily="34" charset="0"/>
                <a:cs typeface="Calibri" panose="020F0502020204030204" pitchFamily="34" charset="0"/>
              </a:rPr>
              <a:t>attacco</a:t>
            </a:r>
            <a:r>
              <a:rPr lang="en-US" altLang="ja-JP" dirty="0" smtClean="0">
                <a:solidFill>
                  <a:schemeClr val="bg1"/>
                </a:solidFill>
                <a:latin typeface="Calibri" panose="020F0502020204030204" pitchFamily="34" charset="0"/>
                <a:cs typeface="Calibri" panose="020F0502020204030204" pitchFamily="34" charset="0"/>
              </a:rPr>
              <a:t> di </a:t>
            </a:r>
            <a:r>
              <a:rPr lang="en-US" altLang="ja-JP" dirty="0" err="1" smtClean="0">
                <a:solidFill>
                  <a:schemeClr val="bg1"/>
                </a:solidFill>
                <a:latin typeface="Calibri" panose="020F0502020204030204" pitchFamily="34" charset="0"/>
                <a:cs typeface="Calibri" panose="020F0502020204030204" pitchFamily="34" charset="0"/>
              </a:rPr>
              <a:t>dolore</a:t>
            </a:r>
            <a:r>
              <a:rPr lang="en-US" altLang="ja-JP" dirty="0" smtClean="0">
                <a:solidFill>
                  <a:schemeClr val="bg1"/>
                </a:solidFill>
                <a:latin typeface="Calibri" panose="020F0502020204030204" pitchFamily="34" charset="0"/>
                <a:cs typeface="Calibri" panose="020F0502020204030204" pitchFamily="34" charset="0"/>
              </a:rPr>
              <a:t> in </a:t>
            </a:r>
            <a:r>
              <a:rPr lang="en-US" altLang="ja-JP" dirty="0" err="1" smtClean="0">
                <a:solidFill>
                  <a:srgbClr val="FF0000"/>
                </a:solidFill>
                <a:latin typeface="Calibri" panose="020F0502020204030204" pitchFamily="34" charset="0"/>
                <a:cs typeface="Calibri" panose="020F0502020204030204" pitchFamily="34" charset="0"/>
              </a:rPr>
              <a:t>sede</a:t>
            </a:r>
            <a:r>
              <a:rPr lang="en-US" altLang="ja-JP" dirty="0" smtClean="0">
                <a:solidFill>
                  <a:srgbClr val="FF0000"/>
                </a:solidFill>
                <a:latin typeface="Calibri" panose="020F0502020204030204" pitchFamily="34" charset="0"/>
                <a:cs typeface="Calibri" panose="020F0502020204030204" pitchFamily="34" charset="0"/>
              </a:rPr>
              <a:t> </a:t>
            </a:r>
            <a:r>
              <a:rPr lang="en-US" altLang="ja-JP" dirty="0" err="1" smtClean="0">
                <a:solidFill>
                  <a:srgbClr val="FF0000"/>
                </a:solidFill>
                <a:latin typeface="Calibri" panose="020F0502020204030204" pitchFamily="34" charset="0"/>
                <a:cs typeface="Calibri" panose="020F0502020204030204" pitchFamily="34" charset="0"/>
              </a:rPr>
              <a:t>epigastrica</a:t>
            </a:r>
            <a:r>
              <a:rPr lang="en-US" altLang="ja-JP" dirty="0" smtClean="0">
                <a:solidFill>
                  <a:srgbClr val="FF0000"/>
                </a:solidFill>
                <a:latin typeface="Calibri" panose="020F0502020204030204" pitchFamily="34" charset="0"/>
                <a:cs typeface="Calibri" panose="020F0502020204030204" pitchFamily="34" charset="0"/>
              </a:rPr>
              <a:t> e </a:t>
            </a:r>
            <a:r>
              <a:rPr lang="en-US" altLang="ja-JP" dirty="0" err="1" smtClean="0">
                <a:solidFill>
                  <a:srgbClr val="FF0000"/>
                </a:solidFill>
                <a:latin typeface="Calibri" panose="020F0502020204030204" pitchFamily="34" charset="0"/>
                <a:cs typeface="Calibri" panose="020F0502020204030204" pitchFamily="34" charset="0"/>
              </a:rPr>
              <a:t>febbre</a:t>
            </a:r>
            <a:r>
              <a:rPr lang="en-US" altLang="ja-JP" dirty="0" smtClean="0">
                <a:solidFill>
                  <a:srgbClr val="FF0000"/>
                </a:solidFill>
                <a:latin typeface="Calibri" panose="020F0502020204030204" pitchFamily="34" charset="0"/>
                <a:cs typeface="Calibri" panose="020F0502020204030204" pitchFamily="34" charset="0"/>
              </a:rPr>
              <a:t> (38 °C); </a:t>
            </a:r>
          </a:p>
          <a:p>
            <a:pPr eaLnBrk="1" hangingPunct="1">
              <a:buFontTx/>
              <a:buNone/>
            </a:pPr>
            <a:endParaRPr lang="en-US" altLang="it-IT" dirty="0" smtClean="0">
              <a:solidFill>
                <a:srgbClr val="FF0000"/>
              </a:solidFill>
              <a:latin typeface="Calibri" panose="020F0502020204030204" pitchFamily="34" charset="0"/>
              <a:cs typeface="Calibri" panose="020F0502020204030204" pitchFamily="34" charset="0"/>
            </a:endParaRPr>
          </a:p>
          <a:p>
            <a:pPr eaLnBrk="1" hangingPunct="1"/>
            <a:r>
              <a:rPr lang="en-US" altLang="it-IT" dirty="0" err="1" smtClean="0">
                <a:solidFill>
                  <a:srgbClr val="FF0000"/>
                </a:solidFill>
                <a:latin typeface="Calibri" panose="020F0502020204030204" pitchFamily="34" charset="0"/>
                <a:cs typeface="Calibri" panose="020F0502020204030204" pitchFamily="34" charset="0"/>
              </a:rPr>
              <a:t>Tali</a:t>
            </a:r>
            <a:r>
              <a:rPr lang="en-US" altLang="it-IT" dirty="0" smtClean="0">
                <a:solidFill>
                  <a:srgbClr val="FF0000"/>
                </a:solidFill>
                <a:latin typeface="Calibri" panose="020F0502020204030204" pitchFamily="34" charset="0"/>
                <a:cs typeface="Calibri" panose="020F0502020204030204" pitchFamily="34" charset="0"/>
              </a:rPr>
              <a:t> </a:t>
            </a:r>
            <a:r>
              <a:rPr lang="en-US" altLang="it-IT" dirty="0" err="1" smtClean="0">
                <a:solidFill>
                  <a:srgbClr val="FF0000"/>
                </a:solidFill>
                <a:latin typeface="Calibri" panose="020F0502020204030204" pitchFamily="34" charset="0"/>
                <a:cs typeface="Calibri" panose="020F0502020204030204" pitchFamily="34" charset="0"/>
              </a:rPr>
              <a:t>crisi</a:t>
            </a:r>
            <a:r>
              <a:rPr lang="en-US" altLang="it-IT" dirty="0" smtClean="0">
                <a:solidFill>
                  <a:srgbClr val="FF0000"/>
                </a:solidFill>
                <a:latin typeface="Calibri" panose="020F0502020204030204" pitchFamily="34" charset="0"/>
                <a:cs typeface="Calibri" panose="020F0502020204030204" pitchFamily="34" charset="0"/>
              </a:rPr>
              <a:t> di </a:t>
            </a:r>
            <a:r>
              <a:rPr lang="en-US" altLang="it-IT" dirty="0" err="1" smtClean="0">
                <a:solidFill>
                  <a:srgbClr val="FF0000"/>
                </a:solidFill>
                <a:latin typeface="Calibri" panose="020F0502020204030204" pitchFamily="34" charset="0"/>
                <a:cs typeface="Calibri" panose="020F0502020204030204" pitchFamily="34" charset="0"/>
              </a:rPr>
              <a:t>dolore</a:t>
            </a:r>
            <a:r>
              <a:rPr lang="en-US" altLang="it-IT" dirty="0" smtClean="0">
                <a:solidFill>
                  <a:srgbClr val="FF0000"/>
                </a:solidFill>
                <a:latin typeface="Calibri" panose="020F0502020204030204" pitchFamily="34" charset="0"/>
                <a:cs typeface="Calibri" panose="020F0502020204030204" pitchFamily="34" charset="0"/>
              </a:rPr>
              <a:t> </a:t>
            </a:r>
            <a:r>
              <a:rPr lang="en-US" altLang="it-IT" dirty="0" err="1" smtClean="0">
                <a:solidFill>
                  <a:srgbClr val="FF0000"/>
                </a:solidFill>
                <a:latin typeface="Calibri" panose="020F0502020204030204" pitchFamily="34" charset="0"/>
                <a:cs typeface="Calibri" panose="020F0502020204030204" pitchFamily="34" charset="0"/>
              </a:rPr>
              <a:t>si</a:t>
            </a:r>
            <a:r>
              <a:rPr lang="en-US" altLang="it-IT" dirty="0" smtClean="0">
                <a:solidFill>
                  <a:srgbClr val="FF0000"/>
                </a:solidFill>
                <a:latin typeface="Calibri" panose="020F0502020204030204" pitchFamily="34" charset="0"/>
                <a:cs typeface="Calibri" panose="020F0502020204030204" pitchFamily="34" charset="0"/>
              </a:rPr>
              <a:t> </a:t>
            </a:r>
            <a:r>
              <a:rPr lang="en-US" altLang="it-IT" dirty="0" err="1" smtClean="0">
                <a:solidFill>
                  <a:srgbClr val="FF0000"/>
                </a:solidFill>
                <a:latin typeface="Calibri" panose="020F0502020204030204" pitchFamily="34" charset="0"/>
                <a:cs typeface="Calibri" panose="020F0502020204030204" pitchFamily="34" charset="0"/>
              </a:rPr>
              <a:t>ripetono</a:t>
            </a:r>
            <a:r>
              <a:rPr lang="en-US" altLang="it-IT" dirty="0" smtClean="0">
                <a:solidFill>
                  <a:srgbClr val="FF0000"/>
                </a:solidFill>
                <a:latin typeface="Calibri" panose="020F0502020204030204" pitchFamily="34" charset="0"/>
                <a:cs typeface="Calibri" panose="020F0502020204030204" pitchFamily="34" charset="0"/>
              </a:rPr>
              <a:t> </a:t>
            </a:r>
            <a:r>
              <a:rPr lang="en-US" altLang="it-IT" dirty="0" err="1" smtClean="0">
                <a:solidFill>
                  <a:srgbClr val="FF0000"/>
                </a:solidFill>
                <a:latin typeface="Calibri" panose="020F0502020204030204" pitchFamily="34" charset="0"/>
                <a:cs typeface="Calibri" panose="020F0502020204030204" pitchFamily="34" charset="0"/>
              </a:rPr>
              <a:t>già</a:t>
            </a:r>
            <a:r>
              <a:rPr lang="en-US" altLang="it-IT" dirty="0" smtClean="0">
                <a:solidFill>
                  <a:srgbClr val="FF0000"/>
                </a:solidFill>
                <a:latin typeface="Calibri" panose="020F0502020204030204" pitchFamily="34" charset="0"/>
                <a:cs typeface="Calibri" panose="020F0502020204030204" pitchFamily="34" charset="0"/>
              </a:rPr>
              <a:t> da tempo (da </a:t>
            </a:r>
            <a:r>
              <a:rPr lang="en-US" altLang="it-IT" dirty="0" err="1" smtClean="0">
                <a:solidFill>
                  <a:srgbClr val="FF0000"/>
                </a:solidFill>
                <a:latin typeface="Calibri" panose="020F0502020204030204" pitchFamily="34" charset="0"/>
                <a:cs typeface="Calibri" panose="020F0502020204030204" pitchFamily="34" charset="0"/>
              </a:rPr>
              <a:t>almeno</a:t>
            </a:r>
            <a:r>
              <a:rPr lang="en-US" altLang="it-IT" dirty="0" smtClean="0">
                <a:solidFill>
                  <a:srgbClr val="FF0000"/>
                </a:solidFill>
                <a:latin typeface="Calibri" panose="020F0502020204030204" pitchFamily="34" charset="0"/>
                <a:cs typeface="Calibri" panose="020F0502020204030204" pitchFamily="34" charset="0"/>
              </a:rPr>
              <a:t> 4-5 </a:t>
            </a:r>
            <a:r>
              <a:rPr lang="en-US" altLang="it-IT" dirty="0" err="1" smtClean="0">
                <a:solidFill>
                  <a:srgbClr val="FF0000"/>
                </a:solidFill>
                <a:latin typeface="Calibri" panose="020F0502020204030204" pitchFamily="34" charset="0"/>
                <a:cs typeface="Calibri" panose="020F0502020204030204" pitchFamily="34" charset="0"/>
              </a:rPr>
              <a:t>mesi</a:t>
            </a:r>
            <a:r>
              <a:rPr lang="en-US" altLang="it-IT" dirty="0" smtClean="0">
                <a:solidFill>
                  <a:srgbClr val="FF0000"/>
                </a:solidFill>
                <a:latin typeface="Calibri" panose="020F0502020204030204" pitchFamily="34" charset="0"/>
                <a:cs typeface="Calibri" panose="020F0502020204030204" pitchFamily="34" charset="0"/>
              </a:rPr>
              <a:t>), </a:t>
            </a:r>
            <a:r>
              <a:rPr lang="en-US" altLang="it-IT" dirty="0" err="1" smtClean="0">
                <a:solidFill>
                  <a:srgbClr val="FF0000"/>
                </a:solidFill>
                <a:latin typeface="Calibri" panose="020F0502020204030204" pitchFamily="34" charset="0"/>
                <a:cs typeface="Calibri" panose="020F0502020204030204" pitchFamily="34" charset="0"/>
              </a:rPr>
              <a:t>durano</a:t>
            </a:r>
            <a:r>
              <a:rPr lang="en-US" altLang="it-IT" dirty="0" smtClean="0">
                <a:solidFill>
                  <a:srgbClr val="FF0000"/>
                </a:solidFill>
                <a:latin typeface="Calibri" panose="020F0502020204030204" pitchFamily="34" charset="0"/>
                <a:cs typeface="Calibri" panose="020F0502020204030204" pitchFamily="34" charset="0"/>
              </a:rPr>
              <a:t> 3-4 gg e </a:t>
            </a:r>
            <a:r>
              <a:rPr lang="en-US" altLang="it-IT" dirty="0" err="1" smtClean="0">
                <a:solidFill>
                  <a:srgbClr val="FF0000"/>
                </a:solidFill>
                <a:latin typeface="Calibri" panose="020F0502020204030204" pitchFamily="34" charset="0"/>
                <a:cs typeface="Calibri" panose="020F0502020204030204" pitchFamily="34" charset="0"/>
              </a:rPr>
              <a:t>si</a:t>
            </a:r>
            <a:r>
              <a:rPr lang="en-US" altLang="it-IT" dirty="0" smtClean="0">
                <a:solidFill>
                  <a:srgbClr val="FF0000"/>
                </a:solidFill>
                <a:latin typeface="Calibri" panose="020F0502020204030204" pitchFamily="34" charset="0"/>
                <a:cs typeface="Calibri" panose="020F0502020204030204" pitchFamily="34" charset="0"/>
              </a:rPr>
              <a:t> </a:t>
            </a:r>
            <a:r>
              <a:rPr lang="en-US" altLang="it-IT" dirty="0" err="1" smtClean="0">
                <a:solidFill>
                  <a:srgbClr val="FF0000"/>
                </a:solidFill>
                <a:latin typeface="Calibri" panose="020F0502020204030204" pitchFamily="34" charset="0"/>
                <a:cs typeface="Calibri" panose="020F0502020204030204" pitchFamily="34" charset="0"/>
              </a:rPr>
              <a:t>associano</a:t>
            </a:r>
            <a:r>
              <a:rPr lang="en-US" altLang="it-IT" dirty="0" smtClean="0">
                <a:solidFill>
                  <a:srgbClr val="FF0000"/>
                </a:solidFill>
                <a:latin typeface="Calibri" panose="020F0502020204030204" pitchFamily="34" charset="0"/>
                <a:cs typeface="Calibri" panose="020F0502020204030204" pitchFamily="34" charset="0"/>
              </a:rPr>
              <a:t> a nausea e </a:t>
            </a:r>
            <a:r>
              <a:rPr lang="en-US" altLang="it-IT" dirty="0" err="1" smtClean="0">
                <a:solidFill>
                  <a:srgbClr val="FF0000"/>
                </a:solidFill>
                <a:latin typeface="Calibri" panose="020F0502020204030204" pitchFamily="34" charset="0"/>
                <a:cs typeface="Calibri" panose="020F0502020204030204" pitchFamily="34" charset="0"/>
              </a:rPr>
              <a:t>vomito</a:t>
            </a:r>
            <a:r>
              <a:rPr lang="en-US" altLang="it-IT" dirty="0" smtClean="0">
                <a:solidFill>
                  <a:srgbClr val="FF0000"/>
                </a:solidFill>
                <a:latin typeface="Calibri" panose="020F0502020204030204" pitchFamily="34" charset="0"/>
                <a:cs typeface="Calibri" panose="020F0502020204030204" pitchFamily="34" charset="0"/>
              </a:rPr>
              <a:t>; </a:t>
            </a:r>
          </a:p>
          <a:p>
            <a:pPr eaLnBrk="1" hangingPunct="1"/>
            <a:endParaRPr lang="en-US" altLang="it-IT" dirty="0" smtClean="0">
              <a:solidFill>
                <a:srgbClr val="FF0000"/>
              </a:solidFill>
              <a:latin typeface="Calibri" panose="020F0502020204030204" pitchFamily="34" charset="0"/>
              <a:cs typeface="Calibri" panose="020F0502020204030204" pitchFamily="34" charset="0"/>
            </a:endParaRPr>
          </a:p>
          <a:p>
            <a:pPr eaLnBrk="1" hangingPunct="1"/>
            <a:r>
              <a:rPr lang="en-US" altLang="it-IT" dirty="0" err="1" smtClean="0">
                <a:solidFill>
                  <a:srgbClr val="FF0000"/>
                </a:solidFill>
                <a:latin typeface="Calibri" panose="020F0502020204030204" pitchFamily="34" charset="0"/>
                <a:cs typeface="Calibri" panose="020F0502020204030204" pitchFamily="34" charset="0"/>
              </a:rPr>
              <a:t>Sta</a:t>
            </a:r>
            <a:r>
              <a:rPr lang="en-US" altLang="it-IT" dirty="0" smtClean="0">
                <a:solidFill>
                  <a:srgbClr val="FF0000"/>
                </a:solidFill>
                <a:latin typeface="Calibri" panose="020F0502020204030204" pitchFamily="34" charset="0"/>
                <a:cs typeface="Calibri" panose="020F0502020204030204" pitchFamily="34" charset="0"/>
              </a:rPr>
              <a:t> bene </a:t>
            </a:r>
            <a:r>
              <a:rPr lang="en-US" altLang="it-IT" dirty="0" err="1" smtClean="0">
                <a:solidFill>
                  <a:srgbClr val="FF0000"/>
                </a:solidFill>
                <a:latin typeface="Calibri" panose="020F0502020204030204" pitchFamily="34" charset="0"/>
                <a:cs typeface="Calibri" panose="020F0502020204030204" pitchFamily="34" charset="0"/>
              </a:rPr>
              <a:t>nei</a:t>
            </a:r>
            <a:r>
              <a:rPr lang="en-US" altLang="it-IT" dirty="0" smtClean="0">
                <a:solidFill>
                  <a:srgbClr val="FF0000"/>
                </a:solidFill>
                <a:latin typeface="Calibri" panose="020F0502020204030204" pitchFamily="34" charset="0"/>
                <a:cs typeface="Calibri" panose="020F0502020204030204" pitchFamily="34" charset="0"/>
              </a:rPr>
              <a:t> </a:t>
            </a:r>
            <a:r>
              <a:rPr lang="en-US" altLang="it-IT" dirty="0" err="1" smtClean="0">
                <a:solidFill>
                  <a:srgbClr val="FF0000"/>
                </a:solidFill>
                <a:latin typeface="Calibri" panose="020F0502020204030204" pitchFamily="34" charset="0"/>
                <a:cs typeface="Calibri" panose="020F0502020204030204" pitchFamily="34" charset="0"/>
              </a:rPr>
              <a:t>periodi</a:t>
            </a:r>
            <a:r>
              <a:rPr lang="en-US" altLang="it-IT" dirty="0" smtClean="0">
                <a:solidFill>
                  <a:srgbClr val="FF0000"/>
                </a:solidFill>
                <a:latin typeface="Calibri" panose="020F0502020204030204" pitchFamily="34" charset="0"/>
                <a:cs typeface="Calibri" panose="020F0502020204030204" pitchFamily="34" charset="0"/>
              </a:rPr>
              <a:t> inter-</a:t>
            </a:r>
            <a:r>
              <a:rPr lang="en-US" altLang="it-IT" dirty="0" err="1" smtClean="0">
                <a:solidFill>
                  <a:srgbClr val="FF0000"/>
                </a:solidFill>
                <a:latin typeface="Calibri" panose="020F0502020204030204" pitchFamily="34" charset="0"/>
                <a:cs typeface="Calibri" panose="020F0502020204030204" pitchFamily="34" charset="0"/>
              </a:rPr>
              <a:t>crisi</a:t>
            </a:r>
            <a:r>
              <a:rPr lang="en-US" altLang="it-IT" dirty="0" smtClean="0">
                <a:solidFill>
                  <a:srgbClr val="FF0000"/>
                </a:solidFill>
                <a:latin typeface="Calibri" panose="020F0502020204030204" pitchFamily="34" charset="0"/>
                <a:cs typeface="Calibri" panose="020F0502020204030204" pitchFamily="34" charset="0"/>
              </a:rPr>
              <a:t>; non ha </a:t>
            </a:r>
            <a:r>
              <a:rPr lang="en-US" altLang="it-IT" dirty="0" err="1" smtClean="0">
                <a:solidFill>
                  <a:srgbClr val="FF0000"/>
                </a:solidFill>
                <a:latin typeface="Calibri" panose="020F0502020204030204" pitchFamily="34" charset="0"/>
                <a:cs typeface="Calibri" panose="020F0502020204030204" pitchFamily="34" charset="0"/>
              </a:rPr>
              <a:t>avuto</a:t>
            </a:r>
            <a:r>
              <a:rPr lang="en-US" altLang="it-IT" dirty="0" smtClean="0">
                <a:solidFill>
                  <a:srgbClr val="FF0000"/>
                </a:solidFill>
                <a:latin typeface="Calibri" panose="020F0502020204030204" pitchFamily="34" charset="0"/>
                <a:cs typeface="Calibri" panose="020F0502020204030204" pitchFamily="34" charset="0"/>
              </a:rPr>
              <a:t> </a:t>
            </a:r>
            <a:r>
              <a:rPr lang="en-US" altLang="it-IT" dirty="0" err="1" smtClean="0">
                <a:solidFill>
                  <a:srgbClr val="FF0000"/>
                </a:solidFill>
                <a:latin typeface="Calibri" panose="020F0502020204030204" pitchFamily="34" charset="0"/>
                <a:cs typeface="Calibri" panose="020F0502020204030204" pitchFamily="34" charset="0"/>
              </a:rPr>
              <a:t>calo</a:t>
            </a:r>
            <a:r>
              <a:rPr lang="en-US" altLang="it-IT" dirty="0" smtClean="0">
                <a:solidFill>
                  <a:srgbClr val="FF0000"/>
                </a:solidFill>
                <a:latin typeface="Calibri" panose="020F0502020204030204" pitchFamily="34" charset="0"/>
                <a:cs typeface="Calibri" panose="020F0502020204030204" pitchFamily="34" charset="0"/>
              </a:rPr>
              <a:t> </a:t>
            </a:r>
            <a:r>
              <a:rPr lang="en-US" altLang="it-IT" dirty="0" err="1" smtClean="0">
                <a:solidFill>
                  <a:srgbClr val="FF0000"/>
                </a:solidFill>
                <a:latin typeface="Calibri" panose="020F0502020204030204" pitchFamily="34" charset="0"/>
                <a:cs typeface="Calibri" panose="020F0502020204030204" pitchFamily="34" charset="0"/>
              </a:rPr>
              <a:t>ponderale</a:t>
            </a:r>
            <a:r>
              <a:rPr lang="en-US" altLang="it-IT" dirty="0" smtClean="0">
                <a:solidFill>
                  <a:srgbClr val="FF0000"/>
                </a:solidFill>
                <a:latin typeface="Calibri" panose="020F0502020204030204" pitchFamily="34" charset="0"/>
                <a:cs typeface="Calibri" panose="020F0502020204030204" pitchFamily="34" charset="0"/>
              </a:rPr>
              <a:t> da </a:t>
            </a:r>
            <a:r>
              <a:rPr lang="en-US" altLang="it-IT" dirty="0" err="1" smtClean="0">
                <a:solidFill>
                  <a:srgbClr val="FF0000"/>
                </a:solidFill>
                <a:latin typeface="Calibri" panose="020F0502020204030204" pitchFamily="34" charset="0"/>
                <a:cs typeface="Calibri" panose="020F0502020204030204" pitchFamily="34" charset="0"/>
              </a:rPr>
              <a:t>quando</a:t>
            </a:r>
            <a:r>
              <a:rPr lang="en-US" altLang="it-IT" dirty="0" smtClean="0">
                <a:solidFill>
                  <a:srgbClr val="FF0000"/>
                </a:solidFill>
                <a:latin typeface="Calibri" panose="020F0502020204030204" pitchFamily="34" charset="0"/>
                <a:cs typeface="Calibri" panose="020F0502020204030204" pitchFamily="34" charset="0"/>
              </a:rPr>
              <a:t> </a:t>
            </a:r>
            <a:r>
              <a:rPr lang="en-US" altLang="it-IT" dirty="0" err="1" smtClean="0">
                <a:solidFill>
                  <a:srgbClr val="FF0000"/>
                </a:solidFill>
                <a:latin typeface="Calibri" panose="020F0502020204030204" pitchFamily="34" charset="0"/>
                <a:cs typeface="Calibri" panose="020F0502020204030204" pitchFamily="34" charset="0"/>
              </a:rPr>
              <a:t>sono</a:t>
            </a:r>
            <a:r>
              <a:rPr lang="en-US" altLang="it-IT" dirty="0" smtClean="0">
                <a:solidFill>
                  <a:srgbClr val="FF0000"/>
                </a:solidFill>
                <a:latin typeface="Calibri" panose="020F0502020204030204" pitchFamily="34" charset="0"/>
                <a:cs typeface="Calibri" panose="020F0502020204030204" pitchFamily="34" charset="0"/>
              </a:rPr>
              <a:t> </a:t>
            </a:r>
            <a:r>
              <a:rPr lang="en-US" altLang="it-IT" dirty="0" err="1" smtClean="0">
                <a:solidFill>
                  <a:srgbClr val="FF0000"/>
                </a:solidFill>
                <a:latin typeface="Calibri" panose="020F0502020204030204" pitchFamily="34" charset="0"/>
                <a:cs typeface="Calibri" panose="020F0502020204030204" pitchFamily="34" charset="0"/>
              </a:rPr>
              <a:t>iniziati</a:t>
            </a:r>
            <a:r>
              <a:rPr lang="en-US" altLang="it-IT" dirty="0" smtClean="0">
                <a:solidFill>
                  <a:srgbClr val="FF0000"/>
                </a:solidFill>
                <a:latin typeface="Calibri" panose="020F0502020204030204" pitchFamily="34" charset="0"/>
                <a:cs typeface="Calibri" panose="020F0502020204030204" pitchFamily="34" charset="0"/>
              </a:rPr>
              <a:t> </a:t>
            </a:r>
            <a:r>
              <a:rPr lang="en-US" altLang="it-IT" dirty="0" err="1" smtClean="0">
                <a:solidFill>
                  <a:srgbClr val="FF0000"/>
                </a:solidFill>
                <a:latin typeface="Calibri" panose="020F0502020204030204" pitchFamily="34" charset="0"/>
                <a:cs typeface="Calibri" panose="020F0502020204030204" pitchFamily="34" charset="0"/>
              </a:rPr>
              <a:t>gli</a:t>
            </a:r>
            <a:r>
              <a:rPr lang="en-US" altLang="it-IT" dirty="0" smtClean="0">
                <a:solidFill>
                  <a:srgbClr val="FF0000"/>
                </a:solidFill>
                <a:latin typeface="Calibri" panose="020F0502020204030204" pitchFamily="34" charset="0"/>
                <a:cs typeface="Calibri" panose="020F0502020204030204" pitchFamily="34" charset="0"/>
              </a:rPr>
              <a:t> </a:t>
            </a:r>
            <a:r>
              <a:rPr lang="en-US" altLang="it-IT" dirty="0" err="1" smtClean="0">
                <a:solidFill>
                  <a:srgbClr val="FF0000"/>
                </a:solidFill>
                <a:latin typeface="Calibri" panose="020F0502020204030204" pitchFamily="34" charset="0"/>
                <a:cs typeface="Calibri" panose="020F0502020204030204" pitchFamily="34" charset="0"/>
              </a:rPr>
              <a:t>episodi</a:t>
            </a:r>
            <a:r>
              <a:rPr lang="en-US" altLang="it-IT" dirty="0" smtClean="0">
                <a:solidFill>
                  <a:srgbClr val="FF0000"/>
                </a:solidFill>
                <a:latin typeface="Calibri" panose="020F0502020204030204" pitchFamily="34" charset="0"/>
                <a:cs typeface="Calibri" panose="020F0502020204030204" pitchFamily="34" charset="0"/>
              </a:rPr>
              <a:t> di </a:t>
            </a:r>
            <a:r>
              <a:rPr lang="en-US" altLang="it-IT" dirty="0" err="1" smtClean="0">
                <a:solidFill>
                  <a:srgbClr val="FF0000"/>
                </a:solidFill>
                <a:latin typeface="Calibri" panose="020F0502020204030204" pitchFamily="34" charset="0"/>
                <a:cs typeface="Calibri" panose="020F0502020204030204" pitchFamily="34" charset="0"/>
              </a:rPr>
              <a:t>dolore</a:t>
            </a:r>
            <a:endParaRPr lang="en-US" altLang="it-IT" dirty="0" smtClean="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5239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altLang="it-IT" sz="3600" b="1">
                <a:solidFill>
                  <a:srgbClr val="FFFF00"/>
                </a:solidFill>
                <a:latin typeface="Calibri" panose="020F0502020204030204" pitchFamily="34" charset="0"/>
                <a:cs typeface="Calibri" panose="020F0502020204030204" pitchFamily="34" charset="0"/>
              </a:rPr>
              <a:t>Caratteristiche topografiche del dolore in corso di ancreatite cronica</a:t>
            </a:r>
            <a:endParaRPr lang="en-GB" altLang="it-IT" sz="3600" b="1">
              <a:solidFill>
                <a:srgbClr val="FFFF00"/>
              </a:solidFill>
              <a:latin typeface="Calibri" panose="020F0502020204030204" pitchFamily="34" charset="0"/>
              <a:cs typeface="Calibri" panose="020F0502020204030204" pitchFamily="34" charset="0"/>
            </a:endParaRPr>
          </a:p>
        </p:txBody>
      </p:sp>
      <p:sp>
        <p:nvSpPr>
          <p:cNvPr id="48130" name="Rectangle 3"/>
          <p:cNvSpPr>
            <a:spLocks noGrp="1" noChangeArrowheads="1"/>
          </p:cNvSpPr>
          <p:nvPr>
            <p:ph type="body" idx="1"/>
          </p:nvPr>
        </p:nvSpPr>
        <p:spPr>
          <a:xfrm>
            <a:off x="1981200" y="1874838"/>
            <a:ext cx="8229600" cy="4525962"/>
          </a:xfrm>
        </p:spPr>
        <p:txBody>
          <a:bodyPr/>
          <a:lstStyle/>
          <a:p>
            <a:pPr marL="0" indent="0">
              <a:lnSpc>
                <a:spcPct val="80000"/>
              </a:lnSpc>
              <a:buNone/>
            </a:pPr>
            <a:endParaRPr lang="en-US" altLang="it-IT" sz="2400" b="1" dirty="0">
              <a:solidFill>
                <a:schemeClr val="bg1"/>
              </a:solidFill>
            </a:endParaRPr>
          </a:p>
          <a:p>
            <a:pPr>
              <a:lnSpc>
                <a:spcPct val="80000"/>
              </a:lnSpc>
            </a:pPr>
            <a:r>
              <a:rPr lang="en-US" altLang="it-IT" b="1" dirty="0">
                <a:solidFill>
                  <a:schemeClr val="bg1"/>
                </a:solidFill>
                <a:ea typeface="Arial" panose="020B0604020202020204" pitchFamily="34" charset="0"/>
              </a:rPr>
              <a:t>QSD or </a:t>
            </a:r>
            <a:r>
              <a:rPr lang="en-US" altLang="it-IT" b="1" dirty="0">
                <a:solidFill>
                  <a:srgbClr val="FF0000"/>
                </a:solidFill>
                <a:ea typeface="Arial" panose="020B0604020202020204" pitchFamily="34" charset="0"/>
              </a:rPr>
              <a:t>QSS (</a:t>
            </a:r>
            <a:r>
              <a:rPr lang="en-US" altLang="it-IT" b="1" dirty="0" err="1">
                <a:solidFill>
                  <a:srgbClr val="FF0000"/>
                </a:solidFill>
                <a:ea typeface="Arial" panose="020B0604020202020204" pitchFamily="34" charset="0"/>
              </a:rPr>
              <a:t>dorsale</a:t>
            </a:r>
            <a:r>
              <a:rPr lang="en-US" altLang="it-IT" b="1" dirty="0">
                <a:solidFill>
                  <a:srgbClr val="FF0000"/>
                </a:solidFill>
                <a:ea typeface="Arial" panose="020B0604020202020204" pitchFamily="34" charset="0"/>
              </a:rPr>
              <a:t>)</a:t>
            </a:r>
          </a:p>
          <a:p>
            <a:pPr lvl="2" eaLnBrk="1" hangingPunct="1">
              <a:lnSpc>
                <a:spcPct val="80000"/>
              </a:lnSpc>
            </a:pPr>
            <a:r>
              <a:rPr lang="en-US" altLang="it-IT" b="1" dirty="0" err="1">
                <a:solidFill>
                  <a:srgbClr val="FF0000"/>
                </a:solidFill>
                <a:ea typeface="Arial" panose="020B0604020202020204" pitchFamily="34" charset="0"/>
              </a:rPr>
              <a:t>Diffuso</a:t>
            </a:r>
            <a:r>
              <a:rPr lang="en-US" altLang="it-IT" b="1" dirty="0">
                <a:solidFill>
                  <a:srgbClr val="FF0000"/>
                </a:solidFill>
                <a:ea typeface="Arial" panose="020B0604020202020204" pitchFamily="34" charset="0"/>
              </a:rPr>
              <a:t> a </a:t>
            </a:r>
            <a:r>
              <a:rPr lang="en-US" altLang="it-IT" b="1" dirty="0" err="1">
                <a:solidFill>
                  <a:srgbClr val="FF0000"/>
                </a:solidFill>
                <a:ea typeface="Arial" panose="020B0604020202020204" pitchFamily="34" charset="0"/>
              </a:rPr>
              <a:t>tutto</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l’addome</a:t>
            </a:r>
            <a:endParaRPr lang="en-US" altLang="it-IT" b="1" dirty="0">
              <a:solidFill>
                <a:srgbClr val="FF0000"/>
              </a:solidFill>
              <a:ea typeface="Arial" panose="020B0604020202020204" pitchFamily="34" charset="0"/>
            </a:endParaRPr>
          </a:p>
          <a:p>
            <a:pPr lvl="2" eaLnBrk="1" hangingPunct="1">
              <a:lnSpc>
                <a:spcPct val="80000"/>
              </a:lnSpc>
            </a:pPr>
            <a:r>
              <a:rPr lang="en-US" altLang="it-IT" b="1" dirty="0" err="1">
                <a:solidFill>
                  <a:srgbClr val="FF0000"/>
                </a:solidFill>
                <a:ea typeface="Arial" panose="020B0604020202020204" pitchFamily="34" charset="0"/>
              </a:rPr>
              <a:t>Può</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essere</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riferito</a:t>
            </a:r>
            <a:r>
              <a:rPr lang="en-US" altLang="it-IT" b="1" dirty="0">
                <a:solidFill>
                  <a:srgbClr val="FF0000"/>
                </a:solidFill>
                <a:ea typeface="Arial" panose="020B0604020202020204" pitchFamily="34" charset="0"/>
              </a:rPr>
              <a:t> al </a:t>
            </a:r>
            <a:r>
              <a:rPr lang="en-US" altLang="it-IT" b="1" dirty="0" err="1">
                <a:solidFill>
                  <a:srgbClr val="FF0000"/>
                </a:solidFill>
                <a:ea typeface="Arial" panose="020B0604020202020204" pitchFamily="34" charset="0"/>
              </a:rPr>
              <a:t>petto</a:t>
            </a:r>
            <a:r>
              <a:rPr lang="en-US" altLang="it-IT" b="1" dirty="0">
                <a:solidFill>
                  <a:srgbClr val="FF0000"/>
                </a:solidFill>
                <a:ea typeface="Arial" panose="020B0604020202020204" pitchFamily="34" charset="0"/>
              </a:rPr>
              <a:t> o al </a:t>
            </a:r>
            <a:r>
              <a:rPr lang="en-US" altLang="it-IT" b="1" dirty="0" err="1">
                <a:solidFill>
                  <a:srgbClr val="FF0000"/>
                </a:solidFill>
                <a:ea typeface="Arial" panose="020B0604020202020204" pitchFamily="34" charset="0"/>
              </a:rPr>
              <a:t>fianco</a:t>
            </a:r>
            <a:r>
              <a:rPr lang="en-US" altLang="it-IT" b="1" dirty="0">
                <a:solidFill>
                  <a:srgbClr val="FF0000"/>
                </a:solidFill>
                <a:ea typeface="Arial" panose="020B0604020202020204" pitchFamily="34" charset="0"/>
              </a:rPr>
              <a:t> dx</a:t>
            </a:r>
          </a:p>
          <a:p>
            <a:pPr marL="457200" lvl="1" indent="0">
              <a:lnSpc>
                <a:spcPct val="80000"/>
              </a:lnSpc>
              <a:buNone/>
            </a:pPr>
            <a:endParaRPr lang="en-US" altLang="it-IT" sz="2000" b="1" dirty="0">
              <a:solidFill>
                <a:srgbClr val="FF0000"/>
              </a:solidFill>
              <a:ea typeface="Arial" panose="020B0604020202020204" pitchFamily="34" charset="0"/>
            </a:endParaRPr>
          </a:p>
          <a:p>
            <a:pPr marL="457200" lvl="1" indent="0">
              <a:lnSpc>
                <a:spcPct val="80000"/>
              </a:lnSpc>
              <a:buNone/>
            </a:pPr>
            <a:r>
              <a:rPr lang="en-US" altLang="it-IT" b="1" dirty="0" err="1">
                <a:solidFill>
                  <a:srgbClr val="FF0000"/>
                </a:solidFill>
                <a:ea typeface="Arial" panose="020B0604020202020204" pitchFamily="34" charset="0"/>
              </a:rPr>
              <a:t>Forme</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tipiche</a:t>
            </a:r>
            <a:r>
              <a:rPr lang="en-US" altLang="it-IT" b="1" dirty="0">
                <a:solidFill>
                  <a:srgbClr val="FF0000"/>
                </a:solidFill>
                <a:ea typeface="Arial" panose="020B0604020202020204" pitchFamily="34" charset="0"/>
              </a:rPr>
              <a:t>:</a:t>
            </a:r>
          </a:p>
          <a:p>
            <a:pPr lvl="2" eaLnBrk="1" hangingPunct="1">
              <a:lnSpc>
                <a:spcPct val="80000"/>
              </a:lnSpc>
            </a:pPr>
            <a:r>
              <a:rPr lang="en-US" altLang="it-IT" b="1" dirty="0" err="1">
                <a:solidFill>
                  <a:srgbClr val="FF0000"/>
                </a:solidFill>
                <a:ea typeface="Arial" panose="020B0604020202020204" pitchFamily="34" charset="0"/>
              </a:rPr>
              <a:t>Persistente</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pz</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seduto</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sul</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letto</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piegato</a:t>
            </a:r>
            <a:r>
              <a:rPr lang="en-US" altLang="it-IT" b="1" dirty="0">
                <a:solidFill>
                  <a:srgbClr val="FF0000"/>
                </a:solidFill>
                <a:ea typeface="Arial" panose="020B0604020202020204" pitchFamily="34" charset="0"/>
              </a:rPr>
              <a:t> in </a:t>
            </a:r>
            <a:r>
              <a:rPr lang="en-US" altLang="it-IT" b="1" dirty="0" err="1">
                <a:solidFill>
                  <a:srgbClr val="FF0000"/>
                </a:solidFill>
                <a:ea typeface="Arial" panose="020B0604020202020204" pitchFamily="34" charset="0"/>
              </a:rPr>
              <a:t>avanti</a:t>
            </a:r>
            <a:r>
              <a:rPr lang="en-US" altLang="it-IT" b="1" dirty="0">
                <a:solidFill>
                  <a:srgbClr val="FF0000"/>
                </a:solidFill>
                <a:ea typeface="Arial" panose="020B0604020202020204" pitchFamily="34" charset="0"/>
              </a:rPr>
              <a:t> (segno di “</a:t>
            </a:r>
            <a:r>
              <a:rPr lang="en-US" altLang="it-IT" b="1" dirty="0" err="1">
                <a:solidFill>
                  <a:srgbClr val="FF0000"/>
                </a:solidFill>
                <a:ea typeface="Arial" panose="020B0604020202020204" pitchFamily="34" charset="0"/>
              </a:rPr>
              <a:t>Gasbarrini</a:t>
            </a:r>
            <a:r>
              <a:rPr lang="en-US" altLang="it-IT" b="1" dirty="0">
                <a:solidFill>
                  <a:srgbClr val="FF0000"/>
                </a:solidFill>
                <a:ea typeface="Arial" panose="020B0604020202020204" pitchFamily="34" charset="0"/>
              </a:rPr>
              <a:t>”);</a:t>
            </a:r>
          </a:p>
          <a:p>
            <a:pPr lvl="2" eaLnBrk="1" hangingPunct="1">
              <a:lnSpc>
                <a:spcPct val="80000"/>
              </a:lnSpc>
            </a:pPr>
            <a:r>
              <a:rPr lang="en-US" altLang="it-IT" b="1" dirty="0">
                <a:solidFill>
                  <a:srgbClr val="FF0000"/>
                </a:solidFill>
                <a:ea typeface="Arial" panose="020B0604020202020204" pitchFamily="34" charset="0"/>
              </a:rPr>
              <a:t>Non </a:t>
            </a:r>
            <a:r>
              <a:rPr lang="en-US" altLang="it-IT" b="1" dirty="0" err="1">
                <a:solidFill>
                  <a:srgbClr val="FF0000"/>
                </a:solidFill>
                <a:ea typeface="Arial" panose="020B0604020202020204" pitchFamily="34" charset="0"/>
              </a:rPr>
              <a:t>responsivo</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agli</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antiacidi</a:t>
            </a:r>
            <a:endParaRPr lang="en-US" altLang="it-IT" b="1" dirty="0">
              <a:solidFill>
                <a:srgbClr val="FF0000"/>
              </a:solidFill>
              <a:ea typeface="Arial" panose="020B0604020202020204" pitchFamily="34" charset="0"/>
            </a:endParaRPr>
          </a:p>
          <a:p>
            <a:pPr lvl="2" eaLnBrk="1" hangingPunct="1">
              <a:lnSpc>
                <a:spcPct val="80000"/>
              </a:lnSpc>
            </a:pPr>
            <a:r>
              <a:rPr lang="en-US" altLang="it-IT" b="1" dirty="0" err="1">
                <a:solidFill>
                  <a:srgbClr val="FF0000"/>
                </a:solidFill>
                <a:ea typeface="Arial" panose="020B0604020202020204" pitchFamily="34" charset="0"/>
              </a:rPr>
              <a:t>Peggiorato</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dall’assunzione</a:t>
            </a:r>
            <a:r>
              <a:rPr lang="en-US" altLang="it-IT" b="1" dirty="0">
                <a:solidFill>
                  <a:srgbClr val="FF0000"/>
                </a:solidFill>
                <a:ea typeface="Arial" panose="020B0604020202020204" pitchFamily="34" charset="0"/>
              </a:rPr>
              <a:t> di </a:t>
            </a:r>
            <a:r>
              <a:rPr lang="en-US" altLang="it-IT" b="1" dirty="0" err="1">
                <a:solidFill>
                  <a:srgbClr val="FF0000"/>
                </a:solidFill>
                <a:ea typeface="Arial" panose="020B0604020202020204" pitchFamily="34" charset="0"/>
              </a:rPr>
              <a:t>alcool</a:t>
            </a:r>
            <a:r>
              <a:rPr lang="en-US" altLang="it-IT" b="1" dirty="0">
                <a:solidFill>
                  <a:srgbClr val="FF0000"/>
                </a:solidFill>
                <a:ea typeface="Arial" panose="020B0604020202020204" pitchFamily="34" charset="0"/>
              </a:rPr>
              <a:t> o da </a:t>
            </a:r>
            <a:r>
              <a:rPr lang="en-US" altLang="it-IT" b="1" dirty="0" err="1">
                <a:solidFill>
                  <a:srgbClr val="FF0000"/>
                </a:solidFill>
                <a:ea typeface="Arial" panose="020B0604020202020204" pitchFamily="34" charset="0"/>
              </a:rPr>
              <a:t>pasti</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ipercalorici</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ricchi</a:t>
            </a:r>
            <a:r>
              <a:rPr lang="en-US" altLang="it-IT" b="1" dirty="0">
                <a:solidFill>
                  <a:srgbClr val="FF0000"/>
                </a:solidFill>
                <a:ea typeface="Arial" panose="020B0604020202020204" pitchFamily="34" charset="0"/>
              </a:rPr>
              <a:t> di </a:t>
            </a:r>
            <a:r>
              <a:rPr lang="en-US" altLang="it-IT" b="1" dirty="0" err="1">
                <a:solidFill>
                  <a:srgbClr val="FF0000"/>
                </a:solidFill>
                <a:ea typeface="Arial" panose="020B0604020202020204" pitchFamily="34" charset="0"/>
              </a:rPr>
              <a:t>grassi</a:t>
            </a:r>
            <a:r>
              <a:rPr lang="en-US" altLang="it-IT" b="1" dirty="0">
                <a:solidFill>
                  <a:srgbClr val="FF0000"/>
                </a:solidFill>
                <a:ea typeface="Arial" panose="020B0604020202020204" pitchFamily="34" charset="0"/>
              </a:rPr>
              <a:t>)</a:t>
            </a:r>
          </a:p>
          <a:p>
            <a:pPr lvl="2" eaLnBrk="1" hangingPunct="1">
              <a:lnSpc>
                <a:spcPct val="80000"/>
              </a:lnSpc>
            </a:pPr>
            <a:r>
              <a:rPr lang="en-US" altLang="it-IT" b="1" dirty="0" err="1">
                <a:solidFill>
                  <a:srgbClr val="FF0000"/>
                </a:solidFill>
                <a:ea typeface="Arial" panose="020B0604020202020204" pitchFamily="34" charset="0"/>
              </a:rPr>
              <a:t>Spesso</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necessari</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antidolorfici</a:t>
            </a:r>
            <a:r>
              <a:rPr lang="en-US" altLang="it-IT" b="1" dirty="0">
                <a:solidFill>
                  <a:srgbClr val="FF0000"/>
                </a:solidFill>
                <a:ea typeface="Arial" panose="020B0604020202020204" pitchFamily="34" charset="0"/>
              </a:rPr>
              <a:t> </a:t>
            </a:r>
            <a:r>
              <a:rPr lang="en-US" altLang="it-IT" b="1" dirty="0" err="1">
                <a:solidFill>
                  <a:srgbClr val="FF0000"/>
                </a:solidFill>
                <a:ea typeface="Arial" panose="020B0604020202020204" pitchFamily="34" charset="0"/>
              </a:rPr>
              <a:t>maggiori</a:t>
            </a:r>
            <a:r>
              <a:rPr lang="en-US" altLang="it-IT" b="1" dirty="0">
                <a:solidFill>
                  <a:srgbClr val="FF0000"/>
                </a:solidFill>
                <a:ea typeface="Arial" panose="020B0604020202020204" pitchFamily="34" charset="0"/>
              </a:rPr>
              <a:t> </a:t>
            </a:r>
          </a:p>
          <a:p>
            <a:pPr marL="0" indent="0">
              <a:lnSpc>
                <a:spcPct val="80000"/>
              </a:lnSpc>
            </a:pPr>
            <a:endParaRPr lang="en-US" altLang="it-IT" b="1" dirty="0">
              <a:solidFill>
                <a:srgbClr val="FF0000"/>
              </a:solidFill>
            </a:endParaRPr>
          </a:p>
          <a:p>
            <a:pPr marL="0" indent="0">
              <a:lnSpc>
                <a:spcPct val="80000"/>
              </a:lnSpc>
            </a:pPr>
            <a:endParaRPr lang="en-GB" altLang="it-IT" b="1" dirty="0">
              <a:solidFill>
                <a:srgbClr val="FF0000"/>
              </a:solidFill>
            </a:endParaRPr>
          </a:p>
        </p:txBody>
      </p:sp>
    </p:spTree>
    <p:extLst>
      <p:ext uri="{BB962C8B-B14F-4D97-AF65-F5344CB8AC3E}">
        <p14:creationId xmlns:p14="http://schemas.microsoft.com/office/powerpoint/2010/main" val="2783872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Text Box 2"/>
          <p:cNvSpPr txBox="1">
            <a:spLocks noChangeArrowheads="1"/>
          </p:cNvSpPr>
          <p:nvPr/>
        </p:nvSpPr>
        <p:spPr bwMode="auto">
          <a:xfrm>
            <a:off x="2212975" y="2468563"/>
            <a:ext cx="7258050" cy="646112"/>
          </a:xfrm>
          <a:prstGeom prst="rect">
            <a:avLst/>
          </a:prstGeom>
          <a:solidFill>
            <a:srgbClr val="99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buClr>
                <a:srgbClr val="FC0128"/>
              </a:buClr>
              <a:buSzPct val="85000"/>
            </a:pPr>
            <a:r>
              <a:rPr lang="it-IT" altLang="it-IT" sz="1800" b="1">
                <a:solidFill>
                  <a:srgbClr val="000066"/>
                </a:solidFill>
                <a:latin typeface="Calibri" panose="020F0502020204030204" pitchFamily="34" charset="0"/>
              </a:rPr>
              <a:t>daily fecal fat output exceeds the normal upper limit, i.e. 7 g / 24 h … </a:t>
            </a:r>
            <a:r>
              <a:rPr lang="it-IT" altLang="it-IT" sz="1800" b="1" u="sng">
                <a:solidFill>
                  <a:srgbClr val="FC0128"/>
                </a:solidFill>
                <a:latin typeface="Calibri" panose="020F0502020204030204" pitchFamily="34" charset="0"/>
              </a:rPr>
              <a:t>However…</a:t>
            </a:r>
          </a:p>
        </p:txBody>
      </p:sp>
      <p:sp>
        <p:nvSpPr>
          <p:cNvPr id="49154" name="Text Box 3"/>
          <p:cNvSpPr txBox="1">
            <a:spLocks noChangeArrowheads="1"/>
          </p:cNvSpPr>
          <p:nvPr/>
        </p:nvSpPr>
        <p:spPr bwMode="auto">
          <a:xfrm>
            <a:off x="4089401" y="146051"/>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2800" b="1">
                <a:solidFill>
                  <a:srgbClr val="FAFD00"/>
                </a:solidFill>
                <a:latin typeface="Calibri" panose="020F0502020204030204" pitchFamily="34" charset="0"/>
              </a:rPr>
              <a:t>Fatty diarrhea or steatorrhea</a:t>
            </a:r>
          </a:p>
        </p:txBody>
      </p:sp>
      <p:grpSp>
        <p:nvGrpSpPr>
          <p:cNvPr id="945156" name="Group 4"/>
          <p:cNvGrpSpPr>
            <a:grpSpLocks/>
          </p:cNvGrpSpPr>
          <p:nvPr/>
        </p:nvGrpSpPr>
        <p:grpSpPr bwMode="auto">
          <a:xfrm>
            <a:off x="2085976" y="2978150"/>
            <a:ext cx="7927975" cy="3587750"/>
            <a:chOff x="398" y="1876"/>
            <a:chExt cx="5618" cy="2260"/>
          </a:xfrm>
        </p:grpSpPr>
        <p:sp>
          <p:nvSpPr>
            <p:cNvPr id="49160" name="Text Box 5"/>
            <p:cNvSpPr txBox="1">
              <a:spLocks noChangeArrowheads="1"/>
            </p:cNvSpPr>
            <p:nvPr/>
          </p:nvSpPr>
          <p:spPr bwMode="auto">
            <a:xfrm>
              <a:off x="398" y="2232"/>
              <a:ext cx="5300" cy="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0000"/>
                </a:lnSpc>
                <a:buClr>
                  <a:srgbClr val="FC0128"/>
                </a:buClr>
                <a:buSzPct val="85000"/>
                <a:buFontTx/>
                <a:buChar char="•"/>
              </a:pPr>
              <a:r>
                <a:rPr lang="it-IT" altLang="it-IT" sz="1600" b="1" dirty="0">
                  <a:solidFill>
                    <a:srgbClr val="F8F8F8"/>
                  </a:solidFill>
                  <a:latin typeface="Calibri" panose="020F0502020204030204" pitchFamily="34" charset="0"/>
                </a:rPr>
                <a:t> </a:t>
              </a:r>
              <a:r>
                <a:rPr lang="it-IT" altLang="it-IT" sz="1600" b="1" dirty="0" err="1">
                  <a:solidFill>
                    <a:srgbClr val="FF0000"/>
                  </a:solidFill>
                  <a:latin typeface="Calibri" panose="020F0502020204030204" pitchFamily="34" charset="0"/>
                </a:rPr>
                <a:t>induced</a:t>
              </a:r>
              <a:r>
                <a:rPr lang="it-IT" altLang="it-IT" sz="1600" b="1" dirty="0">
                  <a:solidFill>
                    <a:srgbClr val="FF0000"/>
                  </a:solidFill>
                  <a:latin typeface="Calibri" panose="020F0502020204030204" pitchFamily="34" charset="0"/>
                </a:rPr>
                <a:t> </a:t>
              </a:r>
              <a:r>
                <a:rPr lang="it-IT" altLang="it-IT" sz="1600" b="1" dirty="0" err="1">
                  <a:solidFill>
                    <a:srgbClr val="FF0000"/>
                  </a:solidFill>
                  <a:latin typeface="Calibri" panose="020F0502020204030204" pitchFamily="34" charset="0"/>
                </a:rPr>
                <a:t>diarrhea</a:t>
              </a:r>
              <a:r>
                <a:rPr lang="it-IT" altLang="it-IT" sz="1600" b="1" dirty="0">
                  <a:solidFill>
                    <a:srgbClr val="FF0000"/>
                  </a:solidFill>
                  <a:latin typeface="Calibri" panose="020F0502020204030204" pitchFamily="34" charset="0"/>
                </a:rPr>
                <a:t> in </a:t>
              </a:r>
              <a:r>
                <a:rPr lang="it-IT" altLang="it-IT" sz="1600" b="1" dirty="0" err="1">
                  <a:solidFill>
                    <a:srgbClr val="FF0000"/>
                  </a:solidFill>
                  <a:latin typeface="Calibri" panose="020F0502020204030204" pitchFamily="34" charset="0"/>
                </a:rPr>
                <a:t>healthy</a:t>
              </a:r>
              <a:r>
                <a:rPr lang="it-IT" altLang="it-IT" sz="1600" b="1" dirty="0">
                  <a:solidFill>
                    <a:srgbClr val="FF0000"/>
                  </a:solidFill>
                  <a:latin typeface="Calibri" panose="020F0502020204030204" pitchFamily="34" charset="0"/>
                </a:rPr>
                <a:t> </a:t>
              </a:r>
              <a:r>
                <a:rPr lang="it-IT" altLang="it-IT" sz="1600" b="1" dirty="0" err="1">
                  <a:solidFill>
                    <a:srgbClr val="FF0000"/>
                  </a:solidFill>
                  <a:latin typeface="Calibri" panose="020F0502020204030204" pitchFamily="34" charset="0"/>
                </a:rPr>
                <a:t>volunteers</a:t>
              </a:r>
              <a:r>
                <a:rPr lang="it-IT" altLang="it-IT" sz="1600" b="1" dirty="0">
                  <a:solidFill>
                    <a:srgbClr val="FF0000"/>
                  </a:solidFill>
                  <a:latin typeface="Calibri" panose="020F0502020204030204" pitchFamily="34" charset="0"/>
                </a:rPr>
                <a:t> </a:t>
              </a:r>
              <a:r>
                <a:rPr lang="it-IT" altLang="it-IT" sz="1600" b="1" dirty="0" err="1">
                  <a:solidFill>
                    <a:srgbClr val="FF0000"/>
                  </a:solidFill>
                  <a:latin typeface="Calibri" panose="020F0502020204030204" pitchFamily="34" charset="0"/>
                </a:rPr>
                <a:t>evoked</a:t>
              </a:r>
              <a:r>
                <a:rPr lang="it-IT" altLang="it-IT" sz="1600" b="1" dirty="0">
                  <a:solidFill>
                    <a:srgbClr val="FF0000"/>
                  </a:solidFill>
                  <a:latin typeface="Calibri" panose="020F0502020204030204" pitchFamily="34" charset="0"/>
                </a:rPr>
                <a:t> a high </a:t>
              </a:r>
              <a:r>
                <a:rPr lang="it-IT" altLang="it-IT" sz="1600" b="1" dirty="0" err="1">
                  <a:solidFill>
                    <a:srgbClr val="FF0000"/>
                  </a:solidFill>
                  <a:latin typeface="Calibri" panose="020F0502020204030204" pitchFamily="34" charset="0"/>
                </a:rPr>
                <a:t>fecal</a:t>
              </a:r>
              <a:r>
                <a:rPr lang="it-IT" altLang="it-IT" sz="1600" b="1" dirty="0">
                  <a:solidFill>
                    <a:srgbClr val="FF0000"/>
                  </a:solidFill>
                  <a:latin typeface="Calibri" panose="020F0502020204030204" pitchFamily="34" charset="0"/>
                </a:rPr>
                <a:t> </a:t>
              </a:r>
              <a:r>
                <a:rPr lang="it-IT" altLang="it-IT" sz="1600" b="1" dirty="0" err="1">
                  <a:solidFill>
                    <a:srgbClr val="FF0000"/>
                  </a:solidFill>
                  <a:latin typeface="Calibri" panose="020F0502020204030204" pitchFamily="34" charset="0"/>
                </a:rPr>
                <a:t>fat</a:t>
              </a:r>
              <a:r>
                <a:rPr lang="it-IT" altLang="it-IT" sz="1600" b="1" dirty="0">
                  <a:solidFill>
                    <a:srgbClr val="FF0000"/>
                  </a:solidFill>
                  <a:latin typeface="Calibri" panose="020F0502020204030204" pitchFamily="34" charset="0"/>
                </a:rPr>
                <a:t> output </a:t>
              </a:r>
            </a:p>
            <a:p>
              <a:pPr eaLnBrk="1" hangingPunct="1">
                <a:lnSpc>
                  <a:spcPct val="110000"/>
                </a:lnSpc>
                <a:buClr>
                  <a:srgbClr val="FC0128"/>
                </a:buClr>
                <a:buSzPct val="85000"/>
              </a:pPr>
              <a:r>
                <a:rPr lang="it-IT" altLang="it-IT" sz="1600" b="1" dirty="0">
                  <a:solidFill>
                    <a:srgbClr val="FF0000"/>
                  </a:solidFill>
                  <a:latin typeface="Calibri" panose="020F0502020204030204" pitchFamily="34" charset="0"/>
                </a:rPr>
                <a:t>  (up to 13.6 g/24 h) in 35 % of </a:t>
              </a:r>
              <a:r>
                <a:rPr lang="it-IT" altLang="it-IT" sz="1600" b="1" dirty="0" err="1">
                  <a:solidFill>
                    <a:srgbClr val="FF0000"/>
                  </a:solidFill>
                  <a:latin typeface="Calibri" panose="020F0502020204030204" pitchFamily="34" charset="0"/>
                </a:rPr>
                <a:t>subjects</a:t>
              </a:r>
              <a:r>
                <a:rPr lang="it-IT" altLang="it-IT" sz="1600" b="1" dirty="0">
                  <a:solidFill>
                    <a:srgbClr val="FF0000"/>
                  </a:solidFill>
                  <a:latin typeface="Calibri" panose="020F0502020204030204" pitchFamily="34" charset="0"/>
                </a:rPr>
                <a:t> </a:t>
              </a:r>
            </a:p>
            <a:p>
              <a:pPr eaLnBrk="1" hangingPunct="1">
                <a:lnSpc>
                  <a:spcPct val="110000"/>
                </a:lnSpc>
                <a:buClr>
                  <a:srgbClr val="FC0128"/>
                </a:buClr>
                <a:buSzPct val="85000"/>
                <a:buFontTx/>
                <a:buChar char="•"/>
              </a:pPr>
              <a:endParaRPr lang="it-IT" altLang="it-IT" sz="1600" b="1" dirty="0">
                <a:solidFill>
                  <a:srgbClr val="FF0000"/>
                </a:solidFill>
                <a:latin typeface="Calibri" panose="020F0502020204030204" pitchFamily="34" charset="0"/>
              </a:endParaRPr>
            </a:p>
            <a:p>
              <a:pPr eaLnBrk="1" hangingPunct="1">
                <a:lnSpc>
                  <a:spcPct val="110000"/>
                </a:lnSpc>
                <a:buClr>
                  <a:srgbClr val="FC0128"/>
                </a:buClr>
                <a:buSzPct val="85000"/>
                <a:buFontTx/>
                <a:buChar char="•"/>
              </a:pPr>
              <a:r>
                <a:rPr lang="it-IT" altLang="it-IT" sz="1600" b="1" dirty="0">
                  <a:solidFill>
                    <a:srgbClr val="FF0000"/>
                  </a:solidFill>
                  <a:latin typeface="Calibri" panose="020F0502020204030204" pitchFamily="34" charset="0"/>
                </a:rPr>
                <a:t> </a:t>
              </a:r>
              <a:r>
                <a:rPr lang="it-IT" altLang="it-IT" sz="1600" b="1" dirty="0" err="1">
                  <a:solidFill>
                    <a:srgbClr val="FF0000"/>
                  </a:solidFill>
                  <a:latin typeface="Calibri" panose="020F0502020204030204" pitchFamily="34" charset="0"/>
                </a:rPr>
                <a:t>steatorrhea</a:t>
              </a:r>
              <a:r>
                <a:rPr lang="it-IT" altLang="it-IT" sz="1600" b="1" dirty="0">
                  <a:solidFill>
                    <a:srgbClr val="FF0000"/>
                  </a:solidFill>
                  <a:latin typeface="Calibri" panose="020F0502020204030204" pitchFamily="34" charset="0"/>
                </a:rPr>
                <a:t> can be </a:t>
              </a:r>
              <a:r>
                <a:rPr lang="it-IT" altLang="it-IT" sz="1600" b="1" dirty="0" err="1">
                  <a:solidFill>
                    <a:srgbClr val="FF0000"/>
                  </a:solidFill>
                  <a:latin typeface="Calibri" panose="020F0502020204030204" pitchFamily="34" charset="0"/>
                </a:rPr>
                <a:t>secondary</a:t>
              </a:r>
              <a:r>
                <a:rPr lang="it-IT" altLang="it-IT" sz="1600" b="1" dirty="0">
                  <a:solidFill>
                    <a:srgbClr val="FF0000"/>
                  </a:solidFill>
                  <a:latin typeface="Calibri" panose="020F0502020204030204" pitchFamily="34" charset="0"/>
                </a:rPr>
                <a:t> to </a:t>
              </a:r>
              <a:r>
                <a:rPr lang="it-IT" altLang="it-IT" sz="1600" b="1" dirty="0" err="1">
                  <a:solidFill>
                    <a:srgbClr val="FF0000"/>
                  </a:solidFill>
                  <a:latin typeface="Calibri" panose="020F0502020204030204" pitchFamily="34" charset="0"/>
                </a:rPr>
                <a:t>diarrhea</a:t>
              </a:r>
              <a:r>
                <a:rPr lang="it-IT" altLang="it-IT" sz="1600" b="1" dirty="0">
                  <a:solidFill>
                    <a:srgbClr val="FF0000"/>
                  </a:solidFill>
                  <a:latin typeface="Calibri" panose="020F0502020204030204" pitchFamily="34" charset="0"/>
                </a:rPr>
                <a:t> </a:t>
              </a:r>
              <a:r>
                <a:rPr lang="it-IT" altLang="it-IT" sz="1600" b="1" i="1" dirty="0">
                  <a:solidFill>
                    <a:srgbClr val="FF0000"/>
                  </a:solidFill>
                  <a:latin typeface="Calibri" panose="020F0502020204030204" pitchFamily="34" charset="0"/>
                </a:rPr>
                <a:t>per se </a:t>
              </a:r>
              <a:r>
                <a:rPr lang="it-IT" altLang="it-IT" sz="1600" b="1" dirty="0">
                  <a:solidFill>
                    <a:srgbClr val="FF0000"/>
                  </a:solidFill>
                  <a:latin typeface="Calibri" panose="020F0502020204030204" pitchFamily="34" charset="0"/>
                </a:rPr>
                <a:t>in the </a:t>
              </a:r>
              <a:r>
                <a:rPr lang="it-IT" altLang="it-IT" sz="1600" b="1" dirty="0" err="1">
                  <a:solidFill>
                    <a:srgbClr val="FF0000"/>
                  </a:solidFill>
                  <a:latin typeface="Calibri" panose="020F0502020204030204" pitchFamily="34" charset="0"/>
                </a:rPr>
                <a:t>absence</a:t>
              </a:r>
              <a:endParaRPr lang="it-IT" altLang="it-IT" sz="1600" b="1" dirty="0">
                <a:solidFill>
                  <a:srgbClr val="FF0000"/>
                </a:solidFill>
                <a:latin typeface="Calibri" panose="020F0502020204030204" pitchFamily="34" charset="0"/>
              </a:endParaRPr>
            </a:p>
            <a:p>
              <a:pPr eaLnBrk="1" hangingPunct="1">
                <a:lnSpc>
                  <a:spcPct val="110000"/>
                </a:lnSpc>
                <a:buClr>
                  <a:srgbClr val="FC0128"/>
                </a:buClr>
                <a:buSzPct val="85000"/>
              </a:pPr>
              <a:r>
                <a:rPr lang="it-IT" altLang="it-IT" sz="1600" b="1" dirty="0">
                  <a:solidFill>
                    <a:srgbClr val="FF0000"/>
                  </a:solidFill>
                  <a:latin typeface="Calibri" panose="020F0502020204030204" pitchFamily="34" charset="0"/>
                </a:rPr>
                <a:t>  of </a:t>
              </a:r>
              <a:r>
                <a:rPr lang="it-IT" altLang="it-IT" sz="1600" b="1" dirty="0" err="1">
                  <a:solidFill>
                    <a:srgbClr val="FF0000"/>
                  </a:solidFill>
                  <a:latin typeface="Calibri" panose="020F0502020204030204" pitchFamily="34" charset="0"/>
                </a:rPr>
                <a:t>maldigestion</a:t>
              </a:r>
              <a:r>
                <a:rPr lang="it-IT" altLang="it-IT" sz="1600" b="1" dirty="0">
                  <a:solidFill>
                    <a:srgbClr val="FF0000"/>
                  </a:solidFill>
                  <a:latin typeface="Calibri" panose="020F0502020204030204" pitchFamily="34" charset="0"/>
                </a:rPr>
                <a:t> or </a:t>
              </a:r>
              <a:r>
                <a:rPr lang="it-IT" altLang="it-IT" sz="1600" b="1" dirty="0" err="1">
                  <a:solidFill>
                    <a:srgbClr val="FF0000"/>
                  </a:solidFill>
                  <a:latin typeface="Calibri" panose="020F0502020204030204" pitchFamily="34" charset="0"/>
                </a:rPr>
                <a:t>malabsorption</a:t>
              </a:r>
              <a:endParaRPr lang="it-IT" altLang="it-IT" sz="1600" b="1" dirty="0">
                <a:solidFill>
                  <a:srgbClr val="FF0000"/>
                </a:solidFill>
                <a:latin typeface="Calibri" panose="020F0502020204030204" pitchFamily="34" charset="0"/>
              </a:endParaRPr>
            </a:p>
            <a:p>
              <a:pPr eaLnBrk="1" hangingPunct="1">
                <a:lnSpc>
                  <a:spcPct val="110000"/>
                </a:lnSpc>
                <a:buClr>
                  <a:srgbClr val="FC0128"/>
                </a:buClr>
                <a:buSzPct val="85000"/>
                <a:buFontTx/>
                <a:buChar char="•"/>
              </a:pPr>
              <a:endParaRPr lang="it-IT" altLang="it-IT" sz="1600" b="1" dirty="0">
                <a:solidFill>
                  <a:srgbClr val="FF0000"/>
                </a:solidFill>
                <a:latin typeface="Calibri" panose="020F0502020204030204" pitchFamily="34" charset="0"/>
              </a:endParaRPr>
            </a:p>
            <a:p>
              <a:pPr eaLnBrk="1" hangingPunct="1">
                <a:lnSpc>
                  <a:spcPct val="110000"/>
                </a:lnSpc>
                <a:buClr>
                  <a:srgbClr val="FC0128"/>
                </a:buClr>
                <a:buSzPct val="85000"/>
                <a:buFontTx/>
                <a:buChar char="•"/>
              </a:pPr>
              <a:r>
                <a:rPr lang="en-US" altLang="it-IT" sz="1600" b="1" dirty="0">
                  <a:solidFill>
                    <a:srgbClr val="FF0000"/>
                  </a:solidFill>
                  <a:latin typeface="Calibri" panose="020F0502020204030204" pitchFamily="34" charset="0"/>
                </a:rPr>
                <a:t> fecal fat values ranging from 7 to 14 g / 24 h have low specificity</a:t>
              </a:r>
            </a:p>
            <a:p>
              <a:pPr eaLnBrk="1" hangingPunct="1">
                <a:lnSpc>
                  <a:spcPct val="110000"/>
                </a:lnSpc>
                <a:buClr>
                  <a:srgbClr val="FC0128"/>
                </a:buClr>
                <a:buSzPct val="85000"/>
                <a:buFontTx/>
                <a:buChar char="•"/>
              </a:pPr>
              <a:endParaRPr lang="en-US" altLang="it-IT" sz="1600" b="1" dirty="0">
                <a:solidFill>
                  <a:srgbClr val="FF0000"/>
                </a:solidFill>
                <a:latin typeface="Calibri" panose="020F0502020204030204" pitchFamily="34" charset="0"/>
              </a:endParaRPr>
            </a:p>
            <a:p>
              <a:pPr eaLnBrk="1" hangingPunct="1">
                <a:lnSpc>
                  <a:spcPct val="110000"/>
                </a:lnSpc>
                <a:buClr>
                  <a:srgbClr val="FC0128"/>
                </a:buClr>
                <a:buSzPct val="85000"/>
                <a:buFontTx/>
                <a:buChar char="•"/>
              </a:pPr>
              <a:r>
                <a:rPr lang="en-US" altLang="it-IT" sz="1600" b="1" dirty="0">
                  <a:solidFill>
                    <a:srgbClr val="FF0000"/>
                  </a:solidFill>
                  <a:latin typeface="Calibri" panose="020F0502020204030204" pitchFamily="34" charset="0"/>
                </a:rPr>
                <a:t> only fecal fat output &gt;14 g / 24 h can be predictive of </a:t>
              </a:r>
              <a:r>
                <a:rPr lang="en-US" altLang="it-IT" sz="1600" b="1" u="sng" dirty="0" err="1">
                  <a:solidFill>
                    <a:srgbClr val="FF0000"/>
                  </a:solidFill>
                  <a:latin typeface="Calibri" panose="020F0502020204030204" pitchFamily="34" charset="0"/>
                </a:rPr>
                <a:t>maldigestion</a:t>
              </a:r>
              <a:r>
                <a:rPr lang="en-US" altLang="it-IT" sz="1600" b="1" dirty="0">
                  <a:solidFill>
                    <a:srgbClr val="FF0000"/>
                  </a:solidFill>
                  <a:latin typeface="Calibri" panose="020F0502020204030204" pitchFamily="34" charset="0"/>
                </a:rPr>
                <a:t> or </a:t>
              </a:r>
              <a:r>
                <a:rPr lang="en-US" altLang="it-IT" sz="1600" b="1" u="sng" dirty="0">
                  <a:solidFill>
                    <a:srgbClr val="FF0000"/>
                  </a:solidFill>
                  <a:latin typeface="Calibri" panose="020F0502020204030204" pitchFamily="34" charset="0"/>
                </a:rPr>
                <a:t>malabsorption</a:t>
              </a:r>
              <a:endParaRPr lang="it-IT" altLang="it-IT" sz="1600" b="1" u="sng" dirty="0">
                <a:solidFill>
                  <a:srgbClr val="FF0000"/>
                </a:solidFill>
                <a:latin typeface="Calibri" panose="020F0502020204030204" pitchFamily="34" charset="0"/>
              </a:endParaRPr>
            </a:p>
          </p:txBody>
        </p:sp>
        <p:sp>
          <p:nvSpPr>
            <p:cNvPr id="49161" name="Text Box 6"/>
            <p:cNvSpPr txBox="1">
              <a:spLocks noChangeArrowheads="1"/>
            </p:cNvSpPr>
            <p:nvPr/>
          </p:nvSpPr>
          <p:spPr bwMode="auto">
            <a:xfrm>
              <a:off x="725" y="1876"/>
              <a:ext cx="13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it-IT" altLang="it-IT" b="1" i="1" u="sng">
                <a:solidFill>
                  <a:srgbClr val="F8F8F8"/>
                </a:solidFill>
                <a:latin typeface="Calibri" panose="020F0502020204030204" pitchFamily="34" charset="0"/>
              </a:endParaRPr>
            </a:p>
          </p:txBody>
        </p:sp>
        <p:sp>
          <p:nvSpPr>
            <p:cNvPr id="49162" name="Text Box 7"/>
            <p:cNvSpPr txBox="1">
              <a:spLocks noChangeArrowheads="1"/>
            </p:cNvSpPr>
            <p:nvPr/>
          </p:nvSpPr>
          <p:spPr bwMode="auto">
            <a:xfrm>
              <a:off x="3209" y="2517"/>
              <a:ext cx="28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it-IT" altLang="it-IT" sz="1200" b="1" i="1">
                  <a:solidFill>
                    <a:srgbClr val="FF33CC"/>
                  </a:solidFill>
                  <a:latin typeface="Calibri" panose="020F0502020204030204" pitchFamily="34" charset="0"/>
                </a:rPr>
                <a:t>Fine  &amp; Fordtran, Gastroenterology 1992; 102:1936-39</a:t>
              </a:r>
            </a:p>
          </p:txBody>
        </p:sp>
        <p:sp>
          <p:nvSpPr>
            <p:cNvPr id="49163" name="Text Box 8"/>
            <p:cNvSpPr txBox="1">
              <a:spLocks noChangeArrowheads="1"/>
            </p:cNvSpPr>
            <p:nvPr/>
          </p:nvSpPr>
          <p:spPr bwMode="auto">
            <a:xfrm>
              <a:off x="3405" y="3962"/>
              <a:ext cx="260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it-IT" altLang="it-IT" sz="1200" b="1" i="1">
                  <a:solidFill>
                    <a:srgbClr val="FF33CC"/>
                  </a:solidFill>
                  <a:latin typeface="Calibri" panose="020F0502020204030204" pitchFamily="34" charset="0"/>
                </a:rPr>
                <a:t>Fine &amp; Schiller, Gastroenterology 1999; 116(6):1464-86</a:t>
              </a:r>
            </a:p>
          </p:txBody>
        </p:sp>
      </p:grpSp>
      <p:sp>
        <p:nvSpPr>
          <p:cNvPr id="49156" name="Line 9"/>
          <p:cNvSpPr>
            <a:spLocks noChangeShapeType="1"/>
          </p:cNvSpPr>
          <p:nvPr/>
        </p:nvSpPr>
        <p:spPr bwMode="auto">
          <a:xfrm flipH="1">
            <a:off x="4411663" y="665163"/>
            <a:ext cx="1092200" cy="836612"/>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it-IT"/>
          </a:p>
        </p:txBody>
      </p:sp>
      <p:sp>
        <p:nvSpPr>
          <p:cNvPr id="49157" name="Line 10"/>
          <p:cNvSpPr>
            <a:spLocks noChangeShapeType="1"/>
          </p:cNvSpPr>
          <p:nvPr/>
        </p:nvSpPr>
        <p:spPr bwMode="auto">
          <a:xfrm>
            <a:off x="6623051" y="665163"/>
            <a:ext cx="981075" cy="836612"/>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it-IT"/>
          </a:p>
        </p:txBody>
      </p:sp>
      <p:sp>
        <p:nvSpPr>
          <p:cNvPr id="49158" name="Text Box 11"/>
          <p:cNvSpPr txBox="1">
            <a:spLocks noChangeArrowheads="1"/>
          </p:cNvSpPr>
          <p:nvPr/>
        </p:nvSpPr>
        <p:spPr bwMode="auto">
          <a:xfrm>
            <a:off x="3227388" y="1562100"/>
            <a:ext cx="23860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2000" b="1" dirty="0" err="1">
                <a:solidFill>
                  <a:srgbClr val="FF0000"/>
                </a:solidFill>
                <a:latin typeface="Calibri" panose="020F0502020204030204" pitchFamily="34" charset="0"/>
              </a:rPr>
              <a:t>Malabsorption</a:t>
            </a:r>
            <a:endParaRPr lang="it-IT" altLang="it-IT" sz="2000" b="1" dirty="0">
              <a:solidFill>
                <a:srgbClr val="FF0000"/>
              </a:solidFill>
              <a:latin typeface="Calibri" panose="020F0502020204030204" pitchFamily="34" charset="0"/>
            </a:endParaRPr>
          </a:p>
          <a:p>
            <a:pPr algn="ctr" eaLnBrk="1" hangingPunct="1"/>
            <a:r>
              <a:rPr lang="it-IT" altLang="it-IT" sz="1400" b="1" dirty="0">
                <a:solidFill>
                  <a:srgbClr val="FF0000"/>
                </a:solidFill>
                <a:latin typeface="Calibri" panose="020F0502020204030204" pitchFamily="34" charset="0"/>
              </a:rPr>
              <a:t>(</a:t>
            </a:r>
            <a:r>
              <a:rPr lang="it-IT" altLang="it-IT" sz="1400" b="1" dirty="0" err="1">
                <a:solidFill>
                  <a:srgbClr val="FF0000"/>
                </a:solidFill>
                <a:latin typeface="Calibri" panose="020F0502020204030204" pitchFamily="34" charset="0"/>
              </a:rPr>
              <a:t>celiac</a:t>
            </a:r>
            <a:r>
              <a:rPr lang="it-IT" altLang="it-IT" sz="1400" b="1" dirty="0">
                <a:solidFill>
                  <a:srgbClr val="FF0000"/>
                </a:solidFill>
                <a:latin typeface="Calibri" panose="020F0502020204030204" pitchFamily="34" charset="0"/>
              </a:rPr>
              <a:t> </a:t>
            </a:r>
            <a:r>
              <a:rPr lang="it-IT" altLang="it-IT" sz="1400" b="1" dirty="0" err="1">
                <a:solidFill>
                  <a:srgbClr val="FF0000"/>
                </a:solidFill>
                <a:latin typeface="Calibri" panose="020F0502020204030204" pitchFamily="34" charset="0"/>
              </a:rPr>
              <a:t>disease</a:t>
            </a:r>
            <a:r>
              <a:rPr lang="it-IT" altLang="it-IT" sz="1400" b="1" dirty="0">
                <a:solidFill>
                  <a:srgbClr val="FF0000"/>
                </a:solidFill>
                <a:latin typeface="Calibri" panose="020F0502020204030204" pitchFamily="34" charset="0"/>
              </a:rPr>
              <a:t>, </a:t>
            </a:r>
            <a:r>
              <a:rPr lang="it-IT" altLang="it-IT" sz="1400" b="1" dirty="0" err="1">
                <a:solidFill>
                  <a:srgbClr val="FF0000"/>
                </a:solidFill>
                <a:latin typeface="Calibri" panose="020F0502020204030204" pitchFamily="34" charset="0"/>
              </a:rPr>
              <a:t>Whipple</a:t>
            </a:r>
            <a:r>
              <a:rPr lang="it-IT" altLang="it-IT" sz="1400" b="1" dirty="0">
                <a:solidFill>
                  <a:srgbClr val="FF0000"/>
                </a:solidFill>
                <a:latin typeface="Calibri" panose="020F0502020204030204" pitchFamily="34" charset="0"/>
              </a:rPr>
              <a:t>, etc.)</a:t>
            </a:r>
          </a:p>
        </p:txBody>
      </p:sp>
      <p:sp>
        <p:nvSpPr>
          <p:cNvPr id="49159" name="Text Box 12"/>
          <p:cNvSpPr txBox="1">
            <a:spLocks noChangeArrowheads="1"/>
          </p:cNvSpPr>
          <p:nvPr/>
        </p:nvSpPr>
        <p:spPr bwMode="auto">
          <a:xfrm>
            <a:off x="6543675" y="1562100"/>
            <a:ext cx="20462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2000" b="1" dirty="0" err="1">
                <a:solidFill>
                  <a:srgbClr val="FF0000"/>
                </a:solidFill>
                <a:latin typeface="Calibri" panose="020F0502020204030204" pitchFamily="34" charset="0"/>
              </a:rPr>
              <a:t>Maldigestion</a:t>
            </a:r>
            <a:endParaRPr lang="it-IT" altLang="it-IT" sz="2000" b="1" dirty="0">
              <a:solidFill>
                <a:srgbClr val="FF0000"/>
              </a:solidFill>
              <a:latin typeface="Calibri" panose="020F0502020204030204" pitchFamily="34" charset="0"/>
            </a:endParaRPr>
          </a:p>
          <a:p>
            <a:pPr algn="ctr" eaLnBrk="1" hangingPunct="1"/>
            <a:r>
              <a:rPr lang="it-IT" altLang="it-IT" sz="1400" b="1" dirty="0">
                <a:solidFill>
                  <a:srgbClr val="FF0000"/>
                </a:solidFill>
                <a:latin typeface="Calibri" panose="020F0502020204030204" pitchFamily="34" charset="0"/>
              </a:rPr>
              <a:t>(</a:t>
            </a:r>
            <a:r>
              <a:rPr lang="it-IT" altLang="it-IT" sz="1400" b="1" dirty="0" err="1">
                <a:solidFill>
                  <a:srgbClr val="FF0000"/>
                </a:solidFill>
                <a:latin typeface="Calibri" panose="020F0502020204030204" pitchFamily="34" charset="0"/>
              </a:rPr>
              <a:t>pancreatic</a:t>
            </a:r>
            <a:r>
              <a:rPr lang="it-IT" altLang="it-IT" sz="1400" b="1" dirty="0">
                <a:solidFill>
                  <a:srgbClr val="FF0000"/>
                </a:solidFill>
                <a:latin typeface="Calibri" panose="020F0502020204030204" pitchFamily="34" charset="0"/>
              </a:rPr>
              <a:t> </a:t>
            </a:r>
            <a:r>
              <a:rPr lang="it-IT" altLang="it-IT" sz="1400" b="1" dirty="0" err="1">
                <a:solidFill>
                  <a:srgbClr val="FF0000"/>
                </a:solidFill>
                <a:latin typeface="Calibri" panose="020F0502020204030204" pitchFamily="34" charset="0"/>
              </a:rPr>
              <a:t>insufficiency</a:t>
            </a:r>
            <a:r>
              <a:rPr lang="it-IT" altLang="it-IT" sz="1400" b="1" dirty="0">
                <a:solidFill>
                  <a:srgbClr val="FF0000"/>
                </a:solidFill>
                <a:latin typeface="Calibri" panose="020F0502020204030204" pitchFamily="34" charset="0"/>
              </a:rPr>
              <a:t>)</a:t>
            </a:r>
          </a:p>
        </p:txBody>
      </p:sp>
    </p:spTree>
    <p:extLst>
      <p:ext uri="{BB962C8B-B14F-4D97-AF65-F5344CB8AC3E}">
        <p14:creationId xmlns:p14="http://schemas.microsoft.com/office/powerpoint/2010/main" val="156470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5154"/>
                                        </p:tgtEl>
                                        <p:attrNameLst>
                                          <p:attrName>style.visibility</p:attrName>
                                        </p:attrNameLst>
                                      </p:cBhvr>
                                      <p:to>
                                        <p:strVal val="visible"/>
                                      </p:to>
                                    </p:set>
                                    <p:animEffect transition="in" filter="fade">
                                      <p:cBhvr>
                                        <p:cTn id="7" dur="500"/>
                                        <p:tgtEl>
                                          <p:spTgt spid="945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45156"/>
                                        </p:tgtEl>
                                        <p:attrNameLst>
                                          <p:attrName>style.visibility</p:attrName>
                                        </p:attrNameLst>
                                      </p:cBhvr>
                                      <p:to>
                                        <p:strVal val="visible"/>
                                      </p:to>
                                    </p:set>
                                    <p:animEffect transition="in" filter="fade">
                                      <p:cBhvr>
                                        <p:cTn id="12" dur="500"/>
                                        <p:tgtEl>
                                          <p:spTgt spid="945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2"/>
          <p:cNvSpPr txBox="1">
            <a:spLocks noChangeArrowheads="1"/>
          </p:cNvSpPr>
          <p:nvPr/>
        </p:nvSpPr>
        <p:spPr bwMode="auto">
          <a:xfrm>
            <a:off x="3644900" y="852489"/>
            <a:ext cx="2465388" cy="15700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b="1" u="sng">
                <a:solidFill>
                  <a:srgbClr val="0000FF"/>
                </a:solidFill>
                <a:latin typeface="Calibri" panose="020F0502020204030204" pitchFamily="34" charset="0"/>
              </a:rPr>
              <a:t>Pancreatic insufficiency:</a:t>
            </a:r>
            <a:r>
              <a:rPr lang="it-IT" altLang="it-IT" sz="2000" b="1">
                <a:solidFill>
                  <a:srgbClr val="0000FF"/>
                </a:solidFill>
                <a:latin typeface="Calibri" panose="020F0502020204030204" pitchFamily="34" charset="0"/>
              </a:rPr>
              <a:t> </a:t>
            </a:r>
          </a:p>
          <a:p>
            <a:pPr eaLnBrk="1" hangingPunct="1">
              <a:buFontTx/>
              <a:buChar char="-"/>
            </a:pPr>
            <a:r>
              <a:rPr lang="it-IT" altLang="it-IT" sz="2000" b="1">
                <a:solidFill>
                  <a:srgbClr val="0000FF"/>
                </a:solidFill>
                <a:latin typeface="Calibri" panose="020F0502020204030204" pitchFamily="34" charset="0"/>
              </a:rPr>
              <a:t> </a:t>
            </a:r>
            <a:r>
              <a:rPr lang="it-IT" altLang="it-IT" sz="1800" b="1">
                <a:solidFill>
                  <a:srgbClr val="0000FF"/>
                </a:solidFill>
                <a:latin typeface="Calibri" panose="020F0502020204030204" pitchFamily="34" charset="0"/>
              </a:rPr>
              <a:t>Fecal chemotrypsin</a:t>
            </a:r>
          </a:p>
          <a:p>
            <a:pPr eaLnBrk="1" hangingPunct="1">
              <a:buFontTx/>
              <a:buChar char="-"/>
            </a:pPr>
            <a:r>
              <a:rPr lang="it-IT" altLang="it-IT" sz="1800" b="1">
                <a:solidFill>
                  <a:srgbClr val="0000FF"/>
                </a:solidFill>
                <a:latin typeface="Calibri" panose="020F0502020204030204" pitchFamily="34" charset="0"/>
              </a:rPr>
              <a:t> Secretin test ?</a:t>
            </a:r>
          </a:p>
          <a:p>
            <a:pPr eaLnBrk="1" hangingPunct="1">
              <a:buFontTx/>
              <a:buChar char="-"/>
            </a:pPr>
            <a:r>
              <a:rPr lang="it-IT" altLang="it-IT" sz="1800" b="1">
                <a:solidFill>
                  <a:srgbClr val="0000FF"/>
                </a:solidFill>
                <a:latin typeface="Calibri" panose="020F0502020204030204" pitchFamily="34" charset="0"/>
              </a:rPr>
              <a:t> PABA-test ?</a:t>
            </a:r>
          </a:p>
        </p:txBody>
      </p:sp>
      <p:sp>
        <p:nvSpPr>
          <p:cNvPr id="50178" name="Text Box 23"/>
          <p:cNvSpPr txBox="1">
            <a:spLocks noChangeArrowheads="1"/>
          </p:cNvSpPr>
          <p:nvPr/>
        </p:nvSpPr>
        <p:spPr bwMode="auto">
          <a:xfrm>
            <a:off x="6076951" y="1557338"/>
            <a:ext cx="1654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200" b="1" i="1">
                <a:solidFill>
                  <a:srgbClr val="FFFFFF"/>
                </a:solidFill>
                <a:latin typeface="Calibri" panose="020F0502020204030204" pitchFamily="34" charset="0"/>
              </a:rPr>
              <a:t>Schiller, </a:t>
            </a:r>
          </a:p>
          <a:p>
            <a:pPr algn="ctr" eaLnBrk="1" hangingPunct="1"/>
            <a:r>
              <a:rPr lang="it-IT" altLang="it-IT" sz="1200" b="1" i="1">
                <a:solidFill>
                  <a:srgbClr val="FFFFFF"/>
                </a:solidFill>
                <a:latin typeface="Calibri" panose="020F0502020204030204" pitchFamily="34" charset="0"/>
              </a:rPr>
              <a:t>Gastroenterology 2004</a:t>
            </a:r>
          </a:p>
        </p:txBody>
      </p:sp>
      <p:pic>
        <p:nvPicPr>
          <p:cNvPr id="50179" name="Picture 26" descr="Diapositiva14"/>
          <p:cNvPicPr>
            <a:picLocks noChangeAspect="1" noChangeArrowheads="1"/>
          </p:cNvPicPr>
          <p:nvPr/>
        </p:nvPicPr>
        <p:blipFill>
          <a:blip r:embed="rId2" cstate="print">
            <a:extLst>
              <a:ext uri="{28A0092B-C50C-407E-A947-70E740481C1C}">
                <a14:useLocalDpi xmlns:a14="http://schemas.microsoft.com/office/drawing/2010/main" val="0"/>
              </a:ext>
            </a:extLst>
          </a:blip>
          <a:srcRect l="5583" t="19147" r="3448" b="2042"/>
          <a:stretch>
            <a:fillRect/>
          </a:stretch>
        </p:blipFill>
        <p:spPr bwMode="auto">
          <a:xfrm>
            <a:off x="1905000" y="838201"/>
            <a:ext cx="16208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2"/>
          <p:cNvSpPr txBox="1">
            <a:spLocks noChangeArrowheads="1"/>
          </p:cNvSpPr>
          <p:nvPr/>
        </p:nvSpPr>
        <p:spPr bwMode="auto">
          <a:xfrm>
            <a:off x="1752600" y="176214"/>
            <a:ext cx="87645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2600" b="1">
                <a:solidFill>
                  <a:srgbClr val="FAFD00"/>
                </a:solidFill>
                <a:latin typeface="Calibri" panose="020F0502020204030204" pitchFamily="34" charset="0"/>
              </a:rPr>
              <a:t>What to think if the patient has fatty diarrhea or steatorrhea</a:t>
            </a:r>
          </a:p>
        </p:txBody>
      </p:sp>
      <p:pic>
        <p:nvPicPr>
          <p:cNvPr id="50181" name="Picture 3" descr="mcdc7_celiac_disease"/>
          <p:cNvPicPr>
            <a:picLocks noChangeAspect="1" noChangeArrowheads="1"/>
          </p:cNvPicPr>
          <p:nvPr/>
        </p:nvPicPr>
        <p:blipFill>
          <a:blip r:embed="rId3">
            <a:extLst>
              <a:ext uri="{28A0092B-C50C-407E-A947-70E740481C1C}">
                <a14:useLocalDpi xmlns:a14="http://schemas.microsoft.com/office/drawing/2010/main" val="0"/>
              </a:ext>
            </a:extLst>
          </a:blip>
          <a:srcRect b="5052"/>
          <a:stretch>
            <a:fillRect/>
          </a:stretch>
        </p:blipFill>
        <p:spPr bwMode="auto">
          <a:xfrm>
            <a:off x="1752601" y="2500313"/>
            <a:ext cx="1141413"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4"/>
          <p:cNvSpPr txBox="1">
            <a:spLocks noChangeArrowheads="1"/>
          </p:cNvSpPr>
          <p:nvPr/>
        </p:nvSpPr>
        <p:spPr bwMode="auto">
          <a:xfrm>
            <a:off x="2998789" y="2728913"/>
            <a:ext cx="7419975" cy="1262062"/>
          </a:xfrm>
          <a:prstGeom prst="rect">
            <a:avLst/>
          </a:prstGeom>
          <a:solidFill>
            <a:srgbClr val="99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b="1" u="sng">
                <a:solidFill>
                  <a:srgbClr val="0000FF"/>
                </a:solidFill>
                <a:latin typeface="Calibri" panose="020F0502020204030204" pitchFamily="34" charset="0"/>
              </a:rPr>
              <a:t>Celiac disease (CD)</a:t>
            </a:r>
            <a:r>
              <a:rPr lang="it-IT" altLang="it-IT" sz="2000" b="1">
                <a:solidFill>
                  <a:srgbClr val="0000FF"/>
                </a:solidFill>
                <a:latin typeface="Calibri" panose="020F0502020204030204" pitchFamily="34" charset="0"/>
              </a:rPr>
              <a:t> - Ab tests on gluten containing diet:</a:t>
            </a:r>
          </a:p>
          <a:p>
            <a:pPr eaLnBrk="1" hangingPunct="1"/>
            <a:r>
              <a:rPr lang="it-IT" altLang="it-IT" sz="2000" b="1">
                <a:solidFill>
                  <a:srgbClr val="0000FF"/>
                </a:solidFill>
                <a:latin typeface="Calibri" panose="020F0502020204030204" pitchFamily="34" charset="0"/>
              </a:rPr>
              <a:t>    - IgA tTG / EMA + serum IgA (2-3% of celiacs have IgA deficiency)</a:t>
            </a:r>
          </a:p>
          <a:p>
            <a:pPr eaLnBrk="1" hangingPunct="1"/>
            <a:endParaRPr lang="it-IT" altLang="it-IT" sz="1600" b="1">
              <a:solidFill>
                <a:srgbClr val="0000FF"/>
              </a:solidFill>
              <a:latin typeface="Calibri" panose="020F0502020204030204" pitchFamily="34" charset="0"/>
            </a:endParaRPr>
          </a:p>
          <a:p>
            <a:pPr eaLnBrk="1" hangingPunct="1"/>
            <a:r>
              <a:rPr lang="it-IT" altLang="it-IT" sz="2000" b="1">
                <a:solidFill>
                  <a:srgbClr val="0000FF"/>
                </a:solidFill>
                <a:latin typeface="Calibri" panose="020F0502020204030204" pitchFamily="34" charset="0"/>
              </a:rPr>
              <a:t>Small bowel (duodenal) biopsy </a:t>
            </a:r>
          </a:p>
        </p:txBody>
      </p:sp>
      <p:sp>
        <p:nvSpPr>
          <p:cNvPr id="50183" name="Text Box 8"/>
          <p:cNvSpPr txBox="1">
            <a:spLocks noChangeArrowheads="1"/>
          </p:cNvSpPr>
          <p:nvPr/>
        </p:nvSpPr>
        <p:spPr bwMode="auto">
          <a:xfrm>
            <a:off x="5846764" y="3990976"/>
            <a:ext cx="4592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1200" b="1" i="1">
                <a:solidFill>
                  <a:srgbClr val="FFFFFF"/>
                </a:solidFill>
                <a:latin typeface="Calibri" panose="020F0502020204030204" pitchFamily="34" charset="0"/>
              </a:rPr>
              <a:t>Volta &amp; De Giorgio, Nat Rev Gastroenterol Hepatol , 2012; 9:295–299</a:t>
            </a:r>
          </a:p>
        </p:txBody>
      </p:sp>
      <p:pic>
        <p:nvPicPr>
          <p:cNvPr id="50184" name="Picture 5" descr="Fig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1038" y="4473576"/>
            <a:ext cx="1497012"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Text Box 6"/>
          <p:cNvSpPr txBox="1">
            <a:spLocks noChangeArrowheads="1"/>
          </p:cNvSpPr>
          <p:nvPr/>
        </p:nvSpPr>
        <p:spPr bwMode="auto">
          <a:xfrm>
            <a:off x="4800600" y="4495801"/>
            <a:ext cx="5716588" cy="923925"/>
          </a:xfrm>
          <a:prstGeom prst="rect">
            <a:avLst/>
          </a:prstGeom>
          <a:solidFill>
            <a:srgbClr val="99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800" b="1" u="sng">
                <a:solidFill>
                  <a:srgbClr val="0000FF"/>
                </a:solidFill>
                <a:latin typeface="Calibri" panose="020F0502020204030204" pitchFamily="34" charset="0"/>
              </a:rPr>
              <a:t>Whipple disease</a:t>
            </a:r>
            <a:r>
              <a:rPr lang="it-IT" altLang="it-IT" sz="1800" b="1" i="1">
                <a:solidFill>
                  <a:srgbClr val="0000FF"/>
                </a:solidFill>
                <a:latin typeface="Calibri" panose="020F0502020204030204" pitchFamily="34" charset="0"/>
              </a:rPr>
              <a:t>: Tropheryma whippelii</a:t>
            </a:r>
            <a:r>
              <a:rPr lang="it-IT" altLang="it-IT" sz="1800" b="1">
                <a:solidFill>
                  <a:srgbClr val="0000FF"/>
                </a:solidFill>
                <a:latin typeface="Calibri" panose="020F0502020204030204" pitchFamily="34" charset="0"/>
              </a:rPr>
              <a:t> (PAS+ve bodies) detected in the macrophages infiltrating the lamina propria  </a:t>
            </a:r>
          </a:p>
        </p:txBody>
      </p:sp>
      <p:sp>
        <p:nvSpPr>
          <p:cNvPr id="50186" name="Text Box 7"/>
          <p:cNvSpPr txBox="1">
            <a:spLocks noChangeArrowheads="1"/>
          </p:cNvSpPr>
          <p:nvPr/>
        </p:nvSpPr>
        <p:spPr bwMode="auto">
          <a:xfrm>
            <a:off x="7239000" y="5438776"/>
            <a:ext cx="3328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1200" b="1" i="1">
                <a:solidFill>
                  <a:srgbClr val="FFFFFF"/>
                </a:solidFill>
                <a:latin typeface="Calibri" panose="020F0502020204030204" pitchFamily="34" charset="0"/>
              </a:rPr>
              <a:t>Misbah &amp; Mapstone, J Clin Pathol 2000;53:750-5 </a:t>
            </a:r>
          </a:p>
        </p:txBody>
      </p:sp>
      <p:pic>
        <p:nvPicPr>
          <p:cNvPr id="50187" name="Picture 9" descr="Whipple Diseas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1" y="4438651"/>
            <a:ext cx="14970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Text Box 10"/>
          <p:cNvSpPr txBox="1">
            <a:spLocks noChangeArrowheads="1"/>
          </p:cNvSpPr>
          <p:nvPr/>
        </p:nvSpPr>
        <p:spPr bwMode="auto">
          <a:xfrm>
            <a:off x="3857625" y="5661026"/>
            <a:ext cx="50736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pPr>
            <a:r>
              <a:rPr lang="it-IT" altLang="it-IT" sz="1400" b="1" u="sng">
                <a:solidFill>
                  <a:srgbClr val="FFFF99"/>
                </a:solidFill>
                <a:latin typeface="Calibri" panose="020F0502020204030204" pitchFamily="34" charset="0"/>
              </a:rPr>
              <a:t>and other causes</a:t>
            </a:r>
            <a:r>
              <a:rPr lang="it-IT" altLang="it-IT" sz="1400" b="1">
                <a:solidFill>
                  <a:srgbClr val="FFFF99"/>
                </a:solidFill>
                <a:latin typeface="Calibri" panose="020F0502020204030204" pitchFamily="34" charset="0"/>
              </a:rPr>
              <a:t>:  - Parasites (</a:t>
            </a:r>
            <a:r>
              <a:rPr lang="it-IT" altLang="it-IT" sz="1400" b="1" i="1">
                <a:solidFill>
                  <a:srgbClr val="FFFF99"/>
                </a:solidFill>
                <a:latin typeface="Calibri" panose="020F0502020204030204" pitchFamily="34" charset="0"/>
              </a:rPr>
              <a:t>Giardia</a:t>
            </a:r>
            <a:r>
              <a:rPr lang="it-IT" altLang="it-IT" sz="1400" b="1">
                <a:solidFill>
                  <a:srgbClr val="FFFF99"/>
                </a:solidFill>
                <a:latin typeface="Calibri" panose="020F0502020204030204" pitchFamily="34" charset="0"/>
              </a:rPr>
              <a:t>, </a:t>
            </a:r>
            <a:r>
              <a:rPr lang="it-IT" altLang="it-IT" sz="1400" b="1" i="1">
                <a:solidFill>
                  <a:srgbClr val="FFFF99"/>
                </a:solidFill>
                <a:latin typeface="Calibri" panose="020F0502020204030204" pitchFamily="34" charset="0"/>
              </a:rPr>
              <a:t>Criptosporidia</a:t>
            </a:r>
            <a:r>
              <a:rPr lang="it-IT" altLang="it-IT" sz="1400" b="1">
                <a:solidFill>
                  <a:srgbClr val="FFFF99"/>
                </a:solidFill>
                <a:latin typeface="Calibri" panose="020F0502020204030204" pitchFamily="34" charset="0"/>
              </a:rPr>
              <a:t>, </a:t>
            </a:r>
            <a:r>
              <a:rPr lang="it-IT" altLang="it-IT" sz="1400" b="1" i="1">
                <a:solidFill>
                  <a:srgbClr val="FFFF99"/>
                </a:solidFill>
                <a:latin typeface="Calibri" panose="020F0502020204030204" pitchFamily="34" charset="0"/>
              </a:rPr>
              <a:t>Cyclospora</a:t>
            </a:r>
            <a:r>
              <a:rPr lang="it-IT" altLang="it-IT" sz="1400" b="1">
                <a:solidFill>
                  <a:srgbClr val="FFFF99"/>
                </a:solidFill>
                <a:latin typeface="Calibri" panose="020F0502020204030204" pitchFamily="34" charset="0"/>
              </a:rPr>
              <a:t>)</a:t>
            </a:r>
          </a:p>
          <a:p>
            <a:pPr eaLnBrk="1" hangingPunct="1">
              <a:lnSpc>
                <a:spcPct val="120000"/>
              </a:lnSpc>
            </a:pPr>
            <a:r>
              <a:rPr lang="it-IT" altLang="it-IT" sz="1400" b="1">
                <a:solidFill>
                  <a:srgbClr val="FFFF99"/>
                </a:solidFill>
                <a:latin typeface="Calibri" panose="020F0502020204030204" pitchFamily="34" charset="0"/>
              </a:rPr>
              <a:t>	            - Ischemia / Radiation</a:t>
            </a:r>
          </a:p>
          <a:p>
            <a:pPr eaLnBrk="1" hangingPunct="1">
              <a:lnSpc>
                <a:spcPct val="120000"/>
              </a:lnSpc>
            </a:pPr>
            <a:r>
              <a:rPr lang="it-IT" altLang="it-IT" sz="1400" b="1">
                <a:solidFill>
                  <a:srgbClr val="FFFF99"/>
                </a:solidFill>
                <a:latin typeface="Calibri" panose="020F0502020204030204" pitchFamily="34" charset="0"/>
              </a:rPr>
              <a:t>                                   - Ileitis / ileal resection </a:t>
            </a:r>
          </a:p>
          <a:p>
            <a:pPr eaLnBrk="1" hangingPunct="1">
              <a:lnSpc>
                <a:spcPct val="120000"/>
              </a:lnSpc>
            </a:pPr>
            <a:r>
              <a:rPr lang="it-IT" altLang="it-IT" sz="1400" b="1">
                <a:solidFill>
                  <a:srgbClr val="FFFF99"/>
                </a:solidFill>
                <a:latin typeface="Calibri" panose="020F0502020204030204" pitchFamily="34" charset="0"/>
              </a:rPr>
              <a:t>                                   - eosinophilic enteritis / amyloidosis</a:t>
            </a:r>
          </a:p>
        </p:txBody>
      </p:sp>
      <p:sp>
        <p:nvSpPr>
          <p:cNvPr id="50189" name="CasellaDiTesto 1"/>
          <p:cNvSpPr txBox="1">
            <a:spLocks noChangeArrowheads="1"/>
          </p:cNvSpPr>
          <p:nvPr/>
        </p:nvSpPr>
        <p:spPr bwMode="auto">
          <a:xfrm>
            <a:off x="6138864" y="879475"/>
            <a:ext cx="4429125"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it-IT" sz="2000" b="1">
                <a:latin typeface="Calibri" panose="020F0502020204030204" pitchFamily="34" charset="0"/>
                <a:cs typeface="Calibri" panose="020F0502020204030204" pitchFamily="34" charset="0"/>
              </a:rPr>
              <a:t>15% present with painless steatorrhea !</a:t>
            </a:r>
          </a:p>
        </p:txBody>
      </p:sp>
    </p:spTree>
    <p:extLst>
      <p:ext uri="{BB962C8B-B14F-4D97-AF65-F5344CB8AC3E}">
        <p14:creationId xmlns:p14="http://schemas.microsoft.com/office/powerpoint/2010/main" val="283837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type="body" idx="1"/>
          </p:nvPr>
        </p:nvSpPr>
        <p:spPr/>
        <p:txBody>
          <a:bodyPr/>
          <a:lstStyle/>
          <a:p>
            <a:pPr marL="457200" lvl="1" indent="0">
              <a:buNone/>
            </a:pPr>
            <a:endParaRPr lang="en-US" altLang="it-IT" dirty="0" smtClean="0">
              <a:solidFill>
                <a:schemeClr val="bg1"/>
              </a:solidFill>
              <a:ea typeface="Arial" panose="020B0604020202020204" pitchFamily="34" charset="0"/>
            </a:endParaRPr>
          </a:p>
          <a:p>
            <a:pPr lvl="2" eaLnBrk="1" hangingPunct="1">
              <a:lnSpc>
                <a:spcPct val="90000"/>
              </a:lnSpc>
            </a:pPr>
            <a:r>
              <a:rPr lang="en-US" altLang="it-IT" dirty="0" smtClean="0">
                <a:solidFill>
                  <a:srgbClr val="FF0000"/>
                </a:solidFill>
                <a:ea typeface="Arial" panose="020B0604020202020204" pitchFamily="34" charset="0"/>
              </a:rPr>
              <a:t> circa 30% </a:t>
            </a:r>
            <a:r>
              <a:rPr lang="en-US" altLang="it-IT" dirty="0" err="1" smtClean="0">
                <a:solidFill>
                  <a:srgbClr val="FF0000"/>
                </a:solidFill>
                <a:ea typeface="Arial" panose="020B0604020202020204" pitchFamily="34" charset="0"/>
              </a:rPr>
              <a:t>dei</a:t>
            </a: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pazienti</a:t>
            </a:r>
            <a:r>
              <a:rPr lang="en-US" altLang="it-IT" dirty="0" smtClean="0">
                <a:solidFill>
                  <a:srgbClr val="FF0000"/>
                </a:solidFill>
                <a:ea typeface="Arial" panose="020B0604020202020204" pitchFamily="34" charset="0"/>
              </a:rPr>
              <a:t> (un </a:t>
            </a:r>
            <a:r>
              <a:rPr lang="en-US" altLang="it-IT" dirty="0" err="1" smtClean="0">
                <a:solidFill>
                  <a:srgbClr val="FF0000"/>
                </a:solidFill>
                <a:ea typeface="Arial" panose="020B0604020202020204" pitchFamily="34" charset="0"/>
              </a:rPr>
              <a:t>ulteriore</a:t>
            </a:r>
            <a:r>
              <a:rPr lang="en-US" altLang="it-IT" dirty="0" smtClean="0">
                <a:solidFill>
                  <a:srgbClr val="FF0000"/>
                </a:solidFill>
                <a:ea typeface="Arial" panose="020B0604020202020204" pitchFamily="34" charset="0"/>
              </a:rPr>
              <a:t> 30% ha </a:t>
            </a:r>
            <a:r>
              <a:rPr lang="en-US" altLang="it-IT" dirty="0" err="1" smtClean="0">
                <a:solidFill>
                  <a:srgbClr val="FF0000"/>
                </a:solidFill>
                <a:ea typeface="Arial" panose="020B0604020202020204" pitchFamily="34" charset="0"/>
              </a:rPr>
              <a:t>intolleranza</a:t>
            </a: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glucidica</a:t>
            </a:r>
            <a:r>
              <a:rPr lang="en-US" altLang="it-IT" dirty="0" smtClean="0">
                <a:solidFill>
                  <a:srgbClr val="FF0000"/>
                </a:solidFill>
                <a:ea typeface="Arial" panose="020B0604020202020204" pitchFamily="34" charset="0"/>
              </a:rPr>
              <a:t>, ma non </a:t>
            </a:r>
            <a:r>
              <a:rPr lang="en-US" altLang="it-IT" dirty="0" err="1" smtClean="0">
                <a:solidFill>
                  <a:srgbClr val="FF0000"/>
                </a:solidFill>
                <a:ea typeface="Arial" panose="020B0604020202020204" pitchFamily="34" charset="0"/>
              </a:rPr>
              <a:t>diabete</a:t>
            </a: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mellito</a:t>
            </a: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vero</a:t>
            </a:r>
            <a:r>
              <a:rPr lang="en-US" altLang="it-IT" dirty="0" smtClean="0">
                <a:solidFill>
                  <a:srgbClr val="FF0000"/>
                </a:solidFill>
                <a:ea typeface="Arial" panose="020B0604020202020204" pitchFamily="34" charset="0"/>
              </a:rPr>
              <a:t> e </a:t>
            </a:r>
            <a:r>
              <a:rPr lang="en-US" altLang="it-IT" dirty="0" err="1" smtClean="0">
                <a:solidFill>
                  <a:srgbClr val="FF0000"/>
                </a:solidFill>
                <a:ea typeface="Arial" panose="020B0604020202020204" pitchFamily="34" charset="0"/>
              </a:rPr>
              <a:t>proprio</a:t>
            </a:r>
            <a:r>
              <a:rPr lang="en-US" altLang="it-IT" dirty="0" smtClean="0">
                <a:solidFill>
                  <a:srgbClr val="FF0000"/>
                </a:solidFill>
                <a:ea typeface="Arial" panose="020B0604020202020204" pitchFamily="34" charset="0"/>
              </a:rPr>
              <a:t>)</a:t>
            </a:r>
          </a:p>
          <a:p>
            <a:pPr lvl="2" eaLnBrk="1" hangingPunct="1">
              <a:lnSpc>
                <a:spcPct val="90000"/>
              </a:lnSpc>
            </a:pPr>
            <a:endParaRPr lang="en-US" altLang="it-IT" dirty="0" smtClean="0">
              <a:solidFill>
                <a:srgbClr val="FF0000"/>
              </a:solidFill>
              <a:ea typeface="Arial" panose="020B0604020202020204" pitchFamily="34" charset="0"/>
            </a:endParaRPr>
          </a:p>
          <a:p>
            <a:pPr lvl="2" eaLnBrk="1" hangingPunct="1">
              <a:lnSpc>
                <a:spcPct val="90000"/>
              </a:lnSpc>
            </a:pPr>
            <a:r>
              <a:rPr lang="en-US" altLang="it-IT" dirty="0" smtClean="0">
                <a:solidFill>
                  <a:srgbClr val="FF0000"/>
                </a:solidFill>
                <a:ea typeface="Arial" panose="020B0604020202020204" pitchFamily="34" charset="0"/>
              </a:rPr>
              <a:t>come </a:t>
            </a:r>
            <a:r>
              <a:rPr lang="en-US" altLang="it-IT" dirty="0" err="1" smtClean="0">
                <a:solidFill>
                  <a:srgbClr val="FF0000"/>
                </a:solidFill>
                <a:ea typeface="Arial" panose="020B0604020202020204" pitchFamily="34" charset="0"/>
              </a:rPr>
              <a:t>nel</a:t>
            </a:r>
            <a:r>
              <a:rPr lang="en-US" altLang="it-IT" dirty="0" smtClean="0">
                <a:solidFill>
                  <a:srgbClr val="FF0000"/>
                </a:solidFill>
                <a:ea typeface="Arial" panose="020B0604020202020204" pitchFamily="34" charset="0"/>
              </a:rPr>
              <a:t> DM1 è </a:t>
            </a:r>
            <a:r>
              <a:rPr lang="en-US" altLang="it-IT" dirty="0" err="1" smtClean="0">
                <a:solidFill>
                  <a:srgbClr val="FF0000"/>
                </a:solidFill>
                <a:ea typeface="Arial" panose="020B0604020202020204" pitchFamily="34" charset="0"/>
              </a:rPr>
              <a:t>necessaria</a:t>
            </a: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l’insulino-terapia</a:t>
            </a:r>
            <a:endParaRPr lang="en-US" altLang="it-IT" dirty="0" smtClean="0">
              <a:solidFill>
                <a:srgbClr val="FF0000"/>
              </a:solidFill>
              <a:ea typeface="Arial" panose="020B0604020202020204" pitchFamily="34" charset="0"/>
            </a:endParaRPr>
          </a:p>
          <a:p>
            <a:pPr lvl="2" eaLnBrk="1" hangingPunct="1">
              <a:lnSpc>
                <a:spcPct val="90000"/>
              </a:lnSpc>
            </a:pPr>
            <a:endParaRPr lang="en-US" altLang="it-IT" dirty="0" smtClean="0">
              <a:solidFill>
                <a:srgbClr val="FF0000"/>
              </a:solidFill>
              <a:ea typeface="Arial" panose="020B0604020202020204" pitchFamily="34" charset="0"/>
            </a:endParaRPr>
          </a:p>
          <a:p>
            <a:pPr lvl="2" eaLnBrk="1" hangingPunct="1">
              <a:lnSpc>
                <a:spcPct val="90000"/>
              </a:lnSpc>
            </a:pP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tuttavia</a:t>
            </a: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il</a:t>
            </a: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rischio</a:t>
            </a:r>
            <a:r>
              <a:rPr lang="en-US" altLang="it-IT" dirty="0" smtClean="0">
                <a:solidFill>
                  <a:srgbClr val="FF0000"/>
                </a:solidFill>
                <a:ea typeface="Arial" panose="020B0604020202020204" pitchFamily="34" charset="0"/>
              </a:rPr>
              <a:t> di </a:t>
            </a:r>
            <a:r>
              <a:rPr lang="en-US" altLang="it-IT" dirty="0" err="1" smtClean="0">
                <a:solidFill>
                  <a:srgbClr val="FF0000"/>
                </a:solidFill>
                <a:ea typeface="Arial" panose="020B0604020202020204" pitchFamily="34" charset="0"/>
              </a:rPr>
              <a:t>frequenti</a:t>
            </a: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fluttuazioni</a:t>
            </a: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glicemiche</a:t>
            </a:r>
            <a:r>
              <a:rPr lang="en-US" altLang="it-IT" dirty="0" smtClean="0">
                <a:solidFill>
                  <a:srgbClr val="FF0000"/>
                </a:solidFill>
                <a:ea typeface="Arial" panose="020B0604020202020204" pitchFamily="34" charset="0"/>
              </a:rPr>
              <a:t> o franca  </a:t>
            </a:r>
            <a:r>
              <a:rPr lang="en-US" altLang="it-IT" dirty="0" err="1" smtClean="0">
                <a:solidFill>
                  <a:srgbClr val="FF0000"/>
                </a:solidFill>
                <a:ea typeface="Arial" panose="020B0604020202020204" pitchFamily="34" charset="0"/>
              </a:rPr>
              <a:t>ipoglicemia</a:t>
            </a:r>
            <a:r>
              <a:rPr lang="en-US" altLang="it-IT" dirty="0" smtClean="0">
                <a:solidFill>
                  <a:srgbClr val="FF0000"/>
                </a:solidFill>
                <a:ea typeface="Arial" panose="020B0604020202020204" pitchFamily="34" charset="0"/>
              </a:rPr>
              <a:t> è molto </a:t>
            </a:r>
            <a:r>
              <a:rPr lang="en-US" altLang="it-IT" dirty="0" err="1" smtClean="0">
                <a:solidFill>
                  <a:srgbClr val="FF0000"/>
                </a:solidFill>
                <a:ea typeface="Arial" panose="020B0604020202020204" pitchFamily="34" charset="0"/>
              </a:rPr>
              <a:t>elevato</a:t>
            </a: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probabilmente</a:t>
            </a: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perchè</a:t>
            </a: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gli</a:t>
            </a: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ormoni</a:t>
            </a: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contro-insulari</a:t>
            </a:r>
            <a:r>
              <a:rPr lang="en-US" altLang="it-IT" dirty="0" smtClean="0">
                <a:solidFill>
                  <a:srgbClr val="FF0000"/>
                </a:solidFill>
                <a:ea typeface="Arial" panose="020B0604020202020204" pitchFamily="34" charset="0"/>
              </a:rPr>
              <a:t> [cellule alpha] </a:t>
            </a:r>
            <a:r>
              <a:rPr lang="en-US" altLang="it-IT" dirty="0" err="1" smtClean="0">
                <a:solidFill>
                  <a:srgbClr val="FF0000"/>
                </a:solidFill>
                <a:ea typeface="Arial" panose="020B0604020202020204" pitchFamily="34" charset="0"/>
              </a:rPr>
              <a:t>sono</a:t>
            </a:r>
            <a:r>
              <a:rPr lang="en-US" altLang="it-IT" dirty="0" smtClean="0">
                <a:solidFill>
                  <a:srgbClr val="FF0000"/>
                </a:solidFill>
                <a:ea typeface="Arial" panose="020B0604020202020204" pitchFamily="34" charset="0"/>
              </a:rPr>
              <a:t> </a:t>
            </a:r>
            <a:r>
              <a:rPr lang="en-US" altLang="it-IT" dirty="0" err="1" smtClean="0">
                <a:solidFill>
                  <a:srgbClr val="FF0000"/>
                </a:solidFill>
                <a:ea typeface="Arial" panose="020B0604020202020204" pitchFamily="34" charset="0"/>
              </a:rPr>
              <a:t>compromesi</a:t>
            </a:r>
            <a:r>
              <a:rPr lang="en-US" altLang="it-IT" dirty="0" smtClean="0">
                <a:solidFill>
                  <a:srgbClr val="FF0000"/>
                </a:solidFill>
                <a:ea typeface="Arial" panose="020B0604020202020204" pitchFamily="34" charset="0"/>
              </a:rPr>
              <a:t>)</a:t>
            </a:r>
          </a:p>
        </p:txBody>
      </p:sp>
      <p:sp>
        <p:nvSpPr>
          <p:cNvPr id="51202" name="CasellaDiTesto 1"/>
          <p:cNvSpPr txBox="1">
            <a:spLocks noChangeArrowheads="1"/>
          </p:cNvSpPr>
          <p:nvPr/>
        </p:nvSpPr>
        <p:spPr bwMode="auto">
          <a:xfrm>
            <a:off x="2514601" y="635000"/>
            <a:ext cx="7091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3200" b="1">
                <a:solidFill>
                  <a:srgbClr val="FFFF00"/>
                </a:solidFill>
                <a:latin typeface="Calibri" panose="020F0502020204030204" pitchFamily="34" charset="0"/>
                <a:cs typeface="Calibri" panose="020F0502020204030204" pitchFamily="34" charset="0"/>
              </a:rPr>
              <a:t>Diabete mellito nella pancreatite cronica</a:t>
            </a:r>
          </a:p>
        </p:txBody>
      </p:sp>
    </p:spTree>
    <p:extLst>
      <p:ext uri="{BB962C8B-B14F-4D97-AF65-F5344CB8AC3E}">
        <p14:creationId xmlns:p14="http://schemas.microsoft.com/office/powerpoint/2010/main" val="18885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2209800" y="0"/>
            <a:ext cx="7772400" cy="838200"/>
          </a:xfrm>
        </p:spPr>
        <p:txBody>
          <a:bodyPr/>
          <a:lstStyle/>
          <a:p>
            <a:pPr eaLnBrk="1" hangingPunct="1"/>
            <a:r>
              <a:rPr lang="en-US" altLang="it-IT" sz="3600" b="1">
                <a:solidFill>
                  <a:srgbClr val="FFFF00"/>
                </a:solidFill>
                <a:latin typeface="Calibri" panose="020F0502020204030204" pitchFamily="34" charset="0"/>
                <a:cs typeface="Calibri" panose="020F0502020204030204" pitchFamily="34" charset="0"/>
              </a:rPr>
              <a:t>Ulteriori aspetti clinici</a:t>
            </a:r>
          </a:p>
        </p:txBody>
      </p:sp>
      <p:sp>
        <p:nvSpPr>
          <p:cNvPr id="52226" name="Rectangle 3"/>
          <p:cNvSpPr>
            <a:spLocks noGrp="1" noChangeArrowheads="1"/>
          </p:cNvSpPr>
          <p:nvPr>
            <p:ph type="body" idx="1"/>
          </p:nvPr>
        </p:nvSpPr>
        <p:spPr>
          <a:xfrm>
            <a:off x="1524000" y="990600"/>
            <a:ext cx="9296400" cy="5410200"/>
          </a:xfrm>
        </p:spPr>
        <p:txBody>
          <a:bodyPr/>
          <a:lstStyle/>
          <a:p>
            <a:pPr eaLnBrk="1" hangingPunct="1"/>
            <a:r>
              <a:rPr lang="en-US" altLang="it-IT" sz="2600" dirty="0">
                <a:solidFill>
                  <a:srgbClr val="FF0000"/>
                </a:solidFill>
              </a:rPr>
              <a:t>Classica </a:t>
            </a:r>
            <a:r>
              <a:rPr lang="en-US" altLang="it-IT" sz="2600" dirty="0" err="1">
                <a:solidFill>
                  <a:srgbClr val="FF0000"/>
                </a:solidFill>
              </a:rPr>
              <a:t>triade</a:t>
            </a:r>
            <a:r>
              <a:rPr lang="en-US" altLang="it-IT" sz="2600" dirty="0">
                <a:solidFill>
                  <a:srgbClr val="FF0000"/>
                </a:solidFill>
              </a:rPr>
              <a:t> </a:t>
            </a:r>
            <a:r>
              <a:rPr lang="en-US" altLang="it-IT" sz="2600" dirty="0" err="1">
                <a:solidFill>
                  <a:srgbClr val="FF0000"/>
                </a:solidFill>
              </a:rPr>
              <a:t>che</a:t>
            </a:r>
            <a:r>
              <a:rPr lang="en-US" altLang="it-IT" sz="2600" dirty="0">
                <a:solidFill>
                  <a:srgbClr val="FF0000"/>
                </a:solidFill>
              </a:rPr>
              <a:t> </a:t>
            </a:r>
            <a:r>
              <a:rPr lang="en-US" altLang="it-IT" sz="2600" dirty="0" err="1">
                <a:solidFill>
                  <a:srgbClr val="FF0000"/>
                </a:solidFill>
              </a:rPr>
              <a:t>caratterizza</a:t>
            </a:r>
            <a:r>
              <a:rPr lang="en-US" altLang="it-IT" sz="2600" dirty="0">
                <a:solidFill>
                  <a:srgbClr val="FF0000"/>
                </a:solidFill>
              </a:rPr>
              <a:t> la </a:t>
            </a:r>
            <a:r>
              <a:rPr lang="en-US" altLang="it-IT" sz="2600" dirty="0" err="1">
                <a:solidFill>
                  <a:srgbClr val="FF0000"/>
                </a:solidFill>
              </a:rPr>
              <a:t>pancreatite</a:t>
            </a:r>
            <a:r>
              <a:rPr lang="en-US" altLang="it-IT" sz="2600" dirty="0">
                <a:solidFill>
                  <a:srgbClr val="FF0000"/>
                </a:solidFill>
              </a:rPr>
              <a:t> </a:t>
            </a:r>
            <a:r>
              <a:rPr lang="en-US" altLang="it-IT" sz="2600" dirty="0" err="1">
                <a:solidFill>
                  <a:srgbClr val="FF0000"/>
                </a:solidFill>
              </a:rPr>
              <a:t>cronica</a:t>
            </a:r>
            <a:r>
              <a:rPr lang="en-US" altLang="it-IT" sz="2600" dirty="0">
                <a:solidFill>
                  <a:srgbClr val="FF0000"/>
                </a:solidFill>
              </a:rPr>
              <a:t>:</a:t>
            </a:r>
          </a:p>
          <a:p>
            <a:pPr eaLnBrk="1" hangingPunct="1">
              <a:buFontTx/>
              <a:buNone/>
            </a:pPr>
            <a:r>
              <a:rPr lang="en-US" altLang="it-IT" sz="2600" dirty="0">
                <a:solidFill>
                  <a:srgbClr val="FF0000"/>
                </a:solidFill>
              </a:rPr>
              <a:t> </a:t>
            </a:r>
            <a:r>
              <a:rPr lang="en-US" altLang="it-IT" sz="2600" b="1" u="sng" dirty="0">
                <a:solidFill>
                  <a:srgbClr val="FF0000"/>
                </a:solidFill>
              </a:rPr>
              <a:t>“</a:t>
            </a:r>
            <a:r>
              <a:rPr lang="en-US" altLang="it-IT" sz="2600" b="1" u="sng" dirty="0" err="1">
                <a:solidFill>
                  <a:srgbClr val="FF0000"/>
                </a:solidFill>
              </a:rPr>
              <a:t>calcificazioni</a:t>
            </a:r>
            <a:r>
              <a:rPr lang="en-US" altLang="it-IT" sz="2600" b="1" u="sng" dirty="0">
                <a:solidFill>
                  <a:srgbClr val="FF0000"/>
                </a:solidFill>
              </a:rPr>
              <a:t> </a:t>
            </a:r>
            <a:r>
              <a:rPr lang="en-US" altLang="it-IT" sz="2600" b="1" u="sng" dirty="0" err="1">
                <a:solidFill>
                  <a:srgbClr val="FF0000"/>
                </a:solidFill>
              </a:rPr>
              <a:t>pancreatiche</a:t>
            </a:r>
            <a:r>
              <a:rPr lang="en-US" altLang="it-IT" sz="2600" b="1" u="sng" dirty="0">
                <a:solidFill>
                  <a:srgbClr val="FF0000"/>
                </a:solidFill>
              </a:rPr>
              <a:t>, </a:t>
            </a:r>
            <a:r>
              <a:rPr lang="en-US" altLang="it-IT" sz="2600" b="1" u="sng" dirty="0" err="1">
                <a:solidFill>
                  <a:srgbClr val="FF0000"/>
                </a:solidFill>
              </a:rPr>
              <a:t>steatorrea</a:t>
            </a:r>
            <a:r>
              <a:rPr lang="en-US" altLang="it-IT" sz="2600" b="1" u="sng" dirty="0">
                <a:solidFill>
                  <a:srgbClr val="FF0000"/>
                </a:solidFill>
              </a:rPr>
              <a:t>, </a:t>
            </a:r>
            <a:r>
              <a:rPr lang="en-US" altLang="it-IT" sz="2600" b="1" u="sng" dirty="0" err="1">
                <a:solidFill>
                  <a:srgbClr val="FF0000"/>
                </a:solidFill>
              </a:rPr>
              <a:t>diabete</a:t>
            </a:r>
            <a:r>
              <a:rPr lang="en-US" altLang="it-IT" sz="2600" b="1" u="sng" dirty="0">
                <a:solidFill>
                  <a:srgbClr val="FF0000"/>
                </a:solidFill>
              </a:rPr>
              <a:t> </a:t>
            </a:r>
            <a:r>
              <a:rPr lang="en-US" altLang="it-IT" sz="2600" b="1" u="sng" dirty="0" err="1">
                <a:solidFill>
                  <a:srgbClr val="FF0000"/>
                </a:solidFill>
              </a:rPr>
              <a:t>mellito</a:t>
            </a:r>
            <a:r>
              <a:rPr lang="en-US" altLang="it-IT" sz="2600" b="1" u="sng" dirty="0">
                <a:solidFill>
                  <a:srgbClr val="FF0000"/>
                </a:solidFill>
              </a:rPr>
              <a:t>” </a:t>
            </a:r>
          </a:p>
          <a:p>
            <a:pPr eaLnBrk="1" hangingPunct="1">
              <a:buFontTx/>
              <a:buNone/>
            </a:pPr>
            <a:endParaRPr lang="en-US" altLang="it-IT" sz="2600" dirty="0">
              <a:solidFill>
                <a:srgbClr val="FF0000"/>
              </a:solidFill>
            </a:endParaRPr>
          </a:p>
          <a:p>
            <a:pPr eaLnBrk="1" hangingPunct="1"/>
            <a:r>
              <a:rPr lang="en-US" altLang="it-IT" sz="2600" b="1" u="sng" dirty="0" err="1">
                <a:solidFill>
                  <a:srgbClr val="FF0000"/>
                </a:solidFill>
              </a:rPr>
              <a:t>Tuttavia</a:t>
            </a:r>
            <a:r>
              <a:rPr lang="en-US" altLang="it-IT" sz="2600" b="1" u="sng" dirty="0">
                <a:solidFill>
                  <a:srgbClr val="FF0000"/>
                </a:solidFill>
              </a:rPr>
              <a:t> </a:t>
            </a:r>
            <a:r>
              <a:rPr lang="en-US" altLang="it-IT" sz="2600" b="1" u="sng" dirty="0" err="1">
                <a:solidFill>
                  <a:srgbClr val="FF0000"/>
                </a:solidFill>
              </a:rPr>
              <a:t>rara</a:t>
            </a:r>
            <a:r>
              <a:rPr lang="en-US" altLang="it-IT" sz="2600" dirty="0">
                <a:solidFill>
                  <a:srgbClr val="FF0000"/>
                </a:solidFill>
              </a:rPr>
              <a:t>: </a:t>
            </a:r>
            <a:r>
              <a:rPr lang="en-US" altLang="it-IT" sz="2600" dirty="0" err="1">
                <a:solidFill>
                  <a:srgbClr val="FF0000"/>
                </a:solidFill>
              </a:rPr>
              <a:t>meno</a:t>
            </a:r>
            <a:r>
              <a:rPr lang="en-US" altLang="it-IT" sz="2600" dirty="0">
                <a:solidFill>
                  <a:srgbClr val="FF0000"/>
                </a:solidFill>
              </a:rPr>
              <a:t> di 1/3 </a:t>
            </a:r>
            <a:r>
              <a:rPr lang="en-US" altLang="it-IT" sz="2600" dirty="0" err="1">
                <a:solidFill>
                  <a:srgbClr val="FF0000"/>
                </a:solidFill>
              </a:rPr>
              <a:t>dei</a:t>
            </a:r>
            <a:r>
              <a:rPr lang="en-US" altLang="it-IT" sz="2600" dirty="0">
                <a:solidFill>
                  <a:srgbClr val="FF0000"/>
                </a:solidFill>
              </a:rPr>
              <a:t> </a:t>
            </a:r>
            <a:r>
              <a:rPr lang="en-US" altLang="it-IT" sz="2600" dirty="0" err="1">
                <a:solidFill>
                  <a:srgbClr val="FF0000"/>
                </a:solidFill>
              </a:rPr>
              <a:t>pazienti</a:t>
            </a:r>
            <a:r>
              <a:rPr lang="en-US" altLang="it-IT" sz="2600" dirty="0">
                <a:solidFill>
                  <a:srgbClr val="FF0000"/>
                </a:solidFill>
              </a:rPr>
              <a:t> con </a:t>
            </a:r>
            <a:r>
              <a:rPr lang="en-US" altLang="it-IT" sz="2600" dirty="0" err="1">
                <a:solidFill>
                  <a:srgbClr val="FF0000"/>
                </a:solidFill>
              </a:rPr>
              <a:t>pancreatite</a:t>
            </a:r>
            <a:r>
              <a:rPr lang="en-US" altLang="it-IT" sz="2600" dirty="0">
                <a:solidFill>
                  <a:srgbClr val="FF0000"/>
                </a:solidFill>
              </a:rPr>
              <a:t> </a:t>
            </a:r>
            <a:r>
              <a:rPr lang="en-US" altLang="it-IT" sz="2600" dirty="0" err="1">
                <a:solidFill>
                  <a:srgbClr val="FF0000"/>
                </a:solidFill>
              </a:rPr>
              <a:t>cronica</a:t>
            </a:r>
            <a:endParaRPr lang="en-US" altLang="it-IT" sz="2600" dirty="0">
              <a:solidFill>
                <a:srgbClr val="FF0000"/>
              </a:solidFill>
            </a:endParaRPr>
          </a:p>
          <a:p>
            <a:pPr eaLnBrk="1" hangingPunct="1"/>
            <a:endParaRPr lang="en-US" altLang="it-IT" sz="2600" dirty="0">
              <a:solidFill>
                <a:srgbClr val="FF0000"/>
              </a:solidFill>
            </a:endParaRPr>
          </a:p>
          <a:p>
            <a:pPr eaLnBrk="1" hangingPunct="1"/>
            <a:r>
              <a:rPr lang="en-US" altLang="it-IT" sz="2600" dirty="0" err="1">
                <a:solidFill>
                  <a:srgbClr val="FF0000"/>
                </a:solidFill>
              </a:rPr>
              <a:t>Avviene</a:t>
            </a:r>
            <a:r>
              <a:rPr lang="en-US" altLang="it-IT" sz="2600" dirty="0">
                <a:solidFill>
                  <a:srgbClr val="FF0000"/>
                </a:solidFill>
              </a:rPr>
              <a:t> se &gt;60% del </a:t>
            </a:r>
            <a:r>
              <a:rPr lang="en-US" altLang="it-IT" sz="2600" dirty="0" err="1">
                <a:solidFill>
                  <a:srgbClr val="FF0000"/>
                </a:solidFill>
              </a:rPr>
              <a:t>parenchima</a:t>
            </a:r>
            <a:r>
              <a:rPr lang="en-US" altLang="it-IT" sz="2600" dirty="0">
                <a:solidFill>
                  <a:srgbClr val="FF0000"/>
                </a:solidFill>
              </a:rPr>
              <a:t> </a:t>
            </a:r>
            <a:r>
              <a:rPr lang="en-US" altLang="it-IT" sz="2600" dirty="0" err="1">
                <a:solidFill>
                  <a:srgbClr val="FF0000"/>
                </a:solidFill>
              </a:rPr>
              <a:t>pancreatico</a:t>
            </a:r>
            <a:r>
              <a:rPr lang="en-US" altLang="it-IT" sz="2600" dirty="0">
                <a:solidFill>
                  <a:srgbClr val="FF0000"/>
                </a:solidFill>
              </a:rPr>
              <a:t> </a:t>
            </a:r>
            <a:r>
              <a:rPr lang="en-US" altLang="it-IT" sz="2600" dirty="0" err="1">
                <a:solidFill>
                  <a:srgbClr val="FF0000"/>
                </a:solidFill>
              </a:rPr>
              <a:t>esocrino</a:t>
            </a:r>
            <a:r>
              <a:rPr lang="en-US" altLang="it-IT" sz="2600" dirty="0">
                <a:solidFill>
                  <a:srgbClr val="FF0000"/>
                </a:solidFill>
              </a:rPr>
              <a:t> è </a:t>
            </a:r>
            <a:r>
              <a:rPr lang="en-US" altLang="it-IT" sz="2600" dirty="0" err="1">
                <a:solidFill>
                  <a:srgbClr val="FF0000"/>
                </a:solidFill>
              </a:rPr>
              <a:t>compromesso</a:t>
            </a:r>
            <a:endParaRPr lang="en-US" altLang="it-IT" sz="2600" dirty="0">
              <a:solidFill>
                <a:srgbClr val="FF0000"/>
              </a:solidFill>
            </a:endParaRPr>
          </a:p>
          <a:p>
            <a:pPr eaLnBrk="1" hangingPunct="1"/>
            <a:endParaRPr lang="en-US" altLang="it-IT" sz="2600" dirty="0">
              <a:solidFill>
                <a:srgbClr val="FF0000"/>
              </a:solidFill>
            </a:endParaRPr>
          </a:p>
          <a:p>
            <a:pPr eaLnBrk="1" hangingPunct="1"/>
            <a:r>
              <a:rPr lang="en-US" altLang="it-IT" sz="2600" dirty="0">
                <a:solidFill>
                  <a:srgbClr val="FF0000"/>
                </a:solidFill>
              </a:rPr>
              <a:t>Un </a:t>
            </a:r>
            <a:r>
              <a:rPr lang="en-US" altLang="it-IT" sz="2600" b="1" u="sng" dirty="0" err="1">
                <a:solidFill>
                  <a:srgbClr val="FF0000"/>
                </a:solidFill>
              </a:rPr>
              <a:t>tripsinogeno</a:t>
            </a:r>
            <a:r>
              <a:rPr lang="en-US" altLang="it-IT" sz="2600" b="1" u="sng" dirty="0">
                <a:solidFill>
                  <a:srgbClr val="FF0000"/>
                </a:solidFill>
              </a:rPr>
              <a:t> </a:t>
            </a:r>
            <a:r>
              <a:rPr lang="en-US" altLang="it-IT" sz="2600" b="1" u="sng" dirty="0" err="1">
                <a:solidFill>
                  <a:srgbClr val="FF0000"/>
                </a:solidFill>
              </a:rPr>
              <a:t>sierico</a:t>
            </a:r>
            <a:r>
              <a:rPr lang="en-US" altLang="it-IT" sz="2600" b="1" u="sng" dirty="0">
                <a:solidFill>
                  <a:srgbClr val="FF0000"/>
                </a:solidFill>
              </a:rPr>
              <a:t> (&lt;20ng/ml) or </a:t>
            </a:r>
            <a:r>
              <a:rPr lang="en-US" altLang="it-IT" sz="2600" b="1" u="sng" dirty="0" err="1">
                <a:solidFill>
                  <a:srgbClr val="FF0000"/>
                </a:solidFill>
              </a:rPr>
              <a:t>una</a:t>
            </a:r>
            <a:r>
              <a:rPr lang="en-US" altLang="it-IT" sz="2600" b="1" u="sng" dirty="0">
                <a:solidFill>
                  <a:srgbClr val="FF0000"/>
                </a:solidFill>
              </a:rPr>
              <a:t> </a:t>
            </a:r>
            <a:r>
              <a:rPr lang="en-US" altLang="it-IT" sz="2600" b="1" u="sng" dirty="0" err="1">
                <a:solidFill>
                  <a:srgbClr val="FF0000"/>
                </a:solidFill>
              </a:rPr>
              <a:t>elastasi</a:t>
            </a:r>
            <a:r>
              <a:rPr lang="en-US" altLang="it-IT" sz="2600" b="1" u="sng" dirty="0">
                <a:solidFill>
                  <a:srgbClr val="FF0000"/>
                </a:solidFill>
              </a:rPr>
              <a:t> </a:t>
            </a:r>
            <a:r>
              <a:rPr lang="en-US" altLang="it-IT" sz="2600" b="1" u="sng" dirty="0" err="1">
                <a:solidFill>
                  <a:srgbClr val="FF0000"/>
                </a:solidFill>
              </a:rPr>
              <a:t>fecale</a:t>
            </a:r>
            <a:r>
              <a:rPr lang="en-US" altLang="it-IT" sz="2600" b="1" u="sng" dirty="0">
                <a:solidFill>
                  <a:srgbClr val="FF0000"/>
                </a:solidFill>
              </a:rPr>
              <a:t> &lt;100ug/mg</a:t>
            </a:r>
            <a:r>
              <a:rPr lang="en-US" altLang="it-IT" sz="2600" b="1" dirty="0">
                <a:solidFill>
                  <a:srgbClr val="FF0000"/>
                </a:solidFill>
              </a:rPr>
              <a:t> </a:t>
            </a:r>
            <a:r>
              <a:rPr lang="en-US" altLang="it-IT" sz="2600" dirty="0">
                <a:solidFill>
                  <a:srgbClr val="FF0000"/>
                </a:solidFill>
              </a:rPr>
              <a:t>di </a:t>
            </a:r>
            <a:r>
              <a:rPr lang="en-US" altLang="it-IT" sz="2600" dirty="0" err="1">
                <a:solidFill>
                  <a:srgbClr val="FF0000"/>
                </a:solidFill>
              </a:rPr>
              <a:t>feci</a:t>
            </a:r>
            <a:r>
              <a:rPr lang="en-US" altLang="it-IT" sz="2600" dirty="0">
                <a:solidFill>
                  <a:srgbClr val="FF0000"/>
                </a:solidFill>
              </a:rPr>
              <a:t> </a:t>
            </a:r>
            <a:r>
              <a:rPr lang="en-US" altLang="it-IT" sz="2600" dirty="0" err="1">
                <a:solidFill>
                  <a:srgbClr val="FF0000"/>
                </a:solidFill>
              </a:rPr>
              <a:t>fortemente</a:t>
            </a:r>
            <a:r>
              <a:rPr lang="en-US" altLang="it-IT" sz="2600" dirty="0">
                <a:solidFill>
                  <a:srgbClr val="FF0000"/>
                </a:solidFill>
              </a:rPr>
              <a:t> </a:t>
            </a:r>
            <a:r>
              <a:rPr lang="en-US" altLang="it-IT" sz="2600" dirty="0" err="1">
                <a:solidFill>
                  <a:srgbClr val="FF0000"/>
                </a:solidFill>
              </a:rPr>
              <a:t>indicativi</a:t>
            </a:r>
            <a:r>
              <a:rPr lang="en-US" altLang="it-IT" sz="2600" dirty="0">
                <a:solidFill>
                  <a:srgbClr val="FF0000"/>
                </a:solidFill>
              </a:rPr>
              <a:t> di </a:t>
            </a:r>
            <a:r>
              <a:rPr lang="en-US" altLang="it-IT" sz="2600" dirty="0" err="1">
                <a:solidFill>
                  <a:srgbClr val="FF0000"/>
                </a:solidFill>
              </a:rPr>
              <a:t>insufficienza</a:t>
            </a:r>
            <a:r>
              <a:rPr lang="en-US" altLang="it-IT" sz="2600" dirty="0">
                <a:solidFill>
                  <a:srgbClr val="FF0000"/>
                </a:solidFill>
              </a:rPr>
              <a:t> </a:t>
            </a:r>
            <a:r>
              <a:rPr lang="en-US" altLang="it-IT" sz="2600" dirty="0" err="1">
                <a:solidFill>
                  <a:srgbClr val="FF0000"/>
                </a:solidFill>
              </a:rPr>
              <a:t>pancreatica</a:t>
            </a:r>
            <a:r>
              <a:rPr lang="en-US" altLang="it-IT" sz="2600" dirty="0">
                <a:solidFill>
                  <a:srgbClr val="FF0000"/>
                </a:solidFill>
              </a:rPr>
              <a:t> </a:t>
            </a:r>
            <a:r>
              <a:rPr lang="en-US" altLang="it-IT" sz="2600" dirty="0" err="1">
                <a:solidFill>
                  <a:srgbClr val="FF0000"/>
                </a:solidFill>
              </a:rPr>
              <a:t>severa</a:t>
            </a:r>
            <a:endParaRPr lang="en-US" altLang="it-IT" sz="2600" dirty="0">
              <a:solidFill>
                <a:srgbClr val="FF0000"/>
              </a:solidFill>
            </a:endParaRPr>
          </a:p>
        </p:txBody>
      </p:sp>
    </p:spTree>
    <p:extLst>
      <p:ext uri="{BB962C8B-B14F-4D97-AF65-F5344CB8AC3E}">
        <p14:creationId xmlns:p14="http://schemas.microsoft.com/office/powerpoint/2010/main" val="3358896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body" idx="1"/>
          </p:nvPr>
        </p:nvSpPr>
        <p:spPr>
          <a:xfrm>
            <a:off x="1804988" y="461963"/>
            <a:ext cx="8534400" cy="641350"/>
          </a:xfrm>
        </p:spPr>
        <p:txBody>
          <a:bodyPr/>
          <a:lstStyle/>
          <a:p>
            <a:pPr marL="0" indent="0" algn="ctr">
              <a:buNone/>
            </a:pPr>
            <a:r>
              <a:rPr lang="it-IT" altLang="it-IT" sz="3600" b="1">
                <a:solidFill>
                  <a:srgbClr val="F6F000"/>
                </a:solidFill>
                <a:latin typeface="Calibri" panose="020F0502020204030204" pitchFamily="34" charset="0"/>
                <a:cs typeface="Calibri" panose="020F0502020204030204" pitchFamily="34" charset="0"/>
              </a:rPr>
              <a:t>Esame Obiettivo</a:t>
            </a:r>
          </a:p>
        </p:txBody>
      </p:sp>
      <p:sp>
        <p:nvSpPr>
          <p:cNvPr id="29698" name="Rectangle 3"/>
          <p:cNvSpPr>
            <a:spLocks noGrp="1" noChangeArrowheads="1"/>
          </p:cNvSpPr>
          <p:nvPr>
            <p:ph type="body" idx="1"/>
          </p:nvPr>
        </p:nvSpPr>
        <p:spPr>
          <a:xfrm>
            <a:off x="1804988" y="1524000"/>
            <a:ext cx="8534400" cy="4648200"/>
          </a:xfrm>
        </p:spPr>
        <p:txBody>
          <a:bodyPr/>
          <a:lstStyle/>
          <a:p>
            <a:pPr algn="just"/>
            <a:r>
              <a:rPr lang="it-IT" altLang="it-IT" sz="3000" dirty="0">
                <a:solidFill>
                  <a:schemeClr val="bg1"/>
                </a:solidFill>
                <a:latin typeface="Calibri" panose="020F0502020204030204" pitchFamily="34" charset="0"/>
                <a:cs typeface="Calibri" panose="020F0502020204030204" pitchFamily="34" charset="0"/>
              </a:rPr>
              <a:t>Addome dolente soprattutto in regione epigastrica</a:t>
            </a:r>
          </a:p>
          <a:p>
            <a:pPr algn="just">
              <a:buFontTx/>
              <a:buNone/>
            </a:pPr>
            <a:endParaRPr lang="it-IT" altLang="it-IT" sz="1800" dirty="0">
              <a:solidFill>
                <a:srgbClr val="FF0000"/>
              </a:solidFill>
              <a:latin typeface="Calibri" panose="020F0502020204030204" pitchFamily="34" charset="0"/>
              <a:cs typeface="Calibri" panose="020F0502020204030204" pitchFamily="34" charset="0"/>
            </a:endParaRPr>
          </a:p>
          <a:p>
            <a:pPr algn="just"/>
            <a:r>
              <a:rPr lang="it-IT" altLang="it-IT" sz="3000" dirty="0">
                <a:solidFill>
                  <a:srgbClr val="FF0000"/>
                </a:solidFill>
                <a:latin typeface="Calibri" panose="020F0502020204030204" pitchFamily="34" charset="0"/>
                <a:cs typeface="Calibri" panose="020F0502020204030204" pitchFamily="34" charset="0"/>
              </a:rPr>
              <a:t>E’ presente sub-ittero</a:t>
            </a:r>
          </a:p>
          <a:p>
            <a:pPr algn="just">
              <a:buFontTx/>
              <a:buNone/>
            </a:pPr>
            <a:endParaRPr lang="it-IT" altLang="it-IT" sz="1800" dirty="0">
              <a:solidFill>
                <a:srgbClr val="FF0000"/>
              </a:solidFill>
              <a:latin typeface="Calibri" panose="020F0502020204030204" pitchFamily="34" charset="0"/>
              <a:cs typeface="Calibri" panose="020F0502020204030204" pitchFamily="34" charset="0"/>
            </a:endParaRPr>
          </a:p>
          <a:p>
            <a:pPr algn="just"/>
            <a:r>
              <a:rPr lang="it-IT" altLang="it-IT" sz="3000" dirty="0">
                <a:solidFill>
                  <a:srgbClr val="FF0000"/>
                </a:solidFill>
                <a:latin typeface="Calibri" panose="020F0502020204030204" pitchFamily="34" charset="0"/>
                <a:cs typeface="Calibri" panose="020F0502020204030204" pitchFamily="34" charset="0"/>
              </a:rPr>
              <a:t>Altresì in discrete condizioni nutrizionali</a:t>
            </a:r>
          </a:p>
          <a:p>
            <a:pPr algn="just">
              <a:buFontTx/>
              <a:buNone/>
            </a:pPr>
            <a:endParaRPr lang="it-IT" altLang="it-IT" sz="1800" dirty="0">
              <a:solidFill>
                <a:srgbClr val="FF0000"/>
              </a:solidFill>
              <a:latin typeface="Calibri" panose="020F0502020204030204" pitchFamily="34" charset="0"/>
              <a:cs typeface="Calibri" panose="020F0502020204030204" pitchFamily="34" charset="0"/>
            </a:endParaRPr>
          </a:p>
          <a:p>
            <a:pPr algn="just"/>
            <a:r>
              <a:rPr lang="it-IT" altLang="it-IT" sz="3000" dirty="0">
                <a:solidFill>
                  <a:srgbClr val="FF0000"/>
                </a:solidFill>
                <a:latin typeface="Calibri" panose="020F0502020204030204" pitchFamily="34" charset="0"/>
                <a:cs typeface="Calibri" panose="020F0502020204030204" pitchFamily="34" charset="0"/>
              </a:rPr>
              <a:t>Non ulteriori dati obiettivi (cardio-polmonari)</a:t>
            </a:r>
          </a:p>
          <a:p>
            <a:pPr algn="just">
              <a:buFontTx/>
              <a:buNone/>
            </a:pPr>
            <a:endParaRPr lang="it-IT" altLang="it-IT" sz="1800" dirty="0">
              <a:solidFill>
                <a:srgbClr val="FF0000"/>
              </a:solidFill>
              <a:latin typeface="Calibri" panose="020F0502020204030204" pitchFamily="34" charset="0"/>
              <a:cs typeface="Calibri" panose="020F0502020204030204" pitchFamily="34" charset="0"/>
            </a:endParaRPr>
          </a:p>
          <a:p>
            <a:pPr algn="just"/>
            <a:r>
              <a:rPr lang="it-IT" altLang="it-IT" sz="3000" dirty="0">
                <a:solidFill>
                  <a:srgbClr val="FF0000"/>
                </a:solidFill>
                <a:latin typeface="Calibri" panose="020F0502020204030204" pitchFamily="34" charset="0"/>
                <a:cs typeface="Calibri" panose="020F0502020204030204" pitchFamily="34" charset="0"/>
              </a:rPr>
              <a:t>P.A.: 150 / 80 </a:t>
            </a:r>
            <a:r>
              <a:rPr lang="it-IT" altLang="it-IT" sz="3000" dirty="0" err="1">
                <a:solidFill>
                  <a:srgbClr val="FF0000"/>
                </a:solidFill>
                <a:latin typeface="Calibri" panose="020F0502020204030204" pitchFamily="34" charset="0"/>
                <a:cs typeface="Calibri" panose="020F0502020204030204" pitchFamily="34" charset="0"/>
              </a:rPr>
              <a:t>mmHg</a:t>
            </a:r>
            <a:endParaRPr lang="en-GB" altLang="it-IT" sz="3000" dirty="0">
              <a:solidFill>
                <a:srgbClr val="FF0000"/>
              </a:solidFill>
              <a:latin typeface="Calibri" panose="020F0502020204030204" pitchFamily="34" charset="0"/>
              <a:cs typeface="Calibri" panose="020F0502020204030204" pitchFamily="34" charset="0"/>
            </a:endParaRPr>
          </a:p>
        </p:txBody>
      </p:sp>
      <p:sp>
        <p:nvSpPr>
          <p:cNvPr id="29699" name="Rettangolo 3"/>
          <p:cNvSpPr>
            <a:spLocks noChangeArrowheads="1"/>
          </p:cNvSpPr>
          <p:nvPr/>
        </p:nvSpPr>
        <p:spPr bwMode="auto">
          <a:xfrm>
            <a:off x="1512888" y="6237288"/>
            <a:ext cx="9155113" cy="62071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it-IT" altLang="it-IT" sz="2800">
              <a:latin typeface="Verdana" panose="020B0604030504040204" pitchFamily="34" charset="0"/>
            </a:endParaRPr>
          </a:p>
        </p:txBody>
      </p:sp>
    </p:spTree>
    <p:extLst>
      <p:ext uri="{BB962C8B-B14F-4D97-AF65-F5344CB8AC3E}">
        <p14:creationId xmlns:p14="http://schemas.microsoft.com/office/powerpoint/2010/main" val="427358087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body" idx="1"/>
          </p:nvPr>
        </p:nvSpPr>
        <p:spPr>
          <a:xfrm>
            <a:off x="1781175" y="157163"/>
            <a:ext cx="8534400" cy="641350"/>
          </a:xfrm>
        </p:spPr>
        <p:txBody>
          <a:bodyPr/>
          <a:lstStyle/>
          <a:p>
            <a:pPr marL="0" indent="0" algn="ctr">
              <a:buNone/>
            </a:pPr>
            <a:r>
              <a:rPr lang="it-IT" altLang="it-IT" sz="3600" b="1" dirty="0">
                <a:solidFill>
                  <a:srgbClr val="F6F000"/>
                </a:solidFill>
                <a:latin typeface="Calibri" panose="020F0502020204030204" pitchFamily="34" charset="0"/>
                <a:cs typeface="Calibri" panose="020F0502020204030204" pitchFamily="34" charset="0"/>
              </a:rPr>
              <a:t>Esami di I^ livello</a:t>
            </a:r>
          </a:p>
        </p:txBody>
      </p:sp>
      <p:sp>
        <p:nvSpPr>
          <p:cNvPr id="6147" name="Rectangle 3"/>
          <p:cNvSpPr>
            <a:spLocks noGrp="1" noChangeArrowheads="1"/>
          </p:cNvSpPr>
          <p:nvPr>
            <p:ph type="body" idx="1"/>
          </p:nvPr>
        </p:nvSpPr>
        <p:spPr>
          <a:xfrm>
            <a:off x="1695451" y="1066800"/>
            <a:ext cx="8867775" cy="4648200"/>
          </a:xfrm>
        </p:spPr>
        <p:txBody>
          <a:bodyPr/>
          <a:lstStyle/>
          <a:p>
            <a:pPr algn="just">
              <a:defRPr/>
            </a:pPr>
            <a:endParaRPr lang="it-IT" altLang="it-IT" sz="3000" dirty="0">
              <a:solidFill>
                <a:schemeClr val="bg1"/>
              </a:solidFill>
              <a:latin typeface="Calibri" pitchFamily="34" charset="0"/>
              <a:cs typeface="Calibri" pitchFamily="34" charset="0"/>
            </a:endParaRPr>
          </a:p>
          <a:p>
            <a:pPr algn="just">
              <a:defRPr/>
            </a:pPr>
            <a:r>
              <a:rPr lang="it-IT" altLang="it-IT" sz="3000" dirty="0">
                <a:solidFill>
                  <a:schemeClr val="bg1"/>
                </a:solidFill>
                <a:latin typeface="Calibri" pitchFamily="34" charset="0"/>
                <a:cs typeface="Calibri" pitchFamily="34" charset="0"/>
              </a:rPr>
              <a:t>Laboratorio</a:t>
            </a:r>
          </a:p>
          <a:p>
            <a:pPr algn="just">
              <a:defRPr/>
            </a:pPr>
            <a:endParaRPr lang="it-IT" altLang="it-IT" sz="3000" dirty="0">
              <a:solidFill>
                <a:schemeClr val="bg1"/>
              </a:solidFill>
              <a:latin typeface="Calibri" pitchFamily="34" charset="0"/>
              <a:cs typeface="Calibri" pitchFamily="34" charset="0"/>
            </a:endParaRPr>
          </a:p>
          <a:p>
            <a:pPr algn="just">
              <a:defRPr/>
            </a:pPr>
            <a:r>
              <a:rPr lang="it-IT" altLang="it-IT" sz="3000" dirty="0">
                <a:solidFill>
                  <a:srgbClr val="FF0000"/>
                </a:solidFill>
                <a:latin typeface="Calibri" pitchFamily="34" charset="0"/>
                <a:cs typeface="Calibri" pitchFamily="34" charset="0"/>
              </a:rPr>
              <a:t>ECG</a:t>
            </a:r>
          </a:p>
          <a:p>
            <a:pPr algn="just">
              <a:defRPr/>
            </a:pPr>
            <a:endParaRPr lang="it-IT" altLang="it-IT" sz="3000" dirty="0">
              <a:solidFill>
                <a:srgbClr val="FF0000"/>
              </a:solidFill>
              <a:latin typeface="Calibri" pitchFamily="34" charset="0"/>
              <a:cs typeface="Calibri" pitchFamily="34" charset="0"/>
            </a:endParaRPr>
          </a:p>
          <a:p>
            <a:pPr algn="just">
              <a:defRPr/>
            </a:pPr>
            <a:r>
              <a:rPr lang="it-IT" altLang="it-IT" sz="3000" dirty="0">
                <a:solidFill>
                  <a:srgbClr val="FF0000"/>
                </a:solidFill>
                <a:latin typeface="Calibri" pitchFamily="34" charset="0"/>
                <a:cs typeface="Calibri" pitchFamily="34" charset="0"/>
              </a:rPr>
              <a:t>RX del torace</a:t>
            </a:r>
          </a:p>
          <a:p>
            <a:pPr marL="0" indent="0" algn="just">
              <a:buNone/>
              <a:defRPr/>
            </a:pPr>
            <a:endParaRPr lang="en-GB" altLang="it-IT" sz="3000" dirty="0">
              <a:solidFill>
                <a:srgbClr val="FF0000"/>
              </a:solidFill>
              <a:latin typeface="Calibri" pitchFamily="34" charset="0"/>
              <a:cs typeface="Calibri" pitchFamily="34" charset="0"/>
            </a:endParaRPr>
          </a:p>
          <a:p>
            <a:pPr algn="just">
              <a:defRPr/>
            </a:pPr>
            <a:r>
              <a:rPr lang="it-IT" altLang="it-IT" sz="3000" dirty="0">
                <a:solidFill>
                  <a:srgbClr val="FF0000"/>
                </a:solidFill>
                <a:latin typeface="Calibri" pitchFamily="34" charset="0"/>
                <a:cs typeface="Calibri" pitchFamily="34" charset="0"/>
              </a:rPr>
              <a:t>RX addome</a:t>
            </a:r>
          </a:p>
          <a:p>
            <a:pPr algn="just">
              <a:defRPr/>
            </a:pPr>
            <a:endParaRPr lang="it-IT" altLang="it-IT" sz="3000" dirty="0">
              <a:solidFill>
                <a:srgbClr val="FF0000"/>
              </a:solidFill>
              <a:latin typeface="Calibri" pitchFamily="34" charset="0"/>
              <a:cs typeface="Calibri" pitchFamily="34" charset="0"/>
            </a:endParaRPr>
          </a:p>
        </p:txBody>
      </p:sp>
      <p:sp>
        <p:nvSpPr>
          <p:cNvPr id="31747" name="Rettangolo 3"/>
          <p:cNvSpPr>
            <a:spLocks noChangeArrowheads="1"/>
          </p:cNvSpPr>
          <p:nvPr/>
        </p:nvSpPr>
        <p:spPr bwMode="auto">
          <a:xfrm>
            <a:off x="1512888" y="6237288"/>
            <a:ext cx="9155113" cy="6207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it-IT" altLang="it-IT" sz="2800">
              <a:latin typeface="Verdana" panose="020B0604030504040204" pitchFamily="34" charset="0"/>
            </a:endParaRPr>
          </a:p>
        </p:txBody>
      </p:sp>
    </p:spTree>
    <p:extLst>
      <p:ext uri="{BB962C8B-B14F-4D97-AF65-F5344CB8AC3E}">
        <p14:creationId xmlns:p14="http://schemas.microsoft.com/office/powerpoint/2010/main" val="213752917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695451" y="1066800"/>
            <a:ext cx="8867775" cy="4648200"/>
          </a:xfrm>
        </p:spPr>
        <p:txBody>
          <a:bodyPr/>
          <a:lstStyle/>
          <a:p>
            <a:pPr algn="just">
              <a:defRPr/>
            </a:pPr>
            <a:endParaRPr lang="it-IT" altLang="it-IT" sz="3000" dirty="0">
              <a:solidFill>
                <a:srgbClr val="FF0000"/>
              </a:solidFill>
              <a:latin typeface="Calibri" pitchFamily="34" charset="0"/>
              <a:cs typeface="Calibri" pitchFamily="34" charset="0"/>
            </a:endParaRPr>
          </a:p>
          <a:p>
            <a:pPr algn="just">
              <a:defRPr/>
            </a:pPr>
            <a:r>
              <a:rPr lang="it-IT" altLang="it-IT" sz="3000" dirty="0">
                <a:solidFill>
                  <a:srgbClr val="FF0000"/>
                </a:solidFill>
                <a:latin typeface="Calibri" pitchFamily="34" charset="0"/>
                <a:cs typeface="Calibri" pitchFamily="34" charset="0"/>
              </a:rPr>
              <a:t>Laboratorio</a:t>
            </a:r>
          </a:p>
          <a:p>
            <a:pPr marL="0" indent="0" algn="just">
              <a:buNone/>
              <a:defRPr/>
            </a:pPr>
            <a:endParaRPr lang="it-IT" altLang="it-IT" sz="3000" dirty="0">
              <a:solidFill>
                <a:srgbClr val="FF0000"/>
              </a:solidFill>
              <a:latin typeface="Calibri" pitchFamily="34" charset="0"/>
              <a:cs typeface="Calibri" pitchFamily="34" charset="0"/>
            </a:endParaRPr>
          </a:p>
        </p:txBody>
      </p:sp>
      <p:sp>
        <p:nvSpPr>
          <p:cNvPr id="32770" name="Rettangolo 3"/>
          <p:cNvSpPr>
            <a:spLocks noChangeArrowheads="1"/>
          </p:cNvSpPr>
          <p:nvPr/>
        </p:nvSpPr>
        <p:spPr bwMode="auto">
          <a:xfrm>
            <a:off x="1512888" y="6237288"/>
            <a:ext cx="9155113" cy="6207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it-IT" altLang="it-IT" sz="2800">
              <a:latin typeface="Verdana" panose="020B0604030504040204" pitchFamily="34" charset="0"/>
            </a:endParaRPr>
          </a:p>
        </p:txBody>
      </p:sp>
      <p:sp>
        <p:nvSpPr>
          <p:cNvPr id="6" name="Rectangle 2"/>
          <p:cNvSpPr txBox="1">
            <a:spLocks noChangeArrowheads="1"/>
          </p:cNvSpPr>
          <p:nvPr/>
        </p:nvSpPr>
        <p:spPr bwMode="auto">
          <a:xfrm>
            <a:off x="1781175" y="157163"/>
            <a:ext cx="8534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defRPr/>
            </a:pPr>
            <a:r>
              <a:rPr lang="it-IT" altLang="it-IT" sz="3600" b="1" kern="0">
                <a:solidFill>
                  <a:srgbClr val="F6F000"/>
                </a:solidFill>
                <a:latin typeface="Calibri" pitchFamily="34" charset="0"/>
                <a:cs typeface="Calibri" pitchFamily="34" charset="0"/>
              </a:rPr>
              <a:t>Esami di I^ livello</a:t>
            </a:r>
            <a:endParaRPr lang="it-IT" altLang="it-IT" sz="3600" b="1" kern="0" dirty="0">
              <a:solidFill>
                <a:srgbClr val="F6F000"/>
              </a:solidFill>
              <a:latin typeface="Calibri" pitchFamily="34" charset="0"/>
              <a:cs typeface="Calibri" pitchFamily="34" charset="0"/>
            </a:endParaRPr>
          </a:p>
        </p:txBody>
      </p:sp>
    </p:spTree>
    <p:extLst>
      <p:ext uri="{BB962C8B-B14F-4D97-AF65-F5344CB8AC3E}">
        <p14:creationId xmlns:p14="http://schemas.microsoft.com/office/powerpoint/2010/main" val="214479067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altLang="it-IT" sz="4000" b="1" dirty="0" err="1">
                <a:solidFill>
                  <a:srgbClr val="FF0000"/>
                </a:solidFill>
                <a:latin typeface="Calibri" panose="020F0502020204030204" pitchFamily="34" charset="0"/>
                <a:cs typeface="Calibri" panose="020F0502020204030204" pitchFamily="34" charset="0"/>
              </a:rPr>
              <a:t>Laboratorio</a:t>
            </a:r>
            <a:endParaRPr lang="en-US" altLang="it-IT" sz="4000" b="1" dirty="0">
              <a:solidFill>
                <a:srgbClr val="FF0000"/>
              </a:solidFill>
              <a:latin typeface="Calibri" panose="020F0502020204030204" pitchFamily="34" charset="0"/>
              <a:cs typeface="Calibri" panose="020F0502020204030204" pitchFamily="34" charset="0"/>
            </a:endParaRPr>
          </a:p>
        </p:txBody>
      </p:sp>
      <p:sp>
        <p:nvSpPr>
          <p:cNvPr id="7171" name="Rectangle 3"/>
          <p:cNvSpPr>
            <a:spLocks noGrp="1" noChangeArrowheads="1"/>
          </p:cNvSpPr>
          <p:nvPr>
            <p:ph type="body" sz="half" idx="1"/>
          </p:nvPr>
        </p:nvSpPr>
        <p:spPr>
          <a:xfrm>
            <a:off x="1981200" y="1646238"/>
            <a:ext cx="4038600" cy="4525962"/>
          </a:xfrm>
          <a:solidFill>
            <a:schemeClr val="accent2"/>
          </a:solidFill>
          <a:ln>
            <a:solidFill>
              <a:srgbClr val="FF0000"/>
            </a:solidFill>
            <a:miter lim="800000"/>
            <a:headEnd/>
            <a:tailEnd/>
          </a:ln>
        </p:spPr>
        <p:txBody>
          <a:bodyPr>
            <a:normAutofit lnSpcReduction="10000"/>
          </a:bodyPr>
          <a:lstStyle/>
          <a:p>
            <a:pPr eaLnBrk="1" hangingPunct="1">
              <a:lnSpc>
                <a:spcPct val="80000"/>
              </a:lnSpc>
              <a:defRPr/>
            </a:pPr>
            <a:r>
              <a:rPr lang="en-US" altLang="it-IT" sz="2400" dirty="0">
                <a:solidFill>
                  <a:srgbClr val="FF6699"/>
                </a:solidFill>
              </a:rPr>
              <a:t>FA =1017</a:t>
            </a:r>
          </a:p>
          <a:p>
            <a:pPr eaLnBrk="1" hangingPunct="1">
              <a:lnSpc>
                <a:spcPct val="80000"/>
              </a:lnSpc>
              <a:defRPr/>
            </a:pPr>
            <a:r>
              <a:rPr lang="en-US" altLang="it-IT" sz="2400" dirty="0">
                <a:solidFill>
                  <a:srgbClr val="FF6699"/>
                </a:solidFill>
              </a:rPr>
              <a:t>GGT= 269</a:t>
            </a:r>
          </a:p>
          <a:p>
            <a:pPr eaLnBrk="1" hangingPunct="1">
              <a:lnSpc>
                <a:spcPct val="80000"/>
              </a:lnSpc>
              <a:defRPr/>
            </a:pPr>
            <a:r>
              <a:rPr lang="en-US" altLang="it-IT" sz="2400" dirty="0">
                <a:solidFill>
                  <a:srgbClr val="FFFF00"/>
                </a:solidFill>
              </a:rPr>
              <a:t>AST =103</a:t>
            </a:r>
          </a:p>
          <a:p>
            <a:pPr eaLnBrk="1" hangingPunct="1">
              <a:lnSpc>
                <a:spcPct val="80000"/>
              </a:lnSpc>
              <a:defRPr/>
            </a:pPr>
            <a:r>
              <a:rPr lang="en-US" altLang="it-IT" sz="2400" dirty="0">
                <a:solidFill>
                  <a:srgbClr val="FFFF00"/>
                </a:solidFill>
              </a:rPr>
              <a:t>ALT =186</a:t>
            </a:r>
            <a:br>
              <a:rPr lang="en-US" altLang="it-IT" sz="2400" dirty="0">
                <a:solidFill>
                  <a:srgbClr val="FFFF00"/>
                </a:solidFill>
              </a:rPr>
            </a:br>
            <a:endParaRPr lang="en-US" altLang="it-IT" sz="2400" dirty="0">
              <a:solidFill>
                <a:srgbClr val="FFFF00"/>
              </a:solidFill>
            </a:endParaRPr>
          </a:p>
          <a:p>
            <a:pPr eaLnBrk="1" hangingPunct="1">
              <a:lnSpc>
                <a:spcPct val="80000"/>
              </a:lnSpc>
              <a:defRPr/>
            </a:pPr>
            <a:r>
              <a:rPr lang="en-US" altLang="it-IT" sz="2400" dirty="0" err="1">
                <a:solidFill>
                  <a:srgbClr val="FF6699"/>
                </a:solidFill>
              </a:rPr>
              <a:t>Bil</a:t>
            </a:r>
            <a:r>
              <a:rPr lang="en-US" altLang="it-IT" sz="2400" dirty="0">
                <a:solidFill>
                  <a:srgbClr val="FF6699"/>
                </a:solidFill>
              </a:rPr>
              <a:t> tot. =2 (</a:t>
            </a:r>
            <a:r>
              <a:rPr lang="en-US" altLang="it-IT" sz="2400" dirty="0" err="1">
                <a:solidFill>
                  <a:srgbClr val="FF6699"/>
                </a:solidFill>
              </a:rPr>
              <a:t>diretta</a:t>
            </a:r>
            <a:r>
              <a:rPr lang="en-US" altLang="it-IT" sz="2400" dirty="0">
                <a:solidFill>
                  <a:srgbClr val="FF6699"/>
                </a:solidFill>
              </a:rPr>
              <a:t>= 1.1)</a:t>
            </a:r>
          </a:p>
          <a:p>
            <a:pPr eaLnBrk="1" hangingPunct="1">
              <a:lnSpc>
                <a:spcPct val="80000"/>
              </a:lnSpc>
              <a:defRPr/>
            </a:pPr>
            <a:r>
              <a:rPr lang="en-US" altLang="it-IT" sz="2400" dirty="0">
                <a:solidFill>
                  <a:srgbClr val="FFFF00"/>
                </a:solidFill>
              </a:rPr>
              <a:t>Alb= 3.2</a:t>
            </a:r>
            <a:br>
              <a:rPr lang="en-US" altLang="it-IT" sz="2400" dirty="0">
                <a:solidFill>
                  <a:srgbClr val="FFFF00"/>
                </a:solidFill>
              </a:rPr>
            </a:br>
            <a:endParaRPr lang="en-US" altLang="it-IT" sz="2400" dirty="0">
              <a:solidFill>
                <a:srgbClr val="FFFF00"/>
              </a:solidFill>
            </a:endParaRPr>
          </a:p>
          <a:p>
            <a:pPr eaLnBrk="1" hangingPunct="1">
              <a:lnSpc>
                <a:spcPct val="80000"/>
              </a:lnSpc>
              <a:defRPr/>
            </a:pPr>
            <a:r>
              <a:rPr lang="en-US" altLang="it-IT" sz="2400" dirty="0" err="1">
                <a:solidFill>
                  <a:srgbClr val="FFFF00"/>
                </a:solidFill>
              </a:rPr>
              <a:t>Lipasi</a:t>
            </a:r>
            <a:r>
              <a:rPr lang="en-US" altLang="it-IT" sz="2400" dirty="0">
                <a:solidFill>
                  <a:srgbClr val="FFFF00"/>
                </a:solidFill>
              </a:rPr>
              <a:t> = 30 (&gt;250 </a:t>
            </a:r>
            <a:r>
              <a:rPr lang="en-US" altLang="it-IT" sz="2400" dirty="0" err="1">
                <a:solidFill>
                  <a:srgbClr val="FFFF00"/>
                </a:solidFill>
              </a:rPr>
              <a:t>durante</a:t>
            </a:r>
            <a:r>
              <a:rPr lang="en-US" altLang="it-IT" sz="2400" dirty="0">
                <a:solidFill>
                  <a:srgbClr val="FFFF00"/>
                </a:solidFill>
              </a:rPr>
              <a:t> </a:t>
            </a:r>
            <a:r>
              <a:rPr lang="en-US" altLang="it-IT" sz="2400" dirty="0" err="1">
                <a:solidFill>
                  <a:srgbClr val="FFFF00"/>
                </a:solidFill>
              </a:rPr>
              <a:t>gli</a:t>
            </a:r>
            <a:r>
              <a:rPr lang="en-US" altLang="it-IT" sz="2400" dirty="0">
                <a:solidFill>
                  <a:srgbClr val="FFFF00"/>
                </a:solidFill>
              </a:rPr>
              <a:t> </a:t>
            </a:r>
            <a:r>
              <a:rPr lang="en-US" altLang="it-IT" sz="2400" dirty="0" err="1">
                <a:solidFill>
                  <a:srgbClr val="FFFF00"/>
                </a:solidFill>
              </a:rPr>
              <a:t>episodi</a:t>
            </a:r>
            <a:r>
              <a:rPr lang="en-US" altLang="it-IT" sz="2400" dirty="0">
                <a:solidFill>
                  <a:srgbClr val="FFFF00"/>
                </a:solidFill>
              </a:rPr>
              <a:t>)</a:t>
            </a:r>
          </a:p>
          <a:p>
            <a:pPr marL="0" indent="0">
              <a:lnSpc>
                <a:spcPct val="80000"/>
              </a:lnSpc>
              <a:buNone/>
              <a:defRPr/>
            </a:pPr>
            <a:endParaRPr lang="en-US" altLang="it-IT" sz="2400" dirty="0">
              <a:solidFill>
                <a:srgbClr val="FFFF00"/>
              </a:solidFill>
            </a:endParaRPr>
          </a:p>
          <a:p>
            <a:pPr eaLnBrk="1" hangingPunct="1">
              <a:lnSpc>
                <a:spcPct val="80000"/>
              </a:lnSpc>
              <a:defRPr/>
            </a:pPr>
            <a:r>
              <a:rPr lang="en-US" altLang="it-IT" sz="2400" dirty="0" err="1">
                <a:solidFill>
                  <a:srgbClr val="FF6699"/>
                </a:solidFill>
              </a:rPr>
              <a:t>Amilasi</a:t>
            </a:r>
            <a:r>
              <a:rPr lang="en-US" altLang="it-IT" sz="2400" dirty="0">
                <a:solidFill>
                  <a:srgbClr val="FF6699"/>
                </a:solidFill>
              </a:rPr>
              <a:t> = 44 </a:t>
            </a:r>
            <a:br>
              <a:rPr lang="en-US" altLang="it-IT" sz="2400" dirty="0">
                <a:solidFill>
                  <a:srgbClr val="FF6699"/>
                </a:solidFill>
              </a:rPr>
            </a:br>
            <a:endParaRPr lang="en-US" altLang="it-IT" sz="2400" dirty="0">
              <a:solidFill>
                <a:srgbClr val="FF6699"/>
              </a:solidFill>
            </a:endParaRPr>
          </a:p>
        </p:txBody>
      </p:sp>
      <p:sp>
        <p:nvSpPr>
          <p:cNvPr id="7172" name="Rectangle 4"/>
          <p:cNvSpPr>
            <a:spLocks noGrp="1" noChangeArrowheads="1"/>
          </p:cNvSpPr>
          <p:nvPr>
            <p:ph type="body" sz="half" idx="2"/>
          </p:nvPr>
        </p:nvSpPr>
        <p:spPr>
          <a:xfrm>
            <a:off x="6172200" y="1646238"/>
            <a:ext cx="4038600" cy="4525962"/>
          </a:xfrm>
          <a:solidFill>
            <a:schemeClr val="accent2"/>
          </a:solidFill>
          <a:ln>
            <a:solidFill>
              <a:srgbClr val="FF0000"/>
            </a:solidFill>
            <a:miter lim="800000"/>
            <a:headEnd/>
            <a:tailEnd/>
          </a:ln>
        </p:spPr>
        <p:txBody>
          <a:bodyPr/>
          <a:lstStyle/>
          <a:p>
            <a:pPr eaLnBrk="1" hangingPunct="1">
              <a:lnSpc>
                <a:spcPct val="80000"/>
              </a:lnSpc>
              <a:defRPr/>
            </a:pPr>
            <a:r>
              <a:rPr lang="en-US" altLang="it-IT" sz="2400" dirty="0" err="1">
                <a:solidFill>
                  <a:srgbClr val="FFFF00"/>
                </a:solidFill>
              </a:rPr>
              <a:t>Hb</a:t>
            </a:r>
            <a:r>
              <a:rPr lang="en-US" altLang="it-IT" sz="2400" dirty="0">
                <a:solidFill>
                  <a:srgbClr val="FFFF00"/>
                </a:solidFill>
              </a:rPr>
              <a:t> =12 </a:t>
            </a:r>
          </a:p>
          <a:p>
            <a:pPr eaLnBrk="1" hangingPunct="1">
              <a:lnSpc>
                <a:spcPct val="80000"/>
              </a:lnSpc>
              <a:defRPr/>
            </a:pPr>
            <a:r>
              <a:rPr lang="en-US" altLang="it-IT" sz="2400" dirty="0">
                <a:solidFill>
                  <a:srgbClr val="FFFF00"/>
                </a:solidFill>
              </a:rPr>
              <a:t>WBC= 5.7 </a:t>
            </a:r>
          </a:p>
          <a:p>
            <a:pPr eaLnBrk="1" hangingPunct="1">
              <a:lnSpc>
                <a:spcPct val="80000"/>
              </a:lnSpc>
              <a:defRPr/>
            </a:pPr>
            <a:r>
              <a:rPr lang="en-US" altLang="it-IT" sz="2400" dirty="0">
                <a:solidFill>
                  <a:srgbClr val="FFFF00"/>
                </a:solidFill>
              </a:rPr>
              <a:t>PLT= 223</a:t>
            </a:r>
            <a:br>
              <a:rPr lang="en-US" altLang="it-IT" sz="2400" dirty="0">
                <a:solidFill>
                  <a:srgbClr val="FFFF00"/>
                </a:solidFill>
              </a:rPr>
            </a:br>
            <a:r>
              <a:rPr lang="en-US" altLang="it-IT" sz="2400" dirty="0">
                <a:solidFill>
                  <a:srgbClr val="FFFF00"/>
                </a:solidFill>
              </a:rPr>
              <a:t>Na =141 </a:t>
            </a:r>
          </a:p>
          <a:p>
            <a:pPr eaLnBrk="1" hangingPunct="1">
              <a:lnSpc>
                <a:spcPct val="80000"/>
              </a:lnSpc>
              <a:defRPr/>
            </a:pPr>
            <a:r>
              <a:rPr lang="en-US" altLang="it-IT" sz="2400" dirty="0">
                <a:solidFill>
                  <a:srgbClr val="FFFF00"/>
                </a:solidFill>
              </a:rPr>
              <a:t>K =4.2</a:t>
            </a:r>
          </a:p>
          <a:p>
            <a:pPr eaLnBrk="1" hangingPunct="1">
              <a:lnSpc>
                <a:spcPct val="80000"/>
              </a:lnSpc>
              <a:defRPr/>
            </a:pPr>
            <a:r>
              <a:rPr lang="en-US" altLang="it-IT" sz="2400" dirty="0">
                <a:solidFill>
                  <a:srgbClr val="FFFF00"/>
                </a:solidFill>
              </a:rPr>
              <a:t>Ca =8.9</a:t>
            </a:r>
          </a:p>
          <a:p>
            <a:pPr eaLnBrk="1" hangingPunct="1">
              <a:lnSpc>
                <a:spcPct val="80000"/>
              </a:lnSpc>
              <a:defRPr/>
            </a:pPr>
            <a:endParaRPr lang="en-US" altLang="it-IT" sz="2400" dirty="0">
              <a:solidFill>
                <a:srgbClr val="FFFF00"/>
              </a:solidFill>
            </a:endParaRPr>
          </a:p>
          <a:p>
            <a:pPr marL="0" indent="0">
              <a:lnSpc>
                <a:spcPct val="80000"/>
              </a:lnSpc>
              <a:buNone/>
              <a:defRPr/>
            </a:pPr>
            <a:endParaRPr lang="en-US" altLang="it-IT" sz="2400" dirty="0">
              <a:solidFill>
                <a:srgbClr val="FF6699"/>
              </a:solidFill>
            </a:endParaRPr>
          </a:p>
          <a:p>
            <a:pPr eaLnBrk="1" hangingPunct="1">
              <a:lnSpc>
                <a:spcPct val="80000"/>
              </a:lnSpc>
              <a:defRPr/>
            </a:pPr>
            <a:endParaRPr lang="en-US" altLang="it-IT" sz="2400" dirty="0">
              <a:solidFill>
                <a:srgbClr val="FF6699"/>
              </a:solidFill>
            </a:endParaRPr>
          </a:p>
        </p:txBody>
      </p:sp>
    </p:spTree>
    <p:extLst>
      <p:ext uri="{BB962C8B-B14F-4D97-AF65-F5344CB8AC3E}">
        <p14:creationId xmlns:p14="http://schemas.microsoft.com/office/powerpoint/2010/main" val="4223239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362200" y="1371600"/>
            <a:ext cx="7219950" cy="3657600"/>
          </a:xfrm>
        </p:spPr>
        <p:txBody>
          <a:bodyPr/>
          <a:lstStyle/>
          <a:p>
            <a:pPr marL="0" indent="0" algn="just">
              <a:buNone/>
              <a:defRPr/>
            </a:pPr>
            <a:endParaRPr lang="it-IT" altLang="it-IT" sz="3000" dirty="0">
              <a:solidFill>
                <a:srgbClr val="FF0000"/>
              </a:solidFill>
              <a:latin typeface="Calibri" pitchFamily="34" charset="0"/>
              <a:cs typeface="Calibri" pitchFamily="34" charset="0"/>
            </a:endParaRPr>
          </a:p>
          <a:p>
            <a:pPr algn="just">
              <a:defRPr/>
            </a:pPr>
            <a:r>
              <a:rPr lang="it-IT" altLang="it-IT" sz="3000" dirty="0">
                <a:solidFill>
                  <a:srgbClr val="FF0000"/>
                </a:solidFill>
                <a:latin typeface="Calibri" pitchFamily="34" charset="0"/>
                <a:cs typeface="Calibri" pitchFamily="34" charset="0"/>
              </a:rPr>
              <a:t>ECG: nella norma</a:t>
            </a:r>
          </a:p>
          <a:p>
            <a:pPr algn="just">
              <a:defRPr/>
            </a:pPr>
            <a:endParaRPr lang="it-IT" altLang="it-IT" sz="3000" dirty="0">
              <a:solidFill>
                <a:srgbClr val="FF0000"/>
              </a:solidFill>
              <a:latin typeface="Calibri" pitchFamily="34" charset="0"/>
              <a:cs typeface="Calibri" pitchFamily="34" charset="0"/>
            </a:endParaRPr>
          </a:p>
          <a:p>
            <a:pPr algn="just">
              <a:defRPr/>
            </a:pPr>
            <a:r>
              <a:rPr lang="it-IT" altLang="it-IT" sz="3000" dirty="0">
                <a:solidFill>
                  <a:srgbClr val="FF0000"/>
                </a:solidFill>
                <a:latin typeface="Calibri" pitchFamily="34" charset="0"/>
                <a:cs typeface="Calibri" pitchFamily="34" charset="0"/>
              </a:rPr>
              <a:t>RX del torace: nulla di significativo</a:t>
            </a:r>
          </a:p>
          <a:p>
            <a:pPr marL="0" indent="0" algn="just">
              <a:buNone/>
              <a:defRPr/>
            </a:pPr>
            <a:endParaRPr lang="en-GB" altLang="it-IT" sz="3000" dirty="0">
              <a:solidFill>
                <a:srgbClr val="FF0000"/>
              </a:solidFill>
              <a:latin typeface="Calibri" pitchFamily="34" charset="0"/>
              <a:cs typeface="Calibri" pitchFamily="34" charset="0"/>
            </a:endParaRPr>
          </a:p>
          <a:p>
            <a:pPr algn="just">
              <a:defRPr/>
            </a:pPr>
            <a:r>
              <a:rPr lang="it-IT" altLang="it-IT" sz="3000" dirty="0">
                <a:solidFill>
                  <a:srgbClr val="FF0000"/>
                </a:solidFill>
                <a:latin typeface="Calibri" pitchFamily="34" charset="0"/>
                <a:cs typeface="Calibri" pitchFamily="34" charset="0"/>
              </a:rPr>
              <a:t>RX addome: ???</a:t>
            </a:r>
          </a:p>
        </p:txBody>
      </p:sp>
      <p:sp>
        <p:nvSpPr>
          <p:cNvPr id="34818" name="Rettangolo 3"/>
          <p:cNvSpPr>
            <a:spLocks noChangeArrowheads="1"/>
          </p:cNvSpPr>
          <p:nvPr/>
        </p:nvSpPr>
        <p:spPr bwMode="auto">
          <a:xfrm>
            <a:off x="1512888" y="6237288"/>
            <a:ext cx="9155113" cy="6207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it-IT" altLang="it-IT" sz="2800">
              <a:latin typeface="Verdana" panose="020B0604030504040204" pitchFamily="34" charset="0"/>
            </a:endParaRPr>
          </a:p>
        </p:txBody>
      </p:sp>
      <p:sp>
        <p:nvSpPr>
          <p:cNvPr id="6" name="Rectangle 2"/>
          <p:cNvSpPr txBox="1">
            <a:spLocks noChangeArrowheads="1"/>
          </p:cNvSpPr>
          <p:nvPr/>
        </p:nvSpPr>
        <p:spPr bwMode="auto">
          <a:xfrm>
            <a:off x="1828800" y="349250"/>
            <a:ext cx="8534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defRPr/>
            </a:pPr>
            <a:r>
              <a:rPr lang="it-IT" altLang="it-IT" sz="3600" b="1" kern="0">
                <a:solidFill>
                  <a:srgbClr val="F6F000"/>
                </a:solidFill>
                <a:latin typeface="Calibri" pitchFamily="34" charset="0"/>
                <a:cs typeface="Calibri" pitchFamily="34" charset="0"/>
              </a:rPr>
              <a:t>Esami di I^ livello</a:t>
            </a:r>
            <a:endParaRPr lang="it-IT" altLang="it-IT" sz="3600" b="1" kern="0" dirty="0">
              <a:solidFill>
                <a:srgbClr val="F6F000"/>
              </a:solidFill>
              <a:latin typeface="Calibri" pitchFamily="34" charset="0"/>
              <a:cs typeface="Calibri" pitchFamily="34" charset="0"/>
            </a:endParaRPr>
          </a:p>
        </p:txBody>
      </p:sp>
    </p:spTree>
    <p:extLst>
      <p:ext uri="{BB962C8B-B14F-4D97-AF65-F5344CB8AC3E}">
        <p14:creationId xmlns:p14="http://schemas.microsoft.com/office/powerpoint/2010/main" val="117805520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4"/>
          <p:cNvGraphicFramePr>
            <a:graphicFrameLocks noChangeAspect="1"/>
          </p:cNvGraphicFramePr>
          <p:nvPr>
            <p:ph idx="1"/>
          </p:nvPr>
        </p:nvGraphicFramePr>
        <p:xfrm>
          <a:off x="3460750" y="101600"/>
          <a:ext cx="4959350" cy="6553200"/>
        </p:xfrm>
        <a:graphic>
          <a:graphicData uri="http://schemas.openxmlformats.org/presentationml/2006/ole">
            <mc:AlternateContent xmlns:mc="http://schemas.openxmlformats.org/markup-compatibility/2006">
              <mc:Choice xmlns:v="urn:schemas-microsoft-com:vml" Requires="v">
                <p:oleObj spid="_x0000_s1026" name="Bitmap Image" r:id="rId3" imgW="2933333" imgH="3877216" progId="Paint.Picture">
                  <p:embed/>
                </p:oleObj>
              </mc:Choice>
              <mc:Fallback>
                <p:oleObj name="Bitmap Image" r:id="rId3" imgW="2933333" imgH="3877216" progId="Paint.Picture">
                  <p:embed/>
                  <p:pic>
                    <p:nvPicPr>
                      <p:cNvPr id="3584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750" y="101600"/>
                        <a:ext cx="49593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2" name="Rectangle 7"/>
          <p:cNvSpPr>
            <a:spLocks noChangeArrowheads="1"/>
          </p:cNvSpPr>
          <p:nvPr/>
        </p:nvSpPr>
        <p:spPr bwMode="auto">
          <a:xfrm>
            <a:off x="3471864" y="5791200"/>
            <a:ext cx="4986337"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it-IT" altLang="it-IT" sz="1800"/>
          </a:p>
        </p:txBody>
      </p:sp>
      <p:sp>
        <p:nvSpPr>
          <p:cNvPr id="35843" name="CasellaDiTesto 1"/>
          <p:cNvSpPr txBox="1">
            <a:spLocks noChangeArrowheads="1"/>
          </p:cNvSpPr>
          <p:nvPr/>
        </p:nvSpPr>
        <p:spPr bwMode="auto">
          <a:xfrm>
            <a:off x="7783514" y="390526"/>
            <a:ext cx="1893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t-IT" altLang="it-IT" sz="2800" b="1">
                <a:solidFill>
                  <a:srgbClr val="FFFF00"/>
                </a:solidFill>
                <a:latin typeface="Calibri" panose="020F0502020204030204" pitchFamily="34" charset="0"/>
                <a:cs typeface="Calibri" panose="020F0502020204030204" pitchFamily="34" charset="0"/>
              </a:rPr>
              <a:t>RX addome</a:t>
            </a:r>
          </a:p>
        </p:txBody>
      </p:sp>
    </p:spTree>
    <p:extLst>
      <p:ext uri="{BB962C8B-B14F-4D97-AF65-F5344CB8AC3E}">
        <p14:creationId xmlns:p14="http://schemas.microsoft.com/office/powerpoint/2010/main" val="3307913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lstStyle/>
          <a:p>
            <a:pPr eaLnBrk="1" hangingPunct="1"/>
            <a:r>
              <a:rPr lang="en-US" altLang="it-IT" b="1" dirty="0" smtClean="0">
                <a:solidFill>
                  <a:srgbClr val="FF0000"/>
                </a:solidFill>
              </a:rPr>
              <a:t>Eco </a:t>
            </a:r>
            <a:r>
              <a:rPr lang="en-US" altLang="it-IT" b="1" dirty="0" err="1" smtClean="0">
                <a:solidFill>
                  <a:srgbClr val="FF0000"/>
                </a:solidFill>
              </a:rPr>
              <a:t>addome</a:t>
            </a:r>
            <a:r>
              <a:rPr lang="en-US" altLang="it-IT" dirty="0" smtClean="0">
                <a:solidFill>
                  <a:srgbClr val="FF0000"/>
                </a:solidFill>
              </a:rPr>
              <a:t>: </a:t>
            </a:r>
            <a:r>
              <a:rPr lang="en-US" altLang="it-IT" i="1" dirty="0" err="1" smtClean="0">
                <a:solidFill>
                  <a:srgbClr val="FF0000"/>
                </a:solidFill>
              </a:rPr>
              <a:t>Nessuna</a:t>
            </a:r>
            <a:r>
              <a:rPr lang="en-US" altLang="it-IT" i="1" dirty="0" smtClean="0">
                <a:solidFill>
                  <a:srgbClr val="FF0000"/>
                </a:solidFill>
              </a:rPr>
              <a:t> </a:t>
            </a:r>
            <a:r>
              <a:rPr lang="en-US" altLang="it-IT" i="1" dirty="0" err="1" smtClean="0">
                <a:solidFill>
                  <a:srgbClr val="FF0000"/>
                </a:solidFill>
              </a:rPr>
              <a:t>evidenza</a:t>
            </a:r>
            <a:r>
              <a:rPr lang="en-US" altLang="it-IT" i="1" dirty="0" smtClean="0">
                <a:solidFill>
                  <a:srgbClr val="FF0000"/>
                </a:solidFill>
              </a:rPr>
              <a:t> di </a:t>
            </a:r>
            <a:r>
              <a:rPr lang="en-US" altLang="it-IT" i="1" dirty="0" err="1" smtClean="0">
                <a:solidFill>
                  <a:srgbClr val="FF0000"/>
                </a:solidFill>
              </a:rPr>
              <a:t>calcoli</a:t>
            </a:r>
            <a:r>
              <a:rPr lang="en-US" altLang="it-IT" i="1" dirty="0" smtClean="0">
                <a:solidFill>
                  <a:srgbClr val="FF0000"/>
                </a:solidFill>
              </a:rPr>
              <a:t> </a:t>
            </a:r>
            <a:r>
              <a:rPr lang="en-US" altLang="it-IT" i="1" dirty="0" err="1" smtClean="0">
                <a:solidFill>
                  <a:srgbClr val="FF0000"/>
                </a:solidFill>
              </a:rPr>
              <a:t>nella</a:t>
            </a:r>
            <a:r>
              <a:rPr lang="en-US" altLang="it-IT" i="1" dirty="0" smtClean="0">
                <a:solidFill>
                  <a:srgbClr val="FF0000"/>
                </a:solidFill>
              </a:rPr>
              <a:t> </a:t>
            </a:r>
            <a:r>
              <a:rPr lang="en-US" altLang="it-IT" i="1" dirty="0" err="1" smtClean="0">
                <a:solidFill>
                  <a:srgbClr val="FF0000"/>
                </a:solidFill>
              </a:rPr>
              <a:t>colecisti</a:t>
            </a:r>
            <a:r>
              <a:rPr lang="en-US" altLang="it-IT" i="1" dirty="0" smtClean="0">
                <a:solidFill>
                  <a:srgbClr val="FF0000"/>
                </a:solidFill>
              </a:rPr>
              <a:t> / VBP </a:t>
            </a:r>
            <a:r>
              <a:rPr lang="en-US" altLang="it-IT" i="1" dirty="0" err="1" smtClean="0">
                <a:solidFill>
                  <a:srgbClr val="FF0000"/>
                </a:solidFill>
              </a:rPr>
              <a:t>dilatata</a:t>
            </a:r>
            <a:r>
              <a:rPr lang="en-US" altLang="it-IT" i="1" dirty="0" smtClean="0">
                <a:solidFill>
                  <a:srgbClr val="FF0000"/>
                </a:solidFill>
              </a:rPr>
              <a:t> (ca. 6-8 mm); non masse </a:t>
            </a:r>
            <a:r>
              <a:rPr lang="en-US" altLang="it-IT" i="1" dirty="0" err="1" smtClean="0">
                <a:solidFill>
                  <a:srgbClr val="FF0000"/>
                </a:solidFill>
              </a:rPr>
              <a:t>della</a:t>
            </a:r>
            <a:r>
              <a:rPr lang="en-US" altLang="it-IT" i="1" dirty="0" smtClean="0">
                <a:solidFill>
                  <a:srgbClr val="FF0000"/>
                </a:solidFill>
              </a:rPr>
              <a:t> </a:t>
            </a:r>
            <a:r>
              <a:rPr lang="en-US" altLang="it-IT" i="1" dirty="0" err="1" smtClean="0">
                <a:solidFill>
                  <a:srgbClr val="FF0000"/>
                </a:solidFill>
              </a:rPr>
              <a:t>testa</a:t>
            </a:r>
            <a:r>
              <a:rPr lang="en-US" altLang="it-IT" i="1" dirty="0" smtClean="0">
                <a:solidFill>
                  <a:srgbClr val="FF0000"/>
                </a:solidFill>
              </a:rPr>
              <a:t> del pancreas</a:t>
            </a:r>
          </a:p>
          <a:p>
            <a:pPr eaLnBrk="1" hangingPunct="1"/>
            <a:endParaRPr lang="en-US" altLang="it-IT" i="1" dirty="0" smtClean="0">
              <a:solidFill>
                <a:srgbClr val="FF0000"/>
              </a:solidFill>
            </a:endParaRPr>
          </a:p>
          <a:p>
            <a:pPr eaLnBrk="1" hangingPunct="1"/>
            <a:r>
              <a:rPr lang="en-US" altLang="it-IT" b="1" dirty="0" smtClean="0">
                <a:solidFill>
                  <a:srgbClr val="FF0000"/>
                </a:solidFill>
              </a:rPr>
              <a:t>TAC </a:t>
            </a:r>
            <a:r>
              <a:rPr lang="en-US" altLang="it-IT" b="1" dirty="0" err="1" smtClean="0">
                <a:solidFill>
                  <a:srgbClr val="FF0000"/>
                </a:solidFill>
              </a:rPr>
              <a:t>addome</a:t>
            </a:r>
            <a:r>
              <a:rPr lang="en-US" altLang="it-IT" b="1" i="1" dirty="0" smtClean="0">
                <a:solidFill>
                  <a:srgbClr val="FF0000"/>
                </a:solidFill>
              </a:rPr>
              <a:t>:</a:t>
            </a:r>
            <a:r>
              <a:rPr lang="en-US" altLang="it-IT" i="1" dirty="0" smtClean="0">
                <a:solidFill>
                  <a:srgbClr val="FF0000"/>
                </a:solidFill>
              </a:rPr>
              <a:t> VBP </a:t>
            </a:r>
            <a:r>
              <a:rPr lang="en-US" altLang="it-IT" i="1" dirty="0" err="1" smtClean="0">
                <a:solidFill>
                  <a:srgbClr val="FF0000"/>
                </a:solidFill>
              </a:rPr>
              <a:t>dilatata</a:t>
            </a:r>
            <a:r>
              <a:rPr lang="en-US" altLang="it-IT" i="1" dirty="0" smtClean="0">
                <a:solidFill>
                  <a:srgbClr val="FF0000"/>
                </a:solidFill>
              </a:rPr>
              <a:t>; pancreas </a:t>
            </a:r>
            <a:r>
              <a:rPr lang="en-US" altLang="it-IT" i="1" dirty="0" err="1" smtClean="0">
                <a:solidFill>
                  <a:srgbClr val="FF0000"/>
                </a:solidFill>
              </a:rPr>
              <a:t>ipertrofico</a:t>
            </a:r>
            <a:r>
              <a:rPr lang="en-US" altLang="it-IT" i="1" dirty="0" smtClean="0">
                <a:solidFill>
                  <a:srgbClr val="FF0000"/>
                </a:solidFill>
              </a:rPr>
              <a:t>, ma non masse </a:t>
            </a:r>
            <a:r>
              <a:rPr lang="en-US" altLang="it-IT" i="1" dirty="0" err="1" smtClean="0">
                <a:solidFill>
                  <a:srgbClr val="FF0000"/>
                </a:solidFill>
              </a:rPr>
              <a:t>identificabili</a:t>
            </a:r>
            <a:endParaRPr lang="en-US" altLang="it-IT" i="1" dirty="0" smtClean="0">
              <a:solidFill>
                <a:srgbClr val="FF0000"/>
              </a:solidFill>
            </a:endParaRPr>
          </a:p>
        </p:txBody>
      </p:sp>
      <p:sp>
        <p:nvSpPr>
          <p:cNvPr id="4" name="Rectangle 2"/>
          <p:cNvSpPr txBox="1">
            <a:spLocks noChangeArrowheads="1"/>
          </p:cNvSpPr>
          <p:nvPr/>
        </p:nvSpPr>
        <p:spPr bwMode="auto">
          <a:xfrm>
            <a:off x="1828800" y="349250"/>
            <a:ext cx="8534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defRPr/>
            </a:pPr>
            <a:r>
              <a:rPr lang="it-IT" altLang="it-IT" sz="3600" b="1" kern="0" dirty="0">
                <a:solidFill>
                  <a:srgbClr val="F6F000"/>
                </a:solidFill>
                <a:latin typeface="Calibri" pitchFamily="34" charset="0"/>
                <a:cs typeface="Calibri" pitchFamily="34" charset="0"/>
              </a:rPr>
              <a:t>Altri esami </a:t>
            </a:r>
          </a:p>
        </p:txBody>
      </p:sp>
    </p:spTree>
    <p:extLst>
      <p:ext uri="{BB962C8B-B14F-4D97-AF65-F5344CB8AC3E}">
        <p14:creationId xmlns:p14="http://schemas.microsoft.com/office/powerpoint/2010/main" val="3143228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968</Words>
  <Application>Microsoft Office PowerPoint</Application>
  <PresentationFormat>Widescreen</PresentationFormat>
  <Paragraphs>168</Paragraphs>
  <Slides>24</Slides>
  <Notes>0</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33" baseType="lpstr">
      <vt:lpstr>MS PGothic</vt:lpstr>
      <vt:lpstr>Yu Gothic</vt:lpstr>
      <vt:lpstr>Arial</vt:lpstr>
      <vt:lpstr>Calibri</vt:lpstr>
      <vt:lpstr>Calibri Light</vt:lpstr>
      <vt:lpstr>Times New Roman</vt:lpstr>
      <vt:lpstr>Verdana</vt:lpstr>
      <vt:lpstr>Tema di Office</vt:lpstr>
      <vt:lpstr>Bitmap Image</vt:lpstr>
      <vt:lpstr>Presentazione standard di PowerPoint</vt:lpstr>
      <vt:lpstr>Caso Clinico</vt:lpstr>
      <vt:lpstr>Presentazione standard di PowerPoint</vt:lpstr>
      <vt:lpstr>Presentazione standard di PowerPoint</vt:lpstr>
      <vt:lpstr>Presentazione standard di PowerPoint</vt:lpstr>
      <vt:lpstr>Laboratorio</vt:lpstr>
      <vt:lpstr>Presentazione standard di PowerPoint</vt:lpstr>
      <vt:lpstr>Presentazione standard di PowerPoint</vt:lpstr>
      <vt:lpstr>Presentazione standard di PowerPoint</vt:lpstr>
      <vt:lpstr>ECO Endoscopia  Diffusa ipertrofia pancreatica con aspetto ipoecogeno.  FNA negativo per cellule neoplastiche</vt:lpstr>
      <vt:lpstr>ERCP  Stenosi di un lungo segmento della VBP. Normale lunghezza del Wirsung con aspetti irregolari. Brushing e biopsia negative per patologia neoplastica</vt:lpstr>
      <vt:lpstr>Presentazione standard di PowerPoint</vt:lpstr>
      <vt:lpstr>Duodeno-cefalo pancreasectomia  (prodedura di Whipple)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Caratteristiche topografiche del dolore in corso di ancreatite cronica</vt:lpstr>
      <vt:lpstr>Presentazione standard di PowerPoint</vt:lpstr>
      <vt:lpstr>Presentazione standard di PowerPoint</vt:lpstr>
      <vt:lpstr>Presentazione standard di PowerPoint</vt:lpstr>
      <vt:lpstr>Ulteriori aspetti clinici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1</cp:revision>
  <dcterms:created xsi:type="dcterms:W3CDTF">2019-04-02T09:59:06Z</dcterms:created>
  <dcterms:modified xsi:type="dcterms:W3CDTF">2019-04-02T09:59:19Z</dcterms:modified>
</cp:coreProperties>
</file>