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3" r:id="rId5"/>
    <p:sldId id="264" r:id="rId6"/>
    <p:sldId id="266" r:id="rId7"/>
    <p:sldId id="267" r:id="rId8"/>
    <p:sldId id="269" r:id="rId9"/>
    <p:sldId id="270" r:id="rId10"/>
    <p:sldId id="272" r:id="rId11"/>
    <p:sldId id="273" r:id="rId12"/>
    <p:sldId id="274" r:id="rId13"/>
    <p:sldId id="276" r:id="rId14"/>
    <p:sldId id="277" r:id="rId15"/>
    <p:sldId id="278" r:id="rId16"/>
    <p:sldId id="28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63AC-BBCF-453B-B928-9D706062AACF}" type="datetimeFigureOut">
              <a:rPr lang="it-IT" smtClean="0"/>
              <a:t>02/04/2019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5FC51-B126-4BD8-A90B-9A192FD98D65}" type="slidenum">
              <a:rPr lang="it-IT" smtClean="0"/>
              <a:t>‹N›</a:t>
            </a:fld>
            <a:endParaRPr lang="it-IT"/>
          </a:p>
        </p:txBody>
      </p:sp>
    </p:spTree>
    <p:extLst>
      <p:ext uri="{BB962C8B-B14F-4D97-AF65-F5344CB8AC3E}">
        <p14:creationId xmlns:p14="http://schemas.microsoft.com/office/powerpoint/2010/main" val="85783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C30DE3-7D9D-D140-B734-C16BB4830C3B}" type="slidenum">
              <a:rPr lang="it-IT" smtClean="0"/>
              <a:t>14</a:t>
            </a:fld>
            <a:endParaRPr lang="it-IT"/>
          </a:p>
        </p:txBody>
      </p:sp>
    </p:spTree>
    <p:extLst>
      <p:ext uri="{BB962C8B-B14F-4D97-AF65-F5344CB8AC3E}">
        <p14:creationId xmlns:p14="http://schemas.microsoft.com/office/powerpoint/2010/main" val="309809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8832A6F-B787-4BD6-9CF6-E4444E7A8424}"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31313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832A6F-B787-4BD6-9CF6-E4444E7A8424}"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86995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832A6F-B787-4BD6-9CF6-E4444E7A8424}"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79866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832A6F-B787-4BD6-9CF6-E4444E7A8424}"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75847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E8832A6F-B787-4BD6-9CF6-E4444E7A8424}" type="datetimeFigureOut">
              <a:rPr lang="it-IT" smtClean="0"/>
              <a:t>02/04/2019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8566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8832A6F-B787-4BD6-9CF6-E4444E7A8424}"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1656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8832A6F-B787-4BD6-9CF6-E4444E7A8424}" type="datetimeFigureOut">
              <a:rPr lang="it-IT" smtClean="0"/>
              <a:t>02/04/2019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2321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8832A6F-B787-4BD6-9CF6-E4444E7A8424}" type="datetimeFigureOut">
              <a:rPr lang="it-IT" smtClean="0"/>
              <a:t>02/04/2019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207331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8832A6F-B787-4BD6-9CF6-E4444E7A8424}" type="datetimeFigureOut">
              <a:rPr lang="it-IT" smtClean="0"/>
              <a:t>02/04/2019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328857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8832A6F-B787-4BD6-9CF6-E4444E7A8424}"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330690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8832A6F-B787-4BD6-9CF6-E4444E7A8424}" type="datetimeFigureOut">
              <a:rPr lang="it-IT" smtClean="0"/>
              <a:t>02/04/2019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2D2F7B-52A1-49E0-9771-7A223BE7B294}" type="slidenum">
              <a:rPr lang="it-IT" smtClean="0"/>
              <a:t>‹N›</a:t>
            </a:fld>
            <a:endParaRPr lang="it-IT"/>
          </a:p>
        </p:txBody>
      </p:sp>
    </p:spTree>
    <p:extLst>
      <p:ext uri="{BB962C8B-B14F-4D97-AF65-F5344CB8AC3E}">
        <p14:creationId xmlns:p14="http://schemas.microsoft.com/office/powerpoint/2010/main" val="148199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2A6F-B787-4BD6-9CF6-E4444E7A8424}" type="datetimeFigureOut">
              <a:rPr lang="it-IT" smtClean="0"/>
              <a:t>02/04/2019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D2F7B-52A1-49E0-9771-7A223BE7B294}" type="slidenum">
              <a:rPr lang="it-IT" smtClean="0"/>
              <a:t>‹N›</a:t>
            </a:fld>
            <a:endParaRPr lang="it-IT"/>
          </a:p>
        </p:txBody>
      </p:sp>
    </p:spTree>
    <p:extLst>
      <p:ext uri="{BB962C8B-B14F-4D97-AF65-F5344CB8AC3E}">
        <p14:creationId xmlns:p14="http://schemas.microsoft.com/office/powerpoint/2010/main" val="305982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2895600" y="381001"/>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spcBef>
                <a:spcPct val="50000"/>
              </a:spcBef>
            </a:pPr>
            <a:r>
              <a:rPr lang="it-IT" b="1">
                <a:solidFill>
                  <a:srgbClr val="FFFF00"/>
                </a:solidFill>
                <a:latin typeface="Arial" charset="0"/>
                <a:ea typeface="ＭＳ Ｐゴシック" charset="0"/>
                <a:cs typeface="ＭＳ Ｐゴシック" charset="0"/>
              </a:rPr>
              <a:t>APACHE III</a:t>
            </a:r>
            <a:r>
              <a:rPr lang="it-IT">
                <a:solidFill>
                  <a:srgbClr val="FFFF00"/>
                </a:solidFill>
                <a:latin typeface="Arial" charset="0"/>
                <a:ea typeface="ＭＳ Ｐゴシック" charset="0"/>
                <a:cs typeface="ＭＳ Ｐゴシック" charset="0"/>
              </a:rPr>
              <a:t> </a:t>
            </a:r>
            <a:r>
              <a:rPr lang="it-IT" b="1">
                <a:solidFill>
                  <a:srgbClr val="FFFF00"/>
                </a:solidFill>
                <a:latin typeface="Arial" charset="0"/>
                <a:ea typeface="ＭＳ Ｐゴシック" charset="0"/>
                <a:cs typeface="ＭＳ Ｐゴシック" charset="0"/>
              </a:rPr>
              <a:t> SCORING  SYSTEM</a:t>
            </a:r>
          </a:p>
        </p:txBody>
      </p:sp>
      <p:sp>
        <p:nvSpPr>
          <p:cNvPr id="35842" name="Text Box 3"/>
          <p:cNvSpPr txBox="1">
            <a:spLocks noChangeArrowheads="1"/>
          </p:cNvSpPr>
          <p:nvPr/>
        </p:nvSpPr>
        <p:spPr bwMode="auto">
          <a:xfrm>
            <a:off x="2057400" y="1311276"/>
            <a:ext cx="3352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spcBef>
                <a:spcPct val="50000"/>
              </a:spcBef>
            </a:pPr>
            <a:r>
              <a:rPr lang="it-IT" sz="2000" b="1" dirty="0">
                <a:latin typeface="Arial" charset="0"/>
                <a:ea typeface="ＭＳ Ｐゴシック" charset="0"/>
                <a:cs typeface="ＭＳ Ｐゴシック" charset="0"/>
              </a:rPr>
              <a:t>Temperatura</a:t>
            </a:r>
          </a:p>
          <a:p>
            <a:pPr eaLnBrk="1" hangingPunct="1">
              <a:spcBef>
                <a:spcPct val="50000"/>
              </a:spcBef>
            </a:pPr>
            <a:r>
              <a:rPr lang="it-IT" sz="2000" b="1" dirty="0">
                <a:latin typeface="Arial" charset="0"/>
                <a:ea typeface="ＭＳ Ｐゴシック" charset="0"/>
                <a:cs typeface="ＭＳ Ｐゴシック" charset="0"/>
              </a:rPr>
              <a:t>Pressione arteriosa media</a:t>
            </a:r>
          </a:p>
          <a:p>
            <a:pPr eaLnBrk="1" hangingPunct="1">
              <a:spcBef>
                <a:spcPct val="50000"/>
              </a:spcBef>
            </a:pPr>
            <a:r>
              <a:rPr lang="it-IT" sz="2000" b="1" dirty="0">
                <a:latin typeface="Arial" charset="0"/>
                <a:ea typeface="ＭＳ Ｐゴシック" charset="0"/>
                <a:cs typeface="ＭＳ Ｐゴシック" charset="0"/>
              </a:rPr>
              <a:t>Frequenza cardiaca</a:t>
            </a:r>
          </a:p>
          <a:p>
            <a:pPr eaLnBrk="1" hangingPunct="1">
              <a:spcBef>
                <a:spcPct val="50000"/>
              </a:spcBef>
            </a:pPr>
            <a:r>
              <a:rPr lang="it-IT" sz="2000" b="1" dirty="0">
                <a:latin typeface="Arial" charset="0"/>
                <a:ea typeface="ＭＳ Ｐゴシック" charset="0"/>
                <a:cs typeface="ＭＳ Ｐゴシック" charset="0"/>
              </a:rPr>
              <a:t>Frequenza respiratoria</a:t>
            </a:r>
          </a:p>
          <a:p>
            <a:pPr eaLnBrk="1" hangingPunct="1">
              <a:spcBef>
                <a:spcPct val="50000"/>
              </a:spcBef>
            </a:pPr>
            <a:r>
              <a:rPr lang="it-IT" sz="2000" b="1" dirty="0">
                <a:latin typeface="Arial" charset="0"/>
                <a:ea typeface="ＭＳ Ｐゴシック" charset="0"/>
                <a:cs typeface="ＭＳ Ｐゴシック" charset="0"/>
              </a:rPr>
              <a:t>PaO2</a:t>
            </a:r>
          </a:p>
          <a:p>
            <a:pPr eaLnBrk="1" hangingPunct="1">
              <a:spcBef>
                <a:spcPct val="50000"/>
              </a:spcBef>
            </a:pPr>
            <a:r>
              <a:rPr lang="it-IT" sz="2000" b="1" dirty="0" err="1">
                <a:latin typeface="Arial" charset="0"/>
                <a:ea typeface="ＭＳ Ｐゴシック" charset="0"/>
                <a:cs typeface="ＭＳ Ｐゴシック" charset="0"/>
              </a:rPr>
              <a:t>pH</a:t>
            </a:r>
            <a:r>
              <a:rPr lang="it-IT" sz="2000" b="1" dirty="0">
                <a:latin typeface="Arial" charset="0"/>
                <a:ea typeface="ＭＳ Ｐゴシック" charset="0"/>
                <a:cs typeface="ＭＳ Ｐゴシック" charset="0"/>
              </a:rPr>
              <a:t> arterioso</a:t>
            </a:r>
          </a:p>
        </p:txBody>
      </p:sp>
      <p:sp>
        <p:nvSpPr>
          <p:cNvPr id="35843" name="Text Box 4"/>
          <p:cNvSpPr txBox="1">
            <a:spLocks noChangeArrowheads="1"/>
          </p:cNvSpPr>
          <p:nvPr/>
        </p:nvSpPr>
        <p:spPr bwMode="auto">
          <a:xfrm>
            <a:off x="6096000" y="1295401"/>
            <a:ext cx="3124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spcBef>
                <a:spcPct val="50000"/>
              </a:spcBef>
            </a:pPr>
            <a:r>
              <a:rPr lang="it-IT" sz="2000" b="1">
                <a:latin typeface="Arial" charset="0"/>
                <a:ea typeface="ＭＳ Ｐゴシック" charset="0"/>
                <a:cs typeface="ＭＳ Ｐゴシック" charset="0"/>
              </a:rPr>
              <a:t>Sodio e potassio sierico</a:t>
            </a:r>
          </a:p>
          <a:p>
            <a:pPr eaLnBrk="1" hangingPunct="1">
              <a:spcBef>
                <a:spcPct val="50000"/>
              </a:spcBef>
            </a:pPr>
            <a:r>
              <a:rPr lang="it-IT" sz="2000" b="1" dirty="0">
                <a:latin typeface="Arial" charset="0"/>
                <a:ea typeface="ＭＳ Ｐゴシック" charset="0"/>
                <a:cs typeface="ＭＳ Ｐゴシック" charset="0"/>
              </a:rPr>
              <a:t>Glicemia</a:t>
            </a:r>
          </a:p>
          <a:p>
            <a:pPr eaLnBrk="1" hangingPunct="1">
              <a:spcBef>
                <a:spcPct val="50000"/>
              </a:spcBef>
            </a:pPr>
            <a:r>
              <a:rPr lang="it-IT" sz="2000" b="1" dirty="0">
                <a:latin typeface="Arial" charset="0"/>
                <a:ea typeface="ＭＳ Ｐゴシック" charset="0"/>
                <a:cs typeface="ＭＳ Ｐゴシック" charset="0"/>
              </a:rPr>
              <a:t>Creatininemia</a:t>
            </a:r>
          </a:p>
          <a:p>
            <a:pPr eaLnBrk="1" hangingPunct="1">
              <a:spcBef>
                <a:spcPct val="50000"/>
              </a:spcBef>
            </a:pPr>
            <a:r>
              <a:rPr lang="it-IT" sz="2000" b="1" dirty="0">
                <a:latin typeface="Arial" charset="0"/>
                <a:ea typeface="ＭＳ Ｐゴシック" charset="0"/>
                <a:cs typeface="ＭＳ Ｐゴシック" charset="0"/>
              </a:rPr>
              <a:t>BUN</a:t>
            </a:r>
          </a:p>
          <a:p>
            <a:pPr eaLnBrk="1" hangingPunct="1">
              <a:spcBef>
                <a:spcPct val="50000"/>
              </a:spcBef>
            </a:pPr>
            <a:r>
              <a:rPr lang="it-IT" sz="2000" b="1" dirty="0">
                <a:latin typeface="Arial" charset="0"/>
                <a:ea typeface="ＭＳ Ｐゴシック" charset="0"/>
                <a:cs typeface="ＭＳ Ｐゴシック" charset="0"/>
              </a:rPr>
              <a:t>Leucociti </a:t>
            </a:r>
          </a:p>
          <a:p>
            <a:pPr eaLnBrk="1" hangingPunct="1">
              <a:spcBef>
                <a:spcPct val="50000"/>
              </a:spcBef>
            </a:pPr>
            <a:r>
              <a:rPr lang="it-IT" sz="2000" b="1" dirty="0">
                <a:latin typeface="Arial" charset="0"/>
                <a:ea typeface="ＭＳ Ｐゴシック" charset="0"/>
                <a:cs typeface="ＭＳ Ｐゴシック" charset="0"/>
              </a:rPr>
              <a:t>ematocrito </a:t>
            </a:r>
          </a:p>
          <a:p>
            <a:pPr eaLnBrk="1" hangingPunct="1">
              <a:spcBef>
                <a:spcPct val="50000"/>
              </a:spcBef>
            </a:pPr>
            <a:r>
              <a:rPr lang="it-IT" sz="2000" b="1" dirty="0">
                <a:latin typeface="Arial" charset="0"/>
                <a:ea typeface="ＭＳ Ｐゴシック" charset="0"/>
                <a:cs typeface="ＭＳ Ｐゴシック" charset="0"/>
              </a:rPr>
              <a:t>albumina</a:t>
            </a:r>
          </a:p>
          <a:p>
            <a:pPr eaLnBrk="1" hangingPunct="1">
              <a:spcBef>
                <a:spcPct val="50000"/>
              </a:spcBef>
            </a:pPr>
            <a:r>
              <a:rPr lang="it-IT" sz="2000" b="1" dirty="0">
                <a:latin typeface="Arial" charset="0"/>
                <a:ea typeface="ＭＳ Ｐゴシック" charset="0"/>
                <a:cs typeface="ＭＳ Ｐゴシック" charset="0"/>
              </a:rPr>
              <a:t>Bilirubina</a:t>
            </a:r>
          </a:p>
        </p:txBody>
      </p:sp>
      <p:sp>
        <p:nvSpPr>
          <p:cNvPr id="35844" name="Text Box 5"/>
          <p:cNvSpPr txBox="1">
            <a:spLocks noChangeArrowheads="1"/>
          </p:cNvSpPr>
          <p:nvPr/>
        </p:nvSpPr>
        <p:spPr bwMode="auto">
          <a:xfrm>
            <a:off x="1943100" y="5287962"/>
            <a:ext cx="8305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spcBef>
                <a:spcPct val="50000"/>
              </a:spcBef>
            </a:pPr>
            <a:r>
              <a:rPr lang="it-IT" sz="2000" b="1" dirty="0">
                <a:solidFill>
                  <a:srgbClr val="FFFF00"/>
                </a:solidFill>
                <a:latin typeface="Arial" charset="0"/>
                <a:ea typeface="ＭＳ Ｐゴシック" charset="0"/>
                <a:cs typeface="ＭＳ Ｐゴシック" charset="0"/>
              </a:rPr>
              <a:t>Fattori addizionali:</a:t>
            </a:r>
          </a:p>
          <a:p>
            <a:pPr eaLnBrk="1" hangingPunct="1">
              <a:spcBef>
                <a:spcPct val="50000"/>
              </a:spcBef>
            </a:pPr>
            <a:r>
              <a:rPr lang="it-IT" sz="1800" b="1" dirty="0">
                <a:solidFill>
                  <a:srgbClr val="FFFF00"/>
                </a:solidFill>
                <a:latin typeface="Arial" charset="0"/>
                <a:ea typeface="ＭＳ Ｐゴシック" charset="0"/>
                <a:cs typeface="ＭＳ Ｐゴシック" charset="0"/>
              </a:rPr>
              <a:t>     Età, pregressa insufficienza d’organo, Immunosoppressione, pregressi</a:t>
            </a:r>
          </a:p>
          <a:p>
            <a:pPr eaLnBrk="1" hangingPunct="1">
              <a:lnSpc>
                <a:spcPct val="60000"/>
              </a:lnSpc>
              <a:spcBef>
                <a:spcPct val="50000"/>
              </a:spcBef>
            </a:pPr>
            <a:r>
              <a:rPr lang="it-IT" sz="1800" b="1" dirty="0">
                <a:solidFill>
                  <a:srgbClr val="FFFF00"/>
                </a:solidFill>
                <a:latin typeface="Arial" charset="0"/>
                <a:ea typeface="ＭＳ Ｐゴシック" charset="0"/>
                <a:cs typeface="ＭＳ Ｐゴシック" charset="0"/>
              </a:rPr>
              <a:t>     interventi chirurgici</a:t>
            </a:r>
          </a:p>
        </p:txBody>
      </p:sp>
    </p:spTree>
    <p:extLst>
      <p:ext uri="{BB962C8B-B14F-4D97-AF65-F5344CB8AC3E}">
        <p14:creationId xmlns:p14="http://schemas.microsoft.com/office/powerpoint/2010/main" val="3810184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2423592" y="256267"/>
            <a:ext cx="7429500" cy="1019200"/>
          </a:xfrm>
          <a:prstGeom prst="rect">
            <a:avLst/>
          </a:prstGeom>
        </p:spPr>
        <p:txBody>
          <a:bodyPr>
            <a:norm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6000" b="1" dirty="0">
                <a:solidFill>
                  <a:srgbClr val="FFFF00"/>
                </a:solidFill>
              </a:rPr>
              <a:t>ATB Treatment</a:t>
            </a:r>
          </a:p>
        </p:txBody>
      </p:sp>
      <p:sp>
        <p:nvSpPr>
          <p:cNvPr id="5" name="Rectangle 3"/>
          <p:cNvSpPr txBox="1">
            <a:spLocks noChangeArrowheads="1"/>
          </p:cNvSpPr>
          <p:nvPr/>
        </p:nvSpPr>
        <p:spPr>
          <a:xfrm>
            <a:off x="1631505" y="1124744"/>
            <a:ext cx="8880224" cy="5616624"/>
          </a:xfrm>
          <a:prstGeom prst="rect">
            <a:avLst/>
          </a:prstGeom>
        </p:spPr>
        <p:txBody>
          <a:bodyPr>
            <a:normAutofit lnSpcReduction="10000"/>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it-IT" sz="3600" b="1" i="1" dirty="0">
                <a:effectLst/>
              </a:rPr>
              <a:t>Recommendations</a:t>
            </a:r>
            <a:r>
              <a:rPr lang="it-IT" sz="3800" b="1" i="1" dirty="0">
                <a:effectLst/>
              </a:rPr>
              <a:t> </a:t>
            </a:r>
          </a:p>
          <a:p>
            <a:pPr marL="0" indent="0" algn="just">
              <a:buNone/>
            </a:pPr>
            <a:endParaRPr lang="it-IT" sz="2000" b="1" i="1" dirty="0">
              <a:effectLst/>
            </a:endParaRPr>
          </a:p>
          <a:p>
            <a:pPr algn="just"/>
            <a:r>
              <a:rPr lang="en-GB" sz="1600" dirty="0">
                <a:effectLst/>
              </a:rPr>
              <a:t>Antibiotics should be given for an extrapancreatic infection, such as cholangitis, catheter-acquired infections, bacteremia, urinary tract infections, pneumonia (strong recommendation, moderate quality of evidence). </a:t>
            </a:r>
          </a:p>
          <a:p>
            <a:pPr algn="just"/>
            <a:r>
              <a:rPr lang="en-GB" sz="1600" dirty="0">
                <a:effectLst/>
              </a:rPr>
              <a:t>Routine use of prophylactic antibiotics in patients with severe AP is not recommended (strong recommendation, moderate quality of evidence). </a:t>
            </a:r>
          </a:p>
          <a:p>
            <a:pPr algn="just"/>
            <a:r>
              <a:rPr lang="en-GB" sz="1600" dirty="0">
                <a:effectLst/>
              </a:rPr>
              <a:t>The use of antibiotics in patients with sterile necrosis to prevent the development of infected necrosis is not recommended (strong recommendation, moderate quality of evidence). </a:t>
            </a:r>
          </a:p>
          <a:p>
            <a:pPr algn="just"/>
            <a:r>
              <a:rPr lang="en-GB" sz="1600" dirty="0">
                <a:effectLst/>
              </a:rPr>
              <a:t>Infected necrosis should be considered in patients with pancreatic necrosis who deteriorate or fail to improve after 7–10 days of hospitalization. In these patients, either (</a:t>
            </a:r>
            <a:r>
              <a:rPr lang="en-GB" sz="1600" dirty="0" err="1">
                <a:effectLst/>
              </a:rPr>
              <a:t>i</a:t>
            </a:r>
            <a:r>
              <a:rPr lang="en-GB" sz="1600" dirty="0">
                <a:effectLst/>
              </a:rPr>
              <a:t>) initial CT-guided fine-needle aspiration (FNA) for Gram stain and culture or (ii) empiric use of antibiotics after obtaining necessary cultures, without CT FNA, should be given (strong recommendation, moderate evidence). </a:t>
            </a:r>
          </a:p>
          <a:p>
            <a:pPr algn="just"/>
            <a:r>
              <a:rPr lang="en-GB" sz="1600" dirty="0">
                <a:effectLst/>
              </a:rPr>
              <a:t>In patients with infected necrosis, antibiotics known to penetrate pancreatic necrosis, such as carbapenems, quinolones, and metronidazole, may be useful in delaying or sometimes totally avoiding intervention, thus decreasing morbidity and mortality (conditional recommendation, moderate quality of evidence). </a:t>
            </a:r>
          </a:p>
          <a:p>
            <a:pPr algn="just"/>
            <a:r>
              <a:rPr lang="en-GB" sz="1600" dirty="0">
                <a:effectLst/>
              </a:rPr>
              <a:t>Routine administration of antifungal agents along with prophylactic or therapeutic antibiotics is not recommended (conditional recommendation, low quality of evidence). </a:t>
            </a:r>
          </a:p>
        </p:txBody>
      </p:sp>
    </p:spTree>
    <p:extLst>
      <p:ext uri="{BB962C8B-B14F-4D97-AF65-F5344CB8AC3E}">
        <p14:creationId xmlns:p14="http://schemas.microsoft.com/office/powerpoint/2010/main" val="2263812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3863976" y="260351"/>
            <a:ext cx="4291559" cy="584775"/>
          </a:xfrm>
          <a:prstGeom prst="rect">
            <a:avLst/>
          </a:prstGeom>
          <a:solidFill>
            <a:schemeClr val="tx2"/>
          </a:solidFill>
          <a:ln w="9525">
            <a:solidFill>
              <a:srgbClr val="CC3300"/>
            </a:solidFill>
            <a:miter lim="800000"/>
            <a:headEnd/>
            <a:tailEnd/>
          </a:ln>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3200" dirty="0">
                <a:solidFill>
                  <a:schemeClr val="bg2"/>
                </a:solidFill>
                <a:latin typeface="Tahoma" charset="0"/>
                <a:cs typeface="Tahoma" charset="0"/>
              </a:rPr>
              <a:t>TERAPIA CHIRURGICA</a:t>
            </a:r>
          </a:p>
        </p:txBody>
      </p:sp>
      <p:sp>
        <p:nvSpPr>
          <p:cNvPr id="46082" name="Text Box 5"/>
          <p:cNvSpPr txBox="1">
            <a:spLocks noChangeArrowheads="1"/>
          </p:cNvSpPr>
          <p:nvPr/>
        </p:nvSpPr>
        <p:spPr bwMode="auto">
          <a:xfrm>
            <a:off x="2711451" y="1196975"/>
            <a:ext cx="2538413"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a:solidFill>
                  <a:srgbClr val="003366"/>
                </a:solidFill>
                <a:latin typeface="Tahoma" charset="0"/>
                <a:cs typeface="Tahoma" charset="0"/>
              </a:rPr>
              <a:t>ProInf AISP 2001</a:t>
            </a:r>
          </a:p>
        </p:txBody>
      </p:sp>
      <p:sp>
        <p:nvSpPr>
          <p:cNvPr id="46083" name="Text Box 6"/>
          <p:cNvSpPr txBox="1">
            <a:spLocks noChangeArrowheads="1"/>
          </p:cNvSpPr>
          <p:nvPr/>
        </p:nvSpPr>
        <p:spPr bwMode="auto">
          <a:xfrm>
            <a:off x="2006601" y="1844676"/>
            <a:ext cx="3725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a:solidFill>
                  <a:srgbClr val="FFFF00"/>
                </a:solidFill>
                <a:latin typeface="Arial" charset="0"/>
              </a:rPr>
              <a:t>…indicazioni </a:t>
            </a:r>
          </a:p>
          <a:p>
            <a:pPr algn="ctr" eaLnBrk="1" hangingPunct="1"/>
            <a:r>
              <a:rPr lang="it-IT" sz="2400">
                <a:solidFill>
                  <a:srgbClr val="FFFF00"/>
                </a:solidFill>
                <a:latin typeface="Arial" charset="0"/>
              </a:rPr>
              <a:t>all</a:t>
            </a:r>
            <a:r>
              <a:rPr lang="ja-JP" altLang="it-IT" sz="2400">
                <a:solidFill>
                  <a:srgbClr val="FFFF00"/>
                </a:solidFill>
                <a:latin typeface="Arial" charset="0"/>
              </a:rPr>
              <a:t>’</a:t>
            </a:r>
            <a:r>
              <a:rPr lang="it-IT" altLang="ja-JP" sz="2400">
                <a:solidFill>
                  <a:srgbClr val="FFFF00"/>
                </a:solidFill>
                <a:latin typeface="Arial" charset="0"/>
              </a:rPr>
              <a:t>intervento chirurgico…</a:t>
            </a:r>
            <a:endParaRPr lang="it-IT" sz="2400">
              <a:solidFill>
                <a:srgbClr val="FFFF00"/>
              </a:solidFill>
              <a:latin typeface="Arial" charset="0"/>
            </a:endParaRPr>
          </a:p>
        </p:txBody>
      </p:sp>
      <p:sp>
        <p:nvSpPr>
          <p:cNvPr id="46084" name="Text Box 7"/>
          <p:cNvSpPr txBox="1">
            <a:spLocks noChangeArrowheads="1"/>
          </p:cNvSpPr>
          <p:nvPr/>
        </p:nvSpPr>
        <p:spPr bwMode="auto">
          <a:xfrm>
            <a:off x="1992314" y="2781300"/>
            <a:ext cx="3876675" cy="3416300"/>
          </a:xfrm>
          <a:prstGeom prst="rect">
            <a:avLst/>
          </a:prstGeom>
          <a:solidFill>
            <a:srgbClr val="669900"/>
          </a:solidFill>
          <a:ln w="9525">
            <a:solidFill>
              <a:schemeClr val="bg1"/>
            </a:solidFill>
            <a:miter lim="800000"/>
            <a:headEnd/>
            <a:tailEnd/>
          </a:ln>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a:latin typeface="Tahoma" charset="0"/>
                <a:cs typeface="Tahoma" charset="0"/>
              </a:rPr>
              <a:t>Necrosi infetta	57.8%</a:t>
            </a:r>
          </a:p>
          <a:p>
            <a:pPr eaLnBrk="1" hangingPunct="1"/>
            <a:endParaRPr lang="it-IT" sz="2400">
              <a:latin typeface="Tahoma" charset="0"/>
              <a:cs typeface="Tahoma" charset="0"/>
            </a:endParaRPr>
          </a:p>
          <a:p>
            <a:pPr eaLnBrk="1" hangingPunct="1"/>
            <a:r>
              <a:rPr lang="it-IT" sz="2400">
                <a:latin typeface="Tahoma" charset="0"/>
                <a:cs typeface="Tahoma" charset="0"/>
              </a:rPr>
              <a:t>Peritonite		44.6%</a:t>
            </a:r>
          </a:p>
          <a:p>
            <a:pPr eaLnBrk="1" hangingPunct="1"/>
            <a:endParaRPr lang="it-IT" sz="2400">
              <a:latin typeface="Tahoma" charset="0"/>
              <a:cs typeface="Tahoma" charset="0"/>
            </a:endParaRPr>
          </a:p>
          <a:p>
            <a:pPr eaLnBrk="1" hangingPunct="1"/>
            <a:r>
              <a:rPr lang="it-IT" sz="2400">
                <a:latin typeface="Tahoma" charset="0"/>
                <a:cs typeface="Tahoma" charset="0"/>
              </a:rPr>
              <a:t>Necrosi sterile	20.5%</a:t>
            </a:r>
          </a:p>
          <a:p>
            <a:pPr eaLnBrk="1" hangingPunct="1"/>
            <a:endParaRPr lang="it-IT" sz="2400">
              <a:latin typeface="Tahoma" charset="0"/>
              <a:cs typeface="Tahoma" charset="0"/>
            </a:endParaRPr>
          </a:p>
          <a:p>
            <a:pPr eaLnBrk="1" hangingPunct="1"/>
            <a:r>
              <a:rPr lang="it-IT" sz="2400">
                <a:latin typeface="Tahoma" charset="0"/>
                <a:cs typeface="Tahoma" charset="0"/>
              </a:rPr>
              <a:t>MOF			19.3%</a:t>
            </a:r>
          </a:p>
          <a:p>
            <a:pPr eaLnBrk="1" hangingPunct="1"/>
            <a:endParaRPr lang="it-IT" sz="2400">
              <a:latin typeface="Tahoma" charset="0"/>
              <a:cs typeface="Tahoma" charset="0"/>
            </a:endParaRPr>
          </a:p>
          <a:p>
            <a:pPr eaLnBrk="1" hangingPunct="1"/>
            <a:r>
              <a:rPr lang="it-IT" sz="2400">
                <a:latin typeface="Tahoma" charset="0"/>
                <a:cs typeface="Tahoma" charset="0"/>
              </a:rPr>
              <a:t>Pseudocisti	  	  8.4%</a:t>
            </a:r>
          </a:p>
        </p:txBody>
      </p:sp>
      <p:pic>
        <p:nvPicPr>
          <p:cNvPr id="46085" name="Picture 8" descr="Immagine 056"/>
          <p:cNvPicPr>
            <a:picLocks noChangeAspect="1" noChangeArrowheads="1"/>
          </p:cNvPicPr>
          <p:nvPr/>
        </p:nvPicPr>
        <p:blipFill rotWithShape="1">
          <a:blip r:embed="rId2">
            <a:extLst>
              <a:ext uri="{28A0092B-C50C-407E-A947-70E740481C1C}">
                <a14:useLocalDpi xmlns:a14="http://schemas.microsoft.com/office/drawing/2010/main" val="0"/>
              </a:ext>
            </a:extLst>
          </a:blip>
          <a:srcRect b="6059"/>
          <a:stretch/>
        </p:blipFill>
        <p:spPr bwMode="auto">
          <a:xfrm>
            <a:off x="6024563" y="3284538"/>
            <a:ext cx="4572000" cy="194466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6086" name="Line 9"/>
          <p:cNvSpPr>
            <a:spLocks noChangeShapeType="1"/>
          </p:cNvSpPr>
          <p:nvPr/>
        </p:nvSpPr>
        <p:spPr bwMode="auto">
          <a:xfrm flipV="1">
            <a:off x="6168008" y="4508500"/>
            <a:ext cx="2375917" cy="62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7" name="Text Box 10"/>
          <p:cNvSpPr txBox="1">
            <a:spLocks noChangeArrowheads="1"/>
          </p:cNvSpPr>
          <p:nvPr/>
        </p:nvSpPr>
        <p:spPr bwMode="auto">
          <a:xfrm>
            <a:off x="7896226" y="5532439"/>
            <a:ext cx="243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a:latin typeface="Tahoma" charset="0"/>
                <a:cs typeface="Tahoma" charset="0"/>
              </a:rPr>
              <a:t>Tadahiro</a:t>
            </a:r>
            <a:r>
              <a:rPr lang="it-IT" dirty="0">
                <a:latin typeface="Tahoma" charset="0"/>
                <a:cs typeface="Tahoma" charset="0"/>
              </a:rPr>
              <a:t> 2006</a:t>
            </a:r>
          </a:p>
        </p:txBody>
      </p:sp>
      <p:sp>
        <p:nvSpPr>
          <p:cNvPr id="46088" name="Text Box 11"/>
          <p:cNvSpPr txBox="1">
            <a:spLocks noChangeArrowheads="1"/>
          </p:cNvSpPr>
          <p:nvPr/>
        </p:nvSpPr>
        <p:spPr bwMode="auto">
          <a:xfrm>
            <a:off x="7175500" y="2708276"/>
            <a:ext cx="214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a:latin typeface="Tahoma" charset="0"/>
                <a:cs typeface="Tahoma" charset="0"/>
              </a:rPr>
              <a:t>JPN guidelines</a:t>
            </a:r>
          </a:p>
        </p:txBody>
      </p:sp>
      <p:sp>
        <p:nvSpPr>
          <p:cNvPr id="46089" name="Line 12"/>
          <p:cNvSpPr>
            <a:spLocks noChangeShapeType="1"/>
          </p:cNvSpPr>
          <p:nvPr/>
        </p:nvSpPr>
        <p:spPr bwMode="auto">
          <a:xfrm>
            <a:off x="7752184" y="3788421"/>
            <a:ext cx="720304" cy="943"/>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211340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3719514" y="260351"/>
            <a:ext cx="4681537" cy="588963"/>
          </a:xfrm>
          <a:prstGeom prst="rect">
            <a:avLst/>
          </a:prstGeom>
          <a:solidFill>
            <a:schemeClr val="tx2"/>
          </a:solidFill>
          <a:ln w="9525">
            <a:solidFill>
              <a:srgbClr val="CC3300"/>
            </a:solidFill>
            <a:miter lim="800000"/>
            <a:headEnd/>
            <a:tailEnd/>
          </a:ln>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3200">
                <a:solidFill>
                  <a:schemeClr val="bg2"/>
                </a:solidFill>
                <a:latin typeface="Tahoma" charset="0"/>
                <a:cs typeface="Tahoma" charset="0"/>
              </a:rPr>
              <a:t>Pancreatite acuta severa</a:t>
            </a:r>
          </a:p>
        </p:txBody>
      </p:sp>
      <p:sp>
        <p:nvSpPr>
          <p:cNvPr id="47106" name="Text Box 5"/>
          <p:cNvSpPr txBox="1">
            <a:spLocks noChangeArrowheads="1"/>
          </p:cNvSpPr>
          <p:nvPr/>
        </p:nvSpPr>
        <p:spPr bwMode="auto">
          <a:xfrm>
            <a:off x="4367214" y="969963"/>
            <a:ext cx="363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3600">
                <a:solidFill>
                  <a:srgbClr val="FFFF00"/>
                </a:solidFill>
                <a:latin typeface="Tahoma" charset="0"/>
                <a:cs typeface="Tahoma" charset="0"/>
              </a:rPr>
              <a:t>Quale chirurgia ?</a:t>
            </a:r>
          </a:p>
        </p:txBody>
      </p:sp>
      <p:pic>
        <p:nvPicPr>
          <p:cNvPr id="47107" name="Picture 6" descr="Immagine 0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628776"/>
            <a:ext cx="6192837" cy="251777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7" descr="Immagine 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6" y="3860800"/>
            <a:ext cx="6048375" cy="284638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7109" name="Line 8"/>
          <p:cNvSpPr>
            <a:spLocks noChangeShapeType="1"/>
          </p:cNvSpPr>
          <p:nvPr/>
        </p:nvSpPr>
        <p:spPr bwMode="auto">
          <a:xfrm>
            <a:off x="1847851" y="2133600"/>
            <a:ext cx="2087563"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0" name="Line 9"/>
          <p:cNvSpPr>
            <a:spLocks noChangeShapeType="1"/>
          </p:cNvSpPr>
          <p:nvPr/>
        </p:nvSpPr>
        <p:spPr bwMode="auto">
          <a:xfrm>
            <a:off x="1774825" y="3429000"/>
            <a:ext cx="1512888"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1" name="Line 10"/>
          <p:cNvSpPr>
            <a:spLocks noChangeShapeType="1"/>
          </p:cNvSpPr>
          <p:nvPr/>
        </p:nvSpPr>
        <p:spPr bwMode="auto">
          <a:xfrm>
            <a:off x="6816726" y="4292600"/>
            <a:ext cx="1655763"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2" name="Line 11"/>
          <p:cNvSpPr>
            <a:spLocks noChangeShapeType="1"/>
          </p:cNvSpPr>
          <p:nvPr/>
        </p:nvSpPr>
        <p:spPr bwMode="auto">
          <a:xfrm>
            <a:off x="4800600" y="4941888"/>
            <a:ext cx="1727200"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3" name="Line 12"/>
          <p:cNvSpPr>
            <a:spLocks noChangeShapeType="1"/>
          </p:cNvSpPr>
          <p:nvPr/>
        </p:nvSpPr>
        <p:spPr bwMode="auto">
          <a:xfrm>
            <a:off x="4800601" y="5157788"/>
            <a:ext cx="790575"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4" name="Line 13"/>
          <p:cNvSpPr>
            <a:spLocks noChangeShapeType="1"/>
          </p:cNvSpPr>
          <p:nvPr/>
        </p:nvSpPr>
        <p:spPr bwMode="auto">
          <a:xfrm>
            <a:off x="5951539" y="5445125"/>
            <a:ext cx="432117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5" name="Line 14"/>
          <p:cNvSpPr>
            <a:spLocks noChangeShapeType="1"/>
          </p:cNvSpPr>
          <p:nvPr/>
        </p:nvSpPr>
        <p:spPr bwMode="auto">
          <a:xfrm>
            <a:off x="4800600" y="6021388"/>
            <a:ext cx="1366838"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6" name="Line 15"/>
          <p:cNvSpPr>
            <a:spLocks noChangeShapeType="1"/>
          </p:cNvSpPr>
          <p:nvPr/>
        </p:nvSpPr>
        <p:spPr bwMode="auto">
          <a:xfrm>
            <a:off x="7175500" y="6021388"/>
            <a:ext cx="1081088"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7" name="Line 16"/>
          <p:cNvSpPr>
            <a:spLocks noChangeShapeType="1"/>
          </p:cNvSpPr>
          <p:nvPr/>
        </p:nvSpPr>
        <p:spPr bwMode="auto">
          <a:xfrm>
            <a:off x="6816726" y="6524625"/>
            <a:ext cx="2016125"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18" name="Text Box 17"/>
          <p:cNvSpPr txBox="1">
            <a:spLocks noChangeArrowheads="1"/>
          </p:cNvSpPr>
          <p:nvPr/>
        </p:nvSpPr>
        <p:spPr bwMode="auto">
          <a:xfrm>
            <a:off x="1897063" y="5024438"/>
            <a:ext cx="214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a:latin typeface="Tahoma" charset="0"/>
                <a:cs typeface="Tahoma" charset="0"/>
              </a:rPr>
              <a:t>JPN </a:t>
            </a:r>
            <a:r>
              <a:rPr lang="it-IT" sz="2400" dirty="0" err="1">
                <a:latin typeface="Tahoma" charset="0"/>
                <a:cs typeface="Tahoma" charset="0"/>
              </a:rPr>
              <a:t>guidelines</a:t>
            </a:r>
            <a:endParaRPr lang="it-IT" sz="2400" dirty="0">
              <a:latin typeface="Tahoma" charset="0"/>
              <a:cs typeface="Tahoma" charset="0"/>
            </a:endParaRPr>
          </a:p>
          <a:p>
            <a:pPr algn="ctr" eaLnBrk="1" hangingPunct="1"/>
            <a:r>
              <a:rPr lang="it-IT" sz="2400" dirty="0">
                <a:latin typeface="Tahoma" charset="0"/>
                <a:cs typeface="Tahoma" charset="0"/>
              </a:rPr>
              <a:t>2006</a:t>
            </a:r>
          </a:p>
        </p:txBody>
      </p:sp>
      <p:sp>
        <p:nvSpPr>
          <p:cNvPr id="47119" name="Line 18"/>
          <p:cNvSpPr>
            <a:spLocks noChangeShapeType="1"/>
          </p:cNvSpPr>
          <p:nvPr/>
        </p:nvSpPr>
        <p:spPr bwMode="auto">
          <a:xfrm>
            <a:off x="6743701" y="4941888"/>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20" name="Line 19"/>
          <p:cNvSpPr>
            <a:spLocks noChangeShapeType="1"/>
          </p:cNvSpPr>
          <p:nvPr/>
        </p:nvSpPr>
        <p:spPr bwMode="auto">
          <a:xfrm>
            <a:off x="7319963" y="5734050"/>
            <a:ext cx="208915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783735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455727" y="548681"/>
            <a:ext cx="41793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4800">
                <a:solidFill>
                  <a:srgbClr val="FFFF00"/>
                </a:solidFill>
                <a:latin typeface="Tahoma" charset="0"/>
                <a:cs typeface="Tahoma" charset="0"/>
              </a:rPr>
              <a:t>COMPLICANZE</a:t>
            </a:r>
            <a:endParaRPr lang="it-IT" sz="4800" dirty="0">
              <a:solidFill>
                <a:srgbClr val="FFFF00"/>
              </a:solidFill>
              <a:latin typeface="Tahoma" charset="0"/>
              <a:cs typeface="Tahoma" charset="0"/>
            </a:endParaRPr>
          </a:p>
        </p:txBody>
      </p:sp>
      <p:pic>
        <p:nvPicPr>
          <p:cNvPr id="2" name="Immagine 1"/>
          <p:cNvPicPr>
            <a:picLocks noChangeAspect="1"/>
          </p:cNvPicPr>
          <p:nvPr/>
        </p:nvPicPr>
        <p:blipFill rotWithShape="1">
          <a:blip r:embed="rId2"/>
          <a:srcRect b="65777"/>
          <a:stretch/>
        </p:blipFill>
        <p:spPr>
          <a:xfrm>
            <a:off x="1631504" y="66349"/>
            <a:ext cx="4608512" cy="2448271"/>
          </a:xfrm>
          <a:prstGeom prst="rect">
            <a:avLst/>
          </a:prstGeom>
        </p:spPr>
      </p:pic>
      <p:pic>
        <p:nvPicPr>
          <p:cNvPr id="5" name="Immagine 4"/>
          <p:cNvPicPr>
            <a:picLocks noChangeAspect="1"/>
          </p:cNvPicPr>
          <p:nvPr/>
        </p:nvPicPr>
        <p:blipFill rotWithShape="1">
          <a:blip r:embed="rId2"/>
          <a:srcRect t="34250"/>
          <a:stretch/>
        </p:blipFill>
        <p:spPr>
          <a:xfrm>
            <a:off x="5447928" y="1988840"/>
            <a:ext cx="4971437" cy="4680520"/>
          </a:xfrm>
          <a:prstGeom prst="rect">
            <a:avLst/>
          </a:prstGeom>
        </p:spPr>
      </p:pic>
    </p:spTree>
    <p:extLst>
      <p:ext uri="{BB962C8B-B14F-4D97-AF65-F5344CB8AC3E}">
        <p14:creationId xmlns:p14="http://schemas.microsoft.com/office/powerpoint/2010/main" val="281761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2091867" y="261720"/>
            <a:ext cx="8006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3600" dirty="0">
                <a:solidFill>
                  <a:srgbClr val="FFFF00"/>
                </a:solidFill>
                <a:latin typeface="Verdana" charset="0"/>
              </a:rPr>
              <a:t> </a:t>
            </a:r>
            <a:r>
              <a:rPr lang="it-IT" sz="3600" dirty="0">
                <a:solidFill>
                  <a:srgbClr val="FFFF00"/>
                </a:solidFill>
                <a:latin typeface="Tahoma" charset="0"/>
                <a:cs typeface="Tahoma" charset="0"/>
              </a:rPr>
              <a:t>TRATTAMENTO DELLE COMPLICANZE</a:t>
            </a:r>
          </a:p>
        </p:txBody>
      </p:sp>
      <p:sp>
        <p:nvSpPr>
          <p:cNvPr id="50178" name="Text Box 5"/>
          <p:cNvSpPr txBox="1">
            <a:spLocks noChangeArrowheads="1"/>
          </p:cNvSpPr>
          <p:nvPr/>
        </p:nvSpPr>
        <p:spPr bwMode="auto">
          <a:xfrm>
            <a:off x="6672065" y="6080423"/>
            <a:ext cx="3596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dirty="0">
                <a:latin typeface="Tahoma" charset="0"/>
                <a:cs typeface="Tahoma" charset="0"/>
              </a:rPr>
              <a:t>JPN </a:t>
            </a:r>
            <a:r>
              <a:rPr lang="it-IT" sz="2400" dirty="0" err="1">
                <a:latin typeface="Tahoma" charset="0"/>
                <a:cs typeface="Tahoma" charset="0"/>
              </a:rPr>
              <a:t>guidelines</a:t>
            </a:r>
            <a:r>
              <a:rPr lang="it-IT" sz="2400" dirty="0">
                <a:latin typeface="Tahoma" charset="0"/>
                <a:cs typeface="Tahoma" charset="0"/>
              </a:rPr>
              <a:t> 2006</a:t>
            </a:r>
          </a:p>
        </p:txBody>
      </p:sp>
      <p:pic>
        <p:nvPicPr>
          <p:cNvPr id="50179" name="Picture 6" descr="Immagine 061"/>
          <p:cNvPicPr>
            <a:picLocks noChangeAspect="1" noChangeArrowheads="1"/>
          </p:cNvPicPr>
          <p:nvPr/>
        </p:nvPicPr>
        <p:blipFill rotWithShape="1">
          <a:blip r:embed="rId3">
            <a:extLst>
              <a:ext uri="{28A0092B-C50C-407E-A947-70E740481C1C}">
                <a14:useLocalDpi xmlns:a14="http://schemas.microsoft.com/office/drawing/2010/main" val="0"/>
              </a:ext>
            </a:extLst>
          </a:blip>
          <a:srcRect b="4330"/>
          <a:stretch/>
        </p:blipFill>
        <p:spPr bwMode="auto">
          <a:xfrm>
            <a:off x="2782889" y="1484314"/>
            <a:ext cx="6624637" cy="3960911"/>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0180" name="Line 7"/>
          <p:cNvSpPr>
            <a:spLocks noChangeShapeType="1"/>
          </p:cNvSpPr>
          <p:nvPr/>
        </p:nvSpPr>
        <p:spPr bwMode="auto">
          <a:xfrm>
            <a:off x="3000375" y="2060575"/>
            <a:ext cx="215900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0181" name="Line 8"/>
          <p:cNvSpPr>
            <a:spLocks noChangeShapeType="1"/>
          </p:cNvSpPr>
          <p:nvPr/>
        </p:nvSpPr>
        <p:spPr bwMode="auto">
          <a:xfrm>
            <a:off x="3000375" y="3789363"/>
            <a:ext cx="424815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70796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Immagine 064"/>
          <p:cNvPicPr>
            <a:picLocks noChangeAspect="1" noChangeArrowheads="1"/>
          </p:cNvPicPr>
          <p:nvPr/>
        </p:nvPicPr>
        <p:blipFill rotWithShape="1">
          <a:blip r:embed="rId2">
            <a:extLst>
              <a:ext uri="{28A0092B-C50C-407E-A947-70E740481C1C}">
                <a14:useLocalDpi xmlns:a14="http://schemas.microsoft.com/office/drawing/2010/main" val="0"/>
              </a:ext>
            </a:extLst>
          </a:blip>
          <a:srcRect b="5716"/>
          <a:stretch/>
        </p:blipFill>
        <p:spPr bwMode="auto">
          <a:xfrm>
            <a:off x="2711450" y="3200400"/>
            <a:ext cx="6624638" cy="2388840"/>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1202" name="Picture 5" descr="Immagine 062"/>
          <p:cNvPicPr>
            <a:picLocks noChangeAspect="1" noChangeArrowheads="1"/>
          </p:cNvPicPr>
          <p:nvPr/>
        </p:nvPicPr>
        <p:blipFill rotWithShape="1">
          <a:blip r:embed="rId3">
            <a:extLst>
              <a:ext uri="{28A0092B-C50C-407E-A947-70E740481C1C}">
                <a14:useLocalDpi xmlns:a14="http://schemas.microsoft.com/office/drawing/2010/main" val="0"/>
              </a:ext>
            </a:extLst>
          </a:blip>
          <a:srcRect b="4569"/>
          <a:stretch/>
        </p:blipFill>
        <p:spPr bwMode="auto">
          <a:xfrm>
            <a:off x="2711450" y="188914"/>
            <a:ext cx="6624638" cy="2736031"/>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1205" name="Line 8"/>
          <p:cNvSpPr>
            <a:spLocks noChangeShapeType="1"/>
          </p:cNvSpPr>
          <p:nvPr/>
        </p:nvSpPr>
        <p:spPr bwMode="auto">
          <a:xfrm>
            <a:off x="2927350" y="765175"/>
            <a:ext cx="2592388"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6" name="Line 9"/>
          <p:cNvSpPr>
            <a:spLocks noChangeShapeType="1"/>
          </p:cNvSpPr>
          <p:nvPr/>
        </p:nvSpPr>
        <p:spPr bwMode="auto">
          <a:xfrm>
            <a:off x="6383338" y="3789363"/>
            <a:ext cx="230505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7" name="Line 10"/>
          <p:cNvSpPr>
            <a:spLocks noChangeShapeType="1"/>
          </p:cNvSpPr>
          <p:nvPr/>
        </p:nvSpPr>
        <p:spPr bwMode="auto">
          <a:xfrm>
            <a:off x="3000376" y="4076700"/>
            <a:ext cx="3311525"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8" name="Line 11"/>
          <p:cNvSpPr>
            <a:spLocks noChangeShapeType="1"/>
          </p:cNvSpPr>
          <p:nvPr/>
        </p:nvSpPr>
        <p:spPr bwMode="auto">
          <a:xfrm>
            <a:off x="6816080" y="1412776"/>
            <a:ext cx="215900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51209" name="Line 12"/>
          <p:cNvSpPr>
            <a:spLocks noChangeShapeType="1"/>
          </p:cNvSpPr>
          <p:nvPr/>
        </p:nvSpPr>
        <p:spPr bwMode="auto">
          <a:xfrm>
            <a:off x="3000375" y="1700808"/>
            <a:ext cx="647700" cy="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Text Box 5"/>
          <p:cNvSpPr txBox="1">
            <a:spLocks noChangeArrowheads="1"/>
          </p:cNvSpPr>
          <p:nvPr/>
        </p:nvSpPr>
        <p:spPr bwMode="auto">
          <a:xfrm>
            <a:off x="6672065" y="6080423"/>
            <a:ext cx="3596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dirty="0">
                <a:latin typeface="Tahoma" charset="0"/>
                <a:cs typeface="Tahoma" charset="0"/>
              </a:rPr>
              <a:t>JPN </a:t>
            </a:r>
            <a:r>
              <a:rPr lang="it-IT" sz="2400" dirty="0" err="1">
                <a:latin typeface="Tahoma" charset="0"/>
                <a:cs typeface="Tahoma" charset="0"/>
              </a:rPr>
              <a:t>guidelines</a:t>
            </a:r>
            <a:r>
              <a:rPr lang="it-IT" sz="2400" dirty="0">
                <a:latin typeface="Tahoma" charset="0"/>
                <a:cs typeface="Tahoma" charset="0"/>
              </a:rPr>
              <a:t> 2006</a:t>
            </a:r>
          </a:p>
        </p:txBody>
      </p:sp>
    </p:spTree>
    <p:extLst>
      <p:ext uri="{BB962C8B-B14F-4D97-AF65-F5344CB8AC3E}">
        <p14:creationId xmlns:p14="http://schemas.microsoft.com/office/powerpoint/2010/main" val="207527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Immagine 051"/>
          <p:cNvPicPr>
            <a:picLocks noChangeAspect="1" noChangeArrowheads="1"/>
          </p:cNvPicPr>
          <p:nvPr/>
        </p:nvPicPr>
        <p:blipFill>
          <a:blip r:embed="rId2">
            <a:lum bright="-15000"/>
            <a:extLst>
              <a:ext uri="{28A0092B-C50C-407E-A947-70E740481C1C}">
                <a14:useLocalDpi xmlns:a14="http://schemas.microsoft.com/office/drawing/2010/main" val="0"/>
              </a:ext>
            </a:extLst>
          </a:blip>
          <a:srcRect/>
          <a:stretch>
            <a:fillRect/>
          </a:stretch>
        </p:blipFill>
        <p:spPr bwMode="auto">
          <a:xfrm>
            <a:off x="1774826" y="692150"/>
            <a:ext cx="6049963" cy="294798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8914" name="Text Box 5"/>
          <p:cNvSpPr txBox="1">
            <a:spLocks noChangeArrowheads="1"/>
          </p:cNvSpPr>
          <p:nvPr/>
        </p:nvSpPr>
        <p:spPr bwMode="auto">
          <a:xfrm>
            <a:off x="2525713" y="115888"/>
            <a:ext cx="7015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400" b="1">
                <a:solidFill>
                  <a:srgbClr val="FFFF00"/>
                </a:solidFill>
                <a:latin typeface="Tahoma" charset="0"/>
                <a:cs typeface="Tahoma" charset="0"/>
              </a:rPr>
              <a:t>…la mortalità in corso di pancreatite acuta…</a:t>
            </a:r>
          </a:p>
        </p:txBody>
      </p:sp>
      <p:sp>
        <p:nvSpPr>
          <p:cNvPr id="38915" name="Rectangle 6"/>
          <p:cNvSpPr>
            <a:spLocks noChangeArrowheads="1"/>
          </p:cNvSpPr>
          <p:nvPr/>
        </p:nvSpPr>
        <p:spPr bwMode="auto">
          <a:xfrm>
            <a:off x="5232401" y="1125538"/>
            <a:ext cx="1152525" cy="2159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8916" name="Rectangle 7"/>
          <p:cNvSpPr>
            <a:spLocks noChangeArrowheads="1"/>
          </p:cNvSpPr>
          <p:nvPr/>
        </p:nvSpPr>
        <p:spPr bwMode="auto">
          <a:xfrm>
            <a:off x="6743700" y="1125538"/>
            <a:ext cx="1079500" cy="215900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8917" name="Text Box 8"/>
          <p:cNvSpPr txBox="1">
            <a:spLocks noChangeArrowheads="1"/>
          </p:cNvSpPr>
          <p:nvPr/>
        </p:nvSpPr>
        <p:spPr bwMode="auto">
          <a:xfrm>
            <a:off x="5159376" y="3692526"/>
            <a:ext cx="1452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b="1">
                <a:solidFill>
                  <a:srgbClr val="CC3300"/>
                </a:solidFill>
                <a:latin typeface="Tahoma" charset="0"/>
                <a:cs typeface="Tahoma" charset="0"/>
              </a:rPr>
              <a:t>22-38</a:t>
            </a:r>
            <a:r>
              <a:rPr lang="it-IT">
                <a:solidFill>
                  <a:srgbClr val="CC3300"/>
                </a:solidFill>
                <a:latin typeface="Tahoma" charset="0"/>
                <a:cs typeface="Tahoma" charset="0"/>
              </a:rPr>
              <a:t>%</a:t>
            </a:r>
          </a:p>
        </p:txBody>
      </p:sp>
      <p:sp>
        <p:nvSpPr>
          <p:cNvPr id="38918" name="AutoShape 9"/>
          <p:cNvSpPr>
            <a:spLocks noChangeArrowheads="1"/>
          </p:cNvSpPr>
          <p:nvPr/>
        </p:nvSpPr>
        <p:spPr bwMode="auto">
          <a:xfrm flipV="1">
            <a:off x="5591176" y="3355976"/>
            <a:ext cx="485775" cy="288925"/>
          </a:xfrm>
          <a:prstGeom prst="up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it-IT"/>
          </a:p>
        </p:txBody>
      </p:sp>
      <p:sp>
        <p:nvSpPr>
          <p:cNvPr id="38919" name="Text Box 10"/>
          <p:cNvSpPr txBox="1">
            <a:spLocks noChangeArrowheads="1"/>
          </p:cNvSpPr>
          <p:nvPr/>
        </p:nvSpPr>
        <p:spPr bwMode="auto">
          <a:xfrm>
            <a:off x="6743701" y="3716339"/>
            <a:ext cx="1452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b="1">
                <a:solidFill>
                  <a:srgbClr val="CC3300"/>
                </a:solidFill>
                <a:latin typeface="Tahoma" charset="0"/>
                <a:cs typeface="Tahoma" charset="0"/>
              </a:rPr>
              <a:t>14-80</a:t>
            </a:r>
            <a:r>
              <a:rPr lang="it-IT">
                <a:solidFill>
                  <a:srgbClr val="CC3300"/>
                </a:solidFill>
                <a:latin typeface="Tahoma" charset="0"/>
                <a:cs typeface="Tahoma" charset="0"/>
              </a:rPr>
              <a:t>%</a:t>
            </a:r>
          </a:p>
        </p:txBody>
      </p:sp>
      <p:sp>
        <p:nvSpPr>
          <p:cNvPr id="38920" name="AutoShape 11"/>
          <p:cNvSpPr>
            <a:spLocks noChangeArrowheads="1"/>
          </p:cNvSpPr>
          <p:nvPr/>
        </p:nvSpPr>
        <p:spPr bwMode="auto">
          <a:xfrm flipV="1">
            <a:off x="7175501" y="3357564"/>
            <a:ext cx="485775" cy="288925"/>
          </a:xfrm>
          <a:prstGeom prst="upArrow">
            <a:avLst>
              <a:gd name="adj1" fmla="val 50000"/>
              <a:gd name="adj2" fmla="val 25000"/>
            </a:avLst>
          </a:prstGeom>
          <a:solidFill>
            <a:srgbClr val="800000"/>
          </a:solidFill>
          <a:ln w="9525">
            <a:solidFill>
              <a:schemeClr val="tx1"/>
            </a:solidFill>
            <a:miter lim="800000"/>
            <a:headEnd/>
            <a:tailEnd/>
          </a:ln>
        </p:spPr>
        <p:txBody>
          <a:bodyPr wrap="none" anchor="ctr"/>
          <a:lstStyle/>
          <a:p>
            <a:endParaRPr lang="it-IT"/>
          </a:p>
        </p:txBody>
      </p:sp>
      <p:sp>
        <p:nvSpPr>
          <p:cNvPr id="38921" name="Text Box 12"/>
          <p:cNvSpPr txBox="1">
            <a:spLocks noChangeArrowheads="1"/>
          </p:cNvSpPr>
          <p:nvPr/>
        </p:nvSpPr>
        <p:spPr bwMode="auto">
          <a:xfrm>
            <a:off x="1827214" y="6154738"/>
            <a:ext cx="187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000" dirty="0" err="1">
                <a:latin typeface="Tahoma" charset="0"/>
                <a:cs typeface="Tahoma" charset="0"/>
              </a:rPr>
              <a:t>Sekimoto</a:t>
            </a:r>
            <a:r>
              <a:rPr lang="it-IT" sz="2000" dirty="0">
                <a:latin typeface="Tahoma" charset="0"/>
                <a:cs typeface="Tahoma" charset="0"/>
              </a:rPr>
              <a:t> 2006</a:t>
            </a:r>
          </a:p>
        </p:txBody>
      </p:sp>
      <p:sp>
        <p:nvSpPr>
          <p:cNvPr id="38922" name="Rectangle 13"/>
          <p:cNvSpPr>
            <a:spLocks noChangeArrowheads="1"/>
          </p:cNvSpPr>
          <p:nvPr/>
        </p:nvSpPr>
        <p:spPr bwMode="auto">
          <a:xfrm>
            <a:off x="3719514" y="908050"/>
            <a:ext cx="1150937" cy="23749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8923" name="Text Box 14"/>
          <p:cNvSpPr txBox="1">
            <a:spLocks noChangeArrowheads="1"/>
          </p:cNvSpPr>
          <p:nvPr/>
        </p:nvSpPr>
        <p:spPr bwMode="auto">
          <a:xfrm>
            <a:off x="3359150" y="3716339"/>
            <a:ext cx="164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sz="2400" b="1">
                <a:solidFill>
                  <a:srgbClr val="FF9900"/>
                </a:solidFill>
                <a:latin typeface="Tahoma" charset="0"/>
                <a:cs typeface="Tahoma" charset="0"/>
              </a:rPr>
              <a:t>5.2-7.8</a:t>
            </a:r>
            <a:r>
              <a:rPr lang="it-IT">
                <a:solidFill>
                  <a:srgbClr val="FF9900"/>
                </a:solidFill>
                <a:latin typeface="Tahoma" charset="0"/>
                <a:cs typeface="Tahoma" charset="0"/>
              </a:rPr>
              <a:t>%</a:t>
            </a:r>
          </a:p>
        </p:txBody>
      </p:sp>
      <p:sp>
        <p:nvSpPr>
          <p:cNvPr id="38924" name="AutoShape 15"/>
          <p:cNvSpPr>
            <a:spLocks noChangeArrowheads="1"/>
          </p:cNvSpPr>
          <p:nvPr/>
        </p:nvSpPr>
        <p:spPr bwMode="auto">
          <a:xfrm flipV="1">
            <a:off x="4008439" y="3355976"/>
            <a:ext cx="485775" cy="288925"/>
          </a:xfrm>
          <a:prstGeom prst="upArrow">
            <a:avLst>
              <a:gd name="adj1" fmla="val 50000"/>
              <a:gd name="adj2" fmla="val 25000"/>
            </a:avLst>
          </a:prstGeom>
          <a:solidFill>
            <a:srgbClr val="FF6600"/>
          </a:solidFill>
          <a:ln w="9525">
            <a:solidFill>
              <a:schemeClr val="tx1"/>
            </a:solidFill>
            <a:miter lim="800000"/>
            <a:headEnd/>
            <a:tailEnd/>
          </a:ln>
        </p:spPr>
        <p:txBody>
          <a:bodyPr wrap="none" anchor="ctr"/>
          <a:lstStyle/>
          <a:p>
            <a:endParaRPr lang="it-IT"/>
          </a:p>
        </p:txBody>
      </p:sp>
      <p:pic>
        <p:nvPicPr>
          <p:cNvPr id="38925" name="Picture 16" descr="Immagine 052"/>
          <p:cNvPicPr>
            <a:picLocks noChangeAspect="1" noChangeArrowheads="1"/>
          </p:cNvPicPr>
          <p:nvPr/>
        </p:nvPicPr>
        <p:blipFill>
          <a:blip r:embed="rId3">
            <a:lum bright="-17000"/>
            <a:extLst>
              <a:ext uri="{28A0092B-C50C-407E-A947-70E740481C1C}">
                <a14:useLocalDpi xmlns:a14="http://schemas.microsoft.com/office/drawing/2010/main" val="0"/>
              </a:ext>
            </a:extLst>
          </a:blip>
          <a:srcRect/>
          <a:stretch>
            <a:fillRect/>
          </a:stretch>
        </p:blipFill>
        <p:spPr bwMode="auto">
          <a:xfrm>
            <a:off x="4279958" y="4184281"/>
            <a:ext cx="6340475" cy="263366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8926" name="Rectangle 17"/>
          <p:cNvSpPr>
            <a:spLocks noChangeArrowheads="1"/>
          </p:cNvSpPr>
          <p:nvPr/>
        </p:nvSpPr>
        <p:spPr bwMode="auto">
          <a:xfrm>
            <a:off x="8256588" y="4581525"/>
            <a:ext cx="1223962" cy="17272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38927" name="Rectangle 18"/>
          <p:cNvSpPr>
            <a:spLocks noChangeArrowheads="1"/>
          </p:cNvSpPr>
          <p:nvPr/>
        </p:nvSpPr>
        <p:spPr bwMode="auto">
          <a:xfrm>
            <a:off x="9696450" y="4581525"/>
            <a:ext cx="971550" cy="172720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extLst>
      <p:ext uri="{BB962C8B-B14F-4D97-AF65-F5344CB8AC3E}">
        <p14:creationId xmlns:p14="http://schemas.microsoft.com/office/powerpoint/2010/main" val="142256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2711624" y="1484784"/>
            <a:ext cx="6840760" cy="4824536"/>
          </a:xfrm>
          <a:prstGeom prst="rect">
            <a:avLst/>
          </a:prstGeom>
        </p:spPr>
      </p:pic>
      <p:sp>
        <p:nvSpPr>
          <p:cNvPr id="4" name="Rectangle 8"/>
          <p:cNvSpPr>
            <a:spLocks noGrp="1" noChangeArrowheads="1"/>
          </p:cNvSpPr>
          <p:nvPr>
            <p:ph type="title"/>
          </p:nvPr>
        </p:nvSpPr>
        <p:spPr>
          <a:xfrm>
            <a:off x="2417254" y="404664"/>
            <a:ext cx="7429500" cy="803176"/>
          </a:xfrm>
          <a:noFill/>
        </p:spPr>
        <p:txBody>
          <a:bodyPr vert="horz" lIns="90488" tIns="44450" rIns="90488" bIns="44450" rtlCol="0" anchor="ctr">
            <a:normAutofit/>
          </a:bodyPr>
          <a:lstStyle/>
          <a:p>
            <a:pPr algn="ctr"/>
            <a:r>
              <a:rPr lang="it-IT" sz="4000" b="1" dirty="0">
                <a:solidFill>
                  <a:srgbClr val="F6F000"/>
                </a:solidFill>
                <a:latin typeface="Garamond" charset="0"/>
              </a:rPr>
              <a:t>Ranson’S Criteria</a:t>
            </a:r>
          </a:p>
        </p:txBody>
      </p:sp>
    </p:spTree>
    <p:extLst>
      <p:ext uri="{BB962C8B-B14F-4D97-AF65-F5344CB8AC3E}">
        <p14:creationId xmlns:p14="http://schemas.microsoft.com/office/powerpoint/2010/main" val="7251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99929" y="2996952"/>
            <a:ext cx="8501063" cy="3384376"/>
          </a:xfrm>
          <a:prstGeom prst="rect">
            <a:avLst/>
          </a:prstGeom>
        </p:spPr>
        <p:txBody>
          <a:bodyPr>
            <a:normAutofit fontScale="92500"/>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lnSpc>
                <a:spcPct val="90000"/>
              </a:lnSpc>
              <a:buNone/>
            </a:pPr>
            <a:r>
              <a:rPr lang="it-IT" sz="3200" b="1" u="sng" dirty="0">
                <a:solidFill>
                  <a:srgbClr val="FFFF00"/>
                </a:solidFill>
                <a:latin typeface="Garamond" charset="0"/>
              </a:rPr>
              <a:t>BISAP score </a:t>
            </a:r>
            <a:r>
              <a:rPr lang="it-IT" sz="2600" b="1" u="sng" dirty="0">
                <a:solidFill>
                  <a:srgbClr val="FFFFFF"/>
                </a:solidFill>
                <a:latin typeface="Garamond" charset="0"/>
              </a:rPr>
              <a:t>(Bedside Index of </a:t>
            </a:r>
            <a:r>
              <a:rPr lang="it-IT" sz="2600" b="1" u="sng" dirty="0" err="1">
                <a:solidFill>
                  <a:srgbClr val="FFFFFF"/>
                </a:solidFill>
                <a:latin typeface="Garamond" charset="0"/>
              </a:rPr>
              <a:t>Severity</a:t>
            </a:r>
            <a:r>
              <a:rPr lang="it-IT" sz="2600" b="1" u="sng" dirty="0">
                <a:solidFill>
                  <a:srgbClr val="FFFFFF"/>
                </a:solidFill>
                <a:latin typeface="Garamond" charset="0"/>
              </a:rPr>
              <a:t> in AP)</a:t>
            </a:r>
            <a:r>
              <a:rPr lang="it-IT" sz="3200" b="1" u="sng" dirty="0">
                <a:solidFill>
                  <a:srgbClr val="FFFFFF"/>
                </a:solidFill>
                <a:latin typeface="Garamond" charset="0"/>
              </a:rPr>
              <a:t>:</a:t>
            </a:r>
          </a:p>
          <a:p>
            <a:pPr algn="just">
              <a:lnSpc>
                <a:spcPct val="90000"/>
              </a:lnSpc>
            </a:pPr>
            <a:r>
              <a:rPr lang="it-IT" sz="2400" b="1" dirty="0">
                <a:solidFill>
                  <a:srgbClr val="FFFFFF"/>
                </a:solidFill>
                <a:latin typeface="Garamond" charset="0"/>
              </a:rPr>
              <a:t>Azotemia &gt; 25 mg/dl</a:t>
            </a:r>
          </a:p>
          <a:p>
            <a:pPr algn="just">
              <a:lnSpc>
                <a:spcPct val="90000"/>
              </a:lnSpc>
            </a:pPr>
            <a:r>
              <a:rPr lang="it-IT" sz="2400" b="1" dirty="0">
                <a:solidFill>
                  <a:schemeClr val="tx1"/>
                </a:solidFill>
                <a:latin typeface="Garamond" charset="0"/>
              </a:rPr>
              <a:t>Alterazione stato di coscienza</a:t>
            </a:r>
          </a:p>
          <a:p>
            <a:pPr algn="just">
              <a:lnSpc>
                <a:spcPct val="90000"/>
              </a:lnSpc>
            </a:pPr>
            <a:r>
              <a:rPr lang="it-IT" sz="2400" b="1" dirty="0">
                <a:solidFill>
                  <a:schemeClr val="tx1"/>
                </a:solidFill>
                <a:latin typeface="Garamond" charset="0"/>
              </a:rPr>
              <a:t>Età &gt; 60</a:t>
            </a:r>
          </a:p>
          <a:p>
            <a:pPr algn="just">
              <a:lnSpc>
                <a:spcPct val="90000"/>
              </a:lnSpc>
            </a:pPr>
            <a:r>
              <a:rPr lang="it-IT" sz="2400" b="1" dirty="0">
                <a:solidFill>
                  <a:schemeClr val="tx1"/>
                </a:solidFill>
                <a:latin typeface="Garamond" charset="0"/>
              </a:rPr>
              <a:t>Evidenza radiografica di versamento pleurico</a:t>
            </a:r>
          </a:p>
          <a:p>
            <a:pPr marL="0" indent="0" algn="ctr">
              <a:lnSpc>
                <a:spcPct val="90000"/>
              </a:lnSpc>
              <a:buNone/>
            </a:pPr>
            <a:r>
              <a:rPr lang="it-IT" sz="2800" b="1" u="sng" dirty="0">
                <a:solidFill>
                  <a:schemeClr val="tx1"/>
                </a:solidFill>
                <a:latin typeface="Garamond" charset="0"/>
              </a:rPr>
              <a:t>Va valutato nelle prime 24 h di ospedalizzazione</a:t>
            </a:r>
          </a:p>
          <a:p>
            <a:pPr marL="0" indent="0" algn="ctr">
              <a:lnSpc>
                <a:spcPct val="90000"/>
              </a:lnSpc>
              <a:buNone/>
            </a:pPr>
            <a:r>
              <a:rPr lang="it-IT" sz="2400" b="1" dirty="0">
                <a:solidFill>
                  <a:schemeClr val="tx1"/>
                </a:solidFill>
                <a:latin typeface="Garamond" charset="0"/>
              </a:rPr>
              <a:t>3 o + criteri = </a:t>
            </a:r>
            <a:r>
              <a:rPr lang="it-IT" sz="2400" b="1" dirty="0"/>
              <a:t>↑ mortalità intraospedaliera</a:t>
            </a:r>
            <a:endParaRPr lang="it-IT" sz="2400" b="1" dirty="0">
              <a:solidFill>
                <a:schemeClr val="tx1"/>
              </a:solidFill>
              <a:latin typeface="Garamond" charset="0"/>
            </a:endParaRPr>
          </a:p>
        </p:txBody>
      </p:sp>
      <p:sp>
        <p:nvSpPr>
          <p:cNvPr id="4" name="Rectangle 3"/>
          <p:cNvSpPr txBox="1">
            <a:spLocks noChangeArrowheads="1"/>
          </p:cNvSpPr>
          <p:nvPr/>
        </p:nvSpPr>
        <p:spPr>
          <a:xfrm>
            <a:off x="1999929" y="773088"/>
            <a:ext cx="8501063" cy="1872208"/>
          </a:xfrm>
          <a:prstGeom prst="rect">
            <a:avLst/>
          </a:prstGeom>
        </p:spPr>
        <p:txBody>
          <a:bodyPr>
            <a:normAutofit/>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lnSpc>
                <a:spcPct val="90000"/>
              </a:lnSpc>
              <a:buNone/>
            </a:pPr>
            <a:r>
              <a:rPr lang="it-IT" sz="3200" b="1" u="sng" dirty="0">
                <a:solidFill>
                  <a:srgbClr val="FFFFFF"/>
                </a:solidFill>
                <a:latin typeface="Garamond" charset="0"/>
              </a:rPr>
              <a:t>Predittori di gravità comprendono:</a:t>
            </a:r>
          </a:p>
          <a:p>
            <a:pPr algn="just">
              <a:lnSpc>
                <a:spcPct val="90000"/>
              </a:lnSpc>
            </a:pPr>
            <a:r>
              <a:rPr lang="it-IT" sz="2800" b="1" dirty="0">
                <a:solidFill>
                  <a:srgbClr val="FFFFFF"/>
                </a:solidFill>
                <a:latin typeface="Garamond" charset="0"/>
              </a:rPr>
              <a:t>Punteggio all’indice di </a:t>
            </a:r>
            <a:r>
              <a:rPr lang="it-IT" sz="3200" b="1" dirty="0">
                <a:solidFill>
                  <a:srgbClr val="FFFF00"/>
                </a:solidFill>
                <a:latin typeface="Garamond" charset="0"/>
              </a:rPr>
              <a:t>Ranson &gt;3</a:t>
            </a:r>
          </a:p>
          <a:p>
            <a:pPr algn="just">
              <a:lnSpc>
                <a:spcPct val="90000"/>
              </a:lnSpc>
            </a:pPr>
            <a:r>
              <a:rPr lang="it-IT" sz="2800" b="1" dirty="0">
                <a:solidFill>
                  <a:srgbClr val="FFFFFF"/>
                </a:solidFill>
                <a:latin typeface="Garamond" charset="0"/>
              </a:rPr>
              <a:t>Punteggio All’</a:t>
            </a:r>
            <a:r>
              <a:rPr lang="it-IT" sz="3200" b="1" dirty="0">
                <a:solidFill>
                  <a:srgbClr val="FFFF00"/>
                </a:solidFill>
                <a:latin typeface="Garamond" charset="0"/>
              </a:rPr>
              <a:t>Apache II &gt;8</a:t>
            </a:r>
          </a:p>
        </p:txBody>
      </p:sp>
    </p:spTree>
    <p:extLst>
      <p:ext uri="{BB962C8B-B14F-4D97-AF65-F5344CB8AC3E}">
        <p14:creationId xmlns:p14="http://schemas.microsoft.com/office/powerpoint/2010/main" val="946168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503712" y="188641"/>
            <a:ext cx="5256584" cy="6558407"/>
          </a:xfrm>
          <a:prstGeom prst="rect">
            <a:avLst/>
          </a:prstGeom>
        </p:spPr>
      </p:pic>
    </p:spTree>
    <p:extLst>
      <p:ext uri="{BB962C8B-B14F-4D97-AF65-F5344CB8AC3E}">
        <p14:creationId xmlns:p14="http://schemas.microsoft.com/office/powerpoint/2010/main" val="254236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2423592" y="256267"/>
            <a:ext cx="7429500" cy="1019200"/>
          </a:xfrm>
          <a:prstGeom prst="rect">
            <a:avLst/>
          </a:prstGeom>
        </p:spPr>
        <p:txBody>
          <a:bodyPr>
            <a:norm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6000" b="1" dirty="0">
                <a:solidFill>
                  <a:srgbClr val="FFFF00"/>
                </a:solidFill>
              </a:rPr>
              <a:t>INITIAL MANAGEMENT</a:t>
            </a:r>
          </a:p>
        </p:txBody>
      </p:sp>
      <p:sp>
        <p:nvSpPr>
          <p:cNvPr id="5" name="Rectangle 3"/>
          <p:cNvSpPr txBox="1">
            <a:spLocks noChangeArrowheads="1"/>
          </p:cNvSpPr>
          <p:nvPr/>
        </p:nvSpPr>
        <p:spPr>
          <a:xfrm>
            <a:off x="1631505" y="1124744"/>
            <a:ext cx="8880224" cy="5400600"/>
          </a:xfrm>
          <a:prstGeom prst="rect">
            <a:avLst/>
          </a:prstGeom>
        </p:spPr>
        <p:txBody>
          <a:bodyPr>
            <a:normAutofit fontScale="62500" lnSpcReduction="20000"/>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GB" sz="3800" b="1" i="1" dirty="0">
                <a:effectLst/>
              </a:rPr>
              <a:t>Recommendations </a:t>
            </a:r>
          </a:p>
          <a:p>
            <a:pPr marL="0" indent="0" algn="ctr">
              <a:buNone/>
            </a:pPr>
            <a:endParaRPr lang="en-GB" sz="3800" dirty="0">
              <a:effectLst/>
            </a:endParaRPr>
          </a:p>
          <a:p>
            <a:pPr algn="just"/>
            <a:r>
              <a:rPr lang="en-GB" sz="3200" b="1" dirty="0">
                <a:solidFill>
                  <a:srgbClr val="FFFF00"/>
                </a:solidFill>
                <a:effectLst/>
              </a:rPr>
              <a:t>Aggressive hydration</a:t>
            </a:r>
            <a:r>
              <a:rPr lang="en-GB" sz="3200" dirty="0">
                <a:effectLst/>
              </a:rPr>
              <a:t>, defined as 250–500 ml per hour of isotonic crystalloid solution should be provided to all patients, unless cardiovascular, renal, or other related comorbid factors exist. Early aggressive intravenous hydration is most beneficial during the first 12–24 h, and may have little benefit beyond this time period (strong recommendation, moderate quality of evidence). </a:t>
            </a:r>
          </a:p>
          <a:p>
            <a:pPr algn="just"/>
            <a:r>
              <a:rPr lang="en-GB" sz="3200" dirty="0">
                <a:effectLst/>
              </a:rPr>
              <a:t>In a patient with severe volume depletion, manifest as hypotension and tachycardia, more rapid repletion (</a:t>
            </a:r>
            <a:r>
              <a:rPr lang="en-GB" sz="3200" b="1" dirty="0">
                <a:solidFill>
                  <a:srgbClr val="FFFF00"/>
                </a:solidFill>
                <a:effectLst/>
              </a:rPr>
              <a:t>bolus</a:t>
            </a:r>
            <a:r>
              <a:rPr lang="en-GB" sz="3200" dirty="0">
                <a:effectLst/>
              </a:rPr>
              <a:t>) may be needed (conditional recommendation, moderate quality of evidence). </a:t>
            </a:r>
          </a:p>
          <a:p>
            <a:pPr algn="just"/>
            <a:r>
              <a:rPr lang="en-GB" sz="3200" b="1" dirty="0">
                <a:solidFill>
                  <a:srgbClr val="FFFF00"/>
                </a:solidFill>
                <a:effectLst/>
              </a:rPr>
              <a:t>Lactated Ringer</a:t>
            </a:r>
            <a:r>
              <a:rPr lang="en-GB" sz="3200" dirty="0">
                <a:effectLst/>
              </a:rPr>
              <a:t>’s solution may be the preferred isotonic crystalloid replacement fluid (conditional recommendation, moderate quality of evidence). </a:t>
            </a:r>
          </a:p>
          <a:p>
            <a:pPr algn="just"/>
            <a:r>
              <a:rPr lang="en-GB" sz="3200" dirty="0">
                <a:effectLst/>
              </a:rPr>
              <a:t>Fluid requirements should be reassessed at frequent intervals within 6 h of admission and for the next 24–48 h. </a:t>
            </a:r>
            <a:r>
              <a:rPr lang="en-GB" sz="3200" b="1" dirty="0">
                <a:solidFill>
                  <a:srgbClr val="FFFF00"/>
                </a:solidFill>
                <a:effectLst/>
              </a:rPr>
              <a:t>The goal of aggressive hydration should be to decrease the BUN</a:t>
            </a:r>
            <a:r>
              <a:rPr lang="en-GB" sz="3200" dirty="0">
                <a:effectLst/>
              </a:rPr>
              <a:t> (strong recommendation, moderate quality of evidence). </a:t>
            </a:r>
          </a:p>
        </p:txBody>
      </p:sp>
    </p:spTree>
    <p:extLst>
      <p:ext uri="{BB962C8B-B14F-4D97-AF65-F5344CB8AC3E}">
        <p14:creationId xmlns:p14="http://schemas.microsoft.com/office/powerpoint/2010/main" val="214948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2423592" y="256267"/>
            <a:ext cx="7429500" cy="1019200"/>
          </a:xfrm>
          <a:prstGeom prst="rect">
            <a:avLst/>
          </a:prstGeom>
        </p:spPr>
        <p:txBody>
          <a:bodyPr>
            <a:norm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6000" b="1" dirty="0">
                <a:solidFill>
                  <a:srgbClr val="FFFF00"/>
                </a:solidFill>
              </a:rPr>
              <a:t>MANAGEMENT</a:t>
            </a:r>
          </a:p>
        </p:txBody>
      </p:sp>
      <p:sp>
        <p:nvSpPr>
          <p:cNvPr id="3" name="Rectangle 3"/>
          <p:cNvSpPr txBox="1">
            <a:spLocks noChangeArrowheads="1"/>
          </p:cNvSpPr>
          <p:nvPr/>
        </p:nvSpPr>
        <p:spPr>
          <a:xfrm>
            <a:off x="1631505" y="1556793"/>
            <a:ext cx="8880224" cy="4968551"/>
          </a:xfrm>
          <a:prstGeom prst="rect">
            <a:avLst/>
          </a:prstGeom>
        </p:spPr>
        <p:txBody>
          <a:bodyPr>
            <a:normAutofit fontScale="85000" lnSpcReduction="10000"/>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it-IT" sz="3200" b="1" dirty="0">
                <a:effectLst/>
              </a:rPr>
              <a:t>Nella maggior parte dei pazienti (85-90%) la malattia si risolve spontaneamente entro 3-7 giorni dall’inizio del trattamento</a:t>
            </a:r>
          </a:p>
          <a:p>
            <a:pPr marL="0" indent="0" algn="ctr">
              <a:buNone/>
            </a:pPr>
            <a:endParaRPr lang="it-IT" sz="3200" b="1" dirty="0">
              <a:effectLst/>
            </a:endParaRPr>
          </a:p>
          <a:p>
            <a:pPr marL="0" indent="0" algn="ctr">
              <a:buNone/>
            </a:pPr>
            <a:r>
              <a:rPr lang="it-IT" sz="2800" b="1" dirty="0">
                <a:effectLst/>
              </a:rPr>
              <a:t>Le misure terapeutiche comprendono:</a:t>
            </a:r>
          </a:p>
          <a:p>
            <a:pPr marL="0" indent="0" algn="ctr">
              <a:buNone/>
            </a:pPr>
            <a:endParaRPr lang="it-IT" sz="2800" b="1" dirty="0">
              <a:effectLst/>
            </a:endParaRPr>
          </a:p>
          <a:p>
            <a:pPr marL="514350" indent="-514350">
              <a:buAutoNum type="arabicParenR"/>
            </a:pPr>
            <a:r>
              <a:rPr lang="it-IT" sz="2400" b="1" dirty="0">
                <a:effectLst/>
              </a:rPr>
              <a:t>Misure d’emergenza!!!</a:t>
            </a:r>
          </a:p>
          <a:p>
            <a:pPr marL="514350" indent="-514350">
              <a:buAutoNum type="arabicParenR"/>
            </a:pPr>
            <a:r>
              <a:rPr lang="it-IT" sz="2400" b="1" dirty="0">
                <a:effectLst/>
              </a:rPr>
              <a:t>Somministrazione di analgesici </a:t>
            </a:r>
          </a:p>
          <a:p>
            <a:pPr marL="514350" indent="-514350">
              <a:buAutoNum type="arabicParenR"/>
            </a:pPr>
            <a:r>
              <a:rPr lang="it-IT" sz="2400" b="1" dirty="0">
                <a:effectLst/>
              </a:rPr>
              <a:t>Reintegro idroelettrolitico</a:t>
            </a:r>
          </a:p>
          <a:p>
            <a:pPr marL="514350" indent="-514350">
              <a:buAutoNum type="arabicParenR"/>
            </a:pPr>
            <a:r>
              <a:rPr lang="it-IT" sz="2400" b="1" dirty="0">
                <a:effectLst/>
              </a:rPr>
              <a:t>Sospensione alimentazione orale</a:t>
            </a:r>
          </a:p>
          <a:p>
            <a:pPr marL="514350" indent="-514350">
              <a:buAutoNum type="arabicParenR"/>
            </a:pPr>
            <a:r>
              <a:rPr lang="it-IT" sz="2400" b="1" dirty="0">
                <a:effectLst/>
              </a:rPr>
              <a:t>Considerare nutrizione enterale</a:t>
            </a:r>
          </a:p>
          <a:p>
            <a:pPr marL="514350" indent="-514350">
              <a:buAutoNum type="arabicParenR"/>
            </a:pPr>
            <a:r>
              <a:rPr lang="it-IT" sz="2400" b="1" dirty="0">
                <a:effectLst/>
              </a:rPr>
              <a:t>Considerare colecistectomia</a:t>
            </a:r>
          </a:p>
          <a:p>
            <a:pPr marL="0" indent="0" algn="ctr">
              <a:buNone/>
            </a:pPr>
            <a:endParaRPr lang="it-IT" sz="2000" b="1" dirty="0">
              <a:effectLst/>
            </a:endParaRPr>
          </a:p>
        </p:txBody>
      </p:sp>
    </p:spTree>
    <p:extLst>
      <p:ext uri="{BB962C8B-B14F-4D97-AF65-F5344CB8AC3E}">
        <p14:creationId xmlns:p14="http://schemas.microsoft.com/office/powerpoint/2010/main" val="80268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2207568" y="620688"/>
            <a:ext cx="7592050" cy="5697736"/>
            <a:chOff x="564525" y="362031"/>
            <a:chExt cx="7592050" cy="5697736"/>
          </a:xfrm>
        </p:grpSpPr>
        <p:pic>
          <p:nvPicPr>
            <p:cNvPr id="48136" name="Picture 8"/>
            <p:cNvPicPr>
              <a:picLocks noChangeAspect="1" noChangeArrowheads="1"/>
            </p:cNvPicPr>
            <p:nvPr/>
          </p:nvPicPr>
          <p:blipFill rotWithShape="1">
            <a:blip r:embed="rId2"/>
            <a:srcRect t="34607"/>
            <a:stretch/>
          </p:blipFill>
          <p:spPr bwMode="auto">
            <a:xfrm>
              <a:off x="564525" y="1957171"/>
              <a:ext cx="7585075" cy="4102596"/>
            </a:xfrm>
            <a:prstGeom prst="rect">
              <a:avLst/>
            </a:prstGeom>
            <a:noFill/>
            <a:ln w="38100">
              <a:solidFill>
                <a:schemeClr val="accent1">
                  <a:lumMod val="50000"/>
                </a:schemeClr>
              </a:solidFill>
              <a:miter lim="800000"/>
              <a:headEnd/>
              <a:tailEnd/>
            </a:ln>
            <a:effectLst/>
          </p:spPr>
        </p:pic>
        <p:pic>
          <p:nvPicPr>
            <p:cNvPr id="5" name="Picture 8"/>
            <p:cNvPicPr>
              <a:picLocks noChangeAspect="1" noChangeArrowheads="1"/>
            </p:cNvPicPr>
            <p:nvPr/>
          </p:nvPicPr>
          <p:blipFill rotWithShape="1">
            <a:blip r:embed="rId2"/>
            <a:srcRect b="74575"/>
            <a:stretch/>
          </p:blipFill>
          <p:spPr bwMode="auto">
            <a:xfrm>
              <a:off x="571500" y="362031"/>
              <a:ext cx="7585075" cy="1595140"/>
            </a:xfrm>
            <a:prstGeom prst="rect">
              <a:avLst/>
            </a:prstGeom>
            <a:noFill/>
            <a:ln w="38100">
              <a:solidFill>
                <a:schemeClr val="accent1">
                  <a:lumMod val="50000"/>
                </a:schemeClr>
              </a:solidFill>
              <a:miter lim="800000"/>
              <a:headEnd/>
              <a:tailEnd/>
            </a:ln>
            <a:effectLst/>
          </p:spPr>
        </p:pic>
      </p:grpSp>
    </p:spTree>
    <p:extLst>
      <p:ext uri="{BB962C8B-B14F-4D97-AF65-F5344CB8AC3E}">
        <p14:creationId xmlns:p14="http://schemas.microsoft.com/office/powerpoint/2010/main" val="253729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2423592" y="256267"/>
            <a:ext cx="7429500" cy="1019200"/>
          </a:xfrm>
          <a:prstGeom prst="rect">
            <a:avLst/>
          </a:prstGeom>
        </p:spPr>
        <p:txBody>
          <a:bodyPr>
            <a:normAutofit/>
          </a:bodyPr>
          <a:lstStyle>
            <a:lvl1pPr algn="l" defTabSz="342900" rtl="0" eaLnBrk="1" fontAlgn="base" hangingPunct="1">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1" fontAlgn="base" hangingPunct="1">
              <a:spcBef>
                <a:spcPct val="0"/>
              </a:spcBef>
              <a:spcAft>
                <a:spcPct val="0"/>
              </a:spcAft>
              <a:defRPr sz="2400">
                <a:solidFill>
                  <a:schemeClr val="tx1"/>
                </a:solidFill>
                <a:latin typeface="Century Gothic" pitchFamily="34" charset="0"/>
              </a:defRPr>
            </a:lvl2pPr>
            <a:lvl3pPr algn="l" defTabSz="342900" rtl="0" eaLnBrk="1" fontAlgn="base" hangingPunct="1">
              <a:spcBef>
                <a:spcPct val="0"/>
              </a:spcBef>
              <a:spcAft>
                <a:spcPct val="0"/>
              </a:spcAft>
              <a:defRPr sz="2400">
                <a:solidFill>
                  <a:schemeClr val="tx1"/>
                </a:solidFill>
                <a:latin typeface="Century Gothic" pitchFamily="34" charset="0"/>
              </a:defRPr>
            </a:lvl3pPr>
            <a:lvl4pPr algn="l" defTabSz="342900" rtl="0" eaLnBrk="1" fontAlgn="base" hangingPunct="1">
              <a:spcBef>
                <a:spcPct val="0"/>
              </a:spcBef>
              <a:spcAft>
                <a:spcPct val="0"/>
              </a:spcAft>
              <a:defRPr sz="2400">
                <a:solidFill>
                  <a:schemeClr val="tx1"/>
                </a:solidFill>
                <a:latin typeface="Century Gothic" pitchFamily="34" charset="0"/>
              </a:defRPr>
            </a:lvl4pPr>
            <a:lvl5pPr algn="l" defTabSz="342900" rtl="0" eaLnBrk="1" fontAlgn="base" hangingPunct="1">
              <a:spcBef>
                <a:spcPct val="0"/>
              </a:spcBef>
              <a:spcAft>
                <a:spcPct val="0"/>
              </a:spcAft>
              <a:defRPr sz="24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b="1" dirty="0">
                <a:solidFill>
                  <a:srgbClr val="FFFF00"/>
                </a:solidFill>
              </a:rPr>
              <a:t>ROLE OF ERCP</a:t>
            </a:r>
          </a:p>
        </p:txBody>
      </p:sp>
      <p:sp>
        <p:nvSpPr>
          <p:cNvPr id="5" name="Rectangle 3"/>
          <p:cNvSpPr txBox="1">
            <a:spLocks noChangeArrowheads="1"/>
          </p:cNvSpPr>
          <p:nvPr/>
        </p:nvSpPr>
        <p:spPr>
          <a:xfrm>
            <a:off x="1698230" y="1412776"/>
            <a:ext cx="8880225" cy="5184576"/>
          </a:xfrm>
          <a:prstGeom prst="rect">
            <a:avLst/>
          </a:prstGeom>
        </p:spPr>
        <p:txBody>
          <a:bodyPr>
            <a:normAutofit/>
          </a:bodyPr>
          <a:lstStyle>
            <a:lvl1pPr marL="214313" indent="-214313" algn="l" defTabSz="342900" rtl="0" eaLnBrk="1" fontAlgn="base" hangingPunct="1">
              <a:spcBef>
                <a:spcPct val="20000"/>
              </a:spcBef>
              <a:spcAft>
                <a:spcPts val="450"/>
              </a:spcAft>
              <a:buClr>
                <a:schemeClr val="tx1"/>
              </a:buClr>
              <a:buSzPct val="100000"/>
              <a:buFont typeface="Arial"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fontAlgn="base" hangingPunct="1">
              <a:spcBef>
                <a:spcPct val="20000"/>
              </a:spcBef>
              <a:spcAft>
                <a:spcPts val="450"/>
              </a:spcAft>
              <a:buClr>
                <a:schemeClr val="tx1"/>
              </a:buClr>
              <a:buSzPct val="100000"/>
              <a:buFont typeface="Arial" charset="0"/>
              <a:buChar char="•"/>
              <a:defRPr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fontAlgn="base" hangingPunct="1">
              <a:spcBef>
                <a:spcPct val="20000"/>
              </a:spcBef>
              <a:spcAft>
                <a:spcPts val="450"/>
              </a:spcAft>
              <a:buClr>
                <a:schemeClr val="tx1"/>
              </a:buClr>
              <a:buSzPct val="100000"/>
              <a:buFont typeface="Arial"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fontAlgn="base" hangingPunct="1">
              <a:spcBef>
                <a:spcPct val="20000"/>
              </a:spcBef>
              <a:spcAft>
                <a:spcPts val="450"/>
              </a:spcAft>
              <a:buClr>
                <a:schemeClr val="tx1"/>
              </a:buClr>
              <a:buSzPct val="100000"/>
              <a:buFont typeface="Arial" charset="0"/>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GB" sz="2400" b="1" dirty="0"/>
              <a:t>Recommendations</a:t>
            </a:r>
            <a:r>
              <a:rPr lang="it-IT" sz="1800" dirty="0"/>
              <a:t> </a:t>
            </a:r>
          </a:p>
          <a:p>
            <a:pPr marL="0" indent="0" algn="ctr">
              <a:buNone/>
            </a:pPr>
            <a:endParaRPr lang="it-IT" sz="1800" dirty="0"/>
          </a:p>
          <a:p>
            <a:pPr marL="342900" indent="-342900" algn="just">
              <a:buAutoNum type="arabicPeriod"/>
            </a:pPr>
            <a:r>
              <a:rPr lang="en-GB" sz="1800" dirty="0"/>
              <a:t>Patients with AP and concurrent acute cholangitis should undergo ERCP within 24 h of admission (strong recommendation, moderate quality of evidence). </a:t>
            </a:r>
          </a:p>
          <a:p>
            <a:pPr marL="342900" indent="-342900" algn="just">
              <a:buAutoNum type="arabicPeriod"/>
            </a:pPr>
            <a:r>
              <a:rPr lang="en-GB" sz="1800" dirty="0"/>
              <a:t>ERCP is not needed early in most patients with gallstone pancreatitis who lack laboratory or clinical evidence of ongoing biliary obstruction (strong recommendation, moderate quality of evidence). </a:t>
            </a:r>
          </a:p>
          <a:p>
            <a:pPr marL="342900" indent="-342900" algn="just">
              <a:buAutoNum type="arabicPeriod"/>
            </a:pPr>
            <a:r>
              <a:rPr lang="en-GB" sz="1800" dirty="0"/>
              <a:t>In the absence of cholangitis and / or jaundice, MRCP or EUS rather than diagnostic ERCP should be used to screen for choledocholithiasis if highly suspected (conditional recommendation, moderate quality of evidence). </a:t>
            </a:r>
          </a:p>
          <a:p>
            <a:pPr marL="342900" indent="-342900" algn="just">
              <a:buAutoNum type="arabicPeriod"/>
            </a:pPr>
            <a:r>
              <a:rPr lang="en-GB" sz="1800" dirty="0"/>
              <a:t>Pancreatic duct stents and/or post-procedure rectal nonsteroidal anti-inflammatory drug (NSAID) suppositories should be utilized to lower the risk of severe post-ERCP pancreatitis in high-risk patients (conditional recommendation, moderate quality of evidence). </a:t>
            </a:r>
            <a:endParaRPr lang="en-GB" sz="3200" dirty="0">
              <a:effectLst/>
            </a:endParaRPr>
          </a:p>
        </p:txBody>
      </p:sp>
    </p:spTree>
    <p:extLst>
      <p:ext uri="{BB962C8B-B14F-4D97-AF65-F5344CB8AC3E}">
        <p14:creationId xmlns:p14="http://schemas.microsoft.com/office/powerpoint/2010/main" val="352626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4727575" y="1125538"/>
            <a:ext cx="2592388" cy="685800"/>
          </a:xfrm>
          <a:prstGeom prst="rect">
            <a:avLst/>
          </a:prstGeom>
          <a:solidFill>
            <a:srgbClr val="FF9900"/>
          </a:solidFill>
          <a:ln w="12700">
            <a:solidFill>
              <a:schemeClr val="bg1"/>
            </a:solidFill>
            <a:miter lim="800000"/>
            <a:headEnd type="none" w="sm" len="sm"/>
            <a:tailEnd type="none" w="sm" len="sm"/>
          </a:ln>
        </p:spPr>
        <p:txBody>
          <a:bodyPr wrap="none" anchor="ctr"/>
          <a:lstStyle/>
          <a:p>
            <a:pPr algn="ctr" eaLnBrk="0" hangingPunct="0">
              <a:lnSpc>
                <a:spcPct val="90000"/>
              </a:lnSpc>
            </a:pPr>
            <a:r>
              <a:rPr lang="it-IT" sz="3200">
                <a:solidFill>
                  <a:srgbClr val="003366"/>
                </a:solidFill>
                <a:latin typeface="Tahoma" charset="0"/>
                <a:cs typeface="Tahoma" charset="0"/>
              </a:rPr>
              <a:t>ERCP + ES</a:t>
            </a:r>
          </a:p>
          <a:p>
            <a:pPr algn="ctr" eaLnBrk="0" hangingPunct="0">
              <a:lnSpc>
                <a:spcPct val="90000"/>
              </a:lnSpc>
            </a:pPr>
            <a:r>
              <a:rPr lang="it-IT" sz="2400">
                <a:solidFill>
                  <a:srgbClr val="003366"/>
                </a:solidFill>
                <a:latin typeface="Tahoma" charset="0"/>
                <a:cs typeface="Tahoma" charset="0"/>
              </a:rPr>
              <a:t>entro 48/72 ore</a:t>
            </a:r>
          </a:p>
        </p:txBody>
      </p:sp>
      <p:sp>
        <p:nvSpPr>
          <p:cNvPr id="11269" name="Text Box 5"/>
          <p:cNvSpPr txBox="1">
            <a:spLocks noChangeArrowheads="1"/>
          </p:cNvSpPr>
          <p:nvPr/>
        </p:nvSpPr>
        <p:spPr bwMode="auto">
          <a:xfrm>
            <a:off x="4295776" y="4243389"/>
            <a:ext cx="3889375" cy="409575"/>
          </a:xfrm>
          <a:prstGeom prst="rect">
            <a:avLst/>
          </a:prstGeom>
          <a:noFill/>
          <a:ln w="12700">
            <a:solidFill>
              <a:schemeClr val="bg1"/>
            </a:solidFill>
            <a:miter lim="800000"/>
            <a:headEnd type="none" w="sm" len="sm"/>
            <a:tailEnd type="none" w="sm" len="sm"/>
          </a:ln>
          <a:effec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a:defRPr/>
            </a:pPr>
            <a:r>
              <a:rPr lang="it-IT" sz="2000" dirty="0">
                <a:effectLst>
                  <a:outerShdw blurRad="38100" dist="38100" dir="2700000" algn="tl">
                    <a:srgbClr val="DDDDDD"/>
                  </a:outerShdw>
                </a:effectLst>
                <a:latin typeface="Tahoma" charset="0"/>
                <a:cs typeface="Tahoma" charset="0"/>
              </a:rPr>
              <a:t>TERAPIA MEDICA INTENSIVA</a:t>
            </a:r>
          </a:p>
        </p:txBody>
      </p:sp>
      <p:sp>
        <p:nvSpPr>
          <p:cNvPr id="40963" name="Text Box 6"/>
          <p:cNvSpPr txBox="1">
            <a:spLocks noChangeArrowheads="1"/>
          </p:cNvSpPr>
          <p:nvPr/>
        </p:nvSpPr>
        <p:spPr bwMode="auto">
          <a:xfrm>
            <a:off x="3022806" y="392954"/>
            <a:ext cx="6011863" cy="584200"/>
          </a:xfrm>
          <a:prstGeom prst="rect">
            <a:avLst/>
          </a:prstGeom>
          <a:solidFill>
            <a:schemeClr val="bg2">
              <a:lumMod val="20000"/>
              <a:lumOff val="80000"/>
            </a:schemeClr>
          </a:solidFill>
          <a:ln w="9525">
            <a:solidFill>
              <a:schemeClr val="bg1"/>
            </a:solidFill>
            <a:miter lim="800000"/>
            <a:headEnd/>
            <a:tailEnd/>
          </a:ln>
        </p:spPr>
        <p:txBody>
          <a:bodyPr wrap="none">
            <a:spAutoFit/>
          </a:bodyPr>
          <a:lstStyle/>
          <a:p>
            <a:pPr>
              <a:defRPr/>
            </a:pPr>
            <a:r>
              <a:rPr lang="it-IT" sz="3200">
                <a:solidFill>
                  <a:schemeClr val="bg2"/>
                </a:solidFill>
                <a:latin typeface="Tahoma" pitchFamily="34" charset="0"/>
                <a:ea typeface="MS PGothic" pitchFamily="34" charset="-128"/>
                <a:cs typeface="Tahoma" pitchFamily="34" charset="0"/>
              </a:rPr>
              <a:t>Pancreatite acuta biliare </a:t>
            </a:r>
            <a:r>
              <a:rPr lang="it-IT" sz="3200" i="1">
                <a:solidFill>
                  <a:schemeClr val="bg2"/>
                </a:solidFill>
                <a:latin typeface="Tahoma" pitchFamily="34" charset="0"/>
                <a:ea typeface="MS PGothic" pitchFamily="34" charset="-128"/>
                <a:cs typeface="Tahoma" pitchFamily="34" charset="0"/>
              </a:rPr>
              <a:t>severa</a:t>
            </a:r>
          </a:p>
        </p:txBody>
      </p:sp>
      <p:sp>
        <p:nvSpPr>
          <p:cNvPr id="43012" name="Line 7"/>
          <p:cNvSpPr>
            <a:spLocks noChangeShapeType="1"/>
          </p:cNvSpPr>
          <p:nvPr/>
        </p:nvSpPr>
        <p:spPr bwMode="auto">
          <a:xfrm>
            <a:off x="6024563" y="1844676"/>
            <a:ext cx="0" cy="504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3" name="Line 8"/>
          <p:cNvSpPr>
            <a:spLocks noChangeShapeType="1"/>
          </p:cNvSpPr>
          <p:nvPr/>
        </p:nvSpPr>
        <p:spPr bwMode="auto">
          <a:xfrm>
            <a:off x="4439817" y="2349500"/>
            <a:ext cx="266424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4" name="Line 9"/>
          <p:cNvSpPr>
            <a:spLocks noChangeShapeType="1"/>
          </p:cNvSpPr>
          <p:nvPr/>
        </p:nvSpPr>
        <p:spPr bwMode="auto">
          <a:xfrm>
            <a:off x="4439816" y="2349501"/>
            <a:ext cx="0" cy="3603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5" name="Line 10"/>
          <p:cNvSpPr>
            <a:spLocks noChangeShapeType="1"/>
          </p:cNvSpPr>
          <p:nvPr/>
        </p:nvSpPr>
        <p:spPr bwMode="auto">
          <a:xfrm>
            <a:off x="7104063" y="2349501"/>
            <a:ext cx="0" cy="3603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3016" name="Text Box 11"/>
          <p:cNvSpPr txBox="1">
            <a:spLocks noChangeArrowheads="1"/>
          </p:cNvSpPr>
          <p:nvPr/>
        </p:nvSpPr>
        <p:spPr bwMode="auto">
          <a:xfrm>
            <a:off x="2495551" y="2781301"/>
            <a:ext cx="29584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eaLnBrk="1" hangingPunct="1"/>
            <a:r>
              <a:rPr lang="it-IT" dirty="0">
                <a:solidFill>
                  <a:schemeClr val="bg1"/>
                </a:solidFill>
                <a:latin typeface="Arial" charset="0"/>
              </a:rPr>
              <a:t>          </a:t>
            </a:r>
            <a:r>
              <a:rPr lang="it-IT" dirty="0">
                <a:solidFill>
                  <a:srgbClr val="FFFF00"/>
                </a:solidFill>
                <a:latin typeface="Tahoma" charset="0"/>
                <a:cs typeface="Tahoma" charset="0"/>
              </a:rPr>
              <a:t>SEMPRE</a:t>
            </a:r>
          </a:p>
          <a:p>
            <a:pPr eaLnBrk="1" hangingPunct="1"/>
            <a:r>
              <a:rPr lang="it-IT" dirty="0">
                <a:solidFill>
                  <a:srgbClr val="FFFF00"/>
                </a:solidFill>
                <a:latin typeface="Tahoma" charset="0"/>
                <a:cs typeface="Tahoma" charset="0"/>
              </a:rPr>
              <a:t>   (</a:t>
            </a:r>
            <a:r>
              <a:rPr lang="it-IT" dirty="0" err="1">
                <a:solidFill>
                  <a:srgbClr val="FFFF00"/>
                </a:solidFill>
                <a:latin typeface="Tahoma" charset="0"/>
                <a:cs typeface="Tahoma" charset="0"/>
              </a:rPr>
              <a:t>Neoptolemos</a:t>
            </a:r>
            <a:r>
              <a:rPr lang="it-IT" dirty="0">
                <a:solidFill>
                  <a:srgbClr val="FFFF00"/>
                </a:solidFill>
                <a:latin typeface="Tahoma" charset="0"/>
                <a:cs typeface="Tahoma" charset="0"/>
              </a:rPr>
              <a:t>)</a:t>
            </a:r>
          </a:p>
        </p:txBody>
      </p:sp>
      <p:sp>
        <p:nvSpPr>
          <p:cNvPr id="43017" name="Text Box 12"/>
          <p:cNvSpPr txBox="1">
            <a:spLocks noChangeArrowheads="1"/>
          </p:cNvSpPr>
          <p:nvPr/>
        </p:nvSpPr>
        <p:spPr bwMode="auto">
          <a:xfrm>
            <a:off x="5405438" y="2781300"/>
            <a:ext cx="3625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dirty="0">
                <a:solidFill>
                  <a:srgbClr val="00B0F0"/>
                </a:solidFill>
                <a:latin typeface="Tahoma" charset="0"/>
                <a:cs typeface="Tahoma" charset="0"/>
              </a:rPr>
              <a:t>ITTERO</a:t>
            </a:r>
          </a:p>
          <a:p>
            <a:pPr algn="ctr" eaLnBrk="1" hangingPunct="1"/>
            <a:r>
              <a:rPr lang="it-IT" dirty="0">
                <a:solidFill>
                  <a:srgbClr val="00B0F0"/>
                </a:solidFill>
                <a:latin typeface="Tahoma" charset="0"/>
                <a:cs typeface="Tahoma" charset="0"/>
              </a:rPr>
              <a:t>COLANGITE ACUTA</a:t>
            </a:r>
          </a:p>
          <a:p>
            <a:pPr algn="ctr" eaLnBrk="1" hangingPunct="1"/>
            <a:r>
              <a:rPr lang="it-IT" dirty="0">
                <a:solidFill>
                  <a:srgbClr val="00B0F0"/>
                </a:solidFill>
                <a:latin typeface="Tahoma" charset="0"/>
                <a:cs typeface="Tahoma" charset="0"/>
              </a:rPr>
              <a:t>VB DILATATA (</a:t>
            </a:r>
            <a:r>
              <a:rPr lang="it-IT" dirty="0" err="1">
                <a:solidFill>
                  <a:srgbClr val="00B0F0"/>
                </a:solidFill>
                <a:latin typeface="Tahoma" charset="0"/>
                <a:cs typeface="Tahoma" charset="0"/>
              </a:rPr>
              <a:t>Folsch</a:t>
            </a:r>
            <a:r>
              <a:rPr lang="it-IT" dirty="0">
                <a:solidFill>
                  <a:srgbClr val="00B0F0"/>
                </a:solidFill>
                <a:latin typeface="Tahoma" charset="0"/>
                <a:cs typeface="Tahoma" charset="0"/>
              </a:rPr>
              <a:t>)</a:t>
            </a:r>
          </a:p>
        </p:txBody>
      </p:sp>
      <p:sp>
        <p:nvSpPr>
          <p:cNvPr id="43018" name="Text Box 13"/>
          <p:cNvSpPr txBox="1">
            <a:spLocks noChangeArrowheads="1"/>
          </p:cNvSpPr>
          <p:nvPr/>
        </p:nvSpPr>
        <p:spPr bwMode="auto">
          <a:xfrm>
            <a:off x="1612141" y="4797425"/>
            <a:ext cx="6283259" cy="1631216"/>
          </a:xfrm>
          <a:prstGeom prst="rect">
            <a:avLst/>
          </a:prstGeom>
          <a:solidFill>
            <a:schemeClr val="tx2"/>
          </a:solidFill>
          <a:ln w="9525">
            <a:solidFill>
              <a:srgbClr val="CC3300"/>
            </a:solidFill>
            <a:miter lim="800000"/>
            <a:headEnd/>
            <a:tailEnd/>
          </a:ln>
        </p:spPr>
        <p:txBody>
          <a:bodyPr wrap="none">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Times New Roman" charset="0"/>
                <a:ea typeface="MS PGothic" charset="0"/>
                <a:cs typeface="MS PGothic" charset="0"/>
              </a:defRPr>
            </a:lvl9pPr>
          </a:lstStyle>
          <a:p>
            <a:pPr algn="ctr" eaLnBrk="1" hangingPunct="1"/>
            <a:r>
              <a:rPr lang="it-IT" sz="2000">
                <a:solidFill>
                  <a:srgbClr val="000000"/>
                </a:solidFill>
                <a:latin typeface="Tahoma" charset="0"/>
                <a:cs typeface="Tahoma" charset="0"/>
              </a:rPr>
              <a:t>In severe gallstone-associated acute pancreatitis, </a:t>
            </a:r>
          </a:p>
          <a:p>
            <a:pPr algn="ctr" eaLnBrk="1" hangingPunct="1"/>
            <a:r>
              <a:rPr lang="it-IT" sz="2000">
                <a:solidFill>
                  <a:srgbClr val="000000"/>
                </a:solidFill>
                <a:latin typeface="Tahoma" charset="0"/>
                <a:cs typeface="Tahoma" charset="0"/>
              </a:rPr>
              <a:t>cholecystectomy should be delayed</a:t>
            </a:r>
          </a:p>
          <a:p>
            <a:pPr algn="ctr" eaLnBrk="1" hangingPunct="1"/>
            <a:r>
              <a:rPr lang="it-IT" sz="2000">
                <a:solidFill>
                  <a:srgbClr val="000000"/>
                </a:solidFill>
                <a:latin typeface="Tahoma" charset="0"/>
                <a:cs typeface="Tahoma" charset="0"/>
              </a:rPr>
              <a:t>until there is sufficient resolution of the inflammatory </a:t>
            </a:r>
          </a:p>
          <a:p>
            <a:pPr algn="ctr" eaLnBrk="1" hangingPunct="1"/>
            <a:r>
              <a:rPr lang="it-IT" sz="2000">
                <a:solidFill>
                  <a:srgbClr val="000000"/>
                </a:solidFill>
                <a:latin typeface="Tahoma" charset="0"/>
                <a:cs typeface="Tahoma" charset="0"/>
              </a:rPr>
              <a:t>response and clinical recovery</a:t>
            </a:r>
          </a:p>
          <a:p>
            <a:pPr algn="ctr" eaLnBrk="1" hangingPunct="1"/>
            <a:r>
              <a:rPr lang="it-IT" sz="2000">
                <a:solidFill>
                  <a:srgbClr val="000000"/>
                </a:solidFill>
                <a:latin typeface="Tahoma" charset="0"/>
                <a:cs typeface="Tahoma" charset="0"/>
              </a:rPr>
              <a:t>Recommendation grade B</a:t>
            </a:r>
          </a:p>
        </p:txBody>
      </p:sp>
      <p:sp>
        <p:nvSpPr>
          <p:cNvPr id="40971" name="Text Box 14"/>
          <p:cNvSpPr txBox="1">
            <a:spLocks noChangeArrowheads="1"/>
          </p:cNvSpPr>
          <p:nvPr/>
        </p:nvSpPr>
        <p:spPr bwMode="auto">
          <a:xfrm>
            <a:off x="8183563" y="5084763"/>
            <a:ext cx="2297112" cy="1320800"/>
          </a:xfrm>
          <a:prstGeom prst="rect">
            <a:avLst/>
          </a:prstGeom>
          <a:solidFill>
            <a:schemeClr val="bg2">
              <a:lumMod val="20000"/>
              <a:lumOff val="80000"/>
            </a:schemeClr>
          </a:solidFill>
          <a:ln w="9525">
            <a:solidFill>
              <a:schemeClr val="bg1"/>
            </a:solidFill>
            <a:miter lim="800000"/>
            <a:headEnd/>
            <a:tailEnd/>
          </a:ln>
        </p:spPr>
        <p:txBody>
          <a:bodyPr wrap="none">
            <a:spAutoFit/>
          </a:bodyPr>
          <a:lstStyle/>
          <a:p>
            <a:pPr>
              <a:defRPr/>
            </a:pPr>
            <a:r>
              <a:rPr lang="it-IT" sz="2000" dirty="0">
                <a:solidFill>
                  <a:srgbClr val="000000"/>
                </a:solidFill>
                <a:latin typeface="Tahoma" pitchFamily="34" charset="0"/>
                <a:ea typeface="MS PGothic" pitchFamily="34" charset="-128"/>
                <a:cs typeface="Tahoma" pitchFamily="34" charset="0"/>
              </a:rPr>
              <a:t>No </a:t>
            </a:r>
            <a:r>
              <a:rPr lang="it-IT" sz="2000" dirty="0" err="1">
                <a:solidFill>
                  <a:srgbClr val="000000"/>
                </a:solidFill>
                <a:latin typeface="Tahoma" pitchFamily="34" charset="0"/>
                <a:ea typeface="MS PGothic" pitchFamily="34" charset="-128"/>
                <a:cs typeface="Tahoma" pitchFamily="34" charset="0"/>
              </a:rPr>
              <a:t>early</a:t>
            </a:r>
            <a:r>
              <a:rPr lang="it-IT" sz="2000" dirty="0">
                <a:solidFill>
                  <a:srgbClr val="000000"/>
                </a:solidFill>
                <a:latin typeface="Tahoma" pitchFamily="34" charset="0"/>
                <a:ea typeface="MS PGothic" pitchFamily="34" charset="-128"/>
                <a:cs typeface="Tahoma" pitchFamily="34" charset="0"/>
              </a:rPr>
              <a:t> </a:t>
            </a:r>
            <a:r>
              <a:rPr lang="it-IT" sz="2000" dirty="0" err="1">
                <a:solidFill>
                  <a:srgbClr val="000000"/>
                </a:solidFill>
                <a:latin typeface="Tahoma" pitchFamily="34" charset="0"/>
                <a:ea typeface="MS PGothic" pitchFamily="34" charset="-128"/>
                <a:cs typeface="Tahoma" pitchFamily="34" charset="0"/>
              </a:rPr>
              <a:t>surgery</a:t>
            </a:r>
            <a:endParaRPr lang="it-IT" sz="2000" dirty="0">
              <a:solidFill>
                <a:srgbClr val="000000"/>
              </a:solidFill>
              <a:latin typeface="Tahoma" pitchFamily="34" charset="0"/>
              <a:ea typeface="MS PGothic" pitchFamily="34" charset="-128"/>
              <a:cs typeface="Tahoma" pitchFamily="34" charset="0"/>
            </a:endParaRPr>
          </a:p>
          <a:p>
            <a:pPr>
              <a:defRPr/>
            </a:pPr>
            <a:r>
              <a:rPr lang="it-IT" sz="2000" dirty="0">
                <a:solidFill>
                  <a:srgbClr val="000000"/>
                </a:solidFill>
                <a:latin typeface="Tahoma" pitchFamily="34" charset="0"/>
                <a:ea typeface="MS PGothic" pitchFamily="34" charset="-128"/>
                <a:cs typeface="Tahoma" pitchFamily="34" charset="0"/>
              </a:rPr>
              <a:t>(entro 48 ore)</a:t>
            </a:r>
          </a:p>
          <a:p>
            <a:pPr>
              <a:defRPr/>
            </a:pPr>
            <a:r>
              <a:rPr lang="it-IT" sz="2000" dirty="0">
                <a:solidFill>
                  <a:srgbClr val="000000"/>
                </a:solidFill>
                <a:latin typeface="Tahoma" pitchFamily="34" charset="0"/>
                <a:ea typeface="MS PGothic" pitchFamily="34" charset="-128"/>
                <a:cs typeface="Tahoma" pitchFamily="34" charset="0"/>
              </a:rPr>
              <a:t>Si </a:t>
            </a:r>
            <a:r>
              <a:rPr lang="it-IT" sz="2000" dirty="0" err="1">
                <a:solidFill>
                  <a:srgbClr val="000000"/>
                </a:solidFill>
                <a:latin typeface="Tahoma" pitchFamily="34" charset="0"/>
                <a:ea typeface="MS PGothic" pitchFamily="34" charset="-128"/>
                <a:cs typeface="Tahoma" pitchFamily="34" charset="0"/>
              </a:rPr>
              <a:t>delayed</a:t>
            </a:r>
            <a:r>
              <a:rPr lang="it-IT" sz="2000" dirty="0">
                <a:solidFill>
                  <a:srgbClr val="000000"/>
                </a:solidFill>
                <a:latin typeface="Tahoma" pitchFamily="34" charset="0"/>
                <a:ea typeface="MS PGothic" pitchFamily="34" charset="-128"/>
                <a:cs typeface="Tahoma" pitchFamily="34" charset="0"/>
              </a:rPr>
              <a:t> </a:t>
            </a:r>
            <a:r>
              <a:rPr lang="it-IT" sz="2000" dirty="0" err="1">
                <a:solidFill>
                  <a:srgbClr val="000000"/>
                </a:solidFill>
                <a:latin typeface="Tahoma" pitchFamily="34" charset="0"/>
                <a:ea typeface="MS PGothic" pitchFamily="34" charset="-128"/>
                <a:cs typeface="Tahoma" pitchFamily="34" charset="0"/>
              </a:rPr>
              <a:t>surgery</a:t>
            </a:r>
            <a:endParaRPr lang="it-IT" sz="2000" dirty="0">
              <a:solidFill>
                <a:srgbClr val="000000"/>
              </a:solidFill>
              <a:latin typeface="Tahoma" pitchFamily="34" charset="0"/>
              <a:ea typeface="MS PGothic" pitchFamily="34" charset="-128"/>
              <a:cs typeface="Tahoma" pitchFamily="34" charset="0"/>
            </a:endParaRPr>
          </a:p>
          <a:p>
            <a:pPr>
              <a:defRPr/>
            </a:pPr>
            <a:r>
              <a:rPr lang="it-IT" sz="2000" dirty="0">
                <a:solidFill>
                  <a:srgbClr val="000000"/>
                </a:solidFill>
                <a:latin typeface="Tahoma" pitchFamily="34" charset="0"/>
                <a:ea typeface="MS PGothic" pitchFamily="34" charset="-128"/>
                <a:cs typeface="Tahoma" pitchFamily="34" charset="0"/>
              </a:rPr>
              <a:t>(dopo 48 ore)</a:t>
            </a:r>
          </a:p>
        </p:txBody>
      </p:sp>
    </p:spTree>
    <p:extLst>
      <p:ext uri="{BB962C8B-B14F-4D97-AF65-F5344CB8AC3E}">
        <p14:creationId xmlns:p14="http://schemas.microsoft.com/office/powerpoint/2010/main" val="328064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779</Words>
  <Application>Microsoft Office PowerPoint</Application>
  <PresentationFormat>Widescreen</PresentationFormat>
  <Paragraphs>110</Paragraphs>
  <Slides>16</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MS PGothic</vt:lpstr>
      <vt:lpstr>MS PGothic</vt:lpstr>
      <vt:lpstr>Arial</vt:lpstr>
      <vt:lpstr>Calibri</vt:lpstr>
      <vt:lpstr>Calibri Light</vt:lpstr>
      <vt:lpstr>Garamond</vt:lpstr>
      <vt:lpstr>Tahoma</vt:lpstr>
      <vt:lpstr>Verdana</vt:lpstr>
      <vt:lpstr>Tema di Office</vt:lpstr>
      <vt:lpstr>Presentazione standard di PowerPoint</vt:lpstr>
      <vt:lpstr>Ranson’S Criteria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6</cp:revision>
  <dcterms:created xsi:type="dcterms:W3CDTF">2019-04-02T09:28:22Z</dcterms:created>
  <dcterms:modified xsi:type="dcterms:W3CDTF">2019-04-02T09:54:04Z</dcterms:modified>
</cp:coreProperties>
</file>