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7" d="100"/>
          <a:sy n="77" d="100"/>
        </p:scale>
        <p:origin x="6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EBD1B-B22E-421F-A374-387499AC4626}" type="datetimeFigureOut">
              <a:rPr lang="it-IT" smtClean="0"/>
              <a:t>02/04/2019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DDF78-BE78-4EB7-8EB7-06279EC61CA5}" type="slidenum">
              <a:rPr lang="it-IT" smtClean="0"/>
              <a:t>‹N›</a:t>
            </a:fld>
            <a:endParaRPr lang="it-IT"/>
          </a:p>
        </p:txBody>
      </p:sp>
    </p:spTree>
    <p:extLst>
      <p:ext uri="{BB962C8B-B14F-4D97-AF65-F5344CB8AC3E}">
        <p14:creationId xmlns:p14="http://schemas.microsoft.com/office/powerpoint/2010/main" val="1380132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7C30DE3-7D9D-D140-B734-C16BB4830C3B}" type="slidenum">
              <a:rPr lang="it-IT" smtClean="0"/>
              <a:t>1</a:t>
            </a:fld>
            <a:endParaRPr lang="it-IT"/>
          </a:p>
        </p:txBody>
      </p:sp>
    </p:spTree>
    <p:extLst>
      <p:ext uri="{BB962C8B-B14F-4D97-AF65-F5344CB8AC3E}">
        <p14:creationId xmlns:p14="http://schemas.microsoft.com/office/powerpoint/2010/main" val="335883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7C30DE3-7D9D-D140-B734-C16BB4830C3B}" type="slidenum">
              <a:rPr lang="it-IT" smtClean="0"/>
              <a:t>13</a:t>
            </a:fld>
            <a:endParaRPr lang="it-IT"/>
          </a:p>
        </p:txBody>
      </p:sp>
    </p:spTree>
    <p:extLst>
      <p:ext uri="{BB962C8B-B14F-4D97-AF65-F5344CB8AC3E}">
        <p14:creationId xmlns:p14="http://schemas.microsoft.com/office/powerpoint/2010/main" val="383732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011B13-61F6-1B40-B8E4-FDF852DDD1A7}" type="slidenum">
              <a:rPr lang="en-US" sz="1200">
                <a:solidFill>
                  <a:prstClr val="black"/>
                </a:solidFill>
                <a:latin typeface="Calibri" charset="0"/>
              </a:rPr>
              <a:pPr eaLnBrk="1" hangingPunct="1"/>
              <a:t>28</a:t>
            </a:fld>
            <a:endParaRPr lang="en-US" sz="1200">
              <a:solidFill>
                <a:prstClr val="black"/>
              </a:solidFill>
              <a:latin typeface="Calibri" charset="0"/>
            </a:endParaRPr>
          </a:p>
        </p:txBody>
      </p:sp>
      <p:sp>
        <p:nvSpPr>
          <p:cNvPr id="25602" name="Rectangle 2"/>
          <p:cNvSpPr>
            <a:spLocks noGrp="1" noRot="1" noChangeAspect="1" noChangeArrowheads="1" noTextEdit="1"/>
          </p:cNvSpPr>
          <p:nvPr>
            <p:ph type="sldImg"/>
          </p:nvPr>
        </p:nvSpPr>
        <p:spPr bwMode="auto">
          <a:xfrm>
            <a:off x="1198563" y="730250"/>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3" name="Rectangle 3"/>
          <p:cNvSpPr>
            <a:spLocks noGrp="1" noChangeArrowheads="1"/>
          </p:cNvSpPr>
          <p:nvPr>
            <p:ph type="body" idx="1"/>
          </p:nvPr>
        </p:nvSpPr>
        <p:spPr bwMode="auto">
          <a:xfrm>
            <a:off x="632067" y="4342464"/>
            <a:ext cx="5595419" cy="4117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9" tIns="45710" rIns="91419" bIns="45710" numCol="1" anchor="t" anchorCtr="0" compatLnSpc="1">
            <a:prstTxWarp prst="textNoShape">
              <a:avLst/>
            </a:prstTxWarp>
          </a:bodyPr>
          <a:lstStyle/>
          <a:p>
            <a:pPr>
              <a:spcAft>
                <a:spcPts val="1202"/>
              </a:spcAft>
            </a:pPr>
            <a:r>
              <a:rPr lang="en-US" b="1">
                <a:latin typeface="Calibri" charset="0"/>
              </a:rPr>
              <a:t>Slide 184</a:t>
            </a:r>
          </a:p>
          <a:p>
            <a:pPr>
              <a:spcAft>
                <a:spcPts val="1202"/>
              </a:spcAft>
            </a:pPr>
            <a:r>
              <a:rPr lang="en-US" b="1">
                <a:latin typeface="Calibri" charset="0"/>
              </a:rPr>
              <a:t>Presenting features of acute pancreatitis</a:t>
            </a:r>
            <a:endParaRPr lang="en-US">
              <a:latin typeface="Calibri" charset="0"/>
            </a:endParaRPr>
          </a:p>
          <a:p>
            <a:pPr eaLnBrk="1" hangingPunct="1"/>
            <a:r>
              <a:rPr lang="en-US">
                <a:latin typeface="Calibri" charset="0"/>
              </a:rPr>
              <a:t>The cardinal symptom of acute pancreatitis is abdominal pain, which is present in 95% of patients.  The pain is usually steady and severe, radiates from the upper abdomen to the back, and may improve with lying on the left side or leaning forward. Absence of pain may be associated with delayed diagnosis or severe disease, and is probably the reason why many cases of fatal pancreatitis are not diagnosed until postmortem exam.    Nausea and/or vomiting are also extremely common in acute pancreatitis.  Physical signs in acute pancreatitis include tachycardia, which may be due to intravascular hypovolemia and should prompt aggressive intravenous fluid and electrolyte replacement.  Low grade fever is common, as are peritoneal signs such as guarding and rebound tenderness.  The presence of guarding and/or ileus on exam has been identified as useful prognostic features in acute pancreatitis.</a:t>
            </a:r>
          </a:p>
          <a:p>
            <a:pPr eaLnBrk="1" hangingPunct="1"/>
            <a:r>
              <a:rPr lang="en-US" i="1">
                <a:latin typeface="Calibri" charset="0"/>
              </a:rPr>
              <a:t>Lankisch PG, Schirren CA, Kunze E. Am.J.Gastroenterol. 1991; 86:322-26</a:t>
            </a:r>
          </a:p>
          <a:p>
            <a:pPr eaLnBrk="1" hangingPunct="1"/>
            <a:r>
              <a:rPr lang="en-US" i="1">
                <a:latin typeface="Calibri" charset="0"/>
              </a:rPr>
              <a:t>Rabeneck L, Feinstein AR, Horwitz RI, Wells CK. Am J Med. 1993; 95:61-70</a:t>
            </a:r>
          </a:p>
          <a:p>
            <a:pPr eaLnBrk="1" hangingPunct="1"/>
            <a:endParaRPr lang="en-US" i="1">
              <a:latin typeface="Calibri" charset="0"/>
            </a:endParaRPr>
          </a:p>
        </p:txBody>
      </p:sp>
    </p:spTree>
    <p:extLst>
      <p:ext uri="{BB962C8B-B14F-4D97-AF65-F5344CB8AC3E}">
        <p14:creationId xmlns:p14="http://schemas.microsoft.com/office/powerpoint/2010/main" val="2697067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7A24C8-6599-754D-A9FF-E62CD0ADA117}" type="slidenum">
              <a:rPr lang="en-US" sz="1200">
                <a:latin typeface="Calibri" charset="0"/>
              </a:rPr>
              <a:pPr eaLnBrk="1" hangingPunct="1"/>
              <a:t>34</a:t>
            </a:fld>
            <a:endParaRPr lang="en-US" sz="1200">
              <a:latin typeface="Calibri"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5" name="Rectangle 3"/>
          <p:cNvSpPr>
            <a:spLocks noGrp="1" noChangeArrowheads="1"/>
          </p:cNvSpPr>
          <p:nvPr>
            <p:ph type="body" idx="1"/>
          </p:nvPr>
        </p:nvSpPr>
        <p:spPr bwMode="auto">
          <a:xfrm>
            <a:off x="532676" y="4344025"/>
            <a:ext cx="5792649"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202"/>
              </a:spcAft>
            </a:pPr>
            <a:r>
              <a:rPr lang="en-US" b="1">
                <a:latin typeface="Calibri" charset="0"/>
              </a:rPr>
              <a:t>Slide 187</a:t>
            </a:r>
          </a:p>
          <a:p>
            <a:pPr>
              <a:spcAft>
                <a:spcPts val="1202"/>
              </a:spcAft>
            </a:pPr>
            <a:r>
              <a:rPr lang="en-US" b="1">
                <a:latin typeface="Calibri" charset="0"/>
              </a:rPr>
              <a:t>Serum levels of pancreatic enzymes in acute pancreatitis </a:t>
            </a:r>
          </a:p>
          <a:p>
            <a:pPr>
              <a:spcAft>
                <a:spcPts val="1202"/>
              </a:spcAft>
            </a:pPr>
            <a:r>
              <a:rPr lang="en-US">
                <a:latin typeface="Calibri" charset="0"/>
              </a:rPr>
              <a:t>Some pancreatic enzymes normally enter the blood stream by unknown mechanisms. In acute pancreatitis the levels increase. This slide shows the time course of serum pancreatic enzyme levels in acute pancreatitis.  Amylase levels typically fall more rapidly than lipase levels.  Thus patients with a delayed presentation may have an elevated serum lipase with a normal serum amylase. An initial lipase determination is also useful since lipase is more specific than amylase for diagnosis, and hyperamylasemia may be absent in hyperlipidemic pancreatitis.</a:t>
            </a:r>
          </a:p>
          <a:p>
            <a:pPr eaLnBrk="1" hangingPunct="1"/>
            <a:endParaRPr lang="en-US">
              <a:latin typeface="Calibri" charset="0"/>
            </a:endParaRPr>
          </a:p>
        </p:txBody>
      </p:sp>
    </p:spTree>
    <p:extLst>
      <p:ext uri="{BB962C8B-B14F-4D97-AF65-F5344CB8AC3E}">
        <p14:creationId xmlns:p14="http://schemas.microsoft.com/office/powerpoint/2010/main" val="243768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British surgeon. Major gen in WWI in medical corps. Was knighted in 1909. From U of Leeds. Father was a victoria’s cross recipient.</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9683B9-5771-3C49-B281-B870115C8604}" type="slidenum">
              <a:rPr lang="en-US" sz="1200">
                <a:solidFill>
                  <a:prstClr val="black"/>
                </a:solidFill>
                <a:latin typeface="Calibri" charset="0"/>
              </a:rPr>
              <a:pPr eaLnBrk="1" hangingPunct="1"/>
              <a:t>35</a:t>
            </a:fld>
            <a:endParaRPr lang="en-US" sz="1200">
              <a:solidFill>
                <a:prstClr val="black"/>
              </a:solidFill>
              <a:latin typeface="Calibri" charset="0"/>
            </a:endParaRPr>
          </a:p>
        </p:txBody>
      </p:sp>
    </p:spTree>
    <p:extLst>
      <p:ext uri="{BB962C8B-B14F-4D97-AF65-F5344CB8AC3E}">
        <p14:creationId xmlns:p14="http://schemas.microsoft.com/office/powerpoint/2010/main" val="2888204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DB87A32-965B-4785-A763-C6B4D68141CA}"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391266-7D38-4DC2-8DEF-660EBAB9B30F}" type="slidenum">
              <a:rPr lang="it-IT" smtClean="0"/>
              <a:t>‹N›</a:t>
            </a:fld>
            <a:endParaRPr lang="it-IT"/>
          </a:p>
        </p:txBody>
      </p:sp>
    </p:spTree>
    <p:extLst>
      <p:ext uri="{BB962C8B-B14F-4D97-AF65-F5344CB8AC3E}">
        <p14:creationId xmlns:p14="http://schemas.microsoft.com/office/powerpoint/2010/main" val="1830946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B87A32-965B-4785-A763-C6B4D68141CA}"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391266-7D38-4DC2-8DEF-660EBAB9B30F}" type="slidenum">
              <a:rPr lang="it-IT" smtClean="0"/>
              <a:t>‹N›</a:t>
            </a:fld>
            <a:endParaRPr lang="it-IT"/>
          </a:p>
        </p:txBody>
      </p:sp>
    </p:spTree>
    <p:extLst>
      <p:ext uri="{BB962C8B-B14F-4D97-AF65-F5344CB8AC3E}">
        <p14:creationId xmlns:p14="http://schemas.microsoft.com/office/powerpoint/2010/main" val="354352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B87A32-965B-4785-A763-C6B4D68141CA}"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391266-7D38-4DC2-8DEF-660EBAB9B30F}" type="slidenum">
              <a:rPr lang="it-IT" smtClean="0"/>
              <a:t>‹N›</a:t>
            </a:fld>
            <a:endParaRPr lang="it-IT"/>
          </a:p>
        </p:txBody>
      </p:sp>
    </p:spTree>
    <p:extLst>
      <p:ext uri="{BB962C8B-B14F-4D97-AF65-F5344CB8AC3E}">
        <p14:creationId xmlns:p14="http://schemas.microsoft.com/office/powerpoint/2010/main" val="462043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08000" y="288926"/>
            <a:ext cx="11480800" cy="411163"/>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06400" y="1295400"/>
            <a:ext cx="11379200" cy="1728788"/>
          </a:xfrm>
        </p:spPr>
        <p:txBody>
          <a:bodyPr/>
          <a:lstStyle/>
          <a:p>
            <a:pPr lvl="0"/>
            <a:endParaRPr lang="it-IT" noProof="0" smtClean="0"/>
          </a:p>
        </p:txBody>
      </p:sp>
    </p:spTree>
    <p:extLst>
      <p:ext uri="{BB962C8B-B14F-4D97-AF65-F5344CB8AC3E}">
        <p14:creationId xmlns:p14="http://schemas.microsoft.com/office/powerpoint/2010/main" val="21385466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B87A32-965B-4785-A763-C6B4D68141CA}"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391266-7D38-4DC2-8DEF-660EBAB9B30F}" type="slidenum">
              <a:rPr lang="it-IT" smtClean="0"/>
              <a:t>‹N›</a:t>
            </a:fld>
            <a:endParaRPr lang="it-IT"/>
          </a:p>
        </p:txBody>
      </p:sp>
    </p:spTree>
    <p:extLst>
      <p:ext uri="{BB962C8B-B14F-4D97-AF65-F5344CB8AC3E}">
        <p14:creationId xmlns:p14="http://schemas.microsoft.com/office/powerpoint/2010/main" val="2313491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5DB87A32-965B-4785-A763-C6B4D68141CA}"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391266-7D38-4DC2-8DEF-660EBAB9B30F}" type="slidenum">
              <a:rPr lang="it-IT" smtClean="0"/>
              <a:t>‹N›</a:t>
            </a:fld>
            <a:endParaRPr lang="it-IT"/>
          </a:p>
        </p:txBody>
      </p:sp>
    </p:spTree>
    <p:extLst>
      <p:ext uri="{BB962C8B-B14F-4D97-AF65-F5344CB8AC3E}">
        <p14:creationId xmlns:p14="http://schemas.microsoft.com/office/powerpoint/2010/main" val="138828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DB87A32-965B-4785-A763-C6B4D68141CA}" type="datetimeFigureOut">
              <a:rPr lang="it-IT" smtClean="0"/>
              <a:t>02/04/2019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391266-7D38-4DC2-8DEF-660EBAB9B30F}" type="slidenum">
              <a:rPr lang="it-IT" smtClean="0"/>
              <a:t>‹N›</a:t>
            </a:fld>
            <a:endParaRPr lang="it-IT"/>
          </a:p>
        </p:txBody>
      </p:sp>
    </p:spTree>
    <p:extLst>
      <p:ext uri="{BB962C8B-B14F-4D97-AF65-F5344CB8AC3E}">
        <p14:creationId xmlns:p14="http://schemas.microsoft.com/office/powerpoint/2010/main" val="3352240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DB87A32-965B-4785-A763-C6B4D68141CA}" type="datetimeFigureOut">
              <a:rPr lang="it-IT" smtClean="0"/>
              <a:t>02/04/2019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8391266-7D38-4DC2-8DEF-660EBAB9B30F}" type="slidenum">
              <a:rPr lang="it-IT" smtClean="0"/>
              <a:t>‹N›</a:t>
            </a:fld>
            <a:endParaRPr lang="it-IT"/>
          </a:p>
        </p:txBody>
      </p:sp>
    </p:spTree>
    <p:extLst>
      <p:ext uri="{BB962C8B-B14F-4D97-AF65-F5344CB8AC3E}">
        <p14:creationId xmlns:p14="http://schemas.microsoft.com/office/powerpoint/2010/main" val="23987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DB87A32-965B-4785-A763-C6B4D68141CA}" type="datetimeFigureOut">
              <a:rPr lang="it-IT" smtClean="0"/>
              <a:t>02/04/2019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8391266-7D38-4DC2-8DEF-660EBAB9B30F}" type="slidenum">
              <a:rPr lang="it-IT" smtClean="0"/>
              <a:t>‹N›</a:t>
            </a:fld>
            <a:endParaRPr lang="it-IT"/>
          </a:p>
        </p:txBody>
      </p:sp>
    </p:spTree>
    <p:extLst>
      <p:ext uri="{BB962C8B-B14F-4D97-AF65-F5344CB8AC3E}">
        <p14:creationId xmlns:p14="http://schemas.microsoft.com/office/powerpoint/2010/main" val="248346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B87A32-965B-4785-A763-C6B4D68141CA}" type="datetimeFigureOut">
              <a:rPr lang="it-IT" smtClean="0"/>
              <a:t>02/04/2019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8391266-7D38-4DC2-8DEF-660EBAB9B30F}" type="slidenum">
              <a:rPr lang="it-IT" smtClean="0"/>
              <a:t>‹N›</a:t>
            </a:fld>
            <a:endParaRPr lang="it-IT"/>
          </a:p>
        </p:txBody>
      </p:sp>
    </p:spTree>
    <p:extLst>
      <p:ext uri="{BB962C8B-B14F-4D97-AF65-F5344CB8AC3E}">
        <p14:creationId xmlns:p14="http://schemas.microsoft.com/office/powerpoint/2010/main" val="370188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5DB87A32-965B-4785-A763-C6B4D68141CA}" type="datetimeFigureOut">
              <a:rPr lang="it-IT" smtClean="0"/>
              <a:t>02/04/2019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391266-7D38-4DC2-8DEF-660EBAB9B30F}" type="slidenum">
              <a:rPr lang="it-IT" smtClean="0"/>
              <a:t>‹N›</a:t>
            </a:fld>
            <a:endParaRPr lang="it-IT"/>
          </a:p>
        </p:txBody>
      </p:sp>
    </p:spTree>
    <p:extLst>
      <p:ext uri="{BB962C8B-B14F-4D97-AF65-F5344CB8AC3E}">
        <p14:creationId xmlns:p14="http://schemas.microsoft.com/office/powerpoint/2010/main" val="351307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5DB87A32-965B-4785-A763-C6B4D68141CA}" type="datetimeFigureOut">
              <a:rPr lang="it-IT" smtClean="0"/>
              <a:t>02/04/2019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391266-7D38-4DC2-8DEF-660EBAB9B30F}" type="slidenum">
              <a:rPr lang="it-IT" smtClean="0"/>
              <a:t>‹N›</a:t>
            </a:fld>
            <a:endParaRPr lang="it-IT"/>
          </a:p>
        </p:txBody>
      </p:sp>
    </p:spTree>
    <p:extLst>
      <p:ext uri="{BB962C8B-B14F-4D97-AF65-F5344CB8AC3E}">
        <p14:creationId xmlns:p14="http://schemas.microsoft.com/office/powerpoint/2010/main" val="1383606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87A32-965B-4785-A763-C6B4D68141CA}" type="datetimeFigureOut">
              <a:rPr lang="it-IT" smtClean="0"/>
              <a:t>02/04/2019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91266-7D38-4DC2-8DEF-660EBAB9B30F}" type="slidenum">
              <a:rPr lang="it-IT" smtClean="0"/>
              <a:t>‹N›</a:t>
            </a:fld>
            <a:endParaRPr lang="it-IT"/>
          </a:p>
        </p:txBody>
      </p:sp>
    </p:spTree>
    <p:extLst>
      <p:ext uri="{BB962C8B-B14F-4D97-AF65-F5344CB8AC3E}">
        <p14:creationId xmlns:p14="http://schemas.microsoft.com/office/powerpoint/2010/main" val="2423612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oleObject" Target="../embeddings/oleObject4.bin"/><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oleObject" Target="../embeddings/oleObject6.bin"/><Relationship Id="rId4" Type="http://schemas.openxmlformats.org/officeDocument/2006/relationships/image" Target="../media/image18.emf"/></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243965" y="2143900"/>
            <a:ext cx="7560840" cy="204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20000"/>
              </a:lnSpc>
              <a:defRPr/>
            </a:pPr>
            <a:r>
              <a:rPr lang="it-IT" sz="5400" b="1" dirty="0">
                <a:solidFill>
                  <a:srgbClr val="FFFF00"/>
                </a:solidFill>
                <a:latin typeface="Calibri"/>
                <a:cs typeface="Calibri"/>
              </a:rPr>
              <a:t>PANCREATITE ACUTA</a:t>
            </a:r>
          </a:p>
          <a:p>
            <a:pPr algn="ctr">
              <a:lnSpc>
                <a:spcPct val="120000"/>
              </a:lnSpc>
              <a:defRPr/>
            </a:pPr>
            <a:endParaRPr lang="it-IT" sz="1600" b="1" dirty="0">
              <a:solidFill>
                <a:schemeClr val="tx2">
                  <a:lumMod val="60000"/>
                  <a:lumOff val="40000"/>
                </a:schemeClr>
              </a:solidFill>
              <a:latin typeface="Calibri"/>
              <a:cs typeface="Calibri"/>
            </a:endParaRPr>
          </a:p>
          <a:p>
            <a:pPr algn="ctr">
              <a:lnSpc>
                <a:spcPct val="120000"/>
              </a:lnSpc>
              <a:defRPr/>
            </a:pPr>
            <a:r>
              <a:rPr lang="it-IT" b="1" dirty="0">
                <a:solidFill>
                  <a:schemeClr val="tx2">
                    <a:lumMod val="60000"/>
                    <a:lumOff val="40000"/>
                  </a:schemeClr>
                </a:solidFill>
                <a:latin typeface="Calibri"/>
                <a:cs typeface="Calibri"/>
              </a:rPr>
              <a:t>…Tutto quello che avreste voluto sapere e non avete mai osato chiedere sulla pancreatite acuta…</a:t>
            </a:r>
          </a:p>
        </p:txBody>
      </p:sp>
      <p:sp>
        <p:nvSpPr>
          <p:cNvPr id="6" name="CasellaDiTesto 5"/>
          <p:cNvSpPr txBox="1"/>
          <p:nvPr/>
        </p:nvSpPr>
        <p:spPr>
          <a:xfrm>
            <a:off x="3367858" y="1323116"/>
            <a:ext cx="5457071" cy="369332"/>
          </a:xfrm>
          <a:prstGeom prst="rect">
            <a:avLst/>
          </a:prstGeom>
          <a:noFill/>
        </p:spPr>
        <p:txBody>
          <a:bodyPr wrap="none" rtlCol="0">
            <a:spAutoFit/>
          </a:bodyPr>
          <a:lstStyle/>
          <a:p>
            <a:pPr algn="ctr"/>
            <a:r>
              <a:rPr lang="it-IT" b="1" dirty="0">
                <a:solidFill>
                  <a:srgbClr val="92D050"/>
                </a:solidFill>
                <a:latin typeface="Calibri"/>
                <a:cs typeface="Calibri"/>
              </a:rPr>
              <a:t>Corso di Laurea in Medicina e Chirurgia A.A. 2018/2019</a:t>
            </a:r>
          </a:p>
        </p:txBody>
      </p:sp>
      <p:sp>
        <p:nvSpPr>
          <p:cNvPr id="7" name="CasellaDiTesto 6"/>
          <p:cNvSpPr txBox="1"/>
          <p:nvPr/>
        </p:nvSpPr>
        <p:spPr>
          <a:xfrm>
            <a:off x="2387981" y="5733257"/>
            <a:ext cx="7416824" cy="461665"/>
          </a:xfrm>
          <a:prstGeom prst="rect">
            <a:avLst/>
          </a:prstGeom>
          <a:noFill/>
        </p:spPr>
        <p:txBody>
          <a:bodyPr wrap="square" rtlCol="0">
            <a:spAutoFit/>
          </a:bodyPr>
          <a:lstStyle/>
          <a:p>
            <a:pPr algn="ctr"/>
            <a:r>
              <a:rPr lang="it-IT" sz="2400" b="1">
                <a:latin typeface="Calibri"/>
                <a:cs typeface="Calibri"/>
              </a:rPr>
              <a:t>Matteo Guarino e Roberto De Giorgio </a:t>
            </a:r>
            <a:endParaRPr lang="it-IT" sz="2400" b="1" dirty="0">
              <a:latin typeface="Calibri"/>
              <a:cs typeface="Calibri"/>
            </a:endParaRPr>
          </a:p>
        </p:txBody>
      </p:sp>
      <p:pic>
        <p:nvPicPr>
          <p:cNvPr id="2" name="Immagine 1"/>
          <p:cNvPicPr>
            <a:picLocks noChangeAspect="1"/>
          </p:cNvPicPr>
          <p:nvPr/>
        </p:nvPicPr>
        <p:blipFill>
          <a:blip r:embed="rId3"/>
          <a:stretch>
            <a:fillRect/>
          </a:stretch>
        </p:blipFill>
        <p:spPr>
          <a:xfrm>
            <a:off x="4701222" y="120386"/>
            <a:ext cx="2790340" cy="1131478"/>
          </a:xfrm>
          <a:prstGeom prst="rect">
            <a:avLst/>
          </a:prstGeom>
        </p:spPr>
      </p:pic>
    </p:spTree>
    <p:extLst>
      <p:ext uri="{BB962C8B-B14F-4D97-AF65-F5344CB8AC3E}">
        <p14:creationId xmlns:p14="http://schemas.microsoft.com/office/powerpoint/2010/main" val="267030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idx="1"/>
          </p:nvPr>
        </p:nvSpPr>
        <p:spPr>
          <a:xfrm>
            <a:off x="1781175" y="157163"/>
            <a:ext cx="8534400" cy="822325"/>
          </a:xfrm>
        </p:spPr>
        <p:txBody>
          <a:bodyPr>
            <a:noAutofit/>
          </a:bodyPr>
          <a:lstStyle/>
          <a:p>
            <a:pPr marL="0" indent="0" algn="ctr">
              <a:buNone/>
            </a:pPr>
            <a:r>
              <a:rPr lang="it-IT" sz="5400" b="1" dirty="0">
                <a:solidFill>
                  <a:srgbClr val="F6F000"/>
                </a:solidFill>
                <a:latin typeface="Calibri"/>
                <a:cs typeface="Calibri"/>
              </a:rPr>
              <a:t>Risultati-2</a:t>
            </a:r>
          </a:p>
        </p:txBody>
      </p:sp>
      <p:sp>
        <p:nvSpPr>
          <p:cNvPr id="4100" name="Rectangle 3"/>
          <p:cNvSpPr>
            <a:spLocks noGrp="1" noChangeArrowheads="1"/>
          </p:cNvSpPr>
          <p:nvPr>
            <p:ph type="body" idx="4294967295"/>
          </p:nvPr>
        </p:nvSpPr>
        <p:spPr>
          <a:xfrm>
            <a:off x="4227514" y="4413251"/>
            <a:ext cx="6440487" cy="1800225"/>
          </a:xfrm>
          <a:noFill/>
        </p:spPr>
        <p:txBody>
          <a:bodyPr/>
          <a:lstStyle/>
          <a:p>
            <a:pPr eaLnBrk="1" hangingPunct="1">
              <a:spcBef>
                <a:spcPct val="10000"/>
              </a:spcBef>
              <a:spcAft>
                <a:spcPct val="10000"/>
              </a:spcAft>
            </a:pPr>
            <a:endParaRPr lang="it-IT" sz="3200" b="1" i="1">
              <a:latin typeface="Garamond" charset="0"/>
            </a:endParaRPr>
          </a:p>
          <a:p>
            <a:pPr eaLnBrk="1" hangingPunct="1">
              <a:spcBef>
                <a:spcPct val="10000"/>
              </a:spcBef>
              <a:spcAft>
                <a:spcPct val="10000"/>
              </a:spcAft>
            </a:pPr>
            <a:endParaRPr lang="it-IT" sz="3200" b="1" i="1">
              <a:latin typeface="Garamond" charset="0"/>
            </a:endParaRPr>
          </a:p>
          <a:p>
            <a:pPr eaLnBrk="1" hangingPunct="1">
              <a:spcBef>
                <a:spcPct val="10000"/>
              </a:spcBef>
              <a:spcAft>
                <a:spcPct val="10000"/>
              </a:spcAft>
            </a:pPr>
            <a:endParaRPr lang="en-GB" sz="3200" b="1" i="1">
              <a:latin typeface="Garamond" charset="0"/>
            </a:endParaRPr>
          </a:p>
        </p:txBody>
      </p:sp>
      <p:graphicFrame>
        <p:nvGraphicFramePr>
          <p:cNvPr id="4098" name="Object 52"/>
          <p:cNvGraphicFramePr>
            <a:graphicFrameLocks noChangeAspect="1"/>
          </p:cNvGraphicFramePr>
          <p:nvPr>
            <p:extLst/>
          </p:nvPr>
        </p:nvGraphicFramePr>
        <p:xfrm>
          <a:off x="1781175" y="1196753"/>
          <a:ext cx="8750300" cy="5400600"/>
        </p:xfrm>
        <a:graphic>
          <a:graphicData uri="http://schemas.openxmlformats.org/presentationml/2006/ole">
            <mc:AlternateContent xmlns:mc="http://schemas.openxmlformats.org/markup-compatibility/2006">
              <mc:Choice xmlns:v="urn:schemas-microsoft-com:vml" Requires="v">
                <p:oleObj spid="_x0000_s2051" name="Documento" r:id="rId3" imgW="8596982" imgH="4961739" progId="Word.Document.8">
                  <p:embed/>
                </p:oleObj>
              </mc:Choice>
              <mc:Fallback>
                <p:oleObj name="Documento" r:id="rId3" imgW="8596982" imgH="4961739" progId="Word.Document.8">
                  <p:embed/>
                  <p:pic>
                    <p:nvPicPr>
                      <p:cNvPr id="4098" name="Object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175" y="1196753"/>
                        <a:ext cx="8750300" cy="5400600"/>
                      </a:xfrm>
                      <a:prstGeom prst="rect">
                        <a:avLst/>
                      </a:prstGeom>
                      <a:solidFill>
                        <a:srgbClr val="000000"/>
                      </a:solidFill>
                      <a:ln>
                        <a:noFill/>
                      </a:ln>
                      <a:effectLst/>
                      <a:extLst/>
                    </p:spPr>
                  </p:pic>
                </p:oleObj>
              </mc:Fallback>
            </mc:AlternateContent>
          </a:graphicData>
        </a:graphic>
      </p:graphicFrame>
      <p:sp>
        <p:nvSpPr>
          <p:cNvPr id="2" name="Rettangolo 1"/>
          <p:cNvSpPr/>
          <p:nvPr/>
        </p:nvSpPr>
        <p:spPr bwMode="auto">
          <a:xfrm>
            <a:off x="6665234" y="3898449"/>
            <a:ext cx="792088" cy="26184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it-IT" sz="2800">
              <a:latin typeface="Verdana" pitchFamily="34" charset="0"/>
            </a:endParaRPr>
          </a:p>
        </p:txBody>
      </p:sp>
    </p:spTree>
    <p:extLst>
      <p:ext uri="{BB962C8B-B14F-4D97-AF65-F5344CB8AC3E}">
        <p14:creationId xmlns:p14="http://schemas.microsoft.com/office/powerpoint/2010/main" val="383064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idx="1"/>
          </p:nvPr>
        </p:nvSpPr>
        <p:spPr>
          <a:xfrm>
            <a:off x="1781175" y="260649"/>
            <a:ext cx="8534400" cy="679549"/>
          </a:xfrm>
        </p:spPr>
        <p:txBody>
          <a:bodyPr>
            <a:noAutofit/>
          </a:bodyPr>
          <a:lstStyle/>
          <a:p>
            <a:pPr marL="0" indent="0" algn="ctr">
              <a:buNone/>
            </a:pPr>
            <a:r>
              <a:rPr lang="it-IT" sz="5400" b="1" dirty="0">
                <a:solidFill>
                  <a:srgbClr val="F6F000"/>
                </a:solidFill>
                <a:latin typeface="Calibri"/>
                <a:cs typeface="Calibri"/>
              </a:rPr>
              <a:t>Ecografia Addominale</a:t>
            </a:r>
          </a:p>
        </p:txBody>
      </p:sp>
      <p:pic>
        <p:nvPicPr>
          <p:cNvPr id="22531" name="Picture 1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81" y="1628801"/>
            <a:ext cx="6554788"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778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1781175" y="157163"/>
            <a:ext cx="8534400" cy="823565"/>
          </a:xfrm>
        </p:spPr>
        <p:txBody>
          <a:bodyPr>
            <a:noAutofit/>
          </a:bodyPr>
          <a:lstStyle/>
          <a:p>
            <a:pPr marL="0" indent="0" algn="ctr">
              <a:buNone/>
            </a:pPr>
            <a:r>
              <a:rPr lang="it-IT" sz="5400" b="1" dirty="0">
                <a:solidFill>
                  <a:srgbClr val="F6F000"/>
                </a:solidFill>
                <a:latin typeface="Calibri"/>
                <a:cs typeface="Calibri"/>
              </a:rPr>
              <a:t>Tomografia Computerizzata</a:t>
            </a:r>
          </a:p>
        </p:txBody>
      </p:sp>
      <p:pic>
        <p:nvPicPr>
          <p:cNvPr id="235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406" y="1412777"/>
            <a:ext cx="6103938"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887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a:xfrm>
            <a:off x="1781175" y="157163"/>
            <a:ext cx="8534400" cy="1111597"/>
          </a:xfrm>
        </p:spPr>
        <p:txBody>
          <a:bodyPr>
            <a:noAutofit/>
          </a:bodyPr>
          <a:lstStyle/>
          <a:p>
            <a:pPr marL="0" indent="0" algn="ctr">
              <a:buNone/>
            </a:pPr>
            <a:r>
              <a:rPr lang="it-IT" sz="5400" b="1" dirty="0">
                <a:solidFill>
                  <a:srgbClr val="F6F000"/>
                </a:solidFill>
                <a:latin typeface="Calibri"/>
                <a:cs typeface="Calibri"/>
              </a:rPr>
              <a:t>Follow-up</a:t>
            </a:r>
            <a:endParaRPr lang="it-IT" sz="3600" b="1" dirty="0">
              <a:solidFill>
                <a:srgbClr val="F6F000"/>
              </a:solidFill>
              <a:latin typeface="Calibri"/>
              <a:cs typeface="Calibri"/>
            </a:endParaRPr>
          </a:p>
        </p:txBody>
      </p:sp>
      <p:sp>
        <p:nvSpPr>
          <p:cNvPr id="25603" name="Rectangle 3"/>
          <p:cNvSpPr>
            <a:spLocks noGrp="1" noChangeArrowheads="1"/>
          </p:cNvSpPr>
          <p:nvPr>
            <p:ph type="body" idx="4294967295"/>
          </p:nvPr>
        </p:nvSpPr>
        <p:spPr>
          <a:xfrm>
            <a:off x="1919537" y="1914525"/>
            <a:ext cx="8351589" cy="3386683"/>
          </a:xfrm>
          <a:noFill/>
        </p:spPr>
        <p:txBody>
          <a:bodyPr>
            <a:normAutofit lnSpcReduction="10000"/>
          </a:bodyPr>
          <a:lstStyle/>
          <a:p>
            <a:pPr algn="just" eaLnBrk="1" hangingPunct="1">
              <a:spcBef>
                <a:spcPct val="10000"/>
              </a:spcBef>
              <a:spcAft>
                <a:spcPct val="10000"/>
              </a:spcAft>
            </a:pPr>
            <a:r>
              <a:rPr lang="it-IT" sz="3200" dirty="0">
                <a:latin typeface="Calibri"/>
                <a:cs typeface="Calibri"/>
              </a:rPr>
              <a:t>La paziente eseguì una ERCP + </a:t>
            </a:r>
            <a:r>
              <a:rPr lang="it-IT" sz="3200" dirty="0" err="1">
                <a:latin typeface="Calibri"/>
                <a:cs typeface="Calibri"/>
              </a:rPr>
              <a:t>sfinterotomia</a:t>
            </a:r>
            <a:r>
              <a:rPr lang="it-IT" sz="3200" dirty="0">
                <a:latin typeface="Calibri"/>
                <a:cs typeface="Calibri"/>
              </a:rPr>
              <a:t> con estrazione di calcoli dalla VBP</a:t>
            </a:r>
          </a:p>
          <a:p>
            <a:pPr algn="just" eaLnBrk="1" hangingPunct="1">
              <a:spcBef>
                <a:spcPct val="10000"/>
              </a:spcBef>
              <a:spcAft>
                <a:spcPct val="10000"/>
              </a:spcAft>
            </a:pPr>
            <a:endParaRPr lang="it-IT" sz="3200" dirty="0">
              <a:latin typeface="Calibri"/>
              <a:cs typeface="Calibri"/>
            </a:endParaRPr>
          </a:p>
          <a:p>
            <a:pPr algn="just" eaLnBrk="1" hangingPunct="1">
              <a:spcBef>
                <a:spcPct val="10000"/>
              </a:spcBef>
              <a:spcAft>
                <a:spcPct val="10000"/>
              </a:spcAft>
            </a:pPr>
            <a:r>
              <a:rPr lang="it-IT" sz="3200" dirty="0">
                <a:latin typeface="Calibri"/>
                <a:cs typeface="Calibri"/>
              </a:rPr>
              <a:t>In seguito fu colecistectomizzata per litiasi</a:t>
            </a:r>
          </a:p>
          <a:p>
            <a:pPr algn="just" eaLnBrk="1" hangingPunct="1">
              <a:spcBef>
                <a:spcPct val="10000"/>
              </a:spcBef>
              <a:spcAft>
                <a:spcPct val="10000"/>
              </a:spcAft>
            </a:pPr>
            <a:endParaRPr lang="it-IT" sz="3200" dirty="0">
              <a:latin typeface="Calibri"/>
              <a:cs typeface="Calibri"/>
            </a:endParaRPr>
          </a:p>
          <a:p>
            <a:pPr algn="just" eaLnBrk="1" hangingPunct="1">
              <a:spcBef>
                <a:spcPct val="10000"/>
              </a:spcBef>
              <a:spcAft>
                <a:spcPct val="10000"/>
              </a:spcAft>
            </a:pPr>
            <a:r>
              <a:rPr lang="it-IT" sz="3200" dirty="0">
                <a:latin typeface="Calibri"/>
                <a:cs typeface="Calibri"/>
              </a:rPr>
              <a:t>Attualmente le condizioni cliniche della paziente sono buone</a:t>
            </a:r>
          </a:p>
        </p:txBody>
      </p:sp>
    </p:spTree>
    <p:extLst>
      <p:ext uri="{BB962C8B-B14F-4D97-AF65-F5344CB8AC3E}">
        <p14:creationId xmlns:p14="http://schemas.microsoft.com/office/powerpoint/2010/main" val="610572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0" y="312342"/>
            <a:ext cx="9144000" cy="1028427"/>
          </a:xfrm>
        </p:spPr>
        <p:txBody>
          <a:bodyPr>
            <a:noAutofit/>
          </a:bodyPr>
          <a:lstStyle/>
          <a:p>
            <a:pPr algn="ctr">
              <a:lnSpc>
                <a:spcPct val="80000"/>
              </a:lnSpc>
            </a:pPr>
            <a:r>
              <a:rPr lang="it-IT" sz="6000" b="1" dirty="0">
                <a:solidFill>
                  <a:srgbClr val="F6F000"/>
                </a:solidFill>
                <a:latin typeface="Calibri"/>
                <a:cs typeface="Calibri"/>
              </a:rPr>
              <a:t>Definizione</a:t>
            </a:r>
          </a:p>
        </p:txBody>
      </p:sp>
      <p:sp>
        <p:nvSpPr>
          <p:cNvPr id="27651" name="Rectangle 3"/>
          <p:cNvSpPr>
            <a:spLocks noGrp="1" noChangeArrowheads="1"/>
          </p:cNvSpPr>
          <p:nvPr>
            <p:ph idx="1"/>
          </p:nvPr>
        </p:nvSpPr>
        <p:spPr>
          <a:xfrm>
            <a:off x="1845469" y="2708921"/>
            <a:ext cx="8501063" cy="1873333"/>
          </a:xfrm>
        </p:spPr>
        <p:txBody>
          <a:bodyPr/>
          <a:lstStyle/>
          <a:p>
            <a:pPr marL="0" indent="0" algn="ctr">
              <a:buNone/>
            </a:pPr>
            <a:r>
              <a:rPr lang="it-IT" sz="3200" b="1" dirty="0">
                <a:solidFill>
                  <a:srgbClr val="FFFFFF"/>
                </a:solidFill>
                <a:latin typeface="Calibri"/>
                <a:cs typeface="Calibri"/>
              </a:rPr>
              <a:t>La </a:t>
            </a:r>
            <a:r>
              <a:rPr lang="it-IT" sz="3200" b="1" dirty="0">
                <a:solidFill>
                  <a:srgbClr val="FFFF00"/>
                </a:solidFill>
                <a:latin typeface="Calibri"/>
                <a:cs typeface="Calibri"/>
              </a:rPr>
              <a:t>pancreatite acuta</a:t>
            </a:r>
            <a:r>
              <a:rPr lang="it-IT" sz="3200" b="1" dirty="0">
                <a:solidFill>
                  <a:srgbClr val="FFFFFF"/>
                </a:solidFill>
                <a:latin typeface="Calibri"/>
                <a:cs typeface="Calibri"/>
              </a:rPr>
              <a:t> è un processo infiammatorio acuto a carico del pancreas con variabile coinvolgimento dei tessuti peripancreatici e degli organi a distanza</a:t>
            </a:r>
          </a:p>
        </p:txBody>
      </p:sp>
    </p:spTree>
    <p:extLst>
      <p:ext uri="{BB962C8B-B14F-4D97-AF65-F5344CB8AC3E}">
        <p14:creationId xmlns:p14="http://schemas.microsoft.com/office/powerpoint/2010/main" val="3875159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828800" y="368300"/>
            <a:ext cx="8534400" cy="6121400"/>
          </a:xfrm>
          <a:prstGeom prst="rect">
            <a:avLst/>
          </a:prstGeom>
        </p:spPr>
      </p:pic>
    </p:spTree>
    <p:extLst>
      <p:ext uri="{BB962C8B-B14F-4D97-AF65-F5344CB8AC3E}">
        <p14:creationId xmlns:p14="http://schemas.microsoft.com/office/powerpoint/2010/main" val="492090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380060" y="609600"/>
            <a:ext cx="7429500" cy="1163216"/>
          </a:xfrm>
        </p:spPr>
        <p:txBody>
          <a:bodyPr>
            <a:normAutofit/>
          </a:bodyPr>
          <a:lstStyle/>
          <a:p>
            <a:pPr algn="ctr" eaLnBrk="1" hangingPunct="1"/>
            <a:r>
              <a:rPr lang="en-US" sz="6000" b="1">
                <a:solidFill>
                  <a:srgbClr val="FFFF00"/>
                </a:solidFill>
                <a:latin typeface="Calibri" charset="0"/>
              </a:rPr>
              <a:t>EpidemIOLOGIA</a:t>
            </a:r>
            <a:endParaRPr lang="en-US" sz="6000" b="1" dirty="0">
              <a:solidFill>
                <a:srgbClr val="FFFF00"/>
              </a:solidFill>
              <a:latin typeface="Calibri" charset="0"/>
            </a:endParaRPr>
          </a:p>
        </p:txBody>
      </p:sp>
      <p:sp>
        <p:nvSpPr>
          <p:cNvPr id="15363" name="Content Placeholder 2"/>
          <p:cNvSpPr>
            <a:spLocks noGrp="1"/>
          </p:cNvSpPr>
          <p:nvPr>
            <p:ph idx="1"/>
          </p:nvPr>
        </p:nvSpPr>
        <p:spPr>
          <a:xfrm>
            <a:off x="1827610" y="2204864"/>
            <a:ext cx="8534400" cy="3744416"/>
          </a:xfrm>
        </p:spPr>
        <p:txBody>
          <a:bodyPr rtlCol="0" anchor="t">
            <a:normAutofit/>
          </a:bodyPr>
          <a:lstStyle/>
          <a:p>
            <a:pPr>
              <a:defRPr/>
            </a:pPr>
            <a:r>
              <a:rPr lang="en-US" sz="2000" dirty="0">
                <a:solidFill>
                  <a:srgbClr val="F3F3F3"/>
                </a:solidFill>
              </a:rPr>
              <a:t>5-35/100,000</a:t>
            </a:r>
          </a:p>
          <a:p>
            <a:pPr>
              <a:defRPr/>
            </a:pPr>
            <a:r>
              <a:rPr lang="en-US" sz="2000" dirty="0">
                <a:solidFill>
                  <a:srgbClr val="F3F3F3"/>
                </a:solidFill>
              </a:rPr>
              <a:t>Increasing incidence (detection? meds? iatrog?)</a:t>
            </a:r>
          </a:p>
          <a:p>
            <a:pPr>
              <a:defRPr/>
            </a:pPr>
            <a:r>
              <a:rPr lang="en-US" sz="2000" dirty="0">
                <a:solidFill>
                  <a:srgbClr val="F3F3F3"/>
                </a:solidFill>
              </a:rPr>
              <a:t>Increases with increasing age</a:t>
            </a:r>
          </a:p>
          <a:p>
            <a:pPr>
              <a:defRPr/>
            </a:pPr>
            <a:r>
              <a:rPr lang="en-US" sz="2000" dirty="0">
                <a:solidFill>
                  <a:srgbClr val="F3F3F3"/>
                </a:solidFill>
              </a:rPr>
              <a:t>Onset before 14-15 yrs unusual (hereditary, traumatic, anatomic anomalies)</a:t>
            </a:r>
          </a:p>
          <a:p>
            <a:pPr>
              <a:defRPr/>
            </a:pPr>
            <a:r>
              <a:rPr lang="en-US" sz="2000" dirty="0">
                <a:solidFill>
                  <a:srgbClr val="F3F3F3"/>
                </a:solidFill>
              </a:rPr>
              <a:t>250,000 admissions per year in U.S. (2</a:t>
            </a:r>
            <a:r>
              <a:rPr lang="en-US" sz="2000" baseline="30000" dirty="0">
                <a:solidFill>
                  <a:srgbClr val="F3F3F3"/>
                </a:solidFill>
              </a:rPr>
              <a:t>nd</a:t>
            </a:r>
            <a:r>
              <a:rPr lang="en-US" sz="2000" dirty="0">
                <a:solidFill>
                  <a:srgbClr val="F3F3F3"/>
                </a:solidFill>
              </a:rPr>
              <a:t> GI)</a:t>
            </a:r>
          </a:p>
          <a:p>
            <a:pPr>
              <a:defRPr/>
            </a:pPr>
            <a:r>
              <a:rPr lang="en-US" sz="2000" dirty="0">
                <a:solidFill>
                  <a:srgbClr val="F3F3F3"/>
                </a:solidFill>
              </a:rPr>
              <a:t>$2 billion in direct costs per year</a:t>
            </a:r>
          </a:p>
          <a:p>
            <a:pPr>
              <a:defRPr/>
            </a:pPr>
            <a:r>
              <a:rPr lang="en-US" sz="2000" dirty="0">
                <a:solidFill>
                  <a:srgbClr val="F3F3F3"/>
                </a:solidFill>
              </a:rPr>
              <a:t>6</a:t>
            </a:r>
            <a:r>
              <a:rPr lang="en-US" sz="2000" baseline="30000" dirty="0">
                <a:solidFill>
                  <a:srgbClr val="F3F3F3"/>
                </a:solidFill>
              </a:rPr>
              <a:t>th</a:t>
            </a:r>
            <a:r>
              <a:rPr lang="en-US" sz="2000" dirty="0">
                <a:solidFill>
                  <a:srgbClr val="F3F3F3"/>
                </a:solidFill>
              </a:rPr>
              <a:t> costliest GI disease behind ESLD, cancers, IBD</a:t>
            </a:r>
          </a:p>
          <a:p>
            <a:pPr>
              <a:defRPr/>
            </a:pPr>
            <a:r>
              <a:rPr lang="en-US" sz="2000" dirty="0">
                <a:solidFill>
                  <a:srgbClr val="F3F3F3"/>
                </a:solidFill>
              </a:rPr>
              <a:t>NIDDK funding is 11 out of 17 GI illnesses</a:t>
            </a:r>
          </a:p>
        </p:txBody>
      </p:sp>
    </p:spTree>
    <p:extLst>
      <p:ext uri="{BB962C8B-B14F-4D97-AF65-F5344CB8AC3E}">
        <p14:creationId xmlns:p14="http://schemas.microsoft.com/office/powerpoint/2010/main" val="1193802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stretch>
            <a:fillRect/>
          </a:stretch>
        </p:blipFill>
        <p:spPr>
          <a:xfrm>
            <a:off x="5663953" y="260648"/>
            <a:ext cx="4824535" cy="6480721"/>
          </a:xfrm>
          <a:prstGeom prst="rect">
            <a:avLst/>
          </a:prstGeom>
        </p:spPr>
      </p:pic>
      <p:sp>
        <p:nvSpPr>
          <p:cNvPr id="4" name="Rectangle 2"/>
          <p:cNvSpPr txBox="1">
            <a:spLocks noChangeArrowheads="1"/>
          </p:cNvSpPr>
          <p:nvPr/>
        </p:nvSpPr>
        <p:spPr>
          <a:xfrm>
            <a:off x="1631504" y="116633"/>
            <a:ext cx="3923928" cy="1028427"/>
          </a:xfrm>
          <a:prstGeom prst="rect">
            <a:avLst/>
          </a:prstGeom>
        </p:spPr>
        <p:txBody>
          <a:bodyPr vert="horz" lIns="91440" tIns="45720" rIns="91440" bIns="45720" rtlCol="0" anchor="ctr">
            <a:noAutofit/>
          </a:bodyPr>
          <a:lstStyle>
            <a:lvl1pPr algn="l" defTabSz="342900" rtl="0" eaLnBrk="1" fontAlgn="base" hangingPunct="1">
              <a:spcBef>
                <a:spcPct val="0"/>
              </a:spcBef>
              <a:spcAft>
                <a:spcPct val="0"/>
              </a:spcAft>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342900" rtl="0" eaLnBrk="1" fontAlgn="base" hangingPunct="1">
              <a:spcBef>
                <a:spcPct val="0"/>
              </a:spcBef>
              <a:spcAft>
                <a:spcPct val="0"/>
              </a:spcAft>
              <a:defRPr sz="2400">
                <a:solidFill>
                  <a:schemeClr val="tx1"/>
                </a:solidFill>
                <a:latin typeface="Century Gothic" pitchFamily="34" charset="0"/>
              </a:defRPr>
            </a:lvl2pPr>
            <a:lvl3pPr algn="l" defTabSz="342900" rtl="0" eaLnBrk="1" fontAlgn="base" hangingPunct="1">
              <a:spcBef>
                <a:spcPct val="0"/>
              </a:spcBef>
              <a:spcAft>
                <a:spcPct val="0"/>
              </a:spcAft>
              <a:defRPr sz="2400">
                <a:solidFill>
                  <a:schemeClr val="tx1"/>
                </a:solidFill>
                <a:latin typeface="Century Gothic" pitchFamily="34" charset="0"/>
              </a:defRPr>
            </a:lvl3pPr>
            <a:lvl4pPr algn="l" defTabSz="342900" rtl="0" eaLnBrk="1" fontAlgn="base" hangingPunct="1">
              <a:spcBef>
                <a:spcPct val="0"/>
              </a:spcBef>
              <a:spcAft>
                <a:spcPct val="0"/>
              </a:spcAft>
              <a:defRPr sz="2400">
                <a:solidFill>
                  <a:schemeClr val="tx1"/>
                </a:solidFill>
                <a:latin typeface="Century Gothic" pitchFamily="34" charset="0"/>
              </a:defRPr>
            </a:lvl4pPr>
            <a:lvl5pPr algn="l" defTabSz="342900" rtl="0" eaLnBrk="1" fontAlgn="base" hangingPunct="1">
              <a:spcBef>
                <a:spcPct val="0"/>
              </a:spcBef>
              <a:spcAft>
                <a:spcPct val="0"/>
              </a:spcAft>
              <a:defRPr sz="24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it-IT" sz="6000" b="1" dirty="0">
                <a:solidFill>
                  <a:srgbClr val="F6F000"/>
                </a:solidFill>
                <a:latin typeface="Calibri"/>
                <a:cs typeface="Calibri"/>
              </a:rPr>
              <a:t>EZIOLOGIA</a:t>
            </a:r>
          </a:p>
        </p:txBody>
      </p:sp>
      <p:sp>
        <p:nvSpPr>
          <p:cNvPr id="7" name="CasellaDiTesto 6"/>
          <p:cNvSpPr txBox="1"/>
          <p:nvPr/>
        </p:nvSpPr>
        <p:spPr>
          <a:xfrm>
            <a:off x="2117305" y="2132856"/>
            <a:ext cx="2952327" cy="1477328"/>
          </a:xfrm>
          <a:prstGeom prst="rect">
            <a:avLst/>
          </a:prstGeom>
          <a:noFill/>
        </p:spPr>
        <p:txBody>
          <a:bodyPr wrap="square" rtlCol="0">
            <a:spAutoFit/>
          </a:bodyPr>
          <a:lstStyle/>
          <a:p>
            <a:pPr algn="ctr"/>
            <a:r>
              <a:rPr lang="it-IT" dirty="0"/>
              <a:t>In Italia la AP ha incidenza </a:t>
            </a:r>
            <a:r>
              <a:rPr lang="it-IT"/>
              <a:t>crescente.</a:t>
            </a:r>
          </a:p>
          <a:p>
            <a:pPr algn="ctr"/>
            <a:endParaRPr lang="it-IT" dirty="0"/>
          </a:p>
          <a:p>
            <a:pPr algn="ctr"/>
            <a:r>
              <a:rPr lang="it-IT" dirty="0"/>
              <a:t>I dati ISTAT parlano di 20.000 nuovi casi ogni anno</a:t>
            </a:r>
          </a:p>
        </p:txBody>
      </p:sp>
      <p:cxnSp>
        <p:nvCxnSpPr>
          <p:cNvPr id="9" name="Connettore 2 8"/>
          <p:cNvCxnSpPr/>
          <p:nvPr/>
        </p:nvCxnSpPr>
        <p:spPr>
          <a:xfrm flipH="1">
            <a:off x="7896200" y="620688"/>
            <a:ext cx="64807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H="1">
            <a:off x="7896200" y="764704"/>
            <a:ext cx="64807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6888088" y="6669360"/>
            <a:ext cx="64807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032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ChangeArrowheads="1"/>
          </p:cNvSpPr>
          <p:nvPr/>
        </p:nvSpPr>
        <p:spPr bwMode="auto">
          <a:xfrm>
            <a:off x="4996241" y="56599"/>
            <a:ext cx="54348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nchorCtr="1">
            <a:spAutoFit/>
          </a:bodyPr>
          <a:lstStyle/>
          <a:p>
            <a:pPr algn="ctr" eaLnBrk="0" hangingPunct="0"/>
            <a:r>
              <a:rPr lang="it-IT" sz="5400" b="1" dirty="0">
                <a:solidFill>
                  <a:srgbClr val="F6F000"/>
                </a:solidFill>
                <a:latin typeface="Calibri"/>
                <a:ea typeface="ＭＳ Ｐゴシック" charset="0"/>
                <a:cs typeface="Calibri"/>
              </a:rPr>
              <a:t>EZIOLOGIA ED ETÀ</a:t>
            </a:r>
          </a:p>
        </p:txBody>
      </p:sp>
      <p:graphicFrame>
        <p:nvGraphicFramePr>
          <p:cNvPr id="6146" name="Object 3"/>
          <p:cNvGraphicFramePr>
            <a:graphicFrameLocks noGrp="1" noChangeAspect="1"/>
          </p:cNvGraphicFramePr>
          <p:nvPr>
            <p:ph sz="half" idx="1"/>
            <p:extLst/>
          </p:nvPr>
        </p:nvGraphicFramePr>
        <p:xfrm>
          <a:off x="2207568" y="1700808"/>
          <a:ext cx="7632848" cy="4275456"/>
        </p:xfrm>
        <a:graphic>
          <a:graphicData uri="http://schemas.openxmlformats.org/presentationml/2006/ole">
            <mc:AlternateContent xmlns:mc="http://schemas.openxmlformats.org/markup-compatibility/2006">
              <mc:Choice xmlns:v="urn:schemas-microsoft-com:vml" Requires="v">
                <p:oleObj spid="_x0000_s3076" name="Grafico" r:id="rId3" imgW="6972300" imgH="3905402" progId="Excel.Chart.8">
                  <p:embed/>
                </p:oleObj>
              </mc:Choice>
              <mc:Fallback>
                <p:oleObj name="Grafico" r:id="rId3" imgW="6972300" imgH="3905402" progId="Excel.Chart.8">
                  <p:embed/>
                  <p:pic>
                    <p:nvPicPr>
                      <p:cNvPr id="6146" name="Object 3"/>
                      <p:cNvPicPr>
                        <a:picLocks noChangeAspect="1" noChangeArrowheads="1"/>
                      </p:cNvPicPr>
                      <p:nvPr/>
                    </p:nvPicPr>
                    <p:blipFill>
                      <a:blip r:embed="rId4">
                        <a:extLst>
                          <a:ext uri="{28A0092B-C50C-407E-A947-70E740481C1C}">
                            <a14:useLocalDpi xmlns:a14="http://schemas.microsoft.com/office/drawing/2010/main" val="0"/>
                          </a:ext>
                        </a:extLst>
                      </a:blip>
                      <a:srcRect l="4868" r="20277" b="3445"/>
                      <a:stretch>
                        <a:fillRect/>
                      </a:stretch>
                    </p:blipFill>
                    <p:spPr bwMode="auto">
                      <a:xfrm>
                        <a:off x="2207568" y="1700808"/>
                        <a:ext cx="7632848" cy="4275456"/>
                      </a:xfrm>
                      <a:prstGeom prst="rect">
                        <a:avLst/>
                      </a:prstGeom>
                      <a:noFill/>
                      <a:ln>
                        <a:noFill/>
                      </a:ln>
                      <a:effectLst/>
                      <a:extLst/>
                    </p:spPr>
                  </p:pic>
                </p:oleObj>
              </mc:Fallback>
            </mc:AlternateContent>
          </a:graphicData>
        </a:graphic>
      </p:graphicFrame>
      <p:graphicFrame>
        <p:nvGraphicFramePr>
          <p:cNvPr id="6147" name="Object 5"/>
          <p:cNvGraphicFramePr>
            <a:graphicFrameLocks noChangeAspect="1"/>
          </p:cNvGraphicFramePr>
          <p:nvPr/>
        </p:nvGraphicFramePr>
        <p:xfrm>
          <a:off x="1524000" y="44451"/>
          <a:ext cx="3479038" cy="935479"/>
        </p:xfrm>
        <a:graphic>
          <a:graphicData uri="http://schemas.openxmlformats.org/presentationml/2006/ole">
            <mc:AlternateContent xmlns:mc="http://schemas.openxmlformats.org/markup-compatibility/2006">
              <mc:Choice xmlns:v="urn:schemas-microsoft-com:vml" Requires="v">
                <p:oleObj spid="_x0000_s3077" name="Fotografia di Photo Editor" r:id="rId5" imgW="9933333" imgH="3505689" progId="MSPhotoEd.3">
                  <p:embed/>
                </p:oleObj>
              </mc:Choice>
              <mc:Fallback>
                <p:oleObj name="Fotografia di Photo Editor" r:id="rId5" imgW="9933333" imgH="3505689" progId="MSPhotoEd.3">
                  <p:embed/>
                  <p:pic>
                    <p:nvPicPr>
                      <p:cNvPr id="614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4451"/>
                        <a:ext cx="3479038" cy="93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7976509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4"/>
          <p:cNvSpPr txBox="1">
            <a:spLocks noChangeArrowheads="1"/>
          </p:cNvSpPr>
          <p:nvPr/>
        </p:nvSpPr>
        <p:spPr bwMode="auto">
          <a:xfrm>
            <a:off x="1774826" y="201613"/>
            <a:ext cx="3859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sz="3600" i="1">
                <a:solidFill>
                  <a:srgbClr val="FFFF00"/>
                </a:solidFill>
                <a:latin typeface="Tahoma" charset="0"/>
                <a:cs typeface="Tahoma" charset="0"/>
              </a:rPr>
              <a:t> pancreatite acuta</a:t>
            </a:r>
          </a:p>
        </p:txBody>
      </p:sp>
      <p:sp>
        <p:nvSpPr>
          <p:cNvPr id="29698" name="Line 5"/>
          <p:cNvSpPr>
            <a:spLocks noChangeShapeType="1"/>
          </p:cNvSpPr>
          <p:nvPr/>
        </p:nvSpPr>
        <p:spPr bwMode="auto">
          <a:xfrm>
            <a:off x="1524000" y="836613"/>
            <a:ext cx="4427538"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9699" name="Text Box 6"/>
          <p:cNvSpPr txBox="1">
            <a:spLocks noChangeArrowheads="1"/>
          </p:cNvSpPr>
          <p:nvPr/>
        </p:nvSpPr>
        <p:spPr bwMode="auto">
          <a:xfrm>
            <a:off x="4295776" y="1052514"/>
            <a:ext cx="2873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sz="4000">
                <a:latin typeface="Tahoma" charset="0"/>
                <a:cs typeface="Tahoma" charset="0"/>
              </a:rPr>
              <a:t>..eziologia…</a:t>
            </a:r>
          </a:p>
        </p:txBody>
      </p:sp>
      <p:pic>
        <p:nvPicPr>
          <p:cNvPr id="29700" name="Picture 7" descr="Immagine 030"/>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1774826" y="1976438"/>
            <a:ext cx="8748713" cy="3725863"/>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9701" name="Text Box 8"/>
          <p:cNvSpPr txBox="1">
            <a:spLocks noChangeArrowheads="1"/>
          </p:cNvSpPr>
          <p:nvPr/>
        </p:nvSpPr>
        <p:spPr bwMode="auto">
          <a:xfrm>
            <a:off x="6930912" y="6208782"/>
            <a:ext cx="3592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algn="ctr" eaLnBrk="1" hangingPunct="1"/>
            <a:r>
              <a:rPr lang="it-IT" sz="2400" dirty="0" err="1">
                <a:latin typeface="Tahoma" charset="0"/>
                <a:cs typeface="Tahoma" charset="0"/>
              </a:rPr>
              <a:t>Sekimoto</a:t>
            </a:r>
            <a:r>
              <a:rPr lang="it-IT" sz="2400" dirty="0">
                <a:latin typeface="Tahoma" charset="0"/>
                <a:cs typeface="Tahoma" charset="0"/>
              </a:rPr>
              <a:t> et al. 2006</a:t>
            </a:r>
          </a:p>
        </p:txBody>
      </p:sp>
      <p:sp>
        <p:nvSpPr>
          <p:cNvPr id="29702" name="Rectangle 9"/>
          <p:cNvSpPr>
            <a:spLocks noChangeArrowheads="1"/>
          </p:cNvSpPr>
          <p:nvPr/>
        </p:nvSpPr>
        <p:spPr bwMode="auto">
          <a:xfrm>
            <a:off x="7391401" y="2492375"/>
            <a:ext cx="1152525" cy="2952750"/>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29703" name="Rectangle 10"/>
          <p:cNvSpPr>
            <a:spLocks noChangeArrowheads="1"/>
          </p:cNvSpPr>
          <p:nvPr/>
        </p:nvSpPr>
        <p:spPr bwMode="auto">
          <a:xfrm>
            <a:off x="6383339" y="2492375"/>
            <a:ext cx="936625" cy="2952750"/>
          </a:xfrm>
          <a:prstGeom prst="rect">
            <a:avLst/>
          </a:prstGeom>
          <a:noFill/>
          <a:ln w="2857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29704" name="Rectangle 11"/>
          <p:cNvSpPr>
            <a:spLocks noChangeArrowheads="1"/>
          </p:cNvSpPr>
          <p:nvPr/>
        </p:nvSpPr>
        <p:spPr bwMode="auto">
          <a:xfrm>
            <a:off x="8832850" y="2492375"/>
            <a:ext cx="647700" cy="295275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Tree>
    <p:extLst>
      <p:ext uri="{BB962C8B-B14F-4D97-AF65-F5344CB8AC3E}">
        <p14:creationId xmlns:p14="http://schemas.microsoft.com/office/powerpoint/2010/main" val="838451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351584" y="1412776"/>
            <a:ext cx="7429500" cy="3124200"/>
          </a:xfrm>
        </p:spPr>
        <p:txBody>
          <a:bodyPr>
            <a:normAutofit/>
          </a:bodyPr>
          <a:lstStyle/>
          <a:p>
            <a:pPr marL="0" indent="0" algn="ctr">
              <a:buNone/>
            </a:pPr>
            <a:r>
              <a:rPr lang="en-US" altLang="ja-JP" sz="4000" i="1">
                <a:solidFill>
                  <a:srgbClr val="EBF1DE"/>
                </a:solidFill>
                <a:latin typeface="Calibri"/>
                <a:cs typeface="Calibri"/>
              </a:rPr>
              <a:t>“ Acute </a:t>
            </a:r>
            <a:r>
              <a:rPr lang="en-US" altLang="ja-JP" sz="4000" i="1" dirty="0">
                <a:solidFill>
                  <a:srgbClr val="EBF1DE"/>
                </a:solidFill>
                <a:latin typeface="Calibri"/>
                <a:cs typeface="Calibri"/>
              </a:rPr>
              <a:t>Pancreatitis is the </a:t>
            </a:r>
            <a:r>
              <a:rPr lang="en-US" altLang="ja-JP" sz="4000" i="1" dirty="0">
                <a:solidFill>
                  <a:srgbClr val="FFFF00"/>
                </a:solidFill>
                <a:latin typeface="Calibri"/>
                <a:cs typeface="Calibri"/>
              </a:rPr>
              <a:t>most terrible </a:t>
            </a:r>
            <a:r>
              <a:rPr lang="en-US" altLang="ja-JP" sz="4000" i="1" dirty="0">
                <a:solidFill>
                  <a:srgbClr val="EBF1DE"/>
                </a:solidFill>
                <a:latin typeface="Calibri"/>
                <a:cs typeface="Calibri"/>
              </a:rPr>
              <a:t>of all the </a:t>
            </a:r>
            <a:r>
              <a:rPr lang="en-US" altLang="ja-JP" sz="4000" i="1" dirty="0">
                <a:solidFill>
                  <a:srgbClr val="FFFF00"/>
                </a:solidFill>
                <a:latin typeface="Calibri"/>
                <a:cs typeface="Calibri"/>
              </a:rPr>
              <a:t>calamities</a:t>
            </a:r>
            <a:r>
              <a:rPr lang="en-US" altLang="ja-JP" sz="4000" i="1" dirty="0">
                <a:solidFill>
                  <a:srgbClr val="EBF1DE"/>
                </a:solidFill>
                <a:latin typeface="Calibri"/>
                <a:cs typeface="Calibri"/>
              </a:rPr>
              <a:t> that occur in connection with the </a:t>
            </a:r>
            <a:r>
              <a:rPr lang="en-US" altLang="ja-JP" sz="4000" i="1" dirty="0">
                <a:solidFill>
                  <a:srgbClr val="FFFF00"/>
                </a:solidFill>
                <a:latin typeface="Calibri"/>
                <a:cs typeface="Calibri"/>
              </a:rPr>
              <a:t>abdominal viscera</a:t>
            </a:r>
            <a:r>
              <a:rPr lang="en-US" altLang="ja-JP" sz="4000" i="1" dirty="0">
                <a:solidFill>
                  <a:srgbClr val="EBF1DE"/>
                </a:solidFill>
                <a:latin typeface="Calibri"/>
                <a:cs typeface="Calibri"/>
              </a:rPr>
              <a:t>.</a:t>
            </a:r>
            <a:r>
              <a:rPr lang="ja-JP" altLang="en-US" sz="4000" i="1" dirty="0">
                <a:solidFill>
                  <a:srgbClr val="EBF1DE"/>
                </a:solidFill>
                <a:latin typeface="Calibri"/>
                <a:cs typeface="Calibri"/>
              </a:rPr>
              <a:t>”</a:t>
            </a:r>
            <a:endParaRPr lang="it-IT" sz="3600" dirty="0"/>
          </a:p>
        </p:txBody>
      </p:sp>
      <p:sp>
        <p:nvSpPr>
          <p:cNvPr id="4" name="Subtitle 4"/>
          <p:cNvSpPr txBox="1">
            <a:spLocks/>
          </p:cNvSpPr>
          <p:nvPr/>
        </p:nvSpPr>
        <p:spPr>
          <a:xfrm>
            <a:off x="4871864" y="5373216"/>
            <a:ext cx="5550768" cy="737592"/>
          </a:xfrm>
          <a:prstGeom prst="rect">
            <a:avLst/>
          </a:prstGeom>
        </p:spPr>
        <p:txBody>
          <a:bodyPr vert="horz" lIns="91440" tIns="45720" rIns="91440" bIns="45720" rtlCol="0" anchor="ctr">
            <a:normAutofit/>
          </a:bodyPr>
          <a:lstStyle>
            <a:lvl1pPr marL="214313" indent="-214313" algn="l" defTabSz="342900" rtl="0" eaLnBrk="1" fontAlgn="base" hangingPunct="1">
              <a:spcBef>
                <a:spcPct val="20000"/>
              </a:spcBef>
              <a:spcAft>
                <a:spcPts val="450"/>
              </a:spcAft>
              <a:buClr>
                <a:schemeClr val="tx1"/>
              </a:buClr>
              <a:buSzPct val="100000"/>
              <a:buFont typeface="Arial" charset="0"/>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fontAlgn="base" hangingPunct="1">
              <a:spcBef>
                <a:spcPct val="20000"/>
              </a:spcBef>
              <a:spcAft>
                <a:spcPts val="450"/>
              </a:spcAft>
              <a:buClr>
                <a:schemeClr val="tx1"/>
              </a:buClr>
              <a:buSzPct val="100000"/>
              <a:buFont typeface="Arial" charset="0"/>
              <a:buChar char="•"/>
              <a:defRPr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fontAlgn="base" hangingPunct="1">
              <a:spcBef>
                <a:spcPct val="20000"/>
              </a:spcBef>
              <a:spcAft>
                <a:spcPts val="450"/>
              </a:spcAft>
              <a:buClr>
                <a:schemeClr val="tx1"/>
              </a:buClr>
              <a:buSzPct val="100000"/>
              <a:buFont typeface="Arial" charset="0"/>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r" fontAlgn="auto">
              <a:spcAft>
                <a:spcPts val="0"/>
              </a:spcAft>
              <a:buNone/>
              <a:defRPr/>
            </a:pPr>
            <a:r>
              <a:rPr lang="en-US" sz="2400" dirty="0">
                <a:solidFill>
                  <a:schemeClr val="accent3">
                    <a:lumMod val="20000"/>
                    <a:lumOff val="80000"/>
                  </a:schemeClr>
                </a:solidFill>
              </a:rPr>
              <a:t>Sir Berkeley Moynihan, </a:t>
            </a:r>
            <a:r>
              <a:rPr lang="en-US" sz="2400" i="1" dirty="0">
                <a:solidFill>
                  <a:schemeClr val="accent3">
                    <a:lumMod val="20000"/>
                    <a:lumOff val="80000"/>
                  </a:schemeClr>
                </a:solidFill>
              </a:rPr>
              <a:t>Ann </a:t>
            </a:r>
            <a:r>
              <a:rPr lang="en-US" sz="2400" i="1" dirty="0" err="1">
                <a:solidFill>
                  <a:schemeClr val="accent3">
                    <a:lumMod val="20000"/>
                    <a:lumOff val="80000"/>
                  </a:schemeClr>
                </a:solidFill>
              </a:rPr>
              <a:t>Surg</a:t>
            </a:r>
            <a:r>
              <a:rPr lang="en-US" sz="2400" i="1" dirty="0">
                <a:solidFill>
                  <a:schemeClr val="accent3">
                    <a:lumMod val="20000"/>
                    <a:lumOff val="80000"/>
                  </a:schemeClr>
                </a:solidFill>
              </a:rPr>
              <a:t> </a:t>
            </a:r>
            <a:r>
              <a:rPr lang="en-US" sz="2400" dirty="0">
                <a:solidFill>
                  <a:schemeClr val="accent3">
                    <a:lumMod val="20000"/>
                    <a:lumOff val="80000"/>
                  </a:schemeClr>
                </a:solidFill>
              </a:rPr>
              <a:t>1925</a:t>
            </a:r>
          </a:p>
        </p:txBody>
      </p:sp>
    </p:spTree>
    <p:extLst>
      <p:ext uri="{BB962C8B-B14F-4D97-AF65-F5344CB8AC3E}">
        <p14:creationId xmlns:p14="http://schemas.microsoft.com/office/powerpoint/2010/main" val="3016123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1703512" y="125291"/>
            <a:ext cx="8826624" cy="984372"/>
          </a:xfrm>
          <a:noFill/>
        </p:spPr>
        <p:txBody>
          <a:bodyPr vert="horz" lIns="90488" tIns="44450" rIns="90488" bIns="44450" rtlCol="0" anchor="ctr">
            <a:noAutofit/>
          </a:bodyPr>
          <a:lstStyle/>
          <a:p>
            <a:pPr algn="ctr"/>
            <a:r>
              <a:rPr lang="it-IT" sz="6000" b="1">
                <a:solidFill>
                  <a:srgbClr val="F6F000"/>
                </a:solidFill>
                <a:latin typeface="Calibri"/>
                <a:cs typeface="Calibri"/>
              </a:rPr>
              <a:t>Patogenesi</a:t>
            </a:r>
            <a:endParaRPr lang="en-US" sz="6000" b="1" dirty="0">
              <a:solidFill>
                <a:srgbClr val="F6F000"/>
              </a:solidFill>
              <a:latin typeface="Calibri"/>
              <a:cs typeface="Calibri"/>
            </a:endParaRPr>
          </a:p>
        </p:txBody>
      </p:sp>
      <p:pic>
        <p:nvPicPr>
          <p:cNvPr id="28675" name="Picture 1027" descr="03_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19225"/>
            <a:ext cx="4013720" cy="492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6" name="Group 1028"/>
          <p:cNvGrpSpPr>
            <a:grpSpLocks/>
          </p:cNvGrpSpPr>
          <p:nvPr/>
        </p:nvGrpSpPr>
        <p:grpSpPr bwMode="auto">
          <a:xfrm>
            <a:off x="2063552" y="1419225"/>
            <a:ext cx="3740472" cy="4962103"/>
            <a:chOff x="144" y="1248"/>
            <a:chExt cx="1612" cy="2640"/>
          </a:xfrm>
        </p:grpSpPr>
        <p:pic>
          <p:nvPicPr>
            <p:cNvPr id="28677" name="Picture 1029" descr="loc"/>
            <p:cNvPicPr>
              <a:picLocks noChangeAspect="1" noChangeArrowheads="1"/>
            </p:cNvPicPr>
            <p:nvPr/>
          </p:nvPicPr>
          <p:blipFill>
            <a:blip r:embed="rId3">
              <a:extLst>
                <a:ext uri="{28A0092B-C50C-407E-A947-70E740481C1C}">
                  <a14:useLocalDpi xmlns:a14="http://schemas.microsoft.com/office/drawing/2010/main" val="0"/>
                </a:ext>
              </a:extLst>
            </a:blip>
            <a:srcRect l="10489" r="41481" b="10333"/>
            <a:stretch>
              <a:fillRect/>
            </a:stretch>
          </p:blipFill>
          <p:spPr bwMode="auto">
            <a:xfrm>
              <a:off x="144" y="1632"/>
              <a:ext cx="1612"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30" descr="cera1"/>
            <p:cNvPicPr>
              <a:picLocks noChangeAspect="1" noChangeArrowheads="1"/>
            </p:cNvPicPr>
            <p:nvPr/>
          </p:nvPicPr>
          <p:blipFill>
            <a:blip r:embed="rId4">
              <a:extLst>
                <a:ext uri="{28A0092B-C50C-407E-A947-70E740481C1C}">
                  <a14:useLocalDpi xmlns:a14="http://schemas.microsoft.com/office/drawing/2010/main" val="0"/>
                </a:ext>
              </a:extLst>
            </a:blip>
            <a:srcRect r="1215"/>
            <a:stretch>
              <a:fillRect/>
            </a:stretch>
          </p:blipFill>
          <p:spPr bwMode="auto">
            <a:xfrm>
              <a:off x="144" y="1248"/>
              <a:ext cx="1612"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9462015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063552" y="404664"/>
            <a:ext cx="8208912" cy="6312750"/>
          </a:xfrm>
          <a:prstGeom prst="rect">
            <a:avLst/>
          </a:prstGeom>
        </p:spPr>
      </p:pic>
    </p:spTree>
    <p:extLst>
      <p:ext uri="{BB962C8B-B14F-4D97-AF65-F5344CB8AC3E}">
        <p14:creationId xmlns:p14="http://schemas.microsoft.com/office/powerpoint/2010/main" val="2711462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453079" y="89065"/>
            <a:ext cx="7429500" cy="1163216"/>
          </a:xfrm>
        </p:spPr>
        <p:txBody>
          <a:bodyPr>
            <a:noAutofit/>
          </a:bodyPr>
          <a:lstStyle/>
          <a:p>
            <a:pPr algn="ctr">
              <a:lnSpc>
                <a:spcPct val="80000"/>
              </a:lnSpc>
            </a:pPr>
            <a:r>
              <a:rPr lang="it-IT" sz="6000" b="1" dirty="0">
                <a:solidFill>
                  <a:srgbClr val="F6F000"/>
                </a:solidFill>
                <a:latin typeface="Calibri"/>
                <a:cs typeface="Calibri"/>
              </a:rPr>
              <a:t>FISIOPATOLOGIA</a:t>
            </a:r>
          </a:p>
        </p:txBody>
      </p:sp>
      <p:grpSp>
        <p:nvGrpSpPr>
          <p:cNvPr id="5" name="Group 87"/>
          <p:cNvGrpSpPr>
            <a:grpSpLocks/>
          </p:cNvGrpSpPr>
          <p:nvPr/>
        </p:nvGrpSpPr>
        <p:grpSpPr bwMode="auto">
          <a:xfrm>
            <a:off x="1847349" y="1052737"/>
            <a:ext cx="8640960" cy="5605719"/>
            <a:chOff x="555" y="0"/>
            <a:chExt cx="4949" cy="3840"/>
          </a:xfrm>
        </p:grpSpPr>
        <p:sp>
          <p:nvSpPr>
            <p:cNvPr id="6" name="Rectangle 2"/>
            <p:cNvSpPr>
              <a:spLocks noChangeArrowheads="1"/>
            </p:cNvSpPr>
            <p:nvPr/>
          </p:nvSpPr>
          <p:spPr bwMode="auto">
            <a:xfrm>
              <a:off x="4651" y="480"/>
              <a:ext cx="853"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7" name="Rectangle 3"/>
            <p:cNvSpPr>
              <a:spLocks noChangeArrowheads="1"/>
            </p:cNvSpPr>
            <p:nvPr/>
          </p:nvSpPr>
          <p:spPr bwMode="auto">
            <a:xfrm>
              <a:off x="1152" y="3168"/>
              <a:ext cx="128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it-IT" sz="1400">
                <a:solidFill>
                  <a:srgbClr val="FFFFFF"/>
                </a:solidFill>
                <a:latin typeface="Verdana" charset="0"/>
                <a:ea typeface="ＭＳ Ｐゴシック" charset="0"/>
              </a:endParaRPr>
            </a:p>
          </p:txBody>
        </p:sp>
        <p:sp>
          <p:nvSpPr>
            <p:cNvPr id="8" name="Line 7"/>
            <p:cNvSpPr>
              <a:spLocks noChangeShapeType="1"/>
            </p:cNvSpPr>
            <p:nvPr/>
          </p:nvSpPr>
          <p:spPr bwMode="auto">
            <a:xfrm>
              <a:off x="3447" y="3168"/>
              <a:ext cx="508" cy="0"/>
            </a:xfrm>
            <a:prstGeom prst="line">
              <a:avLst/>
            </a:prstGeom>
            <a:noFill/>
            <a:ln w="127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sp>
          <p:nvSpPr>
            <p:cNvPr id="9" name="Rectangle 10"/>
            <p:cNvSpPr>
              <a:spLocks noChangeArrowheads="1"/>
            </p:cNvSpPr>
            <p:nvPr/>
          </p:nvSpPr>
          <p:spPr bwMode="auto">
            <a:xfrm>
              <a:off x="1258" y="3072"/>
              <a:ext cx="117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it-IT" sz="1400">
                  <a:solidFill>
                    <a:srgbClr val="FFFFFF"/>
                  </a:solidFill>
                  <a:latin typeface="Verdana" charset="0"/>
                  <a:ea typeface="ＭＳ Ｐゴシック" charset="0"/>
                </a:rPr>
                <a:t>Colipase</a:t>
              </a:r>
            </a:p>
            <a:p>
              <a:pPr algn="ctr" eaLnBrk="0" hangingPunct="0"/>
              <a:r>
                <a:rPr lang="it-IT" sz="1400">
                  <a:solidFill>
                    <a:srgbClr val="FFFFFF"/>
                  </a:solidFill>
                  <a:latin typeface="Verdana" charset="0"/>
                  <a:ea typeface="ＭＳ Ｐゴシック" charset="0"/>
                </a:rPr>
                <a:t>Elastase</a:t>
              </a:r>
            </a:p>
            <a:p>
              <a:pPr algn="ctr" eaLnBrk="0" hangingPunct="0"/>
              <a:r>
                <a:rPr lang="it-IT" sz="1400">
                  <a:solidFill>
                    <a:srgbClr val="FFFFFF"/>
                  </a:solidFill>
                  <a:latin typeface="Verdana" charset="0"/>
                  <a:ea typeface="ＭＳ Ｐゴシック" charset="0"/>
                </a:rPr>
                <a:t>Chymotrypsin</a:t>
              </a:r>
            </a:p>
            <a:p>
              <a:pPr algn="ctr" eaLnBrk="0" hangingPunct="0"/>
              <a:r>
                <a:rPr lang="it-IT" sz="1400">
                  <a:solidFill>
                    <a:srgbClr val="FFFFFF"/>
                  </a:solidFill>
                  <a:latin typeface="Verdana" charset="0"/>
                  <a:ea typeface="ＭＳ Ｐゴシック" charset="0"/>
                </a:rPr>
                <a:t>Phospholipase A2</a:t>
              </a:r>
            </a:p>
            <a:p>
              <a:pPr algn="ctr" eaLnBrk="0" hangingPunct="0"/>
              <a:r>
                <a:rPr lang="it-IT" sz="1400">
                  <a:solidFill>
                    <a:srgbClr val="FFFFFF"/>
                  </a:solidFill>
                  <a:latin typeface="Verdana" charset="0"/>
                  <a:ea typeface="ＭＳ Ｐゴシック" charset="0"/>
                </a:rPr>
                <a:t>Xanthynedehydrogenase</a:t>
              </a:r>
              <a:endParaRPr lang="it-IT" sz="2400">
                <a:solidFill>
                  <a:srgbClr val="FFFFFF"/>
                </a:solidFill>
                <a:latin typeface="Verdana" charset="0"/>
                <a:ea typeface="ＭＳ Ｐゴシック" charset="0"/>
              </a:endParaRPr>
            </a:p>
          </p:txBody>
        </p:sp>
        <p:sp>
          <p:nvSpPr>
            <p:cNvPr id="10" name="Rectangle 11"/>
            <p:cNvSpPr>
              <a:spLocks noChangeArrowheads="1"/>
            </p:cNvSpPr>
            <p:nvPr/>
          </p:nvSpPr>
          <p:spPr bwMode="auto">
            <a:xfrm>
              <a:off x="2626" y="3072"/>
              <a:ext cx="117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it-IT" sz="1400">
                  <a:solidFill>
                    <a:srgbClr val="FFFFFF"/>
                  </a:solidFill>
                  <a:latin typeface="Verdana" charset="0"/>
                  <a:ea typeface="ＭＳ Ｐゴシック" charset="0"/>
                </a:rPr>
                <a:t>Kallycrein</a:t>
              </a:r>
            </a:p>
            <a:p>
              <a:pPr algn="ctr" eaLnBrk="0" hangingPunct="0"/>
              <a:r>
                <a:rPr lang="it-IT" sz="1400">
                  <a:solidFill>
                    <a:srgbClr val="FFFFFF"/>
                  </a:solidFill>
                  <a:latin typeface="Verdana" charset="0"/>
                  <a:ea typeface="ＭＳ Ｐゴシック" charset="0"/>
                </a:rPr>
                <a:t>C3a</a:t>
              </a:r>
            </a:p>
            <a:p>
              <a:pPr algn="ctr" eaLnBrk="0" hangingPunct="0"/>
              <a:r>
                <a:rPr lang="it-IT" sz="1400">
                  <a:solidFill>
                    <a:srgbClr val="FFFFFF"/>
                  </a:solidFill>
                  <a:latin typeface="Verdana" charset="0"/>
                  <a:ea typeface="ＭＳ Ｐゴシック" charset="0"/>
                </a:rPr>
                <a:t>C5a</a:t>
              </a:r>
            </a:p>
            <a:p>
              <a:pPr algn="ctr" eaLnBrk="0" hangingPunct="0"/>
              <a:r>
                <a:rPr lang="it-IT" sz="1400">
                  <a:solidFill>
                    <a:srgbClr val="FFFFFF"/>
                  </a:solidFill>
                  <a:latin typeface="Verdana" charset="0"/>
                  <a:ea typeface="ＭＳ Ｐゴシック" charset="0"/>
                </a:rPr>
                <a:t>Plasminogen</a:t>
              </a:r>
            </a:p>
            <a:p>
              <a:pPr algn="ctr" eaLnBrk="0" hangingPunct="0"/>
              <a:r>
                <a:rPr lang="it-IT" sz="1400">
                  <a:solidFill>
                    <a:srgbClr val="FFFFFF"/>
                  </a:solidFill>
                  <a:latin typeface="Verdana" charset="0"/>
                  <a:ea typeface="ＭＳ Ｐゴシック" charset="0"/>
                </a:rPr>
                <a:t>XIIa Factor</a:t>
              </a:r>
            </a:p>
          </p:txBody>
        </p:sp>
        <p:grpSp>
          <p:nvGrpSpPr>
            <p:cNvPr id="11" name="Group 12"/>
            <p:cNvGrpSpPr>
              <a:grpSpLocks/>
            </p:cNvGrpSpPr>
            <p:nvPr/>
          </p:nvGrpSpPr>
          <p:grpSpPr bwMode="auto">
            <a:xfrm>
              <a:off x="1493" y="720"/>
              <a:ext cx="3712" cy="2352"/>
              <a:chOff x="1679" y="720"/>
              <a:chExt cx="4177" cy="2352"/>
            </a:xfrm>
          </p:grpSpPr>
          <p:grpSp>
            <p:nvGrpSpPr>
              <p:cNvPr id="47" name="Group 13"/>
              <p:cNvGrpSpPr>
                <a:grpSpLocks/>
              </p:cNvGrpSpPr>
              <p:nvPr/>
            </p:nvGrpSpPr>
            <p:grpSpPr bwMode="auto">
              <a:xfrm>
                <a:off x="1679" y="720"/>
                <a:ext cx="4177" cy="2160"/>
                <a:chOff x="1679" y="720"/>
                <a:chExt cx="4177" cy="2160"/>
              </a:xfrm>
            </p:grpSpPr>
            <p:grpSp>
              <p:nvGrpSpPr>
                <p:cNvPr id="52" name="Group 14"/>
                <p:cNvGrpSpPr>
                  <a:grpSpLocks/>
                </p:cNvGrpSpPr>
                <p:nvPr/>
              </p:nvGrpSpPr>
              <p:grpSpPr bwMode="auto">
                <a:xfrm>
                  <a:off x="4273" y="720"/>
                  <a:ext cx="1583" cy="1920"/>
                  <a:chOff x="4273" y="720"/>
                  <a:chExt cx="1583" cy="1920"/>
                </a:xfrm>
              </p:grpSpPr>
              <p:grpSp>
                <p:nvGrpSpPr>
                  <p:cNvPr id="70" name="Group 15"/>
                  <p:cNvGrpSpPr>
                    <a:grpSpLocks/>
                  </p:cNvGrpSpPr>
                  <p:nvPr/>
                </p:nvGrpSpPr>
                <p:grpSpPr bwMode="auto">
                  <a:xfrm>
                    <a:off x="4273" y="1008"/>
                    <a:ext cx="352" cy="336"/>
                    <a:chOff x="4512" y="1296"/>
                    <a:chExt cx="384" cy="336"/>
                  </a:xfrm>
                </p:grpSpPr>
                <p:sp>
                  <p:nvSpPr>
                    <p:cNvPr id="81" name="AutoShape 16"/>
                    <p:cNvSpPr>
                      <a:spLocks noChangeArrowheads="1"/>
                    </p:cNvSpPr>
                    <p:nvPr/>
                  </p:nvSpPr>
                  <p:spPr bwMode="auto">
                    <a:xfrm rot="1314352">
                      <a:off x="4512" y="1296"/>
                      <a:ext cx="384" cy="96"/>
                    </a:xfrm>
                    <a:prstGeom prst="rightArrow">
                      <a:avLst>
                        <a:gd name="adj1" fmla="val 50000"/>
                        <a:gd name="adj2" fmla="val 100000"/>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82" name="AutoShape 17"/>
                    <p:cNvSpPr>
                      <a:spLocks noChangeArrowheads="1"/>
                    </p:cNvSpPr>
                    <p:nvPr/>
                  </p:nvSpPr>
                  <p:spPr bwMode="auto">
                    <a:xfrm rot="-1400555">
                      <a:off x="4512" y="1536"/>
                      <a:ext cx="384" cy="96"/>
                    </a:xfrm>
                    <a:prstGeom prst="rightArrow">
                      <a:avLst>
                        <a:gd name="adj1" fmla="val 50000"/>
                        <a:gd name="adj2" fmla="val 100000"/>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grpSp>
              <p:grpSp>
                <p:nvGrpSpPr>
                  <p:cNvPr id="71" name="Group 18"/>
                  <p:cNvGrpSpPr>
                    <a:grpSpLocks/>
                  </p:cNvGrpSpPr>
                  <p:nvPr/>
                </p:nvGrpSpPr>
                <p:grpSpPr bwMode="auto">
                  <a:xfrm>
                    <a:off x="4757" y="720"/>
                    <a:ext cx="1099" cy="1920"/>
                    <a:chOff x="5112" y="624"/>
                    <a:chExt cx="1200" cy="1920"/>
                  </a:xfrm>
                </p:grpSpPr>
                <p:sp>
                  <p:nvSpPr>
                    <p:cNvPr id="72" name="Rectangle 19"/>
                    <p:cNvSpPr>
                      <a:spLocks noChangeArrowheads="1"/>
                    </p:cNvSpPr>
                    <p:nvPr/>
                  </p:nvSpPr>
                  <p:spPr bwMode="auto">
                    <a:xfrm>
                      <a:off x="5112" y="624"/>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it-IT">
                          <a:solidFill>
                            <a:srgbClr val="FFFF00"/>
                          </a:solidFill>
                          <a:latin typeface="Verdana" charset="0"/>
                          <a:ea typeface="ＭＳ Ｐゴシック" charset="0"/>
                        </a:rPr>
                        <a:t>Systemic circulation</a:t>
                      </a:r>
                    </a:p>
                  </p:txBody>
                </p:sp>
                <p:grpSp>
                  <p:nvGrpSpPr>
                    <p:cNvPr id="73" name="Group 20"/>
                    <p:cNvGrpSpPr>
                      <a:grpSpLocks/>
                    </p:cNvGrpSpPr>
                    <p:nvPr/>
                  </p:nvGrpSpPr>
                  <p:grpSpPr bwMode="auto">
                    <a:xfrm>
                      <a:off x="5136" y="912"/>
                      <a:ext cx="1152" cy="336"/>
                      <a:chOff x="5184" y="912"/>
                      <a:chExt cx="1152" cy="336"/>
                    </a:xfrm>
                  </p:grpSpPr>
                  <p:sp>
                    <p:nvSpPr>
                      <p:cNvPr id="78" name="Rectangle 21"/>
                      <p:cNvSpPr>
                        <a:spLocks noChangeArrowheads="1"/>
                      </p:cNvSpPr>
                      <p:nvPr/>
                    </p:nvSpPr>
                    <p:spPr bwMode="auto">
                      <a:xfrm>
                        <a:off x="5328" y="1104"/>
                        <a:ext cx="10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r>
                          <a:rPr lang="it-IT" sz="1400">
                            <a:solidFill>
                              <a:srgbClr val="FFFFFF"/>
                            </a:solidFill>
                            <a:latin typeface="Arial" charset="0"/>
                            <a:ea typeface="ＭＳ Ｐゴシック" charset="0"/>
                          </a:rPr>
                          <a:t>Alfa2 + Trypsin</a:t>
                        </a:r>
                      </a:p>
                    </p:txBody>
                  </p:sp>
                  <p:sp>
                    <p:nvSpPr>
                      <p:cNvPr id="79" name="AutoShape 22"/>
                      <p:cNvSpPr>
                        <a:spLocks noChangeArrowheads="1"/>
                      </p:cNvSpPr>
                      <p:nvPr/>
                    </p:nvSpPr>
                    <p:spPr bwMode="auto">
                      <a:xfrm>
                        <a:off x="5184" y="960"/>
                        <a:ext cx="144" cy="288"/>
                      </a:xfrm>
                      <a:prstGeom prst="curvedRightArrow">
                        <a:avLst>
                          <a:gd name="adj1" fmla="val 40000"/>
                          <a:gd name="adj2" fmla="val 80000"/>
                          <a:gd name="adj3" fmla="val 33333"/>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80" name="Rectangle 23"/>
                      <p:cNvSpPr>
                        <a:spLocks noChangeArrowheads="1"/>
                      </p:cNvSpPr>
                      <p:nvPr/>
                    </p:nvSpPr>
                    <p:spPr bwMode="auto">
                      <a:xfrm>
                        <a:off x="5328" y="912"/>
                        <a:ext cx="7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r>
                          <a:rPr lang="it-IT" sz="1400">
                            <a:solidFill>
                              <a:srgbClr val="FFFFFF"/>
                            </a:solidFill>
                            <a:latin typeface="Arial" charset="0"/>
                            <a:ea typeface="ＭＳ Ｐゴシック" charset="0"/>
                          </a:rPr>
                          <a:t>Alfa2-M</a:t>
                        </a:r>
                      </a:p>
                    </p:txBody>
                  </p:sp>
                </p:grpSp>
                <p:sp>
                  <p:nvSpPr>
                    <p:cNvPr id="74" name="AutoShape 24"/>
                    <p:cNvSpPr>
                      <a:spLocks noChangeArrowheads="1"/>
                    </p:cNvSpPr>
                    <p:nvPr/>
                  </p:nvSpPr>
                  <p:spPr bwMode="auto">
                    <a:xfrm>
                      <a:off x="5640" y="1248"/>
                      <a:ext cx="144" cy="240"/>
                    </a:xfrm>
                    <a:prstGeom prst="downArrow">
                      <a:avLst>
                        <a:gd name="adj1" fmla="val 50000"/>
                        <a:gd name="adj2" fmla="val 41667"/>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75" name="Rectangle 25"/>
                    <p:cNvSpPr>
                      <a:spLocks noChangeArrowheads="1"/>
                    </p:cNvSpPr>
                    <p:nvPr/>
                  </p:nvSpPr>
                  <p:spPr bwMode="auto">
                    <a:xfrm>
                      <a:off x="5424" y="1536"/>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lnSpc>
                          <a:spcPct val="75000"/>
                        </a:lnSpc>
                      </a:pPr>
                      <a:r>
                        <a:rPr lang="it-IT" sz="1600">
                          <a:solidFill>
                            <a:srgbClr val="FF9900"/>
                          </a:solidFill>
                          <a:latin typeface="Verdana" charset="0"/>
                          <a:ea typeface="ＭＳ Ｐゴシック" charset="0"/>
                        </a:rPr>
                        <a:t>RES</a:t>
                      </a:r>
                    </a:p>
                    <a:p>
                      <a:pPr algn="ctr" eaLnBrk="0" hangingPunct="0">
                        <a:lnSpc>
                          <a:spcPct val="75000"/>
                        </a:lnSpc>
                      </a:pPr>
                      <a:r>
                        <a:rPr lang="it-IT" sz="1600">
                          <a:solidFill>
                            <a:srgbClr val="FF9900"/>
                          </a:solidFill>
                          <a:latin typeface="Verdana" charset="0"/>
                          <a:ea typeface="ＭＳ Ｐゴシック" charset="0"/>
                        </a:rPr>
                        <a:t>Liver</a:t>
                      </a:r>
                    </a:p>
                    <a:p>
                      <a:pPr algn="ctr" eaLnBrk="0" hangingPunct="0">
                        <a:lnSpc>
                          <a:spcPct val="75000"/>
                        </a:lnSpc>
                      </a:pPr>
                      <a:r>
                        <a:rPr lang="it-IT" sz="1600">
                          <a:solidFill>
                            <a:srgbClr val="FF9900"/>
                          </a:solidFill>
                          <a:latin typeface="Verdana" charset="0"/>
                          <a:ea typeface="ＭＳ Ｐゴシック" charset="0"/>
                        </a:rPr>
                        <a:t>Spleen</a:t>
                      </a:r>
                    </a:p>
                    <a:p>
                      <a:pPr algn="ctr" eaLnBrk="0" hangingPunct="0">
                        <a:lnSpc>
                          <a:spcPct val="75000"/>
                        </a:lnSpc>
                      </a:pPr>
                      <a:r>
                        <a:rPr lang="it-IT" sz="1600">
                          <a:solidFill>
                            <a:srgbClr val="FF9900"/>
                          </a:solidFill>
                          <a:latin typeface="Verdana" charset="0"/>
                          <a:ea typeface="ＭＳ Ｐゴシック" charset="0"/>
                        </a:rPr>
                        <a:t>Bone marrow</a:t>
                      </a:r>
                    </a:p>
                    <a:p>
                      <a:pPr algn="ctr" eaLnBrk="0" hangingPunct="0">
                        <a:lnSpc>
                          <a:spcPct val="75000"/>
                        </a:lnSpc>
                      </a:pPr>
                      <a:r>
                        <a:rPr lang="it-IT" sz="1600">
                          <a:solidFill>
                            <a:srgbClr val="FF9900"/>
                          </a:solidFill>
                          <a:latin typeface="Verdana" charset="0"/>
                          <a:ea typeface="ＭＳ Ｐゴシック" charset="0"/>
                        </a:rPr>
                        <a:t>Nodes</a:t>
                      </a:r>
                    </a:p>
                  </p:txBody>
                </p:sp>
                <p:sp>
                  <p:nvSpPr>
                    <p:cNvPr id="76" name="AutoShape 26"/>
                    <p:cNvSpPr>
                      <a:spLocks noChangeArrowheads="1"/>
                    </p:cNvSpPr>
                    <p:nvPr/>
                  </p:nvSpPr>
                  <p:spPr bwMode="auto">
                    <a:xfrm>
                      <a:off x="5640" y="2160"/>
                      <a:ext cx="144" cy="240"/>
                    </a:xfrm>
                    <a:prstGeom prst="downArrow">
                      <a:avLst>
                        <a:gd name="adj1" fmla="val 50000"/>
                        <a:gd name="adj2" fmla="val 41667"/>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77" name="Rectangle 27"/>
                    <p:cNvSpPr>
                      <a:spLocks noChangeArrowheads="1"/>
                    </p:cNvSpPr>
                    <p:nvPr/>
                  </p:nvSpPr>
                  <p:spPr bwMode="auto">
                    <a:xfrm>
                      <a:off x="5328" y="2352"/>
                      <a:ext cx="7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it-IT" sz="1600">
                          <a:solidFill>
                            <a:srgbClr val="FF0066"/>
                          </a:solidFill>
                          <a:latin typeface="Verdana" charset="0"/>
                          <a:ea typeface="ＭＳ Ｐゴシック" charset="0"/>
                        </a:rPr>
                        <a:t>Clearance</a:t>
                      </a:r>
                    </a:p>
                  </p:txBody>
                </p:sp>
              </p:grpSp>
            </p:grpSp>
            <p:grpSp>
              <p:nvGrpSpPr>
                <p:cNvPr id="53" name="Group 28"/>
                <p:cNvGrpSpPr>
                  <a:grpSpLocks/>
                </p:cNvGrpSpPr>
                <p:nvPr/>
              </p:nvGrpSpPr>
              <p:grpSpPr bwMode="auto">
                <a:xfrm>
                  <a:off x="1679" y="1968"/>
                  <a:ext cx="2594" cy="912"/>
                  <a:chOff x="1584" y="1968"/>
                  <a:chExt cx="2832" cy="912"/>
                </a:xfrm>
              </p:grpSpPr>
              <p:sp>
                <p:nvSpPr>
                  <p:cNvPr id="54" name="Line 29"/>
                  <p:cNvSpPr>
                    <a:spLocks noChangeShapeType="1"/>
                  </p:cNvSpPr>
                  <p:nvPr/>
                </p:nvSpPr>
                <p:spPr bwMode="auto">
                  <a:xfrm>
                    <a:off x="2976" y="1968"/>
                    <a:ext cx="0" cy="912"/>
                  </a:xfrm>
                  <a:prstGeom prst="line">
                    <a:avLst/>
                  </a:prstGeom>
                  <a:noFill/>
                  <a:ln w="12700">
                    <a:solidFill>
                      <a:srgbClr val="FF0066"/>
                    </a:solidFill>
                    <a:round/>
                    <a:headEnd/>
                    <a:tailEn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sp>
                <p:nvSpPr>
                  <p:cNvPr id="55" name="Line 30"/>
                  <p:cNvSpPr>
                    <a:spLocks noChangeShapeType="1"/>
                  </p:cNvSpPr>
                  <p:nvPr/>
                </p:nvSpPr>
                <p:spPr bwMode="auto">
                  <a:xfrm>
                    <a:off x="3024" y="1968"/>
                    <a:ext cx="0" cy="912"/>
                  </a:xfrm>
                  <a:prstGeom prst="line">
                    <a:avLst/>
                  </a:prstGeom>
                  <a:noFill/>
                  <a:ln w="12700">
                    <a:solidFill>
                      <a:srgbClr val="FF0066"/>
                    </a:solidFill>
                    <a:round/>
                    <a:headEnd/>
                    <a:tailEn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sp>
                <p:nvSpPr>
                  <p:cNvPr id="56" name="Rectangle 31"/>
                  <p:cNvSpPr>
                    <a:spLocks noChangeArrowheads="1"/>
                  </p:cNvSpPr>
                  <p:nvPr/>
                </p:nvSpPr>
                <p:spPr bwMode="auto">
                  <a:xfrm>
                    <a:off x="1584" y="2016"/>
                    <a:ext cx="110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r" eaLnBrk="0" hangingPunct="0"/>
                    <a:r>
                      <a:rPr lang="it-IT" sz="1400" dirty="0" err="1">
                        <a:solidFill>
                          <a:srgbClr val="FFFFFF"/>
                        </a:solidFill>
                        <a:latin typeface="Verdana" charset="0"/>
                        <a:ea typeface="ＭＳ Ｐゴシック" charset="0"/>
                      </a:rPr>
                      <a:t>Procolipase</a:t>
                    </a:r>
                    <a:endParaRPr lang="it-IT" sz="1400" dirty="0">
                      <a:solidFill>
                        <a:srgbClr val="FFFFFF"/>
                      </a:solidFill>
                      <a:latin typeface="Verdana" charset="0"/>
                      <a:ea typeface="ＭＳ Ｐゴシック" charset="0"/>
                    </a:endParaRPr>
                  </a:p>
                  <a:p>
                    <a:pPr algn="r" eaLnBrk="0" hangingPunct="0"/>
                    <a:r>
                      <a:rPr lang="it-IT" sz="1400" dirty="0" err="1">
                        <a:solidFill>
                          <a:srgbClr val="FFFFFF"/>
                        </a:solidFill>
                        <a:latin typeface="Verdana" charset="0"/>
                        <a:ea typeface="ＭＳ Ｐゴシック" charset="0"/>
                      </a:rPr>
                      <a:t>Proelastase</a:t>
                    </a:r>
                    <a:endParaRPr lang="it-IT" sz="1400" dirty="0">
                      <a:solidFill>
                        <a:srgbClr val="FFFFFF"/>
                      </a:solidFill>
                      <a:latin typeface="Verdana" charset="0"/>
                      <a:ea typeface="ＭＳ Ｐゴシック" charset="0"/>
                    </a:endParaRPr>
                  </a:p>
                  <a:p>
                    <a:pPr algn="r" eaLnBrk="0" hangingPunct="0"/>
                    <a:r>
                      <a:rPr lang="it-IT" sz="1400" dirty="0" err="1">
                        <a:solidFill>
                          <a:srgbClr val="FFFFFF"/>
                        </a:solidFill>
                        <a:latin typeface="Verdana" charset="0"/>
                        <a:ea typeface="ＭＳ Ｐゴシック" charset="0"/>
                      </a:rPr>
                      <a:t>Chymotrypsinogen</a:t>
                    </a:r>
                    <a:endParaRPr lang="it-IT" sz="1400" dirty="0">
                      <a:solidFill>
                        <a:srgbClr val="FFFFFF"/>
                      </a:solidFill>
                      <a:latin typeface="Verdana" charset="0"/>
                      <a:ea typeface="ＭＳ Ｐゴシック" charset="0"/>
                    </a:endParaRPr>
                  </a:p>
                  <a:p>
                    <a:pPr algn="r" eaLnBrk="0" hangingPunct="0"/>
                    <a:r>
                      <a:rPr lang="it-IT" sz="1400" dirty="0" err="1">
                        <a:solidFill>
                          <a:srgbClr val="FFFFFF"/>
                        </a:solidFill>
                        <a:latin typeface="Verdana" charset="0"/>
                        <a:ea typeface="ＭＳ Ｐゴシック" charset="0"/>
                      </a:rPr>
                      <a:t>Prophospholipase</a:t>
                    </a:r>
                    <a:r>
                      <a:rPr lang="it-IT" sz="1400" dirty="0">
                        <a:solidFill>
                          <a:srgbClr val="FFFFFF"/>
                        </a:solidFill>
                        <a:latin typeface="Verdana" charset="0"/>
                        <a:ea typeface="ＭＳ Ｐゴシック" charset="0"/>
                      </a:rPr>
                      <a:t> A2</a:t>
                    </a:r>
                  </a:p>
                  <a:p>
                    <a:pPr algn="r" eaLnBrk="0" hangingPunct="0"/>
                    <a:r>
                      <a:rPr lang="it-IT" sz="1400" dirty="0" err="1">
                        <a:solidFill>
                          <a:srgbClr val="FFFFFF"/>
                        </a:solidFill>
                        <a:latin typeface="Verdana" charset="0"/>
                        <a:ea typeface="ＭＳ Ｐゴシック" charset="0"/>
                      </a:rPr>
                      <a:t>Xanthynedehydrogenase</a:t>
                    </a:r>
                    <a:endParaRPr lang="it-IT" sz="1400" dirty="0">
                      <a:solidFill>
                        <a:srgbClr val="FFFFFF"/>
                      </a:solidFill>
                      <a:latin typeface="Verdana" charset="0"/>
                      <a:ea typeface="ＭＳ Ｐゴシック" charset="0"/>
                    </a:endParaRPr>
                  </a:p>
                </p:txBody>
              </p:sp>
              <p:grpSp>
                <p:nvGrpSpPr>
                  <p:cNvPr id="57" name="Group 32"/>
                  <p:cNvGrpSpPr>
                    <a:grpSpLocks/>
                  </p:cNvGrpSpPr>
                  <p:nvPr/>
                </p:nvGrpSpPr>
                <p:grpSpPr bwMode="auto">
                  <a:xfrm>
                    <a:off x="2736" y="2064"/>
                    <a:ext cx="240" cy="672"/>
                    <a:chOff x="2736" y="2064"/>
                    <a:chExt cx="240" cy="672"/>
                  </a:xfrm>
                </p:grpSpPr>
                <p:sp>
                  <p:nvSpPr>
                    <p:cNvPr id="65" name="AutoShape 33"/>
                    <p:cNvSpPr>
                      <a:spLocks noChangeArrowheads="1"/>
                    </p:cNvSpPr>
                    <p:nvPr/>
                  </p:nvSpPr>
                  <p:spPr bwMode="auto">
                    <a:xfrm>
                      <a:off x="2736" y="2064"/>
                      <a:ext cx="240" cy="96"/>
                    </a:xfrm>
                    <a:prstGeom prst="leftArrow">
                      <a:avLst>
                        <a:gd name="adj1" fmla="val 50000"/>
                        <a:gd name="adj2" fmla="val 62500"/>
                      </a:avLst>
                    </a:prstGeom>
                    <a:solidFill>
                      <a:srgbClr val="FF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66" name="AutoShape 34"/>
                    <p:cNvSpPr>
                      <a:spLocks noChangeArrowheads="1"/>
                    </p:cNvSpPr>
                    <p:nvPr/>
                  </p:nvSpPr>
                  <p:spPr bwMode="auto">
                    <a:xfrm>
                      <a:off x="2736" y="2208"/>
                      <a:ext cx="240" cy="96"/>
                    </a:xfrm>
                    <a:prstGeom prst="leftArrow">
                      <a:avLst>
                        <a:gd name="adj1" fmla="val 50000"/>
                        <a:gd name="adj2" fmla="val 62500"/>
                      </a:avLst>
                    </a:prstGeom>
                    <a:solidFill>
                      <a:srgbClr val="FF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67" name="AutoShape 35"/>
                    <p:cNvSpPr>
                      <a:spLocks noChangeArrowheads="1"/>
                    </p:cNvSpPr>
                    <p:nvPr/>
                  </p:nvSpPr>
                  <p:spPr bwMode="auto">
                    <a:xfrm>
                      <a:off x="2736" y="2352"/>
                      <a:ext cx="240" cy="96"/>
                    </a:xfrm>
                    <a:prstGeom prst="leftArrow">
                      <a:avLst>
                        <a:gd name="adj1" fmla="val 50000"/>
                        <a:gd name="adj2" fmla="val 62500"/>
                      </a:avLst>
                    </a:prstGeom>
                    <a:solidFill>
                      <a:srgbClr val="FF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68" name="AutoShape 36"/>
                    <p:cNvSpPr>
                      <a:spLocks noChangeArrowheads="1"/>
                    </p:cNvSpPr>
                    <p:nvPr/>
                  </p:nvSpPr>
                  <p:spPr bwMode="auto">
                    <a:xfrm>
                      <a:off x="2736" y="2496"/>
                      <a:ext cx="240" cy="96"/>
                    </a:xfrm>
                    <a:prstGeom prst="leftArrow">
                      <a:avLst>
                        <a:gd name="adj1" fmla="val 50000"/>
                        <a:gd name="adj2" fmla="val 62500"/>
                      </a:avLst>
                    </a:prstGeom>
                    <a:solidFill>
                      <a:srgbClr val="FF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69" name="AutoShape 37"/>
                    <p:cNvSpPr>
                      <a:spLocks noChangeArrowheads="1"/>
                    </p:cNvSpPr>
                    <p:nvPr/>
                  </p:nvSpPr>
                  <p:spPr bwMode="auto">
                    <a:xfrm>
                      <a:off x="2736" y="2640"/>
                      <a:ext cx="240" cy="96"/>
                    </a:xfrm>
                    <a:prstGeom prst="leftArrow">
                      <a:avLst>
                        <a:gd name="adj1" fmla="val 50000"/>
                        <a:gd name="adj2" fmla="val 62500"/>
                      </a:avLst>
                    </a:prstGeom>
                    <a:solidFill>
                      <a:srgbClr val="FF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grpSp>
              <p:grpSp>
                <p:nvGrpSpPr>
                  <p:cNvPr id="58" name="Group 38"/>
                  <p:cNvGrpSpPr>
                    <a:grpSpLocks/>
                  </p:cNvGrpSpPr>
                  <p:nvPr/>
                </p:nvGrpSpPr>
                <p:grpSpPr bwMode="auto">
                  <a:xfrm flipH="1">
                    <a:off x="3024" y="2064"/>
                    <a:ext cx="240" cy="672"/>
                    <a:chOff x="2736" y="2064"/>
                    <a:chExt cx="240" cy="672"/>
                  </a:xfrm>
                </p:grpSpPr>
                <p:sp>
                  <p:nvSpPr>
                    <p:cNvPr id="60" name="AutoShape 39"/>
                    <p:cNvSpPr>
                      <a:spLocks noChangeArrowheads="1"/>
                    </p:cNvSpPr>
                    <p:nvPr/>
                  </p:nvSpPr>
                  <p:spPr bwMode="auto">
                    <a:xfrm>
                      <a:off x="2736" y="2064"/>
                      <a:ext cx="240" cy="96"/>
                    </a:xfrm>
                    <a:prstGeom prst="leftArrow">
                      <a:avLst>
                        <a:gd name="adj1" fmla="val 50000"/>
                        <a:gd name="adj2" fmla="val 62500"/>
                      </a:avLst>
                    </a:prstGeom>
                    <a:solidFill>
                      <a:srgbClr val="FF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61" name="AutoShape 40"/>
                    <p:cNvSpPr>
                      <a:spLocks noChangeArrowheads="1"/>
                    </p:cNvSpPr>
                    <p:nvPr/>
                  </p:nvSpPr>
                  <p:spPr bwMode="auto">
                    <a:xfrm>
                      <a:off x="2736" y="2208"/>
                      <a:ext cx="240" cy="96"/>
                    </a:xfrm>
                    <a:prstGeom prst="leftArrow">
                      <a:avLst>
                        <a:gd name="adj1" fmla="val 50000"/>
                        <a:gd name="adj2" fmla="val 62500"/>
                      </a:avLst>
                    </a:prstGeom>
                    <a:solidFill>
                      <a:srgbClr val="FF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62" name="AutoShape 41"/>
                    <p:cNvSpPr>
                      <a:spLocks noChangeArrowheads="1"/>
                    </p:cNvSpPr>
                    <p:nvPr/>
                  </p:nvSpPr>
                  <p:spPr bwMode="auto">
                    <a:xfrm>
                      <a:off x="2736" y="2352"/>
                      <a:ext cx="240" cy="96"/>
                    </a:xfrm>
                    <a:prstGeom prst="leftArrow">
                      <a:avLst>
                        <a:gd name="adj1" fmla="val 50000"/>
                        <a:gd name="adj2" fmla="val 62500"/>
                      </a:avLst>
                    </a:prstGeom>
                    <a:solidFill>
                      <a:srgbClr val="FF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63" name="AutoShape 42"/>
                    <p:cNvSpPr>
                      <a:spLocks noChangeArrowheads="1"/>
                    </p:cNvSpPr>
                    <p:nvPr/>
                  </p:nvSpPr>
                  <p:spPr bwMode="auto">
                    <a:xfrm>
                      <a:off x="2736" y="2496"/>
                      <a:ext cx="240" cy="96"/>
                    </a:xfrm>
                    <a:prstGeom prst="leftArrow">
                      <a:avLst>
                        <a:gd name="adj1" fmla="val 50000"/>
                        <a:gd name="adj2" fmla="val 62500"/>
                      </a:avLst>
                    </a:prstGeom>
                    <a:solidFill>
                      <a:srgbClr val="FF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64" name="AutoShape 43"/>
                    <p:cNvSpPr>
                      <a:spLocks noChangeArrowheads="1"/>
                    </p:cNvSpPr>
                    <p:nvPr/>
                  </p:nvSpPr>
                  <p:spPr bwMode="auto">
                    <a:xfrm>
                      <a:off x="2736" y="2640"/>
                      <a:ext cx="240" cy="96"/>
                    </a:xfrm>
                    <a:prstGeom prst="leftArrow">
                      <a:avLst>
                        <a:gd name="adj1" fmla="val 50000"/>
                        <a:gd name="adj2" fmla="val 62500"/>
                      </a:avLst>
                    </a:prstGeom>
                    <a:solidFill>
                      <a:srgbClr val="FF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grpSp>
              <p:sp>
                <p:nvSpPr>
                  <p:cNvPr id="59" name="Rectangle 44"/>
                  <p:cNvSpPr>
                    <a:spLocks noChangeArrowheads="1"/>
                  </p:cNvSpPr>
                  <p:nvPr/>
                </p:nvSpPr>
                <p:spPr bwMode="auto">
                  <a:xfrm>
                    <a:off x="3312" y="2016"/>
                    <a:ext cx="110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r>
                      <a:rPr lang="it-IT" sz="1400">
                        <a:solidFill>
                          <a:srgbClr val="FFFFFF"/>
                        </a:solidFill>
                        <a:latin typeface="Verdana" charset="0"/>
                        <a:ea typeface="ＭＳ Ｐゴシック" charset="0"/>
                      </a:rPr>
                      <a:t>Prokallycrein</a:t>
                    </a:r>
                  </a:p>
                  <a:p>
                    <a:pPr eaLnBrk="0" hangingPunct="0"/>
                    <a:r>
                      <a:rPr lang="it-IT" sz="1400">
                        <a:solidFill>
                          <a:srgbClr val="FFFFFF"/>
                        </a:solidFill>
                        <a:latin typeface="Verdana" charset="0"/>
                        <a:ea typeface="ＭＳ Ｐゴシック" charset="0"/>
                      </a:rPr>
                      <a:t>C3</a:t>
                    </a:r>
                  </a:p>
                  <a:p>
                    <a:pPr eaLnBrk="0" hangingPunct="0"/>
                    <a:r>
                      <a:rPr lang="it-IT" sz="1400">
                        <a:solidFill>
                          <a:srgbClr val="FFFFFF"/>
                        </a:solidFill>
                        <a:latin typeface="Verdana" charset="0"/>
                        <a:ea typeface="ＭＳ Ｐゴシック" charset="0"/>
                      </a:rPr>
                      <a:t>C5</a:t>
                    </a:r>
                  </a:p>
                  <a:p>
                    <a:pPr eaLnBrk="0" hangingPunct="0"/>
                    <a:r>
                      <a:rPr lang="it-IT" sz="1400">
                        <a:solidFill>
                          <a:srgbClr val="FFFFFF"/>
                        </a:solidFill>
                        <a:latin typeface="Verdana" charset="0"/>
                        <a:ea typeface="ＭＳ Ｐゴシック" charset="0"/>
                      </a:rPr>
                      <a:t>Plasminogen</a:t>
                    </a:r>
                  </a:p>
                  <a:p>
                    <a:pPr eaLnBrk="0" hangingPunct="0"/>
                    <a:r>
                      <a:rPr lang="it-IT" sz="1400">
                        <a:solidFill>
                          <a:srgbClr val="FFFFFF"/>
                        </a:solidFill>
                        <a:latin typeface="Verdana" charset="0"/>
                        <a:ea typeface="ＭＳ Ｐゴシック" charset="0"/>
                      </a:rPr>
                      <a:t>XII Factor</a:t>
                    </a:r>
                  </a:p>
                </p:txBody>
              </p:sp>
            </p:grpSp>
          </p:grpSp>
          <p:sp>
            <p:nvSpPr>
              <p:cNvPr id="48" name="Line 45"/>
              <p:cNvSpPr>
                <a:spLocks noChangeShapeType="1"/>
              </p:cNvSpPr>
              <p:nvPr/>
            </p:nvSpPr>
            <p:spPr bwMode="auto">
              <a:xfrm flipH="1">
                <a:off x="2075" y="2880"/>
                <a:ext cx="879" cy="0"/>
              </a:xfrm>
              <a:prstGeom prst="line">
                <a:avLst/>
              </a:prstGeom>
              <a:noFill/>
              <a:ln w="12700">
                <a:solidFill>
                  <a:srgbClr val="FF0066"/>
                </a:solidFill>
                <a:round/>
                <a:headEnd/>
                <a:tailEn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sp>
            <p:nvSpPr>
              <p:cNvPr id="49" name="Line 46"/>
              <p:cNvSpPr>
                <a:spLocks noChangeShapeType="1"/>
              </p:cNvSpPr>
              <p:nvPr/>
            </p:nvSpPr>
            <p:spPr bwMode="auto">
              <a:xfrm flipH="1">
                <a:off x="2998" y="2880"/>
                <a:ext cx="572" cy="0"/>
              </a:xfrm>
              <a:prstGeom prst="line">
                <a:avLst/>
              </a:prstGeom>
              <a:noFill/>
              <a:ln w="12700">
                <a:solidFill>
                  <a:srgbClr val="FF0066"/>
                </a:solidFill>
                <a:round/>
                <a:headEnd/>
                <a:tailEn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sp>
            <p:nvSpPr>
              <p:cNvPr id="50" name="Line 47"/>
              <p:cNvSpPr>
                <a:spLocks noChangeShapeType="1"/>
              </p:cNvSpPr>
              <p:nvPr/>
            </p:nvSpPr>
            <p:spPr bwMode="auto">
              <a:xfrm>
                <a:off x="2075" y="2880"/>
                <a:ext cx="0" cy="192"/>
              </a:xfrm>
              <a:prstGeom prst="line">
                <a:avLst/>
              </a:prstGeom>
              <a:noFill/>
              <a:ln w="127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sp>
            <p:nvSpPr>
              <p:cNvPr id="51" name="Line 48"/>
              <p:cNvSpPr>
                <a:spLocks noChangeShapeType="1"/>
              </p:cNvSpPr>
              <p:nvPr/>
            </p:nvSpPr>
            <p:spPr bwMode="auto">
              <a:xfrm>
                <a:off x="3570" y="2880"/>
                <a:ext cx="0" cy="192"/>
              </a:xfrm>
              <a:prstGeom prst="line">
                <a:avLst/>
              </a:prstGeom>
              <a:noFill/>
              <a:ln w="127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grpSp>
        <p:grpSp>
          <p:nvGrpSpPr>
            <p:cNvPr id="12" name="Group 49"/>
            <p:cNvGrpSpPr>
              <a:grpSpLocks/>
            </p:cNvGrpSpPr>
            <p:nvPr/>
          </p:nvGrpSpPr>
          <p:grpSpPr bwMode="auto">
            <a:xfrm>
              <a:off x="3798" y="2880"/>
              <a:ext cx="508" cy="576"/>
              <a:chOff x="4860" y="2880"/>
              <a:chExt cx="624" cy="576"/>
            </a:xfrm>
          </p:grpSpPr>
          <p:sp>
            <p:nvSpPr>
              <p:cNvPr id="44" name="Rectangle 50"/>
              <p:cNvSpPr>
                <a:spLocks noChangeArrowheads="1"/>
              </p:cNvSpPr>
              <p:nvPr/>
            </p:nvSpPr>
            <p:spPr bwMode="auto">
              <a:xfrm>
                <a:off x="4860" y="2880"/>
                <a:ext cx="62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it-IT" sz="1400">
                    <a:solidFill>
                      <a:srgbClr val="FFFFFF"/>
                    </a:solidFill>
                    <a:latin typeface="Verdana" charset="0"/>
                    <a:ea typeface="ＭＳ Ｐゴシック" charset="0"/>
                  </a:rPr>
                  <a:t>Kininogens</a:t>
                </a:r>
              </a:p>
            </p:txBody>
          </p:sp>
          <p:sp>
            <p:nvSpPr>
              <p:cNvPr id="45" name="Line 51"/>
              <p:cNvSpPr>
                <a:spLocks noChangeShapeType="1"/>
              </p:cNvSpPr>
              <p:nvPr/>
            </p:nvSpPr>
            <p:spPr bwMode="auto">
              <a:xfrm>
                <a:off x="5172" y="3120"/>
                <a:ext cx="0" cy="192"/>
              </a:xfrm>
              <a:prstGeom prst="line">
                <a:avLst/>
              </a:prstGeom>
              <a:noFill/>
              <a:ln w="127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sp>
            <p:nvSpPr>
              <p:cNvPr id="46" name="Rectangle 52"/>
              <p:cNvSpPr>
                <a:spLocks noChangeArrowheads="1"/>
              </p:cNvSpPr>
              <p:nvPr/>
            </p:nvSpPr>
            <p:spPr bwMode="auto">
              <a:xfrm>
                <a:off x="4860" y="3312"/>
                <a:ext cx="62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it-IT" sz="1400">
                    <a:solidFill>
                      <a:srgbClr val="FFFFFF"/>
                    </a:solidFill>
                    <a:latin typeface="Verdana" charset="0"/>
                    <a:ea typeface="ＭＳ Ｐゴシック" charset="0"/>
                  </a:rPr>
                  <a:t>Kinins</a:t>
                </a:r>
              </a:p>
            </p:txBody>
          </p:sp>
        </p:grpSp>
        <p:sp>
          <p:nvSpPr>
            <p:cNvPr id="13" name="Line 56"/>
            <p:cNvSpPr>
              <a:spLocks noChangeShapeType="1"/>
            </p:cNvSpPr>
            <p:nvPr/>
          </p:nvSpPr>
          <p:spPr bwMode="auto">
            <a:xfrm>
              <a:off x="1415" y="384"/>
              <a:ext cx="0" cy="153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sp>
          <p:nvSpPr>
            <p:cNvPr id="14" name="Rectangle 57"/>
            <p:cNvSpPr>
              <a:spLocks noChangeArrowheads="1"/>
            </p:cNvSpPr>
            <p:nvPr/>
          </p:nvSpPr>
          <p:spPr bwMode="auto">
            <a:xfrm rot="-5400000">
              <a:off x="167" y="1010"/>
              <a:ext cx="1872"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it-IT" sz="2000" b="1" dirty="0">
                  <a:solidFill>
                    <a:srgbClr val="66FF33"/>
                  </a:solidFill>
                  <a:latin typeface="Arial" charset="0"/>
                  <a:ea typeface="ＭＳ Ｐゴシック" charset="0"/>
                </a:rPr>
                <a:t>No </a:t>
              </a:r>
              <a:r>
                <a:rPr lang="it-IT" sz="2000" b="1" dirty="0" err="1">
                  <a:solidFill>
                    <a:srgbClr val="66FF33"/>
                  </a:solidFill>
                  <a:latin typeface="Arial" charset="0"/>
                  <a:ea typeface="ＭＳ Ｐゴシック" charset="0"/>
                </a:rPr>
                <a:t>pancreatitis</a:t>
              </a:r>
              <a:r>
                <a:rPr lang="it-IT" sz="2000" b="1" dirty="0">
                  <a:solidFill>
                    <a:srgbClr val="66FF33"/>
                  </a:solidFill>
                  <a:latin typeface="Arial" charset="0"/>
                  <a:ea typeface="ＭＳ Ｐゴシック" charset="0"/>
                </a:rPr>
                <a:t> or</a:t>
              </a:r>
            </a:p>
            <a:p>
              <a:pPr algn="ctr" eaLnBrk="0" hangingPunct="0"/>
              <a:r>
                <a:rPr lang="it-IT" sz="2000" b="1" dirty="0" err="1">
                  <a:solidFill>
                    <a:srgbClr val="66FF33"/>
                  </a:solidFill>
                  <a:latin typeface="Arial" charset="0"/>
                  <a:ea typeface="ＭＳ Ｐゴシック" charset="0"/>
                </a:rPr>
                <a:t>Edematous</a:t>
              </a:r>
              <a:r>
                <a:rPr lang="it-IT" sz="2000" b="1" dirty="0">
                  <a:solidFill>
                    <a:srgbClr val="66FF33"/>
                  </a:solidFill>
                  <a:latin typeface="Arial" charset="0"/>
                  <a:ea typeface="ＭＳ Ｐゴシック" charset="0"/>
                </a:rPr>
                <a:t> </a:t>
              </a:r>
              <a:r>
                <a:rPr lang="it-IT" sz="2000" b="1" dirty="0" err="1">
                  <a:solidFill>
                    <a:srgbClr val="66FF33"/>
                  </a:solidFill>
                  <a:latin typeface="Arial" charset="0"/>
                  <a:ea typeface="ＭＳ Ｐゴシック" charset="0"/>
                </a:rPr>
                <a:t>Pancreatitis</a:t>
              </a:r>
              <a:endParaRPr lang="it-IT" sz="2000" b="1" dirty="0">
                <a:solidFill>
                  <a:srgbClr val="66FF33"/>
                </a:solidFill>
                <a:latin typeface="Arial" charset="0"/>
                <a:ea typeface="ＭＳ Ｐゴシック" charset="0"/>
              </a:endParaRPr>
            </a:p>
          </p:txBody>
        </p:sp>
        <p:sp>
          <p:nvSpPr>
            <p:cNvPr id="15" name="Line 58"/>
            <p:cNvSpPr>
              <a:spLocks noChangeShapeType="1"/>
            </p:cNvSpPr>
            <p:nvPr/>
          </p:nvSpPr>
          <p:spPr bwMode="auto">
            <a:xfrm>
              <a:off x="985" y="2112"/>
              <a:ext cx="0" cy="163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sp>
          <p:nvSpPr>
            <p:cNvPr id="16" name="Rectangle 59"/>
            <p:cNvSpPr>
              <a:spLocks noChangeArrowheads="1"/>
            </p:cNvSpPr>
            <p:nvPr/>
          </p:nvSpPr>
          <p:spPr bwMode="auto">
            <a:xfrm rot="-5400000">
              <a:off x="-263" y="2738"/>
              <a:ext cx="1872"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it-IT" sz="2000" b="1">
                  <a:solidFill>
                    <a:srgbClr val="66FF33"/>
                  </a:solidFill>
                  <a:latin typeface="Arial" charset="0"/>
                  <a:ea typeface="ＭＳ Ｐゴシック" charset="0"/>
                </a:rPr>
                <a:t>Necrotizing</a:t>
              </a:r>
            </a:p>
            <a:p>
              <a:pPr algn="ctr" eaLnBrk="0" hangingPunct="0"/>
              <a:r>
                <a:rPr lang="it-IT" sz="2000" b="1">
                  <a:solidFill>
                    <a:srgbClr val="66FF33"/>
                  </a:solidFill>
                  <a:latin typeface="Arial" charset="0"/>
                  <a:ea typeface="ＭＳ Ｐゴシック" charset="0"/>
                </a:rPr>
                <a:t> Pancreatitis</a:t>
              </a:r>
            </a:p>
          </p:txBody>
        </p:sp>
        <p:grpSp>
          <p:nvGrpSpPr>
            <p:cNvPr id="17" name="Group 60"/>
            <p:cNvGrpSpPr>
              <a:grpSpLocks/>
            </p:cNvGrpSpPr>
            <p:nvPr/>
          </p:nvGrpSpPr>
          <p:grpSpPr bwMode="auto">
            <a:xfrm>
              <a:off x="2133" y="1680"/>
              <a:ext cx="256" cy="240"/>
              <a:chOff x="2400" y="1680"/>
              <a:chExt cx="288" cy="240"/>
            </a:xfrm>
          </p:grpSpPr>
          <p:sp>
            <p:nvSpPr>
              <p:cNvPr id="41" name="AutoShape 61"/>
              <p:cNvSpPr>
                <a:spLocks noChangeArrowheads="1"/>
              </p:cNvSpPr>
              <p:nvPr/>
            </p:nvSpPr>
            <p:spPr bwMode="auto">
              <a:xfrm rot="10800000">
                <a:off x="2496" y="1680"/>
                <a:ext cx="192" cy="240"/>
              </a:xfrm>
              <a:prstGeom prst="curvedLeftArrow">
                <a:avLst>
                  <a:gd name="adj1" fmla="val 25000"/>
                  <a:gd name="adj2" fmla="val 50000"/>
                  <a:gd name="adj3" fmla="val 33333"/>
                </a:avLst>
              </a:prstGeom>
              <a:solidFill>
                <a:srgbClr val="FFCC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42" name="Line 62"/>
              <p:cNvSpPr>
                <a:spLocks noChangeShapeType="1"/>
              </p:cNvSpPr>
              <p:nvPr/>
            </p:nvSpPr>
            <p:spPr bwMode="auto">
              <a:xfrm>
                <a:off x="2400" y="1776"/>
                <a:ext cx="240" cy="48"/>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sp>
            <p:nvSpPr>
              <p:cNvPr id="43" name="Line 63"/>
              <p:cNvSpPr>
                <a:spLocks noChangeShapeType="1"/>
              </p:cNvSpPr>
              <p:nvPr/>
            </p:nvSpPr>
            <p:spPr bwMode="auto">
              <a:xfrm>
                <a:off x="2400" y="1728"/>
                <a:ext cx="240" cy="48"/>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grpSp>
        <p:grpSp>
          <p:nvGrpSpPr>
            <p:cNvPr id="18" name="Group 64"/>
            <p:cNvGrpSpPr>
              <a:grpSpLocks/>
            </p:cNvGrpSpPr>
            <p:nvPr/>
          </p:nvGrpSpPr>
          <p:grpSpPr bwMode="auto">
            <a:xfrm>
              <a:off x="1805" y="0"/>
              <a:ext cx="2267" cy="1920"/>
              <a:chOff x="2031" y="0"/>
              <a:chExt cx="2550" cy="1920"/>
            </a:xfrm>
          </p:grpSpPr>
          <p:grpSp>
            <p:nvGrpSpPr>
              <p:cNvPr id="19" name="Group 65"/>
              <p:cNvGrpSpPr>
                <a:grpSpLocks/>
              </p:cNvGrpSpPr>
              <p:nvPr/>
            </p:nvGrpSpPr>
            <p:grpSpPr bwMode="auto">
              <a:xfrm>
                <a:off x="2031" y="0"/>
                <a:ext cx="2550" cy="1920"/>
                <a:chOff x="2031" y="0"/>
                <a:chExt cx="2550" cy="1920"/>
              </a:xfrm>
            </p:grpSpPr>
            <p:sp>
              <p:nvSpPr>
                <p:cNvPr id="28" name="Rectangle 66"/>
                <p:cNvSpPr>
                  <a:spLocks noChangeArrowheads="1"/>
                </p:cNvSpPr>
                <p:nvPr/>
              </p:nvSpPr>
              <p:spPr bwMode="auto">
                <a:xfrm>
                  <a:off x="2031" y="0"/>
                  <a:ext cx="18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it-IT" sz="2400">
                      <a:solidFill>
                        <a:srgbClr val="CCCC00"/>
                      </a:solidFill>
                      <a:latin typeface="Arial" charset="0"/>
                      <a:ea typeface="ＭＳ Ｐゴシック" charset="0"/>
                    </a:rPr>
                    <a:t>Trypsinogen</a:t>
                  </a:r>
                </a:p>
              </p:txBody>
            </p:sp>
            <p:sp>
              <p:nvSpPr>
                <p:cNvPr id="29" name="Rectangle 67"/>
                <p:cNvSpPr>
                  <a:spLocks noChangeArrowheads="1"/>
                </p:cNvSpPr>
                <p:nvPr/>
              </p:nvSpPr>
              <p:spPr bwMode="auto">
                <a:xfrm>
                  <a:off x="2031" y="528"/>
                  <a:ext cx="18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it-IT" sz="2400">
                      <a:solidFill>
                        <a:srgbClr val="FFCC66"/>
                      </a:solidFill>
                      <a:latin typeface="Arial" charset="0"/>
                      <a:ea typeface="ＭＳ Ｐゴシック" charset="0"/>
                    </a:rPr>
                    <a:t>Trypsin</a:t>
                  </a:r>
                </a:p>
              </p:txBody>
            </p:sp>
            <p:sp>
              <p:nvSpPr>
                <p:cNvPr id="30" name="Rectangle 68"/>
                <p:cNvSpPr>
                  <a:spLocks noChangeArrowheads="1"/>
                </p:cNvSpPr>
                <p:nvPr/>
              </p:nvSpPr>
              <p:spPr bwMode="auto">
                <a:xfrm>
                  <a:off x="2075" y="1680"/>
                  <a:ext cx="189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it-IT" sz="2400">
                      <a:solidFill>
                        <a:srgbClr val="FFCC66"/>
                      </a:solidFill>
                      <a:latin typeface="Arial" charset="0"/>
                      <a:ea typeface="ＭＳ Ｐゴシック" charset="0"/>
                    </a:rPr>
                    <a:t>Trypsin</a:t>
                  </a:r>
                </a:p>
              </p:txBody>
            </p:sp>
            <p:grpSp>
              <p:nvGrpSpPr>
                <p:cNvPr id="31" name="Group 69"/>
                <p:cNvGrpSpPr>
                  <a:grpSpLocks/>
                </p:cNvGrpSpPr>
                <p:nvPr/>
              </p:nvGrpSpPr>
              <p:grpSpPr bwMode="auto">
                <a:xfrm>
                  <a:off x="3174" y="816"/>
                  <a:ext cx="1407" cy="336"/>
                  <a:chOff x="4416" y="1200"/>
                  <a:chExt cx="1536" cy="336"/>
                </a:xfrm>
              </p:grpSpPr>
              <p:sp>
                <p:nvSpPr>
                  <p:cNvPr id="38" name="Rectangle 70"/>
                  <p:cNvSpPr>
                    <a:spLocks noChangeArrowheads="1"/>
                  </p:cNvSpPr>
                  <p:nvPr/>
                </p:nvSpPr>
                <p:spPr bwMode="auto">
                  <a:xfrm>
                    <a:off x="4560" y="1392"/>
                    <a:ext cx="139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r>
                      <a:rPr lang="it-IT" sz="1400">
                        <a:solidFill>
                          <a:srgbClr val="FFFFFF"/>
                        </a:solidFill>
                        <a:latin typeface="Arial" charset="0"/>
                        <a:ea typeface="ＭＳ Ｐゴシック" charset="0"/>
                      </a:rPr>
                      <a:t>PSTI + Trypsin</a:t>
                    </a:r>
                  </a:p>
                </p:txBody>
              </p:sp>
              <p:sp>
                <p:nvSpPr>
                  <p:cNvPr id="39" name="AutoShape 71"/>
                  <p:cNvSpPr>
                    <a:spLocks noChangeArrowheads="1"/>
                  </p:cNvSpPr>
                  <p:nvPr/>
                </p:nvSpPr>
                <p:spPr bwMode="auto">
                  <a:xfrm>
                    <a:off x="4416" y="1248"/>
                    <a:ext cx="144" cy="288"/>
                  </a:xfrm>
                  <a:prstGeom prst="curvedRightArrow">
                    <a:avLst>
                      <a:gd name="adj1" fmla="val 40000"/>
                      <a:gd name="adj2" fmla="val 80000"/>
                      <a:gd name="adj3" fmla="val 33333"/>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40" name="Rectangle 72"/>
                  <p:cNvSpPr>
                    <a:spLocks noChangeArrowheads="1"/>
                  </p:cNvSpPr>
                  <p:nvPr/>
                </p:nvSpPr>
                <p:spPr bwMode="auto">
                  <a:xfrm>
                    <a:off x="4560" y="1200"/>
                    <a:ext cx="7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r>
                      <a:rPr lang="it-IT" sz="1400">
                        <a:solidFill>
                          <a:srgbClr val="FFFFFF"/>
                        </a:solidFill>
                        <a:latin typeface="Arial" charset="0"/>
                        <a:ea typeface="ＭＳ Ｐゴシック" charset="0"/>
                      </a:rPr>
                      <a:t>PSTI</a:t>
                    </a:r>
                  </a:p>
                </p:txBody>
              </p:sp>
            </p:grpSp>
            <p:grpSp>
              <p:nvGrpSpPr>
                <p:cNvPr id="32" name="Group 73"/>
                <p:cNvGrpSpPr>
                  <a:grpSpLocks/>
                </p:cNvGrpSpPr>
                <p:nvPr/>
              </p:nvGrpSpPr>
              <p:grpSpPr bwMode="auto">
                <a:xfrm>
                  <a:off x="3174" y="1248"/>
                  <a:ext cx="1407" cy="336"/>
                  <a:chOff x="4416" y="1200"/>
                  <a:chExt cx="1536" cy="336"/>
                </a:xfrm>
              </p:grpSpPr>
              <p:sp>
                <p:nvSpPr>
                  <p:cNvPr id="35" name="Rectangle 74"/>
                  <p:cNvSpPr>
                    <a:spLocks noChangeArrowheads="1"/>
                  </p:cNvSpPr>
                  <p:nvPr/>
                </p:nvSpPr>
                <p:spPr bwMode="auto">
                  <a:xfrm>
                    <a:off x="4560" y="1392"/>
                    <a:ext cx="139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r>
                      <a:rPr lang="it-IT" sz="1400">
                        <a:solidFill>
                          <a:srgbClr val="FFFFFF"/>
                        </a:solidFill>
                        <a:latin typeface="Arial" charset="0"/>
                        <a:ea typeface="ＭＳ Ｐゴシック" charset="0"/>
                      </a:rPr>
                      <a:t>Alfa1-AT + Trypsin</a:t>
                    </a:r>
                  </a:p>
                </p:txBody>
              </p:sp>
              <p:sp>
                <p:nvSpPr>
                  <p:cNvPr id="36" name="AutoShape 75"/>
                  <p:cNvSpPr>
                    <a:spLocks noChangeArrowheads="1"/>
                  </p:cNvSpPr>
                  <p:nvPr/>
                </p:nvSpPr>
                <p:spPr bwMode="auto">
                  <a:xfrm>
                    <a:off x="4416" y="1248"/>
                    <a:ext cx="144" cy="288"/>
                  </a:xfrm>
                  <a:prstGeom prst="curvedRightArrow">
                    <a:avLst>
                      <a:gd name="adj1" fmla="val 40000"/>
                      <a:gd name="adj2" fmla="val 80000"/>
                      <a:gd name="adj3" fmla="val 33333"/>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37" name="Rectangle 76"/>
                  <p:cNvSpPr>
                    <a:spLocks noChangeArrowheads="1"/>
                  </p:cNvSpPr>
                  <p:nvPr/>
                </p:nvSpPr>
                <p:spPr bwMode="auto">
                  <a:xfrm>
                    <a:off x="4560" y="1200"/>
                    <a:ext cx="7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r>
                      <a:rPr lang="it-IT" sz="1400">
                        <a:solidFill>
                          <a:srgbClr val="FFFFFF"/>
                        </a:solidFill>
                        <a:latin typeface="Arial" charset="0"/>
                        <a:ea typeface="ＭＳ Ｐゴシック" charset="0"/>
                      </a:rPr>
                      <a:t>Alfa1-AT</a:t>
                    </a:r>
                  </a:p>
                </p:txBody>
              </p:sp>
            </p:grpSp>
            <p:sp>
              <p:nvSpPr>
                <p:cNvPr id="33" name="AutoShape 77"/>
                <p:cNvSpPr>
                  <a:spLocks noChangeArrowheads="1"/>
                </p:cNvSpPr>
                <p:nvPr/>
              </p:nvSpPr>
              <p:spPr bwMode="auto">
                <a:xfrm>
                  <a:off x="2910" y="288"/>
                  <a:ext cx="132" cy="240"/>
                </a:xfrm>
                <a:prstGeom prst="downArrow">
                  <a:avLst>
                    <a:gd name="adj1" fmla="val 50000"/>
                    <a:gd name="adj2" fmla="val 45455"/>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34" name="AutoShape 78"/>
                <p:cNvSpPr>
                  <a:spLocks noChangeArrowheads="1"/>
                </p:cNvSpPr>
                <p:nvPr/>
              </p:nvSpPr>
              <p:spPr bwMode="auto">
                <a:xfrm>
                  <a:off x="2910" y="864"/>
                  <a:ext cx="132" cy="864"/>
                </a:xfrm>
                <a:prstGeom prst="downArrow">
                  <a:avLst>
                    <a:gd name="adj1" fmla="val 50000"/>
                    <a:gd name="adj2" fmla="val 163636"/>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grpSp>
          <p:sp>
            <p:nvSpPr>
              <p:cNvPr id="20" name="AutoShape 79"/>
              <p:cNvSpPr>
                <a:spLocks noChangeArrowheads="1"/>
              </p:cNvSpPr>
              <p:nvPr/>
            </p:nvSpPr>
            <p:spPr bwMode="auto">
              <a:xfrm>
                <a:off x="3408" y="1728"/>
                <a:ext cx="336" cy="96"/>
              </a:xfrm>
              <a:prstGeom prst="leftArrow">
                <a:avLst>
                  <a:gd name="adj1" fmla="val 50000"/>
                  <a:gd name="adj2" fmla="val 87500"/>
                </a:avLst>
              </a:prstGeom>
              <a:solidFill>
                <a:srgbClr val="FFCC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21" name="AutoShape 80"/>
              <p:cNvSpPr>
                <a:spLocks noChangeArrowheads="1"/>
              </p:cNvSpPr>
              <p:nvPr/>
            </p:nvSpPr>
            <p:spPr bwMode="auto">
              <a:xfrm>
                <a:off x="3408" y="1824"/>
                <a:ext cx="336" cy="96"/>
              </a:xfrm>
              <a:prstGeom prst="leftArrow">
                <a:avLst>
                  <a:gd name="adj1" fmla="val 50000"/>
                  <a:gd name="adj2" fmla="val 87500"/>
                </a:avLst>
              </a:prstGeom>
              <a:solidFill>
                <a:srgbClr val="FFCC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22" name="Rectangle 81"/>
              <p:cNvSpPr>
                <a:spLocks noChangeArrowheads="1"/>
              </p:cNvSpPr>
              <p:nvPr/>
            </p:nvSpPr>
            <p:spPr bwMode="auto">
              <a:xfrm>
                <a:off x="3840" y="1680"/>
                <a:ext cx="57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it-IT" sz="1600">
                    <a:solidFill>
                      <a:srgbClr val="FFFFFF"/>
                    </a:solidFill>
                    <a:latin typeface="Verdana" charset="0"/>
                    <a:ea typeface="ＭＳ Ｐゴシック" charset="0"/>
                  </a:rPr>
                  <a:t>Mesotrypsin</a:t>
                </a:r>
              </a:p>
            </p:txBody>
          </p:sp>
          <p:sp>
            <p:nvSpPr>
              <p:cNvPr id="23" name="Rectangle 82"/>
              <p:cNvSpPr>
                <a:spLocks noChangeArrowheads="1"/>
              </p:cNvSpPr>
              <p:nvPr/>
            </p:nvSpPr>
            <p:spPr bwMode="auto">
              <a:xfrm>
                <a:off x="3792" y="1776"/>
                <a:ext cx="57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it-IT" sz="1600">
                    <a:solidFill>
                      <a:srgbClr val="FFFFFF"/>
                    </a:solidFill>
                    <a:latin typeface="Verdana" charset="0"/>
                    <a:ea typeface="ＭＳ Ｐゴシック" charset="0"/>
                  </a:rPr>
                  <a:t>Enzyme Y</a:t>
                </a:r>
              </a:p>
            </p:txBody>
          </p:sp>
          <p:sp>
            <p:nvSpPr>
              <p:cNvPr id="24" name="Line 83"/>
              <p:cNvSpPr>
                <a:spLocks noChangeShapeType="1"/>
              </p:cNvSpPr>
              <p:nvPr/>
            </p:nvSpPr>
            <p:spPr bwMode="auto">
              <a:xfrm flipH="1">
                <a:off x="3552" y="1728"/>
                <a:ext cx="48" cy="9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sp>
            <p:nvSpPr>
              <p:cNvPr id="25" name="Line 84"/>
              <p:cNvSpPr>
                <a:spLocks noChangeShapeType="1"/>
              </p:cNvSpPr>
              <p:nvPr/>
            </p:nvSpPr>
            <p:spPr bwMode="auto">
              <a:xfrm flipH="1">
                <a:off x="3600" y="1728"/>
                <a:ext cx="48" cy="9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sp>
            <p:nvSpPr>
              <p:cNvPr id="26" name="Line 85"/>
              <p:cNvSpPr>
                <a:spLocks noChangeShapeType="1"/>
              </p:cNvSpPr>
              <p:nvPr/>
            </p:nvSpPr>
            <p:spPr bwMode="auto">
              <a:xfrm flipH="1">
                <a:off x="3552" y="1824"/>
                <a:ext cx="48" cy="9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sp>
            <p:nvSpPr>
              <p:cNvPr id="27" name="Line 86"/>
              <p:cNvSpPr>
                <a:spLocks noChangeShapeType="1"/>
              </p:cNvSpPr>
              <p:nvPr/>
            </p:nvSpPr>
            <p:spPr bwMode="auto">
              <a:xfrm flipH="1">
                <a:off x="3600" y="1824"/>
                <a:ext cx="48" cy="9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algn="ctr"/>
                <a:endParaRPr lang="it-IT">
                  <a:solidFill>
                    <a:srgbClr val="FFFFFF"/>
                  </a:solidFill>
                  <a:latin typeface="Verdana" charset="0"/>
                  <a:ea typeface="ＭＳ Ｐゴシック" charset="0"/>
                </a:endParaRPr>
              </a:p>
            </p:txBody>
          </p:sp>
        </p:grpSp>
      </p:grpSp>
    </p:spTree>
    <p:extLst>
      <p:ext uri="{BB962C8B-B14F-4D97-AF65-F5344CB8AC3E}">
        <p14:creationId xmlns:p14="http://schemas.microsoft.com/office/powerpoint/2010/main" val="1037064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87128" y="194468"/>
            <a:ext cx="8880872" cy="1905000"/>
          </a:xfrm>
          <a:noFill/>
        </p:spPr>
        <p:txBody>
          <a:bodyPr vert="horz" lIns="90488" tIns="44450" rIns="90488" bIns="44450" rtlCol="0" anchor="ctr">
            <a:normAutofit/>
          </a:bodyPr>
          <a:lstStyle/>
          <a:p>
            <a:pPr algn="ctr"/>
            <a:r>
              <a:rPr lang="en-US" sz="3200" b="1" dirty="0">
                <a:solidFill>
                  <a:srgbClr val="F6F000"/>
                </a:solidFill>
                <a:latin typeface="Garamond" charset="0"/>
              </a:rPr>
              <a:t>Physiopathological and Clinical Phases of Acute Pancreatitis</a:t>
            </a:r>
            <a:endParaRPr lang="en-US" dirty="0">
              <a:latin typeface="Verdana" charset="0"/>
            </a:endParaRPr>
          </a:p>
        </p:txBody>
      </p:sp>
      <p:sp>
        <p:nvSpPr>
          <p:cNvPr id="31747" name="Rectangle 3"/>
          <p:cNvSpPr>
            <a:spLocks noChangeArrowheads="1"/>
          </p:cNvSpPr>
          <p:nvPr/>
        </p:nvSpPr>
        <p:spPr bwMode="auto">
          <a:xfrm>
            <a:off x="1998664" y="5562600"/>
            <a:ext cx="7445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grpSp>
        <p:nvGrpSpPr>
          <p:cNvPr id="31748" name="Group 122"/>
          <p:cNvGrpSpPr>
            <a:grpSpLocks/>
          </p:cNvGrpSpPr>
          <p:nvPr/>
        </p:nvGrpSpPr>
        <p:grpSpPr bwMode="auto">
          <a:xfrm>
            <a:off x="1652192" y="2020888"/>
            <a:ext cx="8885237" cy="4151313"/>
            <a:chOff x="81" y="1006"/>
            <a:chExt cx="5597" cy="2615"/>
          </a:xfrm>
        </p:grpSpPr>
        <p:sp>
          <p:nvSpPr>
            <p:cNvPr id="31749" name="Rectangle 67"/>
            <p:cNvSpPr>
              <a:spLocks noChangeArrowheads="1"/>
            </p:cNvSpPr>
            <p:nvPr/>
          </p:nvSpPr>
          <p:spPr bwMode="auto">
            <a:xfrm>
              <a:off x="2049" y="1386"/>
              <a:ext cx="2466" cy="208"/>
            </a:xfrm>
            <a:prstGeom prst="rect">
              <a:avLst/>
            </a:prstGeom>
            <a:solidFill>
              <a:schemeClr val="bg1"/>
            </a:solidFill>
            <a:ln w="12700">
              <a:solidFill>
                <a:srgbClr val="EAF515"/>
              </a:solidFill>
              <a:miter lim="800000"/>
              <a:headEnd/>
              <a:tailEnd/>
            </a:ln>
          </p:spPr>
          <p:txBody>
            <a:bodyPr wrap="none" anchor="ctr"/>
            <a:lstStyle/>
            <a:p>
              <a:pPr algn="ctr" eaLnBrk="0" hangingPunct="0"/>
              <a:r>
                <a:rPr lang="en-US" sz="1600" b="1" i="1">
                  <a:solidFill>
                    <a:srgbClr val="FBFBFB"/>
                  </a:solidFill>
                  <a:latin typeface="Garamond" charset="0"/>
                  <a:ea typeface="ＭＳ Ｐゴシック" charset="0"/>
                </a:rPr>
                <a:t>1st week                  2nd week</a:t>
              </a:r>
            </a:p>
          </p:txBody>
        </p:sp>
        <p:sp>
          <p:nvSpPr>
            <p:cNvPr id="31750" name="Rectangle 68"/>
            <p:cNvSpPr>
              <a:spLocks noChangeArrowheads="1"/>
            </p:cNvSpPr>
            <p:nvPr/>
          </p:nvSpPr>
          <p:spPr bwMode="auto">
            <a:xfrm>
              <a:off x="887" y="1386"/>
              <a:ext cx="1096" cy="208"/>
            </a:xfrm>
            <a:prstGeom prst="rect">
              <a:avLst/>
            </a:prstGeom>
            <a:solidFill>
              <a:schemeClr val="bg1"/>
            </a:solidFill>
            <a:ln w="12700">
              <a:solidFill>
                <a:srgbClr val="EAF515"/>
              </a:solidFill>
              <a:miter lim="800000"/>
              <a:headEnd/>
              <a:tailEnd/>
            </a:ln>
          </p:spPr>
          <p:txBody>
            <a:bodyPr wrap="none" anchor="ctr"/>
            <a:lstStyle/>
            <a:p>
              <a:pPr algn="ctr" eaLnBrk="0" hangingPunct="0"/>
              <a:r>
                <a:rPr lang="en-US" sz="1600" b="1" i="1">
                  <a:solidFill>
                    <a:srgbClr val="FC0128"/>
                  </a:solidFill>
                  <a:latin typeface="Garamond" charset="0"/>
                  <a:ea typeface="ＭＳ Ｐゴシック" charset="0"/>
                </a:rPr>
                <a:t>Hours</a:t>
              </a:r>
            </a:p>
          </p:txBody>
        </p:sp>
        <p:sp>
          <p:nvSpPr>
            <p:cNvPr id="31751" name="Rectangle 69"/>
            <p:cNvSpPr>
              <a:spLocks noChangeArrowheads="1"/>
            </p:cNvSpPr>
            <p:nvPr/>
          </p:nvSpPr>
          <p:spPr bwMode="auto">
            <a:xfrm>
              <a:off x="4582" y="1386"/>
              <a:ext cx="1096" cy="208"/>
            </a:xfrm>
            <a:prstGeom prst="rect">
              <a:avLst/>
            </a:prstGeom>
            <a:solidFill>
              <a:schemeClr val="bg1"/>
            </a:solidFill>
            <a:ln w="12700">
              <a:solidFill>
                <a:srgbClr val="EAF515"/>
              </a:solidFill>
              <a:miter lim="800000"/>
              <a:headEnd/>
              <a:tailEnd/>
            </a:ln>
          </p:spPr>
          <p:txBody>
            <a:bodyPr wrap="none" anchor="ctr"/>
            <a:lstStyle/>
            <a:p>
              <a:pPr algn="ctr" eaLnBrk="0" hangingPunct="0"/>
              <a:r>
                <a:rPr lang="en-US" sz="1600" b="1" i="1">
                  <a:solidFill>
                    <a:srgbClr val="FF9900"/>
                  </a:solidFill>
                  <a:latin typeface="Garamond" charset="0"/>
                  <a:ea typeface="ＭＳ Ｐゴシック" charset="0"/>
                </a:rPr>
                <a:t>3rd-4th weeks</a:t>
              </a:r>
            </a:p>
          </p:txBody>
        </p:sp>
        <p:sp>
          <p:nvSpPr>
            <p:cNvPr id="31752" name="Rectangle 72"/>
            <p:cNvSpPr>
              <a:spLocks noChangeArrowheads="1"/>
            </p:cNvSpPr>
            <p:nvPr/>
          </p:nvSpPr>
          <p:spPr bwMode="auto">
            <a:xfrm>
              <a:off x="2049" y="1009"/>
              <a:ext cx="2466" cy="312"/>
            </a:xfrm>
            <a:prstGeom prst="rect">
              <a:avLst/>
            </a:prstGeom>
            <a:solidFill>
              <a:schemeClr val="bg1"/>
            </a:solidFill>
            <a:ln w="12700">
              <a:solidFill>
                <a:srgbClr val="EAF515"/>
              </a:solidFill>
              <a:miter lim="800000"/>
              <a:headEnd/>
              <a:tailEnd/>
            </a:ln>
          </p:spPr>
          <p:txBody>
            <a:bodyPr wrap="none" anchor="ctr"/>
            <a:lstStyle/>
            <a:p>
              <a:pPr algn="ctr" eaLnBrk="0" hangingPunct="0"/>
              <a:r>
                <a:rPr lang="en-US" sz="2000" b="1">
                  <a:solidFill>
                    <a:srgbClr val="FBFBFB"/>
                  </a:solidFill>
                  <a:latin typeface="Garamond" charset="0"/>
                  <a:ea typeface="ＭＳ Ｐゴシック" charset="0"/>
                </a:rPr>
                <a:t>EARLY                   MIDDLE</a:t>
              </a:r>
              <a:endParaRPr lang="en-US" sz="2000" b="1">
                <a:solidFill>
                  <a:srgbClr val="FFFFFF"/>
                </a:solidFill>
                <a:latin typeface="Garamond" charset="0"/>
                <a:ea typeface="ＭＳ Ｐゴシック" charset="0"/>
              </a:endParaRPr>
            </a:p>
          </p:txBody>
        </p:sp>
        <p:sp>
          <p:nvSpPr>
            <p:cNvPr id="31753" name="Rectangle 73"/>
            <p:cNvSpPr>
              <a:spLocks noChangeArrowheads="1"/>
            </p:cNvSpPr>
            <p:nvPr/>
          </p:nvSpPr>
          <p:spPr bwMode="auto">
            <a:xfrm>
              <a:off x="887" y="1009"/>
              <a:ext cx="1096" cy="312"/>
            </a:xfrm>
            <a:prstGeom prst="rect">
              <a:avLst/>
            </a:prstGeom>
            <a:solidFill>
              <a:schemeClr val="bg1"/>
            </a:solidFill>
            <a:ln w="12700">
              <a:solidFill>
                <a:srgbClr val="EAF515"/>
              </a:solidFill>
              <a:miter lim="800000"/>
              <a:headEnd/>
              <a:tailEnd/>
            </a:ln>
          </p:spPr>
          <p:txBody>
            <a:bodyPr wrap="none" anchor="ctr"/>
            <a:lstStyle/>
            <a:p>
              <a:pPr algn="ctr" eaLnBrk="0" hangingPunct="0"/>
              <a:r>
                <a:rPr lang="en-US" sz="2000" b="1" dirty="0">
                  <a:solidFill>
                    <a:srgbClr val="FC0128"/>
                  </a:solidFill>
                  <a:latin typeface="Garamond" charset="0"/>
                  <a:ea typeface="ＭＳ Ｐゴシック" charset="0"/>
                </a:rPr>
                <a:t>INITIAL</a:t>
              </a:r>
            </a:p>
          </p:txBody>
        </p:sp>
        <p:sp>
          <p:nvSpPr>
            <p:cNvPr id="31754" name="Rectangle 74"/>
            <p:cNvSpPr>
              <a:spLocks noChangeArrowheads="1"/>
            </p:cNvSpPr>
            <p:nvPr/>
          </p:nvSpPr>
          <p:spPr bwMode="auto">
            <a:xfrm>
              <a:off x="4582" y="1009"/>
              <a:ext cx="1096" cy="312"/>
            </a:xfrm>
            <a:prstGeom prst="rect">
              <a:avLst/>
            </a:prstGeom>
            <a:solidFill>
              <a:schemeClr val="bg1"/>
            </a:solidFill>
            <a:ln w="12700">
              <a:solidFill>
                <a:srgbClr val="EAF515"/>
              </a:solidFill>
              <a:miter lim="800000"/>
              <a:headEnd/>
              <a:tailEnd/>
            </a:ln>
          </p:spPr>
          <p:txBody>
            <a:bodyPr wrap="none" anchor="ctr"/>
            <a:lstStyle/>
            <a:p>
              <a:pPr algn="ctr" eaLnBrk="0" hangingPunct="0"/>
              <a:r>
                <a:rPr lang="en-US" sz="2000" b="1">
                  <a:solidFill>
                    <a:srgbClr val="FF9900"/>
                  </a:solidFill>
                  <a:latin typeface="Garamond" charset="0"/>
                  <a:ea typeface="ＭＳ Ｐゴシック" charset="0"/>
                </a:rPr>
                <a:t>LATE</a:t>
              </a:r>
            </a:p>
          </p:txBody>
        </p:sp>
        <p:sp>
          <p:nvSpPr>
            <p:cNvPr id="31755" name="Rectangle 77"/>
            <p:cNvSpPr>
              <a:spLocks noChangeArrowheads="1"/>
            </p:cNvSpPr>
            <p:nvPr/>
          </p:nvSpPr>
          <p:spPr bwMode="auto">
            <a:xfrm>
              <a:off x="2049" y="1634"/>
              <a:ext cx="2466" cy="1312"/>
            </a:xfrm>
            <a:prstGeom prst="rect">
              <a:avLst/>
            </a:prstGeom>
            <a:solidFill>
              <a:schemeClr val="bg1"/>
            </a:solidFill>
            <a:ln w="12700">
              <a:solidFill>
                <a:srgbClr val="EAF515"/>
              </a:solidFill>
              <a:miter lim="800000"/>
              <a:headEnd/>
              <a:tailEnd/>
            </a:ln>
          </p:spPr>
          <p:txBody>
            <a:bodyPr wrap="none" anchor="ctr"/>
            <a:lstStyle/>
            <a:p>
              <a:pPr algn="ctr"/>
              <a:endParaRPr lang="it-IT">
                <a:solidFill>
                  <a:srgbClr val="FFFFFF"/>
                </a:solidFill>
                <a:latin typeface="Verdana" charset="0"/>
                <a:ea typeface="ＭＳ Ｐゴシック" charset="0"/>
              </a:endParaRPr>
            </a:p>
          </p:txBody>
        </p:sp>
        <p:sp>
          <p:nvSpPr>
            <p:cNvPr id="31756" name="Rectangle 78"/>
            <p:cNvSpPr>
              <a:spLocks noChangeArrowheads="1"/>
            </p:cNvSpPr>
            <p:nvPr/>
          </p:nvSpPr>
          <p:spPr bwMode="auto">
            <a:xfrm>
              <a:off x="887" y="1634"/>
              <a:ext cx="1096" cy="1312"/>
            </a:xfrm>
            <a:prstGeom prst="rect">
              <a:avLst/>
            </a:prstGeom>
            <a:solidFill>
              <a:schemeClr val="bg1"/>
            </a:solidFill>
            <a:ln w="12700">
              <a:solidFill>
                <a:srgbClr val="EAF515"/>
              </a:solidFill>
              <a:miter lim="800000"/>
              <a:headEnd/>
              <a:tailEnd/>
            </a:ln>
          </p:spPr>
          <p:txBody>
            <a:bodyPr wrap="none" anchor="ctr"/>
            <a:lstStyle/>
            <a:p>
              <a:pPr algn="just" eaLnBrk="0" hangingPunct="0"/>
              <a:endParaRPr lang="it-IT" sz="1600">
                <a:solidFill>
                  <a:srgbClr val="FFFFFF"/>
                </a:solidFill>
                <a:latin typeface="Garamond" charset="0"/>
                <a:ea typeface="ＭＳ Ｐゴシック" charset="0"/>
              </a:endParaRPr>
            </a:p>
          </p:txBody>
        </p:sp>
        <p:sp>
          <p:nvSpPr>
            <p:cNvPr id="31757" name="Rectangle 79"/>
            <p:cNvSpPr>
              <a:spLocks noChangeArrowheads="1"/>
            </p:cNvSpPr>
            <p:nvPr/>
          </p:nvSpPr>
          <p:spPr bwMode="auto">
            <a:xfrm>
              <a:off x="4582" y="1634"/>
              <a:ext cx="1096" cy="1312"/>
            </a:xfrm>
            <a:prstGeom prst="rect">
              <a:avLst/>
            </a:prstGeom>
            <a:solidFill>
              <a:schemeClr val="bg1"/>
            </a:solidFill>
            <a:ln w="12700">
              <a:solidFill>
                <a:srgbClr val="EAF515"/>
              </a:solidFill>
              <a:miter lim="800000"/>
              <a:headEnd/>
              <a:tailEnd/>
            </a:ln>
          </p:spPr>
          <p:txBody>
            <a:bodyPr wrap="none" anchor="ctr"/>
            <a:lstStyle/>
            <a:p>
              <a:pPr algn="ctr"/>
              <a:endParaRPr lang="it-IT">
                <a:solidFill>
                  <a:srgbClr val="FFFFFF"/>
                </a:solidFill>
                <a:latin typeface="Verdana" charset="0"/>
                <a:ea typeface="ＭＳ Ｐゴシック" charset="0"/>
              </a:endParaRPr>
            </a:p>
          </p:txBody>
        </p:sp>
        <p:sp>
          <p:nvSpPr>
            <p:cNvPr id="31758" name="Rectangle 81"/>
            <p:cNvSpPr>
              <a:spLocks noChangeArrowheads="1"/>
            </p:cNvSpPr>
            <p:nvPr/>
          </p:nvSpPr>
          <p:spPr bwMode="auto">
            <a:xfrm>
              <a:off x="2132" y="1750"/>
              <a:ext cx="706" cy="28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en-US" sz="1600" b="1">
                  <a:solidFill>
                    <a:srgbClr val="FBFBFB"/>
                  </a:solidFill>
                  <a:latin typeface="Garamond" charset="0"/>
                  <a:ea typeface="ＭＳ Ｐゴシック" charset="0"/>
                </a:rPr>
                <a:t>Inappropriate</a:t>
              </a:r>
            </a:p>
            <a:p>
              <a:pPr algn="ctr" eaLnBrk="0" hangingPunct="0"/>
              <a:r>
                <a:rPr lang="en-US" sz="1600" b="1">
                  <a:solidFill>
                    <a:srgbClr val="FBFBFB"/>
                  </a:solidFill>
                  <a:latin typeface="Garamond" charset="0"/>
                  <a:ea typeface="ＭＳ Ｐゴシック" charset="0"/>
                </a:rPr>
                <a:t>activation of</a:t>
              </a:r>
            </a:p>
            <a:p>
              <a:pPr algn="ctr" eaLnBrk="0" hangingPunct="0"/>
              <a:r>
                <a:rPr lang="en-US" sz="1600" b="1">
                  <a:solidFill>
                    <a:srgbClr val="FBFBFB"/>
                  </a:solidFill>
                  <a:latin typeface="Garamond" charset="0"/>
                  <a:ea typeface="ＭＳ Ｐゴシック" charset="0"/>
                </a:rPr>
                <a:t>proteases</a:t>
              </a:r>
              <a:endParaRPr lang="en-US" sz="1600" b="1">
                <a:solidFill>
                  <a:srgbClr val="FFFFFF"/>
                </a:solidFill>
                <a:latin typeface="Garamond" charset="0"/>
                <a:ea typeface="ＭＳ Ｐゴシック" charset="0"/>
              </a:endParaRPr>
            </a:p>
          </p:txBody>
        </p:sp>
        <p:sp>
          <p:nvSpPr>
            <p:cNvPr id="31759" name="Rectangle 82"/>
            <p:cNvSpPr>
              <a:spLocks noChangeArrowheads="1"/>
            </p:cNvSpPr>
            <p:nvPr/>
          </p:nvSpPr>
          <p:spPr bwMode="auto">
            <a:xfrm>
              <a:off x="2174" y="2501"/>
              <a:ext cx="664" cy="12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en-US" sz="1600" b="1">
                  <a:solidFill>
                    <a:srgbClr val="FBFBFB"/>
                  </a:solidFill>
                  <a:latin typeface="Garamond" charset="0"/>
                  <a:ea typeface="ＭＳ Ｐゴシック" charset="0"/>
                </a:rPr>
                <a:t>Necrosis</a:t>
              </a:r>
            </a:p>
          </p:txBody>
        </p:sp>
        <p:sp>
          <p:nvSpPr>
            <p:cNvPr id="31760" name="Rectangle 83"/>
            <p:cNvSpPr>
              <a:spLocks noChangeArrowheads="1"/>
            </p:cNvSpPr>
            <p:nvPr/>
          </p:nvSpPr>
          <p:spPr bwMode="auto">
            <a:xfrm>
              <a:off x="3004" y="1831"/>
              <a:ext cx="747" cy="28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en-US" sz="1600" b="1">
                  <a:solidFill>
                    <a:srgbClr val="FBFBFB"/>
                  </a:solidFill>
                  <a:latin typeface="Garamond" charset="0"/>
                  <a:ea typeface="ＭＳ Ｐゴシック" charset="0"/>
                </a:rPr>
                <a:t>Microcirculatory</a:t>
              </a:r>
            </a:p>
            <a:p>
              <a:pPr algn="ctr" eaLnBrk="0" hangingPunct="0"/>
              <a:r>
                <a:rPr lang="en-US" sz="1600" b="1">
                  <a:solidFill>
                    <a:srgbClr val="FBFBFB"/>
                  </a:solidFill>
                  <a:latin typeface="Garamond" charset="0"/>
                  <a:ea typeface="ＭＳ Ｐゴシック" charset="0"/>
                </a:rPr>
                <a:t>disorders</a:t>
              </a:r>
            </a:p>
          </p:txBody>
        </p:sp>
        <p:sp>
          <p:nvSpPr>
            <p:cNvPr id="31761" name="Rectangle 84"/>
            <p:cNvSpPr>
              <a:spLocks noChangeArrowheads="1"/>
            </p:cNvSpPr>
            <p:nvPr/>
          </p:nvSpPr>
          <p:spPr bwMode="auto">
            <a:xfrm>
              <a:off x="3710" y="2275"/>
              <a:ext cx="706" cy="25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en-US" sz="1600" b="1">
                  <a:solidFill>
                    <a:srgbClr val="FBFBFB"/>
                  </a:solidFill>
                  <a:latin typeface="Garamond" charset="0"/>
                  <a:ea typeface="ＭＳ Ｐゴシック" charset="0"/>
                </a:rPr>
                <a:t>Progression of</a:t>
              </a:r>
            </a:p>
            <a:p>
              <a:pPr algn="ctr" eaLnBrk="0" hangingPunct="0"/>
              <a:r>
                <a:rPr lang="en-US" sz="1600" b="1">
                  <a:solidFill>
                    <a:srgbClr val="FBFBFB"/>
                  </a:solidFill>
                  <a:latin typeface="Garamond" charset="0"/>
                  <a:ea typeface="ＭＳ Ｐゴシック" charset="0"/>
                </a:rPr>
                <a:t>necrosis</a:t>
              </a:r>
            </a:p>
          </p:txBody>
        </p:sp>
        <p:sp>
          <p:nvSpPr>
            <p:cNvPr id="31762" name="Rectangle 85"/>
            <p:cNvSpPr>
              <a:spLocks noChangeArrowheads="1"/>
            </p:cNvSpPr>
            <p:nvPr/>
          </p:nvSpPr>
          <p:spPr bwMode="auto">
            <a:xfrm>
              <a:off x="4706" y="1727"/>
              <a:ext cx="623" cy="28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en-US" sz="1600" b="1">
                  <a:solidFill>
                    <a:srgbClr val="FF9900"/>
                  </a:solidFill>
                  <a:latin typeface="Garamond" charset="0"/>
                  <a:ea typeface="ＭＳ Ｐゴシック" charset="0"/>
                </a:rPr>
                <a:t>Gut and biliary</a:t>
              </a:r>
            </a:p>
            <a:p>
              <a:pPr algn="ctr" eaLnBrk="0" hangingPunct="0"/>
              <a:r>
                <a:rPr lang="en-US" sz="1600" b="1">
                  <a:solidFill>
                    <a:srgbClr val="FF9900"/>
                  </a:solidFill>
                  <a:latin typeface="Garamond" charset="0"/>
                  <a:ea typeface="ＭＳ Ｐゴシック" charset="0"/>
                </a:rPr>
                <a:t>bacteria</a:t>
              </a:r>
              <a:endParaRPr lang="en-US" sz="1600">
                <a:solidFill>
                  <a:srgbClr val="FF9900"/>
                </a:solidFill>
                <a:latin typeface="Garamond" charset="0"/>
                <a:ea typeface="ＭＳ Ｐゴシック" charset="0"/>
              </a:endParaRPr>
            </a:p>
          </p:txBody>
        </p:sp>
        <p:sp>
          <p:nvSpPr>
            <p:cNvPr id="31763" name="Rectangle 86"/>
            <p:cNvSpPr>
              <a:spLocks noChangeArrowheads="1"/>
            </p:cNvSpPr>
            <p:nvPr/>
          </p:nvSpPr>
          <p:spPr bwMode="auto">
            <a:xfrm>
              <a:off x="4955" y="2272"/>
              <a:ext cx="623" cy="28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en-US" sz="1600" b="1">
                  <a:solidFill>
                    <a:srgbClr val="FF9900"/>
                  </a:solidFill>
                  <a:latin typeface="Garamond" charset="0"/>
                  <a:ea typeface="ＭＳ Ｐゴシック" charset="0"/>
                </a:rPr>
                <a:t>Infection </a:t>
              </a:r>
            </a:p>
            <a:p>
              <a:pPr algn="ctr" eaLnBrk="0" hangingPunct="0"/>
              <a:r>
                <a:rPr lang="en-US" sz="1600" b="1">
                  <a:solidFill>
                    <a:srgbClr val="FF9900"/>
                  </a:solidFill>
                  <a:latin typeface="Garamond" charset="0"/>
                  <a:ea typeface="ＭＳ Ｐゴシック" charset="0"/>
                </a:rPr>
                <a:t>of necrosis</a:t>
              </a:r>
              <a:endParaRPr lang="en-US" sz="1600">
                <a:solidFill>
                  <a:srgbClr val="FF9900"/>
                </a:solidFill>
                <a:latin typeface="Garamond" charset="0"/>
                <a:ea typeface="ＭＳ Ｐゴシック" charset="0"/>
              </a:endParaRPr>
            </a:p>
          </p:txBody>
        </p:sp>
        <p:sp>
          <p:nvSpPr>
            <p:cNvPr id="31764" name="Rectangle 88"/>
            <p:cNvSpPr>
              <a:spLocks noChangeArrowheads="1"/>
            </p:cNvSpPr>
            <p:nvPr/>
          </p:nvSpPr>
          <p:spPr bwMode="auto">
            <a:xfrm>
              <a:off x="970" y="1727"/>
              <a:ext cx="913" cy="34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en-US" sz="1600" b="1">
                  <a:solidFill>
                    <a:srgbClr val="FC0128"/>
                  </a:solidFill>
                  <a:latin typeface="Garamond" charset="0"/>
                  <a:ea typeface="ＭＳ Ｐゴシック" charset="0"/>
                </a:rPr>
                <a:t>Altered intra-acinar </a:t>
              </a:r>
              <a:br>
                <a:rPr lang="en-US" sz="1600" b="1">
                  <a:solidFill>
                    <a:srgbClr val="FC0128"/>
                  </a:solidFill>
                  <a:latin typeface="Garamond" charset="0"/>
                  <a:ea typeface="ＭＳ Ｐゴシック" charset="0"/>
                </a:rPr>
              </a:br>
              <a:r>
                <a:rPr lang="en-US" sz="1600" b="1">
                  <a:solidFill>
                    <a:srgbClr val="FC0128"/>
                  </a:solidFill>
                  <a:latin typeface="Garamond" charset="0"/>
                  <a:ea typeface="ＭＳ Ｐゴシック" charset="0"/>
                </a:rPr>
                <a:t> protein traffic</a:t>
              </a:r>
            </a:p>
          </p:txBody>
        </p:sp>
        <p:sp>
          <p:nvSpPr>
            <p:cNvPr id="31765" name="Rectangle 89"/>
            <p:cNvSpPr>
              <a:spLocks noChangeArrowheads="1"/>
            </p:cNvSpPr>
            <p:nvPr/>
          </p:nvSpPr>
          <p:spPr bwMode="auto">
            <a:xfrm>
              <a:off x="971" y="2317"/>
              <a:ext cx="913" cy="38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en-US" sz="1600" b="1">
                  <a:solidFill>
                    <a:srgbClr val="FC0128"/>
                  </a:solidFill>
                  <a:latin typeface="Garamond" charset="0"/>
                  <a:ea typeface="ＭＳ Ｐゴシック" charset="0"/>
                </a:rPr>
                <a:t>Accumulation of</a:t>
              </a:r>
              <a:br>
                <a:rPr lang="en-US" sz="1600" b="1">
                  <a:solidFill>
                    <a:srgbClr val="FC0128"/>
                  </a:solidFill>
                  <a:latin typeface="Garamond" charset="0"/>
                  <a:ea typeface="ＭＳ Ｐゴシック" charset="0"/>
                </a:rPr>
              </a:br>
              <a:r>
                <a:rPr lang="en-US" sz="1600" b="1">
                  <a:solidFill>
                    <a:srgbClr val="FC0128"/>
                  </a:solidFill>
                  <a:latin typeface="Garamond" charset="0"/>
                  <a:ea typeface="ＭＳ Ｐゴシック" charset="0"/>
                </a:rPr>
                <a:t> trypsinogen in the</a:t>
              </a:r>
              <a:br>
                <a:rPr lang="en-US" sz="1600" b="1">
                  <a:solidFill>
                    <a:srgbClr val="FC0128"/>
                  </a:solidFill>
                  <a:latin typeface="Garamond" charset="0"/>
                  <a:ea typeface="ＭＳ Ｐゴシック" charset="0"/>
                </a:rPr>
              </a:br>
              <a:r>
                <a:rPr lang="en-US" sz="1600" b="1">
                  <a:solidFill>
                    <a:srgbClr val="FC0128"/>
                  </a:solidFill>
                  <a:latin typeface="Garamond" charset="0"/>
                  <a:ea typeface="ＭＳ Ｐゴシック" charset="0"/>
                </a:rPr>
                <a:t> interstitial space</a:t>
              </a:r>
            </a:p>
          </p:txBody>
        </p:sp>
        <p:sp>
          <p:nvSpPr>
            <p:cNvPr id="31766" name="AutoShape 90"/>
            <p:cNvSpPr>
              <a:spLocks noChangeArrowheads="1"/>
            </p:cNvSpPr>
            <p:nvPr/>
          </p:nvSpPr>
          <p:spPr bwMode="auto">
            <a:xfrm>
              <a:off x="1883" y="1831"/>
              <a:ext cx="276" cy="166"/>
            </a:xfrm>
            <a:prstGeom prst="notchedRightArrow">
              <a:avLst>
                <a:gd name="adj1" fmla="val 50000"/>
                <a:gd name="adj2" fmla="val 41566"/>
              </a:avLst>
            </a:prstGeom>
            <a:solidFill>
              <a:srgbClr val="F6F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31767" name="AutoShape 91"/>
            <p:cNvSpPr>
              <a:spLocks noChangeArrowheads="1"/>
            </p:cNvSpPr>
            <p:nvPr/>
          </p:nvSpPr>
          <p:spPr bwMode="auto">
            <a:xfrm rot="-3076782">
              <a:off x="1811" y="2224"/>
              <a:ext cx="468" cy="147"/>
            </a:xfrm>
            <a:prstGeom prst="notchedRightArrow">
              <a:avLst>
                <a:gd name="adj1" fmla="val 50000"/>
                <a:gd name="adj2" fmla="val 79592"/>
              </a:avLst>
            </a:prstGeom>
            <a:solidFill>
              <a:srgbClr val="F6F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31768" name="AutoShape 92"/>
            <p:cNvSpPr>
              <a:spLocks noChangeArrowheads="1"/>
            </p:cNvSpPr>
            <p:nvPr/>
          </p:nvSpPr>
          <p:spPr bwMode="auto">
            <a:xfrm rot="5400000">
              <a:off x="2309" y="2238"/>
              <a:ext cx="312" cy="167"/>
            </a:xfrm>
            <a:prstGeom prst="notchedRightArrow">
              <a:avLst>
                <a:gd name="adj1" fmla="val 50000"/>
                <a:gd name="adj2" fmla="val 46707"/>
              </a:avLst>
            </a:prstGeom>
            <a:solidFill>
              <a:srgbClr val="F6F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31769" name="AutoShape 93"/>
            <p:cNvSpPr>
              <a:spLocks noChangeArrowheads="1"/>
            </p:cNvSpPr>
            <p:nvPr/>
          </p:nvSpPr>
          <p:spPr bwMode="auto">
            <a:xfrm rot="2870753">
              <a:off x="2868" y="2001"/>
              <a:ext cx="99" cy="605"/>
            </a:xfrm>
            <a:prstGeom prst="upDownArrow">
              <a:avLst>
                <a:gd name="adj1" fmla="val 50000"/>
                <a:gd name="adj2" fmla="val 122222"/>
              </a:avLst>
            </a:prstGeom>
            <a:solidFill>
              <a:srgbClr val="F6F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31770" name="AutoShape 94"/>
            <p:cNvSpPr>
              <a:spLocks noChangeArrowheads="1"/>
            </p:cNvSpPr>
            <p:nvPr/>
          </p:nvSpPr>
          <p:spPr bwMode="auto">
            <a:xfrm rot="-4518596">
              <a:off x="2831" y="2526"/>
              <a:ext cx="74" cy="365"/>
            </a:xfrm>
            <a:prstGeom prst="upDownArrow">
              <a:avLst>
                <a:gd name="adj1" fmla="val 50000"/>
                <a:gd name="adj2" fmla="val 98649"/>
              </a:avLst>
            </a:prstGeom>
            <a:solidFill>
              <a:srgbClr val="F6F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31771" name="AutoShape 95"/>
            <p:cNvSpPr>
              <a:spLocks noChangeArrowheads="1"/>
            </p:cNvSpPr>
            <p:nvPr/>
          </p:nvSpPr>
          <p:spPr bwMode="auto">
            <a:xfrm rot="2870753">
              <a:off x="3922" y="2532"/>
              <a:ext cx="70" cy="330"/>
            </a:xfrm>
            <a:prstGeom prst="upDownArrow">
              <a:avLst>
                <a:gd name="adj1" fmla="val 50000"/>
                <a:gd name="adj2" fmla="val 94286"/>
              </a:avLst>
            </a:prstGeom>
            <a:solidFill>
              <a:srgbClr val="F6F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31772" name="AutoShape 96"/>
            <p:cNvSpPr>
              <a:spLocks noChangeArrowheads="1"/>
            </p:cNvSpPr>
            <p:nvPr/>
          </p:nvSpPr>
          <p:spPr bwMode="auto">
            <a:xfrm rot="-3136086">
              <a:off x="3857" y="1943"/>
              <a:ext cx="106" cy="384"/>
            </a:xfrm>
            <a:prstGeom prst="upDownArrow">
              <a:avLst>
                <a:gd name="adj1" fmla="val 50000"/>
                <a:gd name="adj2" fmla="val 72453"/>
              </a:avLst>
            </a:prstGeom>
            <a:solidFill>
              <a:srgbClr val="F6F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31773" name="AutoShape 97"/>
            <p:cNvSpPr>
              <a:spLocks noChangeArrowheads="1"/>
            </p:cNvSpPr>
            <p:nvPr/>
          </p:nvSpPr>
          <p:spPr bwMode="auto">
            <a:xfrm rot="-5489185">
              <a:off x="4575" y="2150"/>
              <a:ext cx="138" cy="541"/>
            </a:xfrm>
            <a:prstGeom prst="upDownArrow">
              <a:avLst>
                <a:gd name="adj1" fmla="val 50000"/>
                <a:gd name="adj2" fmla="val 78406"/>
              </a:avLst>
            </a:prstGeom>
            <a:solidFill>
              <a:srgbClr val="F6F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31774" name="AutoShape 98"/>
            <p:cNvSpPr>
              <a:spLocks noChangeArrowheads="1"/>
            </p:cNvSpPr>
            <p:nvPr/>
          </p:nvSpPr>
          <p:spPr bwMode="auto">
            <a:xfrm rot="7645165">
              <a:off x="4631" y="2088"/>
              <a:ext cx="354" cy="127"/>
            </a:xfrm>
            <a:prstGeom prst="notchedRightArrow">
              <a:avLst>
                <a:gd name="adj1" fmla="val 50000"/>
                <a:gd name="adj2" fmla="val 69685"/>
              </a:avLst>
            </a:prstGeom>
            <a:solidFill>
              <a:srgbClr val="F6F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31775" name="AutoShape 99"/>
            <p:cNvSpPr>
              <a:spLocks noChangeArrowheads="1"/>
            </p:cNvSpPr>
            <p:nvPr/>
          </p:nvSpPr>
          <p:spPr bwMode="auto">
            <a:xfrm>
              <a:off x="3419" y="2114"/>
              <a:ext cx="125" cy="452"/>
            </a:xfrm>
            <a:prstGeom prst="upDownArrow">
              <a:avLst>
                <a:gd name="adj1" fmla="val 50000"/>
                <a:gd name="adj2" fmla="val 72320"/>
              </a:avLst>
            </a:prstGeom>
            <a:solidFill>
              <a:srgbClr val="F6F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31776" name="Rectangle 100"/>
            <p:cNvSpPr>
              <a:spLocks noChangeArrowheads="1"/>
            </p:cNvSpPr>
            <p:nvPr/>
          </p:nvSpPr>
          <p:spPr bwMode="auto">
            <a:xfrm>
              <a:off x="2838" y="1754"/>
              <a:ext cx="1412" cy="35"/>
            </a:xfrm>
            <a:prstGeom prst="rect">
              <a:avLst/>
            </a:prstGeom>
            <a:solidFill>
              <a:srgbClr val="F6F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31777" name="AutoShape 101"/>
            <p:cNvSpPr>
              <a:spLocks noChangeArrowheads="1"/>
            </p:cNvSpPr>
            <p:nvPr/>
          </p:nvSpPr>
          <p:spPr bwMode="auto">
            <a:xfrm>
              <a:off x="4208" y="1754"/>
              <a:ext cx="125" cy="417"/>
            </a:xfrm>
            <a:prstGeom prst="downArrow">
              <a:avLst>
                <a:gd name="adj1" fmla="val 50000"/>
                <a:gd name="adj2" fmla="val 83400"/>
              </a:avLst>
            </a:prstGeom>
            <a:solidFill>
              <a:srgbClr val="F6F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it-IT">
                <a:solidFill>
                  <a:srgbClr val="FFFFFF"/>
                </a:solidFill>
                <a:latin typeface="Verdana" charset="0"/>
                <a:ea typeface="ＭＳ Ｐゴシック" charset="0"/>
              </a:endParaRPr>
            </a:p>
          </p:txBody>
        </p:sp>
        <p:sp>
          <p:nvSpPr>
            <p:cNvPr id="31778" name="Rectangle 102"/>
            <p:cNvSpPr>
              <a:spLocks noChangeArrowheads="1"/>
            </p:cNvSpPr>
            <p:nvPr/>
          </p:nvSpPr>
          <p:spPr bwMode="auto">
            <a:xfrm>
              <a:off x="3087" y="2588"/>
              <a:ext cx="706" cy="25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en-US" sz="1600" b="1">
                  <a:solidFill>
                    <a:srgbClr val="FBFBFB"/>
                  </a:solidFill>
                  <a:latin typeface="Garamond" charset="0"/>
                  <a:ea typeface="ＭＳ Ｐゴシック" charset="0"/>
                </a:rPr>
                <a:t>Macrophage</a:t>
              </a:r>
            </a:p>
            <a:p>
              <a:pPr algn="ctr" eaLnBrk="0" hangingPunct="0"/>
              <a:r>
                <a:rPr lang="en-US" sz="1600" b="1">
                  <a:solidFill>
                    <a:srgbClr val="FBFBFB"/>
                  </a:solidFill>
                  <a:latin typeface="Garamond" charset="0"/>
                  <a:ea typeface="ＭＳ Ｐゴシック" charset="0"/>
                </a:rPr>
                <a:t>activation</a:t>
              </a:r>
            </a:p>
          </p:txBody>
        </p:sp>
        <p:sp>
          <p:nvSpPr>
            <p:cNvPr id="31779" name="Rectangle 104"/>
            <p:cNvSpPr>
              <a:spLocks noChangeArrowheads="1"/>
            </p:cNvSpPr>
            <p:nvPr/>
          </p:nvSpPr>
          <p:spPr bwMode="auto">
            <a:xfrm>
              <a:off x="81" y="1006"/>
              <a:ext cx="721" cy="313"/>
            </a:xfrm>
            <a:prstGeom prst="rect">
              <a:avLst/>
            </a:prstGeom>
            <a:solidFill>
              <a:schemeClr val="bg1"/>
            </a:solidFill>
            <a:ln w="12700">
              <a:solidFill>
                <a:srgbClr val="EAF515"/>
              </a:solidFill>
              <a:miter lim="800000"/>
              <a:headEnd/>
              <a:tailEnd/>
            </a:ln>
          </p:spPr>
          <p:txBody>
            <a:bodyPr wrap="none" anchor="ctr"/>
            <a:lstStyle/>
            <a:p>
              <a:pPr algn="ctr" eaLnBrk="0" hangingPunct="0"/>
              <a:r>
                <a:rPr lang="en-US" sz="2000" b="1">
                  <a:solidFill>
                    <a:srgbClr val="66CCFF"/>
                  </a:solidFill>
                  <a:latin typeface="Garamond" charset="0"/>
                  <a:ea typeface="ＭＳ Ｐゴシック" charset="0"/>
                </a:rPr>
                <a:t>PHASE</a:t>
              </a:r>
              <a:endParaRPr lang="en-US" sz="2000" b="1">
                <a:solidFill>
                  <a:srgbClr val="FC0128"/>
                </a:solidFill>
                <a:latin typeface="Garamond" charset="0"/>
                <a:ea typeface="ＭＳ Ｐゴシック" charset="0"/>
              </a:endParaRPr>
            </a:p>
          </p:txBody>
        </p:sp>
        <p:sp>
          <p:nvSpPr>
            <p:cNvPr id="31780" name="Rectangle 105"/>
            <p:cNvSpPr>
              <a:spLocks noChangeArrowheads="1"/>
            </p:cNvSpPr>
            <p:nvPr/>
          </p:nvSpPr>
          <p:spPr bwMode="auto">
            <a:xfrm>
              <a:off x="81" y="1383"/>
              <a:ext cx="721" cy="208"/>
            </a:xfrm>
            <a:prstGeom prst="rect">
              <a:avLst/>
            </a:prstGeom>
            <a:solidFill>
              <a:schemeClr val="bg1"/>
            </a:solidFill>
            <a:ln w="12700">
              <a:solidFill>
                <a:srgbClr val="EAF515"/>
              </a:solidFill>
              <a:miter lim="800000"/>
              <a:headEnd/>
              <a:tailEnd/>
            </a:ln>
          </p:spPr>
          <p:txBody>
            <a:bodyPr wrap="none" anchor="ctr"/>
            <a:lstStyle/>
            <a:p>
              <a:pPr algn="ctr" eaLnBrk="0" hangingPunct="0"/>
              <a:r>
                <a:rPr lang="en-US" sz="2000" b="1">
                  <a:solidFill>
                    <a:srgbClr val="66CCFF"/>
                  </a:solidFill>
                  <a:latin typeface="Garamond" charset="0"/>
                  <a:ea typeface="ＭＳ Ｐゴシック" charset="0"/>
                </a:rPr>
                <a:t>TIMING</a:t>
              </a:r>
              <a:endParaRPr lang="en-US" sz="2000" b="1">
                <a:solidFill>
                  <a:srgbClr val="FC0128"/>
                </a:solidFill>
                <a:latin typeface="Garamond" charset="0"/>
                <a:ea typeface="ＭＳ Ｐゴシック" charset="0"/>
              </a:endParaRPr>
            </a:p>
          </p:txBody>
        </p:sp>
        <p:sp>
          <p:nvSpPr>
            <p:cNvPr id="31781" name="Rectangle 106"/>
            <p:cNvSpPr>
              <a:spLocks noChangeArrowheads="1"/>
            </p:cNvSpPr>
            <p:nvPr/>
          </p:nvSpPr>
          <p:spPr bwMode="auto">
            <a:xfrm>
              <a:off x="81" y="1634"/>
              <a:ext cx="721" cy="1312"/>
            </a:xfrm>
            <a:prstGeom prst="rect">
              <a:avLst/>
            </a:prstGeom>
            <a:solidFill>
              <a:schemeClr val="bg1"/>
            </a:solidFill>
            <a:ln w="12700">
              <a:solidFill>
                <a:srgbClr val="EAF515"/>
              </a:solidFill>
              <a:miter lim="800000"/>
              <a:headEnd/>
              <a:tailEnd/>
            </a:ln>
          </p:spPr>
          <p:txBody>
            <a:bodyPr wrap="none" anchor="ctr"/>
            <a:lstStyle/>
            <a:p>
              <a:pPr algn="ctr" eaLnBrk="0" hangingPunct="0"/>
              <a:r>
                <a:rPr lang="en-US" sz="2000" b="1">
                  <a:solidFill>
                    <a:srgbClr val="66CCFF"/>
                  </a:solidFill>
                  <a:latin typeface="Garamond" charset="0"/>
                  <a:ea typeface="ＭＳ Ｐゴシック" charset="0"/>
                </a:rPr>
                <a:t>MAJOR</a:t>
              </a:r>
            </a:p>
            <a:p>
              <a:pPr algn="ctr" eaLnBrk="0" hangingPunct="0"/>
              <a:r>
                <a:rPr lang="en-US" sz="2000" b="1">
                  <a:solidFill>
                    <a:srgbClr val="66CCFF"/>
                  </a:solidFill>
                  <a:latin typeface="Garamond" charset="0"/>
                  <a:ea typeface="ＭＳ Ｐゴシック" charset="0"/>
                </a:rPr>
                <a:t>EVENTS</a:t>
              </a:r>
              <a:endParaRPr lang="en-US" sz="2000" b="1">
                <a:solidFill>
                  <a:srgbClr val="FFFFFF"/>
                </a:solidFill>
                <a:latin typeface="Garamond" charset="0"/>
                <a:ea typeface="ＭＳ Ｐゴシック" charset="0"/>
              </a:endParaRPr>
            </a:p>
          </p:txBody>
        </p:sp>
        <p:sp>
          <p:nvSpPr>
            <p:cNvPr id="31782" name="Rectangle 109"/>
            <p:cNvSpPr>
              <a:spLocks noChangeArrowheads="1"/>
            </p:cNvSpPr>
            <p:nvPr/>
          </p:nvSpPr>
          <p:spPr bwMode="auto">
            <a:xfrm>
              <a:off x="887" y="2985"/>
              <a:ext cx="1096" cy="223"/>
            </a:xfrm>
            <a:prstGeom prst="rect">
              <a:avLst/>
            </a:prstGeom>
            <a:solidFill>
              <a:schemeClr val="bg1"/>
            </a:solidFill>
            <a:ln w="12700">
              <a:solidFill>
                <a:srgbClr val="EAF515"/>
              </a:solidFill>
              <a:miter lim="800000"/>
              <a:headEnd/>
              <a:tailEnd/>
            </a:ln>
          </p:spPr>
          <p:txBody>
            <a:bodyPr wrap="none" anchor="ctr"/>
            <a:lstStyle/>
            <a:p>
              <a:pPr algn="ctr" eaLnBrk="0" hangingPunct="0"/>
              <a:r>
                <a:rPr lang="en-US" sz="1600" b="1">
                  <a:solidFill>
                    <a:srgbClr val="FC0128"/>
                  </a:solidFill>
                  <a:latin typeface="Garamond" charset="0"/>
                  <a:ea typeface="ＭＳ Ｐゴシック" charset="0"/>
                </a:rPr>
                <a:t>?</a:t>
              </a:r>
            </a:p>
          </p:txBody>
        </p:sp>
        <p:sp>
          <p:nvSpPr>
            <p:cNvPr id="31783" name="Rectangle 110"/>
            <p:cNvSpPr>
              <a:spLocks noChangeArrowheads="1"/>
            </p:cNvSpPr>
            <p:nvPr/>
          </p:nvSpPr>
          <p:spPr bwMode="auto">
            <a:xfrm>
              <a:off x="4582" y="2985"/>
              <a:ext cx="1096" cy="223"/>
            </a:xfrm>
            <a:prstGeom prst="rect">
              <a:avLst/>
            </a:prstGeom>
            <a:solidFill>
              <a:schemeClr val="bg1"/>
            </a:solidFill>
            <a:ln w="12700">
              <a:solidFill>
                <a:srgbClr val="EAF515"/>
              </a:solidFill>
              <a:miter lim="800000"/>
              <a:headEnd/>
              <a:tailEnd/>
            </a:ln>
          </p:spPr>
          <p:txBody>
            <a:bodyPr wrap="none" anchor="ctr"/>
            <a:lstStyle/>
            <a:p>
              <a:pPr algn="ctr" eaLnBrk="0" hangingPunct="0"/>
              <a:r>
                <a:rPr lang="en-US" sz="1600" b="1">
                  <a:solidFill>
                    <a:srgbClr val="FF9900"/>
                  </a:solidFill>
                  <a:latin typeface="Garamond" charset="0"/>
                  <a:ea typeface="ＭＳ Ｐゴシック" charset="0"/>
                </a:rPr>
                <a:t>19%        37%</a:t>
              </a:r>
            </a:p>
          </p:txBody>
        </p:sp>
        <p:sp>
          <p:nvSpPr>
            <p:cNvPr id="31784" name="Rectangle 111"/>
            <p:cNvSpPr>
              <a:spLocks noChangeArrowheads="1"/>
            </p:cNvSpPr>
            <p:nvPr/>
          </p:nvSpPr>
          <p:spPr bwMode="auto">
            <a:xfrm>
              <a:off x="2049" y="2985"/>
              <a:ext cx="1204" cy="223"/>
            </a:xfrm>
            <a:prstGeom prst="rect">
              <a:avLst/>
            </a:prstGeom>
            <a:solidFill>
              <a:schemeClr val="bg1"/>
            </a:solidFill>
            <a:ln w="12700">
              <a:solidFill>
                <a:srgbClr val="EAF515"/>
              </a:solidFill>
              <a:miter lim="800000"/>
              <a:headEnd/>
              <a:tailEnd/>
            </a:ln>
          </p:spPr>
          <p:txBody>
            <a:bodyPr wrap="none" anchor="ctr"/>
            <a:lstStyle/>
            <a:p>
              <a:pPr algn="ctr" eaLnBrk="0" hangingPunct="0"/>
              <a:r>
                <a:rPr lang="en-US" sz="1600" b="1">
                  <a:solidFill>
                    <a:srgbClr val="FBFBFB"/>
                  </a:solidFill>
                  <a:latin typeface="Garamond" charset="0"/>
                  <a:ea typeface="ＭＳ Ｐゴシック" charset="0"/>
                </a:rPr>
                <a:t>32%</a:t>
              </a:r>
            </a:p>
          </p:txBody>
        </p:sp>
        <p:sp>
          <p:nvSpPr>
            <p:cNvPr id="31785" name="Rectangle 112"/>
            <p:cNvSpPr>
              <a:spLocks noChangeArrowheads="1"/>
            </p:cNvSpPr>
            <p:nvPr/>
          </p:nvSpPr>
          <p:spPr bwMode="auto">
            <a:xfrm>
              <a:off x="3336" y="2985"/>
              <a:ext cx="1187" cy="223"/>
            </a:xfrm>
            <a:prstGeom prst="rect">
              <a:avLst/>
            </a:prstGeom>
            <a:solidFill>
              <a:schemeClr val="bg1"/>
            </a:solidFill>
            <a:ln w="12700">
              <a:solidFill>
                <a:srgbClr val="EAF515"/>
              </a:solidFill>
              <a:miter lim="800000"/>
              <a:headEnd/>
              <a:tailEnd/>
            </a:ln>
          </p:spPr>
          <p:txBody>
            <a:bodyPr wrap="none" anchor="ctr"/>
            <a:lstStyle/>
            <a:p>
              <a:pPr algn="ctr" eaLnBrk="0" hangingPunct="0"/>
              <a:r>
                <a:rPr lang="en-US" sz="1600" b="1">
                  <a:solidFill>
                    <a:srgbClr val="FBFBFB"/>
                  </a:solidFill>
                  <a:latin typeface="Garamond" charset="0"/>
                  <a:ea typeface="ＭＳ Ｐゴシック" charset="0"/>
                </a:rPr>
                <a:t>12%</a:t>
              </a:r>
            </a:p>
          </p:txBody>
        </p:sp>
        <p:sp>
          <p:nvSpPr>
            <p:cNvPr id="31786" name="Rectangle 113"/>
            <p:cNvSpPr>
              <a:spLocks noChangeArrowheads="1"/>
            </p:cNvSpPr>
            <p:nvPr/>
          </p:nvSpPr>
          <p:spPr bwMode="auto">
            <a:xfrm>
              <a:off x="81" y="2985"/>
              <a:ext cx="721" cy="223"/>
            </a:xfrm>
            <a:prstGeom prst="rect">
              <a:avLst/>
            </a:prstGeom>
            <a:solidFill>
              <a:schemeClr val="bg1"/>
            </a:solidFill>
            <a:ln w="12700">
              <a:solidFill>
                <a:srgbClr val="EAF515"/>
              </a:solidFill>
              <a:miter lim="800000"/>
              <a:headEnd/>
              <a:tailEnd/>
            </a:ln>
          </p:spPr>
          <p:txBody>
            <a:bodyPr wrap="none" anchor="ctr"/>
            <a:lstStyle/>
            <a:p>
              <a:pPr algn="ctr" eaLnBrk="0" hangingPunct="0"/>
              <a:r>
                <a:rPr lang="en-US" sz="2000" b="1">
                  <a:solidFill>
                    <a:srgbClr val="66CCFF"/>
                  </a:solidFill>
                  <a:latin typeface="Garamond" charset="0"/>
                  <a:ea typeface="ＭＳ Ｐゴシック" charset="0"/>
                </a:rPr>
                <a:t>DEATHS</a:t>
              </a:r>
              <a:endParaRPr lang="en-US" sz="2000" b="1">
                <a:solidFill>
                  <a:srgbClr val="FC0128"/>
                </a:solidFill>
                <a:latin typeface="Garamond" charset="0"/>
                <a:ea typeface="ＭＳ Ｐゴシック" charset="0"/>
              </a:endParaRPr>
            </a:p>
          </p:txBody>
        </p:sp>
        <p:sp>
          <p:nvSpPr>
            <p:cNvPr id="31787" name="Rectangle 115"/>
            <p:cNvSpPr>
              <a:spLocks noChangeArrowheads="1"/>
            </p:cNvSpPr>
            <p:nvPr/>
          </p:nvSpPr>
          <p:spPr bwMode="auto">
            <a:xfrm>
              <a:off x="887" y="3239"/>
              <a:ext cx="1096" cy="382"/>
            </a:xfrm>
            <a:prstGeom prst="rect">
              <a:avLst/>
            </a:prstGeom>
            <a:solidFill>
              <a:schemeClr val="bg1"/>
            </a:solidFill>
            <a:ln w="12700">
              <a:solidFill>
                <a:srgbClr val="EAF515"/>
              </a:solidFill>
              <a:miter lim="800000"/>
              <a:headEnd/>
              <a:tailEnd/>
            </a:ln>
          </p:spPr>
          <p:txBody>
            <a:bodyPr wrap="none" anchor="ctr"/>
            <a:lstStyle/>
            <a:p>
              <a:pPr algn="ctr" eaLnBrk="0" hangingPunct="0">
                <a:lnSpc>
                  <a:spcPct val="80000"/>
                </a:lnSpc>
              </a:pPr>
              <a:r>
                <a:rPr lang="en-US" sz="1600" b="1">
                  <a:solidFill>
                    <a:srgbClr val="FC0128"/>
                  </a:solidFill>
                  <a:latin typeface="Garamond" charset="0"/>
                  <a:ea typeface="ＭＳ Ｐゴシック" charset="0"/>
                </a:rPr>
                <a:t>?</a:t>
              </a:r>
            </a:p>
            <a:p>
              <a:pPr algn="ctr" eaLnBrk="0" hangingPunct="0">
                <a:lnSpc>
                  <a:spcPct val="80000"/>
                </a:lnSpc>
              </a:pPr>
              <a:endParaRPr lang="en-US" sz="1600" b="1">
                <a:solidFill>
                  <a:srgbClr val="FC0128"/>
                </a:solidFill>
                <a:latin typeface="Garamond" charset="0"/>
                <a:ea typeface="ＭＳ Ｐゴシック" charset="0"/>
              </a:endParaRPr>
            </a:p>
            <a:p>
              <a:pPr algn="ctr" eaLnBrk="0" hangingPunct="0">
                <a:lnSpc>
                  <a:spcPct val="80000"/>
                </a:lnSpc>
              </a:pPr>
              <a:r>
                <a:rPr lang="en-US" sz="1600" b="1">
                  <a:solidFill>
                    <a:srgbClr val="FC0128"/>
                  </a:solidFill>
                  <a:latin typeface="Garamond" charset="0"/>
                  <a:ea typeface="ＭＳ Ｐゴシック" charset="0"/>
                </a:rPr>
                <a:t>?</a:t>
              </a:r>
            </a:p>
          </p:txBody>
        </p:sp>
        <p:sp>
          <p:nvSpPr>
            <p:cNvPr id="31788" name="Rectangle 116"/>
            <p:cNvSpPr>
              <a:spLocks noChangeArrowheads="1"/>
            </p:cNvSpPr>
            <p:nvPr/>
          </p:nvSpPr>
          <p:spPr bwMode="auto">
            <a:xfrm>
              <a:off x="4582" y="3239"/>
              <a:ext cx="1096" cy="382"/>
            </a:xfrm>
            <a:prstGeom prst="rect">
              <a:avLst/>
            </a:prstGeom>
            <a:solidFill>
              <a:schemeClr val="bg1"/>
            </a:solidFill>
            <a:ln w="12700">
              <a:solidFill>
                <a:srgbClr val="EAF515"/>
              </a:solidFill>
              <a:miter lim="800000"/>
              <a:headEnd/>
              <a:tailEnd/>
            </a:ln>
          </p:spPr>
          <p:txBody>
            <a:bodyPr wrap="none" anchor="ctr"/>
            <a:lstStyle/>
            <a:p>
              <a:pPr algn="ctr" eaLnBrk="0" hangingPunct="0">
                <a:lnSpc>
                  <a:spcPct val="80000"/>
                </a:lnSpc>
              </a:pPr>
              <a:r>
                <a:rPr lang="en-US" sz="1600" b="1">
                  <a:solidFill>
                    <a:srgbClr val="FF9900"/>
                  </a:solidFill>
                  <a:latin typeface="Garamond" charset="0"/>
                  <a:ea typeface="ＭＳ Ｐゴシック" charset="0"/>
                </a:rPr>
                <a:t>0%      0%</a:t>
              </a:r>
            </a:p>
            <a:p>
              <a:pPr algn="ctr" eaLnBrk="0" hangingPunct="0">
                <a:lnSpc>
                  <a:spcPct val="80000"/>
                </a:lnSpc>
              </a:pPr>
              <a:endParaRPr lang="en-US" sz="1600" b="1">
                <a:solidFill>
                  <a:srgbClr val="FF9900"/>
                </a:solidFill>
                <a:latin typeface="Garamond" charset="0"/>
                <a:ea typeface="ＭＳ Ｐゴシック" charset="0"/>
              </a:endParaRPr>
            </a:p>
            <a:p>
              <a:pPr algn="ctr" eaLnBrk="0" hangingPunct="0">
                <a:lnSpc>
                  <a:spcPct val="80000"/>
                </a:lnSpc>
              </a:pPr>
              <a:r>
                <a:rPr lang="en-US" sz="1600" b="1">
                  <a:solidFill>
                    <a:srgbClr val="FF9900"/>
                  </a:solidFill>
                  <a:latin typeface="Garamond" charset="0"/>
                  <a:ea typeface="ＭＳ Ｐゴシック" charset="0"/>
                </a:rPr>
                <a:t>12%       28%</a:t>
              </a:r>
            </a:p>
          </p:txBody>
        </p:sp>
        <p:sp>
          <p:nvSpPr>
            <p:cNvPr id="31789" name="Rectangle 117"/>
            <p:cNvSpPr>
              <a:spLocks noChangeArrowheads="1"/>
            </p:cNvSpPr>
            <p:nvPr/>
          </p:nvSpPr>
          <p:spPr bwMode="auto">
            <a:xfrm>
              <a:off x="2049" y="3239"/>
              <a:ext cx="1204" cy="382"/>
            </a:xfrm>
            <a:prstGeom prst="rect">
              <a:avLst/>
            </a:prstGeom>
            <a:solidFill>
              <a:schemeClr val="bg1"/>
            </a:solidFill>
            <a:ln w="12700">
              <a:solidFill>
                <a:srgbClr val="EAF515"/>
              </a:solidFill>
              <a:miter lim="800000"/>
              <a:headEnd/>
              <a:tailEnd/>
            </a:ln>
          </p:spPr>
          <p:txBody>
            <a:bodyPr wrap="none" anchor="ctr"/>
            <a:lstStyle/>
            <a:p>
              <a:pPr algn="ctr" eaLnBrk="0" hangingPunct="0">
                <a:lnSpc>
                  <a:spcPct val="80000"/>
                </a:lnSpc>
              </a:pPr>
              <a:r>
                <a:rPr lang="en-US" sz="1600" b="1">
                  <a:solidFill>
                    <a:srgbClr val="FBFBFB"/>
                  </a:solidFill>
                  <a:latin typeface="Garamond" charset="0"/>
                  <a:ea typeface="ＭＳ Ｐゴシック" charset="0"/>
                </a:rPr>
                <a:t>26%</a:t>
              </a:r>
            </a:p>
            <a:p>
              <a:pPr algn="ctr" eaLnBrk="0" hangingPunct="0">
                <a:lnSpc>
                  <a:spcPct val="80000"/>
                </a:lnSpc>
              </a:pPr>
              <a:endParaRPr lang="en-US" sz="1600" b="1">
                <a:solidFill>
                  <a:srgbClr val="FBFBFB"/>
                </a:solidFill>
                <a:latin typeface="Garamond" charset="0"/>
                <a:ea typeface="ＭＳ Ｐゴシック" charset="0"/>
              </a:endParaRPr>
            </a:p>
            <a:p>
              <a:pPr algn="ctr" eaLnBrk="0" hangingPunct="0">
                <a:lnSpc>
                  <a:spcPct val="80000"/>
                </a:lnSpc>
              </a:pPr>
              <a:r>
                <a:rPr lang="en-US" sz="1600" b="1">
                  <a:solidFill>
                    <a:srgbClr val="FBFBFB"/>
                  </a:solidFill>
                  <a:latin typeface="Garamond" charset="0"/>
                  <a:ea typeface="ＭＳ Ｐゴシック" charset="0"/>
                </a:rPr>
                <a:t>0%</a:t>
              </a:r>
            </a:p>
          </p:txBody>
        </p:sp>
        <p:sp>
          <p:nvSpPr>
            <p:cNvPr id="31790" name="Rectangle 118"/>
            <p:cNvSpPr>
              <a:spLocks noChangeArrowheads="1"/>
            </p:cNvSpPr>
            <p:nvPr/>
          </p:nvSpPr>
          <p:spPr bwMode="auto">
            <a:xfrm>
              <a:off x="3336" y="3239"/>
              <a:ext cx="1187" cy="382"/>
            </a:xfrm>
            <a:prstGeom prst="rect">
              <a:avLst/>
            </a:prstGeom>
            <a:solidFill>
              <a:schemeClr val="bg1"/>
            </a:solidFill>
            <a:ln w="12700">
              <a:solidFill>
                <a:srgbClr val="EAF515"/>
              </a:solidFill>
              <a:miter lim="800000"/>
              <a:headEnd/>
              <a:tailEnd/>
            </a:ln>
          </p:spPr>
          <p:txBody>
            <a:bodyPr wrap="none" anchor="ctr"/>
            <a:lstStyle/>
            <a:p>
              <a:pPr algn="ctr" eaLnBrk="0" hangingPunct="0">
                <a:lnSpc>
                  <a:spcPct val="80000"/>
                </a:lnSpc>
              </a:pPr>
              <a:r>
                <a:rPr lang="en-US" sz="1600" b="1">
                  <a:solidFill>
                    <a:srgbClr val="FBFBFB"/>
                  </a:solidFill>
                  <a:latin typeface="Garamond" charset="0"/>
                  <a:ea typeface="ＭＳ Ｐゴシック" charset="0"/>
                </a:rPr>
                <a:t>0%</a:t>
              </a:r>
            </a:p>
            <a:p>
              <a:pPr algn="ctr" eaLnBrk="0" hangingPunct="0">
                <a:lnSpc>
                  <a:spcPct val="80000"/>
                </a:lnSpc>
              </a:pPr>
              <a:endParaRPr lang="en-US" sz="1600" b="1">
                <a:solidFill>
                  <a:srgbClr val="FBFBFB"/>
                </a:solidFill>
                <a:latin typeface="Garamond" charset="0"/>
                <a:ea typeface="ＭＳ Ｐゴシック" charset="0"/>
              </a:endParaRPr>
            </a:p>
            <a:p>
              <a:pPr algn="ctr" eaLnBrk="0" hangingPunct="0">
                <a:lnSpc>
                  <a:spcPct val="80000"/>
                </a:lnSpc>
              </a:pPr>
              <a:r>
                <a:rPr lang="en-US" sz="1600" b="1">
                  <a:solidFill>
                    <a:srgbClr val="FBFBFB"/>
                  </a:solidFill>
                  <a:latin typeface="Garamond" charset="0"/>
                  <a:ea typeface="ＭＳ Ｐゴシック" charset="0"/>
                </a:rPr>
                <a:t>5%</a:t>
              </a:r>
            </a:p>
          </p:txBody>
        </p:sp>
        <p:sp>
          <p:nvSpPr>
            <p:cNvPr id="31791" name="Rectangle 119"/>
            <p:cNvSpPr>
              <a:spLocks noChangeArrowheads="1"/>
            </p:cNvSpPr>
            <p:nvPr/>
          </p:nvSpPr>
          <p:spPr bwMode="auto">
            <a:xfrm>
              <a:off x="81" y="3239"/>
              <a:ext cx="721" cy="382"/>
            </a:xfrm>
            <a:prstGeom prst="rect">
              <a:avLst/>
            </a:prstGeom>
            <a:solidFill>
              <a:schemeClr val="bg1"/>
            </a:solidFill>
            <a:ln w="12700">
              <a:solidFill>
                <a:srgbClr val="EAF515"/>
              </a:solidFill>
              <a:miter lim="800000"/>
              <a:headEnd/>
              <a:tailEnd/>
            </a:ln>
          </p:spPr>
          <p:txBody>
            <a:bodyPr wrap="none" anchor="ctr"/>
            <a:lstStyle/>
            <a:p>
              <a:pPr eaLnBrk="0" hangingPunct="0">
                <a:lnSpc>
                  <a:spcPct val="80000"/>
                </a:lnSpc>
              </a:pPr>
              <a:endParaRPr lang="it-IT" sz="1600" b="1">
                <a:solidFill>
                  <a:srgbClr val="FC0128"/>
                </a:solidFill>
                <a:latin typeface="Garamond" charset="0"/>
                <a:ea typeface="ＭＳ Ｐゴシック" charset="0"/>
              </a:endParaRPr>
            </a:p>
          </p:txBody>
        </p:sp>
        <p:sp>
          <p:nvSpPr>
            <p:cNvPr id="31792" name="Rectangle 120"/>
            <p:cNvSpPr>
              <a:spLocks noChangeArrowheads="1"/>
            </p:cNvSpPr>
            <p:nvPr/>
          </p:nvSpPr>
          <p:spPr bwMode="auto">
            <a:xfrm>
              <a:off x="317" y="3336"/>
              <a:ext cx="50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lnSpc>
                  <a:spcPct val="60000"/>
                </a:lnSpc>
              </a:pPr>
              <a:r>
                <a:rPr lang="en-US" sz="1400" b="1">
                  <a:solidFill>
                    <a:srgbClr val="66CCFF"/>
                  </a:solidFill>
                  <a:latin typeface="Garamond" charset="0"/>
                  <a:ea typeface="ＭＳ Ｐゴシック" charset="0"/>
                </a:rPr>
                <a:t>M.O.F.</a:t>
              </a:r>
            </a:p>
            <a:p>
              <a:pPr algn="ctr" eaLnBrk="0" hangingPunct="0">
                <a:lnSpc>
                  <a:spcPct val="60000"/>
                </a:lnSpc>
              </a:pPr>
              <a:endParaRPr lang="en-US" sz="1400" b="1">
                <a:solidFill>
                  <a:srgbClr val="66CCFF"/>
                </a:solidFill>
                <a:latin typeface="Garamond" charset="0"/>
                <a:ea typeface="ＭＳ Ｐゴシック" charset="0"/>
              </a:endParaRPr>
            </a:p>
            <a:p>
              <a:pPr algn="ctr" eaLnBrk="0" hangingPunct="0">
                <a:lnSpc>
                  <a:spcPct val="60000"/>
                </a:lnSpc>
              </a:pPr>
              <a:endParaRPr lang="en-US" sz="1400" b="1">
                <a:solidFill>
                  <a:srgbClr val="66CCFF"/>
                </a:solidFill>
                <a:latin typeface="Garamond" charset="0"/>
                <a:ea typeface="ＭＳ Ｐゴシック" charset="0"/>
              </a:endParaRPr>
            </a:p>
            <a:p>
              <a:pPr algn="ctr" eaLnBrk="0" hangingPunct="0">
                <a:lnSpc>
                  <a:spcPct val="60000"/>
                </a:lnSpc>
              </a:pPr>
              <a:r>
                <a:rPr lang="en-US" sz="1400" b="1">
                  <a:solidFill>
                    <a:srgbClr val="66CCFF"/>
                  </a:solidFill>
                  <a:latin typeface="Garamond" charset="0"/>
                  <a:ea typeface="ＭＳ Ｐゴシック" charset="0"/>
                </a:rPr>
                <a:t>Infection</a:t>
              </a:r>
              <a:endParaRPr lang="en-US" sz="1400">
                <a:solidFill>
                  <a:srgbClr val="FFFFFF"/>
                </a:solidFill>
                <a:latin typeface="Garamond" charset="0"/>
                <a:ea typeface="ＭＳ Ｐゴシック" charset="0"/>
              </a:endParaRPr>
            </a:p>
          </p:txBody>
        </p:sp>
        <p:sp>
          <p:nvSpPr>
            <p:cNvPr id="31793" name="Rectangle 121"/>
            <p:cNvSpPr>
              <a:spLocks noChangeArrowheads="1"/>
            </p:cNvSpPr>
            <p:nvPr/>
          </p:nvSpPr>
          <p:spPr bwMode="auto">
            <a:xfrm>
              <a:off x="166" y="3288"/>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lnSpc>
                  <a:spcPct val="80000"/>
                </a:lnSpc>
              </a:pPr>
              <a:r>
                <a:rPr lang="en-US" sz="1600" b="1" dirty="0">
                  <a:solidFill>
                    <a:srgbClr val="66CCFF"/>
                  </a:solidFill>
                  <a:latin typeface="Garamond" charset="0"/>
                  <a:ea typeface="ＭＳ Ｐゴシック" charset="0"/>
                </a:rPr>
                <a:t>Causes</a:t>
              </a:r>
              <a:endParaRPr lang="en-US" sz="1600" dirty="0">
                <a:solidFill>
                  <a:srgbClr val="FFFFFF"/>
                </a:solidFill>
                <a:latin typeface="Garamond" charset="0"/>
                <a:ea typeface="ＭＳ Ｐゴシック" charset="0"/>
              </a:endParaRPr>
            </a:p>
          </p:txBody>
        </p:sp>
      </p:grpSp>
    </p:spTree>
    <p:extLst>
      <p:ext uri="{BB962C8B-B14F-4D97-AF65-F5344CB8AC3E}">
        <p14:creationId xmlns:p14="http://schemas.microsoft.com/office/powerpoint/2010/main" val="123579329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81250" y="332656"/>
            <a:ext cx="7429500" cy="1019200"/>
          </a:xfrm>
        </p:spPr>
        <p:txBody>
          <a:bodyPr>
            <a:normAutofit/>
          </a:bodyPr>
          <a:lstStyle/>
          <a:p>
            <a:pPr algn="ctr"/>
            <a:r>
              <a:rPr lang="it-IT" sz="6000" b="1" dirty="0">
                <a:solidFill>
                  <a:srgbClr val="FFFF00"/>
                </a:solidFill>
              </a:rPr>
              <a:t>DIAGNOSI</a:t>
            </a:r>
          </a:p>
        </p:txBody>
      </p:sp>
      <p:sp>
        <p:nvSpPr>
          <p:cNvPr id="3" name="Segnaposto contenuto 2"/>
          <p:cNvSpPr>
            <a:spLocks noGrp="1"/>
          </p:cNvSpPr>
          <p:nvPr>
            <p:ph idx="1"/>
          </p:nvPr>
        </p:nvSpPr>
        <p:spPr>
          <a:xfrm>
            <a:off x="1631504" y="1484784"/>
            <a:ext cx="8928992" cy="4896544"/>
          </a:xfrm>
        </p:spPr>
        <p:txBody>
          <a:bodyPr>
            <a:noAutofit/>
          </a:bodyPr>
          <a:lstStyle/>
          <a:p>
            <a:pPr algn="ctr"/>
            <a:endParaRPr lang="en-GB" sz="2400" dirty="0"/>
          </a:p>
          <a:p>
            <a:pPr marL="0" indent="0" algn="ctr">
              <a:buNone/>
            </a:pPr>
            <a:r>
              <a:rPr lang="en-GB" sz="2400" dirty="0"/>
              <a:t>The diagnosis is established by the presence of </a:t>
            </a:r>
            <a:r>
              <a:rPr lang="en-GB" sz="2400" b="1" dirty="0"/>
              <a:t>2 of the 3 following criteria</a:t>
            </a:r>
            <a:r>
              <a:rPr lang="en-GB" sz="2400" dirty="0"/>
              <a:t>: (1) abdominal pain consistent with the disease, (2) serum amylase and/or lipase greater than three times the upper limit of normal, and/or (3) characteristic findings from abdominal imaging.</a:t>
            </a:r>
          </a:p>
          <a:p>
            <a:pPr algn="ctr"/>
            <a:endParaRPr lang="en-GB" sz="2400" dirty="0"/>
          </a:p>
          <a:p>
            <a:pPr marL="0" indent="0" algn="ctr">
              <a:buNone/>
            </a:pPr>
            <a:r>
              <a:rPr lang="en-GB" sz="2400" dirty="0"/>
              <a:t>Contrast-enhanced computed tomography (CECT) and/or magnetic resonance imaging (MRI) of the pancreas should be </a:t>
            </a:r>
            <a:r>
              <a:rPr lang="en-GB" sz="2400" b="1" dirty="0"/>
              <a:t>reserved for patients in whom the diagnosis is unclear or who fail to improve clinically within the first 48–72 h after hospital admission or to evaluate complications</a:t>
            </a:r>
            <a:r>
              <a:rPr lang="en-GB" sz="2400" dirty="0"/>
              <a:t>. </a:t>
            </a:r>
            <a:endParaRPr lang="it-IT" sz="2400" dirty="0"/>
          </a:p>
          <a:p>
            <a:pPr algn="ctr"/>
            <a:endParaRPr lang="it-IT" sz="2400" dirty="0"/>
          </a:p>
        </p:txBody>
      </p:sp>
    </p:spTree>
    <p:extLst>
      <p:ext uri="{BB962C8B-B14F-4D97-AF65-F5344CB8AC3E}">
        <p14:creationId xmlns:p14="http://schemas.microsoft.com/office/powerpoint/2010/main" val="272824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p:cNvSpPr>
            <a:spLocks noGrp="1"/>
          </p:cNvSpPr>
          <p:nvPr>
            <p:ph type="subTitle" idx="1"/>
          </p:nvPr>
        </p:nvSpPr>
        <p:spPr>
          <a:xfrm>
            <a:off x="2235699" y="1412776"/>
            <a:ext cx="7776864" cy="5328592"/>
          </a:xfrm>
        </p:spPr>
        <p:txBody>
          <a:bodyPr>
            <a:noAutofit/>
          </a:bodyPr>
          <a:lstStyle/>
          <a:p>
            <a:r>
              <a:rPr lang="it-IT" dirty="0"/>
              <a:t>Dolore addominale</a:t>
            </a:r>
          </a:p>
          <a:p>
            <a:r>
              <a:rPr lang="it-IT" dirty="0"/>
              <a:t>Malessere generale</a:t>
            </a:r>
          </a:p>
          <a:p>
            <a:r>
              <a:rPr lang="it-IT" dirty="0"/>
              <a:t>Nausea/Vomito</a:t>
            </a:r>
          </a:p>
          <a:p>
            <a:r>
              <a:rPr lang="it-IT" dirty="0"/>
              <a:t>Ittero</a:t>
            </a:r>
          </a:p>
          <a:p>
            <a:r>
              <a:rPr lang="it-IT" dirty="0"/>
              <a:t>Febbre (spesso non elevata)</a:t>
            </a:r>
          </a:p>
          <a:p>
            <a:r>
              <a:rPr lang="it-IT" dirty="0"/>
              <a:t>Difesa addominale</a:t>
            </a:r>
          </a:p>
          <a:p>
            <a:r>
              <a:rPr lang="it-IT" dirty="0"/>
              <a:t>Segni e sintomi di shock (ipotensione, tachicardia</a:t>
            </a:r>
            <a:r>
              <a:rPr lang="mr-IN" dirty="0"/>
              <a:t>…</a:t>
            </a:r>
            <a:r>
              <a:rPr lang="it-IT" dirty="0"/>
              <a:t>)</a:t>
            </a:r>
          </a:p>
          <a:p>
            <a:r>
              <a:rPr lang="it-IT" dirty="0"/>
              <a:t>Manifestazioni extra-addominali</a:t>
            </a:r>
          </a:p>
          <a:p>
            <a:r>
              <a:rPr lang="it-IT" dirty="0"/>
              <a:t>Segno di Cullen</a:t>
            </a:r>
          </a:p>
          <a:p>
            <a:r>
              <a:rPr lang="it-IT" dirty="0"/>
              <a:t>Segno di Turner</a:t>
            </a:r>
          </a:p>
        </p:txBody>
      </p:sp>
      <p:sp>
        <p:nvSpPr>
          <p:cNvPr id="8" name="Rectangle 2"/>
          <p:cNvSpPr txBox="1">
            <a:spLocks noChangeArrowheads="1"/>
          </p:cNvSpPr>
          <p:nvPr/>
        </p:nvSpPr>
        <p:spPr>
          <a:xfrm>
            <a:off x="2409381" y="377827"/>
            <a:ext cx="7429500" cy="723901"/>
          </a:xfrm>
          <a:prstGeom prst="rect">
            <a:avLst/>
          </a:prstGeom>
        </p:spPr>
        <p:txBody>
          <a:bodyPr>
            <a:noAutofit/>
          </a:bodyPr>
          <a:lstStyle>
            <a:lvl1pPr algn="l" defTabSz="342900" rtl="0" eaLnBrk="1" fontAlgn="base" hangingPunct="1">
              <a:spcBef>
                <a:spcPct val="0"/>
              </a:spcBef>
              <a:spcAft>
                <a:spcPct val="0"/>
              </a:spcAft>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342900" rtl="0" eaLnBrk="1" fontAlgn="base" hangingPunct="1">
              <a:spcBef>
                <a:spcPct val="0"/>
              </a:spcBef>
              <a:spcAft>
                <a:spcPct val="0"/>
              </a:spcAft>
              <a:defRPr sz="2400">
                <a:solidFill>
                  <a:schemeClr val="tx1"/>
                </a:solidFill>
                <a:latin typeface="Century Gothic" pitchFamily="34" charset="0"/>
              </a:defRPr>
            </a:lvl2pPr>
            <a:lvl3pPr algn="l" defTabSz="342900" rtl="0" eaLnBrk="1" fontAlgn="base" hangingPunct="1">
              <a:spcBef>
                <a:spcPct val="0"/>
              </a:spcBef>
              <a:spcAft>
                <a:spcPct val="0"/>
              </a:spcAft>
              <a:defRPr sz="2400">
                <a:solidFill>
                  <a:schemeClr val="tx1"/>
                </a:solidFill>
                <a:latin typeface="Century Gothic" pitchFamily="34" charset="0"/>
              </a:defRPr>
            </a:lvl3pPr>
            <a:lvl4pPr algn="l" defTabSz="342900" rtl="0" eaLnBrk="1" fontAlgn="base" hangingPunct="1">
              <a:spcBef>
                <a:spcPct val="0"/>
              </a:spcBef>
              <a:spcAft>
                <a:spcPct val="0"/>
              </a:spcAft>
              <a:defRPr sz="2400">
                <a:solidFill>
                  <a:schemeClr val="tx1"/>
                </a:solidFill>
                <a:latin typeface="Century Gothic" pitchFamily="34" charset="0"/>
              </a:defRPr>
            </a:lvl4pPr>
            <a:lvl5pPr algn="l" defTabSz="342900" rtl="0" eaLnBrk="1" fontAlgn="base" hangingPunct="1">
              <a:spcBef>
                <a:spcPct val="0"/>
              </a:spcBef>
              <a:spcAft>
                <a:spcPct val="0"/>
              </a:spcAft>
              <a:defRPr sz="24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it-IT" sz="6000" b="1" dirty="0">
                <a:solidFill>
                  <a:srgbClr val="F6F000"/>
                </a:solidFill>
                <a:latin typeface="Calibri"/>
                <a:cs typeface="Calibri"/>
              </a:rPr>
              <a:t>SINTOMATOLOGIA</a:t>
            </a:r>
          </a:p>
        </p:txBody>
      </p:sp>
    </p:spTree>
    <p:extLst>
      <p:ext uri="{BB962C8B-B14F-4D97-AF65-F5344CB8AC3E}">
        <p14:creationId xmlns:p14="http://schemas.microsoft.com/office/powerpoint/2010/main" val="4227886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5" y="620688"/>
            <a:ext cx="6668887" cy="429309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365959" y="5517232"/>
            <a:ext cx="1881156" cy="369332"/>
          </a:xfrm>
          <a:prstGeom prst="rect">
            <a:avLst/>
          </a:prstGeom>
          <a:noFill/>
        </p:spPr>
        <p:txBody>
          <a:bodyPr wrap="none" rtlCol="0">
            <a:spAutoFit/>
          </a:bodyPr>
          <a:lstStyle/>
          <a:p>
            <a:r>
              <a:rPr lang="it-IT"/>
              <a:t>SEGNO DI CULLEN</a:t>
            </a:r>
          </a:p>
        </p:txBody>
      </p:sp>
    </p:spTree>
    <p:extLst>
      <p:ext uri="{BB962C8B-B14F-4D97-AF65-F5344CB8AC3E}">
        <p14:creationId xmlns:p14="http://schemas.microsoft.com/office/powerpoint/2010/main" val="1415411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isultati immagini per SEGNO DI TUR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007" y="620688"/>
            <a:ext cx="5184576" cy="468052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367808" y="5661248"/>
            <a:ext cx="1924438" cy="369332"/>
          </a:xfrm>
          <a:prstGeom prst="rect">
            <a:avLst/>
          </a:prstGeom>
          <a:noFill/>
        </p:spPr>
        <p:txBody>
          <a:bodyPr wrap="none" rtlCol="0">
            <a:spAutoFit/>
          </a:bodyPr>
          <a:lstStyle/>
          <a:p>
            <a:r>
              <a:rPr lang="it-IT" dirty="0"/>
              <a:t>SEGNO DI TURNER</a:t>
            </a:r>
          </a:p>
        </p:txBody>
      </p:sp>
    </p:spTree>
    <p:extLst>
      <p:ext uri="{BB962C8B-B14F-4D97-AF65-F5344CB8AC3E}">
        <p14:creationId xmlns:p14="http://schemas.microsoft.com/office/powerpoint/2010/main" val="2114723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254250" y="411163"/>
            <a:ext cx="7772400" cy="1143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it-IT" sz="17600" b="1">
              <a:solidFill>
                <a:srgbClr val="FFFF00"/>
              </a:solidFill>
              <a:latin typeface="Arial" charset="0"/>
              <a:ea typeface="ＭＳ Ｐゴシック" charset="0"/>
              <a:cs typeface="ＭＳ Ｐゴシック" charset="0"/>
            </a:endParaRPr>
          </a:p>
        </p:txBody>
      </p:sp>
      <p:grpSp>
        <p:nvGrpSpPr>
          <p:cNvPr id="24579" name="Group 4"/>
          <p:cNvGrpSpPr>
            <a:grpSpLocks/>
          </p:cNvGrpSpPr>
          <p:nvPr/>
        </p:nvGrpSpPr>
        <p:grpSpPr bwMode="auto">
          <a:xfrm>
            <a:off x="2176813" y="1587500"/>
            <a:ext cx="7941201" cy="5002212"/>
            <a:chOff x="424" y="965"/>
            <a:chExt cx="5628" cy="3151"/>
          </a:xfrm>
        </p:grpSpPr>
        <p:sp>
          <p:nvSpPr>
            <p:cNvPr id="9224" name="Rectangle 5"/>
            <p:cNvSpPr>
              <a:spLocks noChangeArrowheads="1"/>
            </p:cNvSpPr>
            <p:nvPr/>
          </p:nvSpPr>
          <p:spPr bwMode="auto">
            <a:xfrm>
              <a:off x="3798" y="3828"/>
              <a:ext cx="1616" cy="28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defRPr/>
              </a:pPr>
              <a:r>
                <a:rPr lang="en-US" sz="2400" b="1" dirty="0">
                  <a:solidFill>
                    <a:srgbClr val="99CCFF"/>
                  </a:solidFill>
                  <a:latin typeface="Arial" charset="0"/>
                  <a:ea typeface="ＭＳ Ｐゴシック" charset="0"/>
                  <a:cs typeface="ＭＳ Ｐゴシック" charset="0"/>
                </a:rPr>
                <a:t>% patients</a:t>
              </a:r>
            </a:p>
          </p:txBody>
        </p:sp>
        <p:sp>
          <p:nvSpPr>
            <p:cNvPr id="9225" name="Rectangle 6"/>
            <p:cNvSpPr>
              <a:spLocks noChangeArrowheads="1"/>
            </p:cNvSpPr>
            <p:nvPr/>
          </p:nvSpPr>
          <p:spPr bwMode="auto">
            <a:xfrm>
              <a:off x="424" y="1000"/>
              <a:ext cx="2794" cy="265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lnSpc>
                  <a:spcPct val="85000"/>
                </a:lnSpc>
                <a:spcBef>
                  <a:spcPct val="45000"/>
                </a:spcBef>
                <a:buClr>
                  <a:srgbClr val="99CCFF"/>
                </a:buClr>
                <a:tabLst>
                  <a:tab pos="4749800" algn="r"/>
                  <a:tab pos="5772150" algn="l"/>
                </a:tabLst>
                <a:defRPr/>
              </a:pPr>
              <a:r>
                <a:rPr lang="en-US" sz="3000" b="1" dirty="0">
                  <a:solidFill>
                    <a:srgbClr val="FFFF00"/>
                  </a:solidFill>
                  <a:latin typeface="Arial" charset="0"/>
                  <a:ea typeface="ＭＳ Ｐゴシック" charset="0"/>
                  <a:cs typeface="ＭＳ Ｐゴシック" charset="0"/>
                </a:rPr>
                <a:t>Abdominal pain</a:t>
              </a:r>
            </a:p>
            <a:p>
              <a:pPr algn="r">
                <a:lnSpc>
                  <a:spcPct val="85000"/>
                </a:lnSpc>
                <a:spcBef>
                  <a:spcPct val="45000"/>
                </a:spcBef>
                <a:buClr>
                  <a:srgbClr val="99CCFF"/>
                </a:buClr>
                <a:tabLst>
                  <a:tab pos="4749800" algn="r"/>
                  <a:tab pos="5772150" algn="l"/>
                </a:tabLst>
                <a:defRPr/>
              </a:pPr>
              <a:r>
                <a:rPr lang="en-US" sz="3000" b="1" dirty="0">
                  <a:solidFill>
                    <a:srgbClr val="FFFF00"/>
                  </a:solidFill>
                  <a:latin typeface="Arial" charset="0"/>
                  <a:ea typeface="ＭＳ Ｐゴシック" charset="0"/>
                  <a:cs typeface="ＭＳ Ｐゴシック" charset="0"/>
                </a:rPr>
                <a:t>Nausea / vomiting</a:t>
              </a:r>
            </a:p>
            <a:p>
              <a:pPr algn="r">
                <a:lnSpc>
                  <a:spcPct val="85000"/>
                </a:lnSpc>
                <a:spcBef>
                  <a:spcPct val="45000"/>
                </a:spcBef>
                <a:buClr>
                  <a:srgbClr val="99CCFF"/>
                </a:buClr>
                <a:tabLst>
                  <a:tab pos="4749800" algn="r"/>
                  <a:tab pos="5772150" algn="l"/>
                </a:tabLst>
                <a:defRPr/>
              </a:pPr>
              <a:r>
                <a:rPr lang="en-US" sz="3000" b="1" dirty="0">
                  <a:solidFill>
                    <a:srgbClr val="FFFF00"/>
                  </a:solidFill>
                  <a:latin typeface="Arial" charset="0"/>
                  <a:ea typeface="ＭＳ Ｐゴシック" charset="0"/>
                  <a:cs typeface="ＭＳ Ｐゴシック" charset="0"/>
                </a:rPr>
                <a:t>Tachycardia</a:t>
              </a:r>
            </a:p>
            <a:p>
              <a:pPr algn="r">
                <a:lnSpc>
                  <a:spcPct val="85000"/>
                </a:lnSpc>
                <a:spcBef>
                  <a:spcPct val="45000"/>
                </a:spcBef>
                <a:buClr>
                  <a:srgbClr val="99CCFF"/>
                </a:buClr>
                <a:tabLst>
                  <a:tab pos="4749800" algn="r"/>
                  <a:tab pos="5772150" algn="l"/>
                </a:tabLst>
                <a:defRPr/>
              </a:pPr>
              <a:r>
                <a:rPr lang="en-US" sz="3000" b="1" dirty="0">
                  <a:solidFill>
                    <a:srgbClr val="FFFF00"/>
                  </a:solidFill>
                  <a:latin typeface="Arial" charset="0"/>
                  <a:ea typeface="ＭＳ Ｐゴシック" charset="0"/>
                  <a:cs typeface="ＭＳ Ｐゴシック" charset="0"/>
                </a:rPr>
                <a:t>Low grade fever</a:t>
              </a:r>
            </a:p>
            <a:p>
              <a:pPr algn="r">
                <a:lnSpc>
                  <a:spcPct val="85000"/>
                </a:lnSpc>
                <a:spcBef>
                  <a:spcPct val="45000"/>
                </a:spcBef>
                <a:buClr>
                  <a:srgbClr val="99CCFF"/>
                </a:buClr>
                <a:tabLst>
                  <a:tab pos="4749800" algn="r"/>
                  <a:tab pos="5772150" algn="l"/>
                </a:tabLst>
                <a:defRPr/>
              </a:pPr>
              <a:r>
                <a:rPr lang="en-US" sz="3000" b="1" dirty="0">
                  <a:solidFill>
                    <a:srgbClr val="FFFF00"/>
                  </a:solidFill>
                  <a:latin typeface="Arial" charset="0"/>
                  <a:ea typeface="ＭＳ Ｐゴシック" charset="0"/>
                  <a:cs typeface="ＭＳ Ｐゴシック" charset="0"/>
                </a:rPr>
                <a:t>Abdominal guarding</a:t>
              </a:r>
            </a:p>
            <a:p>
              <a:pPr algn="r">
                <a:lnSpc>
                  <a:spcPct val="85000"/>
                </a:lnSpc>
                <a:spcBef>
                  <a:spcPct val="45000"/>
                </a:spcBef>
                <a:buClr>
                  <a:srgbClr val="99CCFF"/>
                </a:buClr>
                <a:tabLst>
                  <a:tab pos="4749800" algn="r"/>
                  <a:tab pos="5772150" algn="l"/>
                </a:tabLst>
                <a:defRPr/>
              </a:pPr>
              <a:r>
                <a:rPr lang="en-US" b="1" dirty="0">
                  <a:solidFill>
                    <a:srgbClr val="FFFF00"/>
                  </a:solidFill>
                  <a:latin typeface="Arial" charset="0"/>
                  <a:ea typeface="ＭＳ Ｐゴシック" charset="0"/>
                  <a:cs typeface="ＭＳ Ｐゴシック" charset="0"/>
                </a:rPr>
                <a:t>Loss of bowel sounds</a:t>
              </a:r>
            </a:p>
            <a:p>
              <a:pPr algn="r">
                <a:lnSpc>
                  <a:spcPct val="85000"/>
                </a:lnSpc>
                <a:spcBef>
                  <a:spcPct val="45000"/>
                </a:spcBef>
                <a:buClr>
                  <a:srgbClr val="99CCFF"/>
                </a:buClr>
                <a:tabLst>
                  <a:tab pos="4749800" algn="r"/>
                  <a:tab pos="5772150" algn="l"/>
                </a:tabLst>
                <a:defRPr/>
              </a:pPr>
              <a:r>
                <a:rPr lang="en-US" sz="3000" b="1" dirty="0">
                  <a:solidFill>
                    <a:srgbClr val="FFFF00"/>
                  </a:solidFill>
                  <a:latin typeface="Arial" charset="0"/>
                  <a:ea typeface="ＭＳ Ｐゴシック" charset="0"/>
                  <a:cs typeface="ＭＳ Ｐゴシック" charset="0"/>
                </a:rPr>
                <a:t>Jaundice</a:t>
              </a:r>
            </a:p>
          </p:txBody>
        </p:sp>
        <p:grpSp>
          <p:nvGrpSpPr>
            <p:cNvPr id="24585" name="Group 7"/>
            <p:cNvGrpSpPr>
              <a:grpSpLocks/>
            </p:cNvGrpSpPr>
            <p:nvPr/>
          </p:nvGrpSpPr>
          <p:grpSpPr bwMode="auto">
            <a:xfrm>
              <a:off x="3260" y="965"/>
              <a:ext cx="2792" cy="2889"/>
              <a:chOff x="3436" y="965"/>
              <a:chExt cx="2792" cy="2889"/>
            </a:xfrm>
          </p:grpSpPr>
          <p:sp>
            <p:nvSpPr>
              <p:cNvPr id="24586" name="Rectangle 8"/>
              <p:cNvSpPr>
                <a:spLocks noChangeArrowheads="1"/>
              </p:cNvSpPr>
              <p:nvPr/>
            </p:nvSpPr>
            <p:spPr bwMode="auto">
              <a:xfrm>
                <a:off x="3487" y="965"/>
                <a:ext cx="2560" cy="2620"/>
              </a:xfrm>
              <a:prstGeom prst="rect">
                <a:avLst/>
              </a:prstGeom>
              <a:gradFill rotWithShape="0">
                <a:gsLst>
                  <a:gs pos="0">
                    <a:srgbClr val="000099"/>
                  </a:gs>
                  <a:gs pos="100000">
                    <a:srgbClr val="000047"/>
                  </a:gs>
                </a:gsLst>
                <a:lin ang="5400000" scaled="1"/>
              </a:gradFill>
              <a:ln>
                <a:noFill/>
              </a:ln>
              <a:extLst>
                <a:ext uri="{91240B29-F687-4F45-9708-019B960494DF}">
                  <a14:hiddenLine xmlns:a14="http://schemas.microsoft.com/office/drawing/2010/main" w="42863">
                    <a:solidFill>
                      <a:srgbClr val="000000"/>
                    </a:solidFill>
                    <a:miter lim="800000"/>
                    <a:headEnd/>
                    <a:tailEnd/>
                  </a14:hiddenLine>
                </a:ext>
              </a:extLst>
            </p:spPr>
            <p:txBody>
              <a:bodyPr/>
              <a:lstStyle/>
              <a:p>
                <a:endParaRPr lang="it-IT">
                  <a:solidFill>
                    <a:prstClr val="black"/>
                  </a:solidFill>
                  <a:latin typeface="Arial" charset="0"/>
                  <a:ea typeface="ＭＳ Ｐゴシック" charset="0"/>
                  <a:cs typeface="ＭＳ Ｐゴシック" charset="0"/>
                </a:endParaRPr>
              </a:p>
            </p:txBody>
          </p:sp>
          <p:grpSp>
            <p:nvGrpSpPr>
              <p:cNvPr id="24587" name="Group 9"/>
              <p:cNvGrpSpPr>
                <a:grpSpLocks/>
              </p:cNvGrpSpPr>
              <p:nvPr/>
            </p:nvGrpSpPr>
            <p:grpSpPr bwMode="auto">
              <a:xfrm>
                <a:off x="3474" y="3573"/>
                <a:ext cx="2566" cy="89"/>
                <a:chOff x="3474" y="3573"/>
                <a:chExt cx="2566" cy="89"/>
              </a:xfrm>
            </p:grpSpPr>
            <p:sp>
              <p:nvSpPr>
                <p:cNvPr id="24608" name="Line 10"/>
                <p:cNvSpPr>
                  <a:spLocks noChangeShapeType="1"/>
                </p:cNvSpPr>
                <p:nvPr/>
              </p:nvSpPr>
              <p:spPr bwMode="auto">
                <a:xfrm flipV="1">
                  <a:off x="3991" y="3583"/>
                  <a:ext cx="1" cy="79"/>
                </a:xfrm>
                <a:prstGeom prst="line">
                  <a:avLst/>
                </a:prstGeom>
                <a:noFill/>
                <a:ln w="28575">
                  <a:solidFill>
                    <a:srgbClr val="99CCFF"/>
                  </a:solidFill>
                  <a:round/>
                  <a:headEnd/>
                  <a:tailEnd/>
                </a:ln>
                <a:extLst>
                  <a:ext uri="{909E8E84-426E-40DD-AFC4-6F175D3DCCD1}">
                    <a14:hiddenFill xmlns:a14="http://schemas.microsoft.com/office/drawing/2010/main">
                      <a:noFill/>
                    </a14:hiddenFill>
                  </a:ext>
                </a:extLst>
              </p:spPr>
              <p:txBody>
                <a:bodyPr/>
                <a:lstStyle/>
                <a:p>
                  <a:endParaRPr lang="it-IT">
                    <a:solidFill>
                      <a:prstClr val="black"/>
                    </a:solidFill>
                    <a:latin typeface="Arial" charset="0"/>
                    <a:ea typeface="ＭＳ Ｐゴシック" charset="0"/>
                    <a:cs typeface="ＭＳ Ｐゴシック" charset="0"/>
                  </a:endParaRPr>
                </a:p>
              </p:txBody>
            </p:sp>
            <p:sp>
              <p:nvSpPr>
                <p:cNvPr id="24609" name="Line 11"/>
                <p:cNvSpPr>
                  <a:spLocks noChangeShapeType="1"/>
                </p:cNvSpPr>
                <p:nvPr/>
              </p:nvSpPr>
              <p:spPr bwMode="auto">
                <a:xfrm flipV="1">
                  <a:off x="4506" y="3583"/>
                  <a:ext cx="1" cy="79"/>
                </a:xfrm>
                <a:prstGeom prst="line">
                  <a:avLst/>
                </a:prstGeom>
                <a:noFill/>
                <a:ln w="28575">
                  <a:solidFill>
                    <a:srgbClr val="99CCFF"/>
                  </a:solidFill>
                  <a:round/>
                  <a:headEnd/>
                  <a:tailEnd/>
                </a:ln>
                <a:extLst>
                  <a:ext uri="{909E8E84-426E-40DD-AFC4-6F175D3DCCD1}">
                    <a14:hiddenFill xmlns:a14="http://schemas.microsoft.com/office/drawing/2010/main">
                      <a:noFill/>
                    </a14:hiddenFill>
                  </a:ext>
                </a:extLst>
              </p:spPr>
              <p:txBody>
                <a:bodyPr/>
                <a:lstStyle/>
                <a:p>
                  <a:endParaRPr lang="it-IT">
                    <a:solidFill>
                      <a:prstClr val="black"/>
                    </a:solidFill>
                    <a:latin typeface="Arial" charset="0"/>
                    <a:ea typeface="ＭＳ Ｐゴシック" charset="0"/>
                    <a:cs typeface="ＭＳ Ｐゴシック" charset="0"/>
                  </a:endParaRPr>
                </a:p>
              </p:txBody>
            </p:sp>
            <p:sp>
              <p:nvSpPr>
                <p:cNvPr id="24610" name="Line 12"/>
                <p:cNvSpPr>
                  <a:spLocks noChangeShapeType="1"/>
                </p:cNvSpPr>
                <p:nvPr/>
              </p:nvSpPr>
              <p:spPr bwMode="auto">
                <a:xfrm flipV="1">
                  <a:off x="5016" y="3583"/>
                  <a:ext cx="1" cy="79"/>
                </a:xfrm>
                <a:prstGeom prst="line">
                  <a:avLst/>
                </a:prstGeom>
                <a:noFill/>
                <a:ln w="28575">
                  <a:solidFill>
                    <a:srgbClr val="99CCFF"/>
                  </a:solidFill>
                  <a:round/>
                  <a:headEnd/>
                  <a:tailEnd/>
                </a:ln>
                <a:extLst>
                  <a:ext uri="{909E8E84-426E-40DD-AFC4-6F175D3DCCD1}">
                    <a14:hiddenFill xmlns:a14="http://schemas.microsoft.com/office/drawing/2010/main">
                      <a:noFill/>
                    </a14:hiddenFill>
                  </a:ext>
                </a:extLst>
              </p:spPr>
              <p:txBody>
                <a:bodyPr/>
                <a:lstStyle/>
                <a:p>
                  <a:endParaRPr lang="it-IT">
                    <a:solidFill>
                      <a:prstClr val="black"/>
                    </a:solidFill>
                    <a:latin typeface="Arial" charset="0"/>
                    <a:ea typeface="ＭＳ Ｐゴシック" charset="0"/>
                    <a:cs typeface="ＭＳ Ｐゴシック" charset="0"/>
                  </a:endParaRPr>
                </a:p>
              </p:txBody>
            </p:sp>
            <p:sp>
              <p:nvSpPr>
                <p:cNvPr id="24611" name="Line 13"/>
                <p:cNvSpPr>
                  <a:spLocks noChangeShapeType="1"/>
                </p:cNvSpPr>
                <p:nvPr/>
              </p:nvSpPr>
              <p:spPr bwMode="auto">
                <a:xfrm flipV="1">
                  <a:off x="5531" y="3583"/>
                  <a:ext cx="2" cy="79"/>
                </a:xfrm>
                <a:prstGeom prst="line">
                  <a:avLst/>
                </a:prstGeom>
                <a:noFill/>
                <a:ln w="28575">
                  <a:solidFill>
                    <a:srgbClr val="99CCFF"/>
                  </a:solidFill>
                  <a:round/>
                  <a:headEnd/>
                  <a:tailEnd/>
                </a:ln>
                <a:extLst>
                  <a:ext uri="{909E8E84-426E-40DD-AFC4-6F175D3DCCD1}">
                    <a14:hiddenFill xmlns:a14="http://schemas.microsoft.com/office/drawing/2010/main">
                      <a:noFill/>
                    </a14:hiddenFill>
                  </a:ext>
                </a:extLst>
              </p:spPr>
              <p:txBody>
                <a:bodyPr/>
                <a:lstStyle/>
                <a:p>
                  <a:endParaRPr lang="it-IT">
                    <a:solidFill>
                      <a:prstClr val="black"/>
                    </a:solidFill>
                    <a:latin typeface="Arial" charset="0"/>
                    <a:ea typeface="ＭＳ Ｐゴシック" charset="0"/>
                    <a:cs typeface="ＭＳ Ｐゴシック" charset="0"/>
                  </a:endParaRPr>
                </a:p>
              </p:txBody>
            </p:sp>
            <p:sp>
              <p:nvSpPr>
                <p:cNvPr id="24612" name="Line 14"/>
                <p:cNvSpPr>
                  <a:spLocks noChangeShapeType="1"/>
                </p:cNvSpPr>
                <p:nvPr/>
              </p:nvSpPr>
              <p:spPr bwMode="auto">
                <a:xfrm flipV="1">
                  <a:off x="6039" y="3573"/>
                  <a:ext cx="1" cy="79"/>
                </a:xfrm>
                <a:prstGeom prst="line">
                  <a:avLst/>
                </a:prstGeom>
                <a:noFill/>
                <a:ln w="28575">
                  <a:solidFill>
                    <a:srgbClr val="99CCFF"/>
                  </a:solidFill>
                  <a:round/>
                  <a:headEnd/>
                  <a:tailEnd/>
                </a:ln>
                <a:extLst>
                  <a:ext uri="{909E8E84-426E-40DD-AFC4-6F175D3DCCD1}">
                    <a14:hiddenFill xmlns:a14="http://schemas.microsoft.com/office/drawing/2010/main">
                      <a:noFill/>
                    </a14:hiddenFill>
                  </a:ext>
                </a:extLst>
              </p:spPr>
              <p:txBody>
                <a:bodyPr/>
                <a:lstStyle/>
                <a:p>
                  <a:endParaRPr lang="it-IT">
                    <a:solidFill>
                      <a:prstClr val="black"/>
                    </a:solidFill>
                    <a:latin typeface="Arial" charset="0"/>
                    <a:ea typeface="ＭＳ Ｐゴシック" charset="0"/>
                    <a:cs typeface="ＭＳ Ｐゴシック" charset="0"/>
                  </a:endParaRPr>
                </a:p>
              </p:txBody>
            </p:sp>
            <p:sp>
              <p:nvSpPr>
                <p:cNvPr id="24613" name="Line 15"/>
                <p:cNvSpPr>
                  <a:spLocks noChangeShapeType="1"/>
                </p:cNvSpPr>
                <p:nvPr/>
              </p:nvSpPr>
              <p:spPr bwMode="auto">
                <a:xfrm flipH="1" flipV="1">
                  <a:off x="3474" y="3583"/>
                  <a:ext cx="1" cy="79"/>
                </a:xfrm>
                <a:prstGeom prst="line">
                  <a:avLst/>
                </a:prstGeom>
                <a:noFill/>
                <a:ln w="28575">
                  <a:solidFill>
                    <a:srgbClr val="99CCFF"/>
                  </a:solidFill>
                  <a:round/>
                  <a:headEnd/>
                  <a:tailEnd/>
                </a:ln>
                <a:extLst>
                  <a:ext uri="{909E8E84-426E-40DD-AFC4-6F175D3DCCD1}">
                    <a14:hiddenFill xmlns:a14="http://schemas.microsoft.com/office/drawing/2010/main">
                      <a:noFill/>
                    </a14:hiddenFill>
                  </a:ext>
                </a:extLst>
              </p:spPr>
              <p:txBody>
                <a:bodyPr/>
                <a:lstStyle/>
                <a:p>
                  <a:endParaRPr lang="it-IT">
                    <a:solidFill>
                      <a:prstClr val="black"/>
                    </a:solidFill>
                    <a:latin typeface="Arial" charset="0"/>
                    <a:ea typeface="ＭＳ Ｐゴシック" charset="0"/>
                    <a:cs typeface="ＭＳ Ｐゴシック" charset="0"/>
                  </a:endParaRPr>
                </a:p>
              </p:txBody>
            </p:sp>
          </p:grpSp>
          <p:sp>
            <p:nvSpPr>
              <p:cNvPr id="9229" name="Rectangle 16"/>
              <p:cNvSpPr>
                <a:spLocks noChangeArrowheads="1"/>
              </p:cNvSpPr>
              <p:nvPr/>
            </p:nvSpPr>
            <p:spPr bwMode="auto">
              <a:xfrm>
                <a:off x="3436" y="3680"/>
                <a:ext cx="91" cy="174"/>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b="1">
                    <a:solidFill>
                      <a:srgbClr val="99CCFF"/>
                    </a:solidFill>
                    <a:latin typeface="Arial" charset="0"/>
                    <a:ea typeface="ＭＳ Ｐゴシック" charset="0"/>
                    <a:cs typeface="ＭＳ Ｐゴシック" charset="0"/>
                  </a:rPr>
                  <a:t>0</a:t>
                </a:r>
              </a:p>
            </p:txBody>
          </p:sp>
          <p:sp>
            <p:nvSpPr>
              <p:cNvPr id="9230" name="Rectangle 17"/>
              <p:cNvSpPr>
                <a:spLocks noChangeArrowheads="1"/>
              </p:cNvSpPr>
              <p:nvPr/>
            </p:nvSpPr>
            <p:spPr bwMode="auto">
              <a:xfrm>
                <a:off x="3926" y="3680"/>
                <a:ext cx="182" cy="174"/>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b="1">
                    <a:solidFill>
                      <a:srgbClr val="99CCFF"/>
                    </a:solidFill>
                    <a:latin typeface="Arial" charset="0"/>
                    <a:ea typeface="ＭＳ Ｐゴシック" charset="0"/>
                    <a:cs typeface="ＭＳ Ｐゴシック" charset="0"/>
                  </a:rPr>
                  <a:t>20</a:t>
                </a:r>
              </a:p>
            </p:txBody>
          </p:sp>
          <p:sp>
            <p:nvSpPr>
              <p:cNvPr id="9231" name="Rectangle 18"/>
              <p:cNvSpPr>
                <a:spLocks noChangeArrowheads="1"/>
              </p:cNvSpPr>
              <p:nvPr/>
            </p:nvSpPr>
            <p:spPr bwMode="auto">
              <a:xfrm>
                <a:off x="4439" y="3680"/>
                <a:ext cx="182" cy="174"/>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b="1">
                    <a:solidFill>
                      <a:srgbClr val="99CCFF"/>
                    </a:solidFill>
                    <a:latin typeface="Arial" charset="0"/>
                    <a:ea typeface="ＭＳ Ｐゴシック" charset="0"/>
                    <a:cs typeface="ＭＳ Ｐゴシック" charset="0"/>
                  </a:rPr>
                  <a:t>40</a:t>
                </a:r>
              </a:p>
            </p:txBody>
          </p:sp>
          <p:sp>
            <p:nvSpPr>
              <p:cNvPr id="9232" name="Rectangle 19"/>
              <p:cNvSpPr>
                <a:spLocks noChangeArrowheads="1"/>
              </p:cNvSpPr>
              <p:nvPr/>
            </p:nvSpPr>
            <p:spPr bwMode="auto">
              <a:xfrm>
                <a:off x="4948" y="3680"/>
                <a:ext cx="182" cy="174"/>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b="1">
                    <a:solidFill>
                      <a:srgbClr val="99CCFF"/>
                    </a:solidFill>
                    <a:latin typeface="Arial" charset="0"/>
                    <a:ea typeface="ＭＳ Ｐゴシック" charset="0"/>
                    <a:cs typeface="ＭＳ Ｐゴシック" charset="0"/>
                  </a:rPr>
                  <a:t>60</a:t>
                </a:r>
              </a:p>
            </p:txBody>
          </p:sp>
          <p:sp>
            <p:nvSpPr>
              <p:cNvPr id="9233" name="Rectangle 20"/>
              <p:cNvSpPr>
                <a:spLocks noChangeArrowheads="1"/>
              </p:cNvSpPr>
              <p:nvPr/>
            </p:nvSpPr>
            <p:spPr bwMode="auto">
              <a:xfrm>
                <a:off x="5463" y="3680"/>
                <a:ext cx="182" cy="174"/>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b="1">
                    <a:solidFill>
                      <a:srgbClr val="99CCFF"/>
                    </a:solidFill>
                    <a:latin typeface="Arial" charset="0"/>
                    <a:ea typeface="ＭＳ Ｐゴシック" charset="0"/>
                    <a:cs typeface="ＭＳ Ｐゴシック" charset="0"/>
                  </a:rPr>
                  <a:t>80</a:t>
                </a:r>
              </a:p>
            </p:txBody>
          </p:sp>
          <p:sp>
            <p:nvSpPr>
              <p:cNvPr id="9234" name="Rectangle 21"/>
              <p:cNvSpPr>
                <a:spLocks noChangeArrowheads="1"/>
              </p:cNvSpPr>
              <p:nvPr/>
            </p:nvSpPr>
            <p:spPr bwMode="auto">
              <a:xfrm>
                <a:off x="5955" y="3680"/>
                <a:ext cx="273" cy="174"/>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b="1">
                    <a:solidFill>
                      <a:srgbClr val="99CCFF"/>
                    </a:solidFill>
                    <a:latin typeface="Arial" charset="0"/>
                    <a:ea typeface="ＭＳ Ｐゴシック" charset="0"/>
                    <a:cs typeface="ＭＳ Ｐゴシック" charset="0"/>
                  </a:rPr>
                  <a:t>100</a:t>
                </a:r>
              </a:p>
            </p:txBody>
          </p:sp>
          <p:sp>
            <p:nvSpPr>
              <p:cNvPr id="24594" name="Line 22"/>
              <p:cNvSpPr>
                <a:spLocks noChangeShapeType="1"/>
              </p:cNvSpPr>
              <p:nvPr/>
            </p:nvSpPr>
            <p:spPr bwMode="auto">
              <a:xfrm>
                <a:off x="3992" y="974"/>
                <a:ext cx="1" cy="2609"/>
              </a:xfrm>
              <a:prstGeom prst="line">
                <a:avLst/>
              </a:prstGeom>
              <a:noFill/>
              <a:ln w="0">
                <a:solidFill>
                  <a:srgbClr val="0000CC"/>
                </a:solidFill>
                <a:round/>
                <a:headEnd/>
                <a:tailEnd/>
              </a:ln>
              <a:extLst>
                <a:ext uri="{909E8E84-426E-40DD-AFC4-6F175D3DCCD1}">
                  <a14:hiddenFill xmlns:a14="http://schemas.microsoft.com/office/drawing/2010/main">
                    <a:noFill/>
                  </a14:hiddenFill>
                </a:ext>
              </a:extLst>
            </p:spPr>
            <p:txBody>
              <a:bodyPr/>
              <a:lstStyle/>
              <a:p>
                <a:endParaRPr lang="it-IT">
                  <a:solidFill>
                    <a:prstClr val="black"/>
                  </a:solidFill>
                  <a:latin typeface="Arial" charset="0"/>
                  <a:ea typeface="ＭＳ Ｐゴシック" charset="0"/>
                  <a:cs typeface="ＭＳ Ｐゴシック" charset="0"/>
                </a:endParaRPr>
              </a:p>
            </p:txBody>
          </p:sp>
          <p:sp>
            <p:nvSpPr>
              <p:cNvPr id="24595" name="Line 23"/>
              <p:cNvSpPr>
                <a:spLocks noChangeShapeType="1"/>
              </p:cNvSpPr>
              <p:nvPr/>
            </p:nvSpPr>
            <p:spPr bwMode="auto">
              <a:xfrm>
                <a:off x="4506" y="974"/>
                <a:ext cx="1" cy="2609"/>
              </a:xfrm>
              <a:prstGeom prst="line">
                <a:avLst/>
              </a:prstGeom>
              <a:noFill/>
              <a:ln w="0">
                <a:solidFill>
                  <a:srgbClr val="0000CC"/>
                </a:solidFill>
                <a:round/>
                <a:headEnd/>
                <a:tailEnd/>
              </a:ln>
              <a:extLst>
                <a:ext uri="{909E8E84-426E-40DD-AFC4-6F175D3DCCD1}">
                  <a14:hiddenFill xmlns:a14="http://schemas.microsoft.com/office/drawing/2010/main">
                    <a:noFill/>
                  </a14:hiddenFill>
                </a:ext>
              </a:extLst>
            </p:spPr>
            <p:txBody>
              <a:bodyPr/>
              <a:lstStyle/>
              <a:p>
                <a:endParaRPr lang="it-IT">
                  <a:solidFill>
                    <a:prstClr val="black"/>
                  </a:solidFill>
                  <a:latin typeface="Arial" charset="0"/>
                  <a:ea typeface="ＭＳ Ｐゴシック" charset="0"/>
                  <a:cs typeface="ＭＳ Ｐゴシック" charset="0"/>
                </a:endParaRPr>
              </a:p>
            </p:txBody>
          </p:sp>
          <p:sp>
            <p:nvSpPr>
              <p:cNvPr id="24596" name="Line 24"/>
              <p:cNvSpPr>
                <a:spLocks noChangeShapeType="1"/>
              </p:cNvSpPr>
              <p:nvPr/>
            </p:nvSpPr>
            <p:spPr bwMode="auto">
              <a:xfrm>
                <a:off x="5016" y="974"/>
                <a:ext cx="2" cy="2609"/>
              </a:xfrm>
              <a:prstGeom prst="line">
                <a:avLst/>
              </a:prstGeom>
              <a:noFill/>
              <a:ln w="0">
                <a:solidFill>
                  <a:srgbClr val="0000CC"/>
                </a:solidFill>
                <a:round/>
                <a:headEnd/>
                <a:tailEnd/>
              </a:ln>
              <a:extLst>
                <a:ext uri="{909E8E84-426E-40DD-AFC4-6F175D3DCCD1}">
                  <a14:hiddenFill xmlns:a14="http://schemas.microsoft.com/office/drawing/2010/main">
                    <a:noFill/>
                  </a14:hiddenFill>
                </a:ext>
              </a:extLst>
            </p:spPr>
            <p:txBody>
              <a:bodyPr/>
              <a:lstStyle/>
              <a:p>
                <a:endParaRPr lang="it-IT">
                  <a:solidFill>
                    <a:prstClr val="black"/>
                  </a:solidFill>
                  <a:latin typeface="Arial" charset="0"/>
                  <a:ea typeface="ＭＳ Ｐゴシック" charset="0"/>
                  <a:cs typeface="ＭＳ Ｐゴシック" charset="0"/>
                </a:endParaRPr>
              </a:p>
            </p:txBody>
          </p:sp>
          <p:sp>
            <p:nvSpPr>
              <p:cNvPr id="24597" name="Line 25"/>
              <p:cNvSpPr>
                <a:spLocks noChangeShapeType="1"/>
              </p:cNvSpPr>
              <p:nvPr/>
            </p:nvSpPr>
            <p:spPr bwMode="auto">
              <a:xfrm>
                <a:off x="5530" y="974"/>
                <a:ext cx="2" cy="2609"/>
              </a:xfrm>
              <a:prstGeom prst="line">
                <a:avLst/>
              </a:prstGeom>
              <a:noFill/>
              <a:ln w="0">
                <a:solidFill>
                  <a:srgbClr val="0000CC"/>
                </a:solidFill>
                <a:round/>
                <a:headEnd/>
                <a:tailEnd/>
              </a:ln>
              <a:extLst>
                <a:ext uri="{909E8E84-426E-40DD-AFC4-6F175D3DCCD1}">
                  <a14:hiddenFill xmlns:a14="http://schemas.microsoft.com/office/drawing/2010/main">
                    <a:noFill/>
                  </a14:hiddenFill>
                </a:ext>
              </a:extLst>
            </p:spPr>
            <p:txBody>
              <a:bodyPr/>
              <a:lstStyle/>
              <a:p>
                <a:endParaRPr lang="it-IT">
                  <a:solidFill>
                    <a:prstClr val="black"/>
                  </a:solidFill>
                  <a:latin typeface="Arial" charset="0"/>
                  <a:ea typeface="ＭＳ Ｐゴシック" charset="0"/>
                  <a:cs typeface="ＭＳ Ｐゴシック" charset="0"/>
                </a:endParaRPr>
              </a:p>
            </p:txBody>
          </p:sp>
          <p:sp>
            <p:nvSpPr>
              <p:cNvPr id="24598" name="Line 26"/>
              <p:cNvSpPr>
                <a:spLocks noChangeShapeType="1"/>
              </p:cNvSpPr>
              <p:nvPr/>
            </p:nvSpPr>
            <p:spPr bwMode="auto">
              <a:xfrm>
                <a:off x="6046" y="974"/>
                <a:ext cx="0" cy="2609"/>
              </a:xfrm>
              <a:prstGeom prst="line">
                <a:avLst/>
              </a:prstGeom>
              <a:noFill/>
              <a:ln w="0">
                <a:solidFill>
                  <a:srgbClr val="0000CC"/>
                </a:solidFill>
                <a:round/>
                <a:headEnd/>
                <a:tailEnd/>
              </a:ln>
              <a:extLst>
                <a:ext uri="{909E8E84-426E-40DD-AFC4-6F175D3DCCD1}">
                  <a14:hiddenFill xmlns:a14="http://schemas.microsoft.com/office/drawing/2010/main">
                    <a:noFill/>
                  </a14:hiddenFill>
                </a:ext>
              </a:extLst>
            </p:spPr>
            <p:txBody>
              <a:bodyPr/>
              <a:lstStyle/>
              <a:p>
                <a:endParaRPr lang="it-IT">
                  <a:solidFill>
                    <a:prstClr val="black"/>
                  </a:solidFill>
                  <a:latin typeface="Arial" charset="0"/>
                  <a:ea typeface="ＭＳ Ｐゴシック" charset="0"/>
                  <a:cs typeface="ＭＳ Ｐゴシック" charset="0"/>
                </a:endParaRPr>
              </a:p>
            </p:txBody>
          </p:sp>
          <p:sp>
            <p:nvSpPr>
              <p:cNvPr id="24599" name="Rectangle 27"/>
              <p:cNvSpPr>
                <a:spLocks noChangeArrowheads="1"/>
              </p:cNvSpPr>
              <p:nvPr/>
            </p:nvSpPr>
            <p:spPr bwMode="auto">
              <a:xfrm>
                <a:off x="3478" y="1043"/>
                <a:ext cx="2437" cy="224"/>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solidFill>
                    <a:prstClr val="black"/>
                  </a:solidFill>
                  <a:latin typeface="Arial" charset="0"/>
                  <a:ea typeface="ＭＳ Ｐゴシック" charset="0"/>
                  <a:cs typeface="ＭＳ Ｐゴシック" charset="0"/>
                </a:endParaRPr>
              </a:p>
            </p:txBody>
          </p:sp>
          <p:sp>
            <p:nvSpPr>
              <p:cNvPr id="24600" name="Rectangle 28"/>
              <p:cNvSpPr>
                <a:spLocks noChangeArrowheads="1"/>
              </p:cNvSpPr>
              <p:nvPr/>
            </p:nvSpPr>
            <p:spPr bwMode="auto">
              <a:xfrm>
                <a:off x="3478" y="1341"/>
                <a:ext cx="2313" cy="239"/>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solidFill>
                    <a:prstClr val="black"/>
                  </a:solidFill>
                  <a:latin typeface="Arial" charset="0"/>
                  <a:ea typeface="ＭＳ Ｐゴシック" charset="0"/>
                  <a:cs typeface="ＭＳ Ｐゴシック" charset="0"/>
                </a:endParaRPr>
              </a:p>
            </p:txBody>
          </p:sp>
          <p:sp>
            <p:nvSpPr>
              <p:cNvPr id="24601" name="Rectangle 29"/>
              <p:cNvSpPr>
                <a:spLocks noChangeArrowheads="1"/>
              </p:cNvSpPr>
              <p:nvPr/>
            </p:nvSpPr>
            <p:spPr bwMode="auto">
              <a:xfrm>
                <a:off x="3478" y="1729"/>
                <a:ext cx="2183" cy="22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solidFill>
                    <a:prstClr val="black"/>
                  </a:solidFill>
                  <a:latin typeface="Arial" charset="0"/>
                  <a:ea typeface="ＭＳ Ｐゴシック" charset="0"/>
                  <a:cs typeface="ＭＳ Ｐゴシック" charset="0"/>
                </a:endParaRPr>
              </a:p>
            </p:txBody>
          </p:sp>
          <p:sp>
            <p:nvSpPr>
              <p:cNvPr id="24602" name="Rectangle 30"/>
              <p:cNvSpPr>
                <a:spLocks noChangeArrowheads="1"/>
              </p:cNvSpPr>
              <p:nvPr/>
            </p:nvSpPr>
            <p:spPr bwMode="auto">
              <a:xfrm>
                <a:off x="3478" y="2117"/>
                <a:ext cx="1284" cy="22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solidFill>
                    <a:prstClr val="black"/>
                  </a:solidFill>
                  <a:latin typeface="Arial" charset="0"/>
                  <a:ea typeface="ＭＳ Ｐゴシック" charset="0"/>
                  <a:cs typeface="ＭＳ Ｐゴシック" charset="0"/>
                </a:endParaRPr>
              </a:p>
            </p:txBody>
          </p:sp>
          <p:sp>
            <p:nvSpPr>
              <p:cNvPr id="24603" name="Rectangle 31"/>
              <p:cNvSpPr>
                <a:spLocks noChangeArrowheads="1"/>
              </p:cNvSpPr>
              <p:nvPr/>
            </p:nvSpPr>
            <p:spPr bwMode="auto">
              <a:xfrm>
                <a:off x="3478" y="2488"/>
                <a:ext cx="1028" cy="239"/>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solidFill>
                    <a:prstClr val="black"/>
                  </a:solidFill>
                  <a:latin typeface="Arial" charset="0"/>
                  <a:ea typeface="ＭＳ Ｐゴシック" charset="0"/>
                  <a:cs typeface="ＭＳ Ｐゴシック" charset="0"/>
                </a:endParaRPr>
              </a:p>
            </p:txBody>
          </p:sp>
          <p:sp>
            <p:nvSpPr>
              <p:cNvPr id="24604" name="Rectangle 32"/>
              <p:cNvSpPr>
                <a:spLocks noChangeArrowheads="1"/>
              </p:cNvSpPr>
              <p:nvPr/>
            </p:nvSpPr>
            <p:spPr bwMode="auto">
              <a:xfrm>
                <a:off x="3478" y="2891"/>
                <a:ext cx="1028" cy="22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solidFill>
                    <a:prstClr val="black"/>
                  </a:solidFill>
                  <a:latin typeface="Arial" charset="0"/>
                  <a:ea typeface="ＭＳ Ｐゴシック" charset="0"/>
                  <a:cs typeface="ＭＳ Ｐゴシック" charset="0"/>
                </a:endParaRPr>
              </a:p>
            </p:txBody>
          </p:sp>
          <p:sp>
            <p:nvSpPr>
              <p:cNvPr id="24605" name="Rectangle 33"/>
              <p:cNvSpPr>
                <a:spLocks noChangeArrowheads="1"/>
              </p:cNvSpPr>
              <p:nvPr/>
            </p:nvSpPr>
            <p:spPr bwMode="auto">
              <a:xfrm>
                <a:off x="3482" y="3277"/>
                <a:ext cx="246" cy="217"/>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solidFill>
                    <a:prstClr val="black"/>
                  </a:solidFill>
                  <a:latin typeface="Arial" charset="0"/>
                  <a:ea typeface="ＭＳ Ｐゴシック" charset="0"/>
                  <a:cs typeface="ＭＳ Ｐゴシック" charset="0"/>
                </a:endParaRPr>
              </a:p>
            </p:txBody>
          </p:sp>
          <p:sp>
            <p:nvSpPr>
              <p:cNvPr id="24606" name="Line 34"/>
              <p:cNvSpPr>
                <a:spLocks noChangeShapeType="1"/>
              </p:cNvSpPr>
              <p:nvPr/>
            </p:nvSpPr>
            <p:spPr bwMode="auto">
              <a:xfrm>
                <a:off x="3478" y="974"/>
                <a:ext cx="0" cy="2609"/>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a:lstStyle/>
              <a:p>
                <a:endParaRPr lang="it-IT">
                  <a:solidFill>
                    <a:prstClr val="black"/>
                  </a:solidFill>
                  <a:latin typeface="Arial" charset="0"/>
                  <a:ea typeface="ＭＳ Ｐゴシック" charset="0"/>
                  <a:cs typeface="ＭＳ Ｐゴシック" charset="0"/>
                </a:endParaRPr>
              </a:p>
            </p:txBody>
          </p:sp>
          <p:sp>
            <p:nvSpPr>
              <p:cNvPr id="24607" name="Line 35"/>
              <p:cNvSpPr>
                <a:spLocks noChangeShapeType="1"/>
              </p:cNvSpPr>
              <p:nvPr/>
            </p:nvSpPr>
            <p:spPr bwMode="auto">
              <a:xfrm>
                <a:off x="3478" y="3583"/>
                <a:ext cx="2568" cy="1"/>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a:lstStyle/>
              <a:p>
                <a:endParaRPr lang="it-IT">
                  <a:solidFill>
                    <a:prstClr val="black"/>
                  </a:solidFill>
                  <a:latin typeface="Arial" charset="0"/>
                  <a:ea typeface="ＭＳ Ｐゴシック" charset="0"/>
                  <a:cs typeface="ＭＳ Ｐゴシック" charset="0"/>
                </a:endParaRPr>
              </a:p>
            </p:txBody>
          </p:sp>
        </p:grpSp>
      </p:grpSp>
      <p:sp>
        <p:nvSpPr>
          <p:cNvPr id="37" name="Rectangle 2"/>
          <p:cNvSpPr txBox="1">
            <a:spLocks noChangeArrowheads="1"/>
          </p:cNvSpPr>
          <p:nvPr/>
        </p:nvSpPr>
        <p:spPr>
          <a:xfrm>
            <a:off x="2409381" y="377827"/>
            <a:ext cx="7429500" cy="723901"/>
          </a:xfrm>
          <a:prstGeom prst="rect">
            <a:avLst/>
          </a:prstGeom>
        </p:spPr>
        <p:txBody>
          <a:bodyPr>
            <a:noAutofit/>
          </a:bodyPr>
          <a:lstStyle>
            <a:lvl1pPr algn="l" defTabSz="342900" rtl="0" eaLnBrk="1" fontAlgn="base" hangingPunct="1">
              <a:spcBef>
                <a:spcPct val="0"/>
              </a:spcBef>
              <a:spcAft>
                <a:spcPct val="0"/>
              </a:spcAft>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342900" rtl="0" eaLnBrk="1" fontAlgn="base" hangingPunct="1">
              <a:spcBef>
                <a:spcPct val="0"/>
              </a:spcBef>
              <a:spcAft>
                <a:spcPct val="0"/>
              </a:spcAft>
              <a:defRPr sz="2400">
                <a:solidFill>
                  <a:schemeClr val="tx1"/>
                </a:solidFill>
                <a:latin typeface="Century Gothic" pitchFamily="34" charset="0"/>
              </a:defRPr>
            </a:lvl2pPr>
            <a:lvl3pPr algn="l" defTabSz="342900" rtl="0" eaLnBrk="1" fontAlgn="base" hangingPunct="1">
              <a:spcBef>
                <a:spcPct val="0"/>
              </a:spcBef>
              <a:spcAft>
                <a:spcPct val="0"/>
              </a:spcAft>
              <a:defRPr sz="2400">
                <a:solidFill>
                  <a:schemeClr val="tx1"/>
                </a:solidFill>
                <a:latin typeface="Century Gothic" pitchFamily="34" charset="0"/>
              </a:defRPr>
            </a:lvl3pPr>
            <a:lvl4pPr algn="l" defTabSz="342900" rtl="0" eaLnBrk="1" fontAlgn="base" hangingPunct="1">
              <a:spcBef>
                <a:spcPct val="0"/>
              </a:spcBef>
              <a:spcAft>
                <a:spcPct val="0"/>
              </a:spcAft>
              <a:defRPr sz="2400">
                <a:solidFill>
                  <a:schemeClr val="tx1"/>
                </a:solidFill>
                <a:latin typeface="Century Gothic" pitchFamily="34" charset="0"/>
              </a:defRPr>
            </a:lvl4pPr>
            <a:lvl5pPr algn="l" defTabSz="342900" rtl="0" eaLnBrk="1" fontAlgn="base" hangingPunct="1">
              <a:spcBef>
                <a:spcPct val="0"/>
              </a:spcBef>
              <a:spcAft>
                <a:spcPct val="0"/>
              </a:spcAft>
              <a:defRPr sz="24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it-IT" sz="6000" b="1" dirty="0">
                <a:solidFill>
                  <a:srgbClr val="F6F000"/>
                </a:solidFill>
                <a:latin typeface="Calibri"/>
                <a:cs typeface="Calibri"/>
              </a:rPr>
              <a:t>SINTOMATOLOGIA</a:t>
            </a:r>
          </a:p>
        </p:txBody>
      </p:sp>
    </p:spTree>
    <p:extLst>
      <p:ext uri="{BB962C8B-B14F-4D97-AF65-F5344CB8AC3E}">
        <p14:creationId xmlns:p14="http://schemas.microsoft.com/office/powerpoint/2010/main" val="3599109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063552" y="110280"/>
            <a:ext cx="8229600" cy="1143000"/>
          </a:xfrm>
        </p:spPr>
        <p:txBody>
          <a:bodyPr>
            <a:normAutofit/>
          </a:bodyPr>
          <a:lstStyle/>
          <a:p>
            <a:pPr algn="ctr" eaLnBrk="1" hangingPunct="1"/>
            <a:r>
              <a:rPr lang="en-US" sz="4800" b="1" dirty="0">
                <a:solidFill>
                  <a:srgbClr val="FFFF00"/>
                </a:solidFill>
                <a:latin typeface="Calibri" charset="0"/>
              </a:rPr>
              <a:t>Pain in acute pancreatitis</a:t>
            </a:r>
          </a:p>
        </p:txBody>
      </p:sp>
      <p:sp>
        <p:nvSpPr>
          <p:cNvPr id="27650" name="Content Placeholder 2"/>
          <p:cNvSpPr>
            <a:spLocks noGrp="1"/>
          </p:cNvSpPr>
          <p:nvPr>
            <p:ph idx="1"/>
          </p:nvPr>
        </p:nvSpPr>
        <p:spPr>
          <a:xfrm>
            <a:off x="1703512" y="1169566"/>
            <a:ext cx="8812088" cy="5211763"/>
          </a:xfrm>
        </p:spPr>
        <p:txBody>
          <a:bodyPr/>
          <a:lstStyle/>
          <a:p>
            <a:pPr marL="0" indent="0">
              <a:buNone/>
            </a:pPr>
            <a:r>
              <a:rPr lang="en-US" dirty="0">
                <a:solidFill>
                  <a:srgbClr val="FDFDFD"/>
                </a:solidFill>
                <a:latin typeface="Calibri" charset="0"/>
              </a:rPr>
              <a:t>	“</a:t>
            </a:r>
            <a:r>
              <a:rPr lang="en-US" i="1" dirty="0">
                <a:solidFill>
                  <a:srgbClr val="FDFDFD"/>
                </a:solidFill>
                <a:latin typeface="Calibri" charset="0"/>
              </a:rPr>
              <a:t>Worse than childbirth</a:t>
            </a:r>
            <a:r>
              <a:rPr lang="en-US" dirty="0">
                <a:solidFill>
                  <a:srgbClr val="FDFDFD"/>
                </a:solidFill>
                <a:latin typeface="Calibri" charset="0"/>
              </a:rPr>
              <a:t>”         “</a:t>
            </a:r>
            <a:r>
              <a:rPr lang="en-US" i="1" dirty="0">
                <a:solidFill>
                  <a:srgbClr val="FDFDFD"/>
                </a:solidFill>
                <a:latin typeface="Calibri" charset="0"/>
              </a:rPr>
              <a:t>Worse than being shot</a:t>
            </a:r>
            <a:r>
              <a:rPr lang="en-US" dirty="0">
                <a:solidFill>
                  <a:srgbClr val="FDFDFD"/>
                </a:solidFill>
                <a:latin typeface="Calibri" charset="0"/>
              </a:rPr>
              <a:t>”</a:t>
            </a:r>
          </a:p>
          <a:p>
            <a:r>
              <a:rPr lang="it-IT" dirty="0">
                <a:solidFill>
                  <a:srgbClr val="FDFDFD"/>
                </a:solidFill>
                <a:latin typeface="Calibri" charset="0"/>
              </a:rPr>
              <a:t>Inizio rapido e dopo 10-15min raggiunge il picco di intensità</a:t>
            </a:r>
          </a:p>
          <a:p>
            <a:pPr lvl="1" eaLnBrk="1" hangingPunct="1"/>
            <a:r>
              <a:rPr lang="it-IT" dirty="0" smtClean="0">
                <a:solidFill>
                  <a:srgbClr val="FDFDFD"/>
                </a:solidFill>
                <a:latin typeface="Calibri" charset="0"/>
              </a:rPr>
              <a:t>3° per rapidità dopo perforazione ed occlusione vascolare mesenterica</a:t>
            </a:r>
          </a:p>
          <a:p>
            <a:pPr eaLnBrk="1" hangingPunct="1"/>
            <a:r>
              <a:rPr lang="it-IT" dirty="0">
                <a:solidFill>
                  <a:srgbClr val="FDFDFD"/>
                </a:solidFill>
                <a:latin typeface="Calibri" charset="0"/>
              </a:rPr>
              <a:t>Dolore costante (non colico)</a:t>
            </a:r>
          </a:p>
          <a:p>
            <a:pPr eaLnBrk="1" hangingPunct="1"/>
            <a:r>
              <a:rPr lang="it-IT" dirty="0">
                <a:solidFill>
                  <a:srgbClr val="FDFDFD"/>
                </a:solidFill>
                <a:latin typeface="Calibri" charset="0"/>
              </a:rPr>
              <a:t>Può durare giorni (o più, se cronicizza)</a:t>
            </a:r>
            <a:endParaRPr lang="it-IT" dirty="0" smtClean="0">
              <a:solidFill>
                <a:srgbClr val="FDFDFD"/>
              </a:solidFill>
              <a:latin typeface="Calibri" charset="0"/>
            </a:endParaRPr>
          </a:p>
          <a:p>
            <a:pPr eaLnBrk="1" hangingPunct="1"/>
            <a:r>
              <a:rPr lang="it-IT" dirty="0">
                <a:solidFill>
                  <a:srgbClr val="FDFDFD"/>
                </a:solidFill>
                <a:latin typeface="Calibri" charset="0"/>
              </a:rPr>
              <a:t>Si irradia al dorso nel 50% dei casi</a:t>
            </a:r>
          </a:p>
          <a:p>
            <a:pPr eaLnBrk="1" hangingPunct="1"/>
            <a:r>
              <a:rPr lang="it-IT" dirty="0">
                <a:solidFill>
                  <a:srgbClr val="FDFDFD"/>
                </a:solidFill>
                <a:latin typeface="Calibri" charset="0"/>
              </a:rPr>
              <a:t>A volte viene a mancare (</a:t>
            </a:r>
            <a:r>
              <a:rPr lang="it-IT" u="sng" dirty="0" err="1">
                <a:solidFill>
                  <a:srgbClr val="FDFDFD"/>
                </a:solidFill>
                <a:latin typeface="Calibri" charset="0"/>
              </a:rPr>
              <a:t>painless</a:t>
            </a:r>
            <a:r>
              <a:rPr lang="it-IT" u="sng" dirty="0">
                <a:solidFill>
                  <a:srgbClr val="FDFDFD"/>
                </a:solidFill>
                <a:latin typeface="Calibri" charset="0"/>
              </a:rPr>
              <a:t> </a:t>
            </a:r>
            <a:r>
              <a:rPr lang="it-IT" u="sng" dirty="0" err="1">
                <a:solidFill>
                  <a:srgbClr val="FDFDFD"/>
                </a:solidFill>
                <a:latin typeface="Calibri" charset="0"/>
              </a:rPr>
              <a:t>pancreatitis</a:t>
            </a:r>
            <a:r>
              <a:rPr lang="it-IT" dirty="0">
                <a:solidFill>
                  <a:srgbClr val="FDFDFD"/>
                </a:solidFill>
                <a:latin typeface="Calibri" charset="0"/>
              </a:rPr>
              <a:t>)</a:t>
            </a:r>
          </a:p>
          <a:p>
            <a:pPr eaLnBrk="1" hangingPunct="1"/>
            <a:r>
              <a:rPr lang="it-IT" dirty="0">
                <a:solidFill>
                  <a:srgbClr val="FDFDFD"/>
                </a:solidFill>
                <a:latin typeface="Calibri" charset="0"/>
              </a:rPr>
              <a:t>È il sintomo principale di accesso in PS per pancreatite acuta</a:t>
            </a:r>
          </a:p>
        </p:txBody>
      </p:sp>
    </p:spTree>
    <p:extLst>
      <p:ext uri="{BB962C8B-B14F-4D97-AF65-F5344CB8AC3E}">
        <p14:creationId xmlns:p14="http://schemas.microsoft.com/office/powerpoint/2010/main" val="3553526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80060" y="260648"/>
            <a:ext cx="7429500" cy="1307232"/>
          </a:xfrm>
        </p:spPr>
        <p:txBody>
          <a:bodyPr>
            <a:normAutofit/>
          </a:bodyPr>
          <a:lstStyle/>
          <a:p>
            <a:pPr algn="ctr"/>
            <a:r>
              <a:rPr lang="it-IT" sz="6000" b="1">
                <a:solidFill>
                  <a:srgbClr val="FFFF00"/>
                </a:solidFill>
              </a:rPr>
              <a:t>CASO CLINICO</a:t>
            </a:r>
          </a:p>
        </p:txBody>
      </p:sp>
      <p:pic>
        <p:nvPicPr>
          <p:cNvPr id="129026" name="Picture 2" descr="mmagine correla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3814" y="1772817"/>
            <a:ext cx="7601992" cy="463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768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380060" y="260648"/>
            <a:ext cx="7429500" cy="1905000"/>
          </a:xfrm>
        </p:spPr>
        <p:txBody>
          <a:bodyPr>
            <a:noAutofit/>
          </a:bodyPr>
          <a:lstStyle/>
          <a:p>
            <a:pPr algn="ctr"/>
            <a:r>
              <a:rPr lang="en-US" sz="6000" dirty="0">
                <a:solidFill>
                  <a:srgbClr val="FFFF00"/>
                </a:solidFill>
                <a:latin typeface="Calibri" charset="0"/>
              </a:rPr>
              <a:t>MANIFESTAZIONI EXTRAINTESTINALI</a:t>
            </a:r>
          </a:p>
        </p:txBody>
      </p:sp>
      <p:sp>
        <p:nvSpPr>
          <p:cNvPr id="26626" name="Content Placeholder 2"/>
          <p:cNvSpPr>
            <a:spLocks noGrp="1"/>
          </p:cNvSpPr>
          <p:nvPr>
            <p:ph idx="1"/>
          </p:nvPr>
        </p:nvSpPr>
        <p:spPr>
          <a:xfrm>
            <a:off x="1919536" y="2564904"/>
            <a:ext cx="8424936" cy="3672408"/>
          </a:xfrm>
        </p:spPr>
        <p:txBody>
          <a:bodyPr>
            <a:normAutofit/>
          </a:bodyPr>
          <a:lstStyle/>
          <a:p>
            <a:r>
              <a:rPr lang="it-IT" sz="2400" dirty="0">
                <a:solidFill>
                  <a:srgbClr val="FDFDFD"/>
                </a:solidFill>
                <a:latin typeface="Calibri" charset="0"/>
              </a:rPr>
              <a:t>Artriti </a:t>
            </a:r>
          </a:p>
          <a:p>
            <a:r>
              <a:rPr lang="it-IT" sz="2400" dirty="0">
                <a:solidFill>
                  <a:srgbClr val="FDFDFD"/>
                </a:solidFill>
                <a:latin typeface="Calibri" charset="0"/>
              </a:rPr>
              <a:t>Sierositi (pericarditi, pleuriti)</a:t>
            </a:r>
          </a:p>
          <a:p>
            <a:r>
              <a:rPr lang="it-IT" sz="2400" dirty="0">
                <a:solidFill>
                  <a:srgbClr val="FDFDFD"/>
                </a:solidFill>
                <a:latin typeface="Calibri" charset="0"/>
              </a:rPr>
              <a:t>Pannicoliti, Necrosi grassa sottocutanea, può ricordare l’eritema nodoso (1% of di tutti i casi, 10% all’esame autoptico)</a:t>
            </a:r>
          </a:p>
          <a:p>
            <a:r>
              <a:rPr lang="it-IT" sz="2400" dirty="0">
                <a:solidFill>
                  <a:srgbClr val="FDFDFD"/>
                </a:solidFill>
                <a:latin typeface="Calibri" charset="0"/>
              </a:rPr>
              <a:t>Retinopatia di Purtscher (rara)</a:t>
            </a:r>
          </a:p>
          <a:p>
            <a:pPr lvl="1"/>
            <a:r>
              <a:rPr lang="it-IT" sz="2800" dirty="0">
                <a:solidFill>
                  <a:srgbClr val="FDFDFD"/>
                </a:solidFill>
                <a:latin typeface="Calibri" charset="0"/>
              </a:rPr>
              <a:t>Cecità improvvisa da occlusione dell’arteria retinica</a:t>
            </a:r>
          </a:p>
          <a:p>
            <a:endParaRPr lang="it-IT" sz="2400" dirty="0">
              <a:latin typeface="Calibri" charset="0"/>
            </a:endParaRPr>
          </a:p>
        </p:txBody>
      </p:sp>
    </p:spTree>
    <p:extLst>
      <p:ext uri="{BB962C8B-B14F-4D97-AF65-F5344CB8AC3E}">
        <p14:creationId xmlns:p14="http://schemas.microsoft.com/office/powerpoint/2010/main" val="1513566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409381" y="377827"/>
            <a:ext cx="7429500" cy="723901"/>
          </a:xfrm>
          <a:prstGeom prst="rect">
            <a:avLst/>
          </a:prstGeom>
        </p:spPr>
        <p:txBody>
          <a:bodyPr>
            <a:noAutofit/>
          </a:bodyPr>
          <a:lstStyle>
            <a:lvl1pPr algn="l" defTabSz="342900" rtl="0" eaLnBrk="1" fontAlgn="base" hangingPunct="1">
              <a:spcBef>
                <a:spcPct val="0"/>
              </a:spcBef>
              <a:spcAft>
                <a:spcPct val="0"/>
              </a:spcAft>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342900" rtl="0" eaLnBrk="1" fontAlgn="base" hangingPunct="1">
              <a:spcBef>
                <a:spcPct val="0"/>
              </a:spcBef>
              <a:spcAft>
                <a:spcPct val="0"/>
              </a:spcAft>
              <a:defRPr sz="2400">
                <a:solidFill>
                  <a:schemeClr val="tx1"/>
                </a:solidFill>
                <a:latin typeface="Century Gothic" pitchFamily="34" charset="0"/>
              </a:defRPr>
            </a:lvl2pPr>
            <a:lvl3pPr algn="l" defTabSz="342900" rtl="0" eaLnBrk="1" fontAlgn="base" hangingPunct="1">
              <a:spcBef>
                <a:spcPct val="0"/>
              </a:spcBef>
              <a:spcAft>
                <a:spcPct val="0"/>
              </a:spcAft>
              <a:defRPr sz="2400">
                <a:solidFill>
                  <a:schemeClr val="tx1"/>
                </a:solidFill>
                <a:latin typeface="Century Gothic" pitchFamily="34" charset="0"/>
              </a:defRPr>
            </a:lvl3pPr>
            <a:lvl4pPr algn="l" defTabSz="342900" rtl="0" eaLnBrk="1" fontAlgn="base" hangingPunct="1">
              <a:spcBef>
                <a:spcPct val="0"/>
              </a:spcBef>
              <a:spcAft>
                <a:spcPct val="0"/>
              </a:spcAft>
              <a:defRPr sz="2400">
                <a:solidFill>
                  <a:schemeClr val="tx1"/>
                </a:solidFill>
                <a:latin typeface="Century Gothic" pitchFamily="34" charset="0"/>
              </a:defRPr>
            </a:lvl4pPr>
            <a:lvl5pPr algn="l" defTabSz="342900" rtl="0" eaLnBrk="1" fontAlgn="base" hangingPunct="1">
              <a:spcBef>
                <a:spcPct val="0"/>
              </a:spcBef>
              <a:spcAft>
                <a:spcPct val="0"/>
              </a:spcAft>
              <a:defRPr sz="24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it-IT" sz="6000" b="1" dirty="0">
                <a:solidFill>
                  <a:srgbClr val="F6F000"/>
                </a:solidFill>
                <a:latin typeface="Calibri"/>
                <a:cs typeface="Calibri"/>
              </a:rPr>
              <a:t>Laboratorio</a:t>
            </a:r>
          </a:p>
        </p:txBody>
      </p:sp>
      <p:sp>
        <p:nvSpPr>
          <p:cNvPr id="9" name="Content Placeholder 2"/>
          <p:cNvSpPr>
            <a:spLocks noGrp="1"/>
          </p:cNvSpPr>
          <p:nvPr>
            <p:ph idx="1"/>
          </p:nvPr>
        </p:nvSpPr>
        <p:spPr>
          <a:xfrm>
            <a:off x="1919537" y="1988840"/>
            <a:ext cx="3968313" cy="4176464"/>
          </a:xfrm>
        </p:spPr>
        <p:txBody>
          <a:bodyPr anchor="t">
            <a:normAutofit/>
          </a:bodyPr>
          <a:lstStyle/>
          <a:p>
            <a:r>
              <a:rPr lang="it-IT" sz="2400" dirty="0"/>
              <a:t>↑ Amilasi</a:t>
            </a:r>
          </a:p>
          <a:p>
            <a:r>
              <a:rPr lang="it-IT" sz="2400" dirty="0"/>
              <a:t>↑ Isoamilasi pancreatiche</a:t>
            </a:r>
          </a:p>
          <a:p>
            <a:r>
              <a:rPr lang="it-IT" sz="2400" dirty="0"/>
              <a:t>↑ Lipasi (Più specifiche e rimangono in circolo più a lungo)</a:t>
            </a:r>
          </a:p>
          <a:p>
            <a:r>
              <a:rPr lang="it-IT" sz="2400" dirty="0"/>
              <a:t>↑ Leucociti</a:t>
            </a:r>
          </a:p>
          <a:p>
            <a:r>
              <a:rPr lang="it-IT" sz="2400" dirty="0"/>
              <a:t>↑ BUN (se emoconcentrazione)</a:t>
            </a:r>
          </a:p>
          <a:p>
            <a:r>
              <a:rPr lang="it-IT" sz="2400" dirty="0"/>
              <a:t>Ipocalcemia (25% dei casi)</a:t>
            </a:r>
          </a:p>
          <a:p>
            <a:endParaRPr lang="it-IT" sz="2400" dirty="0"/>
          </a:p>
          <a:p>
            <a:endParaRPr lang="it-IT" sz="2400" dirty="0"/>
          </a:p>
        </p:txBody>
      </p:sp>
      <p:sp>
        <p:nvSpPr>
          <p:cNvPr id="10" name="Content Placeholder 2"/>
          <p:cNvSpPr txBox="1">
            <a:spLocks/>
          </p:cNvSpPr>
          <p:nvPr/>
        </p:nvSpPr>
        <p:spPr>
          <a:xfrm>
            <a:off x="6312025" y="1988840"/>
            <a:ext cx="2736304" cy="4176464"/>
          </a:xfrm>
          <a:prstGeom prst="rect">
            <a:avLst/>
          </a:prstGeom>
        </p:spPr>
        <p:txBody>
          <a:bodyPr vert="horz" lIns="91440" tIns="45720" rIns="91440" bIns="45720" rtlCol="0" anchor="t">
            <a:normAutofit/>
          </a:bodyPr>
          <a:lstStyle>
            <a:lvl1pPr marL="214313" indent="-214313" algn="l" defTabSz="342900" rtl="0" eaLnBrk="1" fontAlgn="base" hangingPunct="1">
              <a:spcBef>
                <a:spcPct val="20000"/>
              </a:spcBef>
              <a:spcAft>
                <a:spcPts val="450"/>
              </a:spcAft>
              <a:buClr>
                <a:schemeClr val="tx1"/>
              </a:buClr>
              <a:buSzPct val="100000"/>
              <a:buFont typeface="Arial" charset="0"/>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fontAlgn="base" hangingPunct="1">
              <a:spcBef>
                <a:spcPct val="20000"/>
              </a:spcBef>
              <a:spcAft>
                <a:spcPts val="450"/>
              </a:spcAft>
              <a:buClr>
                <a:schemeClr val="tx1"/>
              </a:buClr>
              <a:buSzPct val="100000"/>
              <a:buFont typeface="Arial" charset="0"/>
              <a:buChar char="•"/>
              <a:defRPr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fontAlgn="base" hangingPunct="1">
              <a:spcBef>
                <a:spcPct val="20000"/>
              </a:spcBef>
              <a:spcAft>
                <a:spcPts val="450"/>
              </a:spcAft>
              <a:buClr>
                <a:schemeClr val="tx1"/>
              </a:buClr>
              <a:buSzPct val="100000"/>
              <a:buFont typeface="Arial" charset="0"/>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it-IT" sz="2400" dirty="0"/>
              <a:t>IPERGLICEMIA</a:t>
            </a:r>
          </a:p>
          <a:p>
            <a:r>
              <a:rPr lang="it-IT" sz="2400" dirty="0"/>
              <a:t>↑ ALP</a:t>
            </a:r>
          </a:p>
          <a:p>
            <a:r>
              <a:rPr lang="it-IT" sz="2400" dirty="0"/>
              <a:t>↑ AST</a:t>
            </a:r>
          </a:p>
          <a:p>
            <a:r>
              <a:rPr lang="it-IT" sz="2400" dirty="0"/>
              <a:t>↑ LDH</a:t>
            </a:r>
          </a:p>
          <a:p>
            <a:r>
              <a:rPr lang="it-IT" sz="2400" dirty="0"/>
              <a:t>↑ PCR</a:t>
            </a:r>
          </a:p>
          <a:p>
            <a:r>
              <a:rPr lang="it-IT" sz="2400" dirty="0"/>
              <a:t>Iperbilirubinemia (10% dei casi)</a:t>
            </a:r>
          </a:p>
          <a:p>
            <a:r>
              <a:rPr lang="it-IT" sz="2400" dirty="0"/>
              <a:t>Ipossemia</a:t>
            </a:r>
          </a:p>
          <a:p>
            <a:endParaRPr lang="it-IT" sz="2400" dirty="0"/>
          </a:p>
        </p:txBody>
      </p:sp>
      <p:sp>
        <p:nvSpPr>
          <p:cNvPr id="11" name="Parentesi graffa chiusa 10"/>
          <p:cNvSpPr/>
          <p:nvPr/>
        </p:nvSpPr>
        <p:spPr>
          <a:xfrm>
            <a:off x="7464153" y="2492896"/>
            <a:ext cx="432048" cy="936104"/>
          </a:xfrm>
          <a:prstGeom prst="rightBrace">
            <a:avLst>
              <a:gd name="adj1" fmla="val 37030"/>
              <a:gd name="adj2" fmla="val 56623"/>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CasellaDiTesto 11"/>
          <p:cNvSpPr txBox="1"/>
          <p:nvPr/>
        </p:nvSpPr>
        <p:spPr>
          <a:xfrm>
            <a:off x="8184232" y="2483894"/>
            <a:ext cx="2304256" cy="36933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a:solidFill>
                  <a:schemeClr val="tx1"/>
                </a:solidFill>
              </a:rPr>
              <a:t>AP SU BASE LITIASICA</a:t>
            </a:r>
          </a:p>
        </p:txBody>
      </p:sp>
    </p:spTree>
    <p:extLst>
      <p:ext uri="{BB962C8B-B14F-4D97-AF65-F5344CB8AC3E}">
        <p14:creationId xmlns:p14="http://schemas.microsoft.com/office/powerpoint/2010/main" val="247247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795462" y="1114556"/>
            <a:ext cx="8527324" cy="802276"/>
          </a:xfrm>
        </p:spPr>
        <p:txBody>
          <a:bodyPr>
            <a:noAutofit/>
          </a:bodyPr>
          <a:lstStyle/>
          <a:p>
            <a:pPr algn="ctr"/>
            <a:r>
              <a:rPr lang="en-US" b="1">
                <a:solidFill>
                  <a:srgbClr val="F6F000"/>
                </a:solidFill>
                <a:latin typeface="Garamond" charset="0"/>
              </a:rPr>
              <a:t>SERUM PANCREATIC ENZYMES</a:t>
            </a:r>
            <a:br>
              <a:rPr lang="en-US" b="1">
                <a:solidFill>
                  <a:srgbClr val="F6F000"/>
                </a:solidFill>
                <a:latin typeface="Garamond" charset="0"/>
              </a:rPr>
            </a:br>
            <a:r>
              <a:rPr lang="en-US" b="1">
                <a:solidFill>
                  <a:srgbClr val="F6F000"/>
                </a:solidFill>
                <a:latin typeface="Garamond" charset="0"/>
              </a:rPr>
              <a:t>(Amylase and/or Lipase)</a:t>
            </a:r>
          </a:p>
        </p:txBody>
      </p:sp>
      <p:graphicFrame>
        <p:nvGraphicFramePr>
          <p:cNvPr id="5122" name="Object 3"/>
          <p:cNvGraphicFramePr>
            <a:graphicFrameLocks noGrp="1" noChangeAspect="1"/>
          </p:cNvGraphicFramePr>
          <p:nvPr>
            <p:ph type="chart" idx="1"/>
            <p:extLst/>
          </p:nvPr>
        </p:nvGraphicFramePr>
        <p:xfrm>
          <a:off x="1802540" y="2050314"/>
          <a:ext cx="8520247" cy="4283419"/>
        </p:xfrm>
        <a:graphic>
          <a:graphicData uri="http://schemas.openxmlformats.org/presentationml/2006/ole">
            <mc:AlternateContent xmlns:mc="http://schemas.openxmlformats.org/markup-compatibility/2006">
              <mc:Choice xmlns:v="urn:schemas-microsoft-com:vml" Requires="v">
                <p:oleObj spid="_x0000_s4100" name="Grafico" r:id="rId3" imgW="9563269" imgH="4267048" progId="MSGraph.Chart.8">
                  <p:embed followColorScheme="full"/>
                </p:oleObj>
              </mc:Choice>
              <mc:Fallback>
                <p:oleObj name="Grafico" r:id="rId3" imgW="9563269" imgH="4267048" progId="MSGraph.Chart.8">
                  <p:embed followColorScheme="full"/>
                  <p:pic>
                    <p:nvPicPr>
                      <p:cNvPr id="5122" name="Object 3"/>
                      <p:cNvPicPr>
                        <a:picLocks noChangeAspect="1" noChangeArrowheads="1"/>
                      </p:cNvPicPr>
                      <p:nvPr/>
                    </p:nvPicPr>
                    <p:blipFill>
                      <a:blip r:embed="rId4"/>
                      <a:srcRect/>
                      <a:stretch>
                        <a:fillRect/>
                      </a:stretch>
                    </p:blipFill>
                    <p:spPr bwMode="auto">
                      <a:xfrm>
                        <a:off x="1802540" y="2050314"/>
                        <a:ext cx="8520247" cy="4283419"/>
                      </a:xfrm>
                      <a:prstGeom prst="rect">
                        <a:avLst/>
                      </a:prstGeom>
                    </p:spPr>
                  </p:pic>
                </p:oleObj>
              </mc:Fallback>
            </mc:AlternateContent>
          </a:graphicData>
        </a:graphic>
      </p:graphicFrame>
      <p:sp>
        <p:nvSpPr>
          <p:cNvPr id="5125" name="Rectangle 4"/>
          <p:cNvSpPr>
            <a:spLocks noChangeArrowheads="1"/>
          </p:cNvSpPr>
          <p:nvPr/>
        </p:nvSpPr>
        <p:spPr bwMode="auto">
          <a:xfrm>
            <a:off x="3132891" y="3429000"/>
            <a:ext cx="4746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it-IT" sz="3200" b="1" dirty="0">
                <a:solidFill>
                  <a:srgbClr val="FBFBFB"/>
                </a:solidFill>
                <a:latin typeface="Garamond" charset="0"/>
                <a:ea typeface="ＭＳ Ｐゴシック" charset="0"/>
              </a:rPr>
              <a:t>%</a:t>
            </a:r>
          </a:p>
        </p:txBody>
      </p:sp>
      <p:grpSp>
        <p:nvGrpSpPr>
          <p:cNvPr id="5126" name="Group 5"/>
          <p:cNvGrpSpPr>
            <a:grpSpLocks/>
          </p:cNvGrpSpPr>
          <p:nvPr/>
        </p:nvGrpSpPr>
        <p:grpSpPr bwMode="auto">
          <a:xfrm>
            <a:off x="1550989" y="44451"/>
            <a:ext cx="4352925" cy="936625"/>
            <a:chOff x="56" y="74"/>
            <a:chExt cx="3547" cy="817"/>
          </a:xfrm>
        </p:grpSpPr>
        <p:graphicFrame>
          <p:nvGraphicFramePr>
            <p:cNvPr id="5123" name="Object 6"/>
            <p:cNvGraphicFramePr>
              <a:graphicFrameLocks noChangeAspect="1"/>
            </p:cNvGraphicFramePr>
            <p:nvPr/>
          </p:nvGraphicFramePr>
          <p:xfrm>
            <a:off x="56" y="74"/>
            <a:ext cx="2605" cy="816"/>
          </p:xfrm>
          <a:graphic>
            <a:graphicData uri="http://schemas.openxmlformats.org/presentationml/2006/ole">
              <mc:AlternateContent xmlns:mc="http://schemas.openxmlformats.org/markup-compatibility/2006">
                <mc:Choice xmlns:v="urn:schemas-microsoft-com:vml" Requires="v">
                  <p:oleObj spid="_x0000_s4101" name="Fotografia di Photo Editor" r:id="rId5" imgW="9933333" imgH="3505689" progId="MSPhotoEd.3">
                    <p:embed/>
                  </p:oleObj>
                </mc:Choice>
                <mc:Fallback>
                  <p:oleObj name="Fotografia di Photo Editor" r:id="rId5" imgW="9933333" imgH="3505689" progId="MSPhotoEd.3">
                    <p:embed/>
                    <p:pic>
                      <p:nvPicPr>
                        <p:cNvPr id="5123"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 y="74"/>
                          <a:ext cx="2605"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7" name="Text Box 7"/>
            <p:cNvSpPr txBox="1">
              <a:spLocks noChangeAspect="1" noChangeArrowheads="1"/>
            </p:cNvSpPr>
            <p:nvPr/>
          </p:nvSpPr>
          <p:spPr bwMode="auto">
            <a:xfrm>
              <a:off x="2650" y="74"/>
              <a:ext cx="953" cy="8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800">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800">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800">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800">
                  <a:solidFill>
                    <a:schemeClr val="tx1"/>
                  </a:solidFill>
                  <a:latin typeface="Verdana" charset="0"/>
                  <a:ea typeface="ＭＳ Ｐゴシック" charset="0"/>
                </a:defRPr>
              </a:lvl9pPr>
            </a:lstStyle>
            <a:p>
              <a:pPr algn="ctr">
                <a:spcBef>
                  <a:spcPct val="50000"/>
                </a:spcBef>
              </a:pPr>
              <a:r>
                <a:rPr lang="it-IT" sz="3200" b="1">
                  <a:solidFill>
                    <a:srgbClr val="CC99FF"/>
                  </a:solidFill>
                  <a:latin typeface="Arial" charset="0"/>
                </a:rPr>
                <a:t>Fase 1</a:t>
              </a:r>
            </a:p>
          </p:txBody>
        </p:sp>
      </p:grpSp>
    </p:spTree>
    <p:extLst>
      <p:ext uri="{BB962C8B-B14F-4D97-AF65-F5344CB8AC3E}">
        <p14:creationId xmlns:p14="http://schemas.microsoft.com/office/powerpoint/2010/main" val="3202816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5000" y="276225"/>
            <a:ext cx="8610600" cy="438150"/>
          </a:xfrm>
        </p:spPr>
        <p:txBody>
          <a:bodyPr>
            <a:normAutofit fontScale="90000"/>
          </a:bodyPr>
          <a:lstStyle/>
          <a:p>
            <a:pPr algn="ctr"/>
            <a:r>
              <a:rPr lang="en-US" sz="3200" b="1">
                <a:solidFill>
                  <a:srgbClr val="F6F000"/>
                </a:solidFill>
                <a:latin typeface="Garamond" charset="0"/>
              </a:rPr>
              <a:t>SERUM PANCREATIC ENZYMES</a:t>
            </a:r>
          </a:p>
        </p:txBody>
      </p:sp>
      <p:pic>
        <p:nvPicPr>
          <p:cNvPr id="34819" name="Picture 10" descr="File008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7825" y="1084264"/>
            <a:ext cx="6065838" cy="5081587"/>
          </a:xfrm>
          <a:noFill/>
        </p:spPr>
      </p:pic>
      <p:sp>
        <p:nvSpPr>
          <p:cNvPr id="34820" name="Text Box 12"/>
          <p:cNvSpPr txBox="1">
            <a:spLocks noChangeArrowheads="1"/>
          </p:cNvSpPr>
          <p:nvPr/>
        </p:nvSpPr>
        <p:spPr bwMode="auto">
          <a:xfrm>
            <a:off x="7915276" y="2430464"/>
            <a:ext cx="26384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800">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800">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800">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800">
                <a:solidFill>
                  <a:schemeClr val="tx1"/>
                </a:solidFill>
                <a:latin typeface="Verdana" charset="0"/>
                <a:ea typeface="ＭＳ Ｐゴシック" charset="0"/>
              </a:defRPr>
            </a:lvl9pPr>
          </a:lstStyle>
          <a:p>
            <a:pPr algn="just" eaLnBrk="1" hangingPunct="1">
              <a:spcBef>
                <a:spcPct val="50000"/>
              </a:spcBef>
            </a:pPr>
            <a:r>
              <a:rPr lang="it-IT" sz="2000" b="1" i="1">
                <a:solidFill>
                  <a:srgbClr val="FFFFFF"/>
                </a:solidFill>
                <a:latin typeface="Garamond" charset="0"/>
              </a:rPr>
              <a:t>Ventrucci M, Pezzilli R, Naldoni P, Plate L, Baldoni F, Gullo L, Barbara L. Serum pancreatic enzyme behavior during the course of acute pancreatitis. Pancreas 1987;2(5):506-9. </a:t>
            </a:r>
          </a:p>
        </p:txBody>
      </p:sp>
    </p:spTree>
    <p:extLst>
      <p:ext uri="{BB962C8B-B14F-4D97-AF65-F5344CB8AC3E}">
        <p14:creationId xmlns:p14="http://schemas.microsoft.com/office/powerpoint/2010/main" val="1147996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01863" y="533400"/>
            <a:ext cx="7772400" cy="114300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it-IT" sz="15600" b="1">
              <a:solidFill>
                <a:srgbClr val="FFFF00"/>
              </a:solidFill>
            </a:endParaRPr>
          </a:p>
        </p:txBody>
      </p:sp>
      <p:sp>
        <p:nvSpPr>
          <p:cNvPr id="8195" name="Text Box 3"/>
          <p:cNvSpPr txBox="1">
            <a:spLocks noChangeArrowheads="1"/>
          </p:cNvSpPr>
          <p:nvPr/>
        </p:nvSpPr>
        <p:spPr bwMode="auto">
          <a:xfrm>
            <a:off x="1752600" y="350839"/>
            <a:ext cx="8686800" cy="461665"/>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400" b="1" dirty="0">
                <a:solidFill>
                  <a:srgbClr val="FFFF00"/>
                </a:solidFill>
              </a:rPr>
              <a:t>Acute Pancreatitis: Time course of enzyme elevations</a:t>
            </a:r>
            <a:endParaRPr lang="en-US" sz="2400" dirty="0">
              <a:solidFill>
                <a:srgbClr val="FFFF00"/>
              </a:solidFill>
            </a:endParaRPr>
          </a:p>
        </p:txBody>
      </p:sp>
      <p:grpSp>
        <p:nvGrpSpPr>
          <p:cNvPr id="22531" name="Group 4"/>
          <p:cNvGrpSpPr>
            <a:grpSpLocks/>
          </p:cNvGrpSpPr>
          <p:nvPr/>
        </p:nvGrpSpPr>
        <p:grpSpPr bwMode="auto">
          <a:xfrm>
            <a:off x="2336800" y="1593850"/>
            <a:ext cx="6811080" cy="4714876"/>
            <a:chOff x="576" y="1004"/>
            <a:chExt cx="4827" cy="2970"/>
          </a:xfrm>
        </p:grpSpPr>
        <p:sp>
          <p:nvSpPr>
            <p:cNvPr id="8198" name="Rectangle 5"/>
            <p:cNvSpPr>
              <a:spLocks noChangeArrowheads="1"/>
            </p:cNvSpPr>
            <p:nvPr/>
          </p:nvSpPr>
          <p:spPr bwMode="auto">
            <a:xfrm>
              <a:off x="2373" y="3638"/>
              <a:ext cx="2626" cy="336"/>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defRPr/>
              </a:pPr>
              <a:r>
                <a:rPr lang="en-US" sz="2400" b="1" dirty="0">
                  <a:latin typeface="Calibri"/>
                  <a:cs typeface="Calibri"/>
                </a:rPr>
                <a:t>Hours after onset</a:t>
              </a:r>
            </a:p>
          </p:txBody>
        </p:sp>
        <p:sp>
          <p:nvSpPr>
            <p:cNvPr id="8199" name="Text Box 6"/>
            <p:cNvSpPr txBox="1">
              <a:spLocks noChangeArrowheads="1"/>
            </p:cNvSpPr>
            <p:nvPr/>
          </p:nvSpPr>
          <p:spPr bwMode="auto">
            <a:xfrm>
              <a:off x="576" y="1887"/>
              <a:ext cx="945" cy="717"/>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85000"/>
                </a:lnSpc>
                <a:spcBef>
                  <a:spcPct val="50000"/>
                </a:spcBef>
                <a:defRPr/>
              </a:pPr>
              <a:r>
                <a:rPr lang="en-US" sz="2000" b="1" dirty="0">
                  <a:latin typeface="Helvetica" charset="0"/>
                </a:rPr>
                <a:t>Fold increase over normal</a:t>
              </a:r>
              <a:endParaRPr lang="en-US" sz="2000" b="1" dirty="0">
                <a:latin typeface="Times" charset="0"/>
              </a:endParaRPr>
            </a:p>
          </p:txBody>
        </p:sp>
        <p:grpSp>
          <p:nvGrpSpPr>
            <p:cNvPr id="22535" name="Group 7"/>
            <p:cNvGrpSpPr>
              <a:grpSpLocks/>
            </p:cNvGrpSpPr>
            <p:nvPr/>
          </p:nvGrpSpPr>
          <p:grpSpPr bwMode="auto">
            <a:xfrm>
              <a:off x="1546" y="1004"/>
              <a:ext cx="3857" cy="2640"/>
              <a:chOff x="1546" y="1004"/>
              <a:chExt cx="3857" cy="2640"/>
            </a:xfrm>
          </p:grpSpPr>
          <p:sp>
            <p:nvSpPr>
              <p:cNvPr id="22536" name="Line 8"/>
              <p:cNvSpPr>
                <a:spLocks noChangeShapeType="1"/>
              </p:cNvSpPr>
              <p:nvPr/>
            </p:nvSpPr>
            <p:spPr bwMode="auto">
              <a:xfrm rot="5400000">
                <a:off x="1820" y="3338"/>
                <a:ext cx="0" cy="80"/>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37" name="Line 9"/>
              <p:cNvSpPr>
                <a:spLocks noChangeShapeType="1"/>
              </p:cNvSpPr>
              <p:nvPr/>
            </p:nvSpPr>
            <p:spPr bwMode="auto">
              <a:xfrm rot="5400000">
                <a:off x="1817" y="2914"/>
                <a:ext cx="0" cy="80"/>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38" name="Line 10"/>
              <p:cNvSpPr>
                <a:spLocks noChangeShapeType="1"/>
              </p:cNvSpPr>
              <p:nvPr/>
            </p:nvSpPr>
            <p:spPr bwMode="auto">
              <a:xfrm rot="5400000">
                <a:off x="1818" y="2558"/>
                <a:ext cx="0" cy="80"/>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39" name="Line 11"/>
              <p:cNvSpPr>
                <a:spLocks noChangeShapeType="1"/>
              </p:cNvSpPr>
              <p:nvPr/>
            </p:nvSpPr>
            <p:spPr bwMode="auto">
              <a:xfrm rot="5400000">
                <a:off x="1817" y="2178"/>
                <a:ext cx="0" cy="80"/>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40" name="Line 12"/>
              <p:cNvSpPr>
                <a:spLocks noChangeShapeType="1"/>
              </p:cNvSpPr>
              <p:nvPr/>
            </p:nvSpPr>
            <p:spPr bwMode="auto">
              <a:xfrm rot="5400000">
                <a:off x="1817" y="1798"/>
                <a:ext cx="0" cy="80"/>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41" name="Line 13"/>
              <p:cNvSpPr>
                <a:spLocks noChangeShapeType="1"/>
              </p:cNvSpPr>
              <p:nvPr/>
            </p:nvSpPr>
            <p:spPr bwMode="auto">
              <a:xfrm rot="5400000">
                <a:off x="1818" y="1434"/>
                <a:ext cx="0" cy="80"/>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42" name="Line 14"/>
              <p:cNvSpPr>
                <a:spLocks noChangeShapeType="1"/>
              </p:cNvSpPr>
              <p:nvPr/>
            </p:nvSpPr>
            <p:spPr bwMode="auto">
              <a:xfrm rot="5400000">
                <a:off x="1817" y="1062"/>
                <a:ext cx="0" cy="80"/>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43" name="Rectangle 15"/>
              <p:cNvSpPr>
                <a:spLocks noChangeArrowheads="1"/>
              </p:cNvSpPr>
              <p:nvPr/>
            </p:nvSpPr>
            <p:spPr bwMode="auto">
              <a:xfrm>
                <a:off x="1829" y="1091"/>
                <a:ext cx="3522" cy="2278"/>
              </a:xfrm>
              <a:prstGeom prst="rect">
                <a:avLst/>
              </a:prstGeom>
              <a:gradFill rotWithShape="0">
                <a:gsLst>
                  <a:gs pos="0">
                    <a:srgbClr val="000099"/>
                  </a:gs>
                  <a:gs pos="100000">
                    <a:srgbClr val="000047"/>
                  </a:gs>
                </a:gsLst>
                <a:lin ang="5400000" scaled="1"/>
              </a:gradFill>
              <a:ln>
                <a:noFill/>
              </a:ln>
              <a:extLst>
                <a:ext uri="{91240B29-F687-4F45-9708-019B960494DF}">
                  <a14:hiddenLine xmlns:a14="http://schemas.microsoft.com/office/drawing/2010/main" w="42926">
                    <a:solidFill>
                      <a:srgbClr val="000000"/>
                    </a:solidFill>
                    <a:miter lim="800000"/>
                    <a:headEnd/>
                    <a:tailEnd/>
                  </a14:hiddenLine>
                </a:ext>
              </a:extLst>
            </p:spPr>
            <p:txBody>
              <a:bodyPr/>
              <a:lstStyle/>
              <a:p>
                <a:endParaRPr lang="it-IT"/>
              </a:p>
            </p:txBody>
          </p:sp>
          <p:sp>
            <p:nvSpPr>
              <p:cNvPr id="22544" name="Line 16"/>
              <p:cNvSpPr>
                <a:spLocks noChangeShapeType="1"/>
              </p:cNvSpPr>
              <p:nvPr/>
            </p:nvSpPr>
            <p:spPr bwMode="auto">
              <a:xfrm>
                <a:off x="1828" y="1840"/>
                <a:ext cx="3528"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45" name="Line 17"/>
              <p:cNvSpPr>
                <a:spLocks noChangeShapeType="1"/>
              </p:cNvSpPr>
              <p:nvPr/>
            </p:nvSpPr>
            <p:spPr bwMode="auto">
              <a:xfrm>
                <a:off x="1828" y="1472"/>
                <a:ext cx="3528"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46" name="Line 18"/>
              <p:cNvSpPr>
                <a:spLocks noChangeShapeType="1"/>
              </p:cNvSpPr>
              <p:nvPr/>
            </p:nvSpPr>
            <p:spPr bwMode="auto">
              <a:xfrm>
                <a:off x="1828" y="1092"/>
                <a:ext cx="3528"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47" name="Line 19"/>
              <p:cNvSpPr>
                <a:spLocks noChangeShapeType="1"/>
              </p:cNvSpPr>
              <p:nvPr/>
            </p:nvSpPr>
            <p:spPr bwMode="auto">
              <a:xfrm>
                <a:off x="1828" y="2952"/>
                <a:ext cx="3528"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48" name="Line 20"/>
              <p:cNvSpPr>
                <a:spLocks noChangeShapeType="1"/>
              </p:cNvSpPr>
              <p:nvPr/>
            </p:nvSpPr>
            <p:spPr bwMode="auto">
              <a:xfrm>
                <a:off x="1828" y="2600"/>
                <a:ext cx="3528"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49" name="Line 21"/>
              <p:cNvSpPr>
                <a:spLocks noChangeShapeType="1"/>
              </p:cNvSpPr>
              <p:nvPr/>
            </p:nvSpPr>
            <p:spPr bwMode="auto">
              <a:xfrm>
                <a:off x="1828" y="2216"/>
                <a:ext cx="3528"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50" name="Line 22"/>
              <p:cNvSpPr>
                <a:spLocks noChangeShapeType="1"/>
              </p:cNvSpPr>
              <p:nvPr/>
            </p:nvSpPr>
            <p:spPr bwMode="auto">
              <a:xfrm>
                <a:off x="2628" y="3374"/>
                <a:ext cx="0" cy="76"/>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51" name="Line 23"/>
              <p:cNvSpPr>
                <a:spLocks noChangeShapeType="1"/>
              </p:cNvSpPr>
              <p:nvPr/>
            </p:nvSpPr>
            <p:spPr bwMode="auto">
              <a:xfrm>
                <a:off x="3183" y="3374"/>
                <a:ext cx="0" cy="76"/>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52" name="Line 24"/>
              <p:cNvSpPr>
                <a:spLocks noChangeShapeType="1"/>
              </p:cNvSpPr>
              <p:nvPr/>
            </p:nvSpPr>
            <p:spPr bwMode="auto">
              <a:xfrm>
                <a:off x="3720" y="3374"/>
                <a:ext cx="0" cy="76"/>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53" name="Line 25"/>
              <p:cNvSpPr>
                <a:spLocks noChangeShapeType="1"/>
              </p:cNvSpPr>
              <p:nvPr/>
            </p:nvSpPr>
            <p:spPr bwMode="auto">
              <a:xfrm>
                <a:off x="4257" y="3374"/>
                <a:ext cx="0" cy="76"/>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54" name="Line 26"/>
              <p:cNvSpPr>
                <a:spLocks noChangeShapeType="1"/>
              </p:cNvSpPr>
              <p:nvPr/>
            </p:nvSpPr>
            <p:spPr bwMode="auto">
              <a:xfrm>
                <a:off x="4782" y="3374"/>
                <a:ext cx="0" cy="76"/>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55" name="Line 27"/>
              <p:cNvSpPr>
                <a:spLocks noChangeShapeType="1"/>
              </p:cNvSpPr>
              <p:nvPr/>
            </p:nvSpPr>
            <p:spPr bwMode="auto">
              <a:xfrm>
                <a:off x="5342" y="3374"/>
                <a:ext cx="0" cy="76"/>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56" name="Freeform 28"/>
              <p:cNvSpPr>
                <a:spLocks/>
              </p:cNvSpPr>
              <p:nvPr/>
            </p:nvSpPr>
            <p:spPr bwMode="auto">
              <a:xfrm>
                <a:off x="1870" y="1222"/>
                <a:ext cx="3480" cy="2150"/>
              </a:xfrm>
              <a:custGeom>
                <a:avLst/>
                <a:gdLst>
                  <a:gd name="T0" fmla="*/ 0 w 3470"/>
                  <a:gd name="T1" fmla="*/ 2150 h 2150"/>
                  <a:gd name="T2" fmla="*/ 602 w 3470"/>
                  <a:gd name="T3" fmla="*/ 176 h 2150"/>
                  <a:gd name="T4" fmla="*/ 919 w 3470"/>
                  <a:gd name="T5" fmla="*/ 56 h 2150"/>
                  <a:gd name="T6" fmla="*/ 2060 w 3470"/>
                  <a:gd name="T7" fmla="*/ 410 h 2150"/>
                  <a:gd name="T8" fmla="*/ 3710 w 3470"/>
                  <a:gd name="T9" fmla="*/ 1454 h 2150"/>
                  <a:gd name="T10" fmla="*/ 3716 w 3470"/>
                  <a:gd name="T11" fmla="*/ 2054 h 2150"/>
                  <a:gd name="T12" fmla="*/ 1868 w 3470"/>
                  <a:gd name="T13" fmla="*/ 842 h 2150"/>
                  <a:gd name="T14" fmla="*/ 956 w 3470"/>
                  <a:gd name="T15" fmla="*/ 566 h 2150"/>
                  <a:gd name="T16" fmla="*/ 488 w 3470"/>
                  <a:gd name="T17" fmla="*/ 2150 h 2150"/>
                  <a:gd name="T18" fmla="*/ 0 w 3470"/>
                  <a:gd name="T19" fmla="*/ 2150 h 2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0"/>
                  <a:gd name="T31" fmla="*/ 0 h 2150"/>
                  <a:gd name="T32" fmla="*/ 3470 w 3470"/>
                  <a:gd name="T33" fmla="*/ 2150 h 2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0" h="2150">
                    <a:moveTo>
                      <a:pt x="0" y="2150"/>
                    </a:moveTo>
                    <a:cubicBezTo>
                      <a:pt x="86" y="1802"/>
                      <a:pt x="486" y="402"/>
                      <a:pt x="554" y="176"/>
                    </a:cubicBezTo>
                    <a:cubicBezTo>
                      <a:pt x="604" y="0"/>
                      <a:pt x="698" y="12"/>
                      <a:pt x="854" y="56"/>
                    </a:cubicBezTo>
                    <a:cubicBezTo>
                      <a:pt x="926" y="76"/>
                      <a:pt x="1516" y="266"/>
                      <a:pt x="1916" y="410"/>
                    </a:cubicBezTo>
                    <a:cubicBezTo>
                      <a:pt x="2671" y="899"/>
                      <a:pt x="3194" y="1274"/>
                      <a:pt x="3464" y="1454"/>
                    </a:cubicBezTo>
                    <a:cubicBezTo>
                      <a:pt x="3467" y="1754"/>
                      <a:pt x="3470" y="2054"/>
                      <a:pt x="3470" y="2054"/>
                    </a:cubicBezTo>
                    <a:cubicBezTo>
                      <a:pt x="3470" y="2054"/>
                      <a:pt x="2144" y="1106"/>
                      <a:pt x="1748" y="842"/>
                    </a:cubicBezTo>
                    <a:cubicBezTo>
                      <a:pt x="1736" y="836"/>
                      <a:pt x="1292" y="698"/>
                      <a:pt x="884" y="566"/>
                    </a:cubicBezTo>
                    <a:cubicBezTo>
                      <a:pt x="794" y="884"/>
                      <a:pt x="671" y="1349"/>
                      <a:pt x="464" y="2150"/>
                    </a:cubicBezTo>
                    <a:cubicBezTo>
                      <a:pt x="338" y="2144"/>
                      <a:pt x="99" y="2150"/>
                      <a:pt x="0" y="2150"/>
                    </a:cubicBezTo>
                    <a:close/>
                  </a:path>
                </a:pathLst>
              </a:custGeom>
              <a:gradFill rotWithShape="0">
                <a:gsLst>
                  <a:gs pos="0">
                    <a:srgbClr val="CC9900"/>
                  </a:gs>
                  <a:gs pos="100000">
                    <a:srgbClr val="5E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22557" name="Freeform 29"/>
              <p:cNvSpPr>
                <a:spLocks/>
              </p:cNvSpPr>
              <p:nvPr/>
            </p:nvSpPr>
            <p:spPr bwMode="auto">
              <a:xfrm>
                <a:off x="2068" y="1458"/>
                <a:ext cx="3254" cy="1902"/>
              </a:xfrm>
              <a:custGeom>
                <a:avLst/>
                <a:gdLst>
                  <a:gd name="T0" fmla="*/ 0 w 3254"/>
                  <a:gd name="T1" fmla="*/ 1902 h 1902"/>
                  <a:gd name="T2" fmla="*/ 555 w 3254"/>
                  <a:gd name="T3" fmla="*/ 0 h 1902"/>
                  <a:gd name="T4" fmla="*/ 1092 w 3254"/>
                  <a:gd name="T5" fmla="*/ 192 h 1902"/>
                  <a:gd name="T6" fmla="*/ 1647 w 3254"/>
                  <a:gd name="T7" fmla="*/ 390 h 1902"/>
                  <a:gd name="T8" fmla="*/ 2193 w 3254"/>
                  <a:gd name="T9" fmla="*/ 762 h 1902"/>
                  <a:gd name="T10" fmla="*/ 2740 w 3254"/>
                  <a:gd name="T11" fmla="*/ 1134 h 1902"/>
                  <a:gd name="T12" fmla="*/ 3254 w 3254"/>
                  <a:gd name="T13" fmla="*/ 1506 h 19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54" h="1902">
                    <a:moveTo>
                      <a:pt x="0" y="1902"/>
                    </a:moveTo>
                    <a:lnTo>
                      <a:pt x="555" y="0"/>
                    </a:lnTo>
                    <a:lnTo>
                      <a:pt x="1092" y="192"/>
                    </a:lnTo>
                    <a:lnTo>
                      <a:pt x="1647" y="390"/>
                    </a:lnTo>
                    <a:lnTo>
                      <a:pt x="2193" y="762"/>
                    </a:lnTo>
                    <a:lnTo>
                      <a:pt x="2740" y="1134"/>
                    </a:lnTo>
                    <a:lnTo>
                      <a:pt x="3254" y="1506"/>
                    </a:lnTo>
                  </a:path>
                </a:pathLst>
              </a:custGeom>
              <a:noFill/>
              <a:ln w="76200" cmpd="sng">
                <a:solidFill>
                  <a:srgbClr val="FFFF00"/>
                </a:solidFill>
                <a:round/>
                <a:headEnd/>
                <a:tailEnd/>
              </a:ln>
              <a:effectLst>
                <a:outerShdw dist="40161" dir="4293903"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22558" name="Freeform 30"/>
              <p:cNvSpPr>
                <a:spLocks/>
              </p:cNvSpPr>
              <p:nvPr/>
            </p:nvSpPr>
            <p:spPr bwMode="auto">
              <a:xfrm>
                <a:off x="1872" y="2352"/>
                <a:ext cx="3476" cy="1024"/>
              </a:xfrm>
              <a:custGeom>
                <a:avLst/>
                <a:gdLst>
                  <a:gd name="T0" fmla="*/ 0 w 3474"/>
                  <a:gd name="T1" fmla="*/ 1020 h 1024"/>
                  <a:gd name="T2" fmla="*/ 648 w 3474"/>
                  <a:gd name="T3" fmla="*/ 60 h 1024"/>
                  <a:gd name="T4" fmla="*/ 832 w 3474"/>
                  <a:gd name="T5" fmla="*/ 20 h 1024"/>
                  <a:gd name="T6" fmla="*/ 1516 w 3474"/>
                  <a:gd name="T7" fmla="*/ 272 h 1024"/>
                  <a:gd name="T8" fmla="*/ 2052 w 3474"/>
                  <a:gd name="T9" fmla="*/ 620 h 1024"/>
                  <a:gd name="T10" fmla="*/ 2456 w 3474"/>
                  <a:gd name="T11" fmla="*/ 760 h 1024"/>
                  <a:gd name="T12" fmla="*/ 3520 w 3474"/>
                  <a:gd name="T13" fmla="*/ 764 h 1024"/>
                  <a:gd name="T14" fmla="*/ 3522 w 3474"/>
                  <a:gd name="T15" fmla="*/ 1024 h 1024"/>
                  <a:gd name="T16" fmla="*/ 1764 w 3474"/>
                  <a:gd name="T17" fmla="*/ 1012 h 1024"/>
                  <a:gd name="T18" fmla="*/ 1236 w 3474"/>
                  <a:gd name="T19" fmla="*/ 652 h 1024"/>
                  <a:gd name="T20" fmla="*/ 824 w 3474"/>
                  <a:gd name="T21" fmla="*/ 532 h 1024"/>
                  <a:gd name="T22" fmla="*/ 474 w 3474"/>
                  <a:gd name="T23" fmla="*/ 1022 h 10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74"/>
                  <a:gd name="T37" fmla="*/ 0 h 1024"/>
                  <a:gd name="T38" fmla="*/ 3474 w 3474"/>
                  <a:gd name="T39" fmla="*/ 1024 h 10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74" h="1024">
                    <a:moveTo>
                      <a:pt x="0" y="1020"/>
                    </a:moveTo>
                    <a:cubicBezTo>
                      <a:pt x="124" y="862"/>
                      <a:pt x="512" y="248"/>
                      <a:pt x="648" y="60"/>
                    </a:cubicBezTo>
                    <a:cubicBezTo>
                      <a:pt x="684" y="12"/>
                      <a:pt x="780" y="0"/>
                      <a:pt x="832" y="20"/>
                    </a:cubicBezTo>
                    <a:cubicBezTo>
                      <a:pt x="1212" y="164"/>
                      <a:pt x="1492" y="272"/>
                      <a:pt x="1492" y="272"/>
                    </a:cubicBezTo>
                    <a:lnTo>
                      <a:pt x="2028" y="620"/>
                    </a:lnTo>
                    <a:lnTo>
                      <a:pt x="2432" y="760"/>
                    </a:lnTo>
                    <a:lnTo>
                      <a:pt x="3472" y="764"/>
                    </a:lnTo>
                    <a:lnTo>
                      <a:pt x="3474" y="1024"/>
                    </a:lnTo>
                    <a:lnTo>
                      <a:pt x="1740" y="1012"/>
                    </a:lnTo>
                    <a:lnTo>
                      <a:pt x="1212" y="652"/>
                    </a:lnTo>
                    <a:lnTo>
                      <a:pt x="824" y="532"/>
                    </a:lnTo>
                    <a:lnTo>
                      <a:pt x="474" y="1022"/>
                    </a:lnTo>
                  </a:path>
                </a:pathLst>
              </a:custGeom>
              <a:gradFill rotWithShape="0">
                <a:gsLst>
                  <a:gs pos="0">
                    <a:srgbClr val="33CC33"/>
                  </a:gs>
                  <a:gs pos="100000">
                    <a:srgbClr val="185E1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22559" name="Freeform 31"/>
              <p:cNvSpPr>
                <a:spLocks/>
              </p:cNvSpPr>
              <p:nvPr/>
            </p:nvSpPr>
            <p:spPr bwMode="auto">
              <a:xfrm>
                <a:off x="2076" y="2580"/>
                <a:ext cx="3273" cy="798"/>
              </a:xfrm>
              <a:custGeom>
                <a:avLst/>
                <a:gdLst>
                  <a:gd name="T0" fmla="*/ 0 w 3272"/>
                  <a:gd name="T1" fmla="*/ 798 h 798"/>
                  <a:gd name="T2" fmla="*/ 561 w 3272"/>
                  <a:gd name="T3" fmla="*/ 0 h 798"/>
                  <a:gd name="T4" fmla="*/ 1095 w 3272"/>
                  <a:gd name="T5" fmla="*/ 192 h 798"/>
                  <a:gd name="T6" fmla="*/ 1639 w 3272"/>
                  <a:gd name="T7" fmla="*/ 570 h 798"/>
                  <a:gd name="T8" fmla="*/ 2182 w 3272"/>
                  <a:gd name="T9" fmla="*/ 750 h 798"/>
                  <a:gd name="T10" fmla="*/ 3273 w 3272"/>
                  <a:gd name="T11" fmla="*/ 746 h 7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72" h="798">
                    <a:moveTo>
                      <a:pt x="0" y="798"/>
                    </a:moveTo>
                    <a:lnTo>
                      <a:pt x="561" y="0"/>
                    </a:lnTo>
                    <a:lnTo>
                      <a:pt x="1095" y="192"/>
                    </a:lnTo>
                    <a:lnTo>
                      <a:pt x="1638" y="570"/>
                    </a:lnTo>
                    <a:lnTo>
                      <a:pt x="2181" y="750"/>
                    </a:lnTo>
                    <a:lnTo>
                      <a:pt x="3272" y="746"/>
                    </a:lnTo>
                  </a:path>
                </a:pathLst>
              </a:custGeom>
              <a:noFill/>
              <a:ln w="76200" cmpd="sng">
                <a:solidFill>
                  <a:srgbClr val="66FF33"/>
                </a:solidFill>
                <a:round/>
                <a:headEnd/>
                <a:tailEnd/>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22560" name="Freeform 32"/>
              <p:cNvSpPr>
                <a:spLocks/>
              </p:cNvSpPr>
              <p:nvPr/>
            </p:nvSpPr>
            <p:spPr bwMode="auto">
              <a:xfrm>
                <a:off x="1835" y="1089"/>
                <a:ext cx="3519" cy="2289"/>
              </a:xfrm>
              <a:custGeom>
                <a:avLst/>
                <a:gdLst>
                  <a:gd name="T0" fmla="*/ 3519 w 3519"/>
                  <a:gd name="T1" fmla="*/ 2287 h 2289"/>
                  <a:gd name="T2" fmla="*/ 0 w 3519"/>
                  <a:gd name="T3" fmla="*/ 2289 h 2289"/>
                  <a:gd name="T4" fmla="*/ 0 w 3519"/>
                  <a:gd name="T5" fmla="*/ 0 h 2289"/>
                  <a:gd name="T6" fmla="*/ 0 60000 65536"/>
                  <a:gd name="T7" fmla="*/ 0 60000 65536"/>
                  <a:gd name="T8" fmla="*/ 0 60000 65536"/>
                  <a:gd name="T9" fmla="*/ 0 w 3519"/>
                  <a:gd name="T10" fmla="*/ 0 h 2289"/>
                  <a:gd name="T11" fmla="*/ 3519 w 3519"/>
                  <a:gd name="T12" fmla="*/ 2289 h 2289"/>
                </a:gdLst>
                <a:ahLst/>
                <a:cxnLst>
                  <a:cxn ang="T6">
                    <a:pos x="T0" y="T1"/>
                  </a:cxn>
                  <a:cxn ang="T7">
                    <a:pos x="T2" y="T3"/>
                  </a:cxn>
                  <a:cxn ang="T8">
                    <a:pos x="T4" y="T5"/>
                  </a:cxn>
                </a:cxnLst>
                <a:rect l="T9" t="T10" r="T11" b="T12"/>
                <a:pathLst>
                  <a:path w="3519" h="2289">
                    <a:moveTo>
                      <a:pt x="3519" y="2287"/>
                    </a:moveTo>
                    <a:lnTo>
                      <a:pt x="0" y="2289"/>
                    </a:lnTo>
                    <a:lnTo>
                      <a:pt x="0" y="0"/>
                    </a:lnTo>
                  </a:path>
                </a:pathLst>
              </a:custGeom>
              <a:noFill/>
              <a:ln w="38100" cmpd="sng">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22561" name="Line 33"/>
              <p:cNvSpPr>
                <a:spLocks noChangeShapeType="1"/>
              </p:cNvSpPr>
              <p:nvPr/>
            </p:nvSpPr>
            <p:spPr bwMode="auto">
              <a:xfrm>
                <a:off x="2091" y="3374"/>
                <a:ext cx="0" cy="76"/>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8227" name="Rectangle 34"/>
              <p:cNvSpPr>
                <a:spLocks noChangeArrowheads="1"/>
              </p:cNvSpPr>
              <p:nvPr/>
            </p:nvSpPr>
            <p:spPr bwMode="auto">
              <a:xfrm>
                <a:off x="2051" y="3460"/>
                <a:ext cx="87" cy="184"/>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900" b="1">
                    <a:solidFill>
                      <a:srgbClr val="FFFFFF"/>
                    </a:solidFill>
                  </a:rPr>
                  <a:t>0</a:t>
                </a:r>
                <a:endParaRPr lang="en-US" sz="3600" b="1"/>
              </a:p>
            </p:txBody>
          </p:sp>
          <p:sp>
            <p:nvSpPr>
              <p:cNvPr id="8228" name="Rectangle 35"/>
              <p:cNvSpPr>
                <a:spLocks noChangeArrowheads="1"/>
              </p:cNvSpPr>
              <p:nvPr/>
            </p:nvSpPr>
            <p:spPr bwMode="auto">
              <a:xfrm>
                <a:off x="2588" y="3460"/>
                <a:ext cx="87" cy="184"/>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900" b="1">
                    <a:solidFill>
                      <a:srgbClr val="FFFFFF"/>
                    </a:solidFill>
                  </a:rPr>
                  <a:t>6</a:t>
                </a:r>
                <a:endParaRPr lang="en-US" sz="3600" b="1"/>
              </a:p>
            </p:txBody>
          </p:sp>
          <p:sp>
            <p:nvSpPr>
              <p:cNvPr id="8229" name="Rectangle 36"/>
              <p:cNvSpPr>
                <a:spLocks noChangeArrowheads="1"/>
              </p:cNvSpPr>
              <p:nvPr/>
            </p:nvSpPr>
            <p:spPr bwMode="auto">
              <a:xfrm>
                <a:off x="3067" y="3460"/>
                <a:ext cx="175" cy="184"/>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900" b="1">
                    <a:solidFill>
                      <a:srgbClr val="FFFFFF"/>
                    </a:solidFill>
                  </a:rPr>
                  <a:t>12</a:t>
                </a:r>
                <a:endParaRPr lang="en-US" sz="3600" b="1"/>
              </a:p>
            </p:txBody>
          </p:sp>
          <p:sp>
            <p:nvSpPr>
              <p:cNvPr id="8230" name="Rectangle 37"/>
              <p:cNvSpPr>
                <a:spLocks noChangeArrowheads="1"/>
              </p:cNvSpPr>
              <p:nvPr/>
            </p:nvSpPr>
            <p:spPr bwMode="auto">
              <a:xfrm>
                <a:off x="3615" y="3460"/>
                <a:ext cx="175" cy="184"/>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900" b="1">
                    <a:solidFill>
                      <a:srgbClr val="FFFFFF"/>
                    </a:solidFill>
                  </a:rPr>
                  <a:t>24</a:t>
                </a:r>
                <a:endParaRPr lang="en-US" sz="3600" b="1"/>
              </a:p>
            </p:txBody>
          </p:sp>
          <p:sp>
            <p:nvSpPr>
              <p:cNvPr id="8231" name="Rectangle 38"/>
              <p:cNvSpPr>
                <a:spLocks noChangeArrowheads="1"/>
              </p:cNvSpPr>
              <p:nvPr/>
            </p:nvSpPr>
            <p:spPr bwMode="auto">
              <a:xfrm>
                <a:off x="4151" y="3460"/>
                <a:ext cx="175" cy="184"/>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900" b="1">
                    <a:solidFill>
                      <a:srgbClr val="FFFFFF"/>
                    </a:solidFill>
                  </a:rPr>
                  <a:t>48</a:t>
                </a:r>
                <a:endParaRPr lang="en-US" sz="3600" b="1"/>
              </a:p>
            </p:txBody>
          </p:sp>
          <p:sp>
            <p:nvSpPr>
              <p:cNvPr id="8232" name="Rectangle 39"/>
              <p:cNvSpPr>
                <a:spLocks noChangeArrowheads="1"/>
              </p:cNvSpPr>
              <p:nvPr/>
            </p:nvSpPr>
            <p:spPr bwMode="auto">
              <a:xfrm>
                <a:off x="4689" y="3460"/>
                <a:ext cx="175" cy="184"/>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900" b="1">
                    <a:solidFill>
                      <a:srgbClr val="FFFFFF"/>
                    </a:solidFill>
                  </a:rPr>
                  <a:t>72</a:t>
                </a:r>
                <a:endParaRPr lang="en-US" sz="3600" b="1"/>
              </a:p>
            </p:txBody>
          </p:sp>
          <p:sp>
            <p:nvSpPr>
              <p:cNvPr id="8233" name="Rectangle 40"/>
              <p:cNvSpPr>
                <a:spLocks noChangeArrowheads="1"/>
              </p:cNvSpPr>
              <p:nvPr/>
            </p:nvSpPr>
            <p:spPr bwMode="auto">
              <a:xfrm>
                <a:off x="5228" y="3460"/>
                <a:ext cx="175" cy="184"/>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900" b="1">
                    <a:solidFill>
                      <a:srgbClr val="FFFFFF"/>
                    </a:solidFill>
                  </a:rPr>
                  <a:t>96</a:t>
                </a:r>
                <a:endParaRPr lang="en-US" sz="3600" b="1"/>
              </a:p>
            </p:txBody>
          </p:sp>
          <p:sp>
            <p:nvSpPr>
              <p:cNvPr id="8234" name="Rectangle 41"/>
              <p:cNvSpPr>
                <a:spLocks noChangeArrowheads="1"/>
              </p:cNvSpPr>
              <p:nvPr/>
            </p:nvSpPr>
            <p:spPr bwMode="auto">
              <a:xfrm>
                <a:off x="1631" y="3300"/>
                <a:ext cx="87" cy="184"/>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900" b="1">
                    <a:solidFill>
                      <a:srgbClr val="FFFFFF"/>
                    </a:solidFill>
                  </a:rPr>
                  <a:t>0</a:t>
                </a:r>
                <a:endParaRPr lang="en-US" sz="3600" b="1">
                  <a:latin typeface="Times New Roman" charset="0"/>
                </a:endParaRPr>
              </a:p>
            </p:txBody>
          </p:sp>
          <p:sp>
            <p:nvSpPr>
              <p:cNvPr id="8235" name="Rectangle 42"/>
              <p:cNvSpPr>
                <a:spLocks noChangeArrowheads="1"/>
              </p:cNvSpPr>
              <p:nvPr/>
            </p:nvSpPr>
            <p:spPr bwMode="auto">
              <a:xfrm>
                <a:off x="1631" y="2876"/>
                <a:ext cx="87" cy="184"/>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900" b="1">
                    <a:solidFill>
                      <a:srgbClr val="FFFFFF"/>
                    </a:solidFill>
                  </a:rPr>
                  <a:t>2</a:t>
                </a:r>
                <a:endParaRPr lang="en-US" sz="3600" b="1">
                  <a:latin typeface="Times New Roman" charset="0"/>
                </a:endParaRPr>
              </a:p>
            </p:txBody>
          </p:sp>
          <p:sp>
            <p:nvSpPr>
              <p:cNvPr id="8236" name="Rectangle 43"/>
              <p:cNvSpPr>
                <a:spLocks noChangeArrowheads="1"/>
              </p:cNvSpPr>
              <p:nvPr/>
            </p:nvSpPr>
            <p:spPr bwMode="auto">
              <a:xfrm>
                <a:off x="1631" y="2500"/>
                <a:ext cx="87" cy="184"/>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900" b="1">
                    <a:solidFill>
                      <a:srgbClr val="FFFFFF"/>
                    </a:solidFill>
                  </a:rPr>
                  <a:t>4</a:t>
                </a:r>
                <a:endParaRPr lang="en-US" sz="3600" b="1">
                  <a:latin typeface="Times New Roman" charset="0"/>
                </a:endParaRPr>
              </a:p>
            </p:txBody>
          </p:sp>
          <p:sp>
            <p:nvSpPr>
              <p:cNvPr id="8237" name="Rectangle 44"/>
              <p:cNvSpPr>
                <a:spLocks noChangeArrowheads="1"/>
              </p:cNvSpPr>
              <p:nvPr/>
            </p:nvSpPr>
            <p:spPr bwMode="auto">
              <a:xfrm>
                <a:off x="1631" y="2132"/>
                <a:ext cx="87" cy="184"/>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900" b="1">
                    <a:solidFill>
                      <a:srgbClr val="FFFFFF"/>
                    </a:solidFill>
                  </a:rPr>
                  <a:t>6</a:t>
                </a:r>
                <a:endParaRPr lang="en-US" sz="3600" b="1">
                  <a:latin typeface="Times New Roman" charset="0"/>
                </a:endParaRPr>
              </a:p>
            </p:txBody>
          </p:sp>
          <p:sp>
            <p:nvSpPr>
              <p:cNvPr id="8238" name="Rectangle 45"/>
              <p:cNvSpPr>
                <a:spLocks noChangeArrowheads="1"/>
              </p:cNvSpPr>
              <p:nvPr/>
            </p:nvSpPr>
            <p:spPr bwMode="auto">
              <a:xfrm>
                <a:off x="1631" y="1756"/>
                <a:ext cx="87" cy="184"/>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900" b="1">
                    <a:solidFill>
                      <a:srgbClr val="FFFFFF"/>
                    </a:solidFill>
                  </a:rPr>
                  <a:t>8</a:t>
                </a:r>
                <a:endParaRPr lang="en-US" sz="3600" b="1">
                  <a:latin typeface="Times New Roman" charset="0"/>
                </a:endParaRPr>
              </a:p>
            </p:txBody>
          </p:sp>
          <p:sp>
            <p:nvSpPr>
              <p:cNvPr id="8239" name="Rectangle 46"/>
              <p:cNvSpPr>
                <a:spLocks noChangeArrowheads="1"/>
              </p:cNvSpPr>
              <p:nvPr/>
            </p:nvSpPr>
            <p:spPr bwMode="auto">
              <a:xfrm>
                <a:off x="1546" y="1380"/>
                <a:ext cx="175" cy="184"/>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900" b="1">
                    <a:solidFill>
                      <a:srgbClr val="FFFFFF"/>
                    </a:solidFill>
                  </a:rPr>
                  <a:t>10</a:t>
                </a:r>
                <a:endParaRPr lang="en-US" sz="3600" b="1">
                  <a:latin typeface="Times New Roman" charset="0"/>
                </a:endParaRPr>
              </a:p>
            </p:txBody>
          </p:sp>
          <p:sp>
            <p:nvSpPr>
              <p:cNvPr id="8240" name="Rectangle 47"/>
              <p:cNvSpPr>
                <a:spLocks noChangeArrowheads="1"/>
              </p:cNvSpPr>
              <p:nvPr/>
            </p:nvSpPr>
            <p:spPr bwMode="auto">
              <a:xfrm>
                <a:off x="1546" y="1004"/>
                <a:ext cx="175" cy="184"/>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900" b="1">
                    <a:solidFill>
                      <a:srgbClr val="FFFFFF"/>
                    </a:solidFill>
                  </a:rPr>
                  <a:t>12</a:t>
                </a:r>
                <a:endParaRPr lang="en-US" sz="3600" b="1">
                  <a:latin typeface="Times New Roman" charset="0"/>
                </a:endParaRPr>
              </a:p>
            </p:txBody>
          </p:sp>
          <p:sp>
            <p:nvSpPr>
              <p:cNvPr id="8241" name="Rectangle 48"/>
              <p:cNvSpPr>
                <a:spLocks noChangeArrowheads="1"/>
              </p:cNvSpPr>
              <p:nvPr/>
            </p:nvSpPr>
            <p:spPr bwMode="auto">
              <a:xfrm>
                <a:off x="2701" y="1908"/>
                <a:ext cx="474" cy="194"/>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2000" b="1">
                    <a:solidFill>
                      <a:srgbClr val="FDFDFD"/>
                    </a:solidFill>
                  </a:rPr>
                  <a:t>Lipase</a:t>
                </a:r>
              </a:p>
            </p:txBody>
          </p:sp>
          <p:sp>
            <p:nvSpPr>
              <p:cNvPr id="8242" name="Rectangle 49"/>
              <p:cNvSpPr>
                <a:spLocks noChangeArrowheads="1"/>
              </p:cNvSpPr>
              <p:nvPr/>
            </p:nvSpPr>
            <p:spPr bwMode="auto">
              <a:xfrm>
                <a:off x="2626" y="2876"/>
                <a:ext cx="640" cy="194"/>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2000" b="1">
                    <a:solidFill>
                      <a:srgbClr val="FDFDFD"/>
                    </a:solidFill>
                  </a:rPr>
                  <a:t>Amylase</a:t>
                </a:r>
              </a:p>
            </p:txBody>
          </p:sp>
        </p:grpSp>
      </p:grpSp>
    </p:spTree>
    <p:extLst>
      <p:ext uri="{BB962C8B-B14F-4D97-AF65-F5344CB8AC3E}">
        <p14:creationId xmlns:p14="http://schemas.microsoft.com/office/powerpoint/2010/main" val="379854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847528" y="269504"/>
            <a:ext cx="8229600"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dirty="0">
                <a:solidFill>
                  <a:srgbClr val="FFFF00"/>
                </a:solidFill>
                <a:latin typeface="Calibri" charset="0"/>
              </a:rPr>
              <a:t>CAUSES OF ELEVATED AMYLASE &amp; LIPASE</a:t>
            </a:r>
          </a:p>
        </p:txBody>
      </p:sp>
      <p:sp>
        <p:nvSpPr>
          <p:cNvPr id="7" name="Text Placeholder 3"/>
          <p:cNvSpPr txBox="1">
            <a:spLocks/>
          </p:cNvSpPr>
          <p:nvPr/>
        </p:nvSpPr>
        <p:spPr bwMode="auto">
          <a:xfrm>
            <a:off x="2423592" y="845022"/>
            <a:ext cx="332010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r>
              <a:rPr lang="en-US" sz="2400" dirty="0">
                <a:solidFill>
                  <a:schemeClr val="bg2">
                    <a:lumMod val="40000"/>
                    <a:lumOff val="60000"/>
                  </a:schemeClr>
                </a:solidFill>
                <a:latin typeface="Calibri" charset="0"/>
              </a:rPr>
              <a:t>AMYLASE</a:t>
            </a:r>
          </a:p>
        </p:txBody>
      </p:sp>
      <p:sp>
        <p:nvSpPr>
          <p:cNvPr id="8" name="Content Placeholder 4"/>
          <p:cNvSpPr txBox="1">
            <a:spLocks/>
          </p:cNvSpPr>
          <p:nvPr/>
        </p:nvSpPr>
        <p:spPr>
          <a:xfrm>
            <a:off x="1651248" y="1484784"/>
            <a:ext cx="4876800" cy="489654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1800" dirty="0">
                <a:solidFill>
                  <a:srgbClr val="FDFDFD"/>
                </a:solidFill>
                <a:latin typeface="Calibri" charset="0"/>
              </a:rPr>
              <a:t>Renal </a:t>
            </a:r>
            <a:r>
              <a:rPr lang="en-US" sz="1800" dirty="0" err="1">
                <a:solidFill>
                  <a:srgbClr val="FDFDFD"/>
                </a:solidFill>
                <a:latin typeface="Calibri" charset="0"/>
              </a:rPr>
              <a:t>insuff</a:t>
            </a:r>
            <a:endParaRPr lang="en-US" sz="1800" dirty="0">
              <a:solidFill>
                <a:srgbClr val="FDFDFD"/>
              </a:solidFill>
              <a:latin typeface="Calibri" charset="0"/>
            </a:endParaRPr>
          </a:p>
          <a:p>
            <a:pPr eaLnBrk="1" hangingPunct="1"/>
            <a:r>
              <a:rPr lang="en-US" sz="1800" dirty="0">
                <a:solidFill>
                  <a:srgbClr val="FDFDFD"/>
                </a:solidFill>
                <a:latin typeface="Calibri" charset="0"/>
              </a:rPr>
              <a:t>Salivary inflammation</a:t>
            </a:r>
          </a:p>
          <a:p>
            <a:pPr lvl="1" eaLnBrk="1" hangingPunct="1"/>
            <a:r>
              <a:rPr lang="en-US" sz="1800" dirty="0">
                <a:solidFill>
                  <a:srgbClr val="FDFDFD"/>
                </a:solidFill>
                <a:latin typeface="Calibri" charset="0"/>
              </a:rPr>
              <a:t>i.e. </a:t>
            </a:r>
            <a:r>
              <a:rPr lang="en-US" sz="1800" dirty="0" err="1">
                <a:solidFill>
                  <a:srgbClr val="FDFDFD"/>
                </a:solidFill>
                <a:latin typeface="Calibri" charset="0"/>
              </a:rPr>
              <a:t>parotiditis</a:t>
            </a:r>
            <a:endParaRPr lang="en-US" sz="1800" dirty="0">
              <a:solidFill>
                <a:srgbClr val="FDFDFD"/>
              </a:solidFill>
              <a:latin typeface="Calibri" charset="0"/>
            </a:endParaRPr>
          </a:p>
          <a:p>
            <a:pPr eaLnBrk="1" hangingPunct="1"/>
            <a:r>
              <a:rPr lang="en-US" sz="1800" dirty="0" err="1">
                <a:solidFill>
                  <a:srgbClr val="FDFDFD"/>
                </a:solidFill>
                <a:latin typeface="Calibri" charset="0"/>
              </a:rPr>
              <a:t>Macroamylasemia</a:t>
            </a:r>
            <a:endParaRPr lang="en-US" sz="1800" dirty="0">
              <a:solidFill>
                <a:srgbClr val="FDFDFD"/>
              </a:solidFill>
              <a:latin typeface="Calibri" charset="0"/>
            </a:endParaRPr>
          </a:p>
          <a:p>
            <a:pPr lvl="1" eaLnBrk="1" hangingPunct="1"/>
            <a:r>
              <a:rPr lang="en-US" sz="1800" dirty="0">
                <a:solidFill>
                  <a:srgbClr val="FDFDFD"/>
                </a:solidFill>
                <a:latin typeface="Calibri" charset="0"/>
              </a:rPr>
              <a:t>Hereditary</a:t>
            </a:r>
          </a:p>
          <a:p>
            <a:pPr eaLnBrk="1" hangingPunct="1"/>
            <a:r>
              <a:rPr lang="en-US" sz="1800" dirty="0">
                <a:solidFill>
                  <a:srgbClr val="FDFDFD"/>
                </a:solidFill>
                <a:latin typeface="Calibri" charset="0"/>
              </a:rPr>
              <a:t>Intestinal infarction / peritonitis</a:t>
            </a:r>
          </a:p>
          <a:p>
            <a:pPr lvl="1" eaLnBrk="1" hangingPunct="1"/>
            <a:r>
              <a:rPr lang="en-US" sz="1800" dirty="0">
                <a:solidFill>
                  <a:srgbClr val="FDFDFD"/>
                </a:solidFill>
                <a:latin typeface="Calibri" charset="0"/>
              </a:rPr>
              <a:t>Through </a:t>
            </a:r>
            <a:r>
              <a:rPr lang="en-US" sz="1800" dirty="0" err="1">
                <a:solidFill>
                  <a:srgbClr val="FDFDFD"/>
                </a:solidFill>
                <a:latin typeface="Calibri" charset="0"/>
              </a:rPr>
              <a:t>transperitoneal</a:t>
            </a:r>
            <a:r>
              <a:rPr lang="en-US" sz="1800" dirty="0">
                <a:solidFill>
                  <a:srgbClr val="FDFDFD"/>
                </a:solidFill>
                <a:latin typeface="Calibri" charset="0"/>
              </a:rPr>
              <a:t> absorption</a:t>
            </a:r>
          </a:p>
          <a:p>
            <a:pPr eaLnBrk="1" hangingPunct="1"/>
            <a:r>
              <a:rPr lang="en-US" sz="1800" dirty="0" err="1">
                <a:solidFill>
                  <a:srgbClr val="FDFDFD"/>
                </a:solidFill>
                <a:latin typeface="Calibri" charset="0"/>
              </a:rPr>
              <a:t>Cholecistitis</a:t>
            </a:r>
            <a:r>
              <a:rPr lang="en-US" sz="1800" dirty="0">
                <a:solidFill>
                  <a:srgbClr val="FDFDFD"/>
                </a:solidFill>
                <a:latin typeface="Calibri" charset="0"/>
              </a:rPr>
              <a:t>, </a:t>
            </a:r>
            <a:r>
              <a:rPr lang="en-US" sz="1800" dirty="0" err="1">
                <a:solidFill>
                  <a:srgbClr val="FDFDFD"/>
                </a:solidFill>
                <a:latin typeface="Calibri" charset="0"/>
              </a:rPr>
              <a:t>Salpingitis</a:t>
            </a:r>
            <a:r>
              <a:rPr lang="en-US" sz="1800" dirty="0">
                <a:solidFill>
                  <a:srgbClr val="FDFDFD"/>
                </a:solidFill>
                <a:latin typeface="Calibri" charset="0"/>
              </a:rPr>
              <a:t>, ectopic pregnancy</a:t>
            </a:r>
          </a:p>
          <a:p>
            <a:pPr eaLnBrk="1" hangingPunct="1"/>
            <a:r>
              <a:rPr lang="en-US" sz="1800" dirty="0">
                <a:solidFill>
                  <a:srgbClr val="FDFDFD"/>
                </a:solidFill>
                <a:latin typeface="Calibri" charset="0"/>
              </a:rPr>
              <a:t>Ovarian cysts, lung inflammation</a:t>
            </a:r>
          </a:p>
          <a:p>
            <a:pPr eaLnBrk="1" hangingPunct="1"/>
            <a:r>
              <a:rPr lang="en-US" sz="1800" dirty="0">
                <a:solidFill>
                  <a:srgbClr val="FDFDFD"/>
                </a:solidFill>
                <a:latin typeface="Calibri" charset="0"/>
              </a:rPr>
              <a:t>Acidosis</a:t>
            </a:r>
          </a:p>
          <a:p>
            <a:pPr eaLnBrk="1" hangingPunct="1"/>
            <a:r>
              <a:rPr lang="en-US" sz="1800" dirty="0">
                <a:solidFill>
                  <a:srgbClr val="FDFDFD"/>
                </a:solidFill>
                <a:latin typeface="Calibri" charset="0"/>
              </a:rPr>
              <a:t>Intestinal radiation, obstruction</a:t>
            </a:r>
          </a:p>
          <a:p>
            <a:pPr eaLnBrk="1" hangingPunct="1"/>
            <a:r>
              <a:rPr lang="en-US" sz="1800" dirty="0">
                <a:solidFill>
                  <a:srgbClr val="FDFDFD"/>
                </a:solidFill>
                <a:latin typeface="Calibri" charset="0"/>
              </a:rPr>
              <a:t>Colon, </a:t>
            </a:r>
            <a:r>
              <a:rPr lang="en-US" sz="1800" dirty="0" err="1">
                <a:solidFill>
                  <a:srgbClr val="FDFDFD"/>
                </a:solidFill>
                <a:latin typeface="Calibri" charset="0"/>
              </a:rPr>
              <a:t>ovar</a:t>
            </a:r>
            <a:r>
              <a:rPr lang="en-US" sz="1800" dirty="0">
                <a:solidFill>
                  <a:srgbClr val="FDFDFD"/>
                </a:solidFill>
                <a:latin typeface="Calibri" charset="0"/>
              </a:rPr>
              <a:t>, </a:t>
            </a:r>
            <a:r>
              <a:rPr lang="en-US" sz="1800" dirty="0" err="1">
                <a:solidFill>
                  <a:srgbClr val="FDFDFD"/>
                </a:solidFill>
                <a:latin typeface="Calibri" charset="0"/>
              </a:rPr>
              <a:t>panc</a:t>
            </a:r>
            <a:r>
              <a:rPr lang="en-US" sz="1800" dirty="0">
                <a:solidFill>
                  <a:srgbClr val="FDFDFD"/>
                </a:solidFill>
                <a:latin typeface="Calibri" charset="0"/>
              </a:rPr>
              <a:t>, </a:t>
            </a:r>
            <a:r>
              <a:rPr lang="en-US" sz="1800" dirty="0" err="1">
                <a:solidFill>
                  <a:srgbClr val="FDFDFD"/>
                </a:solidFill>
                <a:latin typeface="Calibri" charset="0"/>
              </a:rPr>
              <a:t>brst</a:t>
            </a:r>
            <a:r>
              <a:rPr lang="en-US" sz="1800" dirty="0">
                <a:solidFill>
                  <a:srgbClr val="FDFDFD"/>
                </a:solidFill>
                <a:latin typeface="Calibri" charset="0"/>
              </a:rPr>
              <a:t>, </a:t>
            </a:r>
            <a:r>
              <a:rPr lang="en-US" sz="1800" dirty="0" err="1">
                <a:solidFill>
                  <a:srgbClr val="FDFDFD"/>
                </a:solidFill>
                <a:latin typeface="Calibri" charset="0"/>
              </a:rPr>
              <a:t>prst</a:t>
            </a:r>
            <a:r>
              <a:rPr lang="en-US" sz="1800" dirty="0">
                <a:solidFill>
                  <a:srgbClr val="FDFDFD"/>
                </a:solidFill>
                <a:latin typeface="Calibri" charset="0"/>
              </a:rPr>
              <a:t>, lung, </a:t>
            </a:r>
            <a:r>
              <a:rPr lang="en-US" sz="1800" dirty="0" err="1">
                <a:solidFill>
                  <a:srgbClr val="FDFDFD"/>
                </a:solidFill>
                <a:latin typeface="Calibri" charset="0"/>
              </a:rPr>
              <a:t>esoph</a:t>
            </a:r>
            <a:r>
              <a:rPr lang="en-US" sz="1800" dirty="0">
                <a:solidFill>
                  <a:srgbClr val="FDFDFD"/>
                </a:solidFill>
                <a:latin typeface="Calibri" charset="0"/>
              </a:rPr>
              <a:t> CA</a:t>
            </a:r>
          </a:p>
          <a:p>
            <a:pPr eaLnBrk="1" hangingPunct="1"/>
            <a:r>
              <a:rPr lang="en-US" sz="1800" dirty="0" err="1">
                <a:solidFill>
                  <a:srgbClr val="FDFDFD"/>
                </a:solidFill>
                <a:latin typeface="Calibri" charset="0"/>
              </a:rPr>
              <a:t>Pheo</a:t>
            </a:r>
            <a:endParaRPr lang="en-US" sz="1800" dirty="0">
              <a:solidFill>
                <a:srgbClr val="FDFDFD"/>
              </a:solidFill>
              <a:latin typeface="Calibri" charset="0"/>
            </a:endParaRPr>
          </a:p>
          <a:p>
            <a:pPr eaLnBrk="1" hangingPunct="1"/>
            <a:r>
              <a:rPr lang="en-US" sz="1800" dirty="0">
                <a:solidFill>
                  <a:srgbClr val="FDFDFD"/>
                </a:solidFill>
                <a:latin typeface="Calibri" charset="0"/>
              </a:rPr>
              <a:t>Appendicitis, gastroenteritis</a:t>
            </a:r>
          </a:p>
          <a:p>
            <a:pPr eaLnBrk="1" hangingPunct="1"/>
            <a:r>
              <a:rPr lang="en-US" sz="1800" dirty="0">
                <a:solidFill>
                  <a:srgbClr val="FDFDFD"/>
                </a:solidFill>
                <a:latin typeface="Calibri" charset="0"/>
              </a:rPr>
              <a:t>Burns, normal pregnancy</a:t>
            </a:r>
          </a:p>
        </p:txBody>
      </p:sp>
      <p:sp>
        <p:nvSpPr>
          <p:cNvPr id="9" name="Text Placeholder 5"/>
          <p:cNvSpPr txBox="1">
            <a:spLocks/>
          </p:cNvSpPr>
          <p:nvPr/>
        </p:nvSpPr>
        <p:spPr>
          <a:xfrm>
            <a:off x="6960097" y="845022"/>
            <a:ext cx="3253879" cy="6397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sz="2400" dirty="0">
                <a:solidFill>
                  <a:srgbClr val="00B0F0"/>
                </a:solidFill>
                <a:latin typeface="Calibri" charset="0"/>
              </a:rPr>
              <a:t>LIPASE</a:t>
            </a:r>
            <a:endParaRPr lang="en-US" dirty="0">
              <a:solidFill>
                <a:srgbClr val="00B0F0"/>
              </a:solidFill>
              <a:latin typeface="Calibri" charset="0"/>
            </a:endParaRPr>
          </a:p>
        </p:txBody>
      </p:sp>
      <p:sp>
        <p:nvSpPr>
          <p:cNvPr id="10" name="Content Placeholder 6"/>
          <p:cNvSpPr txBox="1">
            <a:spLocks/>
          </p:cNvSpPr>
          <p:nvPr/>
        </p:nvSpPr>
        <p:spPr>
          <a:xfrm>
            <a:off x="6340152" y="1997992"/>
            <a:ext cx="4148336" cy="395128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2000" dirty="0">
                <a:solidFill>
                  <a:srgbClr val="FDFDFD"/>
                </a:solidFill>
                <a:latin typeface="Calibri" charset="0"/>
              </a:rPr>
              <a:t>Renal </a:t>
            </a:r>
            <a:r>
              <a:rPr lang="en-US" sz="2000" dirty="0" err="1">
                <a:solidFill>
                  <a:srgbClr val="FDFDFD"/>
                </a:solidFill>
                <a:latin typeface="Calibri" charset="0"/>
              </a:rPr>
              <a:t>insuff</a:t>
            </a:r>
            <a:endParaRPr lang="en-US" sz="2000" dirty="0">
              <a:solidFill>
                <a:srgbClr val="FDFDFD"/>
              </a:solidFill>
              <a:latin typeface="Calibri" charset="0"/>
            </a:endParaRPr>
          </a:p>
          <a:p>
            <a:pPr eaLnBrk="1" hangingPunct="1"/>
            <a:r>
              <a:rPr lang="en-US" sz="2000" dirty="0">
                <a:solidFill>
                  <a:srgbClr val="FDFDFD"/>
                </a:solidFill>
                <a:latin typeface="Calibri" charset="0"/>
              </a:rPr>
              <a:t>Small Intestinal ischemia/</a:t>
            </a:r>
            <a:r>
              <a:rPr lang="en-US" sz="2000" dirty="0" err="1">
                <a:solidFill>
                  <a:srgbClr val="FDFDFD"/>
                </a:solidFill>
                <a:latin typeface="Calibri" charset="0"/>
              </a:rPr>
              <a:t>obstr</a:t>
            </a:r>
            <a:endParaRPr lang="en-US" sz="2000" dirty="0">
              <a:solidFill>
                <a:srgbClr val="FDFDFD"/>
              </a:solidFill>
              <a:latin typeface="Calibri" charset="0"/>
            </a:endParaRPr>
          </a:p>
          <a:p>
            <a:pPr eaLnBrk="1" hangingPunct="1"/>
            <a:r>
              <a:rPr lang="en-US" sz="2000" dirty="0">
                <a:solidFill>
                  <a:srgbClr val="FDFDFD"/>
                </a:solidFill>
                <a:latin typeface="Calibri" charset="0"/>
              </a:rPr>
              <a:t>Ovarian abscess</a:t>
            </a:r>
          </a:p>
          <a:p>
            <a:pPr eaLnBrk="1" hangingPunct="1"/>
            <a:r>
              <a:rPr lang="en-US" sz="2000" dirty="0" err="1">
                <a:solidFill>
                  <a:srgbClr val="FDFDFD"/>
                </a:solidFill>
                <a:latin typeface="Calibri" charset="0"/>
              </a:rPr>
              <a:t>Macrolipasemia</a:t>
            </a:r>
            <a:r>
              <a:rPr lang="en-US" sz="2000" dirty="0">
                <a:solidFill>
                  <a:srgbClr val="FDFDFD"/>
                </a:solidFill>
                <a:latin typeface="Calibri" charset="0"/>
              </a:rPr>
              <a:t> (LNH, cirrhosis)</a:t>
            </a:r>
          </a:p>
          <a:p>
            <a:pPr eaLnBrk="1" hangingPunct="1"/>
            <a:r>
              <a:rPr lang="en-US" sz="2000" dirty="0">
                <a:solidFill>
                  <a:srgbClr val="FDFDFD"/>
                </a:solidFill>
                <a:latin typeface="Calibri" charset="0"/>
              </a:rPr>
              <a:t>Hypotension / sepsis</a:t>
            </a:r>
          </a:p>
          <a:p>
            <a:pPr eaLnBrk="1" hangingPunct="1"/>
            <a:r>
              <a:rPr lang="en-US" sz="2000" dirty="0">
                <a:solidFill>
                  <a:srgbClr val="FDFDFD"/>
                </a:solidFill>
                <a:latin typeface="Calibri" charset="0"/>
              </a:rPr>
              <a:t>HIV</a:t>
            </a:r>
          </a:p>
          <a:p>
            <a:pPr eaLnBrk="1" hangingPunct="1"/>
            <a:r>
              <a:rPr lang="en-US" sz="2000" dirty="0">
                <a:solidFill>
                  <a:srgbClr val="FDFDFD"/>
                </a:solidFill>
                <a:latin typeface="Calibri" charset="0"/>
              </a:rPr>
              <a:t>Pancreatic ca.</a:t>
            </a:r>
          </a:p>
          <a:p>
            <a:pPr eaLnBrk="1" hangingPunct="1"/>
            <a:r>
              <a:rPr lang="en-US" sz="2000" dirty="0" err="1">
                <a:latin typeface="Calibri" charset="0"/>
              </a:rPr>
              <a:t>Gullo’s</a:t>
            </a:r>
            <a:r>
              <a:rPr lang="en-US" sz="2000" dirty="0">
                <a:latin typeface="Calibri" charset="0"/>
              </a:rPr>
              <a:t> syndrome</a:t>
            </a:r>
          </a:p>
          <a:p>
            <a:pPr eaLnBrk="1" hangingPunct="1"/>
            <a:r>
              <a:rPr lang="en-US" sz="2000" dirty="0" err="1">
                <a:solidFill>
                  <a:srgbClr val="FDFDFD"/>
                </a:solidFill>
                <a:latin typeface="Calibri" charset="0"/>
              </a:rPr>
              <a:t>Cholecystitis</a:t>
            </a:r>
            <a:endParaRPr lang="en-US" sz="2000" dirty="0">
              <a:solidFill>
                <a:srgbClr val="FDFDFD"/>
              </a:solidFill>
              <a:latin typeface="Calibri" charset="0"/>
            </a:endParaRPr>
          </a:p>
        </p:txBody>
      </p:sp>
    </p:spTree>
    <p:extLst>
      <p:ext uri="{BB962C8B-B14F-4D97-AF65-F5344CB8AC3E}">
        <p14:creationId xmlns:p14="http://schemas.microsoft.com/office/powerpoint/2010/main" val="2844522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79663" y="332656"/>
            <a:ext cx="7429500" cy="731168"/>
          </a:xfrm>
        </p:spPr>
        <p:txBody>
          <a:bodyPr>
            <a:noAutofit/>
          </a:bodyPr>
          <a:lstStyle/>
          <a:p>
            <a:pPr algn="ctr"/>
            <a:r>
              <a:rPr lang="it-IT" sz="6000" b="1" dirty="0">
                <a:solidFill>
                  <a:srgbClr val="FFFF00"/>
                </a:solidFill>
              </a:rPr>
              <a:t>IMAGING</a:t>
            </a:r>
          </a:p>
        </p:txBody>
      </p:sp>
      <p:pic>
        <p:nvPicPr>
          <p:cNvPr id="131074" name="Picture 2" descr="isultati immagini per ecografia pancreatite acuta"/>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613"/>
          <a:stretch/>
        </p:blipFill>
        <p:spPr bwMode="auto">
          <a:xfrm>
            <a:off x="3422731" y="1700808"/>
            <a:ext cx="5343365" cy="401838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774948" y="6094566"/>
            <a:ext cx="2638928" cy="369332"/>
          </a:xfrm>
          <a:prstGeom prst="rect">
            <a:avLst/>
          </a:prstGeom>
          <a:noFill/>
        </p:spPr>
        <p:txBody>
          <a:bodyPr wrap="none" rtlCol="0">
            <a:spAutoFit/>
          </a:bodyPr>
          <a:lstStyle/>
          <a:p>
            <a:pPr algn="ctr"/>
            <a:r>
              <a:rPr lang="it-IT"/>
              <a:t>ECOGRAFIA ADDOMINALE</a:t>
            </a:r>
          </a:p>
        </p:txBody>
      </p:sp>
    </p:spTree>
    <p:extLst>
      <p:ext uri="{BB962C8B-B14F-4D97-AF65-F5344CB8AC3E}">
        <p14:creationId xmlns:p14="http://schemas.microsoft.com/office/powerpoint/2010/main" val="1034604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79663" y="332656"/>
            <a:ext cx="7429500" cy="731168"/>
          </a:xfrm>
        </p:spPr>
        <p:txBody>
          <a:bodyPr>
            <a:noAutofit/>
          </a:bodyPr>
          <a:lstStyle/>
          <a:p>
            <a:pPr algn="ctr"/>
            <a:r>
              <a:rPr lang="it-IT" sz="6000" b="1" dirty="0">
                <a:solidFill>
                  <a:srgbClr val="FFFF00"/>
                </a:solidFill>
              </a:rPr>
              <a:t>IMAGING</a:t>
            </a:r>
          </a:p>
        </p:txBody>
      </p:sp>
      <p:sp>
        <p:nvSpPr>
          <p:cNvPr id="4" name="CasellaDiTesto 3"/>
          <p:cNvSpPr txBox="1"/>
          <p:nvPr/>
        </p:nvSpPr>
        <p:spPr>
          <a:xfrm>
            <a:off x="5201348" y="6094566"/>
            <a:ext cx="1786130" cy="369332"/>
          </a:xfrm>
          <a:prstGeom prst="rect">
            <a:avLst/>
          </a:prstGeom>
          <a:noFill/>
        </p:spPr>
        <p:txBody>
          <a:bodyPr wrap="none" rtlCol="0">
            <a:spAutoFit/>
          </a:bodyPr>
          <a:lstStyle/>
          <a:p>
            <a:pPr algn="ctr"/>
            <a:r>
              <a:rPr lang="it-IT" dirty="0"/>
              <a:t>TC ADDOMINALE</a:t>
            </a:r>
          </a:p>
        </p:txBody>
      </p:sp>
      <p:pic>
        <p:nvPicPr>
          <p:cNvPr id="5" name="Immagine 4"/>
          <p:cNvPicPr>
            <a:picLocks noChangeAspect="1"/>
          </p:cNvPicPr>
          <p:nvPr/>
        </p:nvPicPr>
        <p:blipFill>
          <a:blip r:embed="rId2"/>
          <a:stretch>
            <a:fillRect/>
          </a:stretch>
        </p:blipFill>
        <p:spPr>
          <a:xfrm>
            <a:off x="1703512" y="1988840"/>
            <a:ext cx="4392488" cy="3294366"/>
          </a:xfrm>
          <a:prstGeom prst="rect">
            <a:avLst/>
          </a:prstGeom>
        </p:spPr>
      </p:pic>
      <p:sp>
        <p:nvSpPr>
          <p:cNvPr id="7" name="Per 6"/>
          <p:cNvSpPr/>
          <p:nvPr/>
        </p:nvSpPr>
        <p:spPr>
          <a:xfrm>
            <a:off x="1235460" y="1096791"/>
            <a:ext cx="5328592" cy="4753798"/>
          </a:xfrm>
          <a:prstGeom prst="mathMultiply">
            <a:avLst>
              <a:gd name="adj1" fmla="val 105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8" name="Gruppo 7"/>
          <p:cNvGrpSpPr/>
          <p:nvPr/>
        </p:nvGrpSpPr>
        <p:grpSpPr>
          <a:xfrm>
            <a:off x="6258025" y="1623263"/>
            <a:ext cx="4391620" cy="4391638"/>
            <a:chOff x="4734025" y="1623263"/>
            <a:chExt cx="4391620" cy="4391638"/>
          </a:xfrm>
        </p:grpSpPr>
        <p:pic>
          <p:nvPicPr>
            <p:cNvPr id="6" name="Immagine 5"/>
            <p:cNvPicPr>
              <a:picLocks noChangeAspect="1"/>
            </p:cNvPicPr>
            <p:nvPr/>
          </p:nvPicPr>
          <p:blipFill>
            <a:blip r:embed="rId3"/>
            <a:stretch>
              <a:fillRect/>
            </a:stretch>
          </p:blipFill>
          <p:spPr>
            <a:xfrm>
              <a:off x="4734025" y="1623263"/>
              <a:ext cx="4391620" cy="3911863"/>
            </a:xfrm>
            <a:prstGeom prst="rect">
              <a:avLst/>
            </a:prstGeom>
          </p:spPr>
        </p:pic>
        <p:sp>
          <p:nvSpPr>
            <p:cNvPr id="3" name="CasellaDiTesto 2"/>
            <p:cNvSpPr txBox="1"/>
            <p:nvPr/>
          </p:nvSpPr>
          <p:spPr>
            <a:xfrm>
              <a:off x="6161836" y="5614791"/>
              <a:ext cx="1420582" cy="400110"/>
            </a:xfrm>
            <a:prstGeom prst="rect">
              <a:avLst/>
            </a:prstGeom>
            <a:noFill/>
          </p:spPr>
          <p:txBody>
            <a:bodyPr wrap="none" rtlCol="0">
              <a:spAutoFit/>
            </a:bodyPr>
            <a:lstStyle/>
            <a:p>
              <a:r>
                <a:rPr lang="it-IT" sz="2000" dirty="0"/>
                <a:t>DOPO &gt;48H</a:t>
              </a:r>
            </a:p>
          </p:txBody>
        </p:sp>
      </p:grpSp>
    </p:spTree>
    <p:extLst>
      <p:ext uri="{BB962C8B-B14F-4D97-AF65-F5344CB8AC3E}">
        <p14:creationId xmlns:p14="http://schemas.microsoft.com/office/powerpoint/2010/main" val="3744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79663" y="332656"/>
            <a:ext cx="7429500" cy="731168"/>
          </a:xfrm>
        </p:spPr>
        <p:txBody>
          <a:bodyPr>
            <a:noAutofit/>
          </a:bodyPr>
          <a:lstStyle/>
          <a:p>
            <a:pPr algn="ctr"/>
            <a:r>
              <a:rPr lang="it-IT" sz="6000" b="1" dirty="0">
                <a:solidFill>
                  <a:srgbClr val="FFFF00"/>
                </a:solidFill>
              </a:rPr>
              <a:t>IMAGING</a:t>
            </a:r>
          </a:p>
        </p:txBody>
      </p:sp>
      <p:sp>
        <p:nvSpPr>
          <p:cNvPr id="4" name="CasellaDiTesto 3"/>
          <p:cNvSpPr txBox="1"/>
          <p:nvPr/>
        </p:nvSpPr>
        <p:spPr>
          <a:xfrm>
            <a:off x="5081154" y="6094566"/>
            <a:ext cx="2026516" cy="369332"/>
          </a:xfrm>
          <a:prstGeom prst="rect">
            <a:avLst/>
          </a:prstGeom>
          <a:noFill/>
        </p:spPr>
        <p:txBody>
          <a:bodyPr wrap="none" rtlCol="0">
            <a:spAutoFit/>
          </a:bodyPr>
          <a:lstStyle/>
          <a:p>
            <a:pPr algn="ctr"/>
            <a:r>
              <a:rPr lang="it-IT" dirty="0"/>
              <a:t>RMN ADDOMINALE</a:t>
            </a:r>
          </a:p>
        </p:txBody>
      </p:sp>
      <p:pic>
        <p:nvPicPr>
          <p:cNvPr id="133122" name="Picture 2" descr="isultati immagini per RMN pancreatite acuta"/>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090" r="52924" b="48224"/>
          <a:stretch/>
        </p:blipFill>
        <p:spPr bwMode="auto">
          <a:xfrm>
            <a:off x="3071665" y="1628800"/>
            <a:ext cx="6102011"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1766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a:stretch>
            <a:fillRect/>
          </a:stretch>
        </p:blipFill>
        <p:spPr bwMode="auto">
          <a:xfrm>
            <a:off x="1666876" y="2143126"/>
            <a:ext cx="8786813" cy="2847975"/>
          </a:xfrm>
          <a:prstGeom prst="rect">
            <a:avLst/>
          </a:prstGeom>
          <a:noFill/>
          <a:ln w="38100">
            <a:solidFill>
              <a:schemeClr val="accent1">
                <a:lumMod val="50000"/>
              </a:schemeClr>
            </a:solidFill>
            <a:miter lim="800000"/>
            <a:headEnd/>
            <a:tailEnd/>
          </a:ln>
          <a:effectLst/>
        </p:spPr>
      </p:pic>
      <p:sp>
        <p:nvSpPr>
          <p:cNvPr id="40962" name="CasellaDiTesto 2"/>
          <p:cNvSpPr txBox="1">
            <a:spLocks noChangeArrowheads="1"/>
          </p:cNvSpPr>
          <p:nvPr/>
        </p:nvSpPr>
        <p:spPr bwMode="auto">
          <a:xfrm>
            <a:off x="3592514" y="642938"/>
            <a:ext cx="50117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algn="ctr" eaLnBrk="1" hangingPunct="1"/>
            <a:r>
              <a:rPr lang="it-IT" b="1">
                <a:solidFill>
                  <a:srgbClr val="FFFF00"/>
                </a:solidFill>
                <a:latin typeface="Tahoma" charset="0"/>
                <a:cs typeface="Tahoma" charset="0"/>
              </a:rPr>
              <a:t>…diagnosi di </a:t>
            </a:r>
          </a:p>
          <a:p>
            <a:pPr algn="ctr" eaLnBrk="1" hangingPunct="1"/>
            <a:r>
              <a:rPr lang="it-IT" b="1" dirty="0">
                <a:solidFill>
                  <a:srgbClr val="FFFF00"/>
                </a:solidFill>
                <a:latin typeface="Tahoma" charset="0"/>
                <a:cs typeface="Tahoma" charset="0"/>
              </a:rPr>
              <a:t>pancreatite acuta biliare… </a:t>
            </a:r>
          </a:p>
        </p:txBody>
      </p:sp>
      <p:sp>
        <p:nvSpPr>
          <p:cNvPr id="39941" name="Rectangle 5"/>
          <p:cNvSpPr>
            <a:spLocks noChangeArrowheads="1"/>
          </p:cNvSpPr>
          <p:nvPr/>
        </p:nvSpPr>
        <p:spPr bwMode="auto">
          <a:xfrm>
            <a:off x="1631950" y="3933825"/>
            <a:ext cx="8280400" cy="287338"/>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Tree>
    <p:extLst>
      <p:ext uri="{BB962C8B-B14F-4D97-AF65-F5344CB8AC3E}">
        <p14:creationId xmlns:p14="http://schemas.microsoft.com/office/powerpoint/2010/main" val="2010967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dissolve">
                                      <p:cBhvr>
                                        <p:cTn id="7"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781175" y="157163"/>
            <a:ext cx="8534400" cy="641350"/>
          </a:xfrm>
        </p:spPr>
        <p:txBody>
          <a:bodyPr>
            <a:noAutofit/>
          </a:bodyPr>
          <a:lstStyle/>
          <a:p>
            <a:pPr marL="0" indent="0" algn="ctr">
              <a:buNone/>
            </a:pPr>
            <a:r>
              <a:rPr lang="it-IT" sz="5400" b="1" dirty="0">
                <a:solidFill>
                  <a:srgbClr val="F6F000"/>
                </a:solidFill>
                <a:latin typeface="Calibri"/>
                <a:cs typeface="Calibri"/>
              </a:rPr>
              <a:t>Dati Clinici</a:t>
            </a:r>
          </a:p>
        </p:txBody>
      </p:sp>
      <p:sp>
        <p:nvSpPr>
          <p:cNvPr id="16387" name="Rectangle 4"/>
          <p:cNvSpPr>
            <a:spLocks noGrp="1" noChangeArrowheads="1"/>
          </p:cNvSpPr>
          <p:nvPr>
            <p:ph type="body" idx="4294967295"/>
          </p:nvPr>
        </p:nvSpPr>
        <p:spPr>
          <a:xfrm>
            <a:off x="1753412" y="1052737"/>
            <a:ext cx="8534400" cy="5089525"/>
          </a:xfrm>
          <a:noFill/>
        </p:spPr>
        <p:txBody>
          <a:bodyPr/>
          <a:lstStyle/>
          <a:p>
            <a:pPr algn="just">
              <a:spcBef>
                <a:spcPct val="5000"/>
              </a:spcBef>
              <a:spcAft>
                <a:spcPct val="5000"/>
              </a:spcAft>
            </a:pPr>
            <a:r>
              <a:rPr lang="it-IT" b="1" dirty="0">
                <a:latin typeface="Calibri"/>
                <a:cs typeface="Calibri"/>
              </a:rPr>
              <a:t>♀</a:t>
            </a:r>
            <a:r>
              <a:rPr lang="it-IT" dirty="0">
                <a:latin typeface="Calibri"/>
                <a:cs typeface="Calibri"/>
              </a:rPr>
              <a:t>,  60 anni</a:t>
            </a:r>
          </a:p>
          <a:p>
            <a:pPr algn="just">
              <a:spcBef>
                <a:spcPct val="5000"/>
              </a:spcBef>
              <a:spcAft>
                <a:spcPct val="5000"/>
              </a:spcAft>
            </a:pPr>
            <a:endParaRPr lang="it-IT" dirty="0">
              <a:latin typeface="Calibri"/>
              <a:cs typeface="Calibri"/>
            </a:endParaRPr>
          </a:p>
          <a:p>
            <a:pPr algn="just">
              <a:spcBef>
                <a:spcPct val="5000"/>
              </a:spcBef>
              <a:spcAft>
                <a:spcPct val="5000"/>
              </a:spcAft>
            </a:pPr>
            <a:r>
              <a:rPr lang="it-IT" dirty="0">
                <a:latin typeface="Calibri"/>
                <a:cs typeface="Calibri"/>
              </a:rPr>
              <a:t>Recente colectomia sx per adenocarcinoma non infiltrante; non altre patologie in APR</a:t>
            </a:r>
          </a:p>
          <a:p>
            <a:pPr algn="just">
              <a:spcBef>
                <a:spcPct val="5000"/>
              </a:spcBef>
              <a:spcAft>
                <a:spcPct val="5000"/>
              </a:spcAft>
            </a:pPr>
            <a:endParaRPr lang="it-IT" dirty="0">
              <a:latin typeface="Calibri"/>
              <a:cs typeface="Calibri"/>
            </a:endParaRPr>
          </a:p>
          <a:p>
            <a:pPr algn="just">
              <a:spcBef>
                <a:spcPct val="5000"/>
              </a:spcBef>
              <a:spcAft>
                <a:spcPct val="5000"/>
              </a:spcAft>
            </a:pPr>
            <a:r>
              <a:rPr lang="it-IT" dirty="0">
                <a:latin typeface="Calibri"/>
                <a:cs typeface="Calibri"/>
              </a:rPr>
              <a:t>In PS per: dolore epigastrico, intenso (NRS: 9), irradiato posteriormente in regione lombare;  diversi episodi di vomito biliare;</a:t>
            </a:r>
          </a:p>
          <a:p>
            <a:pPr algn="just">
              <a:spcBef>
                <a:spcPct val="5000"/>
              </a:spcBef>
              <a:spcAft>
                <a:spcPct val="5000"/>
              </a:spcAft>
            </a:pPr>
            <a:endParaRPr lang="it-IT" dirty="0">
              <a:latin typeface="Calibri"/>
              <a:cs typeface="Calibri"/>
            </a:endParaRPr>
          </a:p>
          <a:p>
            <a:pPr algn="just">
              <a:spcBef>
                <a:spcPct val="5000"/>
              </a:spcBef>
              <a:spcAft>
                <a:spcPct val="5000"/>
              </a:spcAft>
            </a:pPr>
            <a:r>
              <a:rPr lang="it-IT" dirty="0">
                <a:latin typeface="Calibri"/>
                <a:cs typeface="Calibri"/>
              </a:rPr>
              <a:t>Viene posto un accesso venoso e vengono somministrati analgesici </a:t>
            </a:r>
            <a:endParaRPr lang="en-GB" dirty="0">
              <a:latin typeface="Calibri"/>
              <a:cs typeface="Calibri"/>
            </a:endParaRPr>
          </a:p>
        </p:txBody>
      </p:sp>
    </p:spTree>
    <p:extLst>
      <p:ext uri="{BB962C8B-B14F-4D97-AF65-F5344CB8AC3E}">
        <p14:creationId xmlns:p14="http://schemas.microsoft.com/office/powerpoint/2010/main" val="154480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329818" y="1272627"/>
            <a:ext cx="7532364" cy="5472608"/>
          </a:xfrm>
        </p:spPr>
        <p:txBody>
          <a:bodyPr anchor="t">
            <a:noAutofit/>
          </a:bodyPr>
          <a:lstStyle/>
          <a:p>
            <a:pPr marL="0" indent="0" algn="ctr">
              <a:buNone/>
            </a:pPr>
            <a:r>
              <a:rPr lang="it-IT" sz="2400" b="1" dirty="0"/>
              <a:t>Perforazione viscere addominale</a:t>
            </a:r>
          </a:p>
          <a:p>
            <a:pPr marL="0" indent="0" algn="ctr">
              <a:buNone/>
            </a:pPr>
            <a:r>
              <a:rPr lang="it-IT" sz="2400" b="1" dirty="0"/>
              <a:t>Colecistite acuta o Colica biliare</a:t>
            </a:r>
          </a:p>
          <a:p>
            <a:pPr marL="0" indent="0" algn="ctr">
              <a:buNone/>
            </a:pPr>
            <a:r>
              <a:rPr lang="it-IT" sz="2400" b="1" dirty="0"/>
              <a:t>Occlusione intestinale acuta</a:t>
            </a:r>
          </a:p>
          <a:p>
            <a:pPr marL="0" indent="0" algn="ctr">
              <a:buNone/>
            </a:pPr>
            <a:r>
              <a:rPr lang="it-IT" sz="2400" b="1" dirty="0"/>
              <a:t>Occlusione vascolare mesenterica</a:t>
            </a:r>
          </a:p>
          <a:p>
            <a:pPr marL="0" indent="0" algn="ctr">
              <a:buNone/>
            </a:pPr>
            <a:r>
              <a:rPr lang="it-IT" sz="2400" b="1" dirty="0"/>
              <a:t>Colica renale</a:t>
            </a:r>
          </a:p>
          <a:p>
            <a:pPr marL="0" indent="0" algn="ctr">
              <a:buNone/>
            </a:pPr>
            <a:r>
              <a:rPr lang="it-IT" sz="2400" b="1" dirty="0"/>
              <a:t>Infarto miocardico acuto</a:t>
            </a:r>
          </a:p>
          <a:p>
            <a:pPr marL="0" indent="0" algn="ctr">
              <a:buNone/>
            </a:pPr>
            <a:r>
              <a:rPr lang="it-IT" sz="2400" b="1" dirty="0"/>
              <a:t>Dissezione dell’aorta addominale/Rottura di aneurisma </a:t>
            </a:r>
          </a:p>
          <a:p>
            <a:pPr marL="0" indent="0" algn="ctr">
              <a:buNone/>
            </a:pPr>
            <a:r>
              <a:rPr lang="it-IT" sz="2400" b="1" dirty="0"/>
              <a:t>Collagenopatia con vasculite</a:t>
            </a:r>
          </a:p>
          <a:p>
            <a:pPr marL="0" indent="0" algn="ctr">
              <a:buNone/>
            </a:pPr>
            <a:r>
              <a:rPr lang="it-IT" sz="2400" b="1" dirty="0"/>
              <a:t>Polmonite</a:t>
            </a:r>
          </a:p>
          <a:p>
            <a:pPr marL="0" indent="0" algn="ctr">
              <a:buNone/>
            </a:pPr>
            <a:r>
              <a:rPr lang="it-IT" sz="2400" b="1" dirty="0"/>
              <a:t>Chetoacidosi diabetica</a:t>
            </a:r>
          </a:p>
        </p:txBody>
      </p:sp>
      <p:sp>
        <p:nvSpPr>
          <p:cNvPr id="4" name="Titolo 1"/>
          <p:cNvSpPr>
            <a:spLocks noGrp="1"/>
          </p:cNvSpPr>
          <p:nvPr>
            <p:ph type="title"/>
          </p:nvPr>
        </p:nvSpPr>
        <p:spPr>
          <a:xfrm>
            <a:off x="1543891" y="116632"/>
            <a:ext cx="9144000" cy="1252506"/>
          </a:xfrm>
        </p:spPr>
        <p:txBody>
          <a:bodyPr>
            <a:noAutofit/>
          </a:bodyPr>
          <a:lstStyle/>
          <a:p>
            <a:pPr algn="ctr"/>
            <a:r>
              <a:rPr lang="it-IT" sz="5400" b="1" dirty="0">
                <a:solidFill>
                  <a:srgbClr val="FFFF00"/>
                </a:solidFill>
              </a:rPr>
              <a:t>DIAGNOSI DIFFERENZIALE</a:t>
            </a:r>
          </a:p>
        </p:txBody>
      </p:sp>
    </p:spTree>
    <p:extLst>
      <p:ext uri="{BB962C8B-B14F-4D97-AF65-F5344CB8AC3E}">
        <p14:creationId xmlns:p14="http://schemas.microsoft.com/office/powerpoint/2010/main" val="1716085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53258" y="332656"/>
            <a:ext cx="7429500" cy="1019200"/>
          </a:xfrm>
        </p:spPr>
        <p:txBody>
          <a:bodyPr>
            <a:normAutofit/>
          </a:bodyPr>
          <a:lstStyle/>
          <a:p>
            <a:pPr algn="ctr"/>
            <a:r>
              <a:rPr lang="it-IT" sz="6000" b="1">
                <a:solidFill>
                  <a:srgbClr val="FFFF00"/>
                </a:solidFill>
              </a:rPr>
              <a:t>RISK ASSESTMENT</a:t>
            </a:r>
          </a:p>
        </p:txBody>
      </p:sp>
      <p:sp>
        <p:nvSpPr>
          <p:cNvPr id="3" name="Segnaposto contenuto 2"/>
          <p:cNvSpPr>
            <a:spLocks noGrp="1"/>
          </p:cNvSpPr>
          <p:nvPr>
            <p:ph idx="1"/>
          </p:nvPr>
        </p:nvSpPr>
        <p:spPr>
          <a:xfrm>
            <a:off x="1555191" y="1484784"/>
            <a:ext cx="8784976" cy="5112568"/>
          </a:xfrm>
        </p:spPr>
        <p:txBody>
          <a:bodyPr anchor="t">
            <a:normAutofit/>
          </a:bodyPr>
          <a:lstStyle/>
          <a:p>
            <a:pPr marL="0" indent="0" algn="ctr">
              <a:buNone/>
            </a:pPr>
            <a:r>
              <a:rPr lang="en-GB" sz="3200" b="1" i="1" dirty="0"/>
              <a:t>Recommendations</a:t>
            </a:r>
            <a:r>
              <a:rPr lang="en-GB" b="1" i="1" dirty="0"/>
              <a:t> </a:t>
            </a:r>
          </a:p>
          <a:p>
            <a:pPr marL="0" indent="0" algn="ctr">
              <a:buNone/>
            </a:pPr>
            <a:endParaRPr lang="en-GB" sz="2000" dirty="0"/>
          </a:p>
          <a:p>
            <a:pPr algn="just"/>
            <a:r>
              <a:rPr lang="en-GB" sz="2400" dirty="0"/>
              <a:t>Hemodynamic status should be assessed immediately upon presentation and resuscitative measures begun as needed (strong recommendation, moderate quality of evidence). </a:t>
            </a:r>
          </a:p>
          <a:p>
            <a:pPr algn="just"/>
            <a:r>
              <a:rPr lang="en-GB" sz="2400" dirty="0"/>
              <a:t>Risk assessment should be performed to stratify patients into higher- and lower-risk categories to assist triage, such as admission to an intensive care setting (conditional recommendation, low to moderate quality of evidence). </a:t>
            </a:r>
          </a:p>
          <a:p>
            <a:pPr algn="just"/>
            <a:r>
              <a:rPr lang="en-GB" sz="2400" dirty="0"/>
              <a:t>Patients with organ failure should be admitted to an intensive care unit or intermediary care setting whenever possible (strong recommendation, low quality of evidence). </a:t>
            </a:r>
          </a:p>
        </p:txBody>
      </p:sp>
    </p:spTree>
    <p:extLst>
      <p:ext uri="{BB962C8B-B14F-4D97-AF65-F5344CB8AC3E}">
        <p14:creationId xmlns:p14="http://schemas.microsoft.com/office/powerpoint/2010/main" val="176082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23592" y="256267"/>
            <a:ext cx="7429500" cy="1019200"/>
          </a:xfrm>
        </p:spPr>
        <p:txBody>
          <a:bodyPr>
            <a:normAutofit/>
          </a:bodyPr>
          <a:lstStyle/>
          <a:p>
            <a:pPr algn="ctr"/>
            <a:r>
              <a:rPr lang="it-IT" sz="6000" b="1">
                <a:solidFill>
                  <a:srgbClr val="FFFF00"/>
                </a:solidFill>
              </a:rPr>
              <a:t>STRATIFICAZIONE</a:t>
            </a:r>
          </a:p>
        </p:txBody>
      </p:sp>
      <p:pic>
        <p:nvPicPr>
          <p:cNvPr id="4" name="Picture 4" descr="Immagine 042"/>
          <p:cNvPicPr>
            <a:picLocks noChangeAspect="1" noChangeArrowheads="1"/>
          </p:cNvPicPr>
          <p:nvPr/>
        </p:nvPicPr>
        <p:blipFill rotWithShape="1">
          <a:blip r:embed="rId2">
            <a:extLst>
              <a:ext uri="{28A0092B-C50C-407E-A947-70E740481C1C}">
                <a14:useLocalDpi xmlns:a14="http://schemas.microsoft.com/office/drawing/2010/main" val="0"/>
              </a:ext>
            </a:extLst>
          </a:blip>
          <a:srcRect b="4115"/>
          <a:stretch/>
        </p:blipFill>
        <p:spPr bwMode="auto">
          <a:xfrm>
            <a:off x="1847529" y="1634579"/>
            <a:ext cx="4392488" cy="2034874"/>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Immagine 043"/>
          <p:cNvPicPr>
            <a:picLocks noChangeAspect="1" noChangeArrowheads="1"/>
          </p:cNvPicPr>
          <p:nvPr/>
        </p:nvPicPr>
        <p:blipFill rotWithShape="1">
          <a:blip r:embed="rId3">
            <a:extLst>
              <a:ext uri="{28A0092B-C50C-407E-A947-70E740481C1C}">
                <a14:useLocalDpi xmlns:a14="http://schemas.microsoft.com/office/drawing/2010/main" val="0"/>
              </a:ext>
            </a:extLst>
          </a:blip>
          <a:srcRect b="5853"/>
          <a:stretch/>
        </p:blipFill>
        <p:spPr bwMode="auto">
          <a:xfrm>
            <a:off x="5879976" y="4028565"/>
            <a:ext cx="4396468" cy="2587994"/>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0"/>
          <p:cNvSpPr txBox="1">
            <a:spLocks noChangeArrowheads="1"/>
          </p:cNvSpPr>
          <p:nvPr/>
        </p:nvSpPr>
        <p:spPr bwMode="auto">
          <a:xfrm>
            <a:off x="6528048" y="1634580"/>
            <a:ext cx="388843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algn="ctr" eaLnBrk="1" hangingPunct="1"/>
            <a:r>
              <a:rPr lang="it-IT" sz="1600" dirty="0">
                <a:latin typeface="Tahoma" charset="0"/>
                <a:cs typeface="Tahoma" charset="0"/>
              </a:rPr>
              <a:t>JPN </a:t>
            </a:r>
            <a:r>
              <a:rPr lang="it-IT" sz="1600" dirty="0" err="1">
                <a:latin typeface="Tahoma" charset="0"/>
                <a:cs typeface="Tahoma" charset="0"/>
              </a:rPr>
              <a:t>guidelines</a:t>
            </a:r>
            <a:r>
              <a:rPr lang="it-IT" sz="1600" dirty="0">
                <a:latin typeface="Tahoma" charset="0"/>
                <a:cs typeface="Tahoma" charset="0"/>
              </a:rPr>
              <a:t> for the management</a:t>
            </a:r>
          </a:p>
          <a:p>
            <a:pPr algn="ctr" eaLnBrk="1" hangingPunct="1"/>
            <a:r>
              <a:rPr lang="it-IT" sz="1600" dirty="0">
                <a:latin typeface="Tahoma" charset="0"/>
                <a:cs typeface="Tahoma" charset="0"/>
              </a:rPr>
              <a:t> of acute </a:t>
            </a:r>
            <a:r>
              <a:rPr lang="it-IT" sz="1600" dirty="0" err="1">
                <a:latin typeface="Tahoma" charset="0"/>
                <a:cs typeface="Tahoma" charset="0"/>
              </a:rPr>
              <a:t>pancreatitis</a:t>
            </a:r>
            <a:r>
              <a:rPr lang="it-IT" sz="1600" dirty="0">
                <a:latin typeface="Tahoma" charset="0"/>
                <a:cs typeface="Tahoma" charset="0"/>
              </a:rPr>
              <a:t>:</a:t>
            </a:r>
          </a:p>
          <a:p>
            <a:pPr algn="ctr" eaLnBrk="1" hangingPunct="1"/>
            <a:r>
              <a:rPr lang="it-IT" sz="1600" dirty="0" err="1">
                <a:latin typeface="Tahoma" charset="0"/>
                <a:cs typeface="Tahoma" charset="0"/>
              </a:rPr>
              <a:t>severity</a:t>
            </a:r>
            <a:r>
              <a:rPr lang="it-IT" sz="1600" dirty="0">
                <a:latin typeface="Tahoma" charset="0"/>
                <a:cs typeface="Tahoma" charset="0"/>
              </a:rPr>
              <a:t> </a:t>
            </a:r>
            <a:r>
              <a:rPr lang="it-IT" sz="1600" dirty="0" err="1">
                <a:latin typeface="Tahoma" charset="0"/>
                <a:cs typeface="Tahoma" charset="0"/>
              </a:rPr>
              <a:t>assessment</a:t>
            </a:r>
            <a:endParaRPr lang="it-IT" sz="1600" dirty="0">
              <a:latin typeface="Tahoma" charset="0"/>
              <a:cs typeface="Tahoma" charset="0"/>
            </a:endParaRPr>
          </a:p>
          <a:p>
            <a:pPr algn="ctr" eaLnBrk="1" hangingPunct="1"/>
            <a:r>
              <a:rPr lang="it-IT" sz="1600" dirty="0">
                <a:latin typeface="Tahoma" charset="0"/>
                <a:cs typeface="Tahoma" charset="0"/>
              </a:rPr>
              <a:t> of acute </a:t>
            </a:r>
            <a:r>
              <a:rPr lang="it-IT" sz="1600" dirty="0" err="1">
                <a:latin typeface="Tahoma" charset="0"/>
                <a:cs typeface="Tahoma" charset="0"/>
              </a:rPr>
              <a:t>pancreatitis</a:t>
            </a:r>
            <a:endParaRPr lang="it-IT" sz="1600" dirty="0">
              <a:latin typeface="Tahoma" charset="0"/>
              <a:cs typeface="Tahoma" charset="0"/>
            </a:endParaRPr>
          </a:p>
          <a:p>
            <a:pPr algn="ctr" eaLnBrk="1" hangingPunct="1"/>
            <a:endParaRPr lang="it-IT" sz="1600" dirty="0">
              <a:solidFill>
                <a:schemeClr val="bg1"/>
              </a:solidFill>
              <a:latin typeface="Verdana" charset="0"/>
            </a:endParaRPr>
          </a:p>
          <a:p>
            <a:pPr algn="ctr" eaLnBrk="1" hangingPunct="1"/>
            <a:r>
              <a:rPr lang="it-IT" sz="1600" dirty="0" err="1">
                <a:solidFill>
                  <a:srgbClr val="FFFF00"/>
                </a:solidFill>
                <a:latin typeface="Tahoma" charset="0"/>
                <a:cs typeface="Tahoma" charset="0"/>
              </a:rPr>
              <a:t>Hirota</a:t>
            </a:r>
            <a:r>
              <a:rPr lang="it-IT" sz="1600" dirty="0">
                <a:solidFill>
                  <a:srgbClr val="FFFF00"/>
                </a:solidFill>
                <a:latin typeface="Tahoma" charset="0"/>
                <a:cs typeface="Tahoma" charset="0"/>
              </a:rPr>
              <a:t> e </a:t>
            </a:r>
            <a:r>
              <a:rPr lang="it-IT" sz="1600" dirty="0" err="1">
                <a:solidFill>
                  <a:srgbClr val="FFFF00"/>
                </a:solidFill>
                <a:latin typeface="Tahoma" charset="0"/>
                <a:cs typeface="Tahoma" charset="0"/>
              </a:rPr>
              <a:t>Coll</a:t>
            </a:r>
            <a:endParaRPr lang="it-IT" sz="1600" dirty="0">
              <a:solidFill>
                <a:srgbClr val="FFFF00"/>
              </a:solidFill>
              <a:latin typeface="Tahoma" charset="0"/>
              <a:cs typeface="Tahoma" charset="0"/>
            </a:endParaRPr>
          </a:p>
          <a:p>
            <a:pPr algn="ctr" eaLnBrk="1" hangingPunct="1"/>
            <a:r>
              <a:rPr lang="it-IT" sz="1600" dirty="0" err="1">
                <a:solidFill>
                  <a:srgbClr val="FFFF00"/>
                </a:solidFill>
                <a:latin typeface="Tahoma" charset="0"/>
                <a:cs typeface="Tahoma" charset="0"/>
              </a:rPr>
              <a:t>J</a:t>
            </a:r>
            <a:r>
              <a:rPr lang="it-IT" sz="1600" dirty="0">
                <a:solidFill>
                  <a:srgbClr val="FFFF00"/>
                </a:solidFill>
                <a:latin typeface="Tahoma" charset="0"/>
                <a:cs typeface="Tahoma" charset="0"/>
              </a:rPr>
              <a:t> </a:t>
            </a:r>
            <a:r>
              <a:rPr lang="it-IT" sz="1600" dirty="0" err="1">
                <a:solidFill>
                  <a:srgbClr val="FFFF00"/>
                </a:solidFill>
                <a:latin typeface="Tahoma" charset="0"/>
                <a:cs typeface="Tahoma" charset="0"/>
              </a:rPr>
              <a:t>Hepatobiliary</a:t>
            </a:r>
            <a:r>
              <a:rPr lang="it-IT" sz="1600" dirty="0">
                <a:solidFill>
                  <a:srgbClr val="FFFF00"/>
                </a:solidFill>
                <a:latin typeface="Tahoma" charset="0"/>
                <a:cs typeface="Tahoma" charset="0"/>
              </a:rPr>
              <a:t> </a:t>
            </a:r>
            <a:r>
              <a:rPr lang="it-IT" sz="1600" dirty="0" err="1">
                <a:solidFill>
                  <a:srgbClr val="FFFF00"/>
                </a:solidFill>
                <a:latin typeface="Tahoma" charset="0"/>
                <a:cs typeface="Tahoma" charset="0"/>
              </a:rPr>
              <a:t>Pancreat</a:t>
            </a:r>
            <a:r>
              <a:rPr lang="it-IT" sz="1600" dirty="0">
                <a:solidFill>
                  <a:srgbClr val="FFFF00"/>
                </a:solidFill>
                <a:latin typeface="Tahoma" charset="0"/>
                <a:cs typeface="Tahoma" charset="0"/>
              </a:rPr>
              <a:t> </a:t>
            </a:r>
            <a:r>
              <a:rPr lang="it-IT" sz="1600" dirty="0" err="1">
                <a:solidFill>
                  <a:srgbClr val="FFFF00"/>
                </a:solidFill>
                <a:latin typeface="Tahoma" charset="0"/>
                <a:cs typeface="Tahoma" charset="0"/>
              </a:rPr>
              <a:t>Surg</a:t>
            </a:r>
            <a:endParaRPr lang="it-IT" sz="1600" dirty="0">
              <a:solidFill>
                <a:srgbClr val="FFFF00"/>
              </a:solidFill>
              <a:latin typeface="Tahoma" charset="0"/>
              <a:cs typeface="Tahoma" charset="0"/>
            </a:endParaRPr>
          </a:p>
          <a:p>
            <a:pPr algn="ctr" eaLnBrk="1" hangingPunct="1"/>
            <a:r>
              <a:rPr lang="it-IT" sz="1600" dirty="0">
                <a:solidFill>
                  <a:srgbClr val="FFFF00"/>
                </a:solidFill>
                <a:latin typeface="Tahoma" charset="0"/>
                <a:cs typeface="Tahoma" charset="0"/>
              </a:rPr>
              <a:t>2006</a:t>
            </a:r>
          </a:p>
        </p:txBody>
      </p:sp>
    </p:spTree>
    <p:extLst>
      <p:ext uri="{BB962C8B-B14F-4D97-AF65-F5344CB8AC3E}">
        <p14:creationId xmlns:p14="http://schemas.microsoft.com/office/powerpoint/2010/main" val="1050746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83530" y="5661249"/>
            <a:ext cx="8976965" cy="1070769"/>
          </a:xfrm>
          <a:noFill/>
        </p:spPr>
        <p:style>
          <a:lnRef idx="2">
            <a:schemeClr val="accent2"/>
          </a:lnRef>
          <a:fillRef idx="1">
            <a:schemeClr val="lt1"/>
          </a:fillRef>
          <a:effectRef idx="0">
            <a:schemeClr val="accent2"/>
          </a:effectRef>
          <a:fontRef idx="minor">
            <a:schemeClr val="dk1"/>
          </a:fontRef>
        </p:style>
        <p:txBody>
          <a:bodyPr>
            <a:normAutofit/>
          </a:bodyPr>
          <a:lstStyle/>
          <a:p>
            <a:pPr algn="ctr">
              <a:lnSpc>
                <a:spcPct val="80000"/>
              </a:lnSpc>
            </a:pPr>
            <a:r>
              <a:rPr lang="it-IT" sz="1900" dirty="0">
                <a:solidFill>
                  <a:schemeClr val="tx1"/>
                </a:solidFill>
                <a:latin typeface="Garamond" charset="0"/>
              </a:rPr>
              <a:t>Bradley et al.</a:t>
            </a:r>
            <a:br>
              <a:rPr lang="it-IT" sz="1900" dirty="0">
                <a:solidFill>
                  <a:schemeClr val="tx1"/>
                </a:solidFill>
                <a:latin typeface="Garamond" charset="0"/>
              </a:rPr>
            </a:br>
            <a:r>
              <a:rPr lang="it-IT" sz="1900" dirty="0">
                <a:solidFill>
                  <a:schemeClr val="tx1"/>
                </a:solidFill>
                <a:latin typeface="Garamond" charset="0"/>
              </a:rPr>
              <a:t> “A </a:t>
            </a:r>
            <a:r>
              <a:rPr lang="it-IT" sz="1900" dirty="0" err="1">
                <a:solidFill>
                  <a:schemeClr val="tx1"/>
                </a:solidFill>
                <a:latin typeface="Garamond" charset="0"/>
              </a:rPr>
              <a:t>clinically</a:t>
            </a:r>
            <a:r>
              <a:rPr lang="it-IT" sz="1900" dirty="0">
                <a:solidFill>
                  <a:schemeClr val="tx1"/>
                </a:solidFill>
                <a:latin typeface="Garamond" charset="0"/>
              </a:rPr>
              <a:t> </a:t>
            </a:r>
            <a:r>
              <a:rPr lang="it-IT" sz="1900" dirty="0" err="1">
                <a:solidFill>
                  <a:schemeClr val="tx1"/>
                </a:solidFill>
                <a:latin typeface="Garamond" charset="0"/>
              </a:rPr>
              <a:t>based</a:t>
            </a:r>
            <a:r>
              <a:rPr lang="it-IT" sz="1900" dirty="0">
                <a:solidFill>
                  <a:schemeClr val="tx1"/>
                </a:solidFill>
                <a:latin typeface="Garamond" charset="0"/>
              </a:rPr>
              <a:t> </a:t>
            </a:r>
            <a:r>
              <a:rPr lang="it-IT" sz="1900" dirty="0" err="1">
                <a:solidFill>
                  <a:schemeClr val="tx1"/>
                </a:solidFill>
                <a:latin typeface="Garamond" charset="0"/>
              </a:rPr>
              <a:t>classification</a:t>
            </a:r>
            <a:r>
              <a:rPr lang="it-IT" sz="1900" dirty="0">
                <a:solidFill>
                  <a:schemeClr val="tx1"/>
                </a:solidFill>
                <a:latin typeface="Garamond" charset="0"/>
              </a:rPr>
              <a:t> </a:t>
            </a:r>
            <a:r>
              <a:rPr lang="it-IT" sz="1900" dirty="0" err="1">
                <a:solidFill>
                  <a:schemeClr val="tx1"/>
                </a:solidFill>
                <a:latin typeface="Garamond" charset="0"/>
              </a:rPr>
              <a:t>system</a:t>
            </a:r>
            <a:r>
              <a:rPr lang="it-IT" sz="1900" dirty="0">
                <a:solidFill>
                  <a:schemeClr val="tx1"/>
                </a:solidFill>
                <a:latin typeface="Garamond" charset="0"/>
              </a:rPr>
              <a:t> for acute </a:t>
            </a:r>
            <a:r>
              <a:rPr lang="it-IT" sz="1900" dirty="0" err="1">
                <a:solidFill>
                  <a:schemeClr val="tx1"/>
                </a:solidFill>
                <a:latin typeface="Garamond" charset="0"/>
              </a:rPr>
              <a:t>pancreatitis</a:t>
            </a:r>
            <a:r>
              <a:rPr lang="it-IT" sz="1900" dirty="0">
                <a:solidFill>
                  <a:schemeClr val="tx1"/>
                </a:solidFill>
                <a:latin typeface="Garamond" charset="0"/>
              </a:rPr>
              <a:t>. </a:t>
            </a:r>
            <a:r>
              <a:rPr lang="it-IT" sz="1900" dirty="0" err="1">
                <a:solidFill>
                  <a:schemeClr val="tx1"/>
                </a:solidFill>
                <a:latin typeface="Garamond" charset="0"/>
              </a:rPr>
              <a:t>summary</a:t>
            </a:r>
            <a:r>
              <a:rPr lang="it-IT" sz="1900" dirty="0">
                <a:solidFill>
                  <a:schemeClr val="tx1"/>
                </a:solidFill>
                <a:latin typeface="Garamond" charset="0"/>
              </a:rPr>
              <a:t> of the </a:t>
            </a:r>
            <a:r>
              <a:rPr lang="it-IT" sz="1900" dirty="0" err="1">
                <a:solidFill>
                  <a:schemeClr val="tx1"/>
                </a:solidFill>
                <a:latin typeface="Garamond" charset="0"/>
              </a:rPr>
              <a:t>international</a:t>
            </a:r>
            <a:r>
              <a:rPr lang="it-IT" sz="1900" dirty="0">
                <a:solidFill>
                  <a:schemeClr val="tx1"/>
                </a:solidFill>
                <a:latin typeface="Garamond" charset="0"/>
              </a:rPr>
              <a:t> symposium on acute </a:t>
            </a:r>
            <a:r>
              <a:rPr lang="it-IT" sz="1900" dirty="0" err="1">
                <a:solidFill>
                  <a:schemeClr val="tx1"/>
                </a:solidFill>
                <a:latin typeface="Garamond" charset="0"/>
              </a:rPr>
              <a:t>pancreatitis</a:t>
            </a:r>
            <a:r>
              <a:rPr lang="it-IT" sz="1900" dirty="0">
                <a:solidFill>
                  <a:schemeClr val="tx1"/>
                </a:solidFill>
                <a:latin typeface="Garamond" charset="0"/>
              </a:rPr>
              <a:t>”, Atlanta, GA, </a:t>
            </a:r>
            <a:r>
              <a:rPr lang="it-IT" sz="1900" dirty="0" err="1">
                <a:solidFill>
                  <a:schemeClr val="tx1"/>
                </a:solidFill>
                <a:latin typeface="Garamond" charset="0"/>
              </a:rPr>
              <a:t>September</a:t>
            </a:r>
            <a:r>
              <a:rPr lang="it-IT" sz="1900" dirty="0">
                <a:solidFill>
                  <a:schemeClr val="tx1"/>
                </a:solidFill>
                <a:latin typeface="Garamond" charset="0"/>
              </a:rPr>
              <a:t> 11-13, 1992.</a:t>
            </a:r>
            <a:br>
              <a:rPr lang="it-IT" sz="1900" dirty="0">
                <a:solidFill>
                  <a:schemeClr val="tx1"/>
                </a:solidFill>
                <a:latin typeface="Garamond" charset="0"/>
              </a:rPr>
            </a:br>
            <a:r>
              <a:rPr lang="it-IT" sz="1900" i="1" dirty="0" err="1">
                <a:solidFill>
                  <a:schemeClr val="tx1"/>
                </a:solidFill>
                <a:latin typeface="Garamond" charset="0"/>
              </a:rPr>
              <a:t>Arch</a:t>
            </a:r>
            <a:r>
              <a:rPr lang="it-IT" sz="1900" i="1" dirty="0">
                <a:solidFill>
                  <a:schemeClr val="tx1"/>
                </a:solidFill>
                <a:latin typeface="Garamond" charset="0"/>
              </a:rPr>
              <a:t> </a:t>
            </a:r>
            <a:r>
              <a:rPr lang="it-IT" sz="1900" i="1" dirty="0" err="1">
                <a:solidFill>
                  <a:schemeClr val="tx1"/>
                </a:solidFill>
                <a:latin typeface="Garamond" charset="0"/>
              </a:rPr>
              <a:t>Surg</a:t>
            </a:r>
            <a:r>
              <a:rPr lang="it-IT" sz="1900" dirty="0">
                <a:solidFill>
                  <a:schemeClr val="tx1"/>
                </a:solidFill>
                <a:latin typeface="Garamond" charset="0"/>
              </a:rPr>
              <a:t> 1993;128:586-90</a:t>
            </a:r>
          </a:p>
        </p:txBody>
      </p:sp>
      <p:sp>
        <p:nvSpPr>
          <p:cNvPr id="30723" name="Rectangle 3"/>
          <p:cNvSpPr>
            <a:spLocks noGrp="1" noChangeArrowheads="1"/>
          </p:cNvSpPr>
          <p:nvPr>
            <p:ph idx="1"/>
          </p:nvPr>
        </p:nvSpPr>
        <p:spPr>
          <a:xfrm>
            <a:off x="1821482" y="908720"/>
            <a:ext cx="8501063" cy="4376738"/>
          </a:xfrm>
        </p:spPr>
        <p:txBody>
          <a:bodyPr>
            <a:normAutofit/>
          </a:bodyPr>
          <a:lstStyle/>
          <a:p>
            <a:pPr marL="0" indent="0" algn="ctr">
              <a:buNone/>
            </a:pPr>
            <a:r>
              <a:rPr lang="it-IT" sz="3200" b="1" dirty="0">
                <a:solidFill>
                  <a:srgbClr val="FFFFFF"/>
                </a:solidFill>
                <a:latin typeface="Garamond" charset="0"/>
              </a:rPr>
              <a:t>La </a:t>
            </a:r>
            <a:r>
              <a:rPr lang="it-IT" sz="3200" b="1" dirty="0">
                <a:solidFill>
                  <a:srgbClr val="FFFF00"/>
                </a:solidFill>
                <a:latin typeface="Garamond" charset="0"/>
              </a:rPr>
              <a:t>pancreatite acuta lieve</a:t>
            </a:r>
            <a:r>
              <a:rPr lang="it-IT" sz="3200" b="1" dirty="0">
                <a:solidFill>
                  <a:srgbClr val="FFFFFF"/>
                </a:solidFill>
                <a:latin typeface="Garamond" charset="0"/>
              </a:rPr>
              <a:t>, generalmente ma non necessariamente edematosa, è caratterizzata da un decorso clinico favorevole che non presenta o ha minime disfunzioni d’organo</a:t>
            </a:r>
          </a:p>
          <a:p>
            <a:pPr marL="0" indent="0" algn="ctr">
              <a:buNone/>
            </a:pPr>
            <a:r>
              <a:rPr lang="it-IT" sz="3200" b="1" dirty="0">
                <a:solidFill>
                  <a:srgbClr val="FFFFFF"/>
                </a:solidFill>
                <a:latin typeface="Garamond" charset="0"/>
              </a:rPr>
              <a:t>La </a:t>
            </a:r>
            <a:r>
              <a:rPr lang="it-IT" sz="3200" b="1" dirty="0">
                <a:solidFill>
                  <a:srgbClr val="FFFF00"/>
                </a:solidFill>
                <a:latin typeface="Garamond" charset="0"/>
              </a:rPr>
              <a:t>pancreatite acuta severa</a:t>
            </a:r>
            <a:r>
              <a:rPr lang="it-IT" sz="3200" b="1" dirty="0">
                <a:solidFill>
                  <a:srgbClr val="FFFFFF"/>
                </a:solidFill>
                <a:latin typeface="Garamond" charset="0"/>
              </a:rPr>
              <a:t> è un quadro clinico che si associa ad insufficienza d’organo e/o complicanze locali quali necrosi, ascessi o pseudocisti</a:t>
            </a:r>
          </a:p>
        </p:txBody>
      </p:sp>
    </p:spTree>
    <p:extLst>
      <p:ext uri="{BB962C8B-B14F-4D97-AF65-F5344CB8AC3E}">
        <p14:creationId xmlns:p14="http://schemas.microsoft.com/office/powerpoint/2010/main" val="4833946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071664" y="764704"/>
            <a:ext cx="6112718" cy="5447388"/>
          </a:xfrm>
          <a:prstGeom prst="rect">
            <a:avLst/>
          </a:prstGeom>
        </p:spPr>
      </p:pic>
    </p:spTree>
    <p:extLst>
      <p:ext uri="{BB962C8B-B14F-4D97-AF65-F5344CB8AC3E}">
        <p14:creationId xmlns:p14="http://schemas.microsoft.com/office/powerpoint/2010/main" val="2581755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p:cNvGraphicFramePr>
            <a:graphicFrameLocks noChangeAspect="1"/>
          </p:cNvGraphicFramePr>
          <p:nvPr>
            <p:extLst/>
          </p:nvPr>
        </p:nvGraphicFramePr>
        <p:xfrm>
          <a:off x="2377475" y="1124745"/>
          <a:ext cx="8161740" cy="5616451"/>
        </p:xfrm>
        <a:graphic>
          <a:graphicData uri="http://schemas.openxmlformats.org/presentationml/2006/ole">
            <mc:AlternateContent xmlns:mc="http://schemas.openxmlformats.org/markup-compatibility/2006">
              <mc:Choice xmlns:v="urn:schemas-microsoft-com:vml" Requires="v">
                <p:oleObj spid="_x0000_s5123" name="Grafico" r:id="rId3" imgW="6096000" imgH="4257789" progId="MSGraph.Chart.8">
                  <p:embed followColorScheme="full"/>
                </p:oleObj>
              </mc:Choice>
              <mc:Fallback>
                <p:oleObj name="Grafico" r:id="rId3" imgW="6096000" imgH="4257789" progId="MSGraph.Chart.8">
                  <p:embed followColorScheme="full"/>
                  <p:pic>
                    <p:nvPicPr>
                      <p:cNvPr id="4" name="Object 7"/>
                      <p:cNvPicPr>
                        <a:picLocks noChangeAspect="1" noChangeArrowheads="1"/>
                      </p:cNvPicPr>
                      <p:nvPr/>
                    </p:nvPicPr>
                    <p:blipFill>
                      <a:blip r:embed="rId4"/>
                      <a:srcRect/>
                      <a:stretch>
                        <a:fillRect/>
                      </a:stretch>
                    </p:blipFill>
                    <p:spPr bwMode="auto">
                      <a:xfrm>
                        <a:off x="2377475" y="1124745"/>
                        <a:ext cx="8161740" cy="5616451"/>
                      </a:xfrm>
                      <a:prstGeom prst="rect">
                        <a:avLst/>
                      </a:prstGeom>
                      <a:noFill/>
                      <a:ln>
                        <a:noFill/>
                      </a:ln>
                      <a:effectLst/>
                      <a:extLst/>
                    </p:spPr>
                  </p:pic>
                </p:oleObj>
              </mc:Fallback>
            </mc:AlternateContent>
          </a:graphicData>
        </a:graphic>
      </p:graphicFrame>
      <p:sp>
        <p:nvSpPr>
          <p:cNvPr id="5" name="Rectangle 2"/>
          <p:cNvSpPr>
            <a:spLocks noGrp="1" noChangeArrowheads="1"/>
          </p:cNvSpPr>
          <p:nvPr>
            <p:ph type="title"/>
          </p:nvPr>
        </p:nvSpPr>
        <p:spPr>
          <a:xfrm>
            <a:off x="2453079" y="89065"/>
            <a:ext cx="7429500" cy="1163216"/>
          </a:xfrm>
        </p:spPr>
        <p:txBody>
          <a:bodyPr>
            <a:noAutofit/>
          </a:bodyPr>
          <a:lstStyle/>
          <a:p>
            <a:pPr algn="ctr">
              <a:lnSpc>
                <a:spcPct val="80000"/>
              </a:lnSpc>
            </a:pPr>
            <a:r>
              <a:rPr lang="it-IT" sz="6000" b="1" dirty="0">
                <a:solidFill>
                  <a:srgbClr val="F6F000"/>
                </a:solidFill>
                <a:latin typeface="Calibri"/>
                <a:cs typeface="Calibri"/>
              </a:rPr>
              <a:t>Severità</a:t>
            </a:r>
          </a:p>
        </p:txBody>
      </p:sp>
      <p:sp>
        <p:nvSpPr>
          <p:cNvPr id="6" name="CasellaDiTesto 5"/>
          <p:cNvSpPr txBox="1"/>
          <p:nvPr/>
        </p:nvSpPr>
        <p:spPr>
          <a:xfrm>
            <a:off x="2022026" y="2852936"/>
            <a:ext cx="349776" cy="369332"/>
          </a:xfrm>
          <a:prstGeom prst="rect">
            <a:avLst/>
          </a:prstGeom>
          <a:noFill/>
        </p:spPr>
        <p:txBody>
          <a:bodyPr wrap="none" rtlCol="0">
            <a:spAutoFit/>
          </a:bodyPr>
          <a:lstStyle/>
          <a:p>
            <a:r>
              <a:rPr lang="it-IT"/>
              <a:t>%</a:t>
            </a:r>
          </a:p>
        </p:txBody>
      </p:sp>
    </p:spTree>
    <p:extLst>
      <p:ext uri="{BB962C8B-B14F-4D97-AF65-F5344CB8AC3E}">
        <p14:creationId xmlns:p14="http://schemas.microsoft.com/office/powerpoint/2010/main" val="26410294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Grp="1" noChangeArrowheads="1"/>
          </p:cNvSpPr>
          <p:nvPr>
            <p:ph type="title"/>
          </p:nvPr>
        </p:nvSpPr>
        <p:spPr>
          <a:xfrm>
            <a:off x="1804989" y="18332"/>
            <a:ext cx="8610600" cy="602357"/>
          </a:xfrm>
          <a:noFill/>
        </p:spPr>
        <p:txBody>
          <a:bodyPr vert="horz" lIns="90488" tIns="44450" rIns="90488" bIns="44450" rtlCol="0" anchor="ctr">
            <a:normAutofit/>
          </a:bodyPr>
          <a:lstStyle/>
          <a:p>
            <a:pPr algn="ctr"/>
            <a:r>
              <a:rPr lang="it-IT" sz="3200" b="1">
                <a:solidFill>
                  <a:srgbClr val="F6F000"/>
                </a:solidFill>
                <a:latin typeface="Garamond" charset="0"/>
              </a:rPr>
              <a:t>APACHE-II Score</a:t>
            </a:r>
          </a:p>
        </p:txBody>
      </p:sp>
      <p:graphicFrame>
        <p:nvGraphicFramePr>
          <p:cNvPr id="9218" name="Object 5"/>
          <p:cNvGraphicFramePr>
            <a:graphicFrameLocks noGrp="1" noChangeAspect="1"/>
          </p:cNvGraphicFramePr>
          <p:nvPr>
            <p:ph idx="1"/>
            <p:extLst/>
          </p:nvPr>
        </p:nvGraphicFramePr>
        <p:xfrm>
          <a:off x="1703512" y="548681"/>
          <a:ext cx="8856984" cy="6116473"/>
        </p:xfrm>
        <a:graphic>
          <a:graphicData uri="http://schemas.openxmlformats.org/presentationml/2006/ole">
            <mc:AlternateContent xmlns:mc="http://schemas.openxmlformats.org/markup-compatibility/2006">
              <mc:Choice xmlns:v="urn:schemas-microsoft-com:vml" Requires="v">
                <p:oleObj spid="_x0000_s6147" name="Acrobat Document" r:id="rId3" imgW="8019898" imgH="5667146" progId="AcroExch.Document.7">
                  <p:embed/>
                </p:oleObj>
              </mc:Choice>
              <mc:Fallback>
                <p:oleObj name="Acrobat Document" r:id="rId3" imgW="8019898" imgH="5667146" progId="AcroExch.Document.7">
                  <p:embed/>
                  <p:pic>
                    <p:nvPicPr>
                      <p:cNvPr id="9218" name="Object 5"/>
                      <p:cNvPicPr>
                        <a:picLocks noChangeAspect="1" noChangeArrowheads="1"/>
                      </p:cNvPicPr>
                      <p:nvPr/>
                    </p:nvPicPr>
                    <p:blipFill>
                      <a:blip r:embed="rId4">
                        <a:extLst>
                          <a:ext uri="{28A0092B-C50C-407E-A947-70E740481C1C}">
                            <a14:useLocalDpi xmlns:a14="http://schemas.microsoft.com/office/drawing/2010/main" val="0"/>
                          </a:ext>
                        </a:extLst>
                      </a:blip>
                      <a:srcRect b="15392"/>
                      <a:stretch>
                        <a:fillRect/>
                      </a:stretch>
                    </p:blipFill>
                    <p:spPr bwMode="auto">
                      <a:xfrm>
                        <a:off x="1703512" y="548681"/>
                        <a:ext cx="8856984" cy="611647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04070188"/>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1781175" y="620688"/>
            <a:ext cx="8534400" cy="641350"/>
          </a:xfrm>
        </p:spPr>
        <p:txBody>
          <a:bodyPr>
            <a:noAutofit/>
          </a:bodyPr>
          <a:lstStyle/>
          <a:p>
            <a:pPr marL="0" indent="0" algn="ctr">
              <a:buNone/>
            </a:pPr>
            <a:r>
              <a:rPr lang="it-IT" sz="5400" b="1" dirty="0">
                <a:solidFill>
                  <a:srgbClr val="F6F000"/>
                </a:solidFill>
                <a:latin typeface="Calibri"/>
                <a:cs typeface="Calibri"/>
              </a:rPr>
              <a:t>Esame Clinico</a:t>
            </a:r>
          </a:p>
        </p:txBody>
      </p:sp>
      <p:sp>
        <p:nvSpPr>
          <p:cNvPr id="17411" name="Rectangle 3"/>
          <p:cNvSpPr>
            <a:spLocks noGrp="1" noChangeArrowheads="1"/>
          </p:cNvSpPr>
          <p:nvPr>
            <p:ph type="body" idx="4294967295"/>
          </p:nvPr>
        </p:nvSpPr>
        <p:spPr>
          <a:xfrm>
            <a:off x="1781175" y="2060849"/>
            <a:ext cx="8534400" cy="3692525"/>
          </a:xfrm>
          <a:noFill/>
        </p:spPr>
        <p:txBody>
          <a:bodyPr/>
          <a:lstStyle/>
          <a:p>
            <a:pPr algn="just"/>
            <a:r>
              <a:rPr lang="it-IT" sz="3000" dirty="0">
                <a:latin typeface="Calibri"/>
                <a:cs typeface="Calibri"/>
              </a:rPr>
              <a:t>Addome teso e dolente; segno di </a:t>
            </a:r>
            <a:r>
              <a:rPr lang="it-IT" sz="3000" dirty="0" err="1">
                <a:latin typeface="Calibri"/>
                <a:cs typeface="Calibri"/>
              </a:rPr>
              <a:t>Blumberg</a:t>
            </a:r>
            <a:r>
              <a:rPr lang="it-IT" sz="3000" dirty="0">
                <a:latin typeface="Calibri"/>
                <a:cs typeface="Calibri"/>
              </a:rPr>
              <a:t> positivo</a:t>
            </a:r>
          </a:p>
          <a:p>
            <a:pPr algn="just"/>
            <a:endParaRPr lang="it-IT" sz="3000" dirty="0">
              <a:latin typeface="Calibri"/>
              <a:cs typeface="Calibri"/>
            </a:endParaRPr>
          </a:p>
          <a:p>
            <a:pPr algn="just"/>
            <a:r>
              <a:rPr lang="it-IT" sz="3000" dirty="0">
                <a:latin typeface="Calibri"/>
                <a:cs typeface="Calibri"/>
              </a:rPr>
              <a:t>Nulla di patologico all’obiettività toracica e cardiaca</a:t>
            </a:r>
          </a:p>
          <a:p>
            <a:pPr algn="just"/>
            <a:endParaRPr lang="it-IT" sz="3000" dirty="0">
              <a:latin typeface="Calibri"/>
              <a:cs typeface="Calibri"/>
            </a:endParaRPr>
          </a:p>
          <a:p>
            <a:pPr algn="just"/>
            <a:r>
              <a:rPr lang="it-IT" sz="3000" dirty="0">
                <a:latin typeface="Calibri"/>
                <a:cs typeface="Calibri"/>
              </a:rPr>
              <a:t>P.A.: 100 / 60 </a:t>
            </a:r>
            <a:r>
              <a:rPr lang="it-IT" sz="3000" dirty="0" err="1">
                <a:latin typeface="Calibri"/>
                <a:cs typeface="Calibri"/>
              </a:rPr>
              <a:t>mmHg</a:t>
            </a:r>
            <a:endParaRPr lang="en-GB" sz="3000" dirty="0">
              <a:latin typeface="Calibri"/>
              <a:cs typeface="Calibri"/>
            </a:endParaRPr>
          </a:p>
        </p:txBody>
      </p:sp>
    </p:spTree>
    <p:extLst>
      <p:ext uri="{BB962C8B-B14F-4D97-AF65-F5344CB8AC3E}">
        <p14:creationId xmlns:p14="http://schemas.microsoft.com/office/powerpoint/2010/main" val="3823640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1781174" y="476672"/>
            <a:ext cx="8534400" cy="641350"/>
          </a:xfrm>
        </p:spPr>
        <p:txBody>
          <a:bodyPr>
            <a:noAutofit/>
          </a:bodyPr>
          <a:lstStyle/>
          <a:p>
            <a:pPr marL="0" indent="0" algn="ctr">
              <a:buNone/>
            </a:pPr>
            <a:r>
              <a:rPr lang="it-IT" sz="5400" b="1" dirty="0">
                <a:solidFill>
                  <a:srgbClr val="F6F000"/>
                </a:solidFill>
                <a:latin typeface="Calibri"/>
                <a:cs typeface="Calibri"/>
              </a:rPr>
              <a:t>Esami Richiesti</a:t>
            </a:r>
          </a:p>
        </p:txBody>
      </p:sp>
      <p:sp>
        <p:nvSpPr>
          <p:cNvPr id="19459" name="Rectangle 3"/>
          <p:cNvSpPr>
            <a:spLocks noGrp="1" noChangeArrowheads="1"/>
          </p:cNvSpPr>
          <p:nvPr>
            <p:ph type="body" idx="4294967295"/>
          </p:nvPr>
        </p:nvSpPr>
        <p:spPr>
          <a:xfrm>
            <a:off x="2927648" y="1844824"/>
            <a:ext cx="6120680" cy="3960440"/>
          </a:xfrm>
          <a:noFill/>
        </p:spPr>
        <p:txBody>
          <a:bodyPr>
            <a:normAutofit/>
          </a:bodyPr>
          <a:lstStyle/>
          <a:p>
            <a:pPr marL="0" indent="0" algn="ctr">
              <a:buNone/>
            </a:pPr>
            <a:r>
              <a:rPr lang="it-IT" sz="3000" dirty="0">
                <a:latin typeface="Calibri"/>
                <a:cs typeface="Calibri"/>
              </a:rPr>
              <a:t>ECG</a:t>
            </a:r>
          </a:p>
          <a:p>
            <a:pPr algn="ctr"/>
            <a:endParaRPr lang="it-IT" sz="3000" dirty="0">
              <a:latin typeface="Calibri"/>
              <a:cs typeface="Calibri"/>
            </a:endParaRPr>
          </a:p>
          <a:p>
            <a:pPr marL="0" indent="0" algn="ctr">
              <a:buNone/>
            </a:pPr>
            <a:r>
              <a:rPr lang="it-IT" sz="3000" dirty="0">
                <a:latin typeface="Calibri"/>
                <a:cs typeface="Calibri"/>
              </a:rPr>
              <a:t>RX torace</a:t>
            </a:r>
          </a:p>
          <a:p>
            <a:pPr algn="ctr"/>
            <a:endParaRPr lang="it-IT" sz="3000" dirty="0">
              <a:latin typeface="Calibri"/>
              <a:cs typeface="Calibri"/>
            </a:endParaRPr>
          </a:p>
          <a:p>
            <a:pPr marL="0" indent="0" algn="ctr">
              <a:buNone/>
            </a:pPr>
            <a:r>
              <a:rPr lang="it-IT" sz="3000" dirty="0">
                <a:latin typeface="Calibri"/>
                <a:cs typeface="Calibri"/>
              </a:rPr>
              <a:t>RX addome diretto</a:t>
            </a:r>
          </a:p>
          <a:p>
            <a:pPr algn="ctr"/>
            <a:endParaRPr lang="it-IT" sz="3000" dirty="0">
              <a:latin typeface="Calibri"/>
              <a:cs typeface="Calibri"/>
            </a:endParaRPr>
          </a:p>
          <a:p>
            <a:pPr marL="0" indent="0" algn="ctr">
              <a:buNone/>
            </a:pPr>
            <a:r>
              <a:rPr lang="it-IT" sz="3000" dirty="0">
                <a:latin typeface="Calibri"/>
                <a:cs typeface="Calibri"/>
              </a:rPr>
              <a:t> Esami ematochimici 	</a:t>
            </a:r>
            <a:endParaRPr lang="en-GB" sz="3000" dirty="0">
              <a:latin typeface="Calibri"/>
              <a:cs typeface="Calibri"/>
            </a:endParaRPr>
          </a:p>
        </p:txBody>
      </p:sp>
    </p:spTree>
    <p:extLst>
      <p:ext uri="{BB962C8B-B14F-4D97-AF65-F5344CB8AC3E}">
        <p14:creationId xmlns:p14="http://schemas.microsoft.com/office/powerpoint/2010/main" val="1066494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1800225" y="422264"/>
            <a:ext cx="8534400" cy="641350"/>
          </a:xfrm>
        </p:spPr>
        <p:txBody>
          <a:bodyPr>
            <a:noAutofit/>
          </a:bodyPr>
          <a:lstStyle/>
          <a:p>
            <a:pPr marL="0" indent="0" algn="ctr">
              <a:buNone/>
            </a:pPr>
            <a:r>
              <a:rPr lang="it-IT" sz="5400" b="1" dirty="0">
                <a:solidFill>
                  <a:srgbClr val="F6F000"/>
                </a:solidFill>
                <a:latin typeface="Calibri"/>
                <a:cs typeface="Calibri"/>
              </a:rPr>
              <a:t>Referto Esami</a:t>
            </a:r>
          </a:p>
        </p:txBody>
      </p:sp>
      <p:sp>
        <p:nvSpPr>
          <p:cNvPr id="20483" name="Rectangle 3"/>
          <p:cNvSpPr>
            <a:spLocks noGrp="1" noChangeArrowheads="1"/>
          </p:cNvSpPr>
          <p:nvPr>
            <p:ph type="body" idx="4294967295"/>
          </p:nvPr>
        </p:nvSpPr>
        <p:spPr>
          <a:xfrm>
            <a:off x="1800226" y="1557339"/>
            <a:ext cx="8867775" cy="3692525"/>
          </a:xfrm>
          <a:noFill/>
        </p:spPr>
        <p:txBody>
          <a:bodyPr/>
          <a:lstStyle/>
          <a:p>
            <a:pPr algn="just"/>
            <a:r>
              <a:rPr lang="it-IT" sz="3000" dirty="0">
                <a:solidFill>
                  <a:srgbClr val="FF9900"/>
                </a:solidFill>
                <a:latin typeface="Calibri"/>
                <a:cs typeface="Calibri"/>
              </a:rPr>
              <a:t>ECG:</a:t>
            </a:r>
            <a:r>
              <a:rPr lang="it-IT" sz="3000" dirty="0">
                <a:latin typeface="Calibri"/>
                <a:cs typeface="Calibri"/>
              </a:rPr>
              <a:t> alterazioni della </a:t>
            </a:r>
            <a:r>
              <a:rPr lang="it-IT" sz="3000" dirty="0" err="1">
                <a:latin typeface="Calibri"/>
                <a:cs typeface="Calibri"/>
              </a:rPr>
              <a:t>ripolarizzazione</a:t>
            </a:r>
            <a:r>
              <a:rPr lang="it-IT" sz="3000" dirty="0">
                <a:latin typeface="Calibri"/>
                <a:cs typeface="Calibri"/>
              </a:rPr>
              <a:t> ventricolare</a:t>
            </a:r>
          </a:p>
          <a:p>
            <a:pPr algn="just"/>
            <a:endParaRPr lang="it-IT" sz="3000" dirty="0">
              <a:latin typeface="Calibri"/>
              <a:cs typeface="Calibri"/>
            </a:endParaRPr>
          </a:p>
          <a:p>
            <a:pPr algn="just"/>
            <a:r>
              <a:rPr lang="it-IT" sz="3000" dirty="0">
                <a:solidFill>
                  <a:srgbClr val="FF9900"/>
                </a:solidFill>
                <a:latin typeface="Calibri"/>
                <a:cs typeface="Calibri"/>
              </a:rPr>
              <a:t>RX addome:</a:t>
            </a:r>
            <a:r>
              <a:rPr lang="it-IT" sz="3000" dirty="0">
                <a:latin typeface="Calibri"/>
                <a:cs typeface="Calibri"/>
              </a:rPr>
              <a:t> presenza di alcuni livelli </a:t>
            </a:r>
            <a:r>
              <a:rPr lang="it-IT" sz="3000" dirty="0" err="1">
                <a:latin typeface="Calibri"/>
                <a:cs typeface="Calibri"/>
              </a:rPr>
              <a:t>idroaerei</a:t>
            </a:r>
            <a:endParaRPr lang="it-IT" sz="3000" dirty="0">
              <a:latin typeface="Calibri"/>
              <a:cs typeface="Calibri"/>
            </a:endParaRPr>
          </a:p>
          <a:p>
            <a:pPr algn="just"/>
            <a:endParaRPr lang="it-IT" sz="3000" dirty="0">
              <a:latin typeface="Calibri"/>
              <a:cs typeface="Calibri"/>
            </a:endParaRPr>
          </a:p>
          <a:p>
            <a:pPr algn="just"/>
            <a:r>
              <a:rPr lang="it-IT" sz="3000" dirty="0">
                <a:solidFill>
                  <a:srgbClr val="FF9900"/>
                </a:solidFill>
                <a:latin typeface="Calibri"/>
                <a:cs typeface="Calibri"/>
              </a:rPr>
              <a:t>RX del torace:</a:t>
            </a:r>
            <a:r>
              <a:rPr lang="it-IT" sz="3000" dirty="0">
                <a:latin typeface="Calibri"/>
                <a:cs typeface="Calibri"/>
              </a:rPr>
              <a:t> piccolo versamento pleurico dx </a:t>
            </a:r>
            <a:endParaRPr lang="en-GB" sz="3000" dirty="0">
              <a:latin typeface="Calibri"/>
              <a:cs typeface="Calibri"/>
            </a:endParaRPr>
          </a:p>
        </p:txBody>
      </p:sp>
    </p:spTree>
    <p:extLst>
      <p:ext uri="{BB962C8B-B14F-4D97-AF65-F5344CB8AC3E}">
        <p14:creationId xmlns:p14="http://schemas.microsoft.com/office/powerpoint/2010/main" val="397888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1781175" y="157163"/>
            <a:ext cx="8534400" cy="1183605"/>
          </a:xfrm>
        </p:spPr>
        <p:txBody>
          <a:bodyPr>
            <a:noAutofit/>
          </a:bodyPr>
          <a:lstStyle/>
          <a:p>
            <a:pPr marL="0" indent="0" algn="ctr">
              <a:buNone/>
            </a:pPr>
            <a:r>
              <a:rPr lang="it-IT" sz="5400" b="1" dirty="0">
                <a:solidFill>
                  <a:srgbClr val="F6F000"/>
                </a:solidFill>
                <a:latin typeface="Calibri"/>
                <a:cs typeface="Calibri"/>
              </a:rPr>
              <a:t>Esami Ematochimici</a:t>
            </a:r>
          </a:p>
        </p:txBody>
      </p:sp>
      <p:sp>
        <p:nvSpPr>
          <p:cNvPr id="21507" name="Rectangle 3"/>
          <p:cNvSpPr>
            <a:spLocks noGrp="1" noChangeArrowheads="1"/>
          </p:cNvSpPr>
          <p:nvPr>
            <p:ph type="body" idx="4294967295"/>
          </p:nvPr>
        </p:nvSpPr>
        <p:spPr>
          <a:xfrm>
            <a:off x="2133600" y="2433638"/>
            <a:ext cx="7634808" cy="1859458"/>
          </a:xfrm>
          <a:noFill/>
        </p:spPr>
        <p:txBody>
          <a:bodyPr>
            <a:normAutofit/>
          </a:bodyPr>
          <a:lstStyle/>
          <a:p>
            <a:r>
              <a:rPr lang="it-IT" sz="3000" dirty="0">
                <a:solidFill>
                  <a:srgbClr val="FF9900"/>
                </a:solidFill>
                <a:latin typeface="Calibri"/>
                <a:cs typeface="Calibri"/>
              </a:rPr>
              <a:t>Leucociti:</a:t>
            </a:r>
            <a:r>
              <a:rPr lang="it-IT" sz="3000" dirty="0">
                <a:latin typeface="Calibri"/>
                <a:cs typeface="Calibri"/>
              </a:rPr>
              <a:t> 15.300 </a:t>
            </a:r>
            <a:r>
              <a:rPr lang="it-IT" sz="3000">
                <a:latin typeface="Calibri"/>
                <a:cs typeface="Calibri"/>
              </a:rPr>
              <a:t>/ mm</a:t>
            </a:r>
            <a:r>
              <a:rPr lang="it-IT" sz="3000" baseline="30000">
                <a:latin typeface="Calibri"/>
                <a:cs typeface="Calibri"/>
              </a:rPr>
              <a:t>3</a:t>
            </a:r>
          </a:p>
          <a:p>
            <a:endParaRPr lang="it-IT" sz="3000" baseline="30000" dirty="0">
              <a:latin typeface="Calibri"/>
              <a:cs typeface="Calibri"/>
            </a:endParaRPr>
          </a:p>
          <a:p>
            <a:r>
              <a:rPr lang="it-IT" sz="3000" dirty="0">
                <a:solidFill>
                  <a:srgbClr val="FF9900"/>
                </a:solidFill>
                <a:latin typeface="Calibri"/>
                <a:cs typeface="Calibri"/>
              </a:rPr>
              <a:t>PaO</a:t>
            </a:r>
            <a:r>
              <a:rPr lang="it-IT" sz="3000" baseline="-25000" dirty="0">
                <a:solidFill>
                  <a:srgbClr val="FF9900"/>
                </a:solidFill>
                <a:latin typeface="Calibri"/>
                <a:cs typeface="Calibri"/>
              </a:rPr>
              <a:t>2</a:t>
            </a:r>
            <a:r>
              <a:rPr lang="it-IT" sz="3000" dirty="0">
                <a:solidFill>
                  <a:srgbClr val="FF9900"/>
                </a:solidFill>
                <a:latin typeface="Calibri"/>
                <a:cs typeface="Calibri"/>
              </a:rPr>
              <a:t>:</a:t>
            </a:r>
            <a:r>
              <a:rPr lang="it-IT" sz="3000" dirty="0">
                <a:latin typeface="Calibri"/>
                <a:cs typeface="Calibri"/>
              </a:rPr>
              <a:t> 80 </a:t>
            </a:r>
            <a:r>
              <a:rPr lang="it-IT" sz="3000" dirty="0" err="1">
                <a:latin typeface="Calibri"/>
                <a:cs typeface="Calibri"/>
              </a:rPr>
              <a:t>mmHg</a:t>
            </a:r>
            <a:endParaRPr lang="it-IT" sz="3000" dirty="0">
              <a:latin typeface="Calibri"/>
              <a:cs typeface="Calibri"/>
            </a:endParaRPr>
          </a:p>
        </p:txBody>
      </p:sp>
    </p:spTree>
    <p:extLst>
      <p:ext uri="{BB962C8B-B14F-4D97-AF65-F5344CB8AC3E}">
        <p14:creationId xmlns:p14="http://schemas.microsoft.com/office/powerpoint/2010/main" val="262098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idx="1"/>
          </p:nvPr>
        </p:nvSpPr>
        <p:spPr>
          <a:xfrm>
            <a:off x="1836738" y="191219"/>
            <a:ext cx="8534400" cy="1000125"/>
          </a:xfrm>
        </p:spPr>
        <p:txBody>
          <a:bodyPr>
            <a:noAutofit/>
          </a:bodyPr>
          <a:lstStyle/>
          <a:p>
            <a:pPr marL="0" indent="0" algn="ctr">
              <a:buNone/>
            </a:pPr>
            <a:r>
              <a:rPr lang="it-IT" sz="5400" b="1" dirty="0">
                <a:solidFill>
                  <a:srgbClr val="F6F000"/>
                </a:solidFill>
                <a:latin typeface="Calibri"/>
                <a:cs typeface="Calibri"/>
              </a:rPr>
              <a:t>Risultati</a:t>
            </a:r>
          </a:p>
        </p:txBody>
      </p:sp>
      <p:sp>
        <p:nvSpPr>
          <p:cNvPr id="3076" name="Rectangle 3"/>
          <p:cNvSpPr>
            <a:spLocks noGrp="1" noChangeArrowheads="1"/>
          </p:cNvSpPr>
          <p:nvPr>
            <p:ph type="body" idx="4294967295"/>
          </p:nvPr>
        </p:nvSpPr>
        <p:spPr>
          <a:xfrm>
            <a:off x="4227514" y="4413251"/>
            <a:ext cx="6440487" cy="1800225"/>
          </a:xfrm>
          <a:noFill/>
        </p:spPr>
        <p:txBody>
          <a:bodyPr/>
          <a:lstStyle/>
          <a:p>
            <a:pPr eaLnBrk="1" hangingPunct="1">
              <a:spcBef>
                <a:spcPct val="10000"/>
              </a:spcBef>
              <a:spcAft>
                <a:spcPct val="10000"/>
              </a:spcAft>
            </a:pPr>
            <a:endParaRPr lang="it-IT" sz="3200" b="1" i="1">
              <a:latin typeface="Garamond" charset="0"/>
            </a:endParaRPr>
          </a:p>
          <a:p>
            <a:pPr eaLnBrk="1" hangingPunct="1">
              <a:spcBef>
                <a:spcPct val="10000"/>
              </a:spcBef>
              <a:spcAft>
                <a:spcPct val="10000"/>
              </a:spcAft>
            </a:pPr>
            <a:endParaRPr lang="it-IT" sz="3200" b="1" i="1">
              <a:latin typeface="Garamond" charset="0"/>
            </a:endParaRPr>
          </a:p>
          <a:p>
            <a:pPr eaLnBrk="1" hangingPunct="1">
              <a:spcBef>
                <a:spcPct val="10000"/>
              </a:spcBef>
              <a:spcAft>
                <a:spcPct val="10000"/>
              </a:spcAft>
            </a:pPr>
            <a:endParaRPr lang="en-GB" sz="3200" b="1" i="1">
              <a:latin typeface="Garamond" charset="0"/>
            </a:endParaRPr>
          </a:p>
        </p:txBody>
      </p:sp>
      <p:graphicFrame>
        <p:nvGraphicFramePr>
          <p:cNvPr id="3074" name="Object 116"/>
          <p:cNvGraphicFramePr>
            <a:graphicFrameLocks noChangeAspect="1"/>
          </p:cNvGraphicFramePr>
          <p:nvPr>
            <p:extLst/>
          </p:nvPr>
        </p:nvGraphicFramePr>
        <p:xfrm>
          <a:off x="1919536" y="1326040"/>
          <a:ext cx="8451602" cy="5271312"/>
        </p:xfrm>
        <a:graphic>
          <a:graphicData uri="http://schemas.openxmlformats.org/presentationml/2006/ole">
            <mc:AlternateContent xmlns:mc="http://schemas.openxmlformats.org/markup-compatibility/2006">
              <mc:Choice xmlns:v="urn:schemas-microsoft-com:vml" Requires="v">
                <p:oleObj spid="_x0000_s1027" name="Documento" r:id="rId3" imgW="8065819" imgH="4829652" progId="Word.Document.8">
                  <p:embed/>
                </p:oleObj>
              </mc:Choice>
              <mc:Fallback>
                <p:oleObj name="Documento" r:id="rId3" imgW="8065819" imgH="4829652" progId="Word.Document.8">
                  <p:embed/>
                  <p:pic>
                    <p:nvPicPr>
                      <p:cNvPr id="3074" name="Object 116"/>
                      <p:cNvPicPr>
                        <a:picLocks noChangeAspect="1" noChangeArrowheads="1"/>
                      </p:cNvPicPr>
                      <p:nvPr/>
                    </p:nvPicPr>
                    <p:blipFill>
                      <a:blip r:embed="rId4">
                        <a:extLst>
                          <a:ext uri="{28A0092B-C50C-407E-A947-70E740481C1C}">
                            <a14:useLocalDpi xmlns:a14="http://schemas.microsoft.com/office/drawing/2010/main" val="0"/>
                          </a:ext>
                        </a:extLst>
                      </a:blip>
                      <a:srcRect r="2098" b="10129"/>
                      <a:stretch>
                        <a:fillRect/>
                      </a:stretch>
                    </p:blipFill>
                    <p:spPr bwMode="auto">
                      <a:xfrm>
                        <a:off x="1919536" y="1326040"/>
                        <a:ext cx="8451602" cy="5271312"/>
                      </a:xfrm>
                      <a:prstGeom prst="rect">
                        <a:avLst/>
                      </a:prstGeom>
                      <a:solidFill>
                        <a:srgbClr val="000000"/>
                      </a:solidFill>
                      <a:ln>
                        <a:noFill/>
                      </a:ln>
                      <a:effectLst/>
                      <a:extLst/>
                    </p:spPr>
                  </p:pic>
                </p:oleObj>
              </mc:Fallback>
            </mc:AlternateContent>
          </a:graphicData>
        </a:graphic>
      </p:graphicFrame>
    </p:spTree>
    <p:extLst>
      <p:ext uri="{BB962C8B-B14F-4D97-AF65-F5344CB8AC3E}">
        <p14:creationId xmlns:p14="http://schemas.microsoft.com/office/powerpoint/2010/main" val="3569000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1460</Words>
  <Application>Microsoft Office PowerPoint</Application>
  <PresentationFormat>Widescreen</PresentationFormat>
  <Paragraphs>335</Paragraphs>
  <Slides>46</Slides>
  <Notes>5</Notes>
  <HiddenSlides>0</HiddenSlides>
  <MMClips>0</MMClips>
  <ScaleCrop>false</ScaleCrop>
  <HeadingPairs>
    <vt:vector size="8" baseType="variant">
      <vt:variant>
        <vt:lpstr>Caratteri utilizzati</vt:lpstr>
      </vt:variant>
      <vt:variant>
        <vt:i4>13</vt:i4>
      </vt:variant>
      <vt:variant>
        <vt:lpstr>Tema</vt:lpstr>
      </vt:variant>
      <vt:variant>
        <vt:i4>1</vt:i4>
      </vt:variant>
      <vt:variant>
        <vt:lpstr>Server OLE incorporati</vt:lpstr>
      </vt:variant>
      <vt:variant>
        <vt:i4>4</vt:i4>
      </vt:variant>
      <vt:variant>
        <vt:lpstr>Titoli diapositive</vt:lpstr>
      </vt:variant>
      <vt:variant>
        <vt:i4>46</vt:i4>
      </vt:variant>
    </vt:vector>
  </HeadingPairs>
  <TitlesOfParts>
    <vt:vector size="64" baseType="lpstr">
      <vt:lpstr>MS PGothic</vt:lpstr>
      <vt:lpstr>MS PGothic</vt:lpstr>
      <vt:lpstr>游ゴシック</vt:lpstr>
      <vt:lpstr>Arial</vt:lpstr>
      <vt:lpstr>Calibri</vt:lpstr>
      <vt:lpstr>Calibri Light</vt:lpstr>
      <vt:lpstr>Garamond</vt:lpstr>
      <vt:lpstr>Helvetica</vt:lpstr>
      <vt:lpstr>Mangal</vt:lpstr>
      <vt:lpstr>Tahoma</vt:lpstr>
      <vt:lpstr>Times</vt:lpstr>
      <vt:lpstr>Times New Roman</vt:lpstr>
      <vt:lpstr>Verdana</vt:lpstr>
      <vt:lpstr>Tema di Office</vt:lpstr>
      <vt:lpstr>Documento</vt:lpstr>
      <vt:lpstr>Grafico</vt:lpstr>
      <vt:lpstr>Fotografia di Photo Editor</vt:lpstr>
      <vt:lpstr>Acrobat Document</vt:lpstr>
      <vt:lpstr>Presentazione standard di PowerPoint</vt:lpstr>
      <vt:lpstr>Presentazione standard di PowerPoint</vt:lpstr>
      <vt:lpstr>CASO CLINICO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Definizione</vt:lpstr>
      <vt:lpstr>Presentazione standard di PowerPoint</vt:lpstr>
      <vt:lpstr>EpidemIOLOGIA</vt:lpstr>
      <vt:lpstr>Presentazione standard di PowerPoint</vt:lpstr>
      <vt:lpstr>Presentazione standard di PowerPoint</vt:lpstr>
      <vt:lpstr>Presentazione standard di PowerPoint</vt:lpstr>
      <vt:lpstr>Patogenesi</vt:lpstr>
      <vt:lpstr>Presentazione standard di PowerPoint</vt:lpstr>
      <vt:lpstr>FISIOPATOLOGIA</vt:lpstr>
      <vt:lpstr>Physiopathological and Clinical Phases of Acute Pancreatitis</vt:lpstr>
      <vt:lpstr>DIAGNOSI</vt:lpstr>
      <vt:lpstr>Presentazione standard di PowerPoint</vt:lpstr>
      <vt:lpstr>Presentazione standard di PowerPoint</vt:lpstr>
      <vt:lpstr>Presentazione standard di PowerPoint</vt:lpstr>
      <vt:lpstr>Presentazione standard di PowerPoint</vt:lpstr>
      <vt:lpstr>Pain in acute pancreatitis</vt:lpstr>
      <vt:lpstr>MANIFESTAZIONI EXTRAINTESTINALI</vt:lpstr>
      <vt:lpstr>Presentazione standard di PowerPoint</vt:lpstr>
      <vt:lpstr>SERUM PANCREATIC ENZYMES (Amylase and/or Lipase)</vt:lpstr>
      <vt:lpstr>SERUM PANCREATIC ENZYMES</vt:lpstr>
      <vt:lpstr>Presentazione standard di PowerPoint</vt:lpstr>
      <vt:lpstr>Presentazione standard di PowerPoint</vt:lpstr>
      <vt:lpstr>IMAGING</vt:lpstr>
      <vt:lpstr>IMAGING</vt:lpstr>
      <vt:lpstr>IMAGING</vt:lpstr>
      <vt:lpstr>Presentazione standard di PowerPoint</vt:lpstr>
      <vt:lpstr>DIAGNOSI DIFFERENZIALE</vt:lpstr>
      <vt:lpstr>RISK ASSESTMENT</vt:lpstr>
      <vt:lpstr>STRATIFICAZIONE</vt:lpstr>
      <vt:lpstr>Bradley et al.  “A clinically based classification system for acute pancreatitis. summary of the international symposium on acute pancreatitis”, Atlanta, GA, September 11-13, 1992. Arch Surg 1993;128:586-90</vt:lpstr>
      <vt:lpstr>Presentazione standard di PowerPoint</vt:lpstr>
      <vt:lpstr>Severità</vt:lpstr>
      <vt:lpstr>APACHE-II Score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2</cp:revision>
  <dcterms:created xsi:type="dcterms:W3CDTF">2019-04-02T09:25:37Z</dcterms:created>
  <dcterms:modified xsi:type="dcterms:W3CDTF">2019-04-02T09:27:13Z</dcterms:modified>
  <cp:contentStatus/>
</cp:coreProperties>
</file>