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3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4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8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8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Lesioni minime: </a:t>
            </a:r>
            <a:br>
              <a:rPr lang="it-IT" dirty="0" smtClean="0">
                <a:solidFill>
                  <a:srgbClr val="000099"/>
                </a:solidFill>
              </a:rPr>
            </a:br>
            <a:r>
              <a:rPr lang="it-IT" dirty="0" smtClean="0">
                <a:solidFill>
                  <a:srgbClr val="000099"/>
                </a:solidFill>
              </a:rPr>
              <a:t>quando è celiachia potenziale?</a:t>
            </a:r>
            <a:endParaRPr lang="it-IT" dirty="0">
              <a:solidFill>
                <a:srgbClr val="000099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La lesione </a:t>
            </a:r>
            <a:r>
              <a:rPr lang="it-IT" dirty="0" err="1" smtClean="0">
                <a:solidFill>
                  <a:srgbClr val="000099"/>
                </a:solidFill>
              </a:rPr>
              <a:t>Marsh</a:t>
            </a:r>
            <a:r>
              <a:rPr lang="it-IT" dirty="0" smtClean="0">
                <a:solidFill>
                  <a:srgbClr val="000099"/>
                </a:solidFill>
              </a:rPr>
              <a:t> 1 (IEL &gt;25%) non è di per sé espressione di celiachia</a:t>
            </a:r>
          </a:p>
          <a:p>
            <a:pPr algn="just"/>
            <a:r>
              <a:rPr lang="it-IT" dirty="0" smtClean="0">
                <a:solidFill>
                  <a:srgbClr val="000099"/>
                </a:solidFill>
              </a:rPr>
              <a:t>Una varietà di condizioni (infezione da HP, giardiasi, patologia autoimmune, farmaci- FANS -, intolleranza al lattosio, NCGS) possono causare una lesione </a:t>
            </a:r>
            <a:r>
              <a:rPr lang="it-IT" dirty="0" err="1" smtClean="0">
                <a:solidFill>
                  <a:srgbClr val="000099"/>
                </a:solidFill>
              </a:rPr>
              <a:t>Marsh</a:t>
            </a:r>
            <a:r>
              <a:rPr lang="it-IT" dirty="0" smtClean="0">
                <a:solidFill>
                  <a:srgbClr val="000099"/>
                </a:solidFill>
              </a:rPr>
              <a:t> 1</a:t>
            </a:r>
          </a:p>
          <a:p>
            <a:pPr algn="just"/>
            <a:r>
              <a:rPr lang="it-IT" dirty="0" smtClean="0">
                <a:solidFill>
                  <a:srgbClr val="000099"/>
                </a:solidFill>
              </a:rPr>
              <a:t>Solo i casi di </a:t>
            </a:r>
            <a:r>
              <a:rPr lang="it-IT" dirty="0" err="1" smtClean="0">
                <a:solidFill>
                  <a:srgbClr val="000099"/>
                </a:solidFill>
              </a:rPr>
              <a:t>Marsh</a:t>
            </a:r>
            <a:r>
              <a:rPr lang="it-IT" dirty="0" smtClean="0">
                <a:solidFill>
                  <a:srgbClr val="000099"/>
                </a:solidFill>
              </a:rPr>
              <a:t> 1 con sierologia e genetica positiva sono da conside-rarsi celiachie potenziali (circa il 10% delle lesioni </a:t>
            </a:r>
            <a:r>
              <a:rPr lang="it-IT" dirty="0" err="1" smtClean="0">
                <a:solidFill>
                  <a:srgbClr val="000099"/>
                </a:solidFill>
              </a:rPr>
              <a:t>Marsh</a:t>
            </a:r>
            <a:r>
              <a:rPr lang="it-IT" dirty="0" smtClean="0">
                <a:solidFill>
                  <a:srgbClr val="000099"/>
                </a:solidFill>
              </a:rPr>
              <a:t> 1)</a:t>
            </a:r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6" name="Immagine 3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7" y="1772816"/>
            <a:ext cx="20161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9" y="4653137"/>
            <a:ext cx="20177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5517232"/>
            <a:ext cx="20891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608169" y="501317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prstClr val="white"/>
                </a:solidFill>
                <a:latin typeface="Calibri"/>
              </a:rPr>
              <a:t>EmA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64152" y="5517232"/>
            <a:ext cx="129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  <a:latin typeface="Calibri"/>
              </a:rPr>
              <a:t>Anti-TG2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359776" y="3861049"/>
            <a:ext cx="2308225" cy="2776537"/>
            <a:chOff x="340" y="1842"/>
            <a:chExt cx="1406" cy="1613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03" y="2795"/>
              <a:ext cx="1343" cy="660"/>
              <a:chOff x="4150" y="682"/>
              <a:chExt cx="1343" cy="660"/>
            </a:xfrm>
          </p:grpSpPr>
          <p:sp>
            <p:nvSpPr>
              <p:cNvPr id="23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4749" y="901"/>
                <a:ext cx="744" cy="4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altLang="it-IT" sz="1200" b="1">
                    <a:solidFill>
                      <a:srgbClr val="FF0000"/>
                    </a:solidFill>
                    <a:latin typeface="Calibri"/>
                  </a:rPr>
                  <a:t>DQA1*03</a:t>
                </a:r>
              </a:p>
              <a:p>
                <a:pPr algn="ctr">
                  <a:lnSpc>
                    <a:spcPct val="110000"/>
                  </a:lnSpc>
                </a:pPr>
                <a:endParaRPr lang="en-GB" altLang="it-IT" sz="1200" b="1">
                  <a:solidFill>
                    <a:srgbClr val="FF0000"/>
                  </a:solidFill>
                  <a:latin typeface="Calibri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GB" altLang="it-IT" sz="1200" b="1">
                    <a:solidFill>
                      <a:srgbClr val="FF0000"/>
                    </a:solidFill>
                    <a:latin typeface="Calibri"/>
                  </a:rPr>
                  <a:t>   DQB1*0302</a:t>
                </a:r>
                <a:endParaRPr lang="en-GB" altLang="it-IT" sz="12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150" y="682"/>
                <a:ext cx="511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1313" indent="-341313">
                  <a:spcBef>
                    <a:spcPct val="20000"/>
                  </a:spcBef>
                </a:pPr>
                <a:r>
                  <a:rPr lang="it-IT" altLang="it-IT" sz="1600" b="1">
                    <a:solidFill>
                      <a:prstClr val="black"/>
                    </a:solidFill>
                    <a:latin typeface="Calibri"/>
                  </a:rPr>
                  <a:t>    </a:t>
                </a:r>
                <a:r>
                  <a:rPr lang="it-IT" altLang="it-IT" sz="1600" b="1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it-IT" altLang="it-IT" sz="1600" b="1">
                    <a:solidFill>
                      <a:srgbClr val="FF0000"/>
                    </a:solidFill>
                    <a:latin typeface="Calibri"/>
                  </a:rPr>
                  <a:t>DQ8 </a:t>
                </a:r>
              </a:p>
            </p:txBody>
          </p:sp>
          <p:pic>
            <p:nvPicPr>
              <p:cNvPr id="25" name="Picture 13" descr="a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24000" contrast="30000"/>
              </a:blip>
              <a:srcRect l="6744" r="2119"/>
              <a:stretch>
                <a:fillRect/>
              </a:stretch>
            </p:blipFill>
            <p:spPr bwMode="auto">
              <a:xfrm>
                <a:off x="4180" y="843"/>
                <a:ext cx="617" cy="469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150" y="887"/>
                <a:ext cx="242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1313" indent="-341313">
                  <a:spcBef>
                    <a:spcPct val="20000"/>
                  </a:spcBef>
                </a:pPr>
                <a:r>
                  <a:rPr lang="it-IT" altLang="it-IT" sz="1400" b="1">
                    <a:solidFill>
                      <a:prstClr val="white"/>
                    </a:solidFill>
                    <a:latin typeface="Symbol" pitchFamily="18" charset="2"/>
                  </a:rPr>
                  <a:t>a</a:t>
                </a:r>
                <a:r>
                  <a:rPr lang="it-IT" altLang="it-IT" sz="1400" b="1">
                    <a:solidFill>
                      <a:prstClr val="white"/>
                    </a:solidFill>
                    <a:latin typeface="Calibri"/>
                  </a:rPr>
                  <a:t>3</a:t>
                </a:r>
                <a:endParaRPr lang="en-GB" altLang="it-IT" sz="14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150" y="1163"/>
                <a:ext cx="34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1313" indent="-341313">
                  <a:spcBef>
                    <a:spcPct val="20000"/>
                  </a:spcBef>
                </a:pPr>
                <a:r>
                  <a:rPr lang="it-IT" altLang="it-IT" sz="1400" b="1">
                    <a:solidFill>
                      <a:srgbClr val="92D050"/>
                    </a:solidFill>
                    <a:latin typeface="Symbol" pitchFamily="18" charset="2"/>
                  </a:rPr>
                  <a:t>b</a:t>
                </a:r>
                <a:r>
                  <a:rPr lang="it-IT" altLang="it-IT" sz="1400" b="1">
                    <a:solidFill>
                      <a:srgbClr val="92D050"/>
                    </a:solidFill>
                    <a:latin typeface="Calibri"/>
                  </a:rPr>
                  <a:t>302</a:t>
                </a:r>
                <a:endParaRPr lang="en-GB" altLang="it-IT" sz="1400" b="1">
                  <a:solidFill>
                    <a:srgbClr val="92D050"/>
                  </a:solidFill>
                  <a:latin typeface="Calibri"/>
                </a:endParaRPr>
              </a:p>
            </p:txBody>
          </p:sp>
          <p:sp>
            <p:nvSpPr>
              <p:cNvPr id="2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823" y="1174"/>
                <a:ext cx="54" cy="53"/>
              </a:xfrm>
              <a:prstGeom prst="rect">
                <a:avLst/>
              </a:prstGeom>
              <a:solidFill>
                <a:srgbClr val="66FF33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823" y="945"/>
                <a:ext cx="54" cy="53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385" y="2115"/>
              <a:ext cx="1251" cy="651"/>
              <a:chOff x="4117" y="-17"/>
              <a:chExt cx="1251" cy="651"/>
            </a:xfrm>
          </p:grpSpPr>
          <p:sp>
            <p:nvSpPr>
              <p:cNvPr id="1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4117" y="-17"/>
                <a:ext cx="535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1313" indent="-341313">
                  <a:spcBef>
                    <a:spcPct val="20000"/>
                  </a:spcBef>
                </a:pPr>
                <a:r>
                  <a:rPr lang="it-IT" altLang="it-IT" sz="1600" b="1">
                    <a:solidFill>
                      <a:prstClr val="black"/>
                    </a:solidFill>
                    <a:latin typeface="Calibri"/>
                  </a:rPr>
                  <a:t>     </a:t>
                </a:r>
                <a:r>
                  <a:rPr lang="it-IT" altLang="it-IT" sz="1600" b="1">
                    <a:solidFill>
                      <a:srgbClr val="FF0000"/>
                    </a:solidFill>
                    <a:latin typeface="Calibri"/>
                  </a:rPr>
                  <a:t> DQ2</a:t>
                </a:r>
                <a:r>
                  <a:rPr lang="it-IT" altLang="it-IT" sz="1400" b="1">
                    <a:solidFill>
                      <a:srgbClr val="FF0000"/>
                    </a:solidFill>
                    <a:latin typeface="Calibri"/>
                  </a:rPr>
                  <a:t> </a:t>
                </a:r>
                <a:endParaRPr lang="it-IT" altLang="it-IT" sz="1400" b="1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6" name="Group 20"/>
              <p:cNvGrpSpPr>
                <a:grpSpLocks noChangeAspect="1"/>
              </p:cNvGrpSpPr>
              <p:nvPr/>
            </p:nvGrpSpPr>
            <p:grpSpPr bwMode="auto">
              <a:xfrm>
                <a:off x="4822" y="210"/>
                <a:ext cx="546" cy="417"/>
                <a:chOff x="5014" y="348"/>
                <a:chExt cx="757" cy="578"/>
              </a:xfrm>
            </p:grpSpPr>
            <p:sp>
              <p:nvSpPr>
                <p:cNvPr id="20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5028" y="724"/>
                  <a:ext cx="75" cy="75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028" y="410"/>
                  <a:ext cx="75" cy="74"/>
                </a:xfrm>
                <a:prstGeom prst="rect">
                  <a:avLst/>
                </a:prstGeom>
                <a:solidFill>
                  <a:srgbClr val="00FFFF"/>
                </a:solidFill>
                <a:ln w="317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14" y="348"/>
                  <a:ext cx="757" cy="57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GB" altLang="it-IT" sz="140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en-GB" altLang="it-IT" sz="1200" b="1">
                      <a:solidFill>
                        <a:srgbClr val="FF0000"/>
                      </a:solidFill>
                      <a:latin typeface="Calibri"/>
                    </a:rPr>
                    <a:t>DQA1*05</a:t>
                  </a:r>
                </a:p>
                <a:p>
                  <a:pPr algn="ctr"/>
                  <a:endParaRPr lang="en-GB" altLang="it-IT" sz="1200" b="1">
                    <a:solidFill>
                      <a:srgbClr val="FF0000"/>
                    </a:solidFill>
                    <a:latin typeface="Calibri"/>
                  </a:endParaRPr>
                </a:p>
                <a:p>
                  <a:pPr algn="ctr">
                    <a:lnSpc>
                      <a:spcPct val="110000"/>
                    </a:lnSpc>
                  </a:pPr>
                  <a:r>
                    <a:rPr lang="en-GB" altLang="it-IT" sz="1200" b="1">
                      <a:solidFill>
                        <a:srgbClr val="FF0000"/>
                      </a:solidFill>
                      <a:latin typeface="Calibri"/>
                    </a:rPr>
                    <a:t>  DQB1*02</a:t>
                  </a:r>
                  <a:endParaRPr lang="en-GB" altLang="it-IT" sz="12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7" name="Picture 24" descr="a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24000" contrast="30000"/>
              </a:blip>
              <a:srcRect l="6744" r="2119"/>
              <a:stretch>
                <a:fillRect/>
              </a:stretch>
            </p:blipFill>
            <p:spPr bwMode="auto">
              <a:xfrm>
                <a:off x="4175" y="134"/>
                <a:ext cx="620" cy="471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175" y="137"/>
                <a:ext cx="242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it-IT" altLang="it-IT" sz="1400" b="1">
                    <a:solidFill>
                      <a:srgbClr val="00B0F0"/>
                    </a:solidFill>
                    <a:latin typeface="Symbol" pitchFamily="18" charset="2"/>
                  </a:rPr>
                  <a:t>a</a:t>
                </a:r>
                <a:r>
                  <a:rPr lang="it-IT" altLang="it-IT" sz="1400" b="1">
                    <a:solidFill>
                      <a:srgbClr val="00B0F0"/>
                    </a:solidFill>
                    <a:latin typeface="Calibri"/>
                  </a:rPr>
                  <a:t>5</a:t>
                </a:r>
                <a:endParaRPr lang="en-GB" altLang="it-IT" sz="1400" b="1">
                  <a:solidFill>
                    <a:srgbClr val="00B0F0"/>
                  </a:solidFill>
                  <a:latin typeface="Calibri"/>
                </a:endParaRPr>
              </a:p>
            </p:txBody>
          </p:sp>
          <p:sp>
            <p:nvSpPr>
              <p:cNvPr id="19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4175" y="455"/>
                <a:ext cx="23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it-IT" altLang="it-IT" sz="1400" b="1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it-IT" altLang="it-IT" sz="1400" b="1">
                    <a:solidFill>
                      <a:srgbClr val="FF0000"/>
                    </a:solidFill>
                    <a:latin typeface="Calibri"/>
                  </a:rPr>
                  <a:t>2</a:t>
                </a:r>
                <a:endParaRPr lang="en-GB" altLang="it-IT" sz="1400" b="1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340" y="1842"/>
              <a:ext cx="11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 altLang="it-IT" sz="2000" b="1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8472265" y="2132856"/>
            <a:ext cx="2200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solidFill>
                  <a:srgbClr val="000099"/>
                </a:solidFill>
                <a:latin typeface="Calibri"/>
              </a:rPr>
              <a:t>Marsh</a:t>
            </a:r>
            <a:r>
              <a:rPr lang="it-IT" b="1" dirty="0">
                <a:solidFill>
                  <a:srgbClr val="000099"/>
                </a:solidFill>
                <a:latin typeface="Calibri"/>
              </a:rPr>
              <a:t> 1 = celiachia </a:t>
            </a:r>
          </a:p>
          <a:p>
            <a:pPr algn="just"/>
            <a:r>
              <a:rPr lang="it-IT" b="1" dirty="0">
                <a:solidFill>
                  <a:srgbClr val="000099"/>
                </a:solidFill>
                <a:latin typeface="Calibri"/>
              </a:rPr>
              <a:t>potenziale solo se </a:t>
            </a:r>
          </a:p>
          <a:p>
            <a:pPr algn="just"/>
            <a:r>
              <a:rPr lang="it-IT" b="1" dirty="0">
                <a:solidFill>
                  <a:srgbClr val="000099"/>
                </a:solidFill>
                <a:latin typeface="Calibri"/>
              </a:rPr>
              <a:t>sierologia (</a:t>
            </a:r>
            <a:r>
              <a:rPr lang="it-IT" b="1" dirty="0" err="1">
                <a:solidFill>
                  <a:srgbClr val="000099"/>
                </a:solidFill>
                <a:latin typeface="Calibri"/>
              </a:rPr>
              <a:t>EmA</a:t>
            </a:r>
            <a:r>
              <a:rPr lang="it-IT" b="1" dirty="0">
                <a:solidFill>
                  <a:srgbClr val="000099"/>
                </a:solidFill>
                <a:latin typeface="Calibri"/>
              </a:rPr>
              <a:t>/anti-</a:t>
            </a:r>
          </a:p>
          <a:p>
            <a:pPr algn="just"/>
            <a:r>
              <a:rPr lang="it-IT" b="1" dirty="0">
                <a:solidFill>
                  <a:srgbClr val="000099"/>
                </a:solidFill>
                <a:latin typeface="Calibri"/>
              </a:rPr>
              <a:t>TG2 ) e genetica sono </a:t>
            </a:r>
          </a:p>
          <a:p>
            <a:pPr algn="just"/>
            <a:r>
              <a:rPr lang="it-IT" b="1" dirty="0">
                <a:solidFill>
                  <a:srgbClr val="000099"/>
                </a:solidFill>
                <a:latin typeface="Calibri"/>
              </a:rPr>
              <a:t>entrambe positive</a:t>
            </a:r>
            <a:endParaRPr lang="it-IT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1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91544" y="2348880"/>
            <a:ext cx="8229600" cy="252028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000099"/>
                </a:solidFill>
              </a:rPr>
              <a:t>Mistake</a:t>
            </a:r>
            <a:r>
              <a:rPr lang="it-IT" sz="2800" dirty="0">
                <a:solidFill>
                  <a:srgbClr val="000099"/>
                </a:solidFill>
              </a:rPr>
              <a:t> 7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/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 err="1">
                <a:solidFill>
                  <a:srgbClr val="000099"/>
                </a:solidFill>
              </a:rPr>
              <a:t>Missing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IgA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deficiency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when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testing</a:t>
            </a:r>
            <a:r>
              <a:rPr lang="it-IT" sz="2800" dirty="0">
                <a:solidFill>
                  <a:srgbClr val="000099"/>
                </a:solidFill>
              </a:rPr>
              <a:t> a </a:t>
            </a:r>
            <a:r>
              <a:rPr lang="it-IT" sz="2800" dirty="0" err="1">
                <a:solidFill>
                  <a:srgbClr val="000099"/>
                </a:solidFill>
              </a:rPr>
              <a:t>patient</a:t>
            </a:r>
            <a:r>
              <a:rPr lang="it-IT" sz="2800" dirty="0">
                <a:solidFill>
                  <a:srgbClr val="000099"/>
                </a:solidFill>
              </a:rPr>
              <a:t> with </a:t>
            </a:r>
            <a:r>
              <a:rPr lang="it-IT" sz="2800" dirty="0" err="1">
                <a:solidFill>
                  <a:srgbClr val="000099"/>
                </a:solidFill>
              </a:rPr>
              <a:t>suspected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coeliac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disease</a:t>
            </a:r>
            <a:endParaRPr lang="it-IT" sz="2800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0"/>
            <a:ext cx="8562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9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0099"/>
                </a:solidFill>
              </a:rPr>
              <a:t>Deficit </a:t>
            </a:r>
            <a:r>
              <a:rPr lang="it-IT" sz="3200" dirty="0" err="1">
                <a:solidFill>
                  <a:srgbClr val="000099"/>
                </a:solidFill>
              </a:rPr>
              <a:t>IgA</a:t>
            </a:r>
            <a:r>
              <a:rPr lang="it-IT" sz="3200" dirty="0">
                <a:solidFill>
                  <a:srgbClr val="000099"/>
                </a:solidFill>
              </a:rPr>
              <a:t> e celiachia: due patologie associate</a:t>
            </a:r>
            <a:endParaRPr lang="it-IT" sz="3200" dirty="0">
              <a:solidFill>
                <a:srgbClr val="00009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Circa il 7% dei pazienti con deficit selettivo di </a:t>
            </a:r>
            <a:r>
              <a:rPr lang="it-IT" dirty="0" err="1" smtClean="0">
                <a:solidFill>
                  <a:srgbClr val="000099"/>
                </a:solidFill>
              </a:rPr>
              <a:t>IgA</a:t>
            </a:r>
            <a:r>
              <a:rPr lang="it-IT" dirty="0" smtClean="0">
                <a:solidFill>
                  <a:srgbClr val="000099"/>
                </a:solidFill>
              </a:rPr>
              <a:t> è affetto da celiachia</a:t>
            </a:r>
          </a:p>
          <a:p>
            <a:pPr algn="just"/>
            <a:endParaRPr lang="it-IT" dirty="0" smtClean="0">
              <a:solidFill>
                <a:srgbClr val="000099"/>
              </a:solidFill>
            </a:endParaRPr>
          </a:p>
          <a:p>
            <a:pPr algn="just"/>
            <a:r>
              <a:rPr lang="it-IT" dirty="0" smtClean="0">
                <a:solidFill>
                  <a:srgbClr val="000099"/>
                </a:solidFill>
              </a:rPr>
              <a:t>Dal momento  che tutti gli anticorpi di classe </a:t>
            </a:r>
            <a:r>
              <a:rPr lang="it-IT" dirty="0" err="1" smtClean="0">
                <a:solidFill>
                  <a:srgbClr val="000099"/>
                </a:solidFill>
              </a:rPr>
              <a:t>IgA</a:t>
            </a:r>
            <a:r>
              <a:rPr lang="it-IT" dirty="0" smtClean="0">
                <a:solidFill>
                  <a:srgbClr val="000099"/>
                </a:solidFill>
              </a:rPr>
              <a:t> risultano negativi  in caso di deficit di </a:t>
            </a:r>
            <a:r>
              <a:rPr lang="it-IT" dirty="0" err="1" smtClean="0">
                <a:solidFill>
                  <a:srgbClr val="000099"/>
                </a:solidFill>
              </a:rPr>
              <a:t>IgA</a:t>
            </a:r>
            <a:r>
              <a:rPr lang="it-IT" dirty="0" smtClean="0">
                <a:solidFill>
                  <a:srgbClr val="000099"/>
                </a:solidFill>
              </a:rPr>
              <a:t>, in questa condizione lo screening per celiachia va effettuato con gli anticorpi </a:t>
            </a:r>
            <a:r>
              <a:rPr lang="it-IT" dirty="0" err="1" smtClean="0">
                <a:solidFill>
                  <a:srgbClr val="000099"/>
                </a:solidFill>
              </a:rPr>
              <a:t>antitransglutaminasi</a:t>
            </a:r>
            <a:r>
              <a:rPr lang="it-IT" dirty="0" smtClean="0">
                <a:solidFill>
                  <a:srgbClr val="000099"/>
                </a:solidFill>
              </a:rPr>
              <a:t> ed antigliadina </a:t>
            </a:r>
            <a:r>
              <a:rPr lang="it-IT" dirty="0" err="1" smtClean="0">
                <a:solidFill>
                  <a:srgbClr val="000099"/>
                </a:solidFill>
              </a:rPr>
              <a:t>deamidata</a:t>
            </a:r>
            <a:r>
              <a:rPr lang="it-IT" dirty="0" smtClean="0">
                <a:solidFill>
                  <a:srgbClr val="000099"/>
                </a:solidFill>
              </a:rPr>
              <a:t> di classe IgG</a:t>
            </a:r>
          </a:p>
          <a:p>
            <a:pPr algn="just"/>
            <a:endParaRPr lang="it-IT" dirty="0" smtClean="0">
              <a:solidFill>
                <a:srgbClr val="000099"/>
              </a:solidFill>
            </a:endParaRPr>
          </a:p>
          <a:p>
            <a:pPr algn="just"/>
            <a:r>
              <a:rPr lang="it-IT" dirty="0" smtClean="0">
                <a:solidFill>
                  <a:srgbClr val="000099"/>
                </a:solidFill>
              </a:rPr>
              <a:t>Per escludere la presenza di deficit di </a:t>
            </a:r>
            <a:r>
              <a:rPr lang="it-IT" dirty="0" err="1" smtClean="0">
                <a:solidFill>
                  <a:srgbClr val="000099"/>
                </a:solidFill>
              </a:rPr>
              <a:t>IgA</a:t>
            </a:r>
            <a:r>
              <a:rPr lang="it-IT" dirty="0" smtClean="0">
                <a:solidFill>
                  <a:srgbClr val="000099"/>
                </a:solidFill>
              </a:rPr>
              <a:t> è utile associare allo screening </a:t>
            </a:r>
            <a:r>
              <a:rPr lang="it-IT" dirty="0" err="1" smtClean="0">
                <a:solidFill>
                  <a:srgbClr val="000099"/>
                </a:solidFill>
              </a:rPr>
              <a:t>anticorpale</a:t>
            </a:r>
            <a:r>
              <a:rPr lang="it-IT" dirty="0" smtClean="0">
                <a:solidFill>
                  <a:srgbClr val="000099"/>
                </a:solidFill>
              </a:rPr>
              <a:t> la ricerca delle </a:t>
            </a:r>
            <a:r>
              <a:rPr lang="it-IT" dirty="0" err="1" smtClean="0">
                <a:solidFill>
                  <a:srgbClr val="000099"/>
                </a:solidFill>
              </a:rPr>
              <a:t>IgA</a:t>
            </a:r>
            <a:r>
              <a:rPr lang="it-IT" dirty="0" smtClean="0">
                <a:solidFill>
                  <a:srgbClr val="000099"/>
                </a:solidFill>
              </a:rPr>
              <a:t> totali </a:t>
            </a:r>
            <a:r>
              <a:rPr lang="it-IT" dirty="0" err="1" smtClean="0">
                <a:solidFill>
                  <a:srgbClr val="000099"/>
                </a:solidFill>
              </a:rPr>
              <a:t>sieriche</a:t>
            </a:r>
            <a:endParaRPr lang="it-IT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1847528" y="332656"/>
            <a:ext cx="2736304" cy="223224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Comparison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among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serological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tests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for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identifying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coeliac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disease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in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patients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with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IgA</a:t>
            </a:r>
            <a:r>
              <a:rPr lang="it-IT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it-IT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deficiency</a:t>
            </a:r>
            <a:endParaRPr lang="it-IT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aphicFrame>
        <p:nvGraphicFramePr>
          <p:cNvPr id="5" name="Segnaposto tabella 3"/>
          <p:cNvGraphicFramePr>
            <a:graphicFrameLocks/>
          </p:cNvGraphicFramePr>
          <p:nvPr/>
        </p:nvGraphicFramePr>
        <p:xfrm>
          <a:off x="4871864" y="188641"/>
          <a:ext cx="5328592" cy="3096165"/>
        </p:xfrm>
        <a:graphic>
          <a:graphicData uri="http://schemas.openxmlformats.org/drawingml/2006/table">
            <a:tbl>
              <a:tblPr firstRow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873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DGP 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IgG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Anti-TG2 IgG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it-IT" sz="1400" dirty="0" err="1" smtClean="0">
                          <a:solidFill>
                            <a:srgbClr val="FF0000"/>
                          </a:solidFill>
                        </a:rPr>
                        <a:t>EmA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IgG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2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err="1" smtClean="0"/>
                        <a:t>Sensitivity</a:t>
                      </a:r>
                      <a:r>
                        <a:rPr lang="it-IT" sz="1400" dirty="0" smtClean="0"/>
                        <a:t>  (</a:t>
                      </a:r>
                      <a:r>
                        <a:rPr lang="it-IT" sz="1400" dirty="0" err="1" smtClean="0"/>
                        <a:t>according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to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age-specific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cutoff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88.2%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91.2%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75.8%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2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err="1" smtClean="0"/>
                        <a:t>Sensitivity</a:t>
                      </a:r>
                      <a:r>
                        <a:rPr lang="it-IT" sz="1400" dirty="0" smtClean="0"/>
                        <a:t> (</a:t>
                      </a:r>
                      <a:r>
                        <a:rPr lang="it-IT" sz="1400" dirty="0" err="1" smtClean="0"/>
                        <a:t>according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to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manufacturer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cutoff</a:t>
                      </a:r>
                      <a:r>
                        <a:rPr lang="it-IT" sz="1400" baseline="0" dirty="0" smtClean="0"/>
                        <a:t>)</a:t>
                      </a:r>
                      <a:r>
                        <a:rPr lang="it-IT" sz="1400" dirty="0" smtClean="0"/>
                        <a:t> 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88.2%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82.4%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75.8%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23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err="1" smtClean="0"/>
                        <a:t>Mean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sensitivity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88.2%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86.8%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smtClean="0"/>
                        <a:t>75.8%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533">
                <a:tc gridSpan="4"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it-IT" sz="1400" dirty="0" err="1" smtClean="0"/>
                        <a:t>Cutoff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for</a:t>
                      </a:r>
                      <a:r>
                        <a:rPr lang="it-IT" sz="1400" dirty="0" smtClean="0"/>
                        <a:t> ELISA (</a:t>
                      </a:r>
                      <a:r>
                        <a:rPr lang="it-IT" sz="1400" dirty="0" err="1" smtClean="0"/>
                        <a:t>children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adults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manufacturer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cutoff</a:t>
                      </a:r>
                      <a:r>
                        <a:rPr lang="it-IT" sz="1400" dirty="0" smtClean="0"/>
                        <a:t>):</a:t>
                      </a:r>
                      <a:r>
                        <a:rPr lang="it-IT" sz="1400" baseline="0" dirty="0" smtClean="0"/>
                        <a:t> IgG DGP 15.9, 13.8, 25.0 AU; IgG anti-TG2 25.5, 4.6, 100.0 AU; cut-off </a:t>
                      </a:r>
                      <a:r>
                        <a:rPr lang="it-IT" sz="1400" baseline="0" dirty="0" err="1" smtClean="0"/>
                        <a:t>for</a:t>
                      </a:r>
                      <a:r>
                        <a:rPr lang="it-IT" sz="1400" baseline="0" dirty="0" smtClean="0"/>
                        <a:t> IFL </a:t>
                      </a:r>
                      <a:r>
                        <a:rPr lang="it-IT" sz="1400" baseline="0" dirty="0" err="1" smtClean="0"/>
                        <a:t>assay</a:t>
                      </a:r>
                      <a:r>
                        <a:rPr lang="it-IT" sz="1400" baseline="0" dirty="0" smtClean="0"/>
                        <a:t>: IgG </a:t>
                      </a:r>
                      <a:r>
                        <a:rPr lang="it-IT" sz="1400" baseline="0" dirty="0" err="1" smtClean="0"/>
                        <a:t>EmA</a:t>
                      </a:r>
                      <a:r>
                        <a:rPr lang="it-IT" sz="1400" baseline="0" dirty="0" smtClean="0"/>
                        <a:t> 1:10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1775520" y="2348881"/>
            <a:ext cx="331236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kern="0" dirty="0">
              <a:solidFill>
                <a:srgbClr val="FFFF00"/>
              </a:solidFill>
              <a:latin typeface="Calibri"/>
            </a:endParaRPr>
          </a:p>
          <a:p>
            <a:pPr>
              <a:defRPr/>
            </a:pPr>
            <a:r>
              <a:rPr lang="it-IT" sz="1300" kern="0" dirty="0" err="1">
                <a:solidFill>
                  <a:srgbClr val="FFFF00"/>
                </a:solidFill>
                <a:latin typeface="Calibri"/>
              </a:rPr>
              <a:t>Villalta</a:t>
            </a:r>
            <a:r>
              <a:rPr lang="it-IT" sz="1300" kern="0" dirty="0">
                <a:solidFill>
                  <a:srgbClr val="FFFF00"/>
                </a:solidFill>
                <a:latin typeface="Calibri"/>
              </a:rPr>
              <a:t> D </a:t>
            </a:r>
            <a:r>
              <a:rPr lang="it-IT" sz="1300" kern="0" dirty="0" err="1">
                <a:solidFill>
                  <a:srgbClr val="FFFF00"/>
                </a:solidFill>
                <a:latin typeface="Calibri"/>
              </a:rPr>
              <a:t>et</a:t>
            </a:r>
            <a:r>
              <a:rPr lang="it-IT" sz="1300" kern="0" dirty="0">
                <a:solidFill>
                  <a:srgbClr val="FFFF00"/>
                </a:solidFill>
                <a:latin typeface="Calibri"/>
              </a:rPr>
              <a:t> al., </a:t>
            </a:r>
            <a:r>
              <a:rPr lang="it-IT" sz="1300" kern="0" dirty="0" err="1">
                <a:solidFill>
                  <a:srgbClr val="FFFF00"/>
                </a:solidFill>
                <a:latin typeface="Calibri"/>
              </a:rPr>
              <a:t>Clin</a:t>
            </a:r>
            <a:r>
              <a:rPr lang="it-IT" sz="130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1300" kern="0" dirty="0" err="1">
                <a:solidFill>
                  <a:srgbClr val="FFFF00"/>
                </a:solidFill>
                <a:latin typeface="Calibri"/>
              </a:rPr>
              <a:t>Chem</a:t>
            </a:r>
            <a:r>
              <a:rPr lang="it-IT" sz="1300" kern="0" dirty="0">
                <a:solidFill>
                  <a:srgbClr val="FFFF00"/>
                </a:solidFill>
                <a:latin typeface="Calibri"/>
              </a:rPr>
              <a:t> 2010; 56:464-8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3573016"/>
            <a:ext cx="8020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063552" y="581745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  <a:latin typeface="Calibri"/>
              </a:rPr>
              <a:t>IgG anti-TG2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should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be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preferred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to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IgG DGP due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to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a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higher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specificity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 </a:t>
            </a:r>
          </a:p>
          <a:p>
            <a:pPr algn="ctr"/>
            <a:r>
              <a:rPr lang="it-IT" sz="2000" dirty="0" err="1">
                <a:solidFill>
                  <a:srgbClr val="FFFF00"/>
                </a:solidFill>
                <a:latin typeface="Calibri"/>
              </a:rPr>
              <a:t>CD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can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also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occur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in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adults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with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IgA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deficiency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despite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the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negativity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of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all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IgG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serological</a:t>
            </a:r>
            <a:r>
              <a:rPr lang="it-IT" sz="20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FFFF00"/>
                </a:solidFill>
                <a:latin typeface="Calibri"/>
              </a:rPr>
              <a:t>markers</a:t>
            </a:r>
            <a:endParaRPr lang="it-IT" sz="20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24000" y="188640"/>
            <a:ext cx="3024336" cy="244827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75520" y="764704"/>
            <a:ext cx="2952328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63552" y="5733256"/>
            <a:ext cx="8208912" cy="1124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27848" y="4571836"/>
            <a:ext cx="4574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prstClr val="black"/>
                </a:solidFill>
                <a:latin typeface="Calibri"/>
              </a:rPr>
              <a:t>PLoS One 2014 Apr 7;9(4):e93180</a:t>
            </a:r>
            <a:endParaRPr lang="it-IT" sz="13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6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063552" y="2132856"/>
            <a:ext cx="8229600" cy="302433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000099"/>
                </a:solidFill>
              </a:rPr>
              <a:t>Mistake</a:t>
            </a:r>
            <a:r>
              <a:rPr lang="it-IT" sz="2800" dirty="0">
                <a:solidFill>
                  <a:srgbClr val="000099"/>
                </a:solidFill>
              </a:rPr>
              <a:t> 8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/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 err="1">
                <a:solidFill>
                  <a:srgbClr val="000099"/>
                </a:solidFill>
              </a:rPr>
              <a:t>Misdiagnosis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based</a:t>
            </a:r>
            <a:r>
              <a:rPr lang="it-IT" sz="2800" dirty="0">
                <a:solidFill>
                  <a:srgbClr val="000099"/>
                </a:solidFill>
              </a:rPr>
              <a:t> on obsolete </a:t>
            </a:r>
            <a:r>
              <a:rPr lang="it-IT" sz="2800" dirty="0" err="1">
                <a:solidFill>
                  <a:srgbClr val="000099"/>
                </a:solidFill>
              </a:rPr>
              <a:t>tests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>(i.e. native IgG and </a:t>
            </a:r>
            <a:r>
              <a:rPr lang="it-IT" sz="2800" dirty="0" err="1">
                <a:solidFill>
                  <a:srgbClr val="000099"/>
                </a:solidFill>
              </a:rPr>
              <a:t>IgA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gliadin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antibodies</a:t>
            </a:r>
            <a:r>
              <a:rPr lang="it-IT" sz="2800" dirty="0">
                <a:solidFill>
                  <a:srgbClr val="000099"/>
                </a:solidFill>
              </a:rPr>
              <a:t>)</a:t>
            </a:r>
            <a:br>
              <a:rPr lang="it-IT" sz="2800" dirty="0">
                <a:solidFill>
                  <a:srgbClr val="000099"/>
                </a:solidFill>
              </a:rPr>
            </a:br>
            <a:endParaRPr lang="it-IT" sz="2800" dirty="0">
              <a:solidFill>
                <a:srgbClr val="0000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0"/>
            <a:ext cx="8562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2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0099"/>
                </a:solidFill>
              </a:rPr>
              <a:t>Anticorpi antigliadina nativa (AGA): un test obsoleto per la diagnosi di celiachia</a:t>
            </a:r>
            <a:endParaRPr lang="it-IT" sz="3200" dirty="0">
              <a:solidFill>
                <a:srgbClr val="000099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981200" y="1916832"/>
            <a:ext cx="4038600" cy="494116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200" dirty="0">
                <a:solidFill>
                  <a:srgbClr val="000099"/>
                </a:solidFill>
              </a:rPr>
              <a:t>Gli AGA non devono più essere utilizzati per la diagnosi di celiachia a causa della loro scarsa sensibilità (&lt;80%) e specificità (&lt;70%)</a:t>
            </a:r>
          </a:p>
          <a:p>
            <a:pPr algn="just"/>
            <a:endParaRPr lang="it-IT" sz="2200" dirty="0">
              <a:solidFill>
                <a:srgbClr val="000099"/>
              </a:solidFill>
            </a:endParaRPr>
          </a:p>
          <a:p>
            <a:pPr algn="just"/>
            <a:r>
              <a:rPr lang="it-IT" sz="2200" dirty="0">
                <a:solidFill>
                  <a:srgbClr val="000099"/>
                </a:solidFill>
              </a:rPr>
              <a:t>La loro ricerca oggi è utile per l’iter diagnostico della sensibilità al glutine (NCGS)</a:t>
            </a:r>
          </a:p>
          <a:p>
            <a:pPr algn="just"/>
            <a:endParaRPr lang="it-IT" sz="2200" dirty="0">
              <a:solidFill>
                <a:srgbClr val="000099"/>
              </a:solidFill>
            </a:endParaRPr>
          </a:p>
          <a:p>
            <a:pPr algn="just"/>
            <a:r>
              <a:rPr lang="it-IT" sz="2200" dirty="0">
                <a:solidFill>
                  <a:srgbClr val="000099"/>
                </a:solidFill>
              </a:rPr>
              <a:t>Nella NCGS gli AGA si negativizzano dopo dieta </a:t>
            </a:r>
            <a:r>
              <a:rPr lang="it-IT" sz="2200" dirty="0" err="1">
                <a:solidFill>
                  <a:srgbClr val="000099"/>
                </a:solidFill>
              </a:rPr>
              <a:t>aglutinata</a:t>
            </a:r>
            <a:r>
              <a:rPr lang="it-IT" sz="2200" dirty="0">
                <a:solidFill>
                  <a:srgbClr val="000099"/>
                </a:solidFill>
              </a:rPr>
              <a:t> di pari passo con la risoluzione dei sintomi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951985" y="2348880"/>
          <a:ext cx="4420741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fico" r:id="rId3" imgW="8229600" imgH="4524223" progId="MSGraph.Chart.8">
                  <p:embed followColorScheme="full"/>
                </p:oleObj>
              </mc:Choice>
              <mc:Fallback>
                <p:oleObj name="Grafico" r:id="rId3" imgW="8229600" imgH="4524223" progId="MSGraph.Chart.8">
                  <p:embed followColorScheme="full"/>
                  <p:pic>
                    <p:nvPicPr>
                      <p:cNvPr id="81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5" y="2348880"/>
                        <a:ext cx="4420741" cy="3384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240016" y="566124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99"/>
                </a:solidFill>
                <a:latin typeface="Calibri"/>
              </a:rPr>
              <a:t>NCGS: sensibilità al glutine non celiaca</a:t>
            </a:r>
          </a:p>
          <a:p>
            <a:r>
              <a:rPr lang="it-IT" sz="1600" dirty="0" err="1">
                <a:solidFill>
                  <a:srgbClr val="000099"/>
                </a:solidFill>
                <a:latin typeface="Calibri"/>
              </a:rPr>
              <a:t>CD</a:t>
            </a:r>
            <a:r>
              <a:rPr lang="it-IT" sz="1600" dirty="0">
                <a:solidFill>
                  <a:srgbClr val="000099"/>
                </a:solidFill>
                <a:latin typeface="Calibri"/>
              </a:rPr>
              <a:t>: malattia celiaca</a:t>
            </a:r>
            <a:endParaRPr lang="it-IT" sz="1600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19536" y="2420888"/>
            <a:ext cx="8229600" cy="280831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000099"/>
                </a:solidFill>
              </a:rPr>
              <a:t>Mistake</a:t>
            </a:r>
            <a:r>
              <a:rPr lang="it-IT" sz="2800" dirty="0">
                <a:solidFill>
                  <a:srgbClr val="000099"/>
                </a:solidFill>
              </a:rPr>
              <a:t> 9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/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 err="1">
                <a:solidFill>
                  <a:srgbClr val="000099"/>
                </a:solidFill>
              </a:rPr>
              <a:t>Overestimation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of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refractory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coeliac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disease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>in </a:t>
            </a:r>
            <a:r>
              <a:rPr lang="it-IT" sz="2800" dirty="0" err="1">
                <a:solidFill>
                  <a:srgbClr val="000099"/>
                </a:solidFill>
              </a:rPr>
              <a:t>patients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whose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symptoms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persist</a:t>
            </a:r>
            <a:r>
              <a:rPr lang="it-IT" sz="2800" dirty="0">
                <a:solidFill>
                  <a:srgbClr val="000099"/>
                </a:solidFill>
              </a:rPr>
              <a:t> on GFD</a:t>
            </a:r>
            <a:endParaRPr lang="it-IT" sz="2800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0"/>
            <a:ext cx="8562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8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0099"/>
                </a:solidFill>
              </a:rPr>
              <a:t>Criteri per la diagnosi di celiachia refrattaria</a:t>
            </a:r>
            <a:endParaRPr lang="it-IT" sz="3200" dirty="0">
              <a:solidFill>
                <a:srgbClr val="000099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>
                <a:solidFill>
                  <a:srgbClr val="000099"/>
                </a:solidFill>
              </a:rPr>
              <a:t>La celiachia refrattaria (RCD) è caratterizzata dalla mancanza di risposta alla dieta sul piano clinico  e da persistenza di atrofia dei villi intestinali dopo almeno 1 anno di dieta </a:t>
            </a:r>
            <a:r>
              <a:rPr lang="it-IT" sz="2400" dirty="0" err="1">
                <a:solidFill>
                  <a:srgbClr val="000099"/>
                </a:solidFill>
              </a:rPr>
              <a:t>aglutinata</a:t>
            </a:r>
            <a:r>
              <a:rPr lang="it-IT" sz="2400" dirty="0">
                <a:solidFill>
                  <a:srgbClr val="000099"/>
                </a:solidFill>
              </a:rPr>
              <a:t> stretta</a:t>
            </a:r>
          </a:p>
          <a:p>
            <a:pPr algn="just"/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>
                <a:solidFill>
                  <a:srgbClr val="000099"/>
                </a:solidFill>
              </a:rPr>
              <a:t>La corretta diagnosi di RCD è di fondamentale importanza dal momento che questa condizione tende ad evolvere in linfoma intestinale e </a:t>
            </a:r>
            <a:r>
              <a:rPr lang="it-IT" sz="2400" dirty="0" err="1">
                <a:solidFill>
                  <a:srgbClr val="000099"/>
                </a:solidFill>
              </a:rPr>
              <a:t>digiunoileite</a:t>
            </a:r>
            <a:r>
              <a:rPr lang="it-IT" sz="2400" dirty="0">
                <a:solidFill>
                  <a:srgbClr val="000099"/>
                </a:solidFill>
              </a:rPr>
              <a:t> ulcerativa</a:t>
            </a:r>
          </a:p>
          <a:p>
            <a:pPr algn="just"/>
            <a:endParaRPr lang="it-IT" sz="2400" dirty="0">
              <a:solidFill>
                <a:srgbClr val="000099"/>
              </a:solidFill>
            </a:endParaRPr>
          </a:p>
          <a:p>
            <a:pPr algn="just"/>
            <a:r>
              <a:rPr lang="it-IT" sz="2400" dirty="0">
                <a:solidFill>
                  <a:srgbClr val="000099"/>
                </a:solidFill>
              </a:rPr>
              <a:t>La RCD è una forma rara (</a:t>
            </a:r>
            <a:r>
              <a:rPr lang="it-IT" sz="2400" dirty="0">
                <a:solidFill>
                  <a:srgbClr val="000099"/>
                </a:solidFill>
                <a:sym typeface="Symbol"/>
              </a:rPr>
              <a:t>1% delle diagnosi di celiachia) e va </a:t>
            </a:r>
            <a:r>
              <a:rPr lang="it-IT" sz="2400" u="sng" dirty="0">
                <a:solidFill>
                  <a:srgbClr val="000099"/>
                </a:solidFill>
                <a:sym typeface="Symbol"/>
              </a:rPr>
              <a:t>tenuta ben distinta </a:t>
            </a:r>
            <a:r>
              <a:rPr lang="it-IT" sz="2400" dirty="0">
                <a:solidFill>
                  <a:srgbClr val="000099"/>
                </a:solidFill>
                <a:sym typeface="Symbol"/>
              </a:rPr>
              <a:t>dalla </a:t>
            </a:r>
            <a:r>
              <a:rPr lang="it-IT" sz="2400" b="1" dirty="0">
                <a:solidFill>
                  <a:srgbClr val="000099"/>
                </a:solidFill>
                <a:sym typeface="Symbol"/>
              </a:rPr>
              <a:t>celiachia non </a:t>
            </a:r>
            <a:r>
              <a:rPr lang="it-IT" sz="2400" b="1" dirty="0" err="1">
                <a:solidFill>
                  <a:srgbClr val="000099"/>
                </a:solidFill>
                <a:sym typeface="Symbol"/>
              </a:rPr>
              <a:t>responder</a:t>
            </a:r>
            <a:r>
              <a:rPr lang="it-IT" sz="2400" b="1" dirty="0">
                <a:solidFill>
                  <a:srgbClr val="000099"/>
                </a:solidFill>
                <a:sym typeface="Symbol"/>
              </a:rPr>
              <a:t> alla dieta </a:t>
            </a:r>
            <a:r>
              <a:rPr lang="it-IT" sz="2400" dirty="0">
                <a:solidFill>
                  <a:srgbClr val="000099"/>
                </a:solidFill>
                <a:sym typeface="Symbol"/>
              </a:rPr>
              <a:t>(7-30% delle diagnosi di celiachia), caratterizzata da persistenza di sintomi dopo dieta </a:t>
            </a:r>
            <a:r>
              <a:rPr lang="it-IT" sz="2400" dirty="0" err="1">
                <a:solidFill>
                  <a:srgbClr val="000099"/>
                </a:solidFill>
                <a:sym typeface="Symbol"/>
              </a:rPr>
              <a:t>aglutinata</a:t>
            </a:r>
            <a:r>
              <a:rPr lang="it-IT" sz="2400" dirty="0">
                <a:solidFill>
                  <a:srgbClr val="000099"/>
                </a:solidFill>
                <a:sym typeface="Symbol"/>
              </a:rPr>
              <a:t>, ma da normalizzazione della mucosa intestinale  (scomparsa dell’atrofia con ricrescita dei villi intestinali)</a:t>
            </a:r>
            <a:r>
              <a:rPr lang="it-IT" sz="2400" dirty="0">
                <a:solidFill>
                  <a:srgbClr val="000099"/>
                </a:solidFill>
              </a:rPr>
              <a:t> </a:t>
            </a:r>
          </a:p>
          <a:p>
            <a:pPr algn="just"/>
            <a:endParaRPr lang="it-IT" sz="2400" dirty="0">
              <a:solidFill>
                <a:srgbClr val="000099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40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2800" dirty="0" err="1">
                <a:solidFill>
                  <a:srgbClr val="000099"/>
                </a:solidFill>
                <a:latin typeface="Calibri"/>
              </a:rPr>
              <a:t>Causes</a:t>
            </a:r>
            <a:r>
              <a:rPr lang="it-IT" sz="2800" dirty="0">
                <a:solidFill>
                  <a:srgbClr val="000099"/>
                </a:solidFill>
                <a:latin typeface="Calibri"/>
              </a:rPr>
              <a:t> of non-responsive </a:t>
            </a:r>
            <a:r>
              <a:rPr lang="it-IT" sz="2800" dirty="0" err="1">
                <a:solidFill>
                  <a:srgbClr val="000099"/>
                </a:solidFill>
                <a:latin typeface="Calibri"/>
              </a:rPr>
              <a:t>celiac</a:t>
            </a:r>
            <a:r>
              <a:rPr lang="it-IT" sz="28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800" dirty="0" err="1">
                <a:solidFill>
                  <a:srgbClr val="000099"/>
                </a:solidFill>
                <a:latin typeface="Calibri"/>
              </a:rPr>
              <a:t>disease</a:t>
            </a:r>
            <a:r>
              <a:rPr lang="it-IT" sz="2800" dirty="0">
                <a:solidFill>
                  <a:srgbClr val="000099"/>
                </a:solidFill>
                <a:latin typeface="Calibri"/>
              </a:rPr>
              <a:t> (NRCD) </a:t>
            </a:r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/>
        </p:nvGraphicFramePr>
        <p:xfrm>
          <a:off x="1881188" y="1571625"/>
          <a:ext cx="4038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NR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CD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Continued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gluten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ingestion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36-45%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Incorrect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CD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diagnosis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12%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Irritable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bowel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syndrome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10- 22%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Bacterial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overgrowth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6- 9%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Refractory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CD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and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other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complications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 9-10%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Lactose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0099"/>
                          </a:solidFill>
                        </a:rPr>
                        <a:t>intolerance</a:t>
                      </a:r>
                      <a:r>
                        <a:rPr lang="it-IT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 7-8%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Inflammatory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colitis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 7%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Microscopic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colitis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6-11%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Eating</a:t>
                      </a:r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0099"/>
                          </a:solidFill>
                        </a:rPr>
                        <a:t>disorders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2-4%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CVID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9"/>
                          </a:solidFill>
                        </a:rPr>
                        <a:t>1-2%</a:t>
                      </a:r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egnaposto contenuto 5"/>
          <p:cNvSpPr txBox="1">
            <a:spLocks/>
          </p:cNvSpPr>
          <p:nvPr/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99"/>
                </a:solidFill>
                <a:latin typeface="Calibri"/>
              </a:rPr>
              <a:t>Non responsive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celiac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disease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is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a common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problem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affecting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from 7% to 30% of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celiac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patients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despite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being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on a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gluten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-free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diet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99"/>
                </a:solidFill>
                <a:latin typeface="Calibri"/>
              </a:rPr>
              <a:t>The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most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common cause of NRCD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is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unintentional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gluten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intake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,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but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etiologies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can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vary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greatly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dirty="0" err="1">
                <a:solidFill>
                  <a:srgbClr val="000099"/>
                </a:solidFill>
                <a:latin typeface="Calibri"/>
              </a:rPr>
              <a:t>Less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than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10% of NRCD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cases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are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affected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from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refractory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celiac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disease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including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 ulcerative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jejunoileitis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and small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intestinal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srgbClr val="000099"/>
                </a:solidFill>
                <a:latin typeface="Calibri"/>
              </a:rPr>
              <a:t>lymphoma</a:t>
            </a:r>
            <a:r>
              <a:rPr lang="it-IT" sz="2000" dirty="0">
                <a:solidFill>
                  <a:srgbClr val="000099"/>
                </a:solidFill>
                <a:latin typeface="Calibri"/>
              </a:rPr>
              <a:t>  </a:t>
            </a:r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3024188" y="6357939"/>
            <a:ext cx="742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000099"/>
                </a:solidFill>
                <a:latin typeface="Calibri"/>
              </a:rPr>
              <a:t>Leffler DA, Clin Gastroenterol Hepatol 2007, Dewar DH, World J Gastroenterol 2012</a:t>
            </a:r>
          </a:p>
        </p:txBody>
      </p:sp>
    </p:spTree>
    <p:extLst>
      <p:ext uri="{BB962C8B-B14F-4D97-AF65-F5344CB8AC3E}">
        <p14:creationId xmlns:p14="http://schemas.microsoft.com/office/powerpoint/2010/main" val="720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000099"/>
                </a:solidFill>
              </a:rPr>
              <a:t>Complicated Celiac Disease</a:t>
            </a:r>
          </a:p>
        </p:txBody>
      </p:sp>
      <p:sp>
        <p:nvSpPr>
          <p:cNvPr id="191491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mtClean="0">
                <a:solidFill>
                  <a:srgbClr val="000099"/>
                </a:solidFill>
              </a:rPr>
              <a:t>Refractory Celiac Disease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</p:nvPr>
        </p:nvGraphicFramePr>
        <p:xfrm>
          <a:off x="1738313" y="2174875"/>
          <a:ext cx="4500596" cy="444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Type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1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Type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2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5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Severe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villous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atrophy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Autoimmune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disorders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HLA-DQ2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homozygosity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rare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common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Clonal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TCR-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/ gene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  <a:sym typeface="Symbol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  <a:sym typeface="Symbol"/>
                        </a:rPr>
                        <a:t>rearrangement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++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Aberrant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T-cell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phenotype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≤10%IEL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≥50% IEL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Chromosomal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abnorfmalities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Ulcerative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jejunoileitis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rare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common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Resp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.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to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immunosuppress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99"/>
                          </a:solidFill>
                        </a:rPr>
                        <a:t>Risk</a:t>
                      </a:r>
                      <a:r>
                        <a:rPr lang="it-IT" sz="12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rgbClr val="000099"/>
                          </a:solidFill>
                        </a:rPr>
                        <a:t>of</a:t>
                      </a:r>
                      <a:r>
                        <a:rPr lang="it-IT" sz="1200" dirty="0" smtClean="0">
                          <a:solidFill>
                            <a:srgbClr val="000099"/>
                          </a:solidFill>
                        </a:rPr>
                        <a:t> EATL</a:t>
                      </a:r>
                      <a:endParaRPr lang="it-IT" sz="1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low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000099"/>
                          </a:solidFill>
                        </a:rPr>
                        <a:t>60%</a:t>
                      </a:r>
                      <a:r>
                        <a:rPr lang="it-IT" sz="1200" baseline="0" dirty="0" smtClean="0">
                          <a:solidFill>
                            <a:srgbClr val="000099"/>
                          </a:solidFill>
                        </a:rPr>
                        <a:t> in 5 </a:t>
                      </a:r>
                      <a:r>
                        <a:rPr lang="it-IT" sz="1200" baseline="0" dirty="0" err="1" smtClean="0">
                          <a:solidFill>
                            <a:srgbClr val="000099"/>
                          </a:solidFill>
                        </a:rPr>
                        <a:t>yrs</a:t>
                      </a:r>
                      <a:endParaRPr lang="it-IT" sz="1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rgbClr val="000099"/>
                          </a:solidFill>
                        </a:rPr>
                        <a:t>Mortality</a:t>
                      </a:r>
                      <a:r>
                        <a:rPr lang="it-IT" sz="1200" dirty="0" smtClean="0">
                          <a:solidFill>
                            <a:srgbClr val="000099"/>
                          </a:solidFill>
                        </a:rPr>
                        <a:t> rate</a:t>
                      </a:r>
                      <a:endParaRPr lang="it-IT" sz="1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Slightly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increased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5-yr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survi-val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&lt;50%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1542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smtClean="0">
                <a:solidFill>
                  <a:srgbClr val="000099"/>
                </a:solidFill>
              </a:rPr>
              <a:t>Other complications</a:t>
            </a:r>
          </a:p>
        </p:txBody>
      </p:sp>
      <p:sp>
        <p:nvSpPr>
          <p:cNvPr id="191543" name="Segnaposto contenuto 7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22542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mtClean="0">
                <a:solidFill>
                  <a:srgbClr val="000099"/>
                </a:solidFill>
              </a:rPr>
              <a:t>Ulcerative jejunoileitis</a:t>
            </a:r>
          </a:p>
          <a:p>
            <a:pPr algn="just"/>
            <a:r>
              <a:rPr lang="it-IT" smtClean="0">
                <a:solidFill>
                  <a:srgbClr val="000099"/>
                </a:solidFill>
              </a:rPr>
              <a:t>Collagenous sprue</a:t>
            </a:r>
          </a:p>
          <a:p>
            <a:pPr algn="just"/>
            <a:r>
              <a:rPr lang="it-IT" smtClean="0">
                <a:solidFill>
                  <a:srgbClr val="000099"/>
                </a:solidFill>
              </a:rPr>
              <a:t>Small bowel adenoca.</a:t>
            </a:r>
          </a:p>
          <a:p>
            <a:pPr algn="just"/>
            <a:r>
              <a:rPr lang="it-IT" smtClean="0">
                <a:solidFill>
                  <a:srgbClr val="000099"/>
                </a:solidFill>
              </a:rPr>
              <a:t>Enteropathy associated T-cell non Hodgkin lymphoma (EATL)</a:t>
            </a:r>
          </a:p>
          <a:p>
            <a:pPr algn="just"/>
            <a:r>
              <a:rPr lang="it-IT" smtClean="0">
                <a:solidFill>
                  <a:srgbClr val="000099"/>
                </a:solidFill>
              </a:rPr>
              <a:t>Hyposplenism</a:t>
            </a:r>
          </a:p>
          <a:p>
            <a:pPr algn="just"/>
            <a:endParaRPr lang="it-IT" smtClean="0"/>
          </a:p>
        </p:txBody>
      </p:sp>
      <p:sp>
        <p:nvSpPr>
          <p:cNvPr id="191544" name="CasellaDiTesto 9"/>
          <p:cNvSpPr txBox="1">
            <a:spLocks noChangeArrowheads="1"/>
          </p:cNvSpPr>
          <p:nvPr/>
        </p:nvSpPr>
        <p:spPr bwMode="auto">
          <a:xfrm>
            <a:off x="6738939" y="5357813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solidFill>
                  <a:srgbClr val="003399"/>
                </a:solidFill>
                <a:latin typeface="Calibri"/>
              </a:rPr>
              <a:t>A delayed diagnosis and a poor compliance with the diet increase the risk for complicated celiac disease.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738939" y="5286376"/>
            <a:ext cx="3500437" cy="1357313"/>
          </a:xfrm>
          <a:prstGeom prst="rect">
            <a:avLst/>
          </a:prstGeom>
          <a:noFill/>
          <a:ln w="635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8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90800" y="0"/>
            <a:ext cx="7543800" cy="1371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3600">
                <a:solidFill>
                  <a:srgbClr val="FFFF00"/>
                </a:solidFill>
                <a:latin typeface="Calibri"/>
              </a:rPr>
              <a:t>Opzioni terapeutiche</a:t>
            </a:r>
            <a:endParaRPr lang="it-IT" sz="4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4600" y="1828800"/>
            <a:ext cx="3771900" cy="39624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Prednisone 0.5-1 mg/kg + </a:t>
            </a:r>
            <a:r>
              <a:rPr lang="it-IT" sz="2400" dirty="0" err="1">
                <a:solidFill>
                  <a:prstClr val="white"/>
                </a:solidFill>
                <a:latin typeface="Calibri"/>
              </a:rPr>
              <a:t>azatioprina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(1-2 mg/kg) al dì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err="1">
                <a:solidFill>
                  <a:prstClr val="white"/>
                </a:solidFill>
                <a:latin typeface="Calibri"/>
              </a:rPr>
              <a:t>Budesonide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9 mg al dì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	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438900" y="1828800"/>
            <a:ext cx="3905250" cy="42672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err="1">
                <a:solidFill>
                  <a:prstClr val="white"/>
                </a:solidFill>
                <a:latin typeface="Calibri"/>
              </a:rPr>
              <a:t>Cladribina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err="1">
                <a:solidFill>
                  <a:prstClr val="white"/>
                </a:solidFill>
                <a:latin typeface="Calibri"/>
              </a:rPr>
              <a:t>Anti-IL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15 (AMG 714)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err="1">
                <a:solidFill>
                  <a:prstClr val="white"/>
                </a:solidFill>
                <a:latin typeface="Calibri"/>
              </a:rPr>
              <a:t>Anti-IFN</a:t>
            </a:r>
            <a:r>
              <a:rPr lang="it-IT" sz="2400" dirty="0">
                <a:solidFill>
                  <a:prstClr val="white"/>
                </a:solidFill>
                <a:latin typeface="Calibri"/>
                <a:sym typeface="Symbol" pitchFamily="18" charset="2"/>
              </a:rPr>
              <a:t> (</a:t>
            </a:r>
            <a:r>
              <a:rPr lang="it-IT" sz="2400" dirty="0" err="1">
                <a:solidFill>
                  <a:prstClr val="white"/>
                </a:solidFill>
                <a:latin typeface="Calibri"/>
                <a:sym typeface="Symbol" pitchFamily="18" charset="2"/>
              </a:rPr>
              <a:t>Fontolizumab</a:t>
            </a:r>
            <a:r>
              <a:rPr lang="it-IT" sz="2400" dirty="0">
                <a:solidFill>
                  <a:prstClr val="white"/>
                </a:solidFill>
                <a:latin typeface="Calibri"/>
                <a:sym typeface="Symbol" pitchFamily="18" charset="2"/>
              </a:rPr>
              <a:t>)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 err="1">
                <a:solidFill>
                  <a:prstClr val="white"/>
                </a:solidFill>
                <a:latin typeface="Calibri"/>
                <a:sym typeface="Symbol" pitchFamily="18" charset="2"/>
              </a:rPr>
              <a:t>Infliximab</a:t>
            </a:r>
            <a:endParaRPr lang="it-IT" sz="2400" dirty="0">
              <a:solidFill>
                <a:prstClr val="white"/>
              </a:solidFill>
              <a:latin typeface="Calibri"/>
              <a:sym typeface="Symbol" pitchFamily="18" charset="2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  <a:sym typeface="Symbol" pitchFamily="18" charset="2"/>
              </a:rPr>
              <a:t>Trapianto </a:t>
            </a:r>
            <a:r>
              <a:rPr lang="it-IT" sz="2400" dirty="0" err="1">
                <a:solidFill>
                  <a:prstClr val="white"/>
                </a:solidFill>
                <a:latin typeface="Calibri"/>
                <a:sym typeface="Symbol" pitchFamily="18" charset="2"/>
              </a:rPr>
              <a:t>autologo</a:t>
            </a:r>
            <a:r>
              <a:rPr lang="it-IT" sz="2400" dirty="0">
                <a:solidFill>
                  <a:prstClr val="white"/>
                </a:solidFill>
                <a:latin typeface="Calibri"/>
                <a:sym typeface="Symbol" pitchFamily="18" charset="2"/>
              </a:rPr>
              <a:t> di midollo osseo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400" dirty="0">
                <a:solidFill>
                  <a:prstClr val="white"/>
                </a:solidFill>
                <a:latin typeface="Calibri"/>
              </a:rPr>
              <a:t>Non somm. steroidi ed immunosoppressori per evoluzione in linfoma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it-IT" dirty="0">
                <a:solidFill>
                  <a:prstClr val="white"/>
                </a:solidFill>
                <a:latin typeface="Calibri"/>
              </a:rPr>
              <a:t>** sopravvivenza a 5 anni: 40-50%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</a:t>
            </a:r>
            <a:endParaRPr lang="it-IT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3126" y="12954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>
                <a:solidFill>
                  <a:prstClr val="white"/>
                </a:solidFill>
                <a:latin typeface="Calibri"/>
              </a:rPr>
              <a:t>MCR tipo </a:t>
            </a:r>
            <a:r>
              <a:rPr lang="it-IT" sz="3200" dirty="0" err="1">
                <a:solidFill>
                  <a:prstClr val="white"/>
                </a:solidFill>
                <a:latin typeface="Calibri"/>
              </a:rPr>
              <a:t>I*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70726" y="1295400"/>
            <a:ext cx="273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>
                <a:solidFill>
                  <a:prstClr val="white"/>
                </a:solidFill>
                <a:latin typeface="Calibri"/>
              </a:rPr>
              <a:t>MCR tipo II**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3200" y="638175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solidFill>
                  <a:prstClr val="white"/>
                </a:solidFill>
                <a:latin typeface="Calibri"/>
              </a:rPr>
              <a:t>*sopravvivenza</a:t>
            </a:r>
            <a:r>
              <a:rPr lang="it-IT" dirty="0">
                <a:solidFill>
                  <a:prstClr val="white"/>
                </a:solidFill>
                <a:latin typeface="Calibri"/>
              </a:rPr>
              <a:t> a 5 anni &gt;80% </a:t>
            </a:r>
          </a:p>
        </p:txBody>
      </p:sp>
    </p:spTree>
    <p:extLst>
      <p:ext uri="{BB962C8B-B14F-4D97-AF65-F5344CB8AC3E}">
        <p14:creationId xmlns:p14="http://schemas.microsoft.com/office/powerpoint/2010/main" val="142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1703388" y="332656"/>
            <a:ext cx="9144000" cy="7373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altLang="it-IT" sz="2800" b="1" dirty="0" err="1">
                <a:solidFill>
                  <a:srgbClr val="000099"/>
                </a:solidFill>
                <a:latin typeface="Calibri"/>
                <a:cs typeface="Times New Roman" pitchFamily="18" charset="0"/>
              </a:rPr>
              <a:t>Increased</a:t>
            </a:r>
            <a: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  <a:t> trend of </a:t>
            </a:r>
            <a:r>
              <a:rPr lang="it-IT" altLang="it-IT" sz="2800" b="1" dirty="0" err="1">
                <a:solidFill>
                  <a:srgbClr val="000099"/>
                </a:solidFill>
                <a:latin typeface="Calibri"/>
                <a:cs typeface="Times New Roman" pitchFamily="18" charset="0"/>
              </a:rPr>
              <a:t>potential</a:t>
            </a:r>
            <a: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  <a:t> </a:t>
            </a:r>
            <a:r>
              <a:rPr lang="it-IT" altLang="it-IT" sz="2800" b="1" dirty="0" err="1">
                <a:solidFill>
                  <a:srgbClr val="000099"/>
                </a:solidFill>
                <a:latin typeface="Calibri"/>
                <a:cs typeface="Times New Roman" pitchFamily="18" charset="0"/>
              </a:rPr>
              <a:t>celiac</a:t>
            </a:r>
            <a: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  <a:t> </a:t>
            </a:r>
            <a:r>
              <a:rPr lang="it-IT" altLang="it-IT" sz="2800" b="1" dirty="0" err="1">
                <a:solidFill>
                  <a:srgbClr val="000099"/>
                </a:solidFill>
                <a:latin typeface="Calibri"/>
                <a:cs typeface="Times New Roman" pitchFamily="18" charset="0"/>
              </a:rPr>
              <a:t>disease</a:t>
            </a:r>
            <a: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  <a:t> over the </a:t>
            </a:r>
            <a:r>
              <a:rPr lang="it-IT" altLang="it-IT" sz="2800" b="1" dirty="0" err="1">
                <a:solidFill>
                  <a:srgbClr val="000099"/>
                </a:solidFill>
                <a:latin typeface="Calibri"/>
                <a:cs typeface="Times New Roman" pitchFamily="18" charset="0"/>
              </a:rPr>
              <a:t>years</a:t>
            </a:r>
            <a: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  <a:t/>
            </a:r>
            <a:br>
              <a:rPr lang="it-IT" altLang="it-IT" sz="2800" b="1" dirty="0">
                <a:solidFill>
                  <a:srgbClr val="000099"/>
                </a:solidFill>
                <a:latin typeface="Calibri"/>
                <a:cs typeface="Times New Roman" pitchFamily="18" charset="0"/>
              </a:rPr>
            </a:br>
            <a:endParaRPr lang="it-IT" altLang="it-IT" sz="2800" b="1" dirty="0">
              <a:solidFill>
                <a:srgbClr val="000099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Segnaposto contenuto 4"/>
          <p:cNvGraphicFramePr>
            <a:graphicFrameLocks noGrp="1"/>
          </p:cNvGraphicFramePr>
          <p:nvPr/>
        </p:nvGraphicFramePr>
        <p:xfrm>
          <a:off x="1673225" y="1430339"/>
          <a:ext cx="309245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3346994" imgH="3505504" progId="Excel.Sheet.8">
                  <p:embed/>
                </p:oleObj>
              </mc:Choice>
              <mc:Fallback>
                <p:oleObj name="Chart" r:id="rId3" imgW="3346994" imgH="3505504" progId="Excel.Sheet.8">
                  <p:embed/>
                  <p:pic>
                    <p:nvPicPr>
                      <p:cNvPr id="6" name="Segnaposto contenuto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430339"/>
                        <a:ext cx="3092450" cy="321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3176588" y="2168526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2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10.5%</a:t>
            </a:r>
          </a:p>
          <a:p>
            <a:r>
              <a:rPr lang="it-IT" altLang="it-IT" sz="12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PCD</a:t>
            </a:r>
          </a:p>
        </p:txBody>
      </p:sp>
      <p:sp>
        <p:nvSpPr>
          <p:cNvPr id="8" name="Ovale 7"/>
          <p:cNvSpPr/>
          <p:nvPr/>
        </p:nvSpPr>
        <p:spPr>
          <a:xfrm>
            <a:off x="1647825" y="4437064"/>
            <a:ext cx="3117850" cy="1692275"/>
          </a:xfrm>
          <a:prstGeom prst="ellipse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77 PCD </a:t>
            </a:r>
            <a:r>
              <a:rPr lang="it-IT" sz="1600" b="1" dirty="0">
                <a:solidFill>
                  <a:srgbClr val="003399"/>
                </a:solidFill>
                <a:latin typeface="Calibri"/>
                <a:cs typeface="Times New Roman" pitchFamily="18" charset="0"/>
              </a:rPr>
              <a:t>vs 658 ACD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F/M = 3.2:1  </a:t>
            </a:r>
            <a:r>
              <a:rPr lang="it-IT" sz="1600" b="1" dirty="0">
                <a:solidFill>
                  <a:srgbClr val="003399"/>
                </a:solidFill>
                <a:latin typeface="Calibri"/>
                <a:cs typeface="Times New Roman" pitchFamily="18" charset="0"/>
              </a:rPr>
              <a:t>vs 3.5:1</a:t>
            </a:r>
          </a:p>
          <a:p>
            <a:pPr algn="ctr">
              <a:defRPr/>
            </a:pPr>
            <a:r>
              <a:rPr lang="it-IT" sz="1600" b="1" dirty="0" err="1">
                <a:solidFill>
                  <a:srgbClr val="FF0000"/>
                </a:solidFill>
                <a:latin typeface="Calibri"/>
                <a:cs typeface="Times New Roman" pitchFamily="18" charset="0"/>
              </a:rPr>
              <a:t>Mean</a:t>
            </a:r>
            <a:r>
              <a:rPr lang="it-IT" sz="16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Calibri"/>
                <a:cs typeface="Times New Roman" pitchFamily="18" charset="0"/>
              </a:rPr>
              <a:t>age</a:t>
            </a:r>
            <a:r>
              <a:rPr lang="it-IT" sz="16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: 25 </a:t>
            </a:r>
            <a:r>
              <a:rPr lang="it-IT" sz="1600" b="1" dirty="0">
                <a:solidFill>
                  <a:srgbClr val="003399"/>
                </a:solidFill>
                <a:latin typeface="Calibri"/>
                <a:cs typeface="Times New Roman" pitchFamily="18" charset="0"/>
              </a:rPr>
              <a:t>vs 36 </a:t>
            </a:r>
            <a:r>
              <a:rPr lang="it-IT" sz="1600" b="1" dirty="0" err="1">
                <a:solidFill>
                  <a:srgbClr val="003399"/>
                </a:solidFill>
                <a:latin typeface="Calibri"/>
                <a:cs typeface="Times New Roman" pitchFamily="18" charset="0"/>
              </a:rPr>
              <a:t>years</a:t>
            </a:r>
            <a:endParaRPr lang="it-IT" sz="1600" b="1" dirty="0">
              <a:solidFill>
                <a:srgbClr val="003399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22463" y="1509713"/>
            <a:ext cx="28432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</a:rPr>
              <a:t>735 consecutive </a:t>
            </a:r>
            <a:r>
              <a:rPr lang="it-IT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</a:rPr>
              <a:t>CD</a:t>
            </a:r>
            <a:r>
              <a:rPr lang="it-IT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</a:rPr>
              <a:t>patients</a:t>
            </a:r>
            <a:endParaRPr lang="it-IT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/>
        </p:nvGraphicFramePr>
        <p:xfrm>
          <a:off x="4457700" y="1704975"/>
          <a:ext cx="615315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6157494" imgH="4230991" progId="Excel.Sheet.8">
                  <p:embed/>
                </p:oleObj>
              </mc:Choice>
              <mc:Fallback>
                <p:oleObj name="Chart" r:id="rId5" imgW="6157494" imgH="4230991" progId="Excel.Sheet.8">
                  <p:embed/>
                  <p:pic>
                    <p:nvPicPr>
                      <p:cNvPr id="10" name="Segnaposto contenuto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704975"/>
                        <a:ext cx="6153150" cy="422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947150" y="4830764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18</a:t>
            </a:r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7026276" y="4875214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079039" y="4646613"/>
            <a:ext cx="5175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67" b="1" dirty="0">
                <a:solidFill>
                  <a:prstClr val="white"/>
                </a:solidFill>
                <a:latin typeface="Arial" panose="020B0604020202020204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14" name="CasellaDiTesto 17"/>
          <p:cNvSpPr txBox="1">
            <a:spLocks noChangeArrowheads="1"/>
          </p:cNvSpPr>
          <p:nvPr/>
        </p:nvSpPr>
        <p:spPr bwMode="auto">
          <a:xfrm>
            <a:off x="8112126" y="4979989"/>
            <a:ext cx="65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14</a:t>
            </a: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7331076" y="5184776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7</a:t>
            </a:r>
          </a:p>
        </p:txBody>
      </p:sp>
      <p:sp>
        <p:nvSpPr>
          <p:cNvPr id="16" name="CasellaDiTesto 19"/>
          <p:cNvSpPr txBox="1">
            <a:spLocks noChangeArrowheads="1"/>
          </p:cNvSpPr>
          <p:nvPr/>
        </p:nvSpPr>
        <p:spPr bwMode="auto">
          <a:xfrm>
            <a:off x="6484938" y="5195889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p:sp>
        <p:nvSpPr>
          <p:cNvPr id="17" name="CasellaDiTesto 20"/>
          <p:cNvSpPr txBox="1">
            <a:spLocks noChangeArrowheads="1"/>
          </p:cNvSpPr>
          <p:nvPr/>
        </p:nvSpPr>
        <p:spPr bwMode="auto">
          <a:xfrm>
            <a:off x="5630864" y="5210175"/>
            <a:ext cx="619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prstClr val="white"/>
                </a:solidFill>
                <a:latin typeface="Calibri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7589" y="6453337"/>
            <a:ext cx="4321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altLang="en-US" b="1" i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Volta U, </a:t>
            </a:r>
            <a:r>
              <a:rPr lang="en-IE" altLang="en-US" b="1" i="1" dirty="0" err="1">
                <a:solidFill>
                  <a:srgbClr val="002060"/>
                </a:solidFill>
                <a:latin typeface="Calibri"/>
                <a:cs typeface="Times New Roman" pitchFamily="18" charset="0"/>
              </a:rPr>
              <a:t>Caio</a:t>
            </a:r>
            <a:r>
              <a:rPr lang="en-IE" altLang="en-US" b="1" i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 G </a:t>
            </a:r>
            <a:r>
              <a:rPr lang="en-IE" altLang="en-US" b="1" i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, De Giorgio R. </a:t>
            </a:r>
            <a:r>
              <a:rPr lang="en-IE" altLang="en-US" b="1" i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CGH 2016</a:t>
            </a:r>
            <a:endParaRPr lang="en-IE" altLang="en-US" dirty="0">
              <a:solidFill>
                <a:srgbClr val="002060"/>
              </a:solidFill>
              <a:latin typeface="Calibri"/>
            </a:endParaRPr>
          </a:p>
          <a:p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27848" y="6021288"/>
            <a:ext cx="572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99"/>
                </a:solidFill>
                <a:latin typeface="Calibri"/>
              </a:rPr>
              <a:t>ACD: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Active</a:t>
            </a:r>
            <a:r>
              <a:rPr lang="it-IT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C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oeliac</a:t>
            </a:r>
            <a:r>
              <a:rPr lang="it-IT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Disease</a:t>
            </a:r>
            <a:r>
              <a:rPr lang="it-IT" dirty="0">
                <a:solidFill>
                  <a:srgbClr val="000099"/>
                </a:solidFill>
                <a:latin typeface="Calibri"/>
              </a:rPr>
              <a:t>; PCD: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Potential</a:t>
            </a:r>
            <a:r>
              <a:rPr lang="it-IT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Coeliac</a:t>
            </a:r>
            <a:r>
              <a:rPr lang="it-IT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99"/>
                </a:solidFill>
                <a:latin typeface="Calibri"/>
              </a:rPr>
              <a:t>Disease</a:t>
            </a:r>
            <a:endParaRPr lang="it-IT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1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19536" y="2204864"/>
            <a:ext cx="8229600" cy="3024336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/>
            </a:r>
            <a:br>
              <a:rPr lang="it-IT" dirty="0" smtClean="0">
                <a:solidFill>
                  <a:srgbClr val="000099"/>
                </a:solidFill>
              </a:rPr>
            </a:br>
            <a:r>
              <a:rPr lang="it-IT" sz="3100" dirty="0" err="1">
                <a:solidFill>
                  <a:srgbClr val="000099"/>
                </a:solidFill>
              </a:rPr>
              <a:t>Mistake</a:t>
            </a:r>
            <a:r>
              <a:rPr lang="it-IT" sz="3100" dirty="0">
                <a:solidFill>
                  <a:srgbClr val="000099"/>
                </a:solidFill>
              </a:rPr>
              <a:t> 5</a:t>
            </a:r>
            <a:br>
              <a:rPr lang="it-IT" sz="3100" dirty="0">
                <a:solidFill>
                  <a:srgbClr val="000099"/>
                </a:solidFill>
              </a:rPr>
            </a:br>
            <a:r>
              <a:rPr lang="it-IT" sz="3100" dirty="0">
                <a:solidFill>
                  <a:srgbClr val="000099"/>
                </a:solidFill>
              </a:rPr>
              <a:t/>
            </a:r>
            <a:br>
              <a:rPr lang="it-IT" sz="3100" dirty="0">
                <a:solidFill>
                  <a:srgbClr val="000099"/>
                </a:solidFill>
              </a:rPr>
            </a:br>
            <a:r>
              <a:rPr lang="it-IT" sz="3100" dirty="0" err="1">
                <a:solidFill>
                  <a:srgbClr val="000099"/>
                </a:solidFill>
              </a:rPr>
              <a:t>Diagnosing</a:t>
            </a:r>
            <a:r>
              <a:rPr lang="it-IT" sz="3100" dirty="0">
                <a:solidFill>
                  <a:srgbClr val="000099"/>
                </a:solidFill>
              </a:rPr>
              <a:t> </a:t>
            </a:r>
            <a:r>
              <a:rPr lang="it-IT" sz="3100" dirty="0" err="1">
                <a:solidFill>
                  <a:srgbClr val="000099"/>
                </a:solidFill>
              </a:rPr>
              <a:t>coeliac</a:t>
            </a:r>
            <a:r>
              <a:rPr lang="it-IT" sz="3100" dirty="0">
                <a:solidFill>
                  <a:srgbClr val="000099"/>
                </a:solidFill>
              </a:rPr>
              <a:t> </a:t>
            </a:r>
            <a:r>
              <a:rPr lang="it-IT" sz="3100" dirty="0" err="1">
                <a:solidFill>
                  <a:srgbClr val="000099"/>
                </a:solidFill>
              </a:rPr>
              <a:t>disease</a:t>
            </a:r>
            <a:r>
              <a:rPr lang="it-IT" sz="3100" dirty="0">
                <a:solidFill>
                  <a:srgbClr val="000099"/>
                </a:solidFill>
              </a:rPr>
              <a:t> on the </a:t>
            </a:r>
            <a:r>
              <a:rPr lang="it-IT" sz="3100" dirty="0" err="1">
                <a:solidFill>
                  <a:srgbClr val="000099"/>
                </a:solidFill>
              </a:rPr>
              <a:t>histopathological</a:t>
            </a:r>
            <a:r>
              <a:rPr lang="it-IT" sz="3100" dirty="0">
                <a:solidFill>
                  <a:srgbClr val="000099"/>
                </a:solidFill>
              </a:rPr>
              <a:t> </a:t>
            </a:r>
            <a:br>
              <a:rPr lang="it-IT" sz="3100" dirty="0">
                <a:solidFill>
                  <a:srgbClr val="000099"/>
                </a:solidFill>
              </a:rPr>
            </a:br>
            <a:r>
              <a:rPr lang="it-IT" sz="3100" dirty="0" err="1">
                <a:solidFill>
                  <a:srgbClr val="000099"/>
                </a:solidFill>
              </a:rPr>
              <a:t>finding</a:t>
            </a:r>
            <a:r>
              <a:rPr lang="it-IT" sz="3100" dirty="0">
                <a:solidFill>
                  <a:srgbClr val="000099"/>
                </a:solidFill>
              </a:rPr>
              <a:t> </a:t>
            </a:r>
            <a:r>
              <a:rPr lang="it-IT" sz="3100" dirty="0" err="1">
                <a:solidFill>
                  <a:srgbClr val="000099"/>
                </a:solidFill>
              </a:rPr>
              <a:t>of</a:t>
            </a:r>
            <a:r>
              <a:rPr lang="it-IT" sz="3100" dirty="0">
                <a:solidFill>
                  <a:srgbClr val="000099"/>
                </a:solidFill>
              </a:rPr>
              <a:t> villous </a:t>
            </a:r>
            <a:r>
              <a:rPr lang="it-IT" sz="3100" dirty="0" err="1">
                <a:solidFill>
                  <a:srgbClr val="000099"/>
                </a:solidFill>
              </a:rPr>
              <a:t>atrophy</a:t>
            </a:r>
            <a:r>
              <a:rPr lang="it-IT" sz="3100" dirty="0">
                <a:solidFill>
                  <a:srgbClr val="000099"/>
                </a:solidFill>
              </a:rPr>
              <a:t> with negative </a:t>
            </a:r>
            <a:r>
              <a:rPr lang="it-IT" sz="3100" dirty="0" err="1">
                <a:solidFill>
                  <a:srgbClr val="000099"/>
                </a:solidFill>
              </a:rPr>
              <a:t>serology</a:t>
            </a:r>
            <a:r>
              <a:rPr lang="it-IT" sz="3100" dirty="0">
                <a:solidFill>
                  <a:srgbClr val="000099"/>
                </a:solidFill>
              </a:rPr>
              <a:t/>
            </a:r>
            <a:br>
              <a:rPr lang="it-IT" sz="3100" dirty="0">
                <a:solidFill>
                  <a:srgbClr val="000099"/>
                </a:solidFill>
              </a:rPr>
            </a:br>
            <a:r>
              <a:rPr lang="it-IT" dirty="0" smtClean="0">
                <a:solidFill>
                  <a:srgbClr val="000099"/>
                </a:solidFill>
              </a:rPr>
              <a:t/>
            </a:r>
            <a:br>
              <a:rPr lang="it-IT" dirty="0" smtClean="0">
                <a:solidFill>
                  <a:srgbClr val="000099"/>
                </a:solidFill>
              </a:rPr>
            </a:br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0"/>
            <a:ext cx="8562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152400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3600">
                <a:solidFill>
                  <a:srgbClr val="FF0000"/>
                </a:solidFill>
                <a:latin typeface="Calibri"/>
              </a:rPr>
              <a:t>Villous atrophy: </a:t>
            </a:r>
          </a:p>
          <a:p>
            <a:pPr algn="ctr"/>
            <a:r>
              <a:rPr lang="it-IT" altLang="it-IT" sz="3600">
                <a:solidFill>
                  <a:srgbClr val="FF0000"/>
                </a:solidFill>
                <a:latin typeface="Calibri"/>
              </a:rPr>
              <a:t>the typical lesion of celiac disease (CD)</a:t>
            </a:r>
          </a:p>
        </p:txBody>
      </p:sp>
      <p:pic>
        <p:nvPicPr>
          <p:cNvPr id="3" name="Immagine 2" descr="Image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5" y="1268414"/>
            <a:ext cx="3168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12"/>
          <p:cNvSpPr>
            <a:spLocks noChangeArrowheads="1"/>
          </p:cNvSpPr>
          <p:nvPr/>
        </p:nvSpPr>
        <p:spPr bwMode="auto">
          <a:xfrm>
            <a:off x="4727575" y="2349501"/>
            <a:ext cx="3151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600" b="1">
                <a:solidFill>
                  <a:srgbClr val="FF0000"/>
                </a:solidFill>
                <a:latin typeface="Calibri"/>
              </a:rPr>
              <a:t>Villous atrophy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31951" y="4105276"/>
            <a:ext cx="4392613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00B050"/>
                </a:solidFill>
                <a:latin typeface="Calibri"/>
              </a:rPr>
              <a:t> </a:t>
            </a:r>
          </a:p>
          <a:p>
            <a:pPr algn="ctr">
              <a:defRPr/>
            </a:pPr>
            <a:endParaRPr lang="it-IT" dirty="0">
              <a:solidFill>
                <a:srgbClr val="1F497D"/>
              </a:solidFill>
              <a:latin typeface="Calibri"/>
            </a:endParaRPr>
          </a:p>
          <a:p>
            <a:pPr algn="ctr">
              <a:defRPr/>
            </a:pPr>
            <a:endParaRPr lang="it-IT" dirty="0">
              <a:solidFill>
                <a:srgbClr val="1F497D"/>
              </a:solidFill>
              <a:latin typeface="Calibri"/>
            </a:endParaRPr>
          </a:p>
          <a:p>
            <a:pPr algn="ctr">
              <a:defRPr/>
            </a:pPr>
            <a:endParaRPr lang="it-IT" dirty="0">
              <a:solidFill>
                <a:srgbClr val="1F497D"/>
              </a:solidFill>
              <a:latin typeface="Calibri"/>
            </a:endParaRPr>
          </a:p>
          <a:p>
            <a:pPr algn="ctr">
              <a:defRPr/>
            </a:pPr>
            <a:endParaRPr lang="it-IT" dirty="0">
              <a:solidFill>
                <a:srgbClr val="1F497D"/>
              </a:solidFill>
              <a:latin typeface="Calibri"/>
            </a:endParaRPr>
          </a:p>
          <a:p>
            <a:pPr algn="ctr">
              <a:defRPr/>
            </a:pPr>
            <a:endParaRPr lang="it-IT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1" y="3357564"/>
            <a:ext cx="14398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1" y="4437063"/>
            <a:ext cx="1439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40"/>
          <p:cNvGrpSpPr>
            <a:grpSpLocks/>
          </p:cNvGrpSpPr>
          <p:nvPr/>
        </p:nvGrpSpPr>
        <p:grpSpPr bwMode="auto">
          <a:xfrm>
            <a:off x="3016251" y="5445126"/>
            <a:ext cx="1699749" cy="1191400"/>
            <a:chOff x="1261124" y="5873833"/>
            <a:chExt cx="2110121" cy="1459360"/>
          </a:xfrm>
        </p:grpSpPr>
        <p:grpSp>
          <p:nvGrpSpPr>
            <p:cNvPr id="9" name="Gruppo 96"/>
            <p:cNvGrpSpPr>
              <a:grpSpLocks/>
            </p:cNvGrpSpPr>
            <p:nvPr/>
          </p:nvGrpSpPr>
          <p:grpSpPr bwMode="auto">
            <a:xfrm>
              <a:off x="1387414" y="5873833"/>
              <a:ext cx="1983831" cy="1459360"/>
              <a:chOff x="0" y="1169243"/>
              <a:chExt cx="4426434" cy="6469810"/>
            </a:xfrm>
          </p:grpSpPr>
          <p:sp>
            <p:nvSpPr>
              <p:cNvPr id="11" name="AutoShape 3"/>
              <p:cNvSpPr>
                <a:spLocks noChangeArrowheads="1"/>
              </p:cNvSpPr>
              <p:nvPr/>
            </p:nvSpPr>
            <p:spPr bwMode="auto">
              <a:xfrm>
                <a:off x="509729" y="2350295"/>
                <a:ext cx="839884" cy="1517261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1345214" y="2358914"/>
                <a:ext cx="835486" cy="1517261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2180700" y="2358914"/>
                <a:ext cx="835486" cy="15258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3020585" y="2384779"/>
                <a:ext cx="835486" cy="1517261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817539" y="3471000"/>
                <a:ext cx="219865" cy="27586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 rot="1763134">
                <a:off x="1666218" y="4039972"/>
                <a:ext cx="787114" cy="1189671"/>
              </a:xfrm>
              <a:custGeom>
                <a:avLst/>
                <a:gdLst>
                  <a:gd name="T0" fmla="*/ 2147483647 w 594"/>
                  <a:gd name="T1" fmla="*/ 2147483647 h 598"/>
                  <a:gd name="T2" fmla="*/ 2147483647 w 594"/>
                  <a:gd name="T3" fmla="*/ 2147483647 h 598"/>
                  <a:gd name="T4" fmla="*/ 2147483647 w 594"/>
                  <a:gd name="T5" fmla="*/ 2147483647 h 598"/>
                  <a:gd name="T6" fmla="*/ 2147483647 w 594"/>
                  <a:gd name="T7" fmla="*/ 0 h 598"/>
                  <a:gd name="T8" fmla="*/ 2147483647 w 594"/>
                  <a:gd name="T9" fmla="*/ 2147483647 h 598"/>
                  <a:gd name="T10" fmla="*/ 2147483647 w 594"/>
                  <a:gd name="T11" fmla="*/ 2147483647 h 598"/>
                  <a:gd name="T12" fmla="*/ 2147483647 w 594"/>
                  <a:gd name="T13" fmla="*/ 2147483647 h 598"/>
                  <a:gd name="T14" fmla="*/ 2147483647 w 594"/>
                  <a:gd name="T15" fmla="*/ 2147483647 h 598"/>
                  <a:gd name="T16" fmla="*/ 2147483647 w 594"/>
                  <a:gd name="T17" fmla="*/ 2147483647 h 598"/>
                  <a:gd name="T18" fmla="*/ 2147483647 w 594"/>
                  <a:gd name="T19" fmla="*/ 2147483647 h 598"/>
                  <a:gd name="T20" fmla="*/ 2147483647 w 594"/>
                  <a:gd name="T21" fmla="*/ 2147483647 h 598"/>
                  <a:gd name="T22" fmla="*/ 2147483647 w 594"/>
                  <a:gd name="T23" fmla="*/ 2147483647 h 598"/>
                  <a:gd name="T24" fmla="*/ 2147483647 w 594"/>
                  <a:gd name="T25" fmla="*/ 2147483647 h 598"/>
                  <a:gd name="T26" fmla="*/ 2147483647 w 594"/>
                  <a:gd name="T27" fmla="*/ 2147483647 h 598"/>
                  <a:gd name="T28" fmla="*/ 2147483647 w 594"/>
                  <a:gd name="T29" fmla="*/ 2147483647 h 598"/>
                  <a:gd name="T30" fmla="*/ 2147483647 w 594"/>
                  <a:gd name="T31" fmla="*/ 2147483647 h 598"/>
                  <a:gd name="T32" fmla="*/ 2147483647 w 594"/>
                  <a:gd name="T33" fmla="*/ 2147483647 h 598"/>
                  <a:gd name="T34" fmla="*/ 2147483647 w 594"/>
                  <a:gd name="T35" fmla="*/ 2147483647 h 598"/>
                  <a:gd name="T36" fmla="*/ 2147483647 w 594"/>
                  <a:gd name="T37" fmla="*/ 2147483647 h 598"/>
                  <a:gd name="T38" fmla="*/ 2147483647 w 594"/>
                  <a:gd name="T39" fmla="*/ 2147483647 h 598"/>
                  <a:gd name="T40" fmla="*/ 2147483647 w 594"/>
                  <a:gd name="T41" fmla="*/ 2147483647 h 5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4"/>
                  <a:gd name="T64" fmla="*/ 0 h 598"/>
                  <a:gd name="T65" fmla="*/ 594 w 594"/>
                  <a:gd name="T66" fmla="*/ 598 h 5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4" h="598">
                    <a:moveTo>
                      <a:pt x="131" y="267"/>
                    </a:moveTo>
                    <a:cubicBezTo>
                      <a:pt x="143" y="265"/>
                      <a:pt x="140" y="271"/>
                      <a:pt x="149" y="262"/>
                    </a:cubicBezTo>
                    <a:cubicBezTo>
                      <a:pt x="160" y="251"/>
                      <a:pt x="163" y="218"/>
                      <a:pt x="163" y="218"/>
                    </a:cubicBezTo>
                    <a:cubicBezTo>
                      <a:pt x="169" y="75"/>
                      <a:pt x="140" y="38"/>
                      <a:pt x="258" y="0"/>
                    </a:cubicBezTo>
                    <a:cubicBezTo>
                      <a:pt x="268" y="2"/>
                      <a:pt x="279" y="1"/>
                      <a:pt x="287" y="7"/>
                    </a:cubicBezTo>
                    <a:cubicBezTo>
                      <a:pt x="303" y="18"/>
                      <a:pt x="305" y="52"/>
                      <a:pt x="309" y="66"/>
                    </a:cubicBezTo>
                    <a:cubicBezTo>
                      <a:pt x="321" y="113"/>
                      <a:pt x="331" y="168"/>
                      <a:pt x="367" y="204"/>
                    </a:cubicBezTo>
                    <a:cubicBezTo>
                      <a:pt x="421" y="258"/>
                      <a:pt x="508" y="262"/>
                      <a:pt x="578" y="284"/>
                    </a:cubicBezTo>
                    <a:cubicBezTo>
                      <a:pt x="583" y="291"/>
                      <a:pt x="591" y="297"/>
                      <a:pt x="592" y="306"/>
                    </a:cubicBezTo>
                    <a:cubicBezTo>
                      <a:pt x="594" y="337"/>
                      <a:pt x="591" y="369"/>
                      <a:pt x="585" y="400"/>
                    </a:cubicBezTo>
                    <a:cubicBezTo>
                      <a:pt x="572" y="471"/>
                      <a:pt x="393" y="465"/>
                      <a:pt x="374" y="466"/>
                    </a:cubicBezTo>
                    <a:cubicBezTo>
                      <a:pt x="337" y="489"/>
                      <a:pt x="357" y="473"/>
                      <a:pt x="323" y="524"/>
                    </a:cubicBezTo>
                    <a:cubicBezTo>
                      <a:pt x="296" y="566"/>
                      <a:pt x="266" y="571"/>
                      <a:pt x="229" y="597"/>
                    </a:cubicBezTo>
                    <a:cubicBezTo>
                      <a:pt x="217" y="594"/>
                      <a:pt x="201" y="598"/>
                      <a:pt x="192" y="589"/>
                    </a:cubicBezTo>
                    <a:cubicBezTo>
                      <a:pt x="181" y="578"/>
                      <a:pt x="178" y="546"/>
                      <a:pt x="178" y="546"/>
                    </a:cubicBezTo>
                    <a:cubicBezTo>
                      <a:pt x="175" y="512"/>
                      <a:pt x="176" y="478"/>
                      <a:pt x="170" y="444"/>
                    </a:cubicBezTo>
                    <a:cubicBezTo>
                      <a:pt x="166" y="421"/>
                      <a:pt x="149" y="420"/>
                      <a:pt x="134" y="408"/>
                    </a:cubicBezTo>
                    <a:cubicBezTo>
                      <a:pt x="104" y="383"/>
                      <a:pt x="77" y="369"/>
                      <a:pt x="39" y="357"/>
                    </a:cubicBezTo>
                    <a:cubicBezTo>
                      <a:pt x="32" y="352"/>
                      <a:pt x="20" y="350"/>
                      <a:pt x="18" y="342"/>
                    </a:cubicBezTo>
                    <a:cubicBezTo>
                      <a:pt x="0" y="268"/>
                      <a:pt x="73" y="288"/>
                      <a:pt x="111" y="275"/>
                    </a:cubicBezTo>
                    <a:cubicBezTo>
                      <a:pt x="116" y="273"/>
                      <a:pt x="136" y="270"/>
                      <a:pt x="131" y="267"/>
                    </a:cubicBez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 kern="0" dirty="0">
                    <a:solidFill>
                      <a:srgbClr val="000000"/>
                    </a:solidFill>
                    <a:latin typeface="Calibri"/>
                  </a:rPr>
                  <a:t>DGP</a:t>
                </a:r>
              </a:p>
            </p:txBody>
          </p:sp>
          <p:sp>
            <p:nvSpPr>
              <p:cNvPr id="17" name="Oval 21"/>
              <p:cNvSpPr>
                <a:spLocks noChangeArrowheads="1"/>
              </p:cNvSpPr>
              <p:nvPr/>
            </p:nvSpPr>
            <p:spPr bwMode="auto">
              <a:xfrm>
                <a:off x="1375997" y="3160651"/>
                <a:ext cx="118726" cy="13793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Oval 22"/>
              <p:cNvSpPr>
                <a:spLocks noChangeArrowheads="1"/>
              </p:cNvSpPr>
              <p:nvPr/>
            </p:nvSpPr>
            <p:spPr bwMode="auto">
              <a:xfrm>
                <a:off x="1288051" y="3583067"/>
                <a:ext cx="123124" cy="146556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9" name="Oval 27"/>
              <p:cNvSpPr>
                <a:spLocks noChangeArrowheads="1"/>
              </p:cNvSpPr>
              <p:nvPr/>
            </p:nvSpPr>
            <p:spPr bwMode="auto">
              <a:xfrm>
                <a:off x="1389187" y="2445122"/>
                <a:ext cx="167097" cy="18965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0" name="Oval 41"/>
              <p:cNvSpPr>
                <a:spLocks noChangeArrowheads="1"/>
              </p:cNvSpPr>
              <p:nvPr/>
            </p:nvSpPr>
            <p:spPr bwMode="auto">
              <a:xfrm>
                <a:off x="1406777" y="4341698"/>
                <a:ext cx="118728" cy="13793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" name="Oval 42"/>
              <p:cNvSpPr>
                <a:spLocks noChangeArrowheads="1"/>
              </p:cNvSpPr>
              <p:nvPr/>
            </p:nvSpPr>
            <p:spPr bwMode="auto">
              <a:xfrm>
                <a:off x="1208900" y="3927899"/>
                <a:ext cx="123124" cy="13793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22" name="Group 124"/>
              <p:cNvGrpSpPr>
                <a:grpSpLocks/>
              </p:cNvGrpSpPr>
              <p:nvPr/>
            </p:nvGrpSpPr>
            <p:grpSpPr bwMode="auto">
              <a:xfrm>
                <a:off x="0" y="4076702"/>
                <a:ext cx="1908175" cy="3562351"/>
                <a:chOff x="0" y="2176"/>
                <a:chExt cx="1202" cy="2244"/>
              </a:xfrm>
            </p:grpSpPr>
            <p:sp>
              <p:nvSpPr>
                <p:cNvPr id="30" name="AutoShape 125"/>
                <p:cNvSpPr>
                  <a:spLocks noChangeArrowheads="1"/>
                </p:cNvSpPr>
                <p:nvPr/>
              </p:nvSpPr>
              <p:spPr bwMode="auto">
                <a:xfrm>
                  <a:off x="476" y="2810"/>
                  <a:ext cx="144" cy="10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grpSp>
              <p:nvGrpSpPr>
                <p:cNvPr id="31" name="Group 126"/>
                <p:cNvGrpSpPr>
                  <a:grpSpLocks/>
                </p:cNvGrpSpPr>
                <p:nvPr/>
              </p:nvGrpSpPr>
              <p:grpSpPr bwMode="auto">
                <a:xfrm>
                  <a:off x="125" y="2176"/>
                  <a:ext cx="648" cy="806"/>
                  <a:chOff x="125" y="2176"/>
                  <a:chExt cx="648" cy="806"/>
                </a:xfrm>
              </p:grpSpPr>
              <p:grpSp>
                <p:nvGrpSpPr>
                  <p:cNvPr id="33" name="Group 12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04" y="2176"/>
                    <a:ext cx="407" cy="408"/>
                    <a:chOff x="4241" y="1298"/>
                    <a:chExt cx="589" cy="590"/>
                  </a:xfrm>
                </p:grpSpPr>
                <p:grpSp>
                  <p:nvGrpSpPr>
                    <p:cNvPr id="3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1" y="1298"/>
                      <a:ext cx="589" cy="590"/>
                      <a:chOff x="4241" y="1298"/>
                      <a:chExt cx="589" cy="590"/>
                    </a:xfrm>
                  </p:grpSpPr>
                  <p:sp>
                    <p:nvSpPr>
                      <p:cNvPr id="41" name="Oval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38" y="1297"/>
                        <a:ext cx="589" cy="589"/>
                      </a:xfrm>
                      <a:prstGeom prst="ellipse">
                        <a:avLst/>
                      </a:prstGeom>
                      <a:solidFill>
                        <a:srgbClr val="FF6666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GB" sz="4400" kern="0">
                          <a:solidFill>
                            <a:srgbClr val="000000"/>
                          </a:solidFill>
                          <a:latin typeface="Verdana" pitchFamily="34" charset="0"/>
                        </a:endParaRPr>
                      </a:p>
                    </p:txBody>
                  </p:sp>
                  <p:sp>
                    <p:nvSpPr>
                      <p:cNvPr id="42" name="AutoShape 13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4411" y="1297"/>
                        <a:ext cx="275" cy="268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GB" sz="4400" kern="0">
                          <a:solidFill>
                            <a:srgbClr val="000000"/>
                          </a:solidFill>
                          <a:latin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39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4427" y="1317"/>
                      <a:ext cx="126" cy="252"/>
                    </a:xfrm>
                    <a:custGeom>
                      <a:avLst/>
                      <a:gdLst>
                        <a:gd name="T0" fmla="*/ 0 w 126"/>
                        <a:gd name="T1" fmla="*/ 0 h 252"/>
                        <a:gd name="T2" fmla="*/ 126 w 126"/>
                        <a:gd name="T3" fmla="*/ 252 h 252"/>
                        <a:gd name="T4" fmla="*/ 0 60000 65536"/>
                        <a:gd name="T5" fmla="*/ 0 60000 65536"/>
                        <a:gd name="T6" fmla="*/ 0 w 126"/>
                        <a:gd name="T7" fmla="*/ 0 h 252"/>
                        <a:gd name="T8" fmla="*/ 126 w 126"/>
                        <a:gd name="T9" fmla="*/ 252 h 25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6" h="252">
                          <a:moveTo>
                            <a:pt x="0" y="0"/>
                          </a:moveTo>
                          <a:lnTo>
                            <a:pt x="126" y="25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553" y="1281"/>
                      <a:ext cx="118" cy="232"/>
                    </a:xfrm>
                    <a:custGeom>
                      <a:avLst/>
                      <a:gdLst>
                        <a:gd name="T0" fmla="*/ 120 w 120"/>
                        <a:gd name="T1" fmla="*/ 0 h 232"/>
                        <a:gd name="T2" fmla="*/ 0 w 120"/>
                        <a:gd name="T3" fmla="*/ 232 h 232"/>
                        <a:gd name="T4" fmla="*/ 0 60000 65536"/>
                        <a:gd name="T5" fmla="*/ 0 60000 65536"/>
                        <a:gd name="T6" fmla="*/ 0 w 120"/>
                        <a:gd name="T7" fmla="*/ 0 h 232"/>
                        <a:gd name="T8" fmla="*/ 120 w 120"/>
                        <a:gd name="T9" fmla="*/ 232 h 23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0" h="232">
                          <a:moveTo>
                            <a:pt x="120" y="0"/>
                          </a:moveTo>
                          <a:lnTo>
                            <a:pt x="0" y="232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25" y="2245"/>
                    <a:ext cx="648" cy="737"/>
                    <a:chOff x="125" y="2245"/>
                    <a:chExt cx="648" cy="737"/>
                  </a:xfrm>
                </p:grpSpPr>
                <p:sp>
                  <p:nvSpPr>
                    <p:cNvPr id="35" name="Text Box 1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" y="2245"/>
                      <a:ext cx="488" cy="7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en-US" sz="800" b="1" kern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Arc 135"/>
                    <p:cNvSpPr>
                      <a:spLocks/>
                    </p:cNvSpPr>
                    <p:nvPr/>
                  </p:nvSpPr>
                  <p:spPr bwMode="auto">
                    <a:xfrm rot="-6189836" flipH="1" flipV="1">
                      <a:off x="381" y="2011"/>
                      <a:ext cx="136" cy="648"/>
                    </a:xfrm>
                    <a:custGeom>
                      <a:avLst/>
                      <a:gdLst>
                        <a:gd name="T0" fmla="*/ 0 w 17995"/>
                        <a:gd name="T1" fmla="*/ 0 h 21600"/>
                        <a:gd name="T2" fmla="*/ 0 w 17995"/>
                        <a:gd name="T3" fmla="*/ 0 h 21600"/>
                        <a:gd name="T4" fmla="*/ 0 w 179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7995"/>
                        <a:gd name="T10" fmla="*/ 0 h 21600"/>
                        <a:gd name="T11" fmla="*/ 17995 w 179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995" h="21600" fill="none" extrusionOk="0">
                          <a:moveTo>
                            <a:pt x="-1" y="55"/>
                          </a:moveTo>
                          <a:cubicBezTo>
                            <a:pt x="515" y="18"/>
                            <a:pt x="1032" y="-1"/>
                            <a:pt x="1550" y="0"/>
                          </a:cubicBezTo>
                          <a:cubicBezTo>
                            <a:pt x="7879" y="0"/>
                            <a:pt x="13891" y="2776"/>
                            <a:pt x="17995" y="7595"/>
                          </a:cubicBezTo>
                        </a:path>
                        <a:path w="17995" h="21600" stroke="0" extrusionOk="0">
                          <a:moveTo>
                            <a:pt x="-1" y="55"/>
                          </a:moveTo>
                          <a:cubicBezTo>
                            <a:pt x="515" y="18"/>
                            <a:pt x="1032" y="-1"/>
                            <a:pt x="1550" y="0"/>
                          </a:cubicBezTo>
                          <a:cubicBezTo>
                            <a:pt x="7879" y="0"/>
                            <a:pt x="13891" y="2776"/>
                            <a:pt x="17995" y="7595"/>
                          </a:cubicBezTo>
                          <a:lnTo>
                            <a:pt x="155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Arc 136"/>
                    <p:cNvSpPr>
                      <a:spLocks/>
                    </p:cNvSpPr>
                    <p:nvPr/>
                  </p:nvSpPr>
                  <p:spPr bwMode="auto">
                    <a:xfrm rot="18632010" flipH="1">
                      <a:off x="318" y="2473"/>
                      <a:ext cx="272" cy="31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32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0" y="3157"/>
                  <a:ext cx="1202" cy="1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b="1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1639834" y="3427893"/>
                <a:ext cx="215466" cy="27586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2497305" y="3427893"/>
                <a:ext cx="215469" cy="27586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3284422" y="3427893"/>
                <a:ext cx="219865" cy="27586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26" name="Connettore 2 87"/>
              <p:cNvCxnSpPr>
                <a:cxnSpLocks noChangeShapeType="1"/>
              </p:cNvCxnSpPr>
              <p:nvPr/>
            </p:nvCxnSpPr>
            <p:spPr bwMode="auto">
              <a:xfrm flipV="1">
                <a:off x="1643042" y="1571612"/>
                <a:ext cx="1214446" cy="857256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 type="arrow" w="med" len="med"/>
                <a:tailEnd/>
              </a:ln>
            </p:spPr>
          </p:cxnSp>
          <p:sp>
            <p:nvSpPr>
              <p:cNvPr id="27" name="CasellaDiTesto 88"/>
              <p:cNvSpPr txBox="1">
                <a:spLocks noChangeArrowheads="1"/>
              </p:cNvSpPr>
              <p:nvPr/>
            </p:nvSpPr>
            <p:spPr bwMode="auto">
              <a:xfrm>
                <a:off x="2831500" y="1169243"/>
                <a:ext cx="1594934" cy="2172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000" kern="0" dirty="0" err="1">
                    <a:solidFill>
                      <a:srgbClr val="3333CC"/>
                    </a:solidFill>
                    <a:latin typeface="Calibri"/>
                  </a:rPr>
                  <a:t>Gliadin</a:t>
                </a:r>
                <a:r>
                  <a:rPr lang="it-IT" sz="1000" kern="0" dirty="0">
                    <a:solidFill>
                      <a:srgbClr val="3333CC"/>
                    </a:solidFill>
                    <a:latin typeface="Calibri"/>
                  </a:rPr>
                  <a:t> </a:t>
                </a:r>
              </a:p>
              <a:p>
                <a:pPr>
                  <a:defRPr/>
                </a:pPr>
                <a:endParaRPr lang="it-IT" sz="1000" kern="0" dirty="0">
                  <a:solidFill>
                    <a:srgbClr val="3333CC"/>
                  </a:solidFill>
                  <a:latin typeface="Calibri"/>
                </a:endParaRPr>
              </a:p>
            </p:txBody>
          </p:sp>
          <p:sp>
            <p:nvSpPr>
              <p:cNvPr id="28" name="CasellaDiTesto 89"/>
              <p:cNvSpPr txBox="1">
                <a:spLocks noChangeArrowheads="1"/>
              </p:cNvSpPr>
              <p:nvPr/>
            </p:nvSpPr>
            <p:spPr bwMode="auto">
              <a:xfrm>
                <a:off x="1481532" y="4410665"/>
                <a:ext cx="511695" cy="1420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it-IT" sz="1100" kern="0" dirty="0">
                  <a:solidFill>
                    <a:srgbClr val="3333CC"/>
                  </a:solidFill>
                  <a:latin typeface="Calibri"/>
                </a:endParaRPr>
              </a:p>
            </p:txBody>
          </p:sp>
          <p:sp>
            <p:nvSpPr>
              <p:cNvPr id="29" name="AutoShape 93"/>
              <p:cNvSpPr>
                <a:spLocks noChangeArrowheads="1"/>
              </p:cNvSpPr>
              <p:nvPr/>
            </p:nvSpPr>
            <p:spPr bwMode="auto">
              <a:xfrm>
                <a:off x="2141126" y="4858946"/>
                <a:ext cx="228659" cy="1724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sz="4400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" name="CasellaDiTesto 55"/>
            <p:cNvSpPr txBox="1">
              <a:spLocks noChangeArrowheads="1"/>
            </p:cNvSpPr>
            <p:nvPr/>
          </p:nvSpPr>
          <p:spPr bwMode="auto">
            <a:xfrm>
              <a:off x="1261124" y="6562534"/>
              <a:ext cx="985147" cy="30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it-IT" sz="1000">
                  <a:solidFill>
                    <a:prstClr val="black"/>
                  </a:solidFill>
                  <a:latin typeface="Calibri"/>
                </a:rPr>
                <a:t>TG2</a:t>
              </a:r>
            </a:p>
          </p:txBody>
        </p:sp>
      </p:grpSp>
      <p:sp>
        <p:nvSpPr>
          <p:cNvPr id="43" name="CasellaDiTesto 56"/>
          <p:cNvSpPr txBox="1">
            <a:spLocks noChangeArrowheads="1"/>
          </p:cNvSpPr>
          <p:nvPr/>
        </p:nvSpPr>
        <p:spPr bwMode="auto">
          <a:xfrm>
            <a:off x="1765300" y="3357564"/>
            <a:ext cx="1600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>
                <a:solidFill>
                  <a:srgbClr val="00B050"/>
                </a:solidFill>
                <a:latin typeface="Calibri"/>
              </a:rPr>
              <a:t>EmA </a:t>
            </a:r>
          </a:p>
          <a:p>
            <a:endParaRPr lang="it-IT" altLang="it-IT" sz="2400" b="1">
              <a:solidFill>
                <a:srgbClr val="00B050"/>
              </a:solidFill>
              <a:latin typeface="Calibri"/>
            </a:endParaRPr>
          </a:p>
          <a:p>
            <a:endParaRPr lang="it-IT" altLang="it-IT" sz="2400" b="1">
              <a:solidFill>
                <a:srgbClr val="00B050"/>
              </a:solidFill>
              <a:latin typeface="Calibri"/>
            </a:endParaRPr>
          </a:p>
          <a:p>
            <a:r>
              <a:rPr lang="it-IT" altLang="it-IT" sz="2400" b="1">
                <a:solidFill>
                  <a:srgbClr val="00B050"/>
                </a:solidFill>
                <a:latin typeface="Calibri"/>
              </a:rPr>
              <a:t>tTGA</a:t>
            </a:r>
          </a:p>
          <a:p>
            <a:endParaRPr lang="it-IT" altLang="it-IT" sz="2400" b="1">
              <a:solidFill>
                <a:srgbClr val="00B050"/>
              </a:solidFill>
              <a:latin typeface="Calibri"/>
            </a:endParaRPr>
          </a:p>
          <a:p>
            <a:endParaRPr lang="it-IT" altLang="it-IT" sz="2400" b="1">
              <a:solidFill>
                <a:srgbClr val="00B050"/>
              </a:solidFill>
              <a:latin typeface="Calibri"/>
            </a:endParaRPr>
          </a:p>
          <a:p>
            <a:r>
              <a:rPr lang="it-IT" altLang="it-IT" sz="2400" b="1">
                <a:solidFill>
                  <a:srgbClr val="00B050"/>
                </a:solidFill>
                <a:latin typeface="Calibri"/>
              </a:rPr>
              <a:t>DGP-AGA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270626" y="3213100"/>
            <a:ext cx="41941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Differential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diagnosis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with: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2107DF"/>
                </a:solidFill>
                <a:latin typeface="Calibri"/>
              </a:rPr>
              <a:t>Autoimmune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enteropathy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Giardiasis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2107DF"/>
                </a:solidFill>
                <a:latin typeface="Calibri"/>
              </a:rPr>
              <a:t>CVID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Olmesartan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enteropathy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2107DF"/>
                </a:solidFill>
                <a:latin typeface="Calibri"/>
              </a:rPr>
              <a:t>SIBO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Eosinophilic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enteritis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Intestinal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lymphoma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Unclassified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sprue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Tropical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sprue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Whipple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’s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disease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solidFill>
                  <a:srgbClr val="2107DF"/>
                </a:solidFill>
                <a:latin typeface="Calibri"/>
              </a:rPr>
              <a:t>Crohn’s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disease</a:t>
            </a:r>
            <a:endParaRPr lang="it-IT" b="1" dirty="0">
              <a:solidFill>
                <a:srgbClr val="2107DF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rgbClr val="2107DF"/>
                </a:solidFill>
                <a:latin typeface="Calibri"/>
              </a:rPr>
              <a:t>HIV </a:t>
            </a:r>
            <a:r>
              <a:rPr lang="it-IT" b="1" dirty="0" err="1">
                <a:solidFill>
                  <a:srgbClr val="2107DF"/>
                </a:solidFill>
                <a:latin typeface="Calibri"/>
              </a:rPr>
              <a:t>infection</a:t>
            </a:r>
            <a:r>
              <a:rPr lang="it-IT" b="1" dirty="0">
                <a:solidFill>
                  <a:srgbClr val="2107DF"/>
                </a:solidFill>
                <a:latin typeface="Calibri"/>
              </a:rPr>
              <a:t> </a:t>
            </a:r>
          </a:p>
          <a:p>
            <a:pPr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asellaDiTesto 64"/>
          <p:cNvSpPr txBox="1">
            <a:spLocks noChangeArrowheads="1"/>
          </p:cNvSpPr>
          <p:nvPr/>
        </p:nvSpPr>
        <p:spPr bwMode="auto">
          <a:xfrm>
            <a:off x="1524000" y="28527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 b="1">
                <a:solidFill>
                  <a:srgbClr val="2107DF"/>
                </a:solidFill>
                <a:latin typeface="Calibri"/>
              </a:rPr>
              <a:t>THE MAJORITY OF CD PTS ARE SEROPOSITIVE          A MINORITY of CD PTS ARE SERONEGATIVE </a:t>
            </a:r>
          </a:p>
          <a:p>
            <a:pPr algn="ctr"/>
            <a:endParaRPr lang="it-IT" alt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e 46"/>
          <p:cNvSpPr>
            <a:spLocks noChangeArrowheads="1"/>
          </p:cNvSpPr>
          <p:nvPr/>
        </p:nvSpPr>
        <p:spPr bwMode="auto">
          <a:xfrm>
            <a:off x="4800600" y="4191000"/>
            <a:ext cx="1371600" cy="990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altLang="it-IT" b="1">
                <a:solidFill>
                  <a:prstClr val="black"/>
                </a:solidFill>
                <a:latin typeface="Calibri"/>
              </a:rPr>
              <a:t> 92-98%</a:t>
            </a:r>
          </a:p>
        </p:txBody>
      </p:sp>
      <p:sp>
        <p:nvSpPr>
          <p:cNvPr id="48" name="Ovale 47"/>
          <p:cNvSpPr>
            <a:spLocks noChangeArrowheads="1"/>
          </p:cNvSpPr>
          <p:nvPr/>
        </p:nvSpPr>
        <p:spPr bwMode="auto">
          <a:xfrm>
            <a:off x="9448800" y="4267200"/>
            <a:ext cx="1066800" cy="990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t-IT" altLang="it-IT" b="1">
                <a:solidFill>
                  <a:prstClr val="black"/>
                </a:solidFill>
                <a:latin typeface="Calibri"/>
              </a:rPr>
              <a:t> 2-8%</a:t>
            </a:r>
          </a:p>
        </p:txBody>
      </p:sp>
      <p:cxnSp>
        <p:nvCxnSpPr>
          <p:cNvPr id="49" name="Connettore 2 48"/>
          <p:cNvCxnSpPr>
            <a:cxnSpLocks noChangeShapeType="1"/>
          </p:cNvCxnSpPr>
          <p:nvPr/>
        </p:nvCxnSpPr>
        <p:spPr bwMode="auto">
          <a:xfrm>
            <a:off x="5486400" y="3276600"/>
            <a:ext cx="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0" name="Connettore 2 49"/>
          <p:cNvCxnSpPr>
            <a:cxnSpLocks noChangeShapeType="1"/>
          </p:cNvCxnSpPr>
          <p:nvPr/>
        </p:nvCxnSpPr>
        <p:spPr bwMode="auto">
          <a:xfrm>
            <a:off x="9982200" y="3276600"/>
            <a:ext cx="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" name="TextBox 19"/>
          <p:cNvSpPr txBox="1">
            <a:spLocks noChangeArrowheads="1"/>
          </p:cNvSpPr>
          <p:nvPr/>
        </p:nvSpPr>
        <p:spPr bwMode="auto">
          <a:xfrm>
            <a:off x="1775521" y="6453337"/>
            <a:ext cx="37266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altLang="en-US" sz="12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Volta U, </a:t>
            </a:r>
            <a:r>
              <a:rPr lang="en-IE" altLang="en-US" sz="1200" b="1" i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Caio</a:t>
            </a:r>
            <a:r>
              <a:rPr lang="en-IE" altLang="en-US" sz="12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G </a:t>
            </a:r>
            <a:r>
              <a:rPr lang="en-IE" altLang="en-US" sz="12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De Giorgio R . </a:t>
            </a:r>
            <a:r>
              <a:rPr lang="en-IE" altLang="en-US" sz="12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Dig Liver Dis </a:t>
            </a:r>
            <a:r>
              <a:rPr lang="en-IE" altLang="en-US" sz="1200" b="1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2016</a:t>
            </a:r>
            <a:endParaRPr lang="en-IE" alt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535864" y="2205039"/>
            <a:ext cx="31321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4" descr="Immagin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6" y="2349500"/>
            <a:ext cx="2879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2" descr="Image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492375"/>
            <a:ext cx="2736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6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>
                <a:solidFill>
                  <a:srgbClr val="003399"/>
                </a:solidFill>
                <a:latin typeface="Calibri"/>
              </a:rPr>
              <a:t>Differential diagnosis of seronegative villous atrophy: a clinical dilemma</a:t>
            </a:r>
            <a:endParaRPr lang="it-IT" sz="360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524000" y="479742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>
                <a:solidFill>
                  <a:prstClr val="black"/>
                </a:solidFill>
                <a:latin typeface="Calibri"/>
              </a:rPr>
              <a:t>        </a:t>
            </a:r>
            <a:r>
              <a:rPr lang="it-IT" altLang="it-IT">
                <a:solidFill>
                  <a:srgbClr val="003399"/>
                </a:solidFill>
                <a:latin typeface="Calibri"/>
              </a:rPr>
              <a:t>Celiac disease                           Autoimmune enteropathy              Olmesartan enteropathy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524000" y="566102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>
                <a:solidFill>
                  <a:srgbClr val="003399"/>
                </a:solidFill>
                <a:latin typeface="Calibri"/>
              </a:rPr>
              <a:t>Very slight morphological differences </a:t>
            </a:r>
          </a:p>
        </p:txBody>
      </p:sp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104063" y="6524626"/>
            <a:ext cx="3721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 i="1">
                <a:solidFill>
                  <a:srgbClr val="003399"/>
                </a:solidFill>
                <a:latin typeface="Calibri"/>
              </a:rPr>
              <a:t>Courtesy of Prof. Vincenzo Villanacci</a:t>
            </a:r>
          </a:p>
        </p:txBody>
      </p:sp>
    </p:spTree>
    <p:extLst>
      <p:ext uri="{BB962C8B-B14F-4D97-AF65-F5344CB8AC3E}">
        <p14:creationId xmlns:p14="http://schemas.microsoft.com/office/powerpoint/2010/main" val="23082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75520" y="304801"/>
            <a:ext cx="8359080" cy="1431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3200" b="1" kern="0" dirty="0" err="1">
                <a:solidFill>
                  <a:srgbClr val="FF0000"/>
                </a:solidFill>
                <a:latin typeface="Calibri"/>
              </a:rPr>
              <a:t>Small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b="1" kern="0" dirty="0" err="1">
                <a:solidFill>
                  <a:srgbClr val="FF0000"/>
                </a:solidFill>
                <a:latin typeface="Calibri"/>
              </a:rPr>
              <a:t>intestinal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b="1" kern="0" dirty="0" err="1">
                <a:solidFill>
                  <a:srgbClr val="FF0000"/>
                </a:solidFill>
                <a:latin typeface="Calibri"/>
              </a:rPr>
              <a:t>bacterial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b="1" kern="0" dirty="0" err="1">
                <a:solidFill>
                  <a:srgbClr val="FF0000"/>
                </a:solidFill>
                <a:latin typeface="Calibri"/>
              </a:rPr>
              <a:t>overgrowth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3200" b="1" kern="0" dirty="0">
                <a:solidFill>
                  <a:srgbClr val="FF0000"/>
                </a:solidFill>
                <a:latin typeface="Calibri"/>
              </a:rPr>
              <a:t>(SIBO)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52600" y="908720"/>
            <a:ext cx="4419600" cy="5760368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it-IT" sz="20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r>
              <a:rPr lang="it-IT" kern="0" dirty="0">
                <a:solidFill>
                  <a:srgbClr val="000099"/>
                </a:solidFill>
                <a:latin typeface="Calibri"/>
              </a:rPr>
              <a:t>Proliferazione di batteri coliformi (es., E. Coli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Bacteroides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) nell’intestino tenue favorita da alterata peristalsi, stasi anatomica o comunicazioni fra tenue e colon (ansa stagnante o ansa cieca) </a:t>
            </a:r>
            <a:endParaRPr lang="it-IT" kern="0" dirty="0">
              <a:solidFill>
                <a:srgbClr val="000099"/>
              </a:solidFill>
              <a:latin typeface="Calibri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it-IT" kern="0" dirty="0">
              <a:solidFill>
                <a:srgbClr val="000099"/>
              </a:solidFill>
              <a:latin typeface="Calibri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r>
              <a:rPr lang="it-IT" kern="0" dirty="0">
                <a:solidFill>
                  <a:srgbClr val="000099"/>
                </a:solidFill>
                <a:latin typeface="Calibri"/>
              </a:rPr>
              <a:t>Anemia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macrocitica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 (da carenza di Vitamina B</a:t>
            </a:r>
            <a:r>
              <a:rPr lang="it-IT" kern="0" baseline="30000" dirty="0">
                <a:solidFill>
                  <a:srgbClr val="000099"/>
                </a:solidFill>
                <a:latin typeface="Calibri"/>
              </a:rPr>
              <a:t>12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, utilizzata dai batteri per la loro crescita),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steatorrea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 (da alterata formazione di micelle come conseguenza della ridotta concentrazione duodenale di acidi biliari e della presenza di acidi biliari non coniugati per azione di batteri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Bacteroides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species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), diarrea (legata alla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steatorrea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, ma anche a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enterotossine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 prodotte da batteri coliformi con conseguente secrezione di liquidi ed </a:t>
            </a:r>
            <a:r>
              <a:rPr lang="it-IT" kern="0" dirty="0" err="1">
                <a:solidFill>
                  <a:srgbClr val="000099"/>
                </a:solidFill>
                <a:latin typeface="Calibri"/>
              </a:rPr>
              <a:t>eletroliti</a:t>
            </a:r>
            <a:r>
              <a:rPr lang="it-IT" kern="0" dirty="0">
                <a:solidFill>
                  <a:srgbClr val="000099"/>
                </a:solidFill>
                <a:latin typeface="Calibri"/>
              </a:rPr>
              <a:t>)</a:t>
            </a:r>
          </a:p>
        </p:txBody>
      </p:sp>
      <p:pic>
        <p:nvPicPr>
          <p:cNvPr id="49156" name="Immagine 4" descr="Immagine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416676" y="1524000"/>
            <a:ext cx="4251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CasellaDiTesto 5"/>
          <p:cNvSpPr txBox="1">
            <a:spLocks noChangeArrowheads="1"/>
          </p:cNvSpPr>
          <p:nvPr/>
        </p:nvSpPr>
        <p:spPr bwMode="auto">
          <a:xfrm>
            <a:off x="6629400" y="5181601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dirty="0">
                <a:solidFill>
                  <a:srgbClr val="000099"/>
                </a:solidFill>
                <a:latin typeface="Calibri"/>
              </a:rPr>
              <a:t>Atrofia parziale dei villi in paziente </a:t>
            </a:r>
          </a:p>
          <a:p>
            <a:pPr algn="ctr"/>
            <a:r>
              <a:rPr lang="it-IT" altLang="it-IT" dirty="0">
                <a:solidFill>
                  <a:srgbClr val="000099"/>
                </a:solidFill>
                <a:latin typeface="Calibri"/>
              </a:rPr>
              <a:t>con SIBO, confermata dal </a:t>
            </a:r>
            <a:r>
              <a:rPr lang="it-IT" altLang="it-IT" dirty="0" err="1">
                <a:solidFill>
                  <a:srgbClr val="000099"/>
                </a:solidFill>
                <a:latin typeface="Calibri"/>
              </a:rPr>
              <a:t>Breath</a:t>
            </a:r>
            <a:r>
              <a:rPr lang="it-IT" altLang="it-IT" dirty="0">
                <a:solidFill>
                  <a:srgbClr val="000099"/>
                </a:solidFill>
                <a:latin typeface="Calibri"/>
              </a:rPr>
              <a:t> test al </a:t>
            </a:r>
          </a:p>
          <a:p>
            <a:pPr algn="ctr"/>
            <a:r>
              <a:rPr lang="it-IT" altLang="it-IT" dirty="0" err="1">
                <a:solidFill>
                  <a:srgbClr val="000099"/>
                </a:solidFill>
                <a:latin typeface="Calibri"/>
              </a:rPr>
              <a:t>lattulosio</a:t>
            </a:r>
            <a:endParaRPr lang="it-IT" altLang="it-IT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9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1"/>
          <p:cNvCxnSpPr>
            <a:cxnSpLocks noChangeShapeType="1"/>
          </p:cNvCxnSpPr>
          <p:nvPr/>
        </p:nvCxnSpPr>
        <p:spPr bwMode="auto">
          <a:xfrm flipH="1">
            <a:off x="4468813" y="2325689"/>
            <a:ext cx="584200" cy="3270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6" name="Connettore 2 2"/>
          <p:cNvCxnSpPr>
            <a:cxnSpLocks noChangeShapeType="1"/>
          </p:cNvCxnSpPr>
          <p:nvPr/>
        </p:nvCxnSpPr>
        <p:spPr bwMode="auto">
          <a:xfrm>
            <a:off x="9099551" y="3297239"/>
            <a:ext cx="3175" cy="606425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7" name="Connettore 2 3"/>
          <p:cNvCxnSpPr>
            <a:cxnSpLocks noChangeShapeType="1"/>
          </p:cNvCxnSpPr>
          <p:nvPr/>
        </p:nvCxnSpPr>
        <p:spPr bwMode="auto">
          <a:xfrm>
            <a:off x="6102350" y="1563688"/>
            <a:ext cx="12700" cy="449262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8" name="Connettore 2 4"/>
          <p:cNvCxnSpPr>
            <a:cxnSpLocks noChangeShapeType="1"/>
          </p:cNvCxnSpPr>
          <p:nvPr/>
        </p:nvCxnSpPr>
        <p:spPr bwMode="auto">
          <a:xfrm flipH="1">
            <a:off x="2894014" y="3273426"/>
            <a:ext cx="34925" cy="70961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593851" y="3983039"/>
            <a:ext cx="3630613" cy="25415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it-IT" sz="2400" kern="0" dirty="0" err="1">
                <a:solidFill>
                  <a:srgbClr val="FFFFFF"/>
                </a:solidFill>
                <a:latin typeface="Calibri" pitchFamily="34" charset="0"/>
              </a:rPr>
              <a:t>Search</a:t>
            </a:r>
            <a:r>
              <a:rPr lang="it-IT" sz="2400" kern="0" dirty="0">
                <a:solidFill>
                  <a:srgbClr val="FFFFFF"/>
                </a:solidFill>
                <a:latin typeface="Calibri" pitchFamily="34" charset="0"/>
              </a:rPr>
              <a:t> for </a:t>
            </a:r>
            <a:r>
              <a:rPr lang="it-IT" sz="2400" kern="0" dirty="0" err="1">
                <a:solidFill>
                  <a:srgbClr val="FFFFFF"/>
                </a:solidFill>
                <a:latin typeface="Calibri" pitchFamily="34" charset="0"/>
              </a:rPr>
              <a:t>other</a:t>
            </a:r>
            <a:r>
              <a:rPr lang="it-IT" sz="24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400" kern="0" dirty="0" err="1">
                <a:solidFill>
                  <a:srgbClr val="FFFFFF"/>
                </a:solidFill>
                <a:latin typeface="Calibri" pitchFamily="34" charset="0"/>
              </a:rPr>
              <a:t>causes</a:t>
            </a:r>
            <a:endParaRPr lang="it-IT" sz="1600" kern="0" dirty="0">
              <a:solidFill>
                <a:srgbClr val="FFFFFF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enterocyte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abs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(AIE)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total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Ig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assay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(CVID)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drugs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(e.g.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olmesartan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etc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breath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test (SIBO)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i="1" kern="0" dirty="0">
                <a:solidFill>
                  <a:srgbClr val="FFFFFF"/>
                </a:solidFill>
                <a:latin typeface="Calibri" pitchFamily="34" charset="0"/>
              </a:rPr>
              <a:t>Giardia lamblia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HIV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eosinophilic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enteritis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it-IT" sz="1600" kern="0" dirty="0">
              <a:solidFill>
                <a:srgbClr val="FFFFFF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xclusion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of EATL,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collagenous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sprue 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it-IT" sz="1600" kern="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endParaRPr lang="it-IT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337050" y="1108075"/>
            <a:ext cx="3594100" cy="457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000" kern="0" dirty="0" err="1">
                <a:solidFill>
                  <a:srgbClr val="FFFFFF"/>
                </a:solidFill>
                <a:latin typeface="Calibri" pitchFamily="34" charset="0"/>
              </a:rPr>
              <a:t>Seronegative</a:t>
            </a:r>
            <a:r>
              <a:rPr lang="it-IT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000" kern="0" dirty="0" err="1">
                <a:solidFill>
                  <a:srgbClr val="FFFFFF"/>
                </a:solidFill>
                <a:latin typeface="Calibri" pitchFamily="34" charset="0"/>
              </a:rPr>
              <a:t>villous</a:t>
            </a:r>
            <a:r>
              <a:rPr lang="it-IT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2000" kern="0" dirty="0" err="1">
                <a:solidFill>
                  <a:srgbClr val="FFFFFF"/>
                </a:solidFill>
                <a:latin typeface="Calibri" pitchFamily="34" charset="0"/>
              </a:rPr>
              <a:t>atrophy</a:t>
            </a:r>
            <a:endParaRPr lang="it-IT" sz="20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368550" y="2328864"/>
            <a:ext cx="2065338" cy="9159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HLA-DQ2/DQ8 </a:t>
            </a:r>
            <a:r>
              <a:rPr lang="it-IT" sz="2800" kern="0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it-IT" sz="20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Ruled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out CD </a:t>
            </a:r>
            <a:endParaRPr lang="it-IT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8074025" y="2328864"/>
            <a:ext cx="2065338" cy="915987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HLA-DQ2/DQ8</a:t>
            </a:r>
            <a:r>
              <a:rPr lang="it-IT" sz="2400" kern="0" dirty="0">
                <a:solidFill>
                  <a:srgbClr val="FFFFFF"/>
                </a:solidFill>
                <a:latin typeface="Calibri" pitchFamily="34" charset="0"/>
              </a:rPr>
              <a:t>+ </a:t>
            </a:r>
          </a:p>
          <a:p>
            <a:pPr algn="ctr"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Possible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CD </a:t>
            </a:r>
            <a:endParaRPr lang="it-IT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8154988" y="3890964"/>
            <a:ext cx="1903412" cy="5937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GFD trial</a:t>
            </a:r>
            <a:endParaRPr lang="it-IT" sz="16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olo 6"/>
          <p:cNvSpPr txBox="1">
            <a:spLocks/>
          </p:cNvSpPr>
          <p:nvPr/>
        </p:nvSpPr>
        <p:spPr>
          <a:xfrm>
            <a:off x="1524000" y="0"/>
            <a:ext cx="9144000" cy="692150"/>
          </a:xfrm>
          <a:prstGeom prst="rect">
            <a:avLst/>
          </a:prstGeom>
          <a:ln w="57150">
            <a:noFill/>
          </a:ln>
        </p:spPr>
        <p:txBody>
          <a:bodyPr>
            <a:normAutofit fontScale="97500"/>
          </a:bodyPr>
          <a:lstStyle/>
          <a:p>
            <a:pPr algn="ctr">
              <a:defRPr/>
            </a:pPr>
            <a:endParaRPr lang="it-IT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itolo 3"/>
          <p:cNvSpPr txBox="1">
            <a:spLocks/>
          </p:cNvSpPr>
          <p:nvPr/>
        </p:nvSpPr>
        <p:spPr bwMode="auto">
          <a:xfrm>
            <a:off x="4224338" y="25400"/>
            <a:ext cx="4032250" cy="914400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en-US" sz="2600" b="1">
                <a:solidFill>
                  <a:srgbClr val="2107DF"/>
                </a:solidFill>
                <a:latin typeface="Calibri" pitchFamily="34" charset="0"/>
              </a:rPr>
              <a:t>Seronegative villous atrophy diagnostic work-up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8526463" y="4965701"/>
            <a:ext cx="1871662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Clinical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histological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it-IT" sz="1600" kern="0" dirty="0" err="1">
                <a:solidFill>
                  <a:srgbClr val="FFFFFF"/>
                </a:solidFill>
                <a:latin typeface="Calibri" pitchFamily="34" charset="0"/>
              </a:rPr>
              <a:t>improvement</a:t>
            </a:r>
            <a:r>
              <a:rPr lang="it-IT" sz="1600" kern="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17" name="Connettore 2 27"/>
          <p:cNvCxnSpPr>
            <a:cxnSpLocks noChangeShapeType="1"/>
          </p:cNvCxnSpPr>
          <p:nvPr/>
        </p:nvCxnSpPr>
        <p:spPr bwMode="auto">
          <a:xfrm>
            <a:off x="9388476" y="4341813"/>
            <a:ext cx="3175" cy="608012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18" name="Connettore 2 28"/>
          <p:cNvCxnSpPr>
            <a:cxnSpLocks noChangeShapeType="1"/>
          </p:cNvCxnSpPr>
          <p:nvPr/>
        </p:nvCxnSpPr>
        <p:spPr bwMode="auto">
          <a:xfrm flipH="1">
            <a:off x="9388476" y="5775325"/>
            <a:ext cx="36513" cy="36353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19" name="Connettore 2 30"/>
          <p:cNvCxnSpPr>
            <a:cxnSpLocks noChangeShapeType="1"/>
          </p:cNvCxnSpPr>
          <p:nvPr/>
        </p:nvCxnSpPr>
        <p:spPr bwMode="auto">
          <a:xfrm flipH="1">
            <a:off x="7545388" y="4419601"/>
            <a:ext cx="487362" cy="52546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8691563" y="6143625"/>
            <a:ext cx="1541462" cy="6286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 err="1">
                <a:solidFill>
                  <a:prstClr val="white"/>
                </a:solidFill>
                <a:latin typeface="Arial" panose="020B0604020202020204" pitchFamily="34" charset="0"/>
              </a:rPr>
              <a:t>Seronegative</a:t>
            </a:r>
            <a:r>
              <a:rPr lang="it-IT" sz="1600" kern="0" dirty="0">
                <a:solidFill>
                  <a:prstClr val="white"/>
                </a:solidFill>
                <a:latin typeface="Arial" panose="020B0604020202020204" pitchFamily="34" charset="0"/>
              </a:rPr>
              <a:t> CD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022976" y="4908551"/>
            <a:ext cx="1541463" cy="627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kern="0" dirty="0">
                <a:solidFill>
                  <a:prstClr val="white"/>
                </a:solidFill>
                <a:latin typeface="Arial" panose="020B0604020202020204" pitchFamily="34" charset="0"/>
              </a:rPr>
              <a:t>No </a:t>
            </a:r>
            <a:r>
              <a:rPr lang="it-IT" sz="1600" kern="0" dirty="0" err="1">
                <a:solidFill>
                  <a:prstClr val="white"/>
                </a:solidFill>
                <a:latin typeface="Arial" panose="020B0604020202020204" pitchFamily="34" charset="0"/>
              </a:rPr>
              <a:t>effects</a:t>
            </a:r>
            <a:endParaRPr lang="it-IT" sz="1600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5399089" y="5232400"/>
            <a:ext cx="560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183189" y="2006601"/>
            <a:ext cx="1901825" cy="5937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400" kern="0" dirty="0">
                <a:solidFill>
                  <a:srgbClr val="FFFFFF"/>
                </a:solidFill>
                <a:latin typeface="Calibri" pitchFamily="34" charset="0"/>
              </a:rPr>
              <a:t>HLA </a:t>
            </a:r>
            <a:r>
              <a:rPr lang="it-IT" sz="2400" kern="0" dirty="0" err="1">
                <a:solidFill>
                  <a:srgbClr val="FFFFFF"/>
                </a:solidFill>
                <a:latin typeface="Calibri" pitchFamily="34" charset="0"/>
              </a:rPr>
              <a:t>typing</a:t>
            </a:r>
            <a:endParaRPr lang="it-IT" sz="24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Connettore 2 42"/>
          <p:cNvCxnSpPr>
            <a:cxnSpLocks noChangeShapeType="1"/>
          </p:cNvCxnSpPr>
          <p:nvPr/>
        </p:nvCxnSpPr>
        <p:spPr bwMode="auto">
          <a:xfrm>
            <a:off x="7119938" y="2368551"/>
            <a:ext cx="596900" cy="36036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774219" y="6513159"/>
            <a:ext cx="37266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altLang="en-US" sz="1200" b="1" i="1" dirty="0">
                <a:solidFill>
                  <a:srgbClr val="0723EF"/>
                </a:solidFill>
                <a:latin typeface="Calibri"/>
                <a:cs typeface="Times New Roman" pitchFamily="18" charset="0"/>
              </a:rPr>
              <a:t>Volta U, </a:t>
            </a:r>
            <a:r>
              <a:rPr lang="en-IE" altLang="en-US" sz="1200" b="1" i="1" dirty="0" err="1">
                <a:solidFill>
                  <a:srgbClr val="0723EF"/>
                </a:solidFill>
                <a:latin typeface="Calibri"/>
                <a:cs typeface="Times New Roman" pitchFamily="18" charset="0"/>
              </a:rPr>
              <a:t>Caio</a:t>
            </a:r>
            <a:r>
              <a:rPr lang="en-IE" altLang="en-US" sz="1200" b="1" i="1" dirty="0">
                <a:solidFill>
                  <a:srgbClr val="0723EF"/>
                </a:solidFill>
                <a:latin typeface="Calibri"/>
                <a:cs typeface="Times New Roman" pitchFamily="18" charset="0"/>
              </a:rPr>
              <a:t> G </a:t>
            </a:r>
            <a:r>
              <a:rPr lang="en-IE" altLang="en-US" sz="1200" b="1" i="1" dirty="0">
                <a:solidFill>
                  <a:srgbClr val="0723EF"/>
                </a:solidFill>
                <a:latin typeface="Calibri"/>
                <a:cs typeface="Times New Roman" pitchFamily="18" charset="0"/>
              </a:rPr>
              <a:t>, De Giorgio R . </a:t>
            </a:r>
            <a:r>
              <a:rPr lang="en-IE" altLang="en-US" sz="1200" b="1" i="1" dirty="0">
                <a:solidFill>
                  <a:srgbClr val="0723EF"/>
                </a:solidFill>
                <a:latin typeface="Calibri"/>
                <a:cs typeface="Times New Roman" pitchFamily="18" charset="0"/>
              </a:rPr>
              <a:t>Dig Liver Dis </a:t>
            </a:r>
            <a:r>
              <a:rPr lang="en-IE" altLang="en-US" sz="1200" b="1" i="1" dirty="0">
                <a:solidFill>
                  <a:srgbClr val="0723EF"/>
                </a:solidFill>
                <a:latin typeface="Calibri"/>
                <a:cs typeface="Times New Roman" pitchFamily="18" charset="0"/>
              </a:rPr>
              <a:t>2016</a:t>
            </a:r>
            <a:endParaRPr lang="en-IE" altLang="en-US" sz="1200" dirty="0">
              <a:solidFill>
                <a:srgbClr val="0723E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9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2492896"/>
            <a:ext cx="8229600" cy="223224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000099"/>
                </a:solidFill>
              </a:rPr>
              <a:t>Mistake</a:t>
            </a:r>
            <a:r>
              <a:rPr lang="it-IT" sz="2800" dirty="0">
                <a:solidFill>
                  <a:srgbClr val="000099"/>
                </a:solidFill>
              </a:rPr>
              <a:t> 6</a:t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>
                <a:solidFill>
                  <a:srgbClr val="000099"/>
                </a:solidFill>
              </a:rPr>
              <a:t/>
            </a:r>
            <a:br>
              <a:rPr lang="it-IT" sz="2800" dirty="0">
                <a:solidFill>
                  <a:srgbClr val="000099"/>
                </a:solidFill>
              </a:rPr>
            </a:br>
            <a:r>
              <a:rPr lang="it-IT" sz="2800" dirty="0" err="1">
                <a:solidFill>
                  <a:srgbClr val="000099"/>
                </a:solidFill>
              </a:rPr>
              <a:t>Make</a:t>
            </a:r>
            <a:r>
              <a:rPr lang="it-IT" sz="2800" dirty="0">
                <a:solidFill>
                  <a:srgbClr val="000099"/>
                </a:solidFill>
              </a:rPr>
              <a:t> a </a:t>
            </a:r>
            <a:r>
              <a:rPr lang="it-IT" sz="2800" dirty="0" err="1">
                <a:solidFill>
                  <a:srgbClr val="000099"/>
                </a:solidFill>
              </a:rPr>
              <a:t>diagnosis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of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coeliac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disease</a:t>
            </a: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 err="1">
                <a:solidFill>
                  <a:srgbClr val="000099"/>
                </a:solidFill>
              </a:rPr>
              <a:t>only</a:t>
            </a:r>
            <a:r>
              <a:rPr lang="it-IT" sz="2800" dirty="0">
                <a:solidFill>
                  <a:srgbClr val="000099"/>
                </a:solidFill>
              </a:rPr>
              <a:t> on HLA-DQ2 and/or HLA-DQ8 </a:t>
            </a:r>
            <a:r>
              <a:rPr lang="it-IT" sz="2800" dirty="0" err="1">
                <a:solidFill>
                  <a:srgbClr val="000099"/>
                </a:solidFill>
              </a:rPr>
              <a:t>positivity</a:t>
            </a:r>
            <a:endParaRPr lang="it-IT" sz="2800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0"/>
            <a:ext cx="8562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7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0099"/>
                </a:solidFill>
              </a:rPr>
              <a:t>Test genetico: elevato valore predittivo negativo </a:t>
            </a:r>
            <a:endParaRPr lang="it-IT" sz="3200" dirty="0">
              <a:solidFill>
                <a:srgbClr val="000099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1703512" y="1600200"/>
            <a:ext cx="4032448" cy="49971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2600" dirty="0">
                <a:solidFill>
                  <a:srgbClr val="000099"/>
                </a:solidFill>
              </a:rPr>
              <a:t>Un errore grossolano è quello di fare diagnosi di celiachia solo in base alla positività del test genetico</a:t>
            </a:r>
          </a:p>
          <a:p>
            <a:pPr algn="just"/>
            <a:endParaRPr lang="it-IT" sz="2600" dirty="0">
              <a:solidFill>
                <a:srgbClr val="000099"/>
              </a:solidFill>
            </a:endParaRPr>
          </a:p>
          <a:p>
            <a:pPr algn="just"/>
            <a:r>
              <a:rPr lang="it-IT" sz="2600" dirty="0">
                <a:solidFill>
                  <a:srgbClr val="000099"/>
                </a:solidFill>
              </a:rPr>
              <a:t>Il valore predittivo negativo del test genetico è molto elevato (circa il 100%), mentre  la sua positività indica solo una predisposizione genetica alla celiachia</a:t>
            </a:r>
          </a:p>
          <a:p>
            <a:pPr algn="just"/>
            <a:endParaRPr lang="it-IT" sz="2600" dirty="0">
              <a:solidFill>
                <a:srgbClr val="000099"/>
              </a:solidFill>
            </a:endParaRPr>
          </a:p>
          <a:p>
            <a:pPr algn="just"/>
            <a:r>
              <a:rPr lang="it-IT" sz="2600" dirty="0">
                <a:solidFill>
                  <a:srgbClr val="000099"/>
                </a:solidFill>
              </a:rPr>
              <a:t>Il test genetico va utilizzato nei familiari di 1 grado (solo in età pediatrica per ridurre la spesa sanitaria) per valutare la predisposizione alla celiachia e nei casi con discordanza fra sierologia e istologia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23992" y="42930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176120" y="4869161"/>
            <a:ext cx="51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white"/>
                </a:solidFill>
                <a:latin typeface="Calibri"/>
              </a:rPr>
              <a:t>7%</a:t>
            </a:r>
            <a:endParaRPr lang="it-IT" sz="1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2"/>
          <p:cNvGrpSpPr>
            <a:grpSpLocks noChangeAspect="1"/>
          </p:cNvGrpSpPr>
          <p:nvPr/>
        </p:nvGrpSpPr>
        <p:grpSpPr bwMode="auto">
          <a:xfrm>
            <a:off x="5940022" y="4077072"/>
            <a:ext cx="4476459" cy="2780928"/>
            <a:chOff x="34" y="2194"/>
            <a:chExt cx="4116" cy="2597"/>
          </a:xfrm>
        </p:grpSpPr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262" y="2194"/>
            <a:ext cx="3888" cy="2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Grafico" r:id="rId3" imgW="6096000" imgH="4076738" progId="MSGraph.Chart.8">
                    <p:embed followColorScheme="full"/>
                  </p:oleObj>
                </mc:Choice>
                <mc:Fallback>
                  <p:oleObj name="Grafico" r:id="rId3" imgW="6096000" imgH="4076738" progId="MSGraph.Chart.8">
                    <p:embed followColorScheme="full"/>
                    <p:pic>
                      <p:nvPicPr>
                        <p:cNvPr id="4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" y="2194"/>
                          <a:ext cx="3888" cy="2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4"/>
            <p:cNvSpPr txBox="1">
              <a:spLocks noChangeAspect="1" noChangeArrowheads="1"/>
            </p:cNvSpPr>
            <p:nvPr/>
          </p:nvSpPr>
          <p:spPr bwMode="auto">
            <a:xfrm>
              <a:off x="34" y="3153"/>
              <a:ext cx="108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it-IT" sz="2000" b="1" ker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Controlli</a:t>
              </a:r>
              <a:endParaRPr lang="it-IT" sz="2400" b="1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0" name="Connettore 1 49"/>
          <p:cNvCxnSpPr/>
          <p:nvPr/>
        </p:nvCxnSpPr>
        <p:spPr>
          <a:xfrm flipH="1">
            <a:off x="8328248" y="4869160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H="1" flipV="1">
            <a:off x="8400256" y="5733256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248128" y="4869160"/>
            <a:ext cx="58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white"/>
                </a:solidFill>
                <a:latin typeface="Calibri"/>
              </a:rPr>
              <a:t>7%</a:t>
            </a:r>
            <a:endParaRPr lang="it-IT" sz="1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5" name="Group 5"/>
          <p:cNvGrpSpPr>
            <a:grpSpLocks noChangeAspect="1"/>
          </p:cNvGrpSpPr>
          <p:nvPr/>
        </p:nvGrpSpPr>
        <p:grpSpPr bwMode="auto">
          <a:xfrm>
            <a:off x="5845679" y="1772816"/>
            <a:ext cx="4166685" cy="2736304"/>
            <a:chOff x="35" y="224"/>
            <a:chExt cx="4009" cy="2571"/>
          </a:xfrm>
        </p:grpSpPr>
        <p:sp>
          <p:nvSpPr>
            <p:cNvPr id="56" name="Text Box 6"/>
            <p:cNvSpPr txBox="1">
              <a:spLocks noChangeAspect="1" noChangeArrowheads="1"/>
            </p:cNvSpPr>
            <p:nvPr/>
          </p:nvSpPr>
          <p:spPr bwMode="auto">
            <a:xfrm>
              <a:off x="35" y="1023"/>
              <a:ext cx="1048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it-IT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Celiaci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endParaRPr lang="it-IT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7" name="Object 7"/>
            <p:cNvGraphicFramePr>
              <a:graphicFrameLocks noChangeAspect="1"/>
            </p:cNvGraphicFramePr>
            <p:nvPr/>
          </p:nvGraphicFramePr>
          <p:xfrm>
            <a:off x="204" y="224"/>
            <a:ext cx="3840" cy="2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Grafico" r:id="rId5" imgW="4218798" imgH="2828789" progId="Excel.Sheet.8">
                    <p:embed/>
                  </p:oleObj>
                </mc:Choice>
                <mc:Fallback>
                  <p:oleObj name="Grafico" r:id="rId5" imgW="4218798" imgH="2828789" progId="Excel.Sheet.8">
                    <p:embed/>
                    <p:pic>
                      <p:nvPicPr>
                        <p:cNvPr id="5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224"/>
                          <a:ext cx="3840" cy="25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CasellaDiTesto 57"/>
          <p:cNvSpPr txBox="1"/>
          <p:nvPr/>
        </p:nvSpPr>
        <p:spPr>
          <a:xfrm>
            <a:off x="9480377" y="4725145"/>
            <a:ext cx="498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latin typeface="Calibri"/>
              </a:rPr>
              <a:t>10%</a:t>
            </a:r>
          </a:p>
          <a:p>
            <a:endParaRPr lang="it-IT" sz="1400" b="1" dirty="0">
              <a:solidFill>
                <a:prstClr val="black"/>
              </a:solidFill>
              <a:latin typeface="Calibri"/>
            </a:endParaRPr>
          </a:p>
          <a:p>
            <a:r>
              <a:rPr lang="it-IT" sz="1400" b="1" dirty="0">
                <a:solidFill>
                  <a:prstClr val="black"/>
                </a:solidFill>
                <a:latin typeface="Calibri"/>
              </a:rPr>
              <a:t>38%</a:t>
            </a:r>
          </a:p>
          <a:p>
            <a:endParaRPr lang="it-IT" sz="1400" b="1" dirty="0">
              <a:solidFill>
                <a:prstClr val="black"/>
              </a:solidFill>
              <a:latin typeface="Calibri"/>
            </a:endParaRPr>
          </a:p>
          <a:p>
            <a:r>
              <a:rPr lang="it-IT" sz="1400" b="1" dirty="0">
                <a:solidFill>
                  <a:prstClr val="black"/>
                </a:solidFill>
                <a:latin typeface="Calibri"/>
              </a:rPr>
              <a:t>23%</a:t>
            </a:r>
            <a:endParaRPr lang="it-IT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5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Widescreen</PresentationFormat>
  <Paragraphs>265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1_Tema di Office</vt:lpstr>
      <vt:lpstr>Chart</vt:lpstr>
      <vt:lpstr>Grafico</vt:lpstr>
      <vt:lpstr>Lesioni minime:  quando è celiachia potenziale?</vt:lpstr>
      <vt:lpstr>Presentazione standard di PowerPoint</vt:lpstr>
      <vt:lpstr> Mistake 5  Diagnosing coeliac disease on the histopathological  finding of villous atrophy with negative serology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Mistake 6  Make a diagnosis of coeliac disease only on HLA-DQ2 and/or HLA-DQ8 positivity</vt:lpstr>
      <vt:lpstr>Test genetico: elevato valore predittivo negativo </vt:lpstr>
      <vt:lpstr>Mistake 7  Missing IgA deficiency when testing a patient with suspected coeliac disease</vt:lpstr>
      <vt:lpstr>Deficit IgA e celiachia: due patologie associate</vt:lpstr>
      <vt:lpstr>Presentazione standard di PowerPoint</vt:lpstr>
      <vt:lpstr>Mistake 8  Misdiagnosis based on obsolete tests  (i.e. native IgG and IgA gliadin antibodies) </vt:lpstr>
      <vt:lpstr>Anticorpi antigliadina nativa (AGA): un test obsoleto per la diagnosi di celiachia</vt:lpstr>
      <vt:lpstr>Mistake 9  Overestimation of refractory coeliac disease  in patients whose symptoms persist on GFD</vt:lpstr>
      <vt:lpstr>Criteri per la diagnosi di celiachia refrattaria</vt:lpstr>
      <vt:lpstr>Presentazione standard di PowerPoint</vt:lpstr>
      <vt:lpstr>Complicated Celiac Disease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Lesioni minime:  quando è celiachia potenziale?</dc:title>
  <dc:creator>utente</dc:creator>
  <cp:lastModifiedBy>utente</cp:lastModifiedBy>
  <cp:revision>1</cp:revision>
  <dcterms:created xsi:type="dcterms:W3CDTF">2019-04-02T10:19:10Z</dcterms:created>
  <dcterms:modified xsi:type="dcterms:W3CDTF">2019-04-02T10:19:34Z</dcterms:modified>
</cp:coreProperties>
</file>