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image" Target="../media/image1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470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55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4742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836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838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46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28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86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985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601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905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C628B-3D89-4F3F-9F61-7506C30F4BFC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02/04/2019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3192F-ED09-40A3-81CF-CE2B8F21BD4B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3232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6.png"/><Relationship Id="rId5" Type="http://schemas.openxmlformats.org/officeDocument/2006/relationships/oleObject" Target="../embeddings/oleObject4.bin"/><Relationship Id="rId4" Type="http://schemas.openxmlformats.org/officeDocument/2006/relationships/image" Target="../media/image1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38138"/>
          </a:xfrm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0099"/>
                </a:solidFill>
              </a:rPr>
              <a:t>Lesioni minime: </a:t>
            </a:r>
            <a:br>
              <a:rPr lang="it-IT" dirty="0" smtClean="0">
                <a:solidFill>
                  <a:srgbClr val="000099"/>
                </a:solidFill>
              </a:rPr>
            </a:br>
            <a:r>
              <a:rPr lang="it-IT" dirty="0" smtClean="0">
                <a:solidFill>
                  <a:srgbClr val="000099"/>
                </a:solidFill>
              </a:rPr>
              <a:t>quando è celiachia potenziale?</a:t>
            </a:r>
            <a:endParaRPr lang="it-IT" dirty="0">
              <a:solidFill>
                <a:srgbClr val="000099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981200" y="1600200"/>
            <a:ext cx="4038600" cy="52578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La lesione </a:t>
            </a:r>
            <a:r>
              <a:rPr lang="it-IT" dirty="0" err="1" smtClean="0">
                <a:solidFill>
                  <a:srgbClr val="000099"/>
                </a:solidFill>
              </a:rPr>
              <a:t>Marsh</a:t>
            </a:r>
            <a:r>
              <a:rPr lang="it-IT" dirty="0" smtClean="0">
                <a:solidFill>
                  <a:srgbClr val="000099"/>
                </a:solidFill>
              </a:rPr>
              <a:t> 1 (IEL &gt;25%) non è di per sé espressione di celiachia</a:t>
            </a:r>
          </a:p>
          <a:p>
            <a:pPr algn="just"/>
            <a:r>
              <a:rPr lang="it-IT" dirty="0" smtClean="0">
                <a:solidFill>
                  <a:srgbClr val="000099"/>
                </a:solidFill>
              </a:rPr>
              <a:t>Una varietà di condizioni (infezione da HP, giardiasi, patologia autoimmune, farmaci- FANS -, intolleranza al lattosio, NCGS) possono causare una lesione </a:t>
            </a:r>
            <a:r>
              <a:rPr lang="it-IT" dirty="0" err="1" smtClean="0">
                <a:solidFill>
                  <a:srgbClr val="000099"/>
                </a:solidFill>
              </a:rPr>
              <a:t>Marsh</a:t>
            </a:r>
            <a:r>
              <a:rPr lang="it-IT" dirty="0" smtClean="0">
                <a:solidFill>
                  <a:srgbClr val="000099"/>
                </a:solidFill>
              </a:rPr>
              <a:t> 1</a:t>
            </a:r>
          </a:p>
          <a:p>
            <a:pPr algn="just"/>
            <a:r>
              <a:rPr lang="it-IT" dirty="0" smtClean="0">
                <a:solidFill>
                  <a:srgbClr val="000099"/>
                </a:solidFill>
              </a:rPr>
              <a:t>Solo i casi di </a:t>
            </a:r>
            <a:r>
              <a:rPr lang="it-IT" dirty="0" err="1" smtClean="0">
                <a:solidFill>
                  <a:srgbClr val="000099"/>
                </a:solidFill>
              </a:rPr>
              <a:t>Marsh</a:t>
            </a:r>
            <a:r>
              <a:rPr lang="it-IT" dirty="0" smtClean="0">
                <a:solidFill>
                  <a:srgbClr val="000099"/>
                </a:solidFill>
              </a:rPr>
              <a:t> 1 con sierologia e genetica positiva sono da conside-rarsi celiachie potenziali (circa il 10% delle lesioni </a:t>
            </a:r>
            <a:r>
              <a:rPr lang="it-IT" dirty="0" err="1" smtClean="0">
                <a:solidFill>
                  <a:srgbClr val="000099"/>
                </a:solidFill>
              </a:rPr>
              <a:t>Marsh</a:t>
            </a:r>
            <a:r>
              <a:rPr lang="it-IT" dirty="0" smtClean="0">
                <a:solidFill>
                  <a:srgbClr val="000099"/>
                </a:solidFill>
              </a:rPr>
              <a:t> 1)</a:t>
            </a:r>
            <a:endParaRPr lang="it-IT" dirty="0">
              <a:solidFill>
                <a:srgbClr val="000099"/>
              </a:solidFill>
            </a:endParaRPr>
          </a:p>
        </p:txBody>
      </p:sp>
      <p:pic>
        <p:nvPicPr>
          <p:cNvPr id="6" name="Immagine 3" descr="Image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0017" y="1772816"/>
            <a:ext cx="2016125" cy="243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68009" y="4653137"/>
            <a:ext cx="201771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68008" y="5517232"/>
            <a:ext cx="2089150" cy="108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7608169" y="5013176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solidFill>
                  <a:prstClr val="white"/>
                </a:solidFill>
                <a:latin typeface="Calibri"/>
              </a:rPr>
              <a:t>EmA</a:t>
            </a:r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CasellaDiTesto 9"/>
          <p:cNvSpPr txBox="1"/>
          <p:nvPr/>
        </p:nvSpPr>
        <p:spPr>
          <a:xfrm>
            <a:off x="7464152" y="5517232"/>
            <a:ext cx="12942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prstClr val="black"/>
                </a:solidFill>
                <a:latin typeface="Calibri"/>
              </a:rPr>
              <a:t>Anti-TG2</a:t>
            </a:r>
            <a:endParaRPr lang="it-IT" sz="1600" dirty="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8359776" y="3861049"/>
            <a:ext cx="2308225" cy="2776537"/>
            <a:chOff x="340" y="1842"/>
            <a:chExt cx="1406" cy="1613"/>
          </a:xfrm>
        </p:grpSpPr>
        <p:grpSp>
          <p:nvGrpSpPr>
            <p:cNvPr id="12" name="Group 10"/>
            <p:cNvGrpSpPr>
              <a:grpSpLocks/>
            </p:cNvGrpSpPr>
            <p:nvPr/>
          </p:nvGrpSpPr>
          <p:grpSpPr bwMode="auto">
            <a:xfrm>
              <a:off x="403" y="2795"/>
              <a:ext cx="1343" cy="660"/>
              <a:chOff x="4150" y="682"/>
              <a:chExt cx="1343" cy="660"/>
            </a:xfrm>
          </p:grpSpPr>
          <p:sp>
            <p:nvSpPr>
              <p:cNvPr id="23" name="Text Box 11"/>
              <p:cNvSpPr txBox="1">
                <a:spLocks noChangeAspect="1" noChangeArrowheads="1"/>
              </p:cNvSpPr>
              <p:nvPr/>
            </p:nvSpPr>
            <p:spPr bwMode="auto">
              <a:xfrm>
                <a:off x="4749" y="901"/>
                <a:ext cx="744" cy="408"/>
              </a:xfrm>
              <a:prstGeom prst="rect">
                <a:avLst/>
              </a:prstGeom>
              <a:noFill/>
              <a:ln w="31750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GB" altLang="it-IT" sz="1200" b="1">
                    <a:solidFill>
                      <a:srgbClr val="FF0000"/>
                    </a:solidFill>
                    <a:latin typeface="Calibri"/>
                  </a:rPr>
                  <a:t>DQA1*03</a:t>
                </a:r>
              </a:p>
              <a:p>
                <a:pPr algn="ctr">
                  <a:lnSpc>
                    <a:spcPct val="110000"/>
                  </a:lnSpc>
                </a:pPr>
                <a:endParaRPr lang="en-GB" altLang="it-IT" sz="1200" b="1">
                  <a:solidFill>
                    <a:srgbClr val="FF0000"/>
                  </a:solidFill>
                  <a:latin typeface="Calibri"/>
                </a:endParaRPr>
              </a:p>
              <a:p>
                <a:pPr algn="ctr">
                  <a:lnSpc>
                    <a:spcPct val="120000"/>
                  </a:lnSpc>
                </a:pPr>
                <a:r>
                  <a:rPr lang="en-GB" altLang="it-IT" sz="1200" b="1">
                    <a:solidFill>
                      <a:srgbClr val="FF0000"/>
                    </a:solidFill>
                    <a:latin typeface="Calibri"/>
                  </a:rPr>
                  <a:t>   DQB1*0302</a:t>
                </a:r>
                <a:endParaRPr lang="en-GB" altLang="it-IT" sz="1200" b="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4" name="Text Box 12"/>
              <p:cNvSpPr txBox="1">
                <a:spLocks noChangeAspect="1" noChangeArrowheads="1"/>
              </p:cNvSpPr>
              <p:nvPr/>
            </p:nvSpPr>
            <p:spPr bwMode="auto">
              <a:xfrm>
                <a:off x="4150" y="682"/>
                <a:ext cx="511" cy="1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341313" indent="-341313">
                  <a:spcBef>
                    <a:spcPct val="20000"/>
                  </a:spcBef>
                </a:pPr>
                <a:r>
                  <a:rPr lang="it-IT" altLang="it-IT" sz="1600" b="1">
                    <a:solidFill>
                      <a:prstClr val="black"/>
                    </a:solidFill>
                    <a:latin typeface="Calibri"/>
                  </a:rPr>
                  <a:t>    </a:t>
                </a:r>
                <a:r>
                  <a:rPr lang="it-IT" altLang="it-IT" sz="1600" b="1">
                    <a:solidFill>
                      <a:prstClr val="white"/>
                    </a:solidFill>
                    <a:latin typeface="Calibri"/>
                  </a:rPr>
                  <a:t> </a:t>
                </a:r>
                <a:r>
                  <a:rPr lang="it-IT" altLang="it-IT" sz="1600" b="1">
                    <a:solidFill>
                      <a:srgbClr val="FF0000"/>
                    </a:solidFill>
                    <a:latin typeface="Calibri"/>
                  </a:rPr>
                  <a:t>DQ8 </a:t>
                </a:r>
              </a:p>
            </p:txBody>
          </p:sp>
          <p:pic>
            <p:nvPicPr>
              <p:cNvPr id="25" name="Picture 13" descr="a"/>
              <p:cNvPicPr>
                <a:picLocks noChangeAspect="1" noChangeArrowheads="1"/>
              </p:cNvPicPr>
              <p:nvPr/>
            </p:nvPicPr>
            <p:blipFill>
              <a:blip r:embed="rId5" cstate="print">
                <a:lum bright="24000" contrast="30000"/>
              </a:blip>
              <a:srcRect l="6744" r="2119"/>
              <a:stretch>
                <a:fillRect/>
              </a:stretch>
            </p:blipFill>
            <p:spPr bwMode="auto">
              <a:xfrm>
                <a:off x="4180" y="843"/>
                <a:ext cx="617" cy="469"/>
              </a:xfrm>
              <a:prstGeom prst="rect">
                <a:avLst/>
              </a:prstGeom>
              <a:solidFill>
                <a:srgbClr val="F7F7F7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Rectangle 14"/>
              <p:cNvSpPr>
                <a:spLocks noChangeAspect="1" noChangeArrowheads="1"/>
              </p:cNvSpPr>
              <p:nvPr/>
            </p:nvSpPr>
            <p:spPr bwMode="auto">
              <a:xfrm>
                <a:off x="4150" y="887"/>
                <a:ext cx="242" cy="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341313" indent="-341313">
                  <a:spcBef>
                    <a:spcPct val="20000"/>
                  </a:spcBef>
                </a:pPr>
                <a:r>
                  <a:rPr lang="it-IT" altLang="it-IT" sz="1400" b="1">
                    <a:solidFill>
                      <a:prstClr val="white"/>
                    </a:solidFill>
                    <a:latin typeface="Symbol" pitchFamily="18" charset="2"/>
                  </a:rPr>
                  <a:t>a</a:t>
                </a:r>
                <a:r>
                  <a:rPr lang="it-IT" altLang="it-IT" sz="1400" b="1">
                    <a:solidFill>
                      <a:prstClr val="white"/>
                    </a:solidFill>
                    <a:latin typeface="Calibri"/>
                  </a:rPr>
                  <a:t>3</a:t>
                </a:r>
                <a:endParaRPr lang="en-GB" altLang="it-IT" sz="1400" b="1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7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4150" y="1163"/>
                <a:ext cx="340" cy="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341313" indent="-341313">
                  <a:spcBef>
                    <a:spcPct val="20000"/>
                  </a:spcBef>
                </a:pPr>
                <a:r>
                  <a:rPr lang="it-IT" altLang="it-IT" sz="1400" b="1">
                    <a:solidFill>
                      <a:srgbClr val="92D050"/>
                    </a:solidFill>
                    <a:latin typeface="Symbol" pitchFamily="18" charset="2"/>
                  </a:rPr>
                  <a:t>b</a:t>
                </a:r>
                <a:r>
                  <a:rPr lang="it-IT" altLang="it-IT" sz="1400" b="1">
                    <a:solidFill>
                      <a:srgbClr val="92D050"/>
                    </a:solidFill>
                    <a:latin typeface="Calibri"/>
                  </a:rPr>
                  <a:t>302</a:t>
                </a:r>
                <a:endParaRPr lang="en-GB" altLang="it-IT" sz="1400" b="1">
                  <a:solidFill>
                    <a:srgbClr val="92D050"/>
                  </a:solidFill>
                  <a:latin typeface="Calibri"/>
                </a:endParaRPr>
              </a:p>
            </p:txBody>
          </p:sp>
          <p:sp>
            <p:nvSpPr>
              <p:cNvPr id="28" name="Rectangle 16"/>
              <p:cNvSpPr>
                <a:spLocks noChangeAspect="1" noChangeArrowheads="1"/>
              </p:cNvSpPr>
              <p:nvPr/>
            </p:nvSpPr>
            <p:spPr bwMode="auto">
              <a:xfrm>
                <a:off x="4823" y="1174"/>
                <a:ext cx="54" cy="53"/>
              </a:xfrm>
              <a:prstGeom prst="rect">
                <a:avLst/>
              </a:prstGeom>
              <a:solidFill>
                <a:srgbClr val="66FF33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>
                  <a:solidFill>
                    <a:prstClr val="black"/>
                  </a:solidFill>
                  <a:latin typeface="Calibri"/>
                </a:endParaRPr>
              </a:p>
            </p:txBody>
          </p:sp>
          <p:sp>
            <p:nvSpPr>
              <p:cNvPr id="29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4823" y="945"/>
                <a:ext cx="54" cy="53"/>
              </a:xfrm>
              <a:prstGeom prst="rect">
                <a:avLst/>
              </a:prstGeom>
              <a:solidFill>
                <a:schemeClr val="bg1"/>
              </a:solidFill>
              <a:ln w="317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it-IT" altLang="it-IT">
                  <a:solidFill>
                    <a:prstClr val="black"/>
                  </a:solidFill>
                  <a:latin typeface="Calibri"/>
                </a:endParaRPr>
              </a:p>
            </p:txBody>
          </p:sp>
        </p:grpSp>
        <p:grpSp>
          <p:nvGrpSpPr>
            <p:cNvPr id="13" name="Group 18"/>
            <p:cNvGrpSpPr>
              <a:grpSpLocks/>
            </p:cNvGrpSpPr>
            <p:nvPr/>
          </p:nvGrpSpPr>
          <p:grpSpPr bwMode="auto">
            <a:xfrm>
              <a:off x="385" y="2115"/>
              <a:ext cx="1251" cy="651"/>
              <a:chOff x="4117" y="-17"/>
              <a:chExt cx="1251" cy="651"/>
            </a:xfrm>
          </p:grpSpPr>
          <p:sp>
            <p:nvSpPr>
              <p:cNvPr id="15" name="Text Box 19"/>
              <p:cNvSpPr txBox="1">
                <a:spLocks noChangeAspect="1" noChangeArrowheads="1"/>
              </p:cNvSpPr>
              <p:nvPr/>
            </p:nvSpPr>
            <p:spPr bwMode="auto">
              <a:xfrm>
                <a:off x="4117" y="-17"/>
                <a:ext cx="535" cy="1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marL="341313" indent="-341313">
                  <a:spcBef>
                    <a:spcPct val="20000"/>
                  </a:spcBef>
                </a:pPr>
                <a:r>
                  <a:rPr lang="it-IT" altLang="it-IT" sz="1600" b="1">
                    <a:solidFill>
                      <a:prstClr val="black"/>
                    </a:solidFill>
                    <a:latin typeface="Calibri"/>
                  </a:rPr>
                  <a:t>     </a:t>
                </a:r>
                <a:r>
                  <a:rPr lang="it-IT" altLang="it-IT" sz="1600" b="1">
                    <a:solidFill>
                      <a:srgbClr val="FF0000"/>
                    </a:solidFill>
                    <a:latin typeface="Calibri"/>
                  </a:rPr>
                  <a:t> DQ2</a:t>
                </a:r>
                <a:r>
                  <a:rPr lang="it-IT" altLang="it-IT" sz="1400" b="1">
                    <a:solidFill>
                      <a:srgbClr val="FF0000"/>
                    </a:solidFill>
                    <a:latin typeface="Calibri"/>
                  </a:rPr>
                  <a:t> </a:t>
                </a:r>
                <a:endParaRPr lang="it-IT" altLang="it-IT" sz="1400" b="1">
                  <a:solidFill>
                    <a:prstClr val="black"/>
                  </a:solidFill>
                  <a:latin typeface="Calibri"/>
                </a:endParaRPr>
              </a:p>
            </p:txBody>
          </p:sp>
          <p:grpSp>
            <p:nvGrpSpPr>
              <p:cNvPr id="16" name="Group 20"/>
              <p:cNvGrpSpPr>
                <a:grpSpLocks noChangeAspect="1"/>
              </p:cNvGrpSpPr>
              <p:nvPr/>
            </p:nvGrpSpPr>
            <p:grpSpPr bwMode="auto">
              <a:xfrm>
                <a:off x="4822" y="210"/>
                <a:ext cx="546" cy="417"/>
                <a:chOff x="5014" y="348"/>
                <a:chExt cx="757" cy="578"/>
              </a:xfrm>
            </p:grpSpPr>
            <p:sp>
              <p:nvSpPr>
                <p:cNvPr id="20" name="Rectangle 21"/>
                <p:cNvSpPr>
                  <a:spLocks noChangeAspect="1" noChangeArrowheads="1"/>
                </p:cNvSpPr>
                <p:nvPr/>
              </p:nvSpPr>
              <p:spPr bwMode="auto">
                <a:xfrm>
                  <a:off x="5028" y="724"/>
                  <a:ext cx="75" cy="75"/>
                </a:xfrm>
                <a:prstGeom prst="rect">
                  <a:avLst/>
                </a:prstGeom>
                <a:solidFill>
                  <a:srgbClr val="FF0000"/>
                </a:solidFill>
                <a:ln w="317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1" name="Rectangle 22"/>
                <p:cNvSpPr>
                  <a:spLocks noChangeAspect="1" noChangeArrowheads="1"/>
                </p:cNvSpPr>
                <p:nvPr/>
              </p:nvSpPr>
              <p:spPr bwMode="auto">
                <a:xfrm>
                  <a:off x="5028" y="410"/>
                  <a:ext cx="75" cy="74"/>
                </a:xfrm>
                <a:prstGeom prst="rect">
                  <a:avLst/>
                </a:prstGeom>
                <a:solidFill>
                  <a:srgbClr val="00FFFF"/>
                </a:solidFill>
                <a:ln w="31750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it-IT" altLang="it-IT">
                    <a:solidFill>
                      <a:prstClr val="black"/>
                    </a:solidFill>
                    <a:latin typeface="Calibri"/>
                  </a:endParaRPr>
                </a:p>
              </p:txBody>
            </p:sp>
            <p:sp>
              <p:nvSpPr>
                <p:cNvPr id="22" name="Text Box 23"/>
                <p:cNvSpPr txBox="1">
                  <a:spLocks noChangeAspect="1" noChangeArrowheads="1"/>
                </p:cNvSpPr>
                <p:nvPr/>
              </p:nvSpPr>
              <p:spPr bwMode="auto">
                <a:xfrm>
                  <a:off x="5014" y="348"/>
                  <a:ext cx="757" cy="578"/>
                </a:xfrm>
                <a:prstGeom prst="rect">
                  <a:avLst/>
                </a:prstGeom>
                <a:noFill/>
                <a:ln w="31750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lnSpc>
                      <a:spcPct val="110000"/>
                    </a:lnSpc>
                  </a:pPr>
                  <a:r>
                    <a:rPr lang="en-GB" altLang="it-IT" sz="1400">
                      <a:solidFill>
                        <a:prstClr val="black"/>
                      </a:solidFill>
                      <a:latin typeface="Calibri"/>
                    </a:rPr>
                    <a:t> </a:t>
                  </a:r>
                  <a:r>
                    <a:rPr lang="en-GB" altLang="it-IT" sz="1200" b="1">
                      <a:solidFill>
                        <a:srgbClr val="FF0000"/>
                      </a:solidFill>
                      <a:latin typeface="Calibri"/>
                    </a:rPr>
                    <a:t>DQA1*05</a:t>
                  </a:r>
                </a:p>
                <a:p>
                  <a:pPr algn="ctr"/>
                  <a:endParaRPr lang="en-GB" altLang="it-IT" sz="1200" b="1">
                    <a:solidFill>
                      <a:srgbClr val="FF0000"/>
                    </a:solidFill>
                    <a:latin typeface="Calibri"/>
                  </a:endParaRPr>
                </a:p>
                <a:p>
                  <a:pPr algn="ctr">
                    <a:lnSpc>
                      <a:spcPct val="110000"/>
                    </a:lnSpc>
                  </a:pPr>
                  <a:r>
                    <a:rPr lang="en-GB" altLang="it-IT" sz="1200" b="1">
                      <a:solidFill>
                        <a:srgbClr val="FF0000"/>
                      </a:solidFill>
                      <a:latin typeface="Calibri"/>
                    </a:rPr>
                    <a:t>  DQB1*02</a:t>
                  </a:r>
                  <a:endParaRPr lang="en-GB" altLang="it-IT" sz="1200" b="1">
                    <a:solidFill>
                      <a:prstClr val="white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7" name="Picture 24" descr="a"/>
              <p:cNvPicPr>
                <a:picLocks noChangeAspect="1" noChangeArrowheads="1"/>
              </p:cNvPicPr>
              <p:nvPr/>
            </p:nvPicPr>
            <p:blipFill>
              <a:blip r:embed="rId6" cstate="print">
                <a:lum bright="24000" contrast="30000"/>
              </a:blip>
              <a:srcRect l="6744" r="2119"/>
              <a:stretch>
                <a:fillRect/>
              </a:stretch>
            </p:blipFill>
            <p:spPr bwMode="auto">
              <a:xfrm>
                <a:off x="4175" y="134"/>
                <a:ext cx="620" cy="471"/>
              </a:xfrm>
              <a:prstGeom prst="rect">
                <a:avLst/>
              </a:prstGeom>
              <a:solidFill>
                <a:srgbClr val="F7F7F7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8" name="Text Box 25"/>
              <p:cNvSpPr txBox="1">
                <a:spLocks noChangeAspect="1" noChangeArrowheads="1"/>
              </p:cNvSpPr>
              <p:nvPr/>
            </p:nvSpPr>
            <p:spPr bwMode="auto">
              <a:xfrm>
                <a:off x="4175" y="137"/>
                <a:ext cx="242" cy="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it-IT" altLang="it-IT" sz="1400" b="1">
                    <a:solidFill>
                      <a:srgbClr val="00B0F0"/>
                    </a:solidFill>
                    <a:latin typeface="Symbol" pitchFamily="18" charset="2"/>
                  </a:rPr>
                  <a:t>a</a:t>
                </a:r>
                <a:r>
                  <a:rPr lang="it-IT" altLang="it-IT" sz="1400" b="1">
                    <a:solidFill>
                      <a:srgbClr val="00B0F0"/>
                    </a:solidFill>
                    <a:latin typeface="Calibri"/>
                  </a:rPr>
                  <a:t>5</a:t>
                </a:r>
                <a:endParaRPr lang="en-GB" altLang="it-IT" sz="1400" b="1">
                  <a:solidFill>
                    <a:srgbClr val="00B0F0"/>
                  </a:solidFill>
                  <a:latin typeface="Calibri"/>
                </a:endParaRPr>
              </a:p>
            </p:txBody>
          </p:sp>
          <p:sp>
            <p:nvSpPr>
              <p:cNvPr id="19" name="Text Box 26"/>
              <p:cNvSpPr txBox="1">
                <a:spLocks noChangeAspect="1" noChangeArrowheads="1"/>
              </p:cNvSpPr>
              <p:nvPr/>
            </p:nvSpPr>
            <p:spPr bwMode="auto">
              <a:xfrm>
                <a:off x="4175" y="455"/>
                <a:ext cx="234" cy="1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spcBef>
                    <a:spcPct val="20000"/>
                  </a:spcBef>
                </a:pPr>
                <a:r>
                  <a:rPr lang="it-IT" altLang="it-IT" sz="1400" b="1">
                    <a:solidFill>
                      <a:srgbClr val="FF0000"/>
                    </a:solidFill>
                    <a:latin typeface="Symbol" pitchFamily="18" charset="2"/>
                  </a:rPr>
                  <a:t>b</a:t>
                </a:r>
                <a:r>
                  <a:rPr lang="it-IT" altLang="it-IT" sz="1400" b="1">
                    <a:solidFill>
                      <a:srgbClr val="FF0000"/>
                    </a:solidFill>
                    <a:latin typeface="Calibri"/>
                  </a:rPr>
                  <a:t>2</a:t>
                </a:r>
                <a:endParaRPr lang="en-GB" altLang="it-IT" sz="1400" b="1">
                  <a:solidFill>
                    <a:srgbClr val="FF0000"/>
                  </a:solidFill>
                  <a:latin typeface="Calibri"/>
                </a:endParaRPr>
              </a:p>
            </p:txBody>
          </p:sp>
        </p:grpSp>
        <p:sp>
          <p:nvSpPr>
            <p:cNvPr id="14" name="Text Box 27"/>
            <p:cNvSpPr txBox="1">
              <a:spLocks noChangeArrowheads="1"/>
            </p:cNvSpPr>
            <p:nvPr/>
          </p:nvSpPr>
          <p:spPr bwMode="auto">
            <a:xfrm>
              <a:off x="340" y="1842"/>
              <a:ext cx="113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it-IT" altLang="it-IT" sz="2000" b="1">
                <a:solidFill>
                  <a:srgbClr val="FF0000"/>
                </a:solidFill>
                <a:latin typeface="Calibri"/>
              </a:endParaRPr>
            </a:p>
          </p:txBody>
        </p:sp>
      </p:grpSp>
      <p:sp>
        <p:nvSpPr>
          <p:cNvPr id="49" name="CasellaDiTesto 48"/>
          <p:cNvSpPr txBox="1"/>
          <p:nvPr/>
        </p:nvSpPr>
        <p:spPr>
          <a:xfrm>
            <a:off x="8472265" y="2132856"/>
            <a:ext cx="220073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b="1" dirty="0" err="1">
                <a:solidFill>
                  <a:srgbClr val="000099"/>
                </a:solidFill>
                <a:latin typeface="Calibri"/>
              </a:rPr>
              <a:t>Marsh</a:t>
            </a:r>
            <a:r>
              <a:rPr lang="it-IT" b="1" dirty="0">
                <a:solidFill>
                  <a:srgbClr val="000099"/>
                </a:solidFill>
                <a:latin typeface="Calibri"/>
              </a:rPr>
              <a:t> 1 = celiachia </a:t>
            </a:r>
          </a:p>
          <a:p>
            <a:pPr algn="just"/>
            <a:r>
              <a:rPr lang="it-IT" b="1" dirty="0">
                <a:solidFill>
                  <a:srgbClr val="000099"/>
                </a:solidFill>
                <a:latin typeface="Calibri"/>
              </a:rPr>
              <a:t>potenziale solo se </a:t>
            </a:r>
          </a:p>
          <a:p>
            <a:pPr algn="just"/>
            <a:r>
              <a:rPr lang="it-IT" b="1" dirty="0">
                <a:solidFill>
                  <a:srgbClr val="000099"/>
                </a:solidFill>
                <a:latin typeface="Calibri"/>
              </a:rPr>
              <a:t>sierologia (</a:t>
            </a:r>
            <a:r>
              <a:rPr lang="it-IT" b="1" dirty="0" err="1">
                <a:solidFill>
                  <a:srgbClr val="000099"/>
                </a:solidFill>
                <a:latin typeface="Calibri"/>
              </a:rPr>
              <a:t>EmA</a:t>
            </a:r>
            <a:r>
              <a:rPr lang="it-IT" b="1" dirty="0">
                <a:solidFill>
                  <a:srgbClr val="000099"/>
                </a:solidFill>
                <a:latin typeface="Calibri"/>
              </a:rPr>
              <a:t>/anti-</a:t>
            </a:r>
          </a:p>
          <a:p>
            <a:pPr algn="just"/>
            <a:r>
              <a:rPr lang="it-IT" b="1" dirty="0">
                <a:solidFill>
                  <a:srgbClr val="000099"/>
                </a:solidFill>
                <a:latin typeface="Calibri"/>
              </a:rPr>
              <a:t>TG2 ) e genetica sono </a:t>
            </a:r>
          </a:p>
          <a:p>
            <a:pPr algn="just"/>
            <a:r>
              <a:rPr lang="it-IT" b="1" dirty="0">
                <a:solidFill>
                  <a:srgbClr val="000099"/>
                </a:solidFill>
                <a:latin typeface="Calibri"/>
              </a:rPr>
              <a:t>entrambe positive</a:t>
            </a:r>
            <a:endParaRPr lang="it-IT" b="1" dirty="0">
              <a:solidFill>
                <a:srgbClr val="0000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76198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991544" y="2348880"/>
            <a:ext cx="8229600" cy="2520280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2800" dirty="0" err="1">
                <a:solidFill>
                  <a:srgbClr val="000099"/>
                </a:solidFill>
              </a:rPr>
              <a:t>Mistake</a:t>
            </a:r>
            <a:r>
              <a:rPr lang="it-IT" sz="2800" dirty="0">
                <a:solidFill>
                  <a:srgbClr val="000099"/>
                </a:solidFill>
              </a:rPr>
              <a:t> 7</a:t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>
                <a:solidFill>
                  <a:srgbClr val="000099"/>
                </a:solidFill>
              </a:rPr>
              <a:t/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 err="1">
                <a:solidFill>
                  <a:srgbClr val="000099"/>
                </a:solidFill>
              </a:rPr>
              <a:t>Missing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IgA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deficiency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when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testing</a:t>
            </a:r>
            <a:r>
              <a:rPr lang="it-IT" sz="2800" dirty="0">
                <a:solidFill>
                  <a:srgbClr val="000099"/>
                </a:solidFill>
              </a:rPr>
              <a:t> a </a:t>
            </a:r>
            <a:r>
              <a:rPr lang="it-IT" sz="2800" dirty="0" err="1">
                <a:solidFill>
                  <a:srgbClr val="000099"/>
                </a:solidFill>
              </a:rPr>
              <a:t>patient</a:t>
            </a:r>
            <a:r>
              <a:rPr lang="it-IT" sz="2800" dirty="0">
                <a:solidFill>
                  <a:srgbClr val="000099"/>
                </a:solidFill>
              </a:rPr>
              <a:t> with </a:t>
            </a:r>
            <a:r>
              <a:rPr lang="it-IT" sz="2800" dirty="0" err="1">
                <a:solidFill>
                  <a:srgbClr val="000099"/>
                </a:solidFill>
              </a:rPr>
              <a:t>suspected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coeliac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disease</a:t>
            </a:r>
            <a:endParaRPr lang="it-IT" sz="2800" dirty="0">
              <a:solidFill>
                <a:srgbClr val="000099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0"/>
            <a:ext cx="85629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2995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000099"/>
                </a:solidFill>
              </a:rPr>
              <a:t>Deficit </a:t>
            </a:r>
            <a:r>
              <a:rPr lang="it-IT" sz="3200" dirty="0" err="1">
                <a:solidFill>
                  <a:srgbClr val="000099"/>
                </a:solidFill>
              </a:rPr>
              <a:t>IgA</a:t>
            </a:r>
            <a:r>
              <a:rPr lang="it-IT" sz="3200" dirty="0">
                <a:solidFill>
                  <a:srgbClr val="000099"/>
                </a:solidFill>
              </a:rPr>
              <a:t> e celiachia: due patologie associate</a:t>
            </a:r>
            <a:endParaRPr lang="it-IT" sz="3200" dirty="0">
              <a:solidFill>
                <a:srgbClr val="000099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it-IT" dirty="0" smtClean="0">
                <a:solidFill>
                  <a:srgbClr val="000099"/>
                </a:solidFill>
              </a:rPr>
              <a:t>Circa il 7% dei pazienti con deficit selettivo di </a:t>
            </a:r>
            <a:r>
              <a:rPr lang="it-IT" dirty="0" err="1" smtClean="0">
                <a:solidFill>
                  <a:srgbClr val="000099"/>
                </a:solidFill>
              </a:rPr>
              <a:t>IgA</a:t>
            </a:r>
            <a:r>
              <a:rPr lang="it-IT" dirty="0" smtClean="0">
                <a:solidFill>
                  <a:srgbClr val="000099"/>
                </a:solidFill>
              </a:rPr>
              <a:t> è affetto da celiachia</a:t>
            </a:r>
          </a:p>
          <a:p>
            <a:pPr algn="just"/>
            <a:endParaRPr lang="it-IT" dirty="0" smtClean="0">
              <a:solidFill>
                <a:srgbClr val="000099"/>
              </a:solidFill>
            </a:endParaRPr>
          </a:p>
          <a:p>
            <a:pPr algn="just"/>
            <a:r>
              <a:rPr lang="it-IT" dirty="0" smtClean="0">
                <a:solidFill>
                  <a:srgbClr val="000099"/>
                </a:solidFill>
              </a:rPr>
              <a:t>Dal momento  che tutti gli anticorpi di classe </a:t>
            </a:r>
            <a:r>
              <a:rPr lang="it-IT" dirty="0" err="1" smtClean="0">
                <a:solidFill>
                  <a:srgbClr val="000099"/>
                </a:solidFill>
              </a:rPr>
              <a:t>IgA</a:t>
            </a:r>
            <a:r>
              <a:rPr lang="it-IT" dirty="0" smtClean="0">
                <a:solidFill>
                  <a:srgbClr val="000099"/>
                </a:solidFill>
              </a:rPr>
              <a:t> risultano negativi  in caso di deficit di </a:t>
            </a:r>
            <a:r>
              <a:rPr lang="it-IT" dirty="0" err="1" smtClean="0">
                <a:solidFill>
                  <a:srgbClr val="000099"/>
                </a:solidFill>
              </a:rPr>
              <a:t>IgA</a:t>
            </a:r>
            <a:r>
              <a:rPr lang="it-IT" dirty="0" smtClean="0">
                <a:solidFill>
                  <a:srgbClr val="000099"/>
                </a:solidFill>
              </a:rPr>
              <a:t>, in questa condizione lo screening per celiachia va effettuato con gli anticorpi </a:t>
            </a:r>
            <a:r>
              <a:rPr lang="it-IT" dirty="0" err="1" smtClean="0">
                <a:solidFill>
                  <a:srgbClr val="000099"/>
                </a:solidFill>
              </a:rPr>
              <a:t>antitransglutaminasi</a:t>
            </a:r>
            <a:r>
              <a:rPr lang="it-IT" dirty="0" smtClean="0">
                <a:solidFill>
                  <a:srgbClr val="000099"/>
                </a:solidFill>
              </a:rPr>
              <a:t> ed antigliadina </a:t>
            </a:r>
            <a:r>
              <a:rPr lang="it-IT" dirty="0" err="1" smtClean="0">
                <a:solidFill>
                  <a:srgbClr val="000099"/>
                </a:solidFill>
              </a:rPr>
              <a:t>deamidata</a:t>
            </a:r>
            <a:r>
              <a:rPr lang="it-IT" dirty="0" smtClean="0">
                <a:solidFill>
                  <a:srgbClr val="000099"/>
                </a:solidFill>
              </a:rPr>
              <a:t> di classe IgG</a:t>
            </a:r>
          </a:p>
          <a:p>
            <a:pPr algn="just"/>
            <a:endParaRPr lang="it-IT" dirty="0" smtClean="0">
              <a:solidFill>
                <a:srgbClr val="000099"/>
              </a:solidFill>
            </a:endParaRPr>
          </a:p>
          <a:p>
            <a:pPr algn="just"/>
            <a:r>
              <a:rPr lang="it-IT" dirty="0" smtClean="0">
                <a:solidFill>
                  <a:srgbClr val="000099"/>
                </a:solidFill>
              </a:rPr>
              <a:t>Per escludere la presenza di deficit di </a:t>
            </a:r>
            <a:r>
              <a:rPr lang="it-IT" dirty="0" err="1" smtClean="0">
                <a:solidFill>
                  <a:srgbClr val="000099"/>
                </a:solidFill>
              </a:rPr>
              <a:t>IgA</a:t>
            </a:r>
            <a:r>
              <a:rPr lang="it-IT" dirty="0" smtClean="0">
                <a:solidFill>
                  <a:srgbClr val="000099"/>
                </a:solidFill>
              </a:rPr>
              <a:t> è utile associare allo screening </a:t>
            </a:r>
            <a:r>
              <a:rPr lang="it-IT" dirty="0" err="1" smtClean="0">
                <a:solidFill>
                  <a:srgbClr val="000099"/>
                </a:solidFill>
              </a:rPr>
              <a:t>anticorpale</a:t>
            </a:r>
            <a:r>
              <a:rPr lang="it-IT" dirty="0" smtClean="0">
                <a:solidFill>
                  <a:srgbClr val="000099"/>
                </a:solidFill>
              </a:rPr>
              <a:t> la ricerca delle </a:t>
            </a:r>
            <a:r>
              <a:rPr lang="it-IT" dirty="0" err="1" smtClean="0">
                <a:solidFill>
                  <a:srgbClr val="000099"/>
                </a:solidFill>
              </a:rPr>
              <a:t>IgA</a:t>
            </a:r>
            <a:r>
              <a:rPr lang="it-IT" dirty="0" smtClean="0">
                <a:solidFill>
                  <a:srgbClr val="000099"/>
                </a:solidFill>
              </a:rPr>
              <a:t> totali </a:t>
            </a:r>
            <a:r>
              <a:rPr lang="it-IT" dirty="0" err="1" smtClean="0">
                <a:solidFill>
                  <a:srgbClr val="000099"/>
                </a:solidFill>
              </a:rPr>
              <a:t>sieriche</a:t>
            </a:r>
            <a:endParaRPr lang="it-IT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1110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 bwMode="auto">
          <a:xfrm>
            <a:off x="1847528" y="332656"/>
            <a:ext cx="2736304" cy="2232248"/>
          </a:xfrm>
          <a:prstGeom prst="rect">
            <a:avLst/>
          </a:prstGeom>
          <a:noFill/>
          <a:ln w="57150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 sz="20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Comparison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among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serological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tests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for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identifying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coeliac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disease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in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patients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with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IgA</a:t>
            </a:r>
            <a:r>
              <a:rPr lang="it-IT" sz="2000" kern="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 </a:t>
            </a:r>
            <a:r>
              <a:rPr lang="it-IT" sz="2000" kern="0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/>
              </a:rPr>
              <a:t>deficiency</a:t>
            </a:r>
            <a:endParaRPr lang="it-IT" sz="2000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/>
            </a:endParaRPr>
          </a:p>
        </p:txBody>
      </p:sp>
      <p:graphicFrame>
        <p:nvGraphicFramePr>
          <p:cNvPr id="5" name="Segnaposto tabella 3"/>
          <p:cNvGraphicFramePr>
            <a:graphicFrameLocks/>
          </p:cNvGraphicFramePr>
          <p:nvPr/>
        </p:nvGraphicFramePr>
        <p:xfrm>
          <a:off x="4871864" y="188641"/>
          <a:ext cx="5328592" cy="3096165"/>
        </p:xfrm>
        <a:graphic>
          <a:graphicData uri="http://schemas.openxmlformats.org/drawingml/2006/table">
            <a:tbl>
              <a:tblPr firstRow="1" bandRow="1"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72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2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06873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endParaRPr lang="it-IT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</a:rPr>
                        <a:t>DGP </a:t>
                      </a:r>
                    </a:p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</a:rPr>
                        <a:t>IgG</a:t>
                      </a:r>
                      <a:endParaRPr lang="it-IT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</a:rPr>
                        <a:t>Anti-TG2 IgG</a:t>
                      </a:r>
                      <a:endParaRPr lang="it-IT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Tahoma"/>
                        </a:defRPr>
                      </a:lvl9pPr>
                    </a:lstStyle>
                    <a:p>
                      <a:pPr algn="ctr"/>
                      <a:r>
                        <a:rPr lang="it-IT" sz="1400" dirty="0" err="1" smtClean="0">
                          <a:solidFill>
                            <a:srgbClr val="FF0000"/>
                          </a:solidFill>
                        </a:rPr>
                        <a:t>EmA</a:t>
                      </a:r>
                      <a:r>
                        <a:rPr lang="it-IT" sz="140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it-IT" sz="1400" dirty="0" smtClean="0">
                          <a:solidFill>
                            <a:srgbClr val="FF0000"/>
                          </a:solidFill>
                        </a:rPr>
                        <a:t>IgG</a:t>
                      </a:r>
                      <a:endParaRPr lang="it-IT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525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err="1" smtClean="0"/>
                        <a:t>Sensitivity</a:t>
                      </a:r>
                      <a:r>
                        <a:rPr lang="it-IT" sz="1400" dirty="0" smtClean="0"/>
                        <a:t>  (</a:t>
                      </a:r>
                      <a:r>
                        <a:rPr lang="it-IT" sz="1400" dirty="0" err="1" smtClean="0"/>
                        <a:t>according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to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age-specific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cutoff</a:t>
                      </a:r>
                      <a:r>
                        <a:rPr lang="it-IT" sz="1400" dirty="0" smtClean="0"/>
                        <a:t>)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88.2%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91.2%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75.8%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525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err="1" smtClean="0"/>
                        <a:t>Sensitivity</a:t>
                      </a:r>
                      <a:r>
                        <a:rPr lang="it-IT" sz="1400" dirty="0" smtClean="0"/>
                        <a:t> (</a:t>
                      </a:r>
                      <a:r>
                        <a:rPr lang="it-IT" sz="1400" dirty="0" err="1" smtClean="0"/>
                        <a:t>according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to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manufacturer</a:t>
                      </a:r>
                      <a:r>
                        <a:rPr lang="it-IT" sz="1400" baseline="0" dirty="0" smtClean="0"/>
                        <a:t> </a:t>
                      </a:r>
                      <a:r>
                        <a:rPr lang="it-IT" sz="1400" baseline="0" dirty="0" err="1" smtClean="0"/>
                        <a:t>cutoff</a:t>
                      </a:r>
                      <a:r>
                        <a:rPr lang="it-IT" sz="1400" baseline="0" dirty="0" smtClean="0"/>
                        <a:t>)</a:t>
                      </a:r>
                      <a:r>
                        <a:rPr lang="it-IT" sz="1400" dirty="0" smtClean="0"/>
                        <a:t> 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88.2%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82.4%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75.8%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723"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err="1" smtClean="0"/>
                        <a:t>Mean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sensitivity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88.2%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86.8%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smtClean="0"/>
                        <a:t>75.8%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1533">
                <a:tc gridSpan="4">
                  <a:txBody>
                    <a:bodyPr/>
                    <a:lstStyle>
                      <a:defPPr>
                        <a:defRPr lang="it-IT"/>
                      </a:defPPr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Tahoma"/>
                        </a:defRPr>
                      </a:lvl9pPr>
                    </a:lstStyle>
                    <a:p>
                      <a:r>
                        <a:rPr lang="it-IT" sz="1400" dirty="0" err="1" smtClean="0"/>
                        <a:t>Cutoff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for</a:t>
                      </a:r>
                      <a:r>
                        <a:rPr lang="it-IT" sz="1400" dirty="0" smtClean="0"/>
                        <a:t> ELISA (</a:t>
                      </a:r>
                      <a:r>
                        <a:rPr lang="it-IT" sz="1400" dirty="0" err="1" smtClean="0"/>
                        <a:t>children</a:t>
                      </a:r>
                      <a:r>
                        <a:rPr lang="it-IT" sz="1400" dirty="0" smtClean="0"/>
                        <a:t>, </a:t>
                      </a:r>
                      <a:r>
                        <a:rPr lang="it-IT" sz="1400" dirty="0" err="1" smtClean="0"/>
                        <a:t>adults</a:t>
                      </a:r>
                      <a:r>
                        <a:rPr lang="it-IT" sz="1400" dirty="0" smtClean="0"/>
                        <a:t>, </a:t>
                      </a:r>
                      <a:r>
                        <a:rPr lang="it-IT" sz="1400" dirty="0" err="1" smtClean="0"/>
                        <a:t>manufacturer</a:t>
                      </a:r>
                      <a:r>
                        <a:rPr lang="it-IT" sz="1400" dirty="0" smtClean="0"/>
                        <a:t> </a:t>
                      </a:r>
                      <a:r>
                        <a:rPr lang="it-IT" sz="1400" dirty="0" err="1" smtClean="0"/>
                        <a:t>cutoff</a:t>
                      </a:r>
                      <a:r>
                        <a:rPr lang="it-IT" sz="1400" dirty="0" smtClean="0"/>
                        <a:t>):</a:t>
                      </a:r>
                      <a:r>
                        <a:rPr lang="it-IT" sz="1400" baseline="0" dirty="0" smtClean="0"/>
                        <a:t> IgG DGP 15.9, 13.8, 25.0 AU; IgG anti-TG2 25.5, 4.6, 100.0 AU; cut-off </a:t>
                      </a:r>
                      <a:r>
                        <a:rPr lang="it-IT" sz="1400" baseline="0" dirty="0" err="1" smtClean="0"/>
                        <a:t>for</a:t>
                      </a:r>
                      <a:r>
                        <a:rPr lang="it-IT" sz="1400" baseline="0" dirty="0" smtClean="0"/>
                        <a:t> IFL </a:t>
                      </a:r>
                      <a:r>
                        <a:rPr lang="it-IT" sz="1400" baseline="0" dirty="0" err="1" smtClean="0"/>
                        <a:t>assay</a:t>
                      </a:r>
                      <a:r>
                        <a:rPr lang="it-IT" sz="1400" baseline="0" dirty="0" smtClean="0"/>
                        <a:t>: IgG </a:t>
                      </a:r>
                      <a:r>
                        <a:rPr lang="it-IT" sz="1400" baseline="0" dirty="0" err="1" smtClean="0"/>
                        <a:t>EmA</a:t>
                      </a:r>
                      <a:r>
                        <a:rPr lang="it-IT" sz="1400" baseline="0" dirty="0" smtClean="0"/>
                        <a:t> 1:10</a:t>
                      </a:r>
                      <a:endParaRPr lang="it-IT" sz="1400" dirty="0"/>
                    </a:p>
                  </a:txBody>
                  <a:tcPr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6CCFF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CasellaDiTesto 4"/>
          <p:cNvSpPr txBox="1">
            <a:spLocks noChangeArrowheads="1"/>
          </p:cNvSpPr>
          <p:nvPr/>
        </p:nvSpPr>
        <p:spPr bwMode="auto">
          <a:xfrm>
            <a:off x="1775520" y="2348881"/>
            <a:ext cx="3312368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endParaRPr lang="it-IT" kern="0" dirty="0">
              <a:solidFill>
                <a:srgbClr val="FFFF00"/>
              </a:solidFill>
              <a:latin typeface="Calibri"/>
            </a:endParaRPr>
          </a:p>
          <a:p>
            <a:pPr>
              <a:defRPr/>
            </a:pPr>
            <a:r>
              <a:rPr lang="it-IT" sz="1300" kern="0" dirty="0" err="1">
                <a:solidFill>
                  <a:srgbClr val="FFFF00"/>
                </a:solidFill>
                <a:latin typeface="Calibri"/>
              </a:rPr>
              <a:t>Villalta</a:t>
            </a:r>
            <a:r>
              <a:rPr lang="it-IT" sz="1300" kern="0" dirty="0">
                <a:solidFill>
                  <a:srgbClr val="FFFF00"/>
                </a:solidFill>
                <a:latin typeface="Calibri"/>
              </a:rPr>
              <a:t> D </a:t>
            </a:r>
            <a:r>
              <a:rPr lang="it-IT" sz="1300" kern="0" dirty="0" err="1">
                <a:solidFill>
                  <a:srgbClr val="FFFF00"/>
                </a:solidFill>
                <a:latin typeface="Calibri"/>
              </a:rPr>
              <a:t>et</a:t>
            </a:r>
            <a:r>
              <a:rPr lang="it-IT" sz="1300" kern="0" dirty="0">
                <a:solidFill>
                  <a:srgbClr val="FFFF00"/>
                </a:solidFill>
                <a:latin typeface="Calibri"/>
              </a:rPr>
              <a:t> al., </a:t>
            </a:r>
            <a:r>
              <a:rPr lang="it-IT" sz="1300" kern="0" dirty="0" err="1">
                <a:solidFill>
                  <a:srgbClr val="FFFF00"/>
                </a:solidFill>
                <a:latin typeface="Calibri"/>
              </a:rPr>
              <a:t>Clin</a:t>
            </a:r>
            <a:r>
              <a:rPr lang="it-IT" sz="1300" kern="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1300" kern="0" dirty="0" err="1">
                <a:solidFill>
                  <a:srgbClr val="FFFF00"/>
                </a:solidFill>
                <a:latin typeface="Calibri"/>
              </a:rPr>
              <a:t>Chem</a:t>
            </a:r>
            <a:r>
              <a:rPr lang="it-IT" sz="1300" kern="0" dirty="0">
                <a:solidFill>
                  <a:srgbClr val="FFFF00"/>
                </a:solidFill>
                <a:latin typeface="Calibri"/>
              </a:rPr>
              <a:t> 2010; 56:464-8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7568" y="3573016"/>
            <a:ext cx="80200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sellaDiTesto 8"/>
          <p:cNvSpPr txBox="1"/>
          <p:nvPr/>
        </p:nvSpPr>
        <p:spPr>
          <a:xfrm>
            <a:off x="2063552" y="5817459"/>
            <a:ext cx="80648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>
                <a:solidFill>
                  <a:srgbClr val="FFFF00"/>
                </a:solidFill>
                <a:latin typeface="Calibri"/>
              </a:rPr>
              <a:t>IgG anti-TG2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should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be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preferred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to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IgG DGP due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to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a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higher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specificity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 </a:t>
            </a:r>
          </a:p>
          <a:p>
            <a:pPr algn="ctr"/>
            <a:r>
              <a:rPr lang="it-IT" sz="2000" dirty="0" err="1">
                <a:solidFill>
                  <a:srgbClr val="FFFF00"/>
                </a:solidFill>
                <a:latin typeface="Calibri"/>
              </a:rPr>
              <a:t>CD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can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also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occur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in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adults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with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IgA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deficiency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despite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the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negativity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of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all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IgG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serological</a:t>
            </a:r>
            <a:r>
              <a:rPr lang="it-IT" sz="2000" dirty="0">
                <a:solidFill>
                  <a:srgbClr val="FFFF00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FFFF00"/>
                </a:solidFill>
                <a:latin typeface="Calibri"/>
              </a:rPr>
              <a:t>markers</a:t>
            </a:r>
            <a:endParaRPr lang="it-IT" sz="2000" dirty="0">
              <a:solidFill>
                <a:srgbClr val="FFFF00"/>
              </a:solidFill>
              <a:latin typeface="Calibri"/>
            </a:endParaRPr>
          </a:p>
        </p:txBody>
      </p:sp>
      <p:sp>
        <p:nvSpPr>
          <p:cNvPr id="10" name="Rettangolo 9"/>
          <p:cNvSpPr/>
          <p:nvPr/>
        </p:nvSpPr>
        <p:spPr>
          <a:xfrm>
            <a:off x="1524000" y="188640"/>
            <a:ext cx="3024336" cy="2448272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Rettangolo 10"/>
          <p:cNvSpPr/>
          <p:nvPr/>
        </p:nvSpPr>
        <p:spPr>
          <a:xfrm>
            <a:off x="1775520" y="764704"/>
            <a:ext cx="2952328" cy="25202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2063552" y="5733256"/>
            <a:ext cx="8208912" cy="112474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3" name="CasellaDiTesto 12"/>
          <p:cNvSpPr txBox="1"/>
          <p:nvPr/>
        </p:nvSpPr>
        <p:spPr>
          <a:xfrm>
            <a:off x="4727848" y="4571836"/>
            <a:ext cx="457486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300" b="1" dirty="0">
                <a:solidFill>
                  <a:prstClr val="black"/>
                </a:solidFill>
                <a:latin typeface="Calibri"/>
              </a:rPr>
              <a:t>PLoS One 2014 Apr 7;9(4):e93180</a:t>
            </a:r>
            <a:endParaRPr lang="it-IT" sz="13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5169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>
          <a:xfrm>
            <a:off x="2063552" y="2132856"/>
            <a:ext cx="8229600" cy="3024336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2800" dirty="0" err="1">
                <a:solidFill>
                  <a:srgbClr val="000099"/>
                </a:solidFill>
              </a:rPr>
              <a:t>Mistake</a:t>
            </a:r>
            <a:r>
              <a:rPr lang="it-IT" sz="2800" dirty="0">
                <a:solidFill>
                  <a:srgbClr val="000099"/>
                </a:solidFill>
              </a:rPr>
              <a:t> 8</a:t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>
                <a:solidFill>
                  <a:srgbClr val="000099"/>
                </a:solidFill>
              </a:rPr>
              <a:t/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 err="1">
                <a:solidFill>
                  <a:srgbClr val="000099"/>
                </a:solidFill>
              </a:rPr>
              <a:t>Misdiagnosis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based</a:t>
            </a:r>
            <a:r>
              <a:rPr lang="it-IT" sz="2800" dirty="0">
                <a:solidFill>
                  <a:srgbClr val="000099"/>
                </a:solidFill>
              </a:rPr>
              <a:t> on obsolete </a:t>
            </a:r>
            <a:r>
              <a:rPr lang="it-IT" sz="2800" dirty="0" err="1">
                <a:solidFill>
                  <a:srgbClr val="000099"/>
                </a:solidFill>
              </a:rPr>
              <a:t>tests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>
                <a:solidFill>
                  <a:srgbClr val="000099"/>
                </a:solidFill>
              </a:rPr>
              <a:t>(i.e. native IgG and </a:t>
            </a:r>
            <a:r>
              <a:rPr lang="it-IT" sz="2800" dirty="0" err="1">
                <a:solidFill>
                  <a:srgbClr val="000099"/>
                </a:solidFill>
              </a:rPr>
              <a:t>IgA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gliadin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antibodies</a:t>
            </a:r>
            <a:r>
              <a:rPr lang="it-IT" sz="2800" dirty="0">
                <a:solidFill>
                  <a:srgbClr val="000099"/>
                </a:solidFill>
              </a:rPr>
              <a:t>)</a:t>
            </a:r>
            <a:br>
              <a:rPr lang="it-IT" sz="2800" dirty="0">
                <a:solidFill>
                  <a:srgbClr val="000099"/>
                </a:solidFill>
              </a:rPr>
            </a:br>
            <a:endParaRPr lang="it-IT" sz="2800" dirty="0">
              <a:solidFill>
                <a:srgbClr val="000099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0"/>
            <a:ext cx="85629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76209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000099"/>
                </a:solidFill>
              </a:rPr>
              <a:t>Anticorpi antigliadina nativa (AGA): un test obsoleto per la diagnosi di celiachia</a:t>
            </a:r>
            <a:endParaRPr lang="it-IT" sz="3200" dirty="0">
              <a:solidFill>
                <a:srgbClr val="000099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1981200" y="1916832"/>
            <a:ext cx="4038600" cy="4941168"/>
          </a:xfrm>
        </p:spPr>
        <p:txBody>
          <a:bodyPr>
            <a:normAutofit lnSpcReduction="10000"/>
          </a:bodyPr>
          <a:lstStyle/>
          <a:p>
            <a:pPr algn="just"/>
            <a:r>
              <a:rPr lang="it-IT" sz="2200" dirty="0">
                <a:solidFill>
                  <a:srgbClr val="000099"/>
                </a:solidFill>
              </a:rPr>
              <a:t>Gli AGA non devono più essere utilizzati per la diagnosi di celiachia a causa della loro scarsa sensibilità (&lt;80%) e specificità (&lt;70%)</a:t>
            </a:r>
          </a:p>
          <a:p>
            <a:pPr algn="just"/>
            <a:endParaRPr lang="it-IT" sz="2200" dirty="0">
              <a:solidFill>
                <a:srgbClr val="000099"/>
              </a:solidFill>
            </a:endParaRPr>
          </a:p>
          <a:p>
            <a:pPr algn="just"/>
            <a:r>
              <a:rPr lang="it-IT" sz="2200" dirty="0">
                <a:solidFill>
                  <a:srgbClr val="000099"/>
                </a:solidFill>
              </a:rPr>
              <a:t>La loro ricerca oggi è utile per l’iter diagnostico della sensibilità al glutine (NCGS)</a:t>
            </a:r>
          </a:p>
          <a:p>
            <a:pPr algn="just"/>
            <a:endParaRPr lang="it-IT" sz="2200" dirty="0">
              <a:solidFill>
                <a:srgbClr val="000099"/>
              </a:solidFill>
            </a:endParaRPr>
          </a:p>
          <a:p>
            <a:pPr algn="just"/>
            <a:r>
              <a:rPr lang="it-IT" sz="2200" dirty="0">
                <a:solidFill>
                  <a:srgbClr val="000099"/>
                </a:solidFill>
              </a:rPr>
              <a:t>Nella NCGS gli AGA si negativizzano dopo dieta </a:t>
            </a:r>
            <a:r>
              <a:rPr lang="it-IT" sz="2200" dirty="0" err="1">
                <a:solidFill>
                  <a:srgbClr val="000099"/>
                </a:solidFill>
              </a:rPr>
              <a:t>aglutinata</a:t>
            </a:r>
            <a:r>
              <a:rPr lang="it-IT" sz="2200" dirty="0">
                <a:solidFill>
                  <a:srgbClr val="000099"/>
                </a:solidFill>
              </a:rPr>
              <a:t> di pari passo con la risoluzione dei sintomi</a:t>
            </a:r>
          </a:p>
        </p:txBody>
      </p:sp>
      <p:graphicFrame>
        <p:nvGraphicFramePr>
          <p:cNvPr id="8194" name="Object 5"/>
          <p:cNvGraphicFramePr>
            <a:graphicFrameLocks noChangeAspect="1"/>
          </p:cNvGraphicFramePr>
          <p:nvPr/>
        </p:nvGraphicFramePr>
        <p:xfrm>
          <a:off x="5951985" y="2348880"/>
          <a:ext cx="4420741" cy="33843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Grafico" r:id="rId3" imgW="8229600" imgH="4524223" progId="MSGraph.Chart.8">
                  <p:embed followColorScheme="full"/>
                </p:oleObj>
              </mc:Choice>
              <mc:Fallback>
                <p:oleObj name="Grafico" r:id="rId3" imgW="8229600" imgH="4524223" progId="MSGraph.Chart.8">
                  <p:embed followColorScheme="full"/>
                  <p:pic>
                    <p:nvPicPr>
                      <p:cNvPr id="8194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51985" y="2348880"/>
                        <a:ext cx="4420741" cy="33843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asellaDiTesto 7"/>
          <p:cNvSpPr txBox="1"/>
          <p:nvPr/>
        </p:nvSpPr>
        <p:spPr>
          <a:xfrm>
            <a:off x="6240016" y="5661249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srgbClr val="000099"/>
                </a:solidFill>
                <a:latin typeface="Calibri"/>
              </a:rPr>
              <a:t>NCGS: sensibilità al glutine non celiaca</a:t>
            </a:r>
          </a:p>
          <a:p>
            <a:r>
              <a:rPr lang="it-IT" sz="1600" dirty="0" err="1">
                <a:solidFill>
                  <a:srgbClr val="000099"/>
                </a:solidFill>
                <a:latin typeface="Calibri"/>
              </a:rPr>
              <a:t>CD</a:t>
            </a:r>
            <a:r>
              <a:rPr lang="it-IT" sz="1600" dirty="0">
                <a:solidFill>
                  <a:srgbClr val="000099"/>
                </a:solidFill>
                <a:latin typeface="Calibri"/>
              </a:rPr>
              <a:t>: malattia celiaca</a:t>
            </a:r>
            <a:endParaRPr lang="it-IT" sz="1600" dirty="0">
              <a:solidFill>
                <a:srgbClr val="0000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735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919536" y="2420888"/>
            <a:ext cx="8229600" cy="2808312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2800" dirty="0" err="1">
                <a:solidFill>
                  <a:srgbClr val="000099"/>
                </a:solidFill>
              </a:rPr>
              <a:t>Mistake</a:t>
            </a:r>
            <a:r>
              <a:rPr lang="it-IT" sz="2800" dirty="0">
                <a:solidFill>
                  <a:srgbClr val="000099"/>
                </a:solidFill>
              </a:rPr>
              <a:t> 9</a:t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>
                <a:solidFill>
                  <a:srgbClr val="000099"/>
                </a:solidFill>
              </a:rPr>
              <a:t/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 err="1">
                <a:solidFill>
                  <a:srgbClr val="000099"/>
                </a:solidFill>
              </a:rPr>
              <a:t>Overestimation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of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refractory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coeliac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disease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>
                <a:solidFill>
                  <a:srgbClr val="000099"/>
                </a:solidFill>
              </a:rPr>
              <a:t>in </a:t>
            </a:r>
            <a:r>
              <a:rPr lang="it-IT" sz="2800" dirty="0" err="1">
                <a:solidFill>
                  <a:srgbClr val="000099"/>
                </a:solidFill>
              </a:rPr>
              <a:t>patients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whose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symptoms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persist</a:t>
            </a:r>
            <a:r>
              <a:rPr lang="it-IT" sz="2800" dirty="0">
                <a:solidFill>
                  <a:srgbClr val="000099"/>
                </a:solidFill>
              </a:rPr>
              <a:t> on GFD</a:t>
            </a:r>
            <a:endParaRPr lang="it-IT" sz="2800" dirty="0">
              <a:solidFill>
                <a:srgbClr val="000099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0"/>
            <a:ext cx="85629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5089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000099"/>
                </a:solidFill>
              </a:rPr>
              <a:t>Criteri per la diagnosi di celiachia refrattaria</a:t>
            </a:r>
            <a:endParaRPr lang="it-IT" sz="3200" dirty="0">
              <a:solidFill>
                <a:srgbClr val="000099"/>
              </a:solidFill>
            </a:endParaRPr>
          </a:p>
        </p:txBody>
      </p:sp>
      <p:sp>
        <p:nvSpPr>
          <p:cNvPr id="4" name="Segnaposto contenuto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it-IT" sz="2400" dirty="0">
                <a:solidFill>
                  <a:srgbClr val="000099"/>
                </a:solidFill>
              </a:rPr>
              <a:t>La celiachia refrattaria (RCD) è caratterizzata dalla mancanza di risposta alla dieta sul piano clinico  e da persistenza di atrofia dei villi intestinali dopo almeno 1 anno di dieta </a:t>
            </a:r>
            <a:r>
              <a:rPr lang="it-IT" sz="2400" dirty="0" err="1">
                <a:solidFill>
                  <a:srgbClr val="000099"/>
                </a:solidFill>
              </a:rPr>
              <a:t>aglutinata</a:t>
            </a:r>
            <a:r>
              <a:rPr lang="it-IT" sz="2400" dirty="0">
                <a:solidFill>
                  <a:srgbClr val="000099"/>
                </a:solidFill>
              </a:rPr>
              <a:t> stretta</a:t>
            </a:r>
          </a:p>
          <a:p>
            <a:pPr algn="just"/>
            <a:endParaRPr lang="it-IT" sz="2400" dirty="0">
              <a:solidFill>
                <a:srgbClr val="000099"/>
              </a:solidFill>
            </a:endParaRPr>
          </a:p>
          <a:p>
            <a:pPr algn="just"/>
            <a:r>
              <a:rPr lang="it-IT" sz="2400" dirty="0">
                <a:solidFill>
                  <a:srgbClr val="000099"/>
                </a:solidFill>
              </a:rPr>
              <a:t>La corretta diagnosi di RCD è di fondamentale importanza dal momento che questa condizione tende ad evolvere in linfoma intestinale e </a:t>
            </a:r>
            <a:r>
              <a:rPr lang="it-IT" sz="2400" dirty="0" err="1">
                <a:solidFill>
                  <a:srgbClr val="000099"/>
                </a:solidFill>
              </a:rPr>
              <a:t>digiunoileite</a:t>
            </a:r>
            <a:r>
              <a:rPr lang="it-IT" sz="2400" dirty="0">
                <a:solidFill>
                  <a:srgbClr val="000099"/>
                </a:solidFill>
              </a:rPr>
              <a:t> ulcerativa</a:t>
            </a:r>
          </a:p>
          <a:p>
            <a:pPr algn="just"/>
            <a:endParaRPr lang="it-IT" sz="2400" dirty="0">
              <a:solidFill>
                <a:srgbClr val="000099"/>
              </a:solidFill>
            </a:endParaRPr>
          </a:p>
          <a:p>
            <a:pPr algn="just"/>
            <a:r>
              <a:rPr lang="it-IT" sz="2400" dirty="0">
                <a:solidFill>
                  <a:srgbClr val="000099"/>
                </a:solidFill>
              </a:rPr>
              <a:t>La RCD è una forma rara (</a:t>
            </a:r>
            <a:r>
              <a:rPr lang="it-IT" sz="2400" dirty="0">
                <a:solidFill>
                  <a:srgbClr val="000099"/>
                </a:solidFill>
                <a:sym typeface="Symbol"/>
              </a:rPr>
              <a:t>1% delle diagnosi di celiachia) e va </a:t>
            </a:r>
            <a:r>
              <a:rPr lang="it-IT" sz="2400" u="sng" dirty="0">
                <a:solidFill>
                  <a:srgbClr val="000099"/>
                </a:solidFill>
                <a:sym typeface="Symbol"/>
              </a:rPr>
              <a:t>tenuta ben distinta </a:t>
            </a:r>
            <a:r>
              <a:rPr lang="it-IT" sz="2400" dirty="0">
                <a:solidFill>
                  <a:srgbClr val="000099"/>
                </a:solidFill>
                <a:sym typeface="Symbol"/>
              </a:rPr>
              <a:t>dalla </a:t>
            </a:r>
            <a:r>
              <a:rPr lang="it-IT" sz="2400" b="1" dirty="0">
                <a:solidFill>
                  <a:srgbClr val="000099"/>
                </a:solidFill>
                <a:sym typeface="Symbol"/>
              </a:rPr>
              <a:t>celiachia non </a:t>
            </a:r>
            <a:r>
              <a:rPr lang="it-IT" sz="2400" b="1" dirty="0" err="1">
                <a:solidFill>
                  <a:srgbClr val="000099"/>
                </a:solidFill>
                <a:sym typeface="Symbol"/>
              </a:rPr>
              <a:t>responder</a:t>
            </a:r>
            <a:r>
              <a:rPr lang="it-IT" sz="2400" b="1" dirty="0">
                <a:solidFill>
                  <a:srgbClr val="000099"/>
                </a:solidFill>
                <a:sym typeface="Symbol"/>
              </a:rPr>
              <a:t> alla dieta </a:t>
            </a:r>
            <a:r>
              <a:rPr lang="it-IT" sz="2400" dirty="0">
                <a:solidFill>
                  <a:srgbClr val="000099"/>
                </a:solidFill>
                <a:sym typeface="Symbol"/>
              </a:rPr>
              <a:t>(7-30% delle diagnosi di celiachia), caratterizzata da persistenza di sintomi dopo dieta </a:t>
            </a:r>
            <a:r>
              <a:rPr lang="it-IT" sz="2400" dirty="0" err="1">
                <a:solidFill>
                  <a:srgbClr val="000099"/>
                </a:solidFill>
                <a:sym typeface="Symbol"/>
              </a:rPr>
              <a:t>aglutinata</a:t>
            </a:r>
            <a:r>
              <a:rPr lang="it-IT" sz="2400" dirty="0">
                <a:solidFill>
                  <a:srgbClr val="000099"/>
                </a:solidFill>
                <a:sym typeface="Symbol"/>
              </a:rPr>
              <a:t>, ma da normalizzazione della mucosa intestinale  (scomparsa dell’atrofia con ricrescita dei villi intestinali)</a:t>
            </a:r>
            <a:r>
              <a:rPr lang="it-IT" sz="2400" dirty="0">
                <a:solidFill>
                  <a:srgbClr val="000099"/>
                </a:solidFill>
              </a:rPr>
              <a:t> </a:t>
            </a:r>
          </a:p>
          <a:p>
            <a:pPr algn="just"/>
            <a:endParaRPr lang="it-IT" sz="2400" dirty="0">
              <a:solidFill>
                <a:srgbClr val="000099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04015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2800" dirty="0" err="1">
                <a:solidFill>
                  <a:srgbClr val="000099"/>
                </a:solidFill>
                <a:latin typeface="Calibri"/>
              </a:rPr>
              <a:t>Causes</a:t>
            </a:r>
            <a:r>
              <a:rPr lang="it-IT" sz="2800" dirty="0">
                <a:solidFill>
                  <a:srgbClr val="000099"/>
                </a:solidFill>
                <a:latin typeface="Calibri"/>
              </a:rPr>
              <a:t> of non-responsive </a:t>
            </a:r>
            <a:r>
              <a:rPr lang="it-IT" sz="2800" dirty="0" err="1">
                <a:solidFill>
                  <a:srgbClr val="000099"/>
                </a:solidFill>
                <a:latin typeface="Calibri"/>
              </a:rPr>
              <a:t>celiac</a:t>
            </a:r>
            <a:r>
              <a:rPr lang="it-IT" sz="28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800" dirty="0" err="1">
                <a:solidFill>
                  <a:srgbClr val="000099"/>
                </a:solidFill>
                <a:latin typeface="Calibri"/>
              </a:rPr>
              <a:t>disease</a:t>
            </a:r>
            <a:r>
              <a:rPr lang="it-IT" sz="2800" dirty="0">
                <a:solidFill>
                  <a:srgbClr val="000099"/>
                </a:solidFill>
                <a:latin typeface="Calibri"/>
              </a:rPr>
              <a:t> (NRCD) </a:t>
            </a:r>
          </a:p>
        </p:txBody>
      </p:sp>
      <p:graphicFrame>
        <p:nvGraphicFramePr>
          <p:cNvPr id="5" name="Segnaposto contenuto 6"/>
          <p:cNvGraphicFramePr>
            <a:graphicFrameLocks/>
          </p:cNvGraphicFramePr>
          <p:nvPr/>
        </p:nvGraphicFramePr>
        <p:xfrm>
          <a:off x="1881188" y="1571625"/>
          <a:ext cx="4038600" cy="4348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03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8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NR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CD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Continued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rgbClr val="000099"/>
                          </a:solidFill>
                        </a:rPr>
                        <a:t>gluten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rgbClr val="000099"/>
                          </a:solidFill>
                        </a:rPr>
                        <a:t>ingestion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36-45%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Incorrect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CD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diagnosis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12%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Irritable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rgbClr val="000099"/>
                          </a:solidFill>
                        </a:rPr>
                        <a:t>bowel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rgbClr val="000099"/>
                          </a:solidFill>
                        </a:rPr>
                        <a:t>syndrome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10- 22%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Bacterial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overgrowth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6- 9%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Refractory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CD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and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other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rgbClr val="000099"/>
                          </a:solidFill>
                        </a:rPr>
                        <a:t>complications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 9-10%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Lactose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baseline="0" dirty="0" err="1" smtClean="0">
                          <a:solidFill>
                            <a:srgbClr val="000099"/>
                          </a:solidFill>
                        </a:rPr>
                        <a:t>intolerance</a:t>
                      </a:r>
                      <a:r>
                        <a:rPr lang="it-IT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 7-8%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Inflammatory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colitis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 7%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Microscopic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colitis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6-11%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Eating</a:t>
                      </a:r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dirty="0" err="1" smtClean="0">
                          <a:solidFill>
                            <a:srgbClr val="000099"/>
                          </a:solidFill>
                        </a:rPr>
                        <a:t>disorders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2-4%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CVID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000099"/>
                          </a:solidFill>
                        </a:rPr>
                        <a:t>1-2%</a:t>
                      </a:r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6" name="Segnaposto contenuto 5"/>
          <p:cNvSpPr txBox="1">
            <a:spLocks/>
          </p:cNvSpPr>
          <p:nvPr/>
        </p:nvSpPr>
        <p:spPr>
          <a:xfrm>
            <a:off x="6172200" y="1600201"/>
            <a:ext cx="4038600" cy="4525963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rgbClr val="000099"/>
                </a:solidFill>
                <a:latin typeface="Calibri"/>
              </a:rPr>
              <a:t>Non responsive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celiac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disease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is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a common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problem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affecting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from 7% to 30% of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celiac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patients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despite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being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on a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gluten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-free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diet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dirty="0">
                <a:solidFill>
                  <a:srgbClr val="000099"/>
                </a:solidFill>
                <a:latin typeface="Calibri"/>
              </a:rPr>
              <a:t>The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most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common cause of NRCD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is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unintentional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gluten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intake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,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but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etiologies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can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vary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greatly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.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000" dirty="0" err="1">
                <a:solidFill>
                  <a:srgbClr val="000099"/>
                </a:solidFill>
                <a:latin typeface="Calibri"/>
              </a:rPr>
              <a:t>Less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than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10% of NRCD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cases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are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affected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from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refractory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celiac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disease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including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 ulcerative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jejunoileitis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and small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intestinal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sz="2000" dirty="0" err="1">
                <a:solidFill>
                  <a:srgbClr val="000099"/>
                </a:solidFill>
                <a:latin typeface="Calibri"/>
              </a:rPr>
              <a:t>lymphoma</a:t>
            </a:r>
            <a:r>
              <a:rPr lang="it-IT" sz="2000" dirty="0">
                <a:solidFill>
                  <a:srgbClr val="000099"/>
                </a:solidFill>
                <a:latin typeface="Calibri"/>
              </a:rPr>
              <a:t>  </a:t>
            </a:r>
          </a:p>
        </p:txBody>
      </p:sp>
      <p:sp>
        <p:nvSpPr>
          <p:cNvPr id="7" name="CasellaDiTesto 7"/>
          <p:cNvSpPr txBox="1">
            <a:spLocks noChangeArrowheads="1"/>
          </p:cNvSpPr>
          <p:nvPr/>
        </p:nvSpPr>
        <p:spPr bwMode="auto">
          <a:xfrm>
            <a:off x="3024188" y="6357939"/>
            <a:ext cx="74295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>
                <a:solidFill>
                  <a:srgbClr val="000099"/>
                </a:solidFill>
                <a:latin typeface="Calibri"/>
              </a:rPr>
              <a:t>Leffler DA, Clin Gastroenterol Hepatol 2007, Dewar DH, World J Gastroenterol 2012</a:t>
            </a:r>
          </a:p>
        </p:txBody>
      </p:sp>
    </p:spTree>
    <p:extLst>
      <p:ext uri="{BB962C8B-B14F-4D97-AF65-F5344CB8AC3E}">
        <p14:creationId xmlns:p14="http://schemas.microsoft.com/office/powerpoint/2010/main" val="72005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>
                <a:solidFill>
                  <a:srgbClr val="000099"/>
                </a:solidFill>
              </a:rPr>
              <a:t>Complicated Celiac Disease</a:t>
            </a:r>
          </a:p>
        </p:txBody>
      </p:sp>
      <p:sp>
        <p:nvSpPr>
          <p:cNvPr id="191491" name="Segnaposto tes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it-IT" smtClean="0">
                <a:solidFill>
                  <a:srgbClr val="000099"/>
                </a:solidFill>
              </a:rPr>
              <a:t>Refractory Celiac Disease</a:t>
            </a:r>
          </a:p>
        </p:txBody>
      </p:sp>
      <p:graphicFrame>
        <p:nvGraphicFramePr>
          <p:cNvPr id="9" name="Segnaposto contenuto 8"/>
          <p:cNvGraphicFramePr>
            <a:graphicFrameLocks noGrp="1"/>
          </p:cNvGraphicFramePr>
          <p:nvPr>
            <p:ph sz="half" idx="2"/>
          </p:nvPr>
        </p:nvGraphicFramePr>
        <p:xfrm>
          <a:off x="1738313" y="2174875"/>
          <a:ext cx="4500596" cy="44440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71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5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75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Type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1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Type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2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4657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Severe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villous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atrophy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Arial" pitchFamily="34" charset="0"/>
                        <a:buNone/>
                      </a:pP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Font typeface="Wingdings" pitchFamily="2" charset="2"/>
                        <a:buNone/>
                      </a:pP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9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Autoimmune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disorders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HLA-DQ2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homozygosity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rare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common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Clonal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TCR-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  <a:sym typeface="Symbol"/>
                        </a:rPr>
                        <a:t>/ gene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  <a:sym typeface="Symbol"/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  <a:sym typeface="Symbol"/>
                        </a:rPr>
                        <a:t>rearrangement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+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++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Aberrant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T-cell</a:t>
                      </a:r>
                      <a:r>
                        <a:rPr lang="it-IT" sz="1400" baseline="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baseline="0" dirty="0" err="1" smtClean="0">
                          <a:solidFill>
                            <a:srgbClr val="000099"/>
                          </a:solidFill>
                        </a:rPr>
                        <a:t>phenotype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≤10%IEL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≥50% IEL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Chromosomal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abnorfmalities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Ulcerative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jejunoileitis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rare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common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Resp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.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to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immunosuppress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.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yes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no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dirty="0" err="1" smtClean="0">
                          <a:solidFill>
                            <a:srgbClr val="000099"/>
                          </a:solidFill>
                        </a:rPr>
                        <a:t>Risk</a:t>
                      </a:r>
                      <a:r>
                        <a:rPr lang="it-IT" sz="12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200" dirty="0" err="1" smtClean="0">
                          <a:solidFill>
                            <a:srgbClr val="000099"/>
                          </a:solidFill>
                        </a:rPr>
                        <a:t>of</a:t>
                      </a:r>
                      <a:r>
                        <a:rPr lang="it-IT" sz="1200" dirty="0" smtClean="0">
                          <a:solidFill>
                            <a:srgbClr val="000099"/>
                          </a:solidFill>
                        </a:rPr>
                        <a:t> EATL</a:t>
                      </a:r>
                      <a:endParaRPr lang="it-IT" sz="12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low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dirty="0" smtClean="0">
                          <a:solidFill>
                            <a:srgbClr val="000099"/>
                          </a:solidFill>
                        </a:rPr>
                        <a:t>60%</a:t>
                      </a:r>
                      <a:r>
                        <a:rPr lang="it-IT" sz="1200" baseline="0" dirty="0" smtClean="0">
                          <a:solidFill>
                            <a:srgbClr val="000099"/>
                          </a:solidFill>
                        </a:rPr>
                        <a:t> in 5 </a:t>
                      </a:r>
                      <a:r>
                        <a:rPr lang="it-IT" sz="1200" baseline="0" dirty="0" err="1" smtClean="0">
                          <a:solidFill>
                            <a:srgbClr val="000099"/>
                          </a:solidFill>
                        </a:rPr>
                        <a:t>yrs</a:t>
                      </a:r>
                      <a:endParaRPr lang="it-IT" sz="12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1200" dirty="0" err="1" smtClean="0">
                          <a:solidFill>
                            <a:srgbClr val="000099"/>
                          </a:solidFill>
                        </a:rPr>
                        <a:t>Mortality</a:t>
                      </a:r>
                      <a:r>
                        <a:rPr lang="it-IT" sz="1200" dirty="0" smtClean="0">
                          <a:solidFill>
                            <a:srgbClr val="000099"/>
                          </a:solidFill>
                        </a:rPr>
                        <a:t> rate</a:t>
                      </a:r>
                      <a:endParaRPr lang="it-IT" sz="12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Slightly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increased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5-yr </a:t>
                      </a:r>
                      <a:r>
                        <a:rPr lang="it-IT" sz="1400" dirty="0" err="1" smtClean="0">
                          <a:solidFill>
                            <a:srgbClr val="000099"/>
                          </a:solidFill>
                        </a:rPr>
                        <a:t>survi-val</a:t>
                      </a:r>
                      <a:r>
                        <a:rPr lang="it-IT" sz="1400" dirty="0" smtClean="0">
                          <a:solidFill>
                            <a:srgbClr val="000099"/>
                          </a:solidFill>
                        </a:rPr>
                        <a:t> &lt;50%</a:t>
                      </a:r>
                      <a:endParaRPr lang="it-IT" sz="1400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91542" name="Segnaposto tes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it-IT" smtClean="0">
                <a:solidFill>
                  <a:srgbClr val="000099"/>
                </a:solidFill>
              </a:rPr>
              <a:t>Other complications</a:t>
            </a:r>
          </a:p>
        </p:txBody>
      </p:sp>
      <p:sp>
        <p:nvSpPr>
          <p:cNvPr id="191543" name="Segnaposto contenuto 7"/>
          <p:cNvSpPr>
            <a:spLocks noGrp="1"/>
          </p:cNvSpPr>
          <p:nvPr>
            <p:ph sz="quarter" idx="4"/>
          </p:nvPr>
        </p:nvSpPr>
        <p:spPr>
          <a:xfrm>
            <a:off x="6169026" y="2174875"/>
            <a:ext cx="4041775" cy="22542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it-IT" smtClean="0">
                <a:solidFill>
                  <a:srgbClr val="000099"/>
                </a:solidFill>
              </a:rPr>
              <a:t>Ulcerative jejunoileitis</a:t>
            </a:r>
          </a:p>
          <a:p>
            <a:pPr algn="just"/>
            <a:r>
              <a:rPr lang="it-IT" smtClean="0">
                <a:solidFill>
                  <a:srgbClr val="000099"/>
                </a:solidFill>
              </a:rPr>
              <a:t>Collagenous sprue</a:t>
            </a:r>
          </a:p>
          <a:p>
            <a:pPr algn="just"/>
            <a:r>
              <a:rPr lang="it-IT" smtClean="0">
                <a:solidFill>
                  <a:srgbClr val="000099"/>
                </a:solidFill>
              </a:rPr>
              <a:t>Small bowel adenoca.</a:t>
            </a:r>
          </a:p>
          <a:p>
            <a:pPr algn="just"/>
            <a:r>
              <a:rPr lang="it-IT" smtClean="0">
                <a:solidFill>
                  <a:srgbClr val="000099"/>
                </a:solidFill>
              </a:rPr>
              <a:t>Enteropathy associated T-cell non Hodgkin lymphoma (EATL)</a:t>
            </a:r>
          </a:p>
          <a:p>
            <a:pPr algn="just"/>
            <a:r>
              <a:rPr lang="it-IT" smtClean="0">
                <a:solidFill>
                  <a:srgbClr val="000099"/>
                </a:solidFill>
              </a:rPr>
              <a:t>Hyposplenism</a:t>
            </a:r>
          </a:p>
          <a:p>
            <a:pPr algn="just"/>
            <a:endParaRPr lang="it-IT" smtClean="0"/>
          </a:p>
        </p:txBody>
      </p:sp>
      <p:sp>
        <p:nvSpPr>
          <p:cNvPr id="191544" name="CasellaDiTesto 9"/>
          <p:cNvSpPr txBox="1">
            <a:spLocks noChangeArrowheads="1"/>
          </p:cNvSpPr>
          <p:nvPr/>
        </p:nvSpPr>
        <p:spPr bwMode="auto">
          <a:xfrm>
            <a:off x="6738939" y="5357813"/>
            <a:ext cx="35004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it-IT" b="1">
                <a:solidFill>
                  <a:srgbClr val="003399"/>
                </a:solidFill>
                <a:latin typeface="Calibri"/>
              </a:rPr>
              <a:t>A delayed diagnosis and a poor compliance with the diet increase the risk for complicated celiac disease. 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6738939" y="5286376"/>
            <a:ext cx="3500437" cy="1357313"/>
          </a:xfrm>
          <a:prstGeom prst="rect">
            <a:avLst/>
          </a:prstGeom>
          <a:noFill/>
          <a:ln w="635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782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2590800" y="0"/>
            <a:ext cx="7543800" cy="1371600"/>
          </a:xfrm>
          <a:prstGeom prst="rect">
            <a:avLst/>
          </a:prstGeom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it-IT" sz="3600">
                <a:solidFill>
                  <a:srgbClr val="FFFF00"/>
                </a:solidFill>
                <a:latin typeface="Calibri"/>
              </a:rPr>
              <a:t>Opzioni terapeutiche</a:t>
            </a:r>
            <a:endParaRPr lang="it-IT" sz="44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4600" y="1828800"/>
            <a:ext cx="3771900" cy="3962400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prstClr val="white"/>
                </a:solidFill>
                <a:latin typeface="Calibri"/>
              </a:rPr>
              <a:t>Prednisone 0.5-1 mg/kg + </a:t>
            </a:r>
            <a:r>
              <a:rPr lang="it-IT" sz="2400" dirty="0" err="1">
                <a:solidFill>
                  <a:prstClr val="white"/>
                </a:solidFill>
                <a:latin typeface="Calibri"/>
              </a:rPr>
              <a:t>azatioprina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(1-2 mg/kg) al dì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prstClr val="white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prstClr val="white"/>
                </a:solidFill>
                <a:latin typeface="Calibri"/>
              </a:rPr>
              <a:t>Budesonide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9 mg al dì</a:t>
            </a: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it-IT" sz="2400" dirty="0">
                <a:solidFill>
                  <a:prstClr val="white"/>
                </a:solidFill>
                <a:latin typeface="Calibri"/>
              </a:rPr>
              <a:t>	</a:t>
            </a:r>
          </a:p>
          <a:p>
            <a:pPr marL="342900" indent="-342900" algn="just">
              <a:spcBef>
                <a:spcPct val="20000"/>
              </a:spcBef>
              <a:defRPr/>
            </a:pPr>
            <a:endParaRPr lang="it-IT" sz="2400" dirty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endParaRPr lang="it-IT" sz="2400" dirty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endParaRPr lang="it-IT" sz="2400" dirty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it-IT" sz="2400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pPr marL="342900" indent="-342900" algn="just">
              <a:spcBef>
                <a:spcPct val="20000"/>
              </a:spcBef>
              <a:defRPr/>
            </a:pPr>
            <a:endParaRPr lang="it-IT" sz="2400" dirty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it-IT" sz="2000" dirty="0">
                <a:solidFill>
                  <a:prstClr val="black"/>
                </a:solidFill>
                <a:latin typeface="Calibri"/>
              </a:rPr>
              <a:t>	</a:t>
            </a:r>
            <a:endParaRPr lang="it-IT" sz="2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6438900" y="1828800"/>
            <a:ext cx="3905250" cy="4267200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it-IT" sz="2400" dirty="0">
              <a:solidFill>
                <a:prstClr val="black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prstClr val="white"/>
                </a:solidFill>
                <a:latin typeface="Calibri"/>
              </a:rPr>
              <a:t>Cladribina</a:t>
            </a:r>
            <a:endParaRPr lang="it-IT" sz="2400" dirty="0">
              <a:solidFill>
                <a:prstClr val="white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prstClr val="white"/>
                </a:solidFill>
                <a:latin typeface="Calibri"/>
              </a:rPr>
              <a:t>Anti-IL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15 (AMG 714)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prstClr val="white"/>
                </a:solidFill>
                <a:latin typeface="Calibri"/>
              </a:rPr>
              <a:t>Anti-IFN</a:t>
            </a:r>
            <a:r>
              <a:rPr lang="it-IT" sz="2400" dirty="0">
                <a:solidFill>
                  <a:prstClr val="white"/>
                </a:solidFill>
                <a:latin typeface="Calibri"/>
                <a:sym typeface="Symbol" pitchFamily="18" charset="2"/>
              </a:rPr>
              <a:t> (</a:t>
            </a:r>
            <a:r>
              <a:rPr lang="it-IT" sz="2400" dirty="0" err="1">
                <a:solidFill>
                  <a:prstClr val="white"/>
                </a:solidFill>
                <a:latin typeface="Calibri"/>
                <a:sym typeface="Symbol" pitchFamily="18" charset="2"/>
              </a:rPr>
              <a:t>Fontolizumab</a:t>
            </a:r>
            <a:r>
              <a:rPr lang="it-IT" sz="2400" dirty="0">
                <a:solidFill>
                  <a:prstClr val="white"/>
                </a:solidFill>
                <a:latin typeface="Calibri"/>
                <a:sym typeface="Symbol" pitchFamily="18" charset="2"/>
              </a:rPr>
              <a:t>)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 err="1">
                <a:solidFill>
                  <a:prstClr val="white"/>
                </a:solidFill>
                <a:latin typeface="Calibri"/>
                <a:sym typeface="Symbol" pitchFamily="18" charset="2"/>
              </a:rPr>
              <a:t>Infliximab</a:t>
            </a:r>
            <a:endParaRPr lang="it-IT" sz="2400" dirty="0">
              <a:solidFill>
                <a:prstClr val="white"/>
              </a:solidFill>
              <a:latin typeface="Calibri"/>
              <a:sym typeface="Symbol" pitchFamily="18" charset="2"/>
            </a:endParaRP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prstClr val="white"/>
                </a:solidFill>
                <a:latin typeface="Calibri"/>
                <a:sym typeface="Symbol" pitchFamily="18" charset="2"/>
              </a:rPr>
              <a:t>Trapianto </a:t>
            </a:r>
            <a:r>
              <a:rPr lang="it-IT" sz="2400" dirty="0" err="1">
                <a:solidFill>
                  <a:prstClr val="white"/>
                </a:solidFill>
                <a:latin typeface="Calibri"/>
                <a:sym typeface="Symbol" pitchFamily="18" charset="2"/>
              </a:rPr>
              <a:t>autologo</a:t>
            </a:r>
            <a:r>
              <a:rPr lang="it-IT" sz="2400" dirty="0">
                <a:solidFill>
                  <a:prstClr val="white"/>
                </a:solidFill>
                <a:latin typeface="Calibri"/>
                <a:sym typeface="Symbol" pitchFamily="18" charset="2"/>
              </a:rPr>
              <a:t> di midollo osseo</a:t>
            </a:r>
          </a:p>
          <a:p>
            <a:pPr marL="342900" indent="-342900" algn="just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prstClr val="white"/>
                </a:solidFill>
                <a:latin typeface="Calibri"/>
              </a:rPr>
              <a:t>Non somm. steroidi ed immunosoppressori per evoluzione in linfoma</a:t>
            </a:r>
          </a:p>
          <a:p>
            <a:pPr marL="342900" indent="-342900" algn="just">
              <a:spcBef>
                <a:spcPct val="20000"/>
              </a:spcBef>
              <a:defRPr/>
            </a:pPr>
            <a:endParaRPr lang="it-IT" dirty="0">
              <a:solidFill>
                <a:prstClr val="white"/>
              </a:solidFill>
              <a:latin typeface="Calibri"/>
            </a:endParaRPr>
          </a:p>
          <a:p>
            <a:pPr marL="342900" indent="-342900" algn="just">
              <a:spcBef>
                <a:spcPct val="20000"/>
              </a:spcBef>
              <a:defRPr/>
            </a:pPr>
            <a:r>
              <a:rPr lang="it-IT" dirty="0">
                <a:solidFill>
                  <a:prstClr val="white"/>
                </a:solidFill>
                <a:latin typeface="Calibri"/>
              </a:rPr>
              <a:t>** sopravvivenza a 5 anni: 40-50%</a:t>
            </a:r>
            <a:r>
              <a:rPr lang="it-IT" sz="2400" dirty="0">
                <a:solidFill>
                  <a:prstClr val="white"/>
                </a:solidFill>
                <a:latin typeface="Calibri"/>
              </a:rPr>
              <a:t> </a:t>
            </a:r>
            <a:endParaRPr lang="it-IT" sz="240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3413126" y="1295400"/>
            <a:ext cx="245427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 dirty="0">
                <a:solidFill>
                  <a:prstClr val="white"/>
                </a:solidFill>
                <a:latin typeface="Calibri"/>
              </a:rPr>
              <a:t>MCR tipo </a:t>
            </a:r>
            <a:r>
              <a:rPr lang="it-IT" sz="3200" dirty="0" err="1">
                <a:solidFill>
                  <a:prstClr val="white"/>
                </a:solidFill>
                <a:latin typeface="Calibri"/>
              </a:rPr>
              <a:t>I*</a:t>
            </a:r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7070726" y="1295400"/>
            <a:ext cx="27352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3200" dirty="0">
                <a:solidFill>
                  <a:prstClr val="white"/>
                </a:solidFill>
                <a:latin typeface="Calibri"/>
              </a:rPr>
              <a:t>MCR tipo II**</a:t>
            </a:r>
            <a:endParaRPr lang="it-IT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2743200" y="6381751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dirty="0" err="1">
                <a:solidFill>
                  <a:prstClr val="white"/>
                </a:solidFill>
                <a:latin typeface="Calibri"/>
              </a:rPr>
              <a:t>*sopravvivenza</a:t>
            </a:r>
            <a:r>
              <a:rPr lang="it-IT" dirty="0">
                <a:solidFill>
                  <a:prstClr val="white"/>
                </a:solidFill>
                <a:latin typeface="Calibri"/>
              </a:rPr>
              <a:t> a 5 anni &gt;80% </a:t>
            </a:r>
          </a:p>
        </p:txBody>
      </p:sp>
    </p:spTree>
    <p:extLst>
      <p:ext uri="{BB962C8B-B14F-4D97-AF65-F5344CB8AC3E}">
        <p14:creationId xmlns:p14="http://schemas.microsoft.com/office/powerpoint/2010/main" val="142742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 bwMode="auto">
          <a:xfrm>
            <a:off x="1703388" y="332656"/>
            <a:ext cx="9144000" cy="73731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altLang="it-IT" sz="2800" b="1" dirty="0" err="1">
                <a:solidFill>
                  <a:srgbClr val="000099"/>
                </a:solidFill>
                <a:latin typeface="Calibri"/>
                <a:cs typeface="Times New Roman" pitchFamily="18" charset="0"/>
              </a:rPr>
              <a:t>Increased</a:t>
            </a:r>
            <a:r>
              <a:rPr lang="it-IT" altLang="it-IT" sz="2800" b="1" dirty="0">
                <a:solidFill>
                  <a:srgbClr val="000099"/>
                </a:solidFill>
                <a:latin typeface="Calibri"/>
                <a:cs typeface="Times New Roman" pitchFamily="18" charset="0"/>
              </a:rPr>
              <a:t> trend of </a:t>
            </a:r>
            <a:r>
              <a:rPr lang="it-IT" altLang="it-IT" sz="2800" b="1" dirty="0" err="1">
                <a:solidFill>
                  <a:srgbClr val="000099"/>
                </a:solidFill>
                <a:latin typeface="Calibri"/>
                <a:cs typeface="Times New Roman" pitchFamily="18" charset="0"/>
              </a:rPr>
              <a:t>potential</a:t>
            </a:r>
            <a:r>
              <a:rPr lang="it-IT" altLang="it-IT" sz="2800" b="1" dirty="0">
                <a:solidFill>
                  <a:srgbClr val="000099"/>
                </a:solidFill>
                <a:latin typeface="Calibri"/>
                <a:cs typeface="Times New Roman" pitchFamily="18" charset="0"/>
              </a:rPr>
              <a:t> </a:t>
            </a:r>
            <a:r>
              <a:rPr lang="it-IT" altLang="it-IT" sz="2800" b="1" dirty="0" err="1">
                <a:solidFill>
                  <a:srgbClr val="000099"/>
                </a:solidFill>
                <a:latin typeface="Calibri"/>
                <a:cs typeface="Times New Roman" pitchFamily="18" charset="0"/>
              </a:rPr>
              <a:t>celiac</a:t>
            </a:r>
            <a:r>
              <a:rPr lang="it-IT" altLang="it-IT" sz="2800" b="1" dirty="0">
                <a:solidFill>
                  <a:srgbClr val="000099"/>
                </a:solidFill>
                <a:latin typeface="Calibri"/>
                <a:cs typeface="Times New Roman" pitchFamily="18" charset="0"/>
              </a:rPr>
              <a:t> </a:t>
            </a:r>
            <a:r>
              <a:rPr lang="it-IT" altLang="it-IT" sz="2800" b="1" dirty="0" err="1">
                <a:solidFill>
                  <a:srgbClr val="000099"/>
                </a:solidFill>
                <a:latin typeface="Calibri"/>
                <a:cs typeface="Times New Roman" pitchFamily="18" charset="0"/>
              </a:rPr>
              <a:t>disease</a:t>
            </a:r>
            <a:r>
              <a:rPr lang="it-IT" altLang="it-IT" sz="2800" b="1" dirty="0">
                <a:solidFill>
                  <a:srgbClr val="000099"/>
                </a:solidFill>
                <a:latin typeface="Calibri"/>
                <a:cs typeface="Times New Roman" pitchFamily="18" charset="0"/>
              </a:rPr>
              <a:t> over the </a:t>
            </a:r>
            <a:r>
              <a:rPr lang="it-IT" altLang="it-IT" sz="2800" b="1" dirty="0" err="1">
                <a:solidFill>
                  <a:srgbClr val="000099"/>
                </a:solidFill>
                <a:latin typeface="Calibri"/>
                <a:cs typeface="Times New Roman" pitchFamily="18" charset="0"/>
              </a:rPr>
              <a:t>years</a:t>
            </a:r>
            <a:r>
              <a:rPr lang="it-IT" altLang="it-IT" sz="2800" b="1" dirty="0">
                <a:solidFill>
                  <a:srgbClr val="000099"/>
                </a:solidFill>
                <a:latin typeface="Calibri"/>
                <a:cs typeface="Times New Roman" pitchFamily="18" charset="0"/>
              </a:rPr>
              <a:t/>
            </a:r>
            <a:br>
              <a:rPr lang="it-IT" altLang="it-IT" sz="2800" b="1" dirty="0">
                <a:solidFill>
                  <a:srgbClr val="000099"/>
                </a:solidFill>
                <a:latin typeface="Calibri"/>
                <a:cs typeface="Times New Roman" pitchFamily="18" charset="0"/>
              </a:rPr>
            </a:br>
            <a:endParaRPr lang="it-IT" altLang="it-IT" sz="2800" b="1" dirty="0">
              <a:solidFill>
                <a:srgbClr val="000099"/>
              </a:solidFill>
              <a:latin typeface="Calibri"/>
              <a:cs typeface="Times New Roman" pitchFamily="18" charset="0"/>
            </a:endParaRPr>
          </a:p>
        </p:txBody>
      </p:sp>
      <p:graphicFrame>
        <p:nvGraphicFramePr>
          <p:cNvPr id="6" name="Segnaposto contenuto 4"/>
          <p:cNvGraphicFramePr>
            <a:graphicFrameLocks noGrp="1"/>
          </p:cNvGraphicFramePr>
          <p:nvPr/>
        </p:nvGraphicFramePr>
        <p:xfrm>
          <a:off x="1673225" y="1430339"/>
          <a:ext cx="3092450" cy="3216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hart" r:id="rId3" imgW="3346994" imgH="3505504" progId="Excel.Sheet.8">
                  <p:embed/>
                </p:oleObj>
              </mc:Choice>
              <mc:Fallback>
                <p:oleObj name="Chart" r:id="rId3" imgW="3346994" imgH="3505504" progId="Excel.Sheet.8">
                  <p:embed/>
                  <p:pic>
                    <p:nvPicPr>
                      <p:cNvPr id="6" name="Segnaposto contenuto 4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225" y="1430339"/>
                        <a:ext cx="3092450" cy="3216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CasellaDiTesto 9"/>
          <p:cNvSpPr txBox="1">
            <a:spLocks noChangeArrowheads="1"/>
          </p:cNvSpPr>
          <p:nvPr/>
        </p:nvSpPr>
        <p:spPr bwMode="auto">
          <a:xfrm>
            <a:off x="3176588" y="2168526"/>
            <a:ext cx="100806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2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10.5%</a:t>
            </a:r>
          </a:p>
          <a:p>
            <a:r>
              <a:rPr lang="it-IT" altLang="it-IT" sz="12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PCD</a:t>
            </a:r>
          </a:p>
        </p:txBody>
      </p:sp>
      <p:sp>
        <p:nvSpPr>
          <p:cNvPr id="8" name="Ovale 7"/>
          <p:cNvSpPr/>
          <p:nvPr/>
        </p:nvSpPr>
        <p:spPr>
          <a:xfrm>
            <a:off x="1647825" y="4437064"/>
            <a:ext cx="3117850" cy="1692275"/>
          </a:xfrm>
          <a:prstGeom prst="ellipse">
            <a:avLst/>
          </a:prstGeom>
          <a:solidFill>
            <a:srgbClr val="FFFF00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1600" b="1" dirty="0">
                <a:solidFill>
                  <a:srgbClr val="FF0000"/>
                </a:solidFill>
                <a:latin typeface="Calibri"/>
                <a:cs typeface="Times New Roman" pitchFamily="18" charset="0"/>
              </a:rPr>
              <a:t>77 PCD </a:t>
            </a:r>
            <a:r>
              <a:rPr lang="it-IT" sz="1600" b="1" dirty="0">
                <a:solidFill>
                  <a:srgbClr val="003399"/>
                </a:solidFill>
                <a:latin typeface="Calibri"/>
                <a:cs typeface="Times New Roman" pitchFamily="18" charset="0"/>
              </a:rPr>
              <a:t>vs 658 ACD</a:t>
            </a:r>
          </a:p>
          <a:p>
            <a:pPr algn="ctr">
              <a:defRPr/>
            </a:pPr>
            <a:r>
              <a:rPr lang="it-IT" sz="1600" b="1" dirty="0">
                <a:solidFill>
                  <a:srgbClr val="FF0000"/>
                </a:solidFill>
                <a:latin typeface="Calibri"/>
                <a:cs typeface="Times New Roman" pitchFamily="18" charset="0"/>
              </a:rPr>
              <a:t>F/M = 3.2:1  </a:t>
            </a:r>
            <a:r>
              <a:rPr lang="it-IT" sz="1600" b="1" dirty="0">
                <a:solidFill>
                  <a:srgbClr val="003399"/>
                </a:solidFill>
                <a:latin typeface="Calibri"/>
                <a:cs typeface="Times New Roman" pitchFamily="18" charset="0"/>
              </a:rPr>
              <a:t>vs 3.5:1</a:t>
            </a:r>
          </a:p>
          <a:p>
            <a:pPr algn="ctr">
              <a:defRPr/>
            </a:pPr>
            <a:r>
              <a:rPr lang="it-IT" sz="1600" b="1" dirty="0" err="1">
                <a:solidFill>
                  <a:srgbClr val="FF0000"/>
                </a:solidFill>
                <a:latin typeface="Calibri"/>
                <a:cs typeface="Times New Roman" pitchFamily="18" charset="0"/>
              </a:rPr>
              <a:t>Mean</a:t>
            </a:r>
            <a:r>
              <a:rPr lang="it-IT" sz="1600" b="1" dirty="0">
                <a:solidFill>
                  <a:srgbClr val="FF0000"/>
                </a:solidFill>
                <a:latin typeface="Calibri"/>
                <a:cs typeface="Times New Roman" pitchFamily="18" charset="0"/>
              </a:rPr>
              <a:t> </a:t>
            </a:r>
            <a:r>
              <a:rPr lang="it-IT" sz="1600" b="1" dirty="0" err="1">
                <a:solidFill>
                  <a:srgbClr val="FF0000"/>
                </a:solidFill>
                <a:latin typeface="Calibri"/>
                <a:cs typeface="Times New Roman" pitchFamily="18" charset="0"/>
              </a:rPr>
              <a:t>age</a:t>
            </a:r>
            <a:r>
              <a:rPr lang="it-IT" sz="1600" b="1" dirty="0">
                <a:solidFill>
                  <a:srgbClr val="FF0000"/>
                </a:solidFill>
                <a:latin typeface="Calibri"/>
                <a:cs typeface="Times New Roman" pitchFamily="18" charset="0"/>
              </a:rPr>
              <a:t>: 25 </a:t>
            </a:r>
            <a:r>
              <a:rPr lang="it-IT" sz="1600" b="1" dirty="0">
                <a:solidFill>
                  <a:srgbClr val="003399"/>
                </a:solidFill>
                <a:latin typeface="Calibri"/>
                <a:cs typeface="Times New Roman" pitchFamily="18" charset="0"/>
              </a:rPr>
              <a:t>vs 36 </a:t>
            </a:r>
            <a:r>
              <a:rPr lang="it-IT" sz="1600" b="1" dirty="0" err="1">
                <a:solidFill>
                  <a:srgbClr val="003399"/>
                </a:solidFill>
                <a:latin typeface="Calibri"/>
                <a:cs typeface="Times New Roman" pitchFamily="18" charset="0"/>
              </a:rPr>
              <a:t>years</a:t>
            </a:r>
            <a:endParaRPr lang="it-IT" sz="1600" b="1" dirty="0">
              <a:solidFill>
                <a:srgbClr val="003399"/>
              </a:solidFill>
              <a:latin typeface="Calibri"/>
              <a:cs typeface="Times New Roman" pitchFamily="18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922463" y="1509713"/>
            <a:ext cx="2843212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</a:rPr>
              <a:t>735 consecutive </a:t>
            </a:r>
            <a:r>
              <a:rPr lang="it-IT" b="1" dirty="0" err="1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</a:rPr>
              <a:t>CD</a:t>
            </a:r>
            <a:r>
              <a:rPr lang="it-IT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</a:rPr>
              <a:t>patients</a:t>
            </a:r>
            <a:endParaRPr lang="it-IT" b="1" dirty="0">
              <a:solidFill>
                <a:srgbClr val="C0504D">
                  <a:lumMod val="75000"/>
                </a:srgbClr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10" name="Segnaposto contenuto 8"/>
          <p:cNvGraphicFramePr>
            <a:graphicFrameLocks noGrp="1"/>
          </p:cNvGraphicFramePr>
          <p:nvPr/>
        </p:nvGraphicFramePr>
        <p:xfrm>
          <a:off x="4457700" y="1704975"/>
          <a:ext cx="6153150" cy="422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hart" r:id="rId5" imgW="6157494" imgH="4230991" progId="Excel.Sheet.8">
                  <p:embed/>
                </p:oleObj>
              </mc:Choice>
              <mc:Fallback>
                <p:oleObj name="Chart" r:id="rId5" imgW="6157494" imgH="4230991" progId="Excel.Sheet.8">
                  <p:embed/>
                  <p:pic>
                    <p:nvPicPr>
                      <p:cNvPr id="10" name="Segnaposto contenuto 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7700" y="1704975"/>
                        <a:ext cx="6153150" cy="4222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CasellaDiTesto 10"/>
          <p:cNvSpPr txBox="1">
            <a:spLocks noChangeArrowheads="1"/>
          </p:cNvSpPr>
          <p:nvPr/>
        </p:nvSpPr>
        <p:spPr bwMode="auto">
          <a:xfrm>
            <a:off x="8947150" y="4830764"/>
            <a:ext cx="5032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4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18</a:t>
            </a:r>
          </a:p>
        </p:txBody>
      </p:sp>
      <p:sp>
        <p:nvSpPr>
          <p:cNvPr id="12" name="CasellaDiTesto 15"/>
          <p:cNvSpPr txBox="1">
            <a:spLocks noChangeArrowheads="1"/>
          </p:cNvSpPr>
          <p:nvPr/>
        </p:nvSpPr>
        <p:spPr bwMode="auto">
          <a:xfrm>
            <a:off x="7026276" y="4875214"/>
            <a:ext cx="5175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4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6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10079039" y="4646613"/>
            <a:ext cx="517525" cy="3794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sz="1867" b="1" dirty="0">
                <a:solidFill>
                  <a:prstClr val="white"/>
                </a:solidFill>
                <a:latin typeface="Arial" panose="020B0604020202020204" pitchFamily="34" charset="0"/>
                <a:cs typeface="Times New Roman" pitchFamily="18" charset="0"/>
              </a:rPr>
              <a:t>18</a:t>
            </a:r>
          </a:p>
        </p:txBody>
      </p:sp>
      <p:sp>
        <p:nvSpPr>
          <p:cNvPr id="14" name="CasellaDiTesto 17"/>
          <p:cNvSpPr txBox="1">
            <a:spLocks noChangeArrowheads="1"/>
          </p:cNvSpPr>
          <p:nvPr/>
        </p:nvSpPr>
        <p:spPr bwMode="auto">
          <a:xfrm>
            <a:off x="8112126" y="4979989"/>
            <a:ext cx="6572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4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14</a:t>
            </a:r>
          </a:p>
        </p:txBody>
      </p:sp>
      <p:sp>
        <p:nvSpPr>
          <p:cNvPr id="15" name="CasellaDiTesto 18"/>
          <p:cNvSpPr txBox="1">
            <a:spLocks noChangeArrowheads="1"/>
          </p:cNvSpPr>
          <p:nvPr/>
        </p:nvSpPr>
        <p:spPr bwMode="auto">
          <a:xfrm>
            <a:off x="7331076" y="5184776"/>
            <a:ext cx="5318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4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7</a:t>
            </a:r>
          </a:p>
        </p:txBody>
      </p:sp>
      <p:sp>
        <p:nvSpPr>
          <p:cNvPr id="16" name="CasellaDiTesto 19"/>
          <p:cNvSpPr txBox="1">
            <a:spLocks noChangeArrowheads="1"/>
          </p:cNvSpPr>
          <p:nvPr/>
        </p:nvSpPr>
        <p:spPr bwMode="auto">
          <a:xfrm>
            <a:off x="6484938" y="5195889"/>
            <a:ext cx="53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4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6</a:t>
            </a:r>
          </a:p>
        </p:txBody>
      </p:sp>
      <p:sp>
        <p:nvSpPr>
          <p:cNvPr id="17" name="CasellaDiTesto 20"/>
          <p:cNvSpPr txBox="1">
            <a:spLocks noChangeArrowheads="1"/>
          </p:cNvSpPr>
          <p:nvPr/>
        </p:nvSpPr>
        <p:spPr bwMode="auto">
          <a:xfrm>
            <a:off x="5630864" y="5210175"/>
            <a:ext cx="61912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400" b="1">
                <a:solidFill>
                  <a:prstClr val="white"/>
                </a:solidFill>
                <a:latin typeface="Calibri"/>
                <a:cs typeface="Times New Roman" pitchFamily="18" charset="0"/>
              </a:rPr>
              <a:t>5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6097589" y="6453337"/>
            <a:ext cx="43211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IE" altLang="en-US" b="1" i="1" dirty="0">
                <a:solidFill>
                  <a:srgbClr val="002060"/>
                </a:solidFill>
                <a:latin typeface="Calibri"/>
                <a:cs typeface="Times New Roman" pitchFamily="18" charset="0"/>
              </a:rPr>
              <a:t>Volta U, </a:t>
            </a:r>
            <a:r>
              <a:rPr lang="en-IE" altLang="en-US" b="1" i="1" dirty="0" err="1">
                <a:solidFill>
                  <a:srgbClr val="002060"/>
                </a:solidFill>
                <a:latin typeface="Calibri"/>
                <a:cs typeface="Times New Roman" pitchFamily="18" charset="0"/>
              </a:rPr>
              <a:t>Caio</a:t>
            </a:r>
            <a:r>
              <a:rPr lang="en-IE" altLang="en-US" b="1" i="1" dirty="0">
                <a:solidFill>
                  <a:srgbClr val="002060"/>
                </a:solidFill>
                <a:latin typeface="Calibri"/>
                <a:cs typeface="Times New Roman" pitchFamily="18" charset="0"/>
              </a:rPr>
              <a:t> G </a:t>
            </a:r>
            <a:r>
              <a:rPr lang="en-IE" altLang="en-US" b="1" i="1" dirty="0">
                <a:solidFill>
                  <a:srgbClr val="002060"/>
                </a:solidFill>
                <a:latin typeface="Calibri"/>
                <a:cs typeface="Times New Roman" pitchFamily="18" charset="0"/>
              </a:rPr>
              <a:t>, De Giorgio R. </a:t>
            </a:r>
            <a:r>
              <a:rPr lang="en-IE" altLang="en-US" b="1" i="1" dirty="0">
                <a:solidFill>
                  <a:srgbClr val="002060"/>
                </a:solidFill>
                <a:latin typeface="Calibri"/>
                <a:cs typeface="Times New Roman" pitchFamily="18" charset="0"/>
              </a:rPr>
              <a:t>CGH 2016</a:t>
            </a:r>
            <a:endParaRPr lang="en-IE" altLang="en-US" dirty="0">
              <a:solidFill>
                <a:srgbClr val="002060"/>
              </a:solidFill>
              <a:latin typeface="Calibri"/>
            </a:endParaRPr>
          </a:p>
          <a:p>
            <a:endParaRPr lang="en-US" alt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9" name="CasellaDiTesto 18"/>
          <p:cNvSpPr txBox="1"/>
          <p:nvPr/>
        </p:nvSpPr>
        <p:spPr>
          <a:xfrm>
            <a:off x="4727848" y="6021288"/>
            <a:ext cx="5724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solidFill>
                  <a:srgbClr val="000099"/>
                </a:solidFill>
                <a:latin typeface="Calibri"/>
              </a:rPr>
              <a:t>ACD: </a:t>
            </a:r>
            <a:r>
              <a:rPr lang="it-IT" dirty="0" err="1">
                <a:solidFill>
                  <a:srgbClr val="000099"/>
                </a:solidFill>
                <a:latin typeface="Calibri"/>
              </a:rPr>
              <a:t>Active</a:t>
            </a:r>
            <a:r>
              <a:rPr lang="it-IT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000099"/>
                </a:solidFill>
                <a:latin typeface="Calibri"/>
              </a:rPr>
              <a:t>C</a:t>
            </a:r>
            <a:r>
              <a:rPr lang="it-IT" dirty="0" err="1">
                <a:solidFill>
                  <a:srgbClr val="000099"/>
                </a:solidFill>
                <a:latin typeface="Calibri"/>
              </a:rPr>
              <a:t>oeliac</a:t>
            </a:r>
            <a:r>
              <a:rPr lang="it-IT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000099"/>
                </a:solidFill>
                <a:latin typeface="Calibri"/>
              </a:rPr>
              <a:t>Disease</a:t>
            </a:r>
            <a:r>
              <a:rPr lang="it-IT" dirty="0">
                <a:solidFill>
                  <a:srgbClr val="000099"/>
                </a:solidFill>
                <a:latin typeface="Calibri"/>
              </a:rPr>
              <a:t>; PCD: </a:t>
            </a:r>
            <a:r>
              <a:rPr lang="it-IT" dirty="0" err="1">
                <a:solidFill>
                  <a:srgbClr val="000099"/>
                </a:solidFill>
                <a:latin typeface="Calibri"/>
              </a:rPr>
              <a:t>Potential</a:t>
            </a:r>
            <a:r>
              <a:rPr lang="it-IT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000099"/>
                </a:solidFill>
                <a:latin typeface="Calibri"/>
              </a:rPr>
              <a:t>Coeliac</a:t>
            </a:r>
            <a:r>
              <a:rPr lang="it-IT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dirty="0" err="1">
                <a:solidFill>
                  <a:srgbClr val="000099"/>
                </a:solidFill>
                <a:latin typeface="Calibri"/>
              </a:rPr>
              <a:t>Disease</a:t>
            </a:r>
            <a:endParaRPr lang="it-IT" dirty="0">
              <a:solidFill>
                <a:srgbClr val="0000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7515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title"/>
          </p:nvPr>
        </p:nvSpPr>
        <p:spPr>
          <a:xfrm>
            <a:off x="1919536" y="2204864"/>
            <a:ext cx="8229600" cy="3024336"/>
          </a:xfrm>
          <a:ln w="38100">
            <a:solidFill>
              <a:srgbClr val="FF0000"/>
            </a:solidFill>
          </a:ln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0099"/>
                </a:solidFill>
              </a:rPr>
              <a:t/>
            </a:r>
            <a:br>
              <a:rPr lang="it-IT" dirty="0" smtClean="0">
                <a:solidFill>
                  <a:srgbClr val="000099"/>
                </a:solidFill>
              </a:rPr>
            </a:br>
            <a:r>
              <a:rPr lang="it-IT" sz="3100" dirty="0" err="1">
                <a:solidFill>
                  <a:srgbClr val="000099"/>
                </a:solidFill>
              </a:rPr>
              <a:t>Mistake</a:t>
            </a:r>
            <a:r>
              <a:rPr lang="it-IT" sz="3100" dirty="0">
                <a:solidFill>
                  <a:srgbClr val="000099"/>
                </a:solidFill>
              </a:rPr>
              <a:t> 5</a:t>
            </a:r>
            <a:br>
              <a:rPr lang="it-IT" sz="3100" dirty="0">
                <a:solidFill>
                  <a:srgbClr val="000099"/>
                </a:solidFill>
              </a:rPr>
            </a:br>
            <a:r>
              <a:rPr lang="it-IT" sz="3100" dirty="0">
                <a:solidFill>
                  <a:srgbClr val="000099"/>
                </a:solidFill>
              </a:rPr>
              <a:t/>
            </a:r>
            <a:br>
              <a:rPr lang="it-IT" sz="3100" dirty="0">
                <a:solidFill>
                  <a:srgbClr val="000099"/>
                </a:solidFill>
              </a:rPr>
            </a:br>
            <a:r>
              <a:rPr lang="it-IT" sz="3100" dirty="0" err="1">
                <a:solidFill>
                  <a:srgbClr val="000099"/>
                </a:solidFill>
              </a:rPr>
              <a:t>Diagnosing</a:t>
            </a:r>
            <a:r>
              <a:rPr lang="it-IT" sz="3100" dirty="0">
                <a:solidFill>
                  <a:srgbClr val="000099"/>
                </a:solidFill>
              </a:rPr>
              <a:t> </a:t>
            </a:r>
            <a:r>
              <a:rPr lang="it-IT" sz="3100" dirty="0" err="1">
                <a:solidFill>
                  <a:srgbClr val="000099"/>
                </a:solidFill>
              </a:rPr>
              <a:t>coeliac</a:t>
            </a:r>
            <a:r>
              <a:rPr lang="it-IT" sz="3100" dirty="0">
                <a:solidFill>
                  <a:srgbClr val="000099"/>
                </a:solidFill>
              </a:rPr>
              <a:t> </a:t>
            </a:r>
            <a:r>
              <a:rPr lang="it-IT" sz="3100" dirty="0" err="1">
                <a:solidFill>
                  <a:srgbClr val="000099"/>
                </a:solidFill>
              </a:rPr>
              <a:t>disease</a:t>
            </a:r>
            <a:r>
              <a:rPr lang="it-IT" sz="3100" dirty="0">
                <a:solidFill>
                  <a:srgbClr val="000099"/>
                </a:solidFill>
              </a:rPr>
              <a:t> on the </a:t>
            </a:r>
            <a:r>
              <a:rPr lang="it-IT" sz="3100" dirty="0" err="1">
                <a:solidFill>
                  <a:srgbClr val="000099"/>
                </a:solidFill>
              </a:rPr>
              <a:t>histopathological</a:t>
            </a:r>
            <a:r>
              <a:rPr lang="it-IT" sz="3100" dirty="0">
                <a:solidFill>
                  <a:srgbClr val="000099"/>
                </a:solidFill>
              </a:rPr>
              <a:t> </a:t>
            </a:r>
            <a:br>
              <a:rPr lang="it-IT" sz="3100" dirty="0">
                <a:solidFill>
                  <a:srgbClr val="000099"/>
                </a:solidFill>
              </a:rPr>
            </a:br>
            <a:r>
              <a:rPr lang="it-IT" sz="3100" dirty="0" err="1">
                <a:solidFill>
                  <a:srgbClr val="000099"/>
                </a:solidFill>
              </a:rPr>
              <a:t>finding</a:t>
            </a:r>
            <a:r>
              <a:rPr lang="it-IT" sz="3100" dirty="0">
                <a:solidFill>
                  <a:srgbClr val="000099"/>
                </a:solidFill>
              </a:rPr>
              <a:t> </a:t>
            </a:r>
            <a:r>
              <a:rPr lang="it-IT" sz="3100" dirty="0" err="1">
                <a:solidFill>
                  <a:srgbClr val="000099"/>
                </a:solidFill>
              </a:rPr>
              <a:t>of</a:t>
            </a:r>
            <a:r>
              <a:rPr lang="it-IT" sz="3100" dirty="0">
                <a:solidFill>
                  <a:srgbClr val="000099"/>
                </a:solidFill>
              </a:rPr>
              <a:t> villous </a:t>
            </a:r>
            <a:r>
              <a:rPr lang="it-IT" sz="3100" dirty="0" err="1">
                <a:solidFill>
                  <a:srgbClr val="000099"/>
                </a:solidFill>
              </a:rPr>
              <a:t>atrophy</a:t>
            </a:r>
            <a:r>
              <a:rPr lang="it-IT" sz="3100" dirty="0">
                <a:solidFill>
                  <a:srgbClr val="000099"/>
                </a:solidFill>
              </a:rPr>
              <a:t> with negative </a:t>
            </a:r>
            <a:r>
              <a:rPr lang="it-IT" sz="3100" dirty="0" err="1">
                <a:solidFill>
                  <a:srgbClr val="000099"/>
                </a:solidFill>
              </a:rPr>
              <a:t>serology</a:t>
            </a:r>
            <a:r>
              <a:rPr lang="it-IT" sz="3100" dirty="0">
                <a:solidFill>
                  <a:srgbClr val="000099"/>
                </a:solidFill>
              </a:rPr>
              <a:t/>
            </a:r>
            <a:br>
              <a:rPr lang="it-IT" sz="3100" dirty="0">
                <a:solidFill>
                  <a:srgbClr val="000099"/>
                </a:solidFill>
              </a:rPr>
            </a:br>
            <a:r>
              <a:rPr lang="it-IT" dirty="0" smtClean="0">
                <a:solidFill>
                  <a:srgbClr val="000099"/>
                </a:solidFill>
              </a:rPr>
              <a:t/>
            </a:r>
            <a:br>
              <a:rPr lang="it-IT" dirty="0" smtClean="0">
                <a:solidFill>
                  <a:srgbClr val="000099"/>
                </a:solidFill>
              </a:rPr>
            </a:br>
            <a:endParaRPr lang="it-IT" dirty="0">
              <a:solidFill>
                <a:srgbClr val="000099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0"/>
            <a:ext cx="85629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95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2"/>
          <p:cNvSpPr txBox="1">
            <a:spLocks noChangeArrowheads="1"/>
          </p:cNvSpPr>
          <p:nvPr/>
        </p:nvSpPr>
        <p:spPr bwMode="auto">
          <a:xfrm>
            <a:off x="152400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3600">
                <a:solidFill>
                  <a:srgbClr val="FF0000"/>
                </a:solidFill>
                <a:latin typeface="Calibri"/>
              </a:rPr>
              <a:t>Villous atrophy: </a:t>
            </a:r>
          </a:p>
          <a:p>
            <a:pPr algn="ctr"/>
            <a:r>
              <a:rPr lang="it-IT" altLang="it-IT" sz="3600">
                <a:solidFill>
                  <a:srgbClr val="FF0000"/>
                </a:solidFill>
                <a:latin typeface="Calibri"/>
              </a:rPr>
              <a:t>the typical lesion of celiac disease (CD)</a:t>
            </a:r>
          </a:p>
        </p:txBody>
      </p:sp>
      <p:pic>
        <p:nvPicPr>
          <p:cNvPr id="3" name="Immagine 2" descr="Image17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7575" y="1268414"/>
            <a:ext cx="31686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ttangolo 12"/>
          <p:cNvSpPr>
            <a:spLocks noChangeArrowheads="1"/>
          </p:cNvSpPr>
          <p:nvPr/>
        </p:nvSpPr>
        <p:spPr bwMode="auto">
          <a:xfrm>
            <a:off x="4727575" y="2349501"/>
            <a:ext cx="315118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600" b="1">
                <a:solidFill>
                  <a:srgbClr val="FF0000"/>
                </a:solidFill>
                <a:latin typeface="Calibri"/>
              </a:rPr>
              <a:t>Villous atrophy</a:t>
            </a:r>
          </a:p>
        </p:txBody>
      </p:sp>
      <p:sp>
        <p:nvSpPr>
          <p:cNvPr id="5" name="Rettangolo 4"/>
          <p:cNvSpPr/>
          <p:nvPr/>
        </p:nvSpPr>
        <p:spPr>
          <a:xfrm>
            <a:off x="1631951" y="4105276"/>
            <a:ext cx="4392613" cy="549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it-IT" sz="2000" b="1" dirty="0">
                <a:solidFill>
                  <a:srgbClr val="00B050"/>
                </a:solidFill>
                <a:latin typeface="Calibri"/>
              </a:rPr>
              <a:t> </a:t>
            </a:r>
          </a:p>
          <a:p>
            <a:pPr algn="ctr">
              <a:defRPr/>
            </a:pPr>
            <a:endParaRPr lang="it-IT" dirty="0">
              <a:solidFill>
                <a:srgbClr val="1F497D"/>
              </a:solidFill>
              <a:latin typeface="Calibri"/>
            </a:endParaRPr>
          </a:p>
          <a:p>
            <a:pPr algn="ctr">
              <a:defRPr/>
            </a:pPr>
            <a:endParaRPr lang="it-IT" dirty="0">
              <a:solidFill>
                <a:srgbClr val="1F497D"/>
              </a:solidFill>
              <a:latin typeface="Calibri"/>
            </a:endParaRPr>
          </a:p>
          <a:p>
            <a:pPr algn="ctr">
              <a:defRPr/>
            </a:pPr>
            <a:endParaRPr lang="it-IT" dirty="0">
              <a:solidFill>
                <a:srgbClr val="1F497D"/>
              </a:solidFill>
              <a:latin typeface="Calibri"/>
            </a:endParaRPr>
          </a:p>
          <a:p>
            <a:pPr algn="ctr">
              <a:defRPr/>
            </a:pPr>
            <a:endParaRPr lang="it-IT" dirty="0">
              <a:solidFill>
                <a:srgbClr val="1F497D"/>
              </a:solidFill>
              <a:latin typeface="Calibri"/>
            </a:endParaRPr>
          </a:p>
          <a:p>
            <a:pPr algn="ctr">
              <a:defRPr/>
            </a:pPr>
            <a:endParaRPr lang="it-IT" dirty="0">
              <a:solidFill>
                <a:srgbClr val="1F497D"/>
              </a:solidFill>
              <a:latin typeface="Calibri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51" y="3357564"/>
            <a:ext cx="143986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51" y="4437063"/>
            <a:ext cx="1439863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uppo 40"/>
          <p:cNvGrpSpPr>
            <a:grpSpLocks/>
          </p:cNvGrpSpPr>
          <p:nvPr/>
        </p:nvGrpSpPr>
        <p:grpSpPr bwMode="auto">
          <a:xfrm>
            <a:off x="3016251" y="5445126"/>
            <a:ext cx="1699749" cy="1191400"/>
            <a:chOff x="1261124" y="5873833"/>
            <a:chExt cx="2110121" cy="1459360"/>
          </a:xfrm>
        </p:grpSpPr>
        <p:grpSp>
          <p:nvGrpSpPr>
            <p:cNvPr id="9" name="Gruppo 96"/>
            <p:cNvGrpSpPr>
              <a:grpSpLocks/>
            </p:cNvGrpSpPr>
            <p:nvPr/>
          </p:nvGrpSpPr>
          <p:grpSpPr bwMode="auto">
            <a:xfrm>
              <a:off x="1387414" y="5873833"/>
              <a:ext cx="1983831" cy="1459360"/>
              <a:chOff x="0" y="1169243"/>
              <a:chExt cx="4426434" cy="6469810"/>
            </a:xfrm>
          </p:grpSpPr>
          <p:sp>
            <p:nvSpPr>
              <p:cNvPr id="11" name="AutoShape 3"/>
              <p:cNvSpPr>
                <a:spLocks noChangeArrowheads="1"/>
              </p:cNvSpPr>
              <p:nvPr/>
            </p:nvSpPr>
            <p:spPr bwMode="auto">
              <a:xfrm>
                <a:off x="509729" y="2350295"/>
                <a:ext cx="839884" cy="1517261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2" name="AutoShape 4"/>
              <p:cNvSpPr>
                <a:spLocks noChangeArrowheads="1"/>
              </p:cNvSpPr>
              <p:nvPr/>
            </p:nvSpPr>
            <p:spPr bwMode="auto">
              <a:xfrm>
                <a:off x="1345214" y="2358914"/>
                <a:ext cx="835486" cy="1517261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3" name="AutoShape 5"/>
              <p:cNvSpPr>
                <a:spLocks noChangeArrowheads="1"/>
              </p:cNvSpPr>
              <p:nvPr/>
            </p:nvSpPr>
            <p:spPr bwMode="auto">
              <a:xfrm>
                <a:off x="2180700" y="2358914"/>
                <a:ext cx="835486" cy="1525884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4" name="AutoShape 6"/>
              <p:cNvSpPr>
                <a:spLocks noChangeArrowheads="1"/>
              </p:cNvSpPr>
              <p:nvPr/>
            </p:nvSpPr>
            <p:spPr bwMode="auto">
              <a:xfrm>
                <a:off x="3020585" y="2384779"/>
                <a:ext cx="835486" cy="1517261"/>
              </a:xfrm>
              <a:prstGeom prst="roundRect">
                <a:avLst>
                  <a:gd name="adj" fmla="val 16667"/>
                </a:avLst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5" name="Oval 10"/>
              <p:cNvSpPr>
                <a:spLocks noChangeArrowheads="1"/>
              </p:cNvSpPr>
              <p:nvPr/>
            </p:nvSpPr>
            <p:spPr bwMode="auto">
              <a:xfrm>
                <a:off x="817539" y="3471000"/>
                <a:ext cx="219865" cy="275866"/>
              </a:xfrm>
              <a:prstGeom prst="ellipse">
                <a:avLst/>
              </a:prstGeom>
              <a:solidFill>
                <a:srgbClr val="80808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6" name="Freeform 18"/>
              <p:cNvSpPr>
                <a:spLocks/>
              </p:cNvSpPr>
              <p:nvPr/>
            </p:nvSpPr>
            <p:spPr bwMode="auto">
              <a:xfrm rot="1763134">
                <a:off x="1666218" y="4039972"/>
                <a:ext cx="787114" cy="1189671"/>
              </a:xfrm>
              <a:custGeom>
                <a:avLst/>
                <a:gdLst>
                  <a:gd name="T0" fmla="*/ 2147483647 w 594"/>
                  <a:gd name="T1" fmla="*/ 2147483647 h 598"/>
                  <a:gd name="T2" fmla="*/ 2147483647 w 594"/>
                  <a:gd name="T3" fmla="*/ 2147483647 h 598"/>
                  <a:gd name="T4" fmla="*/ 2147483647 w 594"/>
                  <a:gd name="T5" fmla="*/ 2147483647 h 598"/>
                  <a:gd name="T6" fmla="*/ 2147483647 w 594"/>
                  <a:gd name="T7" fmla="*/ 0 h 598"/>
                  <a:gd name="T8" fmla="*/ 2147483647 w 594"/>
                  <a:gd name="T9" fmla="*/ 2147483647 h 598"/>
                  <a:gd name="T10" fmla="*/ 2147483647 w 594"/>
                  <a:gd name="T11" fmla="*/ 2147483647 h 598"/>
                  <a:gd name="T12" fmla="*/ 2147483647 w 594"/>
                  <a:gd name="T13" fmla="*/ 2147483647 h 598"/>
                  <a:gd name="T14" fmla="*/ 2147483647 w 594"/>
                  <a:gd name="T15" fmla="*/ 2147483647 h 598"/>
                  <a:gd name="T16" fmla="*/ 2147483647 w 594"/>
                  <a:gd name="T17" fmla="*/ 2147483647 h 598"/>
                  <a:gd name="T18" fmla="*/ 2147483647 w 594"/>
                  <a:gd name="T19" fmla="*/ 2147483647 h 598"/>
                  <a:gd name="T20" fmla="*/ 2147483647 w 594"/>
                  <a:gd name="T21" fmla="*/ 2147483647 h 598"/>
                  <a:gd name="T22" fmla="*/ 2147483647 w 594"/>
                  <a:gd name="T23" fmla="*/ 2147483647 h 598"/>
                  <a:gd name="T24" fmla="*/ 2147483647 w 594"/>
                  <a:gd name="T25" fmla="*/ 2147483647 h 598"/>
                  <a:gd name="T26" fmla="*/ 2147483647 w 594"/>
                  <a:gd name="T27" fmla="*/ 2147483647 h 598"/>
                  <a:gd name="T28" fmla="*/ 2147483647 w 594"/>
                  <a:gd name="T29" fmla="*/ 2147483647 h 598"/>
                  <a:gd name="T30" fmla="*/ 2147483647 w 594"/>
                  <a:gd name="T31" fmla="*/ 2147483647 h 598"/>
                  <a:gd name="T32" fmla="*/ 2147483647 w 594"/>
                  <a:gd name="T33" fmla="*/ 2147483647 h 598"/>
                  <a:gd name="T34" fmla="*/ 2147483647 w 594"/>
                  <a:gd name="T35" fmla="*/ 2147483647 h 598"/>
                  <a:gd name="T36" fmla="*/ 2147483647 w 594"/>
                  <a:gd name="T37" fmla="*/ 2147483647 h 598"/>
                  <a:gd name="T38" fmla="*/ 2147483647 w 594"/>
                  <a:gd name="T39" fmla="*/ 2147483647 h 598"/>
                  <a:gd name="T40" fmla="*/ 2147483647 w 594"/>
                  <a:gd name="T41" fmla="*/ 2147483647 h 598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594"/>
                  <a:gd name="T64" fmla="*/ 0 h 598"/>
                  <a:gd name="T65" fmla="*/ 594 w 594"/>
                  <a:gd name="T66" fmla="*/ 598 h 598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594" h="598">
                    <a:moveTo>
                      <a:pt x="131" y="267"/>
                    </a:moveTo>
                    <a:cubicBezTo>
                      <a:pt x="143" y="265"/>
                      <a:pt x="140" y="271"/>
                      <a:pt x="149" y="262"/>
                    </a:cubicBezTo>
                    <a:cubicBezTo>
                      <a:pt x="160" y="251"/>
                      <a:pt x="163" y="218"/>
                      <a:pt x="163" y="218"/>
                    </a:cubicBezTo>
                    <a:cubicBezTo>
                      <a:pt x="169" y="75"/>
                      <a:pt x="140" y="38"/>
                      <a:pt x="258" y="0"/>
                    </a:cubicBezTo>
                    <a:cubicBezTo>
                      <a:pt x="268" y="2"/>
                      <a:pt x="279" y="1"/>
                      <a:pt x="287" y="7"/>
                    </a:cubicBezTo>
                    <a:cubicBezTo>
                      <a:pt x="303" y="18"/>
                      <a:pt x="305" y="52"/>
                      <a:pt x="309" y="66"/>
                    </a:cubicBezTo>
                    <a:cubicBezTo>
                      <a:pt x="321" y="113"/>
                      <a:pt x="331" y="168"/>
                      <a:pt x="367" y="204"/>
                    </a:cubicBezTo>
                    <a:cubicBezTo>
                      <a:pt x="421" y="258"/>
                      <a:pt x="508" y="262"/>
                      <a:pt x="578" y="284"/>
                    </a:cubicBezTo>
                    <a:cubicBezTo>
                      <a:pt x="583" y="291"/>
                      <a:pt x="591" y="297"/>
                      <a:pt x="592" y="306"/>
                    </a:cubicBezTo>
                    <a:cubicBezTo>
                      <a:pt x="594" y="337"/>
                      <a:pt x="591" y="369"/>
                      <a:pt x="585" y="400"/>
                    </a:cubicBezTo>
                    <a:cubicBezTo>
                      <a:pt x="572" y="471"/>
                      <a:pt x="393" y="465"/>
                      <a:pt x="374" y="466"/>
                    </a:cubicBezTo>
                    <a:cubicBezTo>
                      <a:pt x="337" y="489"/>
                      <a:pt x="357" y="473"/>
                      <a:pt x="323" y="524"/>
                    </a:cubicBezTo>
                    <a:cubicBezTo>
                      <a:pt x="296" y="566"/>
                      <a:pt x="266" y="571"/>
                      <a:pt x="229" y="597"/>
                    </a:cubicBezTo>
                    <a:cubicBezTo>
                      <a:pt x="217" y="594"/>
                      <a:pt x="201" y="598"/>
                      <a:pt x="192" y="589"/>
                    </a:cubicBezTo>
                    <a:cubicBezTo>
                      <a:pt x="181" y="578"/>
                      <a:pt x="178" y="546"/>
                      <a:pt x="178" y="546"/>
                    </a:cubicBezTo>
                    <a:cubicBezTo>
                      <a:pt x="175" y="512"/>
                      <a:pt x="176" y="478"/>
                      <a:pt x="170" y="444"/>
                    </a:cubicBezTo>
                    <a:cubicBezTo>
                      <a:pt x="166" y="421"/>
                      <a:pt x="149" y="420"/>
                      <a:pt x="134" y="408"/>
                    </a:cubicBezTo>
                    <a:cubicBezTo>
                      <a:pt x="104" y="383"/>
                      <a:pt x="77" y="369"/>
                      <a:pt x="39" y="357"/>
                    </a:cubicBezTo>
                    <a:cubicBezTo>
                      <a:pt x="32" y="352"/>
                      <a:pt x="20" y="350"/>
                      <a:pt x="18" y="342"/>
                    </a:cubicBezTo>
                    <a:cubicBezTo>
                      <a:pt x="0" y="268"/>
                      <a:pt x="73" y="288"/>
                      <a:pt x="111" y="275"/>
                    </a:cubicBezTo>
                    <a:cubicBezTo>
                      <a:pt x="116" y="273"/>
                      <a:pt x="136" y="270"/>
                      <a:pt x="131" y="267"/>
                    </a:cubicBezTo>
                    <a:close/>
                  </a:path>
                </a:pathLst>
              </a:custGeom>
              <a:solidFill>
                <a:srgbClr val="CCCC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en-US" sz="800" kern="0" dirty="0">
                    <a:solidFill>
                      <a:srgbClr val="000000"/>
                    </a:solidFill>
                    <a:latin typeface="Calibri"/>
                  </a:rPr>
                  <a:t>DGP</a:t>
                </a:r>
              </a:p>
            </p:txBody>
          </p:sp>
          <p:sp>
            <p:nvSpPr>
              <p:cNvPr id="17" name="Oval 21"/>
              <p:cNvSpPr>
                <a:spLocks noChangeArrowheads="1"/>
              </p:cNvSpPr>
              <p:nvPr/>
            </p:nvSpPr>
            <p:spPr bwMode="auto">
              <a:xfrm>
                <a:off x="1375997" y="3160651"/>
                <a:ext cx="118726" cy="13793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8" name="Oval 22"/>
              <p:cNvSpPr>
                <a:spLocks noChangeArrowheads="1"/>
              </p:cNvSpPr>
              <p:nvPr/>
            </p:nvSpPr>
            <p:spPr bwMode="auto">
              <a:xfrm>
                <a:off x="1288051" y="3583067"/>
                <a:ext cx="123124" cy="146556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19" name="Oval 27"/>
              <p:cNvSpPr>
                <a:spLocks noChangeArrowheads="1"/>
              </p:cNvSpPr>
              <p:nvPr/>
            </p:nvSpPr>
            <p:spPr bwMode="auto">
              <a:xfrm>
                <a:off x="1389187" y="2445122"/>
                <a:ext cx="167097" cy="189658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20" name="Oval 41"/>
              <p:cNvSpPr>
                <a:spLocks noChangeArrowheads="1"/>
              </p:cNvSpPr>
              <p:nvPr/>
            </p:nvSpPr>
            <p:spPr bwMode="auto">
              <a:xfrm>
                <a:off x="1406777" y="4341698"/>
                <a:ext cx="118728" cy="13793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21" name="Oval 42"/>
              <p:cNvSpPr>
                <a:spLocks noChangeArrowheads="1"/>
              </p:cNvSpPr>
              <p:nvPr/>
            </p:nvSpPr>
            <p:spPr bwMode="auto">
              <a:xfrm>
                <a:off x="1208900" y="3927899"/>
                <a:ext cx="123124" cy="137933"/>
              </a:xfrm>
              <a:prstGeom prst="ellipse">
                <a:avLst/>
              </a:prstGeom>
              <a:solidFill>
                <a:srgbClr val="FFFF0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grpSp>
            <p:nvGrpSpPr>
              <p:cNvPr id="22" name="Group 124"/>
              <p:cNvGrpSpPr>
                <a:grpSpLocks/>
              </p:cNvGrpSpPr>
              <p:nvPr/>
            </p:nvGrpSpPr>
            <p:grpSpPr bwMode="auto">
              <a:xfrm>
                <a:off x="0" y="4076702"/>
                <a:ext cx="1908175" cy="3562351"/>
                <a:chOff x="0" y="2176"/>
                <a:chExt cx="1202" cy="2244"/>
              </a:xfrm>
            </p:grpSpPr>
            <p:sp>
              <p:nvSpPr>
                <p:cNvPr id="30" name="AutoShape 125"/>
                <p:cNvSpPr>
                  <a:spLocks noChangeArrowheads="1"/>
                </p:cNvSpPr>
                <p:nvPr/>
              </p:nvSpPr>
              <p:spPr bwMode="auto">
                <a:xfrm>
                  <a:off x="476" y="2810"/>
                  <a:ext cx="144" cy="109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0000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GB" sz="4400" kern="0">
                    <a:solidFill>
                      <a:srgbClr val="000000"/>
                    </a:solidFill>
                    <a:latin typeface="Verdana" pitchFamily="34" charset="0"/>
                  </a:endParaRPr>
                </a:p>
              </p:txBody>
            </p:sp>
            <p:grpSp>
              <p:nvGrpSpPr>
                <p:cNvPr id="31" name="Group 126"/>
                <p:cNvGrpSpPr>
                  <a:grpSpLocks/>
                </p:cNvGrpSpPr>
                <p:nvPr/>
              </p:nvGrpSpPr>
              <p:grpSpPr bwMode="auto">
                <a:xfrm>
                  <a:off x="125" y="2176"/>
                  <a:ext cx="648" cy="806"/>
                  <a:chOff x="125" y="2176"/>
                  <a:chExt cx="648" cy="806"/>
                </a:xfrm>
              </p:grpSpPr>
              <p:grpSp>
                <p:nvGrpSpPr>
                  <p:cNvPr id="33" name="Group 127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04" y="2176"/>
                    <a:ext cx="407" cy="408"/>
                    <a:chOff x="4241" y="1298"/>
                    <a:chExt cx="589" cy="590"/>
                  </a:xfrm>
                </p:grpSpPr>
                <p:grpSp>
                  <p:nvGrpSpPr>
                    <p:cNvPr id="38" name="Group 12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241" y="1298"/>
                      <a:ext cx="589" cy="590"/>
                      <a:chOff x="4241" y="1298"/>
                      <a:chExt cx="589" cy="590"/>
                    </a:xfrm>
                  </p:grpSpPr>
                  <p:sp>
                    <p:nvSpPr>
                      <p:cNvPr id="41" name="Oval 12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4238" y="1297"/>
                        <a:ext cx="589" cy="589"/>
                      </a:xfrm>
                      <a:prstGeom prst="ellipse">
                        <a:avLst/>
                      </a:prstGeom>
                      <a:solidFill>
                        <a:srgbClr val="FF6666"/>
                      </a:solidFill>
                      <a:ln w="9525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GB" sz="4400" kern="0">
                          <a:solidFill>
                            <a:srgbClr val="000000"/>
                          </a:solidFill>
                          <a:latin typeface="Verdana" pitchFamily="34" charset="0"/>
                        </a:endParaRPr>
                      </a:p>
                    </p:txBody>
                  </p:sp>
                  <p:sp>
                    <p:nvSpPr>
                      <p:cNvPr id="42" name="AutoShape 130"/>
                      <p:cNvSpPr>
                        <a:spLocks noChangeArrowheads="1"/>
                      </p:cNvSpPr>
                      <p:nvPr/>
                    </p:nvSpPr>
                    <p:spPr bwMode="auto">
                      <a:xfrm rot="10800000">
                        <a:off x="4411" y="1297"/>
                        <a:ext cx="275" cy="268"/>
                      </a:xfrm>
                      <a:prstGeom prst="triangle">
                        <a:avLst>
                          <a:gd name="adj" fmla="val 50000"/>
                        </a:avLst>
                      </a:prstGeom>
                      <a:solidFill>
                        <a:srgbClr val="FFFFFF"/>
                      </a:solidFill>
                      <a:ln w="9525">
                        <a:solidFill>
                          <a:srgbClr val="FFFFFF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wrap="none" anchor="ctr"/>
                      <a:lstStyle/>
                      <a:p>
                        <a:pPr>
                          <a:defRPr/>
                        </a:pPr>
                        <a:endParaRPr lang="en-GB" sz="4400" kern="0">
                          <a:solidFill>
                            <a:srgbClr val="000000"/>
                          </a:solidFill>
                          <a:latin typeface="Verdana" pitchFamily="34" charset="0"/>
                        </a:endParaRPr>
                      </a:p>
                    </p:txBody>
                  </p:sp>
                </p:grpSp>
                <p:sp>
                  <p:nvSpPr>
                    <p:cNvPr id="39" name="Freeform 131"/>
                    <p:cNvSpPr>
                      <a:spLocks/>
                    </p:cNvSpPr>
                    <p:nvPr/>
                  </p:nvSpPr>
                  <p:spPr bwMode="auto">
                    <a:xfrm>
                      <a:off x="4427" y="1317"/>
                      <a:ext cx="126" cy="252"/>
                    </a:xfrm>
                    <a:custGeom>
                      <a:avLst/>
                      <a:gdLst>
                        <a:gd name="T0" fmla="*/ 0 w 126"/>
                        <a:gd name="T1" fmla="*/ 0 h 252"/>
                        <a:gd name="T2" fmla="*/ 126 w 126"/>
                        <a:gd name="T3" fmla="*/ 252 h 252"/>
                        <a:gd name="T4" fmla="*/ 0 60000 65536"/>
                        <a:gd name="T5" fmla="*/ 0 60000 65536"/>
                        <a:gd name="T6" fmla="*/ 0 w 126"/>
                        <a:gd name="T7" fmla="*/ 0 h 252"/>
                        <a:gd name="T8" fmla="*/ 126 w 126"/>
                        <a:gd name="T9" fmla="*/ 252 h 25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26" h="252">
                          <a:moveTo>
                            <a:pt x="0" y="0"/>
                          </a:moveTo>
                          <a:lnTo>
                            <a:pt x="126" y="252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kern="0">
                        <a:solidFill>
                          <a:srgbClr val="000000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40" name="Freeform 132"/>
                    <p:cNvSpPr>
                      <a:spLocks/>
                    </p:cNvSpPr>
                    <p:nvPr/>
                  </p:nvSpPr>
                  <p:spPr bwMode="auto">
                    <a:xfrm>
                      <a:off x="4553" y="1281"/>
                      <a:ext cx="118" cy="232"/>
                    </a:xfrm>
                    <a:custGeom>
                      <a:avLst/>
                      <a:gdLst>
                        <a:gd name="T0" fmla="*/ 120 w 120"/>
                        <a:gd name="T1" fmla="*/ 0 h 232"/>
                        <a:gd name="T2" fmla="*/ 0 w 120"/>
                        <a:gd name="T3" fmla="*/ 232 h 232"/>
                        <a:gd name="T4" fmla="*/ 0 60000 65536"/>
                        <a:gd name="T5" fmla="*/ 0 60000 65536"/>
                        <a:gd name="T6" fmla="*/ 0 w 120"/>
                        <a:gd name="T7" fmla="*/ 0 h 232"/>
                        <a:gd name="T8" fmla="*/ 120 w 120"/>
                        <a:gd name="T9" fmla="*/ 232 h 232"/>
                      </a:gdLst>
                      <a:ahLst/>
                      <a:cxnLst>
                        <a:cxn ang="T4">
                          <a:pos x="T0" y="T1"/>
                        </a:cxn>
                        <a:cxn ang="T5">
                          <a:pos x="T2" y="T3"/>
                        </a:cxn>
                      </a:cxnLst>
                      <a:rect l="T6" t="T7" r="T8" b="T9"/>
                      <a:pathLst>
                        <a:path w="120" h="232">
                          <a:moveTo>
                            <a:pt x="120" y="0"/>
                          </a:moveTo>
                          <a:lnTo>
                            <a:pt x="0" y="232"/>
                          </a:lnTo>
                        </a:path>
                      </a:pathLst>
                    </a:custGeom>
                    <a:noFill/>
                    <a:ln w="95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kern="0">
                        <a:solidFill>
                          <a:srgbClr val="000000"/>
                        </a:solidFill>
                        <a:latin typeface="Calibri"/>
                      </a:endParaRPr>
                    </a:p>
                  </p:txBody>
                </p:sp>
              </p:grpSp>
              <p:grpSp>
                <p:nvGrpSpPr>
                  <p:cNvPr id="34" name="Group 133"/>
                  <p:cNvGrpSpPr>
                    <a:grpSpLocks/>
                  </p:cNvGrpSpPr>
                  <p:nvPr/>
                </p:nvGrpSpPr>
                <p:grpSpPr bwMode="auto">
                  <a:xfrm>
                    <a:off x="125" y="2245"/>
                    <a:ext cx="648" cy="737"/>
                    <a:chOff x="125" y="2245"/>
                    <a:chExt cx="648" cy="737"/>
                  </a:xfrm>
                </p:grpSpPr>
                <p:sp>
                  <p:nvSpPr>
                    <p:cNvPr id="35" name="Text Box 134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16" y="2245"/>
                      <a:ext cx="488" cy="73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>
                      <a:spAutoFit/>
                    </a:bodyPr>
                    <a:lstStyle/>
                    <a:p>
                      <a:pPr>
                        <a:defRPr/>
                      </a:pPr>
                      <a:endParaRPr lang="en-US" sz="800" b="1" kern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36" name="Arc 135"/>
                    <p:cNvSpPr>
                      <a:spLocks/>
                    </p:cNvSpPr>
                    <p:nvPr/>
                  </p:nvSpPr>
                  <p:spPr bwMode="auto">
                    <a:xfrm rot="-6189836" flipH="1" flipV="1">
                      <a:off x="381" y="2011"/>
                      <a:ext cx="136" cy="648"/>
                    </a:xfrm>
                    <a:custGeom>
                      <a:avLst/>
                      <a:gdLst>
                        <a:gd name="T0" fmla="*/ 0 w 17995"/>
                        <a:gd name="T1" fmla="*/ 0 h 21600"/>
                        <a:gd name="T2" fmla="*/ 0 w 17995"/>
                        <a:gd name="T3" fmla="*/ 0 h 21600"/>
                        <a:gd name="T4" fmla="*/ 0 w 17995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17995"/>
                        <a:gd name="T10" fmla="*/ 0 h 21600"/>
                        <a:gd name="T11" fmla="*/ 17995 w 17995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17995" h="21600" fill="none" extrusionOk="0">
                          <a:moveTo>
                            <a:pt x="-1" y="55"/>
                          </a:moveTo>
                          <a:cubicBezTo>
                            <a:pt x="515" y="18"/>
                            <a:pt x="1032" y="-1"/>
                            <a:pt x="1550" y="0"/>
                          </a:cubicBezTo>
                          <a:cubicBezTo>
                            <a:pt x="7879" y="0"/>
                            <a:pt x="13891" y="2776"/>
                            <a:pt x="17995" y="7595"/>
                          </a:cubicBezTo>
                        </a:path>
                        <a:path w="17995" h="21600" stroke="0" extrusionOk="0">
                          <a:moveTo>
                            <a:pt x="-1" y="55"/>
                          </a:moveTo>
                          <a:cubicBezTo>
                            <a:pt x="515" y="18"/>
                            <a:pt x="1032" y="-1"/>
                            <a:pt x="1550" y="0"/>
                          </a:cubicBezTo>
                          <a:cubicBezTo>
                            <a:pt x="7879" y="0"/>
                            <a:pt x="13891" y="2776"/>
                            <a:pt x="17995" y="7595"/>
                          </a:cubicBezTo>
                          <a:lnTo>
                            <a:pt x="1550" y="21600"/>
                          </a:lnTo>
                          <a:close/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kern="0">
                        <a:solidFill>
                          <a:srgbClr val="000000"/>
                        </a:solidFill>
                        <a:latin typeface="Calibri"/>
                      </a:endParaRPr>
                    </a:p>
                  </p:txBody>
                </p:sp>
                <p:sp>
                  <p:nvSpPr>
                    <p:cNvPr id="37" name="Arc 136"/>
                    <p:cNvSpPr>
                      <a:spLocks/>
                    </p:cNvSpPr>
                    <p:nvPr/>
                  </p:nvSpPr>
                  <p:spPr bwMode="auto">
                    <a:xfrm rot="18632010" flipH="1">
                      <a:off x="318" y="2473"/>
                      <a:ext cx="272" cy="316"/>
                    </a:xfrm>
                    <a:custGeom>
                      <a:avLst/>
                      <a:gdLst>
                        <a:gd name="T0" fmla="*/ 0 w 21600"/>
                        <a:gd name="T1" fmla="*/ 0 h 21600"/>
                        <a:gd name="T2" fmla="*/ 0 w 21600"/>
                        <a:gd name="T3" fmla="*/ 0 h 21600"/>
                        <a:gd name="T4" fmla="*/ 0 w 21600"/>
                        <a:gd name="T5" fmla="*/ 0 h 21600"/>
                        <a:gd name="T6" fmla="*/ 0 60000 65536"/>
                        <a:gd name="T7" fmla="*/ 0 60000 65536"/>
                        <a:gd name="T8" fmla="*/ 0 60000 65536"/>
                        <a:gd name="T9" fmla="*/ 0 w 21600"/>
                        <a:gd name="T10" fmla="*/ 0 h 21600"/>
                        <a:gd name="T11" fmla="*/ 21600 w 21600"/>
                        <a:gd name="T12" fmla="*/ 21600 h 21600"/>
                      </a:gdLst>
                      <a:ahLst/>
                      <a:cxnLst>
                        <a:cxn ang="T6">
                          <a:pos x="T0" y="T1"/>
                        </a:cxn>
                        <a:cxn ang="T7">
                          <a:pos x="T2" y="T3"/>
                        </a:cxn>
                        <a:cxn ang="T8">
                          <a:pos x="T4" y="T5"/>
                        </a:cxn>
                      </a:cxnLst>
                      <a:rect l="T9" t="T10" r="T11" b="T12"/>
                      <a:pathLst>
                        <a:path w="21600" h="21600" fill="none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</a:path>
                        <a:path w="21600" h="21600" stroke="0" extrusionOk="0">
                          <a:moveTo>
                            <a:pt x="-1" y="0"/>
                          </a:moveTo>
                          <a:cubicBezTo>
                            <a:pt x="11929" y="0"/>
                            <a:pt x="21600" y="9670"/>
                            <a:pt x="21600" y="21600"/>
                          </a:cubicBezTo>
                          <a:lnTo>
                            <a:pt x="0" y="21600"/>
                          </a:lnTo>
                          <a:close/>
                        </a:path>
                      </a:pathLst>
                    </a:custGeom>
                    <a:noFill/>
                    <a:ln w="19050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wrap="none" anchor="ctr"/>
                    <a:lstStyle/>
                    <a:p>
                      <a:pPr>
                        <a:defRPr/>
                      </a:pPr>
                      <a:endParaRPr lang="en-US" kern="0">
                        <a:solidFill>
                          <a:srgbClr val="000000"/>
                        </a:solidFill>
                        <a:latin typeface="Calibri"/>
                      </a:endParaRPr>
                    </a:p>
                  </p:txBody>
                </p:sp>
              </p:grpSp>
            </p:grpSp>
            <p:sp>
              <p:nvSpPr>
                <p:cNvPr id="32" name="Text Box 137"/>
                <p:cNvSpPr txBox="1">
                  <a:spLocks noChangeArrowheads="1"/>
                </p:cNvSpPr>
                <p:nvPr/>
              </p:nvSpPr>
              <p:spPr bwMode="auto">
                <a:xfrm>
                  <a:off x="0" y="3157"/>
                  <a:ext cx="1202" cy="126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>
                    <a:defRPr/>
                  </a:pPr>
                  <a:endParaRPr lang="en-US" b="1" kern="0" dirty="0">
                    <a:solidFill>
                      <a:srgbClr val="FF0000"/>
                    </a:solidFill>
                    <a:latin typeface="Calibri"/>
                  </a:endParaRPr>
                </a:p>
              </p:txBody>
            </p:sp>
          </p:grpSp>
          <p:sp>
            <p:nvSpPr>
              <p:cNvPr id="23" name="Oval 10"/>
              <p:cNvSpPr>
                <a:spLocks noChangeArrowheads="1"/>
              </p:cNvSpPr>
              <p:nvPr/>
            </p:nvSpPr>
            <p:spPr bwMode="auto">
              <a:xfrm>
                <a:off x="1639834" y="3427893"/>
                <a:ext cx="215466" cy="275866"/>
              </a:xfrm>
              <a:prstGeom prst="ellipse">
                <a:avLst/>
              </a:prstGeom>
              <a:solidFill>
                <a:srgbClr val="80808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24" name="Oval 10"/>
              <p:cNvSpPr>
                <a:spLocks noChangeArrowheads="1"/>
              </p:cNvSpPr>
              <p:nvPr/>
            </p:nvSpPr>
            <p:spPr bwMode="auto">
              <a:xfrm>
                <a:off x="2497305" y="3427893"/>
                <a:ext cx="215469" cy="275866"/>
              </a:xfrm>
              <a:prstGeom prst="ellipse">
                <a:avLst/>
              </a:prstGeom>
              <a:solidFill>
                <a:srgbClr val="80808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sp>
            <p:nvSpPr>
              <p:cNvPr id="25" name="Oval 10"/>
              <p:cNvSpPr>
                <a:spLocks noChangeArrowheads="1"/>
              </p:cNvSpPr>
              <p:nvPr/>
            </p:nvSpPr>
            <p:spPr bwMode="auto">
              <a:xfrm>
                <a:off x="3284422" y="3427893"/>
                <a:ext cx="219865" cy="275866"/>
              </a:xfrm>
              <a:prstGeom prst="ellipse">
                <a:avLst/>
              </a:prstGeom>
              <a:solidFill>
                <a:srgbClr val="808080"/>
              </a:solidFill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  <p:cxnSp>
            <p:nvCxnSpPr>
              <p:cNvPr id="26" name="Connettore 2 87"/>
              <p:cNvCxnSpPr>
                <a:cxnSpLocks noChangeShapeType="1"/>
              </p:cNvCxnSpPr>
              <p:nvPr/>
            </p:nvCxnSpPr>
            <p:spPr bwMode="auto">
              <a:xfrm flipV="1">
                <a:off x="1643042" y="1571612"/>
                <a:ext cx="1214446" cy="857256"/>
              </a:xfrm>
              <a:prstGeom prst="straightConnector1">
                <a:avLst/>
              </a:prstGeom>
              <a:noFill/>
              <a:ln w="28575" algn="ctr">
                <a:solidFill>
                  <a:srgbClr val="FF0000"/>
                </a:solidFill>
                <a:round/>
                <a:headEnd type="arrow" w="med" len="med"/>
                <a:tailEnd/>
              </a:ln>
            </p:spPr>
          </p:cxnSp>
          <p:sp>
            <p:nvSpPr>
              <p:cNvPr id="27" name="CasellaDiTesto 88"/>
              <p:cNvSpPr txBox="1">
                <a:spLocks noChangeArrowheads="1"/>
              </p:cNvSpPr>
              <p:nvPr/>
            </p:nvSpPr>
            <p:spPr bwMode="auto">
              <a:xfrm>
                <a:off x="2831500" y="1169243"/>
                <a:ext cx="1594934" cy="2172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r>
                  <a:rPr lang="it-IT" sz="1000" kern="0" dirty="0" err="1">
                    <a:solidFill>
                      <a:srgbClr val="3333CC"/>
                    </a:solidFill>
                    <a:latin typeface="Calibri"/>
                  </a:rPr>
                  <a:t>Gliadin</a:t>
                </a:r>
                <a:r>
                  <a:rPr lang="it-IT" sz="1000" kern="0" dirty="0">
                    <a:solidFill>
                      <a:srgbClr val="3333CC"/>
                    </a:solidFill>
                    <a:latin typeface="Calibri"/>
                  </a:rPr>
                  <a:t> </a:t>
                </a:r>
              </a:p>
              <a:p>
                <a:pPr>
                  <a:defRPr/>
                </a:pPr>
                <a:endParaRPr lang="it-IT" sz="1000" kern="0" dirty="0">
                  <a:solidFill>
                    <a:srgbClr val="3333CC"/>
                  </a:solidFill>
                  <a:latin typeface="Calibri"/>
                </a:endParaRPr>
              </a:p>
            </p:txBody>
          </p:sp>
          <p:sp>
            <p:nvSpPr>
              <p:cNvPr id="28" name="CasellaDiTesto 89"/>
              <p:cNvSpPr txBox="1">
                <a:spLocks noChangeArrowheads="1"/>
              </p:cNvSpPr>
              <p:nvPr/>
            </p:nvSpPr>
            <p:spPr bwMode="auto">
              <a:xfrm>
                <a:off x="1481532" y="4410665"/>
                <a:ext cx="511695" cy="14206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it-IT" sz="1100" kern="0" dirty="0">
                  <a:solidFill>
                    <a:srgbClr val="3333CC"/>
                  </a:solidFill>
                  <a:latin typeface="Calibri"/>
                </a:endParaRPr>
              </a:p>
            </p:txBody>
          </p:sp>
          <p:sp>
            <p:nvSpPr>
              <p:cNvPr id="29" name="AutoShape 93"/>
              <p:cNvSpPr>
                <a:spLocks noChangeArrowheads="1"/>
              </p:cNvSpPr>
              <p:nvPr/>
            </p:nvSpPr>
            <p:spPr bwMode="auto">
              <a:xfrm>
                <a:off x="2141126" y="4858946"/>
                <a:ext cx="228659" cy="172416"/>
              </a:xfrm>
              <a:prstGeom prst="triangle">
                <a:avLst>
                  <a:gd name="adj" fmla="val 50000"/>
                </a:avLst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>
                  <a:defRPr/>
                </a:pPr>
                <a:endParaRPr lang="en-GB" sz="4400" kern="0">
                  <a:solidFill>
                    <a:srgbClr val="000000"/>
                  </a:solidFill>
                  <a:latin typeface="Verdana" pitchFamily="34" charset="0"/>
                </a:endParaRPr>
              </a:p>
            </p:txBody>
          </p:sp>
        </p:grpSp>
        <p:sp>
          <p:nvSpPr>
            <p:cNvPr id="10" name="CasellaDiTesto 55"/>
            <p:cNvSpPr txBox="1">
              <a:spLocks noChangeArrowheads="1"/>
            </p:cNvSpPr>
            <p:nvPr/>
          </p:nvSpPr>
          <p:spPr bwMode="auto">
            <a:xfrm>
              <a:off x="1261124" y="6562534"/>
              <a:ext cx="985147" cy="3015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altLang="it-IT" sz="1000">
                  <a:solidFill>
                    <a:prstClr val="black"/>
                  </a:solidFill>
                  <a:latin typeface="Calibri"/>
                </a:rPr>
                <a:t>TG2</a:t>
              </a:r>
            </a:p>
          </p:txBody>
        </p:sp>
      </p:grpSp>
      <p:sp>
        <p:nvSpPr>
          <p:cNvPr id="43" name="CasellaDiTesto 56"/>
          <p:cNvSpPr txBox="1">
            <a:spLocks noChangeArrowheads="1"/>
          </p:cNvSpPr>
          <p:nvPr/>
        </p:nvSpPr>
        <p:spPr bwMode="auto">
          <a:xfrm>
            <a:off x="1765300" y="3357564"/>
            <a:ext cx="160020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2400" b="1">
                <a:solidFill>
                  <a:srgbClr val="00B050"/>
                </a:solidFill>
                <a:latin typeface="Calibri"/>
              </a:rPr>
              <a:t>EmA </a:t>
            </a:r>
          </a:p>
          <a:p>
            <a:endParaRPr lang="it-IT" altLang="it-IT" sz="2400" b="1">
              <a:solidFill>
                <a:srgbClr val="00B050"/>
              </a:solidFill>
              <a:latin typeface="Calibri"/>
            </a:endParaRPr>
          </a:p>
          <a:p>
            <a:endParaRPr lang="it-IT" altLang="it-IT" sz="2400" b="1">
              <a:solidFill>
                <a:srgbClr val="00B050"/>
              </a:solidFill>
              <a:latin typeface="Calibri"/>
            </a:endParaRPr>
          </a:p>
          <a:p>
            <a:r>
              <a:rPr lang="it-IT" altLang="it-IT" sz="2400" b="1">
                <a:solidFill>
                  <a:srgbClr val="00B050"/>
                </a:solidFill>
                <a:latin typeface="Calibri"/>
              </a:rPr>
              <a:t>tTGA</a:t>
            </a:r>
          </a:p>
          <a:p>
            <a:endParaRPr lang="it-IT" altLang="it-IT" sz="2400" b="1">
              <a:solidFill>
                <a:srgbClr val="00B050"/>
              </a:solidFill>
              <a:latin typeface="Calibri"/>
            </a:endParaRPr>
          </a:p>
          <a:p>
            <a:endParaRPr lang="it-IT" altLang="it-IT" sz="2400" b="1">
              <a:solidFill>
                <a:srgbClr val="00B050"/>
              </a:solidFill>
              <a:latin typeface="Calibri"/>
            </a:endParaRPr>
          </a:p>
          <a:p>
            <a:r>
              <a:rPr lang="it-IT" altLang="it-IT" sz="2400" b="1">
                <a:solidFill>
                  <a:srgbClr val="00B050"/>
                </a:solidFill>
                <a:latin typeface="Calibri"/>
              </a:rPr>
              <a:t>DGP-AGA </a:t>
            </a:r>
          </a:p>
        </p:txBody>
      </p:sp>
      <p:sp>
        <p:nvSpPr>
          <p:cNvPr id="44" name="CasellaDiTesto 43"/>
          <p:cNvSpPr txBox="1"/>
          <p:nvPr/>
        </p:nvSpPr>
        <p:spPr>
          <a:xfrm>
            <a:off x="6270626" y="3213100"/>
            <a:ext cx="4194175" cy="39703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Differential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diagnosis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with: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2107DF"/>
                </a:solidFill>
                <a:latin typeface="Calibri"/>
              </a:rPr>
              <a:t>Autoimmune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enteropathy</a:t>
            </a:r>
            <a:endParaRPr lang="it-IT" b="1" dirty="0">
              <a:solidFill>
                <a:srgbClr val="2107D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Giardiasis</a:t>
            </a:r>
            <a:endParaRPr lang="it-IT" b="1" dirty="0">
              <a:solidFill>
                <a:srgbClr val="2107D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2107DF"/>
                </a:solidFill>
                <a:latin typeface="Calibri"/>
              </a:rPr>
              <a:t>CVID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Olmesartan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enteropathy</a:t>
            </a:r>
            <a:endParaRPr lang="it-IT" b="1" dirty="0">
              <a:solidFill>
                <a:srgbClr val="2107D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2107DF"/>
                </a:solidFill>
                <a:latin typeface="Calibri"/>
              </a:rPr>
              <a:t>SIBO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Eosinophilic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enteritis</a:t>
            </a:r>
            <a:endParaRPr lang="it-IT" b="1" dirty="0">
              <a:solidFill>
                <a:srgbClr val="2107D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Intestinal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lymphoma</a:t>
            </a:r>
            <a:endParaRPr lang="it-IT" b="1" dirty="0">
              <a:solidFill>
                <a:srgbClr val="2107D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Unclassified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sprue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Tropical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sprue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Whipple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’s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disease</a:t>
            </a:r>
            <a:endParaRPr lang="it-IT" b="1" dirty="0">
              <a:solidFill>
                <a:srgbClr val="2107D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 err="1">
                <a:solidFill>
                  <a:srgbClr val="2107DF"/>
                </a:solidFill>
                <a:latin typeface="Calibri"/>
              </a:rPr>
              <a:t>Crohn’s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disease</a:t>
            </a:r>
            <a:endParaRPr lang="it-IT" b="1" dirty="0">
              <a:solidFill>
                <a:srgbClr val="2107DF"/>
              </a:solidFill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b="1" dirty="0">
                <a:solidFill>
                  <a:srgbClr val="2107DF"/>
                </a:solidFill>
                <a:latin typeface="Calibri"/>
              </a:rPr>
              <a:t>HIV </a:t>
            </a:r>
            <a:r>
              <a:rPr lang="it-IT" b="1" dirty="0" err="1">
                <a:solidFill>
                  <a:srgbClr val="2107DF"/>
                </a:solidFill>
                <a:latin typeface="Calibri"/>
              </a:rPr>
              <a:t>infection</a:t>
            </a:r>
            <a:r>
              <a:rPr lang="it-IT" b="1" dirty="0">
                <a:solidFill>
                  <a:srgbClr val="2107DF"/>
                </a:solidFill>
                <a:latin typeface="Calibri"/>
              </a:rPr>
              <a:t> </a:t>
            </a:r>
          </a:p>
          <a:p>
            <a:pPr>
              <a:defRPr/>
            </a:pPr>
            <a:endParaRPr lang="it-IT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CasellaDiTesto 64"/>
          <p:cNvSpPr txBox="1">
            <a:spLocks noChangeArrowheads="1"/>
          </p:cNvSpPr>
          <p:nvPr/>
        </p:nvSpPr>
        <p:spPr bwMode="auto">
          <a:xfrm>
            <a:off x="1524000" y="2852738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400" b="1">
                <a:solidFill>
                  <a:srgbClr val="2107DF"/>
                </a:solidFill>
                <a:latin typeface="Calibri"/>
              </a:rPr>
              <a:t>THE MAJORITY OF CD PTS ARE SEROPOSITIVE          A MINORITY of CD PTS ARE SERONEGATIVE </a:t>
            </a:r>
          </a:p>
          <a:p>
            <a:pPr algn="ctr"/>
            <a:endParaRPr lang="it-IT" altLang="it-IT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vale 46"/>
          <p:cNvSpPr>
            <a:spLocks noChangeArrowheads="1"/>
          </p:cNvSpPr>
          <p:nvPr/>
        </p:nvSpPr>
        <p:spPr bwMode="auto">
          <a:xfrm>
            <a:off x="4800600" y="4191000"/>
            <a:ext cx="1371600" cy="9906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it-IT" altLang="it-IT" b="1">
                <a:solidFill>
                  <a:prstClr val="black"/>
                </a:solidFill>
                <a:latin typeface="Calibri"/>
              </a:rPr>
              <a:t> 92-98%</a:t>
            </a:r>
          </a:p>
        </p:txBody>
      </p:sp>
      <p:sp>
        <p:nvSpPr>
          <p:cNvPr id="48" name="Ovale 47"/>
          <p:cNvSpPr>
            <a:spLocks noChangeArrowheads="1"/>
          </p:cNvSpPr>
          <p:nvPr/>
        </p:nvSpPr>
        <p:spPr bwMode="auto">
          <a:xfrm>
            <a:off x="9448800" y="4267200"/>
            <a:ext cx="1066800" cy="990600"/>
          </a:xfrm>
          <a:prstGeom prst="ellipse">
            <a:avLst/>
          </a:prstGeom>
          <a:solidFill>
            <a:srgbClr val="FF0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r>
              <a:rPr lang="it-IT" altLang="it-IT" b="1">
                <a:solidFill>
                  <a:prstClr val="black"/>
                </a:solidFill>
                <a:latin typeface="Calibri"/>
              </a:rPr>
              <a:t> 2-8%</a:t>
            </a:r>
          </a:p>
        </p:txBody>
      </p:sp>
      <p:cxnSp>
        <p:nvCxnSpPr>
          <p:cNvPr id="49" name="Connettore 2 48"/>
          <p:cNvCxnSpPr>
            <a:cxnSpLocks noChangeShapeType="1"/>
          </p:cNvCxnSpPr>
          <p:nvPr/>
        </p:nvCxnSpPr>
        <p:spPr bwMode="auto">
          <a:xfrm>
            <a:off x="5486400" y="3276600"/>
            <a:ext cx="0" cy="6858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cxnSp>
        <p:nvCxnSpPr>
          <p:cNvPr id="50" name="Connettore 2 49"/>
          <p:cNvCxnSpPr>
            <a:cxnSpLocks noChangeShapeType="1"/>
          </p:cNvCxnSpPr>
          <p:nvPr/>
        </p:nvCxnSpPr>
        <p:spPr bwMode="auto">
          <a:xfrm>
            <a:off x="9982200" y="3276600"/>
            <a:ext cx="0" cy="685800"/>
          </a:xfrm>
          <a:prstGeom prst="straightConnector1">
            <a:avLst/>
          </a:prstGeom>
          <a:noFill/>
          <a:ln w="38100" algn="ctr">
            <a:solidFill>
              <a:srgbClr val="FF0000"/>
            </a:solidFill>
            <a:round/>
            <a:headEnd/>
            <a:tailEnd type="arrow" w="med" len="med"/>
          </a:ln>
        </p:spPr>
      </p:cxnSp>
      <p:sp>
        <p:nvSpPr>
          <p:cNvPr id="51" name="TextBox 19"/>
          <p:cNvSpPr txBox="1">
            <a:spLocks noChangeArrowheads="1"/>
          </p:cNvSpPr>
          <p:nvPr/>
        </p:nvSpPr>
        <p:spPr bwMode="auto">
          <a:xfrm>
            <a:off x="1775521" y="6453337"/>
            <a:ext cx="372660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IE" altLang="en-US" sz="1200" b="1" i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Volta U, </a:t>
            </a:r>
            <a:r>
              <a:rPr lang="en-IE" altLang="en-US" sz="1200" b="1" i="1" dirty="0" err="1">
                <a:solidFill>
                  <a:prstClr val="black"/>
                </a:solidFill>
                <a:latin typeface="Calibri"/>
                <a:cs typeface="Times New Roman" pitchFamily="18" charset="0"/>
              </a:rPr>
              <a:t>Caio</a:t>
            </a:r>
            <a:r>
              <a:rPr lang="en-IE" altLang="en-US" sz="1200" b="1" i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 G </a:t>
            </a:r>
            <a:r>
              <a:rPr lang="en-IE" altLang="en-US" sz="1200" b="1" i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, De Giorgio R . </a:t>
            </a:r>
            <a:r>
              <a:rPr lang="en-IE" altLang="en-US" sz="1200" b="1" i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Dig Liver Dis </a:t>
            </a:r>
            <a:r>
              <a:rPr lang="en-IE" altLang="en-US" sz="1200" b="1" i="1" dirty="0">
                <a:solidFill>
                  <a:prstClr val="black"/>
                </a:solidFill>
                <a:latin typeface="Calibri"/>
                <a:cs typeface="Times New Roman" pitchFamily="18" charset="0"/>
              </a:rPr>
              <a:t>2016</a:t>
            </a:r>
            <a:endParaRPr lang="en-IE" altLang="en-US" sz="120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0733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2" descr="Immagine3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7535864" y="2205039"/>
            <a:ext cx="3132137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mmagine 4" descr="Immagine1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1676" y="2349500"/>
            <a:ext cx="2879725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Immagine 2" descr="Image13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2492375"/>
            <a:ext cx="273685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6"/>
          <p:cNvSpPr txBox="1">
            <a:spLocks/>
          </p:cNvSpPr>
          <p:nvPr/>
        </p:nvSpPr>
        <p:spPr>
          <a:xfrm>
            <a:off x="1981200" y="274638"/>
            <a:ext cx="8229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it-IT" sz="3600">
                <a:solidFill>
                  <a:srgbClr val="003399"/>
                </a:solidFill>
                <a:latin typeface="Calibri"/>
              </a:rPr>
              <a:t>Differential diagnosis of seronegative villous atrophy: a clinical dilemma</a:t>
            </a:r>
            <a:endParaRPr lang="it-IT" sz="3600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6" name="CasellaDiTesto 5"/>
          <p:cNvSpPr txBox="1">
            <a:spLocks noChangeArrowheads="1"/>
          </p:cNvSpPr>
          <p:nvPr/>
        </p:nvSpPr>
        <p:spPr bwMode="auto">
          <a:xfrm>
            <a:off x="1524000" y="4797425"/>
            <a:ext cx="91440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>
                <a:solidFill>
                  <a:prstClr val="black"/>
                </a:solidFill>
                <a:latin typeface="Calibri"/>
              </a:rPr>
              <a:t>        </a:t>
            </a:r>
            <a:r>
              <a:rPr lang="it-IT" altLang="it-IT">
                <a:solidFill>
                  <a:srgbClr val="003399"/>
                </a:solidFill>
                <a:latin typeface="Calibri"/>
              </a:rPr>
              <a:t>Celiac disease                           Autoimmune enteropathy              Olmesartan enteropathy</a:t>
            </a:r>
          </a:p>
        </p:txBody>
      </p:sp>
      <p:sp>
        <p:nvSpPr>
          <p:cNvPr id="7" name="CasellaDiTesto 6"/>
          <p:cNvSpPr txBox="1">
            <a:spLocks noChangeArrowheads="1"/>
          </p:cNvSpPr>
          <p:nvPr/>
        </p:nvSpPr>
        <p:spPr bwMode="auto">
          <a:xfrm>
            <a:off x="1524000" y="5661026"/>
            <a:ext cx="9144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400">
                <a:solidFill>
                  <a:srgbClr val="003399"/>
                </a:solidFill>
                <a:latin typeface="Calibri"/>
              </a:rPr>
              <a:t>Very slight morphological differences </a:t>
            </a:r>
          </a:p>
        </p:txBody>
      </p:sp>
      <p:sp>
        <p:nvSpPr>
          <p:cNvPr id="8" name="CasellaDiTesto 9"/>
          <p:cNvSpPr txBox="1">
            <a:spLocks noChangeArrowheads="1"/>
          </p:cNvSpPr>
          <p:nvPr/>
        </p:nvSpPr>
        <p:spPr bwMode="auto">
          <a:xfrm>
            <a:off x="7104063" y="6524626"/>
            <a:ext cx="3721100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altLang="it-IT" sz="1600" i="1">
                <a:solidFill>
                  <a:srgbClr val="003399"/>
                </a:solidFill>
                <a:latin typeface="Calibri"/>
              </a:rPr>
              <a:t>Courtesy of Prof. Vincenzo Villanacci</a:t>
            </a:r>
          </a:p>
        </p:txBody>
      </p:sp>
    </p:spTree>
    <p:extLst>
      <p:ext uri="{BB962C8B-B14F-4D97-AF65-F5344CB8AC3E}">
        <p14:creationId xmlns:p14="http://schemas.microsoft.com/office/powerpoint/2010/main" val="230822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775520" y="304801"/>
            <a:ext cx="8359080" cy="1431925"/>
          </a:xfrm>
          <a:prstGeom prst="rect">
            <a:avLst/>
          </a:prstGeom>
        </p:spPr>
        <p:txBody>
          <a:bodyPr/>
          <a:lstStyle/>
          <a:p>
            <a:pPr algn="ctr" eaLnBrk="0" hangingPunct="0">
              <a:defRPr/>
            </a:pPr>
            <a:r>
              <a:rPr lang="it-IT" sz="3200" b="1" kern="0" dirty="0" err="1">
                <a:solidFill>
                  <a:srgbClr val="FF0000"/>
                </a:solidFill>
                <a:latin typeface="Calibri"/>
              </a:rPr>
              <a:t>Small</a:t>
            </a:r>
            <a:r>
              <a:rPr lang="it-IT" sz="3200" b="1" kern="0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3200" b="1" kern="0" dirty="0" err="1">
                <a:solidFill>
                  <a:srgbClr val="FF0000"/>
                </a:solidFill>
                <a:latin typeface="Calibri"/>
              </a:rPr>
              <a:t>intestinal</a:t>
            </a:r>
            <a:r>
              <a:rPr lang="it-IT" sz="3200" b="1" kern="0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3200" b="1" kern="0" dirty="0" err="1">
                <a:solidFill>
                  <a:srgbClr val="FF0000"/>
                </a:solidFill>
                <a:latin typeface="Calibri"/>
              </a:rPr>
              <a:t>bacterial</a:t>
            </a:r>
            <a:r>
              <a:rPr lang="it-IT" sz="3200" b="1" kern="0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3200" b="1" kern="0" dirty="0" err="1">
                <a:solidFill>
                  <a:srgbClr val="FF0000"/>
                </a:solidFill>
                <a:latin typeface="Calibri"/>
              </a:rPr>
              <a:t>overgrowth</a:t>
            </a:r>
            <a:r>
              <a:rPr lang="it-IT" sz="3200" b="1" kern="0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3200" b="1" kern="0" dirty="0">
                <a:solidFill>
                  <a:srgbClr val="FF0000"/>
                </a:solidFill>
                <a:latin typeface="Calibri"/>
              </a:rPr>
              <a:t> </a:t>
            </a:r>
            <a:r>
              <a:rPr lang="it-IT" sz="3200" b="1" kern="0" dirty="0">
                <a:solidFill>
                  <a:srgbClr val="FF0000"/>
                </a:solidFill>
                <a:latin typeface="Calibri"/>
              </a:rPr>
              <a:t>(SIBO)</a:t>
            </a: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1752600" y="908720"/>
            <a:ext cx="4419600" cy="5760368"/>
          </a:xfrm>
          <a:prstGeom prst="rect">
            <a:avLst/>
          </a:prstGeom>
        </p:spPr>
        <p:txBody>
          <a:bodyPr/>
          <a:lstStyle/>
          <a:p>
            <a:pPr marL="342900" indent="-342900" algn="just" eaLnBrk="0" hangingPunct="0">
              <a:spcBef>
                <a:spcPct val="20000"/>
              </a:spcBef>
              <a:buClr>
                <a:srgbClr val="0000FF"/>
              </a:buClr>
              <a:buSzPct val="70000"/>
              <a:buFont typeface="Wingdings" pitchFamily="2" charset="2"/>
              <a:buChar char="n"/>
              <a:defRPr/>
            </a:pPr>
            <a:endParaRPr lang="it-IT" sz="2000" kern="0" dirty="0">
              <a:solidFill>
                <a:prstClr val="black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alibri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rgbClr val="0000FF"/>
              </a:buClr>
              <a:buSzPct val="70000"/>
              <a:buFont typeface="Wingdings" pitchFamily="2" charset="2"/>
              <a:buChar char="n"/>
              <a:defRPr/>
            </a:pPr>
            <a:r>
              <a:rPr lang="it-IT" kern="0" dirty="0">
                <a:solidFill>
                  <a:srgbClr val="000099"/>
                </a:solidFill>
                <a:latin typeface="Calibri"/>
              </a:rPr>
              <a:t>Proliferazione di batteri coliformi (es., E. Coli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Bacteroides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) nell’intestino tenue favorita da alterata peristalsi, stasi anatomica o comunicazioni fra tenue e colon (ansa stagnante o ansa cieca) </a:t>
            </a:r>
            <a:endParaRPr lang="it-IT" kern="0" dirty="0">
              <a:solidFill>
                <a:srgbClr val="000099"/>
              </a:solidFill>
              <a:latin typeface="Calibri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rgbClr val="0000FF"/>
              </a:buClr>
              <a:buSzPct val="70000"/>
              <a:buFont typeface="Wingdings" pitchFamily="2" charset="2"/>
              <a:buChar char="n"/>
              <a:defRPr/>
            </a:pPr>
            <a:endParaRPr lang="it-IT" kern="0" dirty="0">
              <a:solidFill>
                <a:srgbClr val="000099"/>
              </a:solidFill>
              <a:latin typeface="Calibri"/>
            </a:endParaRPr>
          </a:p>
          <a:p>
            <a:pPr marL="342900" indent="-342900" algn="just" eaLnBrk="0" hangingPunct="0">
              <a:spcBef>
                <a:spcPct val="20000"/>
              </a:spcBef>
              <a:buClr>
                <a:srgbClr val="0000FF"/>
              </a:buClr>
              <a:buSzPct val="70000"/>
              <a:buFont typeface="Wingdings" pitchFamily="2" charset="2"/>
              <a:buChar char="n"/>
              <a:defRPr/>
            </a:pPr>
            <a:r>
              <a:rPr lang="it-IT" kern="0" dirty="0">
                <a:solidFill>
                  <a:srgbClr val="000099"/>
                </a:solidFill>
                <a:latin typeface="Calibri"/>
              </a:rPr>
              <a:t>Anemia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macrocitica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 (da carenza di Vitamina B</a:t>
            </a:r>
            <a:r>
              <a:rPr lang="it-IT" kern="0" baseline="30000" dirty="0">
                <a:solidFill>
                  <a:srgbClr val="000099"/>
                </a:solidFill>
                <a:latin typeface="Calibri"/>
              </a:rPr>
              <a:t>12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, utilizzata dai batteri per la loro crescita),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steatorrea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 (da alterata formazione di micelle come conseguenza della ridotta concentrazione duodenale di acidi biliari e della presenza di acidi biliari non coniugati per azione di batteri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Bacteroides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species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), diarrea (legata alla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steatorrea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, ma anche a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enterotossine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 prodotte da batteri coliformi con conseguente secrezione di liquidi ed </a:t>
            </a:r>
            <a:r>
              <a:rPr lang="it-IT" kern="0" dirty="0" err="1">
                <a:solidFill>
                  <a:srgbClr val="000099"/>
                </a:solidFill>
                <a:latin typeface="Calibri"/>
              </a:rPr>
              <a:t>eletroliti</a:t>
            </a:r>
            <a:r>
              <a:rPr lang="it-IT" kern="0" dirty="0">
                <a:solidFill>
                  <a:srgbClr val="000099"/>
                </a:solidFill>
                <a:latin typeface="Calibri"/>
              </a:rPr>
              <a:t>)</a:t>
            </a:r>
          </a:p>
        </p:txBody>
      </p:sp>
      <p:pic>
        <p:nvPicPr>
          <p:cNvPr id="49156" name="Immagine 4" descr="Immagine6.jpg"/>
          <p:cNvPicPr>
            <a:picLocks noChangeAspect="1"/>
          </p:cNvPicPr>
          <p:nvPr/>
        </p:nvPicPr>
        <p:blipFill>
          <a:blip r:embed="rId2" cstate="print">
            <a:lum contrast="30000"/>
          </a:blip>
          <a:srcRect/>
          <a:stretch>
            <a:fillRect/>
          </a:stretch>
        </p:blipFill>
        <p:spPr bwMode="auto">
          <a:xfrm>
            <a:off x="6416676" y="1524000"/>
            <a:ext cx="4251325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7" name="CasellaDiTesto 5"/>
          <p:cNvSpPr txBox="1">
            <a:spLocks noChangeArrowheads="1"/>
          </p:cNvSpPr>
          <p:nvPr/>
        </p:nvSpPr>
        <p:spPr bwMode="auto">
          <a:xfrm>
            <a:off x="6629400" y="5181601"/>
            <a:ext cx="39624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dirty="0">
                <a:solidFill>
                  <a:srgbClr val="000099"/>
                </a:solidFill>
                <a:latin typeface="Calibri"/>
              </a:rPr>
              <a:t>Atrofia parziale dei villi in paziente </a:t>
            </a:r>
          </a:p>
          <a:p>
            <a:pPr algn="ctr"/>
            <a:r>
              <a:rPr lang="it-IT" altLang="it-IT" dirty="0">
                <a:solidFill>
                  <a:srgbClr val="000099"/>
                </a:solidFill>
                <a:latin typeface="Calibri"/>
              </a:rPr>
              <a:t>con SIBO, confermata dal </a:t>
            </a:r>
            <a:r>
              <a:rPr lang="it-IT" altLang="it-IT" dirty="0" err="1">
                <a:solidFill>
                  <a:srgbClr val="000099"/>
                </a:solidFill>
                <a:latin typeface="Calibri"/>
              </a:rPr>
              <a:t>Breath</a:t>
            </a:r>
            <a:r>
              <a:rPr lang="it-IT" altLang="it-IT" dirty="0">
                <a:solidFill>
                  <a:srgbClr val="000099"/>
                </a:solidFill>
                <a:latin typeface="Calibri"/>
              </a:rPr>
              <a:t> test al </a:t>
            </a:r>
          </a:p>
          <a:p>
            <a:pPr algn="ctr"/>
            <a:r>
              <a:rPr lang="it-IT" altLang="it-IT" dirty="0" err="1">
                <a:solidFill>
                  <a:srgbClr val="000099"/>
                </a:solidFill>
                <a:latin typeface="Calibri"/>
              </a:rPr>
              <a:t>lattulosio</a:t>
            </a:r>
            <a:endParaRPr lang="it-IT" altLang="it-IT" dirty="0">
              <a:solidFill>
                <a:srgbClr val="0000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891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ttore 2 1"/>
          <p:cNvCxnSpPr>
            <a:cxnSpLocks noChangeShapeType="1"/>
          </p:cNvCxnSpPr>
          <p:nvPr/>
        </p:nvCxnSpPr>
        <p:spPr bwMode="auto">
          <a:xfrm flipH="1">
            <a:off x="4468813" y="2325689"/>
            <a:ext cx="584200" cy="327025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cxnSp>
        <p:nvCxnSpPr>
          <p:cNvPr id="6" name="Connettore 2 2"/>
          <p:cNvCxnSpPr>
            <a:cxnSpLocks noChangeShapeType="1"/>
          </p:cNvCxnSpPr>
          <p:nvPr/>
        </p:nvCxnSpPr>
        <p:spPr bwMode="auto">
          <a:xfrm>
            <a:off x="9099551" y="3297239"/>
            <a:ext cx="3175" cy="606425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cxnSp>
        <p:nvCxnSpPr>
          <p:cNvPr id="7" name="Connettore 2 3"/>
          <p:cNvCxnSpPr>
            <a:cxnSpLocks noChangeShapeType="1"/>
          </p:cNvCxnSpPr>
          <p:nvPr/>
        </p:nvCxnSpPr>
        <p:spPr bwMode="auto">
          <a:xfrm>
            <a:off x="6102350" y="1563688"/>
            <a:ext cx="12700" cy="449262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cxnSp>
        <p:nvCxnSpPr>
          <p:cNvPr id="8" name="Connettore 2 4"/>
          <p:cNvCxnSpPr>
            <a:cxnSpLocks noChangeShapeType="1"/>
          </p:cNvCxnSpPr>
          <p:nvPr/>
        </p:nvCxnSpPr>
        <p:spPr bwMode="auto">
          <a:xfrm flipH="1">
            <a:off x="2894014" y="3273426"/>
            <a:ext cx="34925" cy="709613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1593851" y="3983039"/>
            <a:ext cx="3630613" cy="254158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it-IT" sz="2400" kern="0" dirty="0" err="1">
                <a:solidFill>
                  <a:srgbClr val="FFFFFF"/>
                </a:solidFill>
                <a:latin typeface="Calibri" pitchFamily="34" charset="0"/>
              </a:rPr>
              <a:t>Search</a:t>
            </a:r>
            <a:r>
              <a:rPr lang="it-IT" sz="2400" kern="0" dirty="0">
                <a:solidFill>
                  <a:srgbClr val="FFFFFF"/>
                </a:solidFill>
                <a:latin typeface="Calibri" pitchFamily="34" charset="0"/>
              </a:rPr>
              <a:t> for </a:t>
            </a:r>
            <a:r>
              <a:rPr lang="it-IT" sz="2400" kern="0" dirty="0" err="1">
                <a:solidFill>
                  <a:srgbClr val="FFFFFF"/>
                </a:solidFill>
                <a:latin typeface="Calibri" pitchFamily="34" charset="0"/>
              </a:rPr>
              <a:t>other</a:t>
            </a:r>
            <a:r>
              <a:rPr lang="it-IT" sz="24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2400" kern="0" dirty="0" err="1">
                <a:solidFill>
                  <a:srgbClr val="FFFFFF"/>
                </a:solidFill>
                <a:latin typeface="Calibri" pitchFamily="34" charset="0"/>
              </a:rPr>
              <a:t>causes</a:t>
            </a:r>
            <a:endParaRPr lang="it-IT" sz="1600" kern="0" dirty="0">
              <a:solidFill>
                <a:srgbClr val="FFFFFF"/>
              </a:solidFill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enterocyte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abs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(AIE)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total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Ig 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assay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(CVID)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drugs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(e.g. 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olmesartan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, 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etc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breath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test (SIBO)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i="1" kern="0" dirty="0">
                <a:solidFill>
                  <a:srgbClr val="FFFFFF"/>
                </a:solidFill>
                <a:latin typeface="Calibri" pitchFamily="34" charset="0"/>
              </a:rPr>
              <a:t>Giardia lamblia 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HIV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eosinophilic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enteritis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endParaRPr lang="it-IT" sz="1600" kern="0" dirty="0">
              <a:solidFill>
                <a:srgbClr val="FFFFFF"/>
              </a:solidFill>
              <a:latin typeface="Calibri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e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xclusion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of EATL, 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collagenous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sprue 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endParaRPr lang="it-IT" sz="1600" kern="0" dirty="0">
              <a:solidFill>
                <a:srgbClr val="FFFFFF"/>
              </a:solidFill>
              <a:latin typeface="Calibri" pitchFamily="34" charset="0"/>
            </a:endParaRPr>
          </a:p>
          <a:p>
            <a:pPr>
              <a:buFontTx/>
              <a:buChar char="•"/>
              <a:defRPr/>
            </a:pPr>
            <a:endParaRPr lang="it-IT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4337050" y="1108075"/>
            <a:ext cx="3594100" cy="457200"/>
          </a:xfrm>
          <a:prstGeom prst="roundRect">
            <a:avLst>
              <a:gd name="adj" fmla="val 16667"/>
            </a:avLst>
          </a:prstGeom>
          <a:solidFill>
            <a:schemeClr val="tx2"/>
          </a:solidFill>
          <a:ln w="25400">
            <a:solidFill>
              <a:srgbClr val="00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2000" kern="0" dirty="0" err="1">
                <a:solidFill>
                  <a:srgbClr val="FFFFFF"/>
                </a:solidFill>
                <a:latin typeface="Calibri" pitchFamily="34" charset="0"/>
              </a:rPr>
              <a:t>Seronegative</a:t>
            </a:r>
            <a:r>
              <a:rPr lang="it-IT" sz="20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2000" kern="0" dirty="0" err="1">
                <a:solidFill>
                  <a:srgbClr val="FFFFFF"/>
                </a:solidFill>
                <a:latin typeface="Calibri" pitchFamily="34" charset="0"/>
              </a:rPr>
              <a:t>villous</a:t>
            </a:r>
            <a:r>
              <a:rPr lang="it-IT" sz="20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2000" kern="0" dirty="0" err="1">
                <a:solidFill>
                  <a:srgbClr val="FFFFFF"/>
                </a:solidFill>
                <a:latin typeface="Calibri" pitchFamily="34" charset="0"/>
              </a:rPr>
              <a:t>atrophy</a:t>
            </a:r>
            <a:endParaRPr lang="it-IT" sz="2000" kern="0" dirty="0">
              <a:solidFill>
                <a:srgbClr val="FFFFFF"/>
              </a:solidFill>
              <a:latin typeface="Calibri" pitchFamily="34" charset="0"/>
            </a:endParaRPr>
          </a:p>
        </p:txBody>
      </p: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2368550" y="2328864"/>
            <a:ext cx="2065338" cy="91598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 w="25400">
            <a:solidFill>
              <a:schemeClr val="tx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HLA-DQ2/DQ8 </a:t>
            </a:r>
            <a:r>
              <a:rPr lang="it-IT" sz="2800" kern="0" dirty="0">
                <a:solidFill>
                  <a:srgbClr val="FFFFFF"/>
                </a:solidFill>
                <a:latin typeface="Calibri" pitchFamily="34" charset="0"/>
              </a:rPr>
              <a:t>-</a:t>
            </a:r>
            <a:r>
              <a:rPr lang="it-IT" sz="20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algn="ctr"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Ruled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out CD </a:t>
            </a:r>
            <a:endParaRPr lang="it-IT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2" name="AutoShape 15"/>
          <p:cNvSpPr>
            <a:spLocks noChangeArrowheads="1"/>
          </p:cNvSpPr>
          <p:nvPr/>
        </p:nvSpPr>
        <p:spPr bwMode="auto">
          <a:xfrm>
            <a:off x="8074025" y="2328864"/>
            <a:ext cx="2065338" cy="915987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HLA-DQ2/DQ8</a:t>
            </a:r>
            <a:r>
              <a:rPr lang="it-IT" sz="2400" kern="0" dirty="0">
                <a:solidFill>
                  <a:srgbClr val="FFFFFF"/>
                </a:solidFill>
                <a:latin typeface="Calibri" pitchFamily="34" charset="0"/>
              </a:rPr>
              <a:t>+ </a:t>
            </a:r>
          </a:p>
          <a:p>
            <a:pPr algn="ctr"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Possible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CD </a:t>
            </a:r>
            <a:endParaRPr lang="it-IT" sz="1600" kern="0" dirty="0">
              <a:solidFill>
                <a:sysClr val="windowText" lastClr="000000"/>
              </a:solidFill>
              <a:latin typeface="Calibri" pitchFamily="34" charset="0"/>
            </a:endParaRPr>
          </a:p>
        </p:txBody>
      </p:sp>
      <p:sp>
        <p:nvSpPr>
          <p:cNvPr id="13" name="AutoShape 16"/>
          <p:cNvSpPr>
            <a:spLocks noChangeArrowheads="1"/>
          </p:cNvSpPr>
          <p:nvPr/>
        </p:nvSpPr>
        <p:spPr bwMode="auto">
          <a:xfrm>
            <a:off x="8154988" y="3890964"/>
            <a:ext cx="1903412" cy="593725"/>
          </a:xfrm>
          <a:prstGeom prst="roundRect">
            <a:avLst>
              <a:gd name="adj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GFD trial</a:t>
            </a:r>
            <a:endParaRPr lang="it-IT" sz="1600" kern="0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itolo 6"/>
          <p:cNvSpPr txBox="1">
            <a:spLocks/>
          </p:cNvSpPr>
          <p:nvPr/>
        </p:nvSpPr>
        <p:spPr>
          <a:xfrm>
            <a:off x="1524000" y="0"/>
            <a:ext cx="9144000" cy="692150"/>
          </a:xfrm>
          <a:prstGeom prst="rect">
            <a:avLst/>
          </a:prstGeom>
          <a:ln w="57150">
            <a:noFill/>
          </a:ln>
        </p:spPr>
        <p:txBody>
          <a:bodyPr>
            <a:normAutofit fontScale="97500"/>
          </a:bodyPr>
          <a:lstStyle/>
          <a:p>
            <a:pPr algn="ctr">
              <a:defRPr/>
            </a:pPr>
            <a:endParaRPr lang="it-IT" sz="2800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5" name="Titolo 3"/>
          <p:cNvSpPr txBox="1">
            <a:spLocks/>
          </p:cNvSpPr>
          <p:nvPr/>
        </p:nvSpPr>
        <p:spPr bwMode="auto">
          <a:xfrm>
            <a:off x="4224338" y="25400"/>
            <a:ext cx="4032250" cy="914400"/>
          </a:xfrm>
          <a:prstGeom prst="rect">
            <a:avLst/>
          </a:prstGeom>
          <a:solidFill>
            <a:srgbClr val="FFC000"/>
          </a:solidFill>
          <a:ln w="57150">
            <a:solidFill>
              <a:srgbClr val="00206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altLang="en-US" sz="2600" b="1">
                <a:solidFill>
                  <a:srgbClr val="2107DF"/>
                </a:solidFill>
                <a:latin typeface="Calibri" pitchFamily="34" charset="0"/>
              </a:rPr>
              <a:t>Seronegative villous atrophy diagnostic work-up</a:t>
            </a: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auto">
          <a:xfrm>
            <a:off x="8526463" y="4965701"/>
            <a:ext cx="1871662" cy="720725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Clinical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algn="ctr">
              <a:defRPr/>
            </a:pP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and </a:t>
            </a: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histological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  <a:p>
            <a:pPr algn="ctr">
              <a:defRPr/>
            </a:pPr>
            <a:r>
              <a:rPr lang="it-IT" sz="1600" kern="0" dirty="0" err="1">
                <a:solidFill>
                  <a:srgbClr val="FFFFFF"/>
                </a:solidFill>
                <a:latin typeface="Calibri" pitchFamily="34" charset="0"/>
              </a:rPr>
              <a:t>improvement</a:t>
            </a:r>
            <a:r>
              <a:rPr lang="it-IT" sz="1600" kern="0" dirty="0">
                <a:solidFill>
                  <a:srgbClr val="FFFFFF"/>
                </a:solidFill>
                <a:latin typeface="Calibri" pitchFamily="34" charset="0"/>
              </a:rPr>
              <a:t> </a:t>
            </a:r>
          </a:p>
        </p:txBody>
      </p:sp>
      <p:cxnSp>
        <p:nvCxnSpPr>
          <p:cNvPr id="17" name="Connettore 2 27"/>
          <p:cNvCxnSpPr>
            <a:cxnSpLocks noChangeShapeType="1"/>
          </p:cNvCxnSpPr>
          <p:nvPr/>
        </p:nvCxnSpPr>
        <p:spPr bwMode="auto">
          <a:xfrm>
            <a:off x="9388476" y="4341813"/>
            <a:ext cx="3175" cy="608012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cxnSp>
        <p:nvCxnSpPr>
          <p:cNvPr id="18" name="Connettore 2 28"/>
          <p:cNvCxnSpPr>
            <a:cxnSpLocks noChangeShapeType="1"/>
          </p:cNvCxnSpPr>
          <p:nvPr/>
        </p:nvCxnSpPr>
        <p:spPr bwMode="auto">
          <a:xfrm flipH="1">
            <a:off x="9388476" y="5775325"/>
            <a:ext cx="36513" cy="363538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cxnSp>
        <p:nvCxnSpPr>
          <p:cNvPr id="19" name="Connettore 2 30"/>
          <p:cNvCxnSpPr>
            <a:cxnSpLocks noChangeShapeType="1"/>
          </p:cNvCxnSpPr>
          <p:nvPr/>
        </p:nvCxnSpPr>
        <p:spPr bwMode="auto">
          <a:xfrm flipH="1">
            <a:off x="7545388" y="4419601"/>
            <a:ext cx="487362" cy="525463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sp>
        <p:nvSpPr>
          <p:cNvPr id="20" name="AutoShape 16"/>
          <p:cNvSpPr>
            <a:spLocks noChangeArrowheads="1"/>
          </p:cNvSpPr>
          <p:nvPr/>
        </p:nvSpPr>
        <p:spPr bwMode="auto">
          <a:xfrm>
            <a:off x="8691563" y="6143625"/>
            <a:ext cx="1541462" cy="62865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1600" kern="0" dirty="0" err="1">
                <a:solidFill>
                  <a:prstClr val="white"/>
                </a:solidFill>
                <a:latin typeface="Arial" panose="020B0604020202020204" pitchFamily="34" charset="0"/>
              </a:rPr>
              <a:t>Seronegative</a:t>
            </a:r>
            <a:r>
              <a:rPr lang="it-IT" sz="1600" kern="0" dirty="0">
                <a:solidFill>
                  <a:prstClr val="white"/>
                </a:solidFill>
                <a:latin typeface="Arial" panose="020B0604020202020204" pitchFamily="34" charset="0"/>
              </a:rPr>
              <a:t> CD</a:t>
            </a:r>
          </a:p>
        </p:txBody>
      </p:sp>
      <p:sp>
        <p:nvSpPr>
          <p:cNvPr id="21" name="AutoShape 16"/>
          <p:cNvSpPr>
            <a:spLocks noChangeArrowheads="1"/>
          </p:cNvSpPr>
          <p:nvPr/>
        </p:nvSpPr>
        <p:spPr bwMode="auto">
          <a:xfrm>
            <a:off x="6022976" y="4908551"/>
            <a:ext cx="1541463" cy="62706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1600" kern="0" dirty="0">
                <a:solidFill>
                  <a:prstClr val="white"/>
                </a:solidFill>
                <a:latin typeface="Arial" panose="020B0604020202020204" pitchFamily="34" charset="0"/>
              </a:rPr>
              <a:t>No </a:t>
            </a:r>
            <a:r>
              <a:rPr lang="it-IT" sz="1600" kern="0" dirty="0" err="1">
                <a:solidFill>
                  <a:prstClr val="white"/>
                </a:solidFill>
                <a:latin typeface="Arial" panose="020B0604020202020204" pitchFamily="34" charset="0"/>
              </a:rPr>
              <a:t>effects</a:t>
            </a:r>
            <a:endParaRPr lang="it-IT" sz="1600" kern="0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cxnSp>
        <p:nvCxnSpPr>
          <p:cNvPr id="22" name="Connettore 2 21"/>
          <p:cNvCxnSpPr/>
          <p:nvPr/>
        </p:nvCxnSpPr>
        <p:spPr>
          <a:xfrm flipH="1" flipV="1">
            <a:off x="5399089" y="5232400"/>
            <a:ext cx="56038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AutoShape 16"/>
          <p:cNvSpPr>
            <a:spLocks noChangeArrowheads="1"/>
          </p:cNvSpPr>
          <p:nvPr/>
        </p:nvSpPr>
        <p:spPr bwMode="auto">
          <a:xfrm>
            <a:off x="5183189" y="2006601"/>
            <a:ext cx="1901825" cy="593725"/>
          </a:xfrm>
          <a:prstGeom prst="roundRect">
            <a:avLst>
              <a:gd name="adj" fmla="val 16667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it-IT" sz="2400" kern="0" dirty="0">
                <a:solidFill>
                  <a:srgbClr val="FFFFFF"/>
                </a:solidFill>
                <a:latin typeface="Calibri" pitchFamily="34" charset="0"/>
              </a:rPr>
              <a:t>HLA </a:t>
            </a:r>
            <a:r>
              <a:rPr lang="it-IT" sz="2400" kern="0" dirty="0" err="1">
                <a:solidFill>
                  <a:srgbClr val="FFFFFF"/>
                </a:solidFill>
                <a:latin typeface="Calibri" pitchFamily="34" charset="0"/>
              </a:rPr>
              <a:t>typing</a:t>
            </a:r>
            <a:endParaRPr lang="it-IT" sz="2400" kern="0" dirty="0">
              <a:solidFill>
                <a:sysClr val="windowText" lastClr="000000"/>
              </a:solidFill>
              <a:latin typeface="Arial" panose="020B0604020202020204" pitchFamily="34" charset="0"/>
            </a:endParaRPr>
          </a:p>
        </p:txBody>
      </p:sp>
      <p:cxnSp>
        <p:nvCxnSpPr>
          <p:cNvPr id="24" name="Connettore 2 42"/>
          <p:cNvCxnSpPr>
            <a:cxnSpLocks noChangeShapeType="1"/>
          </p:cNvCxnSpPr>
          <p:nvPr/>
        </p:nvCxnSpPr>
        <p:spPr bwMode="auto">
          <a:xfrm>
            <a:off x="7119938" y="2368551"/>
            <a:ext cx="596900" cy="360363"/>
          </a:xfrm>
          <a:prstGeom prst="straightConnector1">
            <a:avLst/>
          </a:prstGeom>
          <a:noFill/>
          <a:ln w="19050" algn="ctr">
            <a:solidFill>
              <a:srgbClr val="4A7EBB"/>
            </a:solidFill>
            <a:round/>
            <a:headEnd/>
            <a:tailEnd type="triangle" w="med" len="med"/>
          </a:ln>
        </p:spPr>
      </p:cxnSp>
      <p:sp>
        <p:nvSpPr>
          <p:cNvPr id="26" name="TextBox 19"/>
          <p:cNvSpPr txBox="1">
            <a:spLocks noChangeArrowheads="1"/>
          </p:cNvSpPr>
          <p:nvPr/>
        </p:nvSpPr>
        <p:spPr bwMode="auto">
          <a:xfrm>
            <a:off x="4774219" y="6513159"/>
            <a:ext cx="372660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IE" altLang="en-US" sz="1200" b="1" i="1" dirty="0">
                <a:solidFill>
                  <a:srgbClr val="0723EF"/>
                </a:solidFill>
                <a:latin typeface="Calibri"/>
                <a:cs typeface="Times New Roman" pitchFamily="18" charset="0"/>
              </a:rPr>
              <a:t>Volta U, </a:t>
            </a:r>
            <a:r>
              <a:rPr lang="en-IE" altLang="en-US" sz="1200" b="1" i="1" dirty="0" err="1">
                <a:solidFill>
                  <a:srgbClr val="0723EF"/>
                </a:solidFill>
                <a:latin typeface="Calibri"/>
                <a:cs typeface="Times New Roman" pitchFamily="18" charset="0"/>
              </a:rPr>
              <a:t>Caio</a:t>
            </a:r>
            <a:r>
              <a:rPr lang="en-IE" altLang="en-US" sz="1200" b="1" i="1" dirty="0">
                <a:solidFill>
                  <a:srgbClr val="0723EF"/>
                </a:solidFill>
                <a:latin typeface="Calibri"/>
                <a:cs typeface="Times New Roman" pitchFamily="18" charset="0"/>
              </a:rPr>
              <a:t> G </a:t>
            </a:r>
            <a:r>
              <a:rPr lang="en-IE" altLang="en-US" sz="1200" b="1" i="1" dirty="0">
                <a:solidFill>
                  <a:srgbClr val="0723EF"/>
                </a:solidFill>
                <a:latin typeface="Calibri"/>
                <a:cs typeface="Times New Roman" pitchFamily="18" charset="0"/>
              </a:rPr>
              <a:t>, De Giorgio R . </a:t>
            </a:r>
            <a:r>
              <a:rPr lang="en-IE" altLang="en-US" sz="1200" b="1" i="1" dirty="0">
                <a:solidFill>
                  <a:srgbClr val="0723EF"/>
                </a:solidFill>
                <a:latin typeface="Calibri"/>
                <a:cs typeface="Times New Roman" pitchFamily="18" charset="0"/>
              </a:rPr>
              <a:t>Dig Liver Dis </a:t>
            </a:r>
            <a:r>
              <a:rPr lang="en-IE" altLang="en-US" sz="1200" b="1" i="1" dirty="0">
                <a:solidFill>
                  <a:srgbClr val="0723EF"/>
                </a:solidFill>
                <a:latin typeface="Calibri"/>
                <a:cs typeface="Times New Roman" pitchFamily="18" charset="0"/>
              </a:rPr>
              <a:t>2016</a:t>
            </a:r>
            <a:endParaRPr lang="en-IE" altLang="en-US" sz="1200" dirty="0">
              <a:solidFill>
                <a:srgbClr val="0723EF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795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91544" y="2492896"/>
            <a:ext cx="8229600" cy="2232248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2800" dirty="0" err="1">
                <a:solidFill>
                  <a:srgbClr val="000099"/>
                </a:solidFill>
              </a:rPr>
              <a:t>Mistake</a:t>
            </a:r>
            <a:r>
              <a:rPr lang="it-IT" sz="2800" dirty="0">
                <a:solidFill>
                  <a:srgbClr val="000099"/>
                </a:solidFill>
              </a:rPr>
              <a:t> 6</a:t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>
                <a:solidFill>
                  <a:srgbClr val="000099"/>
                </a:solidFill>
              </a:rPr>
              <a:t/>
            </a:r>
            <a:br>
              <a:rPr lang="it-IT" sz="2800" dirty="0">
                <a:solidFill>
                  <a:srgbClr val="000099"/>
                </a:solidFill>
              </a:rPr>
            </a:br>
            <a:r>
              <a:rPr lang="it-IT" sz="2800" dirty="0" err="1">
                <a:solidFill>
                  <a:srgbClr val="000099"/>
                </a:solidFill>
              </a:rPr>
              <a:t>Make</a:t>
            </a:r>
            <a:r>
              <a:rPr lang="it-IT" sz="2800" dirty="0">
                <a:solidFill>
                  <a:srgbClr val="000099"/>
                </a:solidFill>
              </a:rPr>
              <a:t> a </a:t>
            </a:r>
            <a:r>
              <a:rPr lang="it-IT" sz="2800" dirty="0" err="1">
                <a:solidFill>
                  <a:srgbClr val="000099"/>
                </a:solidFill>
              </a:rPr>
              <a:t>diagnosis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of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coeliac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disease</a:t>
            </a:r>
            <a:r>
              <a:rPr lang="it-IT" sz="2800" dirty="0">
                <a:solidFill>
                  <a:srgbClr val="000099"/>
                </a:solidFill>
              </a:rPr>
              <a:t> </a:t>
            </a:r>
            <a:r>
              <a:rPr lang="it-IT" sz="2800" dirty="0" err="1">
                <a:solidFill>
                  <a:srgbClr val="000099"/>
                </a:solidFill>
              </a:rPr>
              <a:t>only</a:t>
            </a:r>
            <a:r>
              <a:rPr lang="it-IT" sz="2800" dirty="0">
                <a:solidFill>
                  <a:srgbClr val="000099"/>
                </a:solidFill>
              </a:rPr>
              <a:t> on HLA-DQ2 and/or HLA-DQ8 </a:t>
            </a:r>
            <a:r>
              <a:rPr lang="it-IT" sz="2800" dirty="0" err="1">
                <a:solidFill>
                  <a:srgbClr val="000099"/>
                </a:solidFill>
              </a:rPr>
              <a:t>positivity</a:t>
            </a:r>
            <a:endParaRPr lang="it-IT" sz="2800" dirty="0">
              <a:solidFill>
                <a:srgbClr val="000099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0"/>
            <a:ext cx="8562975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72764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olo 9"/>
          <p:cNvSpPr>
            <a:spLocks noGrp="1"/>
          </p:cNvSpPr>
          <p:nvPr>
            <p:ph type="title"/>
          </p:nvPr>
        </p:nvSpPr>
        <p:spPr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r>
              <a:rPr lang="it-IT" sz="3200" dirty="0">
                <a:solidFill>
                  <a:srgbClr val="000099"/>
                </a:solidFill>
              </a:rPr>
              <a:t>Test genetico: elevato valore predittivo negativo </a:t>
            </a:r>
            <a:endParaRPr lang="it-IT" sz="3200" dirty="0">
              <a:solidFill>
                <a:srgbClr val="000099"/>
              </a:solidFill>
            </a:endParaRPr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1703512" y="1600200"/>
            <a:ext cx="4032448" cy="4997152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algn="just"/>
            <a:r>
              <a:rPr lang="it-IT" sz="2600" dirty="0">
                <a:solidFill>
                  <a:srgbClr val="000099"/>
                </a:solidFill>
              </a:rPr>
              <a:t>Un errore grossolano è quello di fare diagnosi di celiachia solo in base alla positività del test genetico</a:t>
            </a:r>
          </a:p>
          <a:p>
            <a:pPr algn="just"/>
            <a:endParaRPr lang="it-IT" sz="2600" dirty="0">
              <a:solidFill>
                <a:srgbClr val="000099"/>
              </a:solidFill>
            </a:endParaRPr>
          </a:p>
          <a:p>
            <a:pPr algn="just"/>
            <a:r>
              <a:rPr lang="it-IT" sz="2600" dirty="0">
                <a:solidFill>
                  <a:srgbClr val="000099"/>
                </a:solidFill>
              </a:rPr>
              <a:t>Il valore predittivo negativo del test genetico è molto elevato (circa il 100%), mentre  la sua positività indica solo una predisposizione genetica alla celiachia</a:t>
            </a:r>
          </a:p>
          <a:p>
            <a:pPr algn="just"/>
            <a:endParaRPr lang="it-IT" sz="2600" dirty="0">
              <a:solidFill>
                <a:srgbClr val="000099"/>
              </a:solidFill>
            </a:endParaRPr>
          </a:p>
          <a:p>
            <a:pPr algn="just"/>
            <a:r>
              <a:rPr lang="it-IT" sz="2600" dirty="0">
                <a:solidFill>
                  <a:srgbClr val="000099"/>
                </a:solidFill>
              </a:rPr>
              <a:t>Il test genetico va utilizzato nei familiari di 1 grado (solo in età pediatrica per ridurre la spesa sanitaria) per valutare la predisposizione alla celiachia e nei casi con discordanza fra sierologia e istologia</a:t>
            </a:r>
            <a:r>
              <a:rPr lang="it-IT" dirty="0" smtClean="0"/>
              <a:t>.</a:t>
            </a:r>
            <a:endParaRPr lang="it-IT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023992" y="429309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it-IT" dirty="0">
              <a:solidFill>
                <a:srgbClr val="000099"/>
              </a:solidFill>
              <a:latin typeface="Calibri"/>
            </a:endParaRPr>
          </a:p>
        </p:txBody>
      </p:sp>
      <p:sp>
        <p:nvSpPr>
          <p:cNvPr id="28" name="CasellaDiTesto 27"/>
          <p:cNvSpPr txBox="1"/>
          <p:nvPr/>
        </p:nvSpPr>
        <p:spPr>
          <a:xfrm>
            <a:off x="7176120" y="4869161"/>
            <a:ext cx="5178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prstClr val="white"/>
                </a:solidFill>
                <a:latin typeface="Calibri"/>
              </a:rPr>
              <a:t>7%</a:t>
            </a:r>
            <a:endParaRPr lang="it-IT" sz="1400" b="1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46" name="Group 2"/>
          <p:cNvGrpSpPr>
            <a:grpSpLocks noChangeAspect="1"/>
          </p:cNvGrpSpPr>
          <p:nvPr/>
        </p:nvGrpSpPr>
        <p:grpSpPr bwMode="auto">
          <a:xfrm>
            <a:off x="5940022" y="4077072"/>
            <a:ext cx="4476459" cy="2780928"/>
            <a:chOff x="34" y="2194"/>
            <a:chExt cx="4116" cy="2597"/>
          </a:xfrm>
        </p:grpSpPr>
        <p:graphicFrame>
          <p:nvGraphicFramePr>
            <p:cNvPr id="47" name="Object 3"/>
            <p:cNvGraphicFramePr>
              <a:graphicFrameLocks noChangeAspect="1"/>
            </p:cNvGraphicFramePr>
            <p:nvPr/>
          </p:nvGraphicFramePr>
          <p:xfrm>
            <a:off x="262" y="2194"/>
            <a:ext cx="3888" cy="259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0" name="Grafico" r:id="rId3" imgW="6096000" imgH="4076738" progId="MSGraph.Chart.8">
                    <p:embed followColorScheme="full"/>
                  </p:oleObj>
                </mc:Choice>
                <mc:Fallback>
                  <p:oleObj name="Grafico" r:id="rId3" imgW="6096000" imgH="4076738" progId="MSGraph.Chart.8">
                    <p:embed followColorScheme="full"/>
                    <p:pic>
                      <p:nvPicPr>
                        <p:cNvPr id="47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2" y="2194"/>
                          <a:ext cx="3888" cy="259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8" name="Text Box 4"/>
            <p:cNvSpPr txBox="1">
              <a:spLocks noChangeAspect="1" noChangeArrowheads="1"/>
            </p:cNvSpPr>
            <p:nvPr/>
          </p:nvSpPr>
          <p:spPr bwMode="auto">
            <a:xfrm>
              <a:off x="34" y="3153"/>
              <a:ext cx="1085" cy="3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ctr" eaLnBrk="0" hangingPunct="0">
                <a:spcBef>
                  <a:spcPct val="20000"/>
                </a:spcBef>
                <a:defRPr/>
              </a:pPr>
              <a:r>
                <a:rPr lang="it-IT" sz="2000" b="1" ker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Controlli</a:t>
              </a:r>
              <a:endParaRPr lang="it-IT" sz="2400" b="1" ker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0" name="Connettore 1 49"/>
          <p:cNvCxnSpPr/>
          <p:nvPr/>
        </p:nvCxnSpPr>
        <p:spPr>
          <a:xfrm flipH="1">
            <a:off x="8328248" y="4869160"/>
            <a:ext cx="504056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ttore 1 51"/>
          <p:cNvCxnSpPr/>
          <p:nvPr/>
        </p:nvCxnSpPr>
        <p:spPr>
          <a:xfrm flipH="1" flipV="1">
            <a:off x="8400256" y="5733256"/>
            <a:ext cx="504056" cy="1440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sellaDiTesto 52"/>
          <p:cNvSpPr txBox="1"/>
          <p:nvPr/>
        </p:nvSpPr>
        <p:spPr>
          <a:xfrm>
            <a:off x="7248128" y="4869160"/>
            <a:ext cx="5803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solidFill>
                  <a:prstClr val="white"/>
                </a:solidFill>
                <a:latin typeface="Calibri"/>
              </a:rPr>
              <a:t>7%</a:t>
            </a:r>
            <a:endParaRPr lang="it-IT" sz="160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55" name="Group 5"/>
          <p:cNvGrpSpPr>
            <a:grpSpLocks noChangeAspect="1"/>
          </p:cNvGrpSpPr>
          <p:nvPr/>
        </p:nvGrpSpPr>
        <p:grpSpPr bwMode="auto">
          <a:xfrm>
            <a:off x="5845679" y="1772816"/>
            <a:ext cx="4166685" cy="2736304"/>
            <a:chOff x="35" y="224"/>
            <a:chExt cx="4009" cy="2571"/>
          </a:xfrm>
        </p:grpSpPr>
        <p:sp>
          <p:nvSpPr>
            <p:cNvPr id="56" name="Text Box 6"/>
            <p:cNvSpPr txBox="1">
              <a:spLocks noChangeAspect="1" noChangeArrowheads="1"/>
            </p:cNvSpPr>
            <p:nvPr/>
          </p:nvSpPr>
          <p:spPr bwMode="auto">
            <a:xfrm>
              <a:off x="35" y="1023"/>
              <a:ext cx="1048" cy="8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342900" indent="-342900" algn="ctr" eaLnBrk="0" hangingPunct="0">
                <a:spcBef>
                  <a:spcPct val="20000"/>
                </a:spcBef>
              </a:pPr>
              <a:r>
                <a:rPr lang="it-IT" sz="2400" b="1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Celiaci</a:t>
              </a:r>
            </a:p>
            <a:p>
              <a:pPr marL="342900" indent="-342900" algn="ctr" eaLnBrk="0" hangingPunct="0">
                <a:spcBef>
                  <a:spcPct val="20000"/>
                </a:spcBef>
              </a:pPr>
              <a:endParaRPr lang="it-IT" sz="2400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aphicFrame>
          <p:nvGraphicFramePr>
            <p:cNvPr id="57" name="Object 7"/>
            <p:cNvGraphicFramePr>
              <a:graphicFrameLocks noChangeAspect="1"/>
            </p:cNvGraphicFramePr>
            <p:nvPr/>
          </p:nvGraphicFramePr>
          <p:xfrm>
            <a:off x="204" y="224"/>
            <a:ext cx="3840" cy="25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1" name="Grafico" r:id="rId5" imgW="4218798" imgH="2828789" progId="Excel.Sheet.8">
                    <p:embed/>
                  </p:oleObj>
                </mc:Choice>
                <mc:Fallback>
                  <p:oleObj name="Grafico" r:id="rId5" imgW="4218798" imgH="2828789" progId="Excel.Sheet.8">
                    <p:embed/>
                    <p:pic>
                      <p:nvPicPr>
                        <p:cNvPr id="57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" y="224"/>
                          <a:ext cx="3840" cy="257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 xmlns="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" name="CasellaDiTesto 57"/>
          <p:cNvSpPr txBox="1"/>
          <p:nvPr/>
        </p:nvSpPr>
        <p:spPr>
          <a:xfrm>
            <a:off x="9480377" y="4725145"/>
            <a:ext cx="49885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prstClr val="black"/>
                </a:solidFill>
                <a:latin typeface="Calibri"/>
              </a:rPr>
              <a:t>10%</a:t>
            </a:r>
          </a:p>
          <a:p>
            <a:endParaRPr lang="it-IT" sz="1400" b="1" dirty="0">
              <a:solidFill>
                <a:prstClr val="black"/>
              </a:solidFill>
              <a:latin typeface="Calibri"/>
            </a:endParaRPr>
          </a:p>
          <a:p>
            <a:r>
              <a:rPr lang="it-IT" sz="1400" b="1" dirty="0">
                <a:solidFill>
                  <a:prstClr val="black"/>
                </a:solidFill>
                <a:latin typeface="Calibri"/>
              </a:rPr>
              <a:t>38%</a:t>
            </a:r>
          </a:p>
          <a:p>
            <a:endParaRPr lang="it-IT" sz="1400" b="1" dirty="0">
              <a:solidFill>
                <a:prstClr val="black"/>
              </a:solidFill>
              <a:latin typeface="Calibri"/>
            </a:endParaRPr>
          </a:p>
          <a:p>
            <a:r>
              <a:rPr lang="it-IT" sz="1400" b="1" dirty="0">
                <a:solidFill>
                  <a:prstClr val="black"/>
                </a:solidFill>
                <a:latin typeface="Calibri"/>
              </a:rPr>
              <a:t>23%</a:t>
            </a:r>
            <a:endParaRPr lang="it-IT" sz="1400" b="1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2856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1337</Words>
  <Application>Microsoft Office PowerPoint</Application>
  <PresentationFormat>Widescreen</PresentationFormat>
  <Paragraphs>265</Paragraphs>
  <Slides>19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19</vt:i4>
      </vt:variant>
    </vt:vector>
  </HeadingPairs>
  <TitlesOfParts>
    <vt:vector size="29" baseType="lpstr">
      <vt:lpstr>Arial</vt:lpstr>
      <vt:lpstr>Calibri</vt:lpstr>
      <vt:lpstr>Symbol</vt:lpstr>
      <vt:lpstr>Tahoma</vt:lpstr>
      <vt:lpstr>Times New Roman</vt:lpstr>
      <vt:lpstr>Verdana</vt:lpstr>
      <vt:lpstr>Wingdings</vt:lpstr>
      <vt:lpstr>1_Tema di Office</vt:lpstr>
      <vt:lpstr>Chart</vt:lpstr>
      <vt:lpstr>Grafico</vt:lpstr>
      <vt:lpstr>Lesioni minime:  quando è celiachia potenziale?</vt:lpstr>
      <vt:lpstr>Presentazione standard di PowerPoint</vt:lpstr>
      <vt:lpstr> Mistake 5  Diagnosing coeliac disease on the histopathological  finding of villous atrophy with negative serology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Mistake 6  Make a diagnosis of coeliac disease only on HLA-DQ2 and/or HLA-DQ8 positivity</vt:lpstr>
      <vt:lpstr>Test genetico: elevato valore predittivo negativo </vt:lpstr>
      <vt:lpstr>Mistake 7  Missing IgA deficiency when testing a patient with suspected coeliac disease</vt:lpstr>
      <vt:lpstr>Deficit IgA e celiachia: due patologie associate</vt:lpstr>
      <vt:lpstr>Presentazione standard di PowerPoint</vt:lpstr>
      <vt:lpstr>Mistake 8  Misdiagnosis based on obsolete tests  (i.e. native IgG and IgA gliadin antibodies) </vt:lpstr>
      <vt:lpstr>Anticorpi antigliadina nativa (AGA): un test obsoleto per la diagnosi di celiachia</vt:lpstr>
      <vt:lpstr>Mistake 9  Overestimation of refractory coeliac disease  in patients whose symptoms persist on GFD</vt:lpstr>
      <vt:lpstr>Criteri per la diagnosi di celiachia refrattaria</vt:lpstr>
      <vt:lpstr>Presentazione standard di PowerPoint</vt:lpstr>
      <vt:lpstr>Complicated Celiac Disease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Lesioni minime:  quando è celiachia potenziale?</dc:title>
  <dc:creator>utente</dc:creator>
  <cp:lastModifiedBy>utente</cp:lastModifiedBy>
  <cp:revision>1</cp:revision>
  <dcterms:created xsi:type="dcterms:W3CDTF">2019-04-02T10:19:10Z</dcterms:created>
  <dcterms:modified xsi:type="dcterms:W3CDTF">2019-04-02T10:19:34Z</dcterms:modified>
</cp:coreProperties>
</file>