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71"/>
  </p:notesMasterIdLst>
  <p:sldIdLst>
    <p:sldId id="283" r:id="rId2"/>
    <p:sldId id="486" r:id="rId3"/>
    <p:sldId id="332" r:id="rId4"/>
    <p:sldId id="550" r:id="rId5"/>
    <p:sldId id="554" r:id="rId6"/>
    <p:sldId id="551" r:id="rId7"/>
    <p:sldId id="552" r:id="rId8"/>
    <p:sldId id="553" r:id="rId9"/>
    <p:sldId id="534" r:id="rId10"/>
    <p:sldId id="535" r:id="rId11"/>
    <p:sldId id="536" r:id="rId12"/>
    <p:sldId id="566" r:id="rId13"/>
    <p:sldId id="556" r:id="rId14"/>
    <p:sldId id="557" r:id="rId15"/>
    <p:sldId id="571" r:id="rId16"/>
    <p:sldId id="572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21" r:id="rId26"/>
    <p:sldId id="567" r:id="rId27"/>
    <p:sldId id="496" r:id="rId28"/>
    <p:sldId id="568" r:id="rId29"/>
    <p:sldId id="555" r:id="rId30"/>
    <p:sldId id="635" r:id="rId31"/>
    <p:sldId id="636" r:id="rId32"/>
    <p:sldId id="637" r:id="rId33"/>
    <p:sldId id="638" r:id="rId34"/>
    <p:sldId id="639" r:id="rId35"/>
    <p:sldId id="640" r:id="rId36"/>
    <p:sldId id="641" r:id="rId37"/>
    <p:sldId id="642" r:id="rId38"/>
    <p:sldId id="643" r:id="rId39"/>
    <p:sldId id="576" r:id="rId40"/>
    <p:sldId id="592" r:id="rId41"/>
    <p:sldId id="593" r:id="rId42"/>
    <p:sldId id="594" r:id="rId43"/>
    <p:sldId id="595" r:id="rId44"/>
    <p:sldId id="596" r:id="rId45"/>
    <p:sldId id="574" r:id="rId46"/>
    <p:sldId id="575" r:id="rId47"/>
    <p:sldId id="598" r:id="rId48"/>
    <p:sldId id="599" r:id="rId49"/>
    <p:sldId id="600" r:id="rId50"/>
    <p:sldId id="601" r:id="rId51"/>
    <p:sldId id="602" r:id="rId52"/>
    <p:sldId id="603" r:id="rId53"/>
    <p:sldId id="604" r:id="rId54"/>
    <p:sldId id="605" r:id="rId55"/>
    <p:sldId id="606" r:id="rId56"/>
    <p:sldId id="607" r:id="rId57"/>
    <p:sldId id="608" r:id="rId58"/>
    <p:sldId id="609" r:id="rId59"/>
    <p:sldId id="610" r:id="rId60"/>
    <p:sldId id="611" r:id="rId61"/>
    <p:sldId id="613" r:id="rId62"/>
    <p:sldId id="614" r:id="rId63"/>
    <p:sldId id="615" r:id="rId64"/>
    <p:sldId id="616" r:id="rId65"/>
    <p:sldId id="617" r:id="rId66"/>
    <p:sldId id="619" r:id="rId67"/>
    <p:sldId id="632" r:id="rId68"/>
    <p:sldId id="633" r:id="rId69"/>
    <p:sldId id="634" r:id="rId7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00"/>
    <a:srgbClr val="008000"/>
    <a:srgbClr val="660066"/>
    <a:srgbClr val="6600FF"/>
    <a:srgbClr val="FF3300"/>
    <a:srgbClr val="FF0000"/>
    <a:srgbClr val="99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893" autoAdjust="0"/>
    <p:restoredTop sz="63409" autoAdjust="0"/>
  </p:normalViewPr>
  <p:slideViewPr>
    <p:cSldViewPr snapToGrid="0" snapToObjects="1">
      <p:cViewPr>
        <p:scale>
          <a:sx n="50" d="100"/>
          <a:sy n="50" d="100"/>
        </p:scale>
        <p:origin x="-4164" y="-1506"/>
      </p:cViewPr>
      <p:guideLst>
        <p:guide orient="horz" pos="2290"/>
        <p:guide pos="3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654"/>
    </p:cViewPr>
  </p:sorterViewPr>
  <p:notesViewPr>
    <p:cSldViewPr snapToGrid="0" snapToObjects="1">
      <p:cViewPr varScale="1">
        <p:scale>
          <a:sx n="55" d="100"/>
          <a:sy n="55" d="100"/>
        </p:scale>
        <p:origin x="-250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4CB94-0A5E-4BAE-923D-E59D782F0D97}" type="doc">
      <dgm:prSet loTypeId="urn:microsoft.com/office/officeart/2005/8/layout/hChevron3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87279DFA-F275-48DD-837B-FD288DD67AEC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 w="57150"/>
      </dgm:spPr>
      <dgm:t>
        <a:bodyPr/>
        <a:lstStyle/>
        <a:p>
          <a:pPr rtl="0"/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Tumori neuroendocrini 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BD1D9FD0-756E-45BF-A669-C06902D3E7AF}" type="par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E5259D-88D3-43F1-9D26-1225EF65A658}" type="sib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656B2D-3664-49B6-9183-F7154F8952BB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Adenomi ipofisari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0E9CA22E-53CD-4D2A-AEBF-768009072878}" type="par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6D008D-6915-4147-8295-50A2559E8867}" type="sib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6F8B4B6-7A3B-4940-8103-9EE084B79B0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Iperpara</a:t>
          </a:r>
          <a:endParaRPr lang="it-IT" sz="18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  <a:p>
          <a:pPr>
            <a:spcAft>
              <a:spcPts val="0"/>
            </a:spcAft>
          </a:pPr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tiroidismo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5C591871-F4F6-409E-AD5F-074E94046D2A}" type="par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F836E2-0D3E-4114-9727-73FDBF8056BB}" type="sib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AC04CE5-FC71-47CC-929E-7AA463BE2B47}" type="pres">
      <dgm:prSet presAssocID="{7F24CB94-0A5E-4BAE-923D-E59D782F0D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92C99D-94FE-42DE-9634-579891A21BB7}" type="pres">
      <dgm:prSet presAssocID="{87279DFA-F275-48DD-837B-FD288DD67AE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DBC855-1FDD-4C74-AE9A-F84E0C3FF681}" type="pres">
      <dgm:prSet presAssocID="{A2E5259D-88D3-43F1-9D26-1225EF65A658}" presName="parSpace" presStyleCnt="0"/>
      <dgm:spPr/>
    </dgm:pt>
    <dgm:pt modelId="{70640C8B-F6F4-4FDB-8267-A913353BD08D}" type="pres">
      <dgm:prSet presAssocID="{D1656B2D-3664-49B6-9183-F7154F8952B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7B2C2E-7E29-4EE9-92A1-CC91B253C67D}" type="pres">
      <dgm:prSet presAssocID="{866D008D-6915-4147-8295-50A2559E8867}" presName="parSpace" presStyleCnt="0"/>
      <dgm:spPr/>
    </dgm:pt>
    <dgm:pt modelId="{5CE4F908-8067-42AD-A8B7-CC5EE3AC8953}" type="pres">
      <dgm:prSet presAssocID="{06F8B4B6-7A3B-4940-8103-9EE084B79B0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7237398-1BC5-4AE4-A01F-D74C4C0B75CD}" type="presOf" srcId="{06F8B4B6-7A3B-4940-8103-9EE084B79B06}" destId="{5CE4F908-8067-42AD-A8B7-CC5EE3AC8953}" srcOrd="0" destOrd="0" presId="urn:microsoft.com/office/officeart/2005/8/layout/hChevron3"/>
    <dgm:cxn modelId="{43310878-2F77-4746-89B5-E359501D452A}" srcId="{7F24CB94-0A5E-4BAE-923D-E59D782F0D97}" destId="{87279DFA-F275-48DD-837B-FD288DD67AEC}" srcOrd="0" destOrd="0" parTransId="{BD1D9FD0-756E-45BF-A669-C06902D3E7AF}" sibTransId="{A2E5259D-88D3-43F1-9D26-1225EF65A658}"/>
    <dgm:cxn modelId="{49ED5419-5599-48F3-B624-C7D89AE735CB}" type="presOf" srcId="{D1656B2D-3664-49B6-9183-F7154F8952BB}" destId="{70640C8B-F6F4-4FDB-8267-A913353BD08D}" srcOrd="0" destOrd="0" presId="urn:microsoft.com/office/officeart/2005/8/layout/hChevron3"/>
    <dgm:cxn modelId="{2168CA28-2881-4C32-9F19-B8516A508138}" type="presOf" srcId="{7F24CB94-0A5E-4BAE-923D-E59D782F0D97}" destId="{8AC04CE5-FC71-47CC-929E-7AA463BE2B47}" srcOrd="0" destOrd="0" presId="urn:microsoft.com/office/officeart/2005/8/layout/hChevron3"/>
    <dgm:cxn modelId="{BC1DBFDF-2666-4A03-8269-FD7720903B64}" type="presOf" srcId="{87279DFA-F275-48DD-837B-FD288DD67AEC}" destId="{B792C99D-94FE-42DE-9634-579891A21BB7}" srcOrd="0" destOrd="0" presId="urn:microsoft.com/office/officeart/2005/8/layout/hChevron3"/>
    <dgm:cxn modelId="{47A0BB36-7375-4586-8E32-B7C68D380478}" srcId="{7F24CB94-0A5E-4BAE-923D-E59D782F0D97}" destId="{06F8B4B6-7A3B-4940-8103-9EE084B79B06}" srcOrd="2" destOrd="0" parTransId="{5C591871-F4F6-409E-AD5F-074E94046D2A}" sibTransId="{BEF836E2-0D3E-4114-9727-73FDBF8056BB}"/>
    <dgm:cxn modelId="{E68741C2-10A6-4207-9D2F-9536A4D0AA14}" srcId="{7F24CB94-0A5E-4BAE-923D-E59D782F0D97}" destId="{D1656B2D-3664-49B6-9183-F7154F8952BB}" srcOrd="1" destOrd="0" parTransId="{0E9CA22E-53CD-4D2A-AEBF-768009072878}" sibTransId="{866D008D-6915-4147-8295-50A2559E8867}"/>
    <dgm:cxn modelId="{5AD6D686-F280-4F00-A30B-9867F640BD49}" type="presParOf" srcId="{8AC04CE5-FC71-47CC-929E-7AA463BE2B47}" destId="{B792C99D-94FE-42DE-9634-579891A21BB7}" srcOrd="0" destOrd="0" presId="urn:microsoft.com/office/officeart/2005/8/layout/hChevron3"/>
    <dgm:cxn modelId="{89E61C13-5CA4-4395-9E7B-2F83BF4A1EBA}" type="presParOf" srcId="{8AC04CE5-FC71-47CC-929E-7AA463BE2B47}" destId="{DEDBC855-1FDD-4C74-AE9A-F84E0C3FF681}" srcOrd="1" destOrd="0" presId="urn:microsoft.com/office/officeart/2005/8/layout/hChevron3"/>
    <dgm:cxn modelId="{C596B36B-198E-4871-8CB1-F514EC74AA4A}" type="presParOf" srcId="{8AC04CE5-FC71-47CC-929E-7AA463BE2B47}" destId="{70640C8B-F6F4-4FDB-8267-A913353BD08D}" srcOrd="2" destOrd="0" presId="urn:microsoft.com/office/officeart/2005/8/layout/hChevron3"/>
    <dgm:cxn modelId="{B3419CDB-766C-47FE-9EC7-7693A1E8C2DC}" type="presParOf" srcId="{8AC04CE5-FC71-47CC-929E-7AA463BE2B47}" destId="{987B2C2E-7E29-4EE9-92A1-CC91B253C67D}" srcOrd="3" destOrd="0" presId="urn:microsoft.com/office/officeart/2005/8/layout/hChevron3"/>
    <dgm:cxn modelId="{E6BA00E1-1E89-422D-B96F-11A9BAA06D09}" type="presParOf" srcId="{8AC04CE5-FC71-47CC-929E-7AA463BE2B47}" destId="{5CE4F908-8067-42AD-A8B7-CC5EE3AC895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24CB94-0A5E-4BAE-923D-E59D782F0D97}" type="doc">
      <dgm:prSet loTypeId="urn:microsoft.com/office/officeart/2005/8/layout/hChevron3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87279DFA-F275-48DD-837B-FD288DD67AE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60000"/>
            <a:lumOff val="40000"/>
          </a:schemeClr>
        </a:solidFill>
        <a:ln w="38100">
          <a:noFill/>
        </a:ln>
      </dgm:spPr>
      <dgm:t>
        <a:bodyPr/>
        <a:lstStyle/>
        <a:p>
          <a:pPr rtl="0"/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Tumori neuroendocrini 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BD1D9FD0-756E-45BF-A669-C06902D3E7AF}" type="par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E5259D-88D3-43F1-9D26-1225EF65A658}" type="sib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656B2D-3664-49B6-9183-F7154F8952BB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Adenomi ipofisari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0E9CA22E-53CD-4D2A-AEBF-768009072878}" type="par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6D008D-6915-4147-8295-50A2559E8867}" type="sib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6F8B4B6-7A3B-4940-8103-9EE084B79B06}">
      <dgm:prSet custT="1"/>
      <dgm:spPr>
        <a:ln w="38100"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Iperpara</a:t>
          </a:r>
          <a:endParaRPr lang="it-IT" sz="18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  <a:p>
          <a:pPr>
            <a:spcAft>
              <a:spcPts val="0"/>
            </a:spcAft>
          </a:pPr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tiroidismo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5C591871-F4F6-409E-AD5F-074E94046D2A}" type="par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F836E2-0D3E-4114-9727-73FDBF8056BB}" type="sib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AC04CE5-FC71-47CC-929E-7AA463BE2B47}" type="pres">
      <dgm:prSet presAssocID="{7F24CB94-0A5E-4BAE-923D-E59D782F0D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92C99D-94FE-42DE-9634-579891A21BB7}" type="pres">
      <dgm:prSet presAssocID="{87279DFA-F275-48DD-837B-FD288DD67AE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DBC855-1FDD-4C74-AE9A-F84E0C3FF681}" type="pres">
      <dgm:prSet presAssocID="{A2E5259D-88D3-43F1-9D26-1225EF65A658}" presName="parSpace" presStyleCnt="0"/>
      <dgm:spPr/>
    </dgm:pt>
    <dgm:pt modelId="{70640C8B-F6F4-4FDB-8267-A913353BD08D}" type="pres">
      <dgm:prSet presAssocID="{D1656B2D-3664-49B6-9183-F7154F8952B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7B2C2E-7E29-4EE9-92A1-CC91B253C67D}" type="pres">
      <dgm:prSet presAssocID="{866D008D-6915-4147-8295-50A2559E8867}" presName="parSpace" presStyleCnt="0"/>
      <dgm:spPr/>
    </dgm:pt>
    <dgm:pt modelId="{5CE4F908-8067-42AD-A8B7-CC5EE3AC8953}" type="pres">
      <dgm:prSet presAssocID="{06F8B4B6-7A3B-4940-8103-9EE084B79B0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2E9CEA3-D29A-4CF1-8CE0-6020CC74C53B}" type="presOf" srcId="{D1656B2D-3664-49B6-9183-F7154F8952BB}" destId="{70640C8B-F6F4-4FDB-8267-A913353BD08D}" srcOrd="0" destOrd="0" presId="urn:microsoft.com/office/officeart/2005/8/layout/hChevron3"/>
    <dgm:cxn modelId="{43310878-2F77-4746-89B5-E359501D452A}" srcId="{7F24CB94-0A5E-4BAE-923D-E59D782F0D97}" destId="{87279DFA-F275-48DD-837B-FD288DD67AEC}" srcOrd="0" destOrd="0" parTransId="{BD1D9FD0-756E-45BF-A669-C06902D3E7AF}" sibTransId="{A2E5259D-88D3-43F1-9D26-1225EF65A658}"/>
    <dgm:cxn modelId="{E8ACB2A6-6B6D-403F-ACE0-81255DCC2207}" type="presOf" srcId="{87279DFA-F275-48DD-837B-FD288DD67AEC}" destId="{B792C99D-94FE-42DE-9634-579891A21BB7}" srcOrd="0" destOrd="0" presId="urn:microsoft.com/office/officeart/2005/8/layout/hChevron3"/>
    <dgm:cxn modelId="{32141197-5829-41BD-BFC3-2B1B55C75C20}" type="presOf" srcId="{06F8B4B6-7A3B-4940-8103-9EE084B79B06}" destId="{5CE4F908-8067-42AD-A8B7-CC5EE3AC8953}" srcOrd="0" destOrd="0" presId="urn:microsoft.com/office/officeart/2005/8/layout/hChevron3"/>
    <dgm:cxn modelId="{47A0BB36-7375-4586-8E32-B7C68D380478}" srcId="{7F24CB94-0A5E-4BAE-923D-E59D782F0D97}" destId="{06F8B4B6-7A3B-4940-8103-9EE084B79B06}" srcOrd="2" destOrd="0" parTransId="{5C591871-F4F6-409E-AD5F-074E94046D2A}" sibTransId="{BEF836E2-0D3E-4114-9727-73FDBF8056BB}"/>
    <dgm:cxn modelId="{E68741C2-10A6-4207-9D2F-9536A4D0AA14}" srcId="{7F24CB94-0A5E-4BAE-923D-E59D782F0D97}" destId="{D1656B2D-3664-49B6-9183-F7154F8952BB}" srcOrd="1" destOrd="0" parTransId="{0E9CA22E-53CD-4D2A-AEBF-768009072878}" sibTransId="{866D008D-6915-4147-8295-50A2559E8867}"/>
    <dgm:cxn modelId="{4FD8E1BB-3E1F-4EB0-BDBC-4F8372FCFCD7}" type="presOf" srcId="{7F24CB94-0A5E-4BAE-923D-E59D782F0D97}" destId="{8AC04CE5-FC71-47CC-929E-7AA463BE2B47}" srcOrd="0" destOrd="0" presId="urn:microsoft.com/office/officeart/2005/8/layout/hChevron3"/>
    <dgm:cxn modelId="{216AB5EA-ADF1-4772-8369-701DDA0E23E3}" type="presParOf" srcId="{8AC04CE5-FC71-47CC-929E-7AA463BE2B47}" destId="{B792C99D-94FE-42DE-9634-579891A21BB7}" srcOrd="0" destOrd="0" presId="urn:microsoft.com/office/officeart/2005/8/layout/hChevron3"/>
    <dgm:cxn modelId="{7AE3C36B-C00B-4390-9740-F50787D37EDE}" type="presParOf" srcId="{8AC04CE5-FC71-47CC-929E-7AA463BE2B47}" destId="{DEDBC855-1FDD-4C74-AE9A-F84E0C3FF681}" srcOrd="1" destOrd="0" presId="urn:microsoft.com/office/officeart/2005/8/layout/hChevron3"/>
    <dgm:cxn modelId="{1EE10E1B-BD06-4A24-807F-CB27B33CBD41}" type="presParOf" srcId="{8AC04CE5-FC71-47CC-929E-7AA463BE2B47}" destId="{70640C8B-F6F4-4FDB-8267-A913353BD08D}" srcOrd="2" destOrd="0" presId="urn:microsoft.com/office/officeart/2005/8/layout/hChevron3"/>
    <dgm:cxn modelId="{52864B2D-87A8-45F7-83DA-1EF7CD3FD175}" type="presParOf" srcId="{8AC04CE5-FC71-47CC-929E-7AA463BE2B47}" destId="{987B2C2E-7E29-4EE9-92A1-CC91B253C67D}" srcOrd="3" destOrd="0" presId="urn:microsoft.com/office/officeart/2005/8/layout/hChevron3"/>
    <dgm:cxn modelId="{FE112631-0A60-4A9A-BE27-9D667DE44500}" type="presParOf" srcId="{8AC04CE5-FC71-47CC-929E-7AA463BE2B47}" destId="{5CE4F908-8067-42AD-A8B7-CC5EE3AC895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24CB94-0A5E-4BAE-923D-E59D782F0D97}" type="doc">
      <dgm:prSet loTypeId="urn:microsoft.com/office/officeart/2005/8/layout/hChevron3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87279DFA-F275-48DD-837B-FD288DD67AEC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C0000"/>
        </a:solidFill>
        <a:ln w="57150">
          <a:noFill/>
        </a:ln>
      </dgm:spPr>
      <dgm:t>
        <a:bodyPr/>
        <a:lstStyle/>
        <a:p>
          <a:pPr rtl="0"/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MTC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BD1D9FD0-756E-45BF-A669-C06902D3E7AF}" type="par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E5259D-88D3-43F1-9D26-1225EF65A658}" type="sib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656B2D-3664-49B6-9183-F7154F8952BB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  <a:ln w="38100"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Feocromocitoma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0E9CA22E-53CD-4D2A-AEBF-768009072878}" type="par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6D008D-6915-4147-8295-50A2559E8867}" type="sib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6F8B4B6-7A3B-4940-8103-9EE084B79B06}">
      <dgm:prSet custT="1"/>
      <dgm:spPr>
        <a:solidFill>
          <a:srgbClr val="FF3300"/>
        </a:solidFill>
        <a:ln w="28575"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Iperparatiroidismo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5C591871-F4F6-409E-AD5F-074E94046D2A}" type="par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F836E2-0D3E-4114-9727-73FDBF8056BB}" type="sib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AC04CE5-FC71-47CC-929E-7AA463BE2B47}" type="pres">
      <dgm:prSet presAssocID="{7F24CB94-0A5E-4BAE-923D-E59D782F0D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92C99D-94FE-42DE-9634-579891A21BB7}" type="pres">
      <dgm:prSet presAssocID="{87279DFA-F275-48DD-837B-FD288DD67AE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DBC855-1FDD-4C74-AE9A-F84E0C3FF681}" type="pres">
      <dgm:prSet presAssocID="{A2E5259D-88D3-43F1-9D26-1225EF65A658}" presName="parSpace" presStyleCnt="0"/>
      <dgm:spPr/>
    </dgm:pt>
    <dgm:pt modelId="{70640C8B-F6F4-4FDB-8267-A913353BD08D}" type="pres">
      <dgm:prSet presAssocID="{D1656B2D-3664-49B6-9183-F7154F8952B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7B2C2E-7E29-4EE9-92A1-CC91B253C67D}" type="pres">
      <dgm:prSet presAssocID="{866D008D-6915-4147-8295-50A2559E8867}" presName="parSpace" presStyleCnt="0"/>
      <dgm:spPr/>
    </dgm:pt>
    <dgm:pt modelId="{5CE4F908-8067-42AD-A8B7-CC5EE3AC8953}" type="pres">
      <dgm:prSet presAssocID="{06F8B4B6-7A3B-4940-8103-9EE084B79B0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655EAEC-11E9-4281-965D-CE081B7A4A9B}" type="presOf" srcId="{87279DFA-F275-48DD-837B-FD288DD67AEC}" destId="{B792C99D-94FE-42DE-9634-579891A21BB7}" srcOrd="0" destOrd="0" presId="urn:microsoft.com/office/officeart/2005/8/layout/hChevron3"/>
    <dgm:cxn modelId="{43310878-2F77-4746-89B5-E359501D452A}" srcId="{7F24CB94-0A5E-4BAE-923D-E59D782F0D97}" destId="{87279DFA-F275-48DD-837B-FD288DD67AEC}" srcOrd="0" destOrd="0" parTransId="{BD1D9FD0-756E-45BF-A669-C06902D3E7AF}" sibTransId="{A2E5259D-88D3-43F1-9D26-1225EF65A658}"/>
    <dgm:cxn modelId="{D0083DCB-9D7B-4D53-965C-7AF46C2BE5F8}" type="presOf" srcId="{7F24CB94-0A5E-4BAE-923D-E59D782F0D97}" destId="{8AC04CE5-FC71-47CC-929E-7AA463BE2B47}" srcOrd="0" destOrd="0" presId="urn:microsoft.com/office/officeart/2005/8/layout/hChevron3"/>
    <dgm:cxn modelId="{649A10AD-4E71-4931-8851-2BEE7B43CF72}" type="presOf" srcId="{06F8B4B6-7A3B-4940-8103-9EE084B79B06}" destId="{5CE4F908-8067-42AD-A8B7-CC5EE3AC8953}" srcOrd="0" destOrd="0" presId="urn:microsoft.com/office/officeart/2005/8/layout/hChevron3"/>
    <dgm:cxn modelId="{47A0BB36-7375-4586-8E32-B7C68D380478}" srcId="{7F24CB94-0A5E-4BAE-923D-E59D782F0D97}" destId="{06F8B4B6-7A3B-4940-8103-9EE084B79B06}" srcOrd="2" destOrd="0" parTransId="{5C591871-F4F6-409E-AD5F-074E94046D2A}" sibTransId="{BEF836E2-0D3E-4114-9727-73FDBF8056BB}"/>
    <dgm:cxn modelId="{E68741C2-10A6-4207-9D2F-9536A4D0AA14}" srcId="{7F24CB94-0A5E-4BAE-923D-E59D782F0D97}" destId="{D1656B2D-3664-49B6-9183-F7154F8952BB}" srcOrd="1" destOrd="0" parTransId="{0E9CA22E-53CD-4D2A-AEBF-768009072878}" sibTransId="{866D008D-6915-4147-8295-50A2559E8867}"/>
    <dgm:cxn modelId="{F4C06BBE-FCA7-442A-BE61-B1D5F7C059C7}" type="presOf" srcId="{D1656B2D-3664-49B6-9183-F7154F8952BB}" destId="{70640C8B-F6F4-4FDB-8267-A913353BD08D}" srcOrd="0" destOrd="0" presId="urn:microsoft.com/office/officeart/2005/8/layout/hChevron3"/>
    <dgm:cxn modelId="{724E0AEE-480A-428D-B602-04E0BBB7CBB4}" type="presParOf" srcId="{8AC04CE5-FC71-47CC-929E-7AA463BE2B47}" destId="{B792C99D-94FE-42DE-9634-579891A21BB7}" srcOrd="0" destOrd="0" presId="urn:microsoft.com/office/officeart/2005/8/layout/hChevron3"/>
    <dgm:cxn modelId="{639C7E37-D651-44F3-B33A-BF3131E1FD83}" type="presParOf" srcId="{8AC04CE5-FC71-47CC-929E-7AA463BE2B47}" destId="{DEDBC855-1FDD-4C74-AE9A-F84E0C3FF681}" srcOrd="1" destOrd="0" presId="urn:microsoft.com/office/officeart/2005/8/layout/hChevron3"/>
    <dgm:cxn modelId="{91140A87-D242-4C16-BA94-5DC85A7A8B47}" type="presParOf" srcId="{8AC04CE5-FC71-47CC-929E-7AA463BE2B47}" destId="{70640C8B-F6F4-4FDB-8267-A913353BD08D}" srcOrd="2" destOrd="0" presId="urn:microsoft.com/office/officeart/2005/8/layout/hChevron3"/>
    <dgm:cxn modelId="{0E6866E0-C1B3-41C8-BE2E-4E1B1A3833A0}" type="presParOf" srcId="{8AC04CE5-FC71-47CC-929E-7AA463BE2B47}" destId="{987B2C2E-7E29-4EE9-92A1-CC91B253C67D}" srcOrd="3" destOrd="0" presId="urn:microsoft.com/office/officeart/2005/8/layout/hChevron3"/>
    <dgm:cxn modelId="{ABF32FD7-FEF5-4ED8-8973-09A0B2041C2D}" type="presParOf" srcId="{8AC04CE5-FC71-47CC-929E-7AA463BE2B47}" destId="{5CE4F908-8067-42AD-A8B7-CC5EE3AC8953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24CB94-0A5E-4BAE-923D-E59D782F0D97}" type="doc">
      <dgm:prSet loTypeId="urn:microsoft.com/office/officeart/2005/8/layout/hChevron3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87279DFA-F275-48DD-837B-FD288DD67AE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60000"/>
            <a:lumOff val="40000"/>
          </a:schemeClr>
        </a:solidFill>
        <a:ln w="38100">
          <a:noFill/>
        </a:ln>
      </dgm:spPr>
      <dgm:t>
        <a:bodyPr/>
        <a:lstStyle/>
        <a:p>
          <a:pPr rtl="0"/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Tumori neuroendocrini 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BD1D9FD0-756E-45BF-A669-C06902D3E7AF}" type="par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E5259D-88D3-43F1-9D26-1225EF65A658}" type="sib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656B2D-3664-49B6-9183-F7154F8952BB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Adenomi ipofisari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0E9CA22E-53CD-4D2A-AEBF-768009072878}" type="par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6D008D-6915-4147-8295-50A2559E8867}" type="sib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6F8B4B6-7A3B-4940-8103-9EE084B79B06}">
      <dgm:prSet custT="1"/>
      <dgm:spPr>
        <a:ln w="38100"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Iperpara</a:t>
          </a:r>
          <a:endParaRPr lang="it-IT" sz="18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  <a:p>
          <a:pPr>
            <a:spcAft>
              <a:spcPts val="0"/>
            </a:spcAft>
          </a:pPr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tiroidismo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5C591871-F4F6-409E-AD5F-074E94046D2A}" type="par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F836E2-0D3E-4114-9727-73FDBF8056BB}" type="sib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AC04CE5-FC71-47CC-929E-7AA463BE2B47}" type="pres">
      <dgm:prSet presAssocID="{7F24CB94-0A5E-4BAE-923D-E59D782F0D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92C99D-94FE-42DE-9634-579891A21BB7}" type="pres">
      <dgm:prSet presAssocID="{87279DFA-F275-48DD-837B-FD288DD67AE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DBC855-1FDD-4C74-AE9A-F84E0C3FF681}" type="pres">
      <dgm:prSet presAssocID="{A2E5259D-88D3-43F1-9D26-1225EF65A658}" presName="parSpace" presStyleCnt="0"/>
      <dgm:spPr/>
    </dgm:pt>
    <dgm:pt modelId="{70640C8B-F6F4-4FDB-8267-A913353BD08D}" type="pres">
      <dgm:prSet presAssocID="{D1656B2D-3664-49B6-9183-F7154F8952B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7B2C2E-7E29-4EE9-92A1-CC91B253C67D}" type="pres">
      <dgm:prSet presAssocID="{866D008D-6915-4147-8295-50A2559E8867}" presName="parSpace" presStyleCnt="0"/>
      <dgm:spPr/>
    </dgm:pt>
    <dgm:pt modelId="{5CE4F908-8067-42AD-A8B7-CC5EE3AC8953}" type="pres">
      <dgm:prSet presAssocID="{06F8B4B6-7A3B-4940-8103-9EE084B79B0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3310878-2F77-4746-89B5-E359501D452A}" srcId="{7F24CB94-0A5E-4BAE-923D-E59D782F0D97}" destId="{87279DFA-F275-48DD-837B-FD288DD67AEC}" srcOrd="0" destOrd="0" parTransId="{BD1D9FD0-756E-45BF-A669-C06902D3E7AF}" sibTransId="{A2E5259D-88D3-43F1-9D26-1225EF65A658}"/>
    <dgm:cxn modelId="{5595F4EC-7B46-4934-B523-9C4CDA05C656}" type="presOf" srcId="{7F24CB94-0A5E-4BAE-923D-E59D782F0D97}" destId="{8AC04CE5-FC71-47CC-929E-7AA463BE2B47}" srcOrd="0" destOrd="0" presId="urn:microsoft.com/office/officeart/2005/8/layout/hChevron3"/>
    <dgm:cxn modelId="{5796F4CE-3533-41B1-8D0A-3527998D12AF}" type="presOf" srcId="{06F8B4B6-7A3B-4940-8103-9EE084B79B06}" destId="{5CE4F908-8067-42AD-A8B7-CC5EE3AC8953}" srcOrd="0" destOrd="0" presId="urn:microsoft.com/office/officeart/2005/8/layout/hChevron3"/>
    <dgm:cxn modelId="{C878F0AE-594B-415D-BF6E-00F7FB2B8672}" type="presOf" srcId="{87279DFA-F275-48DD-837B-FD288DD67AEC}" destId="{B792C99D-94FE-42DE-9634-579891A21BB7}" srcOrd="0" destOrd="0" presId="urn:microsoft.com/office/officeart/2005/8/layout/hChevron3"/>
    <dgm:cxn modelId="{38BFD704-11AF-4A11-AC9D-6DF5E94848B4}" type="presOf" srcId="{D1656B2D-3664-49B6-9183-F7154F8952BB}" destId="{70640C8B-F6F4-4FDB-8267-A913353BD08D}" srcOrd="0" destOrd="0" presId="urn:microsoft.com/office/officeart/2005/8/layout/hChevron3"/>
    <dgm:cxn modelId="{47A0BB36-7375-4586-8E32-B7C68D380478}" srcId="{7F24CB94-0A5E-4BAE-923D-E59D782F0D97}" destId="{06F8B4B6-7A3B-4940-8103-9EE084B79B06}" srcOrd="2" destOrd="0" parTransId="{5C591871-F4F6-409E-AD5F-074E94046D2A}" sibTransId="{BEF836E2-0D3E-4114-9727-73FDBF8056BB}"/>
    <dgm:cxn modelId="{E68741C2-10A6-4207-9D2F-9536A4D0AA14}" srcId="{7F24CB94-0A5E-4BAE-923D-E59D782F0D97}" destId="{D1656B2D-3664-49B6-9183-F7154F8952BB}" srcOrd="1" destOrd="0" parTransId="{0E9CA22E-53CD-4D2A-AEBF-768009072878}" sibTransId="{866D008D-6915-4147-8295-50A2559E8867}"/>
    <dgm:cxn modelId="{C4BE5BE5-E442-4A4B-9B01-DCDF6FE1EB0D}" type="presParOf" srcId="{8AC04CE5-FC71-47CC-929E-7AA463BE2B47}" destId="{B792C99D-94FE-42DE-9634-579891A21BB7}" srcOrd="0" destOrd="0" presId="urn:microsoft.com/office/officeart/2005/8/layout/hChevron3"/>
    <dgm:cxn modelId="{2FA1D829-8811-4984-BEDA-D95644704D6D}" type="presParOf" srcId="{8AC04CE5-FC71-47CC-929E-7AA463BE2B47}" destId="{DEDBC855-1FDD-4C74-AE9A-F84E0C3FF681}" srcOrd="1" destOrd="0" presId="urn:microsoft.com/office/officeart/2005/8/layout/hChevron3"/>
    <dgm:cxn modelId="{ABD47EB2-EAD4-477C-A39D-38D7854C804B}" type="presParOf" srcId="{8AC04CE5-FC71-47CC-929E-7AA463BE2B47}" destId="{70640C8B-F6F4-4FDB-8267-A913353BD08D}" srcOrd="2" destOrd="0" presId="urn:microsoft.com/office/officeart/2005/8/layout/hChevron3"/>
    <dgm:cxn modelId="{1BA7CC0B-90FD-4ED0-B73C-0163F3F376AC}" type="presParOf" srcId="{8AC04CE5-FC71-47CC-929E-7AA463BE2B47}" destId="{987B2C2E-7E29-4EE9-92A1-CC91B253C67D}" srcOrd="3" destOrd="0" presId="urn:microsoft.com/office/officeart/2005/8/layout/hChevron3"/>
    <dgm:cxn modelId="{A2F3D2F7-CEAE-47A6-8CC4-81390A8BB200}" type="presParOf" srcId="{8AC04CE5-FC71-47CC-929E-7AA463BE2B47}" destId="{5CE4F908-8067-42AD-A8B7-CC5EE3AC895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B1B986-2D98-462A-B60D-4E234C273D71}" type="doc">
      <dgm:prSet loTypeId="urn:microsoft.com/office/officeart/2005/8/layout/funnel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B88674AB-6257-4249-8709-9EB9FCE4AF2F}">
      <dgm:prSet phldrT="[Testo]" custT="1"/>
      <dgm:spPr/>
      <dgm:t>
        <a:bodyPr/>
        <a:lstStyle/>
        <a:p>
          <a:r>
            <a:rPr lang="it-IT" sz="1800" dirty="0" err="1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rPr>
            <a:t>Clinical</a:t>
          </a:r>
          <a:r>
            <a:rPr lang="it-IT" sz="18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it-IT" sz="1800" dirty="0" err="1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rPr>
            <a:t>approach</a:t>
          </a:r>
          <a:endParaRPr lang="it-IT" sz="1800" dirty="0">
            <a:solidFill>
              <a:schemeClr val="bg1">
                <a:lumMod val="50000"/>
              </a:schemeClr>
            </a:solidFill>
            <a:latin typeface="Comic Sans MS" pitchFamily="66" charset="0"/>
          </a:endParaRPr>
        </a:p>
      </dgm:t>
    </dgm:pt>
    <dgm:pt modelId="{7CF2D451-0D40-4759-AA96-5D63EDAFD66A}" type="parTrans" cxnId="{B6A08B22-7513-4EDE-A69B-7978929B7B0A}">
      <dgm:prSet/>
      <dgm:spPr/>
      <dgm:t>
        <a:bodyPr/>
        <a:lstStyle/>
        <a:p>
          <a:endParaRPr lang="it-IT" sz="1800">
            <a:solidFill>
              <a:schemeClr val="bg1">
                <a:lumMod val="50000"/>
              </a:schemeClr>
            </a:solidFill>
            <a:latin typeface="Comic Sans MS" pitchFamily="66" charset="0"/>
          </a:endParaRPr>
        </a:p>
      </dgm:t>
    </dgm:pt>
    <dgm:pt modelId="{873E028D-95AD-4269-9C0C-875ED499F746}" type="sibTrans" cxnId="{B6A08B22-7513-4EDE-A69B-7978929B7B0A}">
      <dgm:prSet/>
      <dgm:spPr/>
      <dgm:t>
        <a:bodyPr/>
        <a:lstStyle/>
        <a:p>
          <a:endParaRPr lang="it-IT" sz="1800">
            <a:solidFill>
              <a:schemeClr val="bg1">
                <a:lumMod val="50000"/>
              </a:schemeClr>
            </a:solidFill>
            <a:latin typeface="Comic Sans MS" pitchFamily="66" charset="0"/>
          </a:endParaRPr>
        </a:p>
      </dgm:t>
    </dgm:pt>
    <dgm:pt modelId="{7D510191-EBD9-4DDF-A1FF-566F161A3213}">
      <dgm:prSet phldrT="[Testo]" custT="1"/>
      <dgm:spPr/>
      <dgm:t>
        <a:bodyPr/>
        <a:lstStyle/>
        <a:p>
          <a:r>
            <a:rPr lang="it-IT" sz="1800" dirty="0" err="1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rPr>
            <a:t>Clinical</a:t>
          </a:r>
          <a:r>
            <a:rPr lang="it-IT" sz="18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it-IT" sz="1800" dirty="0" err="1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rPr>
            <a:t>trials</a:t>
          </a:r>
          <a:endParaRPr lang="it-IT" sz="1800" dirty="0">
            <a:solidFill>
              <a:schemeClr val="bg1">
                <a:lumMod val="50000"/>
              </a:schemeClr>
            </a:solidFill>
            <a:latin typeface="Comic Sans MS" pitchFamily="66" charset="0"/>
          </a:endParaRPr>
        </a:p>
      </dgm:t>
    </dgm:pt>
    <dgm:pt modelId="{976AFCCF-F046-4AE7-876D-50291063C494}" type="parTrans" cxnId="{A0FCDE1E-3E31-4DC6-B8E4-07EA5E71D247}">
      <dgm:prSet/>
      <dgm:spPr/>
      <dgm:t>
        <a:bodyPr/>
        <a:lstStyle/>
        <a:p>
          <a:endParaRPr lang="it-IT" sz="1800">
            <a:solidFill>
              <a:schemeClr val="bg1">
                <a:lumMod val="50000"/>
              </a:schemeClr>
            </a:solidFill>
            <a:latin typeface="Comic Sans MS" pitchFamily="66" charset="0"/>
          </a:endParaRPr>
        </a:p>
      </dgm:t>
    </dgm:pt>
    <dgm:pt modelId="{9F58824D-535C-462C-962E-E78F556F486F}" type="sibTrans" cxnId="{A0FCDE1E-3E31-4DC6-B8E4-07EA5E71D247}">
      <dgm:prSet/>
      <dgm:spPr/>
      <dgm:t>
        <a:bodyPr/>
        <a:lstStyle/>
        <a:p>
          <a:endParaRPr lang="it-IT" sz="1800">
            <a:solidFill>
              <a:schemeClr val="bg1">
                <a:lumMod val="50000"/>
              </a:schemeClr>
            </a:solidFill>
            <a:latin typeface="Comic Sans MS" pitchFamily="66" charset="0"/>
          </a:endParaRPr>
        </a:p>
      </dgm:t>
    </dgm:pt>
    <dgm:pt modelId="{54FF0E21-30C3-4C55-92DD-7700E02CAE11}">
      <dgm:prSet phldrT="[Testo]" custT="1"/>
      <dgm:spPr/>
      <dgm:t>
        <a:bodyPr/>
        <a:lstStyle/>
        <a:p>
          <a:r>
            <a:rPr lang="it-IT" sz="1800" dirty="0" err="1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rPr>
            <a:t>Drug</a:t>
          </a:r>
          <a:r>
            <a:rPr lang="it-IT" sz="18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it-IT" sz="1800" dirty="0" err="1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rPr>
            <a:t>availability</a:t>
          </a:r>
          <a:endParaRPr lang="it-IT" sz="1800" dirty="0">
            <a:solidFill>
              <a:schemeClr val="bg1">
                <a:lumMod val="50000"/>
              </a:schemeClr>
            </a:solidFill>
            <a:latin typeface="Comic Sans MS" pitchFamily="66" charset="0"/>
          </a:endParaRPr>
        </a:p>
      </dgm:t>
    </dgm:pt>
    <dgm:pt modelId="{9C02CCDD-2FF2-4569-96A5-1A347F7A5F8D}" type="parTrans" cxnId="{261F2AAF-834D-47FD-A910-91B59DD5DB77}">
      <dgm:prSet/>
      <dgm:spPr/>
      <dgm:t>
        <a:bodyPr/>
        <a:lstStyle/>
        <a:p>
          <a:endParaRPr lang="it-IT" sz="1800">
            <a:solidFill>
              <a:schemeClr val="bg1">
                <a:lumMod val="50000"/>
              </a:schemeClr>
            </a:solidFill>
            <a:latin typeface="Comic Sans MS" pitchFamily="66" charset="0"/>
          </a:endParaRPr>
        </a:p>
      </dgm:t>
    </dgm:pt>
    <dgm:pt modelId="{1DA46CAF-9BDF-42F3-88D6-445349E466BF}" type="sibTrans" cxnId="{261F2AAF-834D-47FD-A910-91B59DD5DB77}">
      <dgm:prSet/>
      <dgm:spPr/>
      <dgm:t>
        <a:bodyPr/>
        <a:lstStyle/>
        <a:p>
          <a:endParaRPr lang="it-IT" sz="1800">
            <a:solidFill>
              <a:schemeClr val="bg1">
                <a:lumMod val="50000"/>
              </a:schemeClr>
            </a:solidFill>
            <a:latin typeface="Comic Sans MS" pitchFamily="66" charset="0"/>
          </a:endParaRPr>
        </a:p>
      </dgm:t>
    </dgm:pt>
    <dgm:pt modelId="{8C9B114C-65ED-404A-8D8C-218B9C253F59}">
      <dgm:prSet phldrT="[Testo]" custT="1"/>
      <dgm:spPr/>
      <dgm:t>
        <a:bodyPr/>
        <a:lstStyle/>
        <a:p>
          <a:r>
            <a:rPr lang="it-IT" sz="28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Personalized</a:t>
          </a:r>
          <a:r>
            <a:rPr lang="it-IT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medicine</a:t>
          </a:r>
          <a:endParaRPr lang="it-IT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298C14D9-29E9-4E88-B93B-36F61F6D1F0F}" type="parTrans" cxnId="{6C8DDF89-C873-4126-AE1D-61D764A60352}">
      <dgm:prSet/>
      <dgm:spPr/>
      <dgm:t>
        <a:bodyPr/>
        <a:lstStyle/>
        <a:p>
          <a:endParaRPr lang="it-IT" sz="1800">
            <a:solidFill>
              <a:schemeClr val="bg1">
                <a:lumMod val="50000"/>
              </a:schemeClr>
            </a:solidFill>
            <a:latin typeface="Comic Sans MS" pitchFamily="66" charset="0"/>
          </a:endParaRPr>
        </a:p>
      </dgm:t>
    </dgm:pt>
    <dgm:pt modelId="{C37CAC5F-1846-47E3-8A4F-FAE11E1E280F}" type="sibTrans" cxnId="{6C8DDF89-C873-4126-AE1D-61D764A60352}">
      <dgm:prSet/>
      <dgm:spPr/>
      <dgm:t>
        <a:bodyPr/>
        <a:lstStyle/>
        <a:p>
          <a:endParaRPr lang="it-IT" sz="1800">
            <a:solidFill>
              <a:schemeClr val="bg1">
                <a:lumMod val="50000"/>
              </a:schemeClr>
            </a:solidFill>
            <a:latin typeface="Comic Sans MS" pitchFamily="66" charset="0"/>
          </a:endParaRPr>
        </a:p>
      </dgm:t>
    </dgm:pt>
    <dgm:pt modelId="{031E58CD-835C-485B-BA01-606E14D086D7}" type="pres">
      <dgm:prSet presAssocID="{02B1B986-2D98-462A-B60D-4E234C273D7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449C36F-1BD6-438C-BE5A-BC88FD32ACCB}" type="pres">
      <dgm:prSet presAssocID="{02B1B986-2D98-462A-B60D-4E234C273D71}" presName="ellipse" presStyleLbl="trBgShp" presStyleIdx="0" presStyleCnt="1"/>
      <dgm:spPr/>
    </dgm:pt>
    <dgm:pt modelId="{0D98F37F-EDF3-4FD2-BECF-5B25B64AEA73}" type="pres">
      <dgm:prSet presAssocID="{02B1B986-2D98-462A-B60D-4E234C273D71}" presName="arrow1" presStyleLbl="fgShp" presStyleIdx="0" presStyleCnt="1"/>
      <dgm:spPr/>
    </dgm:pt>
    <dgm:pt modelId="{0FE092F8-19CF-4308-88FA-0F6BDD24F3D7}" type="pres">
      <dgm:prSet presAssocID="{02B1B986-2D98-462A-B60D-4E234C273D71}" presName="rectangle" presStyleLbl="revTx" presStyleIdx="0" presStyleCnt="1" custLinFactNeighborY="129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307394-3AFA-4256-AE96-127DC01380D6}" type="pres">
      <dgm:prSet presAssocID="{7D510191-EBD9-4DDF-A1FF-566F161A321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CA2799-BC4D-44E1-BD78-7999BFA73539}" type="pres">
      <dgm:prSet presAssocID="{54FF0E21-30C3-4C55-92DD-7700E02CAE1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02283B-332A-4C57-BCB9-E83EA5D594E5}" type="pres">
      <dgm:prSet presAssocID="{8C9B114C-65ED-404A-8D8C-218B9C253F59}" presName="item3" presStyleLbl="node1" presStyleIdx="2" presStyleCnt="3" custScaleX="134450" custScaleY="1324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1D9A3B-0C62-4B61-84E9-E519260CF3EA}" type="pres">
      <dgm:prSet presAssocID="{02B1B986-2D98-462A-B60D-4E234C273D71}" presName="funnel" presStyleLbl="trAlignAcc1" presStyleIdx="0" presStyleCnt="1"/>
      <dgm:spPr/>
    </dgm:pt>
  </dgm:ptLst>
  <dgm:cxnLst>
    <dgm:cxn modelId="{48BED381-6746-41E4-A72B-730F70DD2A59}" type="presOf" srcId="{54FF0E21-30C3-4C55-92DD-7700E02CAE11}" destId="{4B307394-3AFA-4256-AE96-127DC01380D6}" srcOrd="0" destOrd="0" presId="urn:microsoft.com/office/officeart/2005/8/layout/funnel1"/>
    <dgm:cxn modelId="{6C8DDF89-C873-4126-AE1D-61D764A60352}" srcId="{02B1B986-2D98-462A-B60D-4E234C273D71}" destId="{8C9B114C-65ED-404A-8D8C-218B9C253F59}" srcOrd="3" destOrd="0" parTransId="{298C14D9-29E9-4E88-B93B-36F61F6D1F0F}" sibTransId="{C37CAC5F-1846-47E3-8A4F-FAE11E1E280F}"/>
    <dgm:cxn modelId="{4E9C3B62-5946-4FD9-ABE3-1BBAA35DAB80}" type="presOf" srcId="{7D510191-EBD9-4DDF-A1FF-566F161A3213}" destId="{E4CA2799-BC4D-44E1-BD78-7999BFA73539}" srcOrd="0" destOrd="0" presId="urn:microsoft.com/office/officeart/2005/8/layout/funnel1"/>
    <dgm:cxn modelId="{62F5062B-408C-4D99-BDAD-AEC905D5163E}" type="presOf" srcId="{8C9B114C-65ED-404A-8D8C-218B9C253F59}" destId="{0FE092F8-19CF-4308-88FA-0F6BDD24F3D7}" srcOrd="0" destOrd="0" presId="urn:microsoft.com/office/officeart/2005/8/layout/funnel1"/>
    <dgm:cxn modelId="{E4E0D621-65A7-4010-9E81-6C28932A4089}" type="presOf" srcId="{02B1B986-2D98-462A-B60D-4E234C273D71}" destId="{031E58CD-835C-485B-BA01-606E14D086D7}" srcOrd="0" destOrd="0" presId="urn:microsoft.com/office/officeart/2005/8/layout/funnel1"/>
    <dgm:cxn modelId="{A0FCDE1E-3E31-4DC6-B8E4-07EA5E71D247}" srcId="{02B1B986-2D98-462A-B60D-4E234C273D71}" destId="{7D510191-EBD9-4DDF-A1FF-566F161A3213}" srcOrd="1" destOrd="0" parTransId="{976AFCCF-F046-4AE7-876D-50291063C494}" sibTransId="{9F58824D-535C-462C-962E-E78F556F486F}"/>
    <dgm:cxn modelId="{261F2AAF-834D-47FD-A910-91B59DD5DB77}" srcId="{02B1B986-2D98-462A-B60D-4E234C273D71}" destId="{54FF0E21-30C3-4C55-92DD-7700E02CAE11}" srcOrd="2" destOrd="0" parTransId="{9C02CCDD-2FF2-4569-96A5-1A347F7A5F8D}" sibTransId="{1DA46CAF-9BDF-42F3-88D6-445349E466BF}"/>
    <dgm:cxn modelId="{B6A08B22-7513-4EDE-A69B-7978929B7B0A}" srcId="{02B1B986-2D98-462A-B60D-4E234C273D71}" destId="{B88674AB-6257-4249-8709-9EB9FCE4AF2F}" srcOrd="0" destOrd="0" parTransId="{7CF2D451-0D40-4759-AA96-5D63EDAFD66A}" sibTransId="{873E028D-95AD-4269-9C0C-875ED499F746}"/>
    <dgm:cxn modelId="{748378E3-3056-4CC8-AA2B-113A3B408AA7}" type="presOf" srcId="{B88674AB-6257-4249-8709-9EB9FCE4AF2F}" destId="{2002283B-332A-4C57-BCB9-E83EA5D594E5}" srcOrd="0" destOrd="0" presId="urn:microsoft.com/office/officeart/2005/8/layout/funnel1"/>
    <dgm:cxn modelId="{2A2E5BBA-C7A7-4CCB-8D03-98BA44D9080E}" type="presParOf" srcId="{031E58CD-835C-485B-BA01-606E14D086D7}" destId="{0449C36F-1BD6-438C-BE5A-BC88FD32ACCB}" srcOrd="0" destOrd="0" presId="urn:microsoft.com/office/officeart/2005/8/layout/funnel1"/>
    <dgm:cxn modelId="{EF6CEEBC-7BDD-46F9-B39B-863BA9CB749F}" type="presParOf" srcId="{031E58CD-835C-485B-BA01-606E14D086D7}" destId="{0D98F37F-EDF3-4FD2-BECF-5B25B64AEA73}" srcOrd="1" destOrd="0" presId="urn:microsoft.com/office/officeart/2005/8/layout/funnel1"/>
    <dgm:cxn modelId="{FB7E1424-4544-4776-AB0D-20B2513655AF}" type="presParOf" srcId="{031E58CD-835C-485B-BA01-606E14D086D7}" destId="{0FE092F8-19CF-4308-88FA-0F6BDD24F3D7}" srcOrd="2" destOrd="0" presId="urn:microsoft.com/office/officeart/2005/8/layout/funnel1"/>
    <dgm:cxn modelId="{9CCE4DDB-D6CA-46E1-9F1E-FDE58F4D6DE5}" type="presParOf" srcId="{031E58CD-835C-485B-BA01-606E14D086D7}" destId="{4B307394-3AFA-4256-AE96-127DC01380D6}" srcOrd="3" destOrd="0" presId="urn:microsoft.com/office/officeart/2005/8/layout/funnel1"/>
    <dgm:cxn modelId="{3A57D5B0-C1E0-44E8-A76A-2209087DEF54}" type="presParOf" srcId="{031E58CD-835C-485B-BA01-606E14D086D7}" destId="{E4CA2799-BC4D-44E1-BD78-7999BFA73539}" srcOrd="4" destOrd="0" presId="urn:microsoft.com/office/officeart/2005/8/layout/funnel1"/>
    <dgm:cxn modelId="{712075B1-BD16-49F9-BFDD-3C77E85CCDD6}" type="presParOf" srcId="{031E58CD-835C-485B-BA01-606E14D086D7}" destId="{2002283B-332A-4C57-BCB9-E83EA5D594E5}" srcOrd="5" destOrd="0" presId="urn:microsoft.com/office/officeart/2005/8/layout/funnel1"/>
    <dgm:cxn modelId="{2EFEC150-C1E3-4749-96FD-4D1CC83DD275}" type="presParOf" srcId="{031E58CD-835C-485B-BA01-606E14D086D7}" destId="{531D9A3B-0C62-4B61-84E9-E519260CF3E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24CB94-0A5E-4BAE-923D-E59D782F0D97}" type="doc">
      <dgm:prSet loTypeId="urn:microsoft.com/office/officeart/2005/8/layout/hChevron3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87279DFA-F275-48DD-837B-FD288DD67AE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60000"/>
            <a:lumOff val="40000"/>
          </a:schemeClr>
        </a:solidFill>
        <a:ln w="38100">
          <a:noFill/>
        </a:ln>
      </dgm:spPr>
      <dgm:t>
        <a:bodyPr/>
        <a:lstStyle/>
        <a:p>
          <a:pPr rtl="0"/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Tumori neuroendocrini 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BD1D9FD0-756E-45BF-A669-C06902D3E7AF}" type="par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E5259D-88D3-43F1-9D26-1225EF65A658}" type="sib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656B2D-3664-49B6-9183-F7154F8952BB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Adenomi ipofisari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0E9CA22E-53CD-4D2A-AEBF-768009072878}" type="par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6D008D-6915-4147-8295-50A2559E8867}" type="sib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6F8B4B6-7A3B-4940-8103-9EE084B79B06}">
      <dgm:prSet custT="1"/>
      <dgm:spPr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Iperpara</a:t>
          </a:r>
          <a:endParaRPr lang="it-IT" sz="18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  <a:p>
          <a:pPr>
            <a:spcAft>
              <a:spcPts val="0"/>
            </a:spcAft>
          </a:pPr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tiroidismo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5C591871-F4F6-409E-AD5F-074E94046D2A}" type="par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F836E2-0D3E-4114-9727-73FDBF8056BB}" type="sib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AC04CE5-FC71-47CC-929E-7AA463BE2B47}" type="pres">
      <dgm:prSet presAssocID="{7F24CB94-0A5E-4BAE-923D-E59D782F0D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92C99D-94FE-42DE-9634-579891A21BB7}" type="pres">
      <dgm:prSet presAssocID="{87279DFA-F275-48DD-837B-FD288DD67AE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DBC855-1FDD-4C74-AE9A-F84E0C3FF681}" type="pres">
      <dgm:prSet presAssocID="{A2E5259D-88D3-43F1-9D26-1225EF65A658}" presName="parSpace" presStyleCnt="0"/>
      <dgm:spPr/>
    </dgm:pt>
    <dgm:pt modelId="{70640C8B-F6F4-4FDB-8267-A913353BD08D}" type="pres">
      <dgm:prSet presAssocID="{D1656B2D-3664-49B6-9183-F7154F8952B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7B2C2E-7E29-4EE9-92A1-CC91B253C67D}" type="pres">
      <dgm:prSet presAssocID="{866D008D-6915-4147-8295-50A2559E8867}" presName="parSpace" presStyleCnt="0"/>
      <dgm:spPr/>
    </dgm:pt>
    <dgm:pt modelId="{5CE4F908-8067-42AD-A8B7-CC5EE3AC8953}" type="pres">
      <dgm:prSet presAssocID="{06F8B4B6-7A3B-4940-8103-9EE084B79B0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3310878-2F77-4746-89B5-E359501D452A}" srcId="{7F24CB94-0A5E-4BAE-923D-E59D782F0D97}" destId="{87279DFA-F275-48DD-837B-FD288DD67AEC}" srcOrd="0" destOrd="0" parTransId="{BD1D9FD0-756E-45BF-A669-C06902D3E7AF}" sibTransId="{A2E5259D-88D3-43F1-9D26-1225EF65A658}"/>
    <dgm:cxn modelId="{47A0BB36-7375-4586-8E32-B7C68D380478}" srcId="{7F24CB94-0A5E-4BAE-923D-E59D782F0D97}" destId="{06F8B4B6-7A3B-4940-8103-9EE084B79B06}" srcOrd="2" destOrd="0" parTransId="{5C591871-F4F6-409E-AD5F-074E94046D2A}" sibTransId="{BEF836E2-0D3E-4114-9727-73FDBF8056BB}"/>
    <dgm:cxn modelId="{E68741C2-10A6-4207-9D2F-9536A4D0AA14}" srcId="{7F24CB94-0A5E-4BAE-923D-E59D782F0D97}" destId="{D1656B2D-3664-49B6-9183-F7154F8952BB}" srcOrd="1" destOrd="0" parTransId="{0E9CA22E-53CD-4D2A-AEBF-768009072878}" sibTransId="{866D008D-6915-4147-8295-50A2559E8867}"/>
    <dgm:cxn modelId="{357932F6-0A95-42B6-8EEA-0C131D194A83}" type="presOf" srcId="{D1656B2D-3664-49B6-9183-F7154F8952BB}" destId="{70640C8B-F6F4-4FDB-8267-A913353BD08D}" srcOrd="0" destOrd="0" presId="urn:microsoft.com/office/officeart/2005/8/layout/hChevron3"/>
    <dgm:cxn modelId="{5232F7E2-ECDF-407E-861C-C703B505BC5F}" type="presOf" srcId="{7F24CB94-0A5E-4BAE-923D-E59D782F0D97}" destId="{8AC04CE5-FC71-47CC-929E-7AA463BE2B47}" srcOrd="0" destOrd="0" presId="urn:microsoft.com/office/officeart/2005/8/layout/hChevron3"/>
    <dgm:cxn modelId="{ABF58EE2-7258-49FE-B455-404BA203625E}" type="presOf" srcId="{87279DFA-F275-48DD-837B-FD288DD67AEC}" destId="{B792C99D-94FE-42DE-9634-579891A21BB7}" srcOrd="0" destOrd="0" presId="urn:microsoft.com/office/officeart/2005/8/layout/hChevron3"/>
    <dgm:cxn modelId="{2B07494A-1D20-4456-95B3-55B8D23A9360}" type="presOf" srcId="{06F8B4B6-7A3B-4940-8103-9EE084B79B06}" destId="{5CE4F908-8067-42AD-A8B7-CC5EE3AC8953}" srcOrd="0" destOrd="0" presId="urn:microsoft.com/office/officeart/2005/8/layout/hChevron3"/>
    <dgm:cxn modelId="{E4DEB133-D2BC-4F41-A310-54BA8F074B94}" type="presParOf" srcId="{8AC04CE5-FC71-47CC-929E-7AA463BE2B47}" destId="{B792C99D-94FE-42DE-9634-579891A21BB7}" srcOrd="0" destOrd="0" presId="urn:microsoft.com/office/officeart/2005/8/layout/hChevron3"/>
    <dgm:cxn modelId="{9EA32C88-A6AE-4E3B-8FCB-894DFDFA04AD}" type="presParOf" srcId="{8AC04CE5-FC71-47CC-929E-7AA463BE2B47}" destId="{DEDBC855-1FDD-4C74-AE9A-F84E0C3FF681}" srcOrd="1" destOrd="0" presId="urn:microsoft.com/office/officeart/2005/8/layout/hChevron3"/>
    <dgm:cxn modelId="{0C902EB0-3A22-4384-A0A4-D75B5BA044C0}" type="presParOf" srcId="{8AC04CE5-FC71-47CC-929E-7AA463BE2B47}" destId="{70640C8B-F6F4-4FDB-8267-A913353BD08D}" srcOrd="2" destOrd="0" presId="urn:microsoft.com/office/officeart/2005/8/layout/hChevron3"/>
    <dgm:cxn modelId="{E3B39D5E-8B3A-45CD-BA93-9BDEAFDEA666}" type="presParOf" srcId="{8AC04CE5-FC71-47CC-929E-7AA463BE2B47}" destId="{987B2C2E-7E29-4EE9-92A1-CC91B253C67D}" srcOrd="3" destOrd="0" presId="urn:microsoft.com/office/officeart/2005/8/layout/hChevron3"/>
    <dgm:cxn modelId="{0C63EDB7-DCE1-4547-A5B5-51DEF66D81A1}" type="presParOf" srcId="{8AC04CE5-FC71-47CC-929E-7AA463BE2B47}" destId="{5CE4F908-8067-42AD-A8B7-CC5EE3AC895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24CB94-0A5E-4BAE-923D-E59D782F0D97}" type="doc">
      <dgm:prSet loTypeId="urn:microsoft.com/office/officeart/2005/8/layout/hChevron3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87279DFA-F275-48DD-837B-FD288DD67AE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60000"/>
            <a:lumOff val="40000"/>
          </a:schemeClr>
        </a:solidFill>
        <a:ln w="38100">
          <a:noFill/>
        </a:ln>
      </dgm:spPr>
      <dgm:t>
        <a:bodyPr/>
        <a:lstStyle/>
        <a:p>
          <a:pPr rtl="0"/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Tumori neuroendocrini 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BD1D9FD0-756E-45BF-A669-C06902D3E7AF}" type="par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E5259D-88D3-43F1-9D26-1225EF65A658}" type="sib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656B2D-3664-49B6-9183-F7154F8952BB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Adenomi ipofisari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0E9CA22E-53CD-4D2A-AEBF-768009072878}" type="par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6D008D-6915-4147-8295-50A2559E8867}" type="sib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6F8B4B6-7A3B-4940-8103-9EE084B79B06}">
      <dgm:prSet custT="1"/>
      <dgm:spPr>
        <a:ln w="38100"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Iperpara</a:t>
          </a:r>
          <a:endParaRPr lang="it-IT" sz="18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  <a:p>
          <a:pPr>
            <a:spcAft>
              <a:spcPts val="0"/>
            </a:spcAft>
          </a:pPr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tiroidismo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5C591871-F4F6-409E-AD5F-074E94046D2A}" type="par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F836E2-0D3E-4114-9727-73FDBF8056BB}" type="sib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AC04CE5-FC71-47CC-929E-7AA463BE2B47}" type="pres">
      <dgm:prSet presAssocID="{7F24CB94-0A5E-4BAE-923D-E59D782F0D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92C99D-94FE-42DE-9634-579891A21BB7}" type="pres">
      <dgm:prSet presAssocID="{87279DFA-F275-48DD-837B-FD288DD67AE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DBC855-1FDD-4C74-AE9A-F84E0C3FF681}" type="pres">
      <dgm:prSet presAssocID="{A2E5259D-88D3-43F1-9D26-1225EF65A658}" presName="parSpace" presStyleCnt="0"/>
      <dgm:spPr/>
    </dgm:pt>
    <dgm:pt modelId="{70640C8B-F6F4-4FDB-8267-A913353BD08D}" type="pres">
      <dgm:prSet presAssocID="{D1656B2D-3664-49B6-9183-F7154F8952B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7B2C2E-7E29-4EE9-92A1-CC91B253C67D}" type="pres">
      <dgm:prSet presAssocID="{866D008D-6915-4147-8295-50A2559E8867}" presName="parSpace" presStyleCnt="0"/>
      <dgm:spPr/>
    </dgm:pt>
    <dgm:pt modelId="{5CE4F908-8067-42AD-A8B7-CC5EE3AC8953}" type="pres">
      <dgm:prSet presAssocID="{06F8B4B6-7A3B-4940-8103-9EE084B79B0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0AD0BDC-FDF8-409A-B01D-B3D727458694}" type="presOf" srcId="{D1656B2D-3664-49B6-9183-F7154F8952BB}" destId="{70640C8B-F6F4-4FDB-8267-A913353BD08D}" srcOrd="0" destOrd="0" presId="urn:microsoft.com/office/officeart/2005/8/layout/hChevron3"/>
    <dgm:cxn modelId="{78517EFF-2ED0-4AE1-87F7-8AFFC6864535}" type="presOf" srcId="{06F8B4B6-7A3B-4940-8103-9EE084B79B06}" destId="{5CE4F908-8067-42AD-A8B7-CC5EE3AC8953}" srcOrd="0" destOrd="0" presId="urn:microsoft.com/office/officeart/2005/8/layout/hChevron3"/>
    <dgm:cxn modelId="{43310878-2F77-4746-89B5-E359501D452A}" srcId="{7F24CB94-0A5E-4BAE-923D-E59D782F0D97}" destId="{87279DFA-F275-48DD-837B-FD288DD67AEC}" srcOrd="0" destOrd="0" parTransId="{BD1D9FD0-756E-45BF-A669-C06902D3E7AF}" sibTransId="{A2E5259D-88D3-43F1-9D26-1225EF65A658}"/>
    <dgm:cxn modelId="{47A0BB36-7375-4586-8E32-B7C68D380478}" srcId="{7F24CB94-0A5E-4BAE-923D-E59D782F0D97}" destId="{06F8B4B6-7A3B-4940-8103-9EE084B79B06}" srcOrd="2" destOrd="0" parTransId="{5C591871-F4F6-409E-AD5F-074E94046D2A}" sibTransId="{BEF836E2-0D3E-4114-9727-73FDBF8056BB}"/>
    <dgm:cxn modelId="{95CAFFC3-5CFD-44B4-9B36-D75B8ADD768A}" type="presOf" srcId="{87279DFA-F275-48DD-837B-FD288DD67AEC}" destId="{B792C99D-94FE-42DE-9634-579891A21BB7}" srcOrd="0" destOrd="0" presId="urn:microsoft.com/office/officeart/2005/8/layout/hChevron3"/>
    <dgm:cxn modelId="{E68741C2-10A6-4207-9D2F-9536A4D0AA14}" srcId="{7F24CB94-0A5E-4BAE-923D-E59D782F0D97}" destId="{D1656B2D-3664-49B6-9183-F7154F8952BB}" srcOrd="1" destOrd="0" parTransId="{0E9CA22E-53CD-4D2A-AEBF-768009072878}" sibTransId="{866D008D-6915-4147-8295-50A2559E8867}"/>
    <dgm:cxn modelId="{7CF9CA96-A577-467F-9A9D-6C5F51B7BB0F}" type="presOf" srcId="{7F24CB94-0A5E-4BAE-923D-E59D782F0D97}" destId="{8AC04CE5-FC71-47CC-929E-7AA463BE2B47}" srcOrd="0" destOrd="0" presId="urn:microsoft.com/office/officeart/2005/8/layout/hChevron3"/>
    <dgm:cxn modelId="{6EEF8F34-529C-4E0E-BB95-43637D93357E}" type="presParOf" srcId="{8AC04CE5-FC71-47CC-929E-7AA463BE2B47}" destId="{B792C99D-94FE-42DE-9634-579891A21BB7}" srcOrd="0" destOrd="0" presId="urn:microsoft.com/office/officeart/2005/8/layout/hChevron3"/>
    <dgm:cxn modelId="{BE7E2235-D71A-40AD-8F8F-B158920AF662}" type="presParOf" srcId="{8AC04CE5-FC71-47CC-929E-7AA463BE2B47}" destId="{DEDBC855-1FDD-4C74-AE9A-F84E0C3FF681}" srcOrd="1" destOrd="0" presId="urn:microsoft.com/office/officeart/2005/8/layout/hChevron3"/>
    <dgm:cxn modelId="{C88EFD03-90AC-457E-95B6-E7CF998B9263}" type="presParOf" srcId="{8AC04CE5-FC71-47CC-929E-7AA463BE2B47}" destId="{70640C8B-F6F4-4FDB-8267-A913353BD08D}" srcOrd="2" destOrd="0" presId="urn:microsoft.com/office/officeart/2005/8/layout/hChevron3"/>
    <dgm:cxn modelId="{CCD4278A-BED3-4543-986B-09E6AA30C0F1}" type="presParOf" srcId="{8AC04CE5-FC71-47CC-929E-7AA463BE2B47}" destId="{987B2C2E-7E29-4EE9-92A1-CC91B253C67D}" srcOrd="3" destOrd="0" presId="urn:microsoft.com/office/officeart/2005/8/layout/hChevron3"/>
    <dgm:cxn modelId="{6340BCFF-76B1-42D7-920E-BBEF4230D448}" type="presParOf" srcId="{8AC04CE5-FC71-47CC-929E-7AA463BE2B47}" destId="{5CE4F908-8067-42AD-A8B7-CC5EE3AC895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24CB94-0A5E-4BAE-923D-E59D782F0D97}" type="doc">
      <dgm:prSet loTypeId="urn:microsoft.com/office/officeart/2005/8/layout/hChevron3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87279DFA-F275-48DD-837B-FD288DD67AE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60000"/>
            <a:lumOff val="40000"/>
          </a:schemeClr>
        </a:solidFill>
        <a:ln w="38100">
          <a:noFill/>
        </a:ln>
      </dgm:spPr>
      <dgm:t>
        <a:bodyPr/>
        <a:lstStyle/>
        <a:p>
          <a:pPr rtl="0"/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Tumori neuroendocrini 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BD1D9FD0-756E-45BF-A669-C06902D3E7AF}" type="par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E5259D-88D3-43F1-9D26-1225EF65A658}" type="sib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656B2D-3664-49B6-9183-F7154F8952BB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Adenomi ipofisari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0E9CA22E-53CD-4D2A-AEBF-768009072878}" type="par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6D008D-6915-4147-8295-50A2559E8867}" type="sib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6F8B4B6-7A3B-4940-8103-9EE084B79B06}">
      <dgm:prSet custT="1"/>
      <dgm:spPr>
        <a:ln w="38100"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Iperpara</a:t>
          </a:r>
          <a:endParaRPr lang="it-IT" sz="18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  <a:p>
          <a:pPr>
            <a:spcAft>
              <a:spcPts val="0"/>
            </a:spcAft>
          </a:pPr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tiroidismo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5C591871-F4F6-409E-AD5F-074E94046D2A}" type="par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F836E2-0D3E-4114-9727-73FDBF8056BB}" type="sib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AC04CE5-FC71-47CC-929E-7AA463BE2B47}" type="pres">
      <dgm:prSet presAssocID="{7F24CB94-0A5E-4BAE-923D-E59D782F0D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92C99D-94FE-42DE-9634-579891A21BB7}" type="pres">
      <dgm:prSet presAssocID="{87279DFA-F275-48DD-837B-FD288DD67AE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DBC855-1FDD-4C74-AE9A-F84E0C3FF681}" type="pres">
      <dgm:prSet presAssocID="{A2E5259D-88D3-43F1-9D26-1225EF65A658}" presName="parSpace" presStyleCnt="0"/>
      <dgm:spPr/>
    </dgm:pt>
    <dgm:pt modelId="{70640C8B-F6F4-4FDB-8267-A913353BD08D}" type="pres">
      <dgm:prSet presAssocID="{D1656B2D-3664-49B6-9183-F7154F8952B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7B2C2E-7E29-4EE9-92A1-CC91B253C67D}" type="pres">
      <dgm:prSet presAssocID="{866D008D-6915-4147-8295-50A2559E8867}" presName="parSpace" presStyleCnt="0"/>
      <dgm:spPr/>
    </dgm:pt>
    <dgm:pt modelId="{5CE4F908-8067-42AD-A8B7-CC5EE3AC8953}" type="pres">
      <dgm:prSet presAssocID="{06F8B4B6-7A3B-4940-8103-9EE084B79B0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3310878-2F77-4746-89B5-E359501D452A}" srcId="{7F24CB94-0A5E-4BAE-923D-E59D782F0D97}" destId="{87279DFA-F275-48DD-837B-FD288DD67AEC}" srcOrd="0" destOrd="0" parTransId="{BD1D9FD0-756E-45BF-A669-C06902D3E7AF}" sibTransId="{A2E5259D-88D3-43F1-9D26-1225EF65A658}"/>
    <dgm:cxn modelId="{516B7671-2E98-4015-A4C9-DD17F820CD1E}" type="presOf" srcId="{D1656B2D-3664-49B6-9183-F7154F8952BB}" destId="{70640C8B-F6F4-4FDB-8267-A913353BD08D}" srcOrd="0" destOrd="0" presId="urn:microsoft.com/office/officeart/2005/8/layout/hChevron3"/>
    <dgm:cxn modelId="{E3276B53-D563-4F81-B180-0AE6E9EEED8E}" type="presOf" srcId="{87279DFA-F275-48DD-837B-FD288DD67AEC}" destId="{B792C99D-94FE-42DE-9634-579891A21BB7}" srcOrd="0" destOrd="0" presId="urn:microsoft.com/office/officeart/2005/8/layout/hChevron3"/>
    <dgm:cxn modelId="{0FCB6392-BBB5-45C6-9CF0-087E598C6303}" type="presOf" srcId="{06F8B4B6-7A3B-4940-8103-9EE084B79B06}" destId="{5CE4F908-8067-42AD-A8B7-CC5EE3AC8953}" srcOrd="0" destOrd="0" presId="urn:microsoft.com/office/officeart/2005/8/layout/hChevron3"/>
    <dgm:cxn modelId="{47A0BB36-7375-4586-8E32-B7C68D380478}" srcId="{7F24CB94-0A5E-4BAE-923D-E59D782F0D97}" destId="{06F8B4B6-7A3B-4940-8103-9EE084B79B06}" srcOrd="2" destOrd="0" parTransId="{5C591871-F4F6-409E-AD5F-074E94046D2A}" sibTransId="{BEF836E2-0D3E-4114-9727-73FDBF8056BB}"/>
    <dgm:cxn modelId="{E68741C2-10A6-4207-9D2F-9536A4D0AA14}" srcId="{7F24CB94-0A5E-4BAE-923D-E59D782F0D97}" destId="{D1656B2D-3664-49B6-9183-F7154F8952BB}" srcOrd="1" destOrd="0" parTransId="{0E9CA22E-53CD-4D2A-AEBF-768009072878}" sibTransId="{866D008D-6915-4147-8295-50A2559E8867}"/>
    <dgm:cxn modelId="{75902F2D-9C14-4305-9116-727F70CA1768}" type="presOf" srcId="{7F24CB94-0A5E-4BAE-923D-E59D782F0D97}" destId="{8AC04CE5-FC71-47CC-929E-7AA463BE2B47}" srcOrd="0" destOrd="0" presId="urn:microsoft.com/office/officeart/2005/8/layout/hChevron3"/>
    <dgm:cxn modelId="{03661E90-D169-4CD0-9BB9-F4B509A86993}" type="presParOf" srcId="{8AC04CE5-FC71-47CC-929E-7AA463BE2B47}" destId="{B792C99D-94FE-42DE-9634-579891A21BB7}" srcOrd="0" destOrd="0" presId="urn:microsoft.com/office/officeart/2005/8/layout/hChevron3"/>
    <dgm:cxn modelId="{435D6649-B2FF-4AA1-BF4A-8426EBD2E4A4}" type="presParOf" srcId="{8AC04CE5-FC71-47CC-929E-7AA463BE2B47}" destId="{DEDBC855-1FDD-4C74-AE9A-F84E0C3FF681}" srcOrd="1" destOrd="0" presId="urn:microsoft.com/office/officeart/2005/8/layout/hChevron3"/>
    <dgm:cxn modelId="{EFDCC51B-B674-4192-B6F2-78D913CC89F2}" type="presParOf" srcId="{8AC04CE5-FC71-47CC-929E-7AA463BE2B47}" destId="{70640C8B-F6F4-4FDB-8267-A913353BD08D}" srcOrd="2" destOrd="0" presId="urn:microsoft.com/office/officeart/2005/8/layout/hChevron3"/>
    <dgm:cxn modelId="{0D48312A-4F53-4E0C-AF5D-99BE0AB19076}" type="presParOf" srcId="{8AC04CE5-FC71-47CC-929E-7AA463BE2B47}" destId="{987B2C2E-7E29-4EE9-92A1-CC91B253C67D}" srcOrd="3" destOrd="0" presId="urn:microsoft.com/office/officeart/2005/8/layout/hChevron3"/>
    <dgm:cxn modelId="{D1C32711-FBD1-4A9F-9515-D39B1DA0D759}" type="presParOf" srcId="{8AC04CE5-FC71-47CC-929E-7AA463BE2B47}" destId="{5CE4F908-8067-42AD-A8B7-CC5EE3AC895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4CB94-0A5E-4BAE-923D-E59D782F0D97}" type="doc">
      <dgm:prSet loTypeId="urn:microsoft.com/office/officeart/2005/8/layout/hChevron3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87279DFA-F275-48DD-837B-FD288DD67AEC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C0000"/>
        </a:solidFill>
        <a:ln w="57150"/>
      </dgm:spPr>
      <dgm:t>
        <a:bodyPr/>
        <a:lstStyle/>
        <a:p>
          <a:pPr rtl="0"/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MTC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BD1D9FD0-756E-45BF-A669-C06902D3E7AF}" type="par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E5259D-88D3-43F1-9D26-1225EF65A658}" type="sib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656B2D-3664-49B6-9183-F7154F8952BB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Feocromocitoma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0E9CA22E-53CD-4D2A-AEBF-768009072878}" type="par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6D008D-6915-4147-8295-50A2559E8867}" type="sib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6F8B4B6-7A3B-4940-8103-9EE084B79B06}">
      <dgm:prSet custT="1"/>
      <dgm:spPr>
        <a:solidFill>
          <a:srgbClr val="FF3300"/>
        </a:solidFill>
      </dgm:spPr>
      <dgm:t>
        <a:bodyPr/>
        <a:lstStyle/>
        <a:p>
          <a:pPr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Iperpara</a:t>
          </a:r>
          <a:endParaRPr lang="it-IT" sz="18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  <a:p>
          <a:pPr>
            <a:spcAft>
              <a:spcPts val="0"/>
            </a:spcAft>
          </a:pPr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tiroidismo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5C591871-F4F6-409E-AD5F-074E94046D2A}" type="par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F836E2-0D3E-4114-9727-73FDBF8056BB}" type="sib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AC04CE5-FC71-47CC-929E-7AA463BE2B47}" type="pres">
      <dgm:prSet presAssocID="{7F24CB94-0A5E-4BAE-923D-E59D782F0D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92C99D-94FE-42DE-9634-579891A21BB7}" type="pres">
      <dgm:prSet presAssocID="{87279DFA-F275-48DD-837B-FD288DD67AE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DBC855-1FDD-4C74-AE9A-F84E0C3FF681}" type="pres">
      <dgm:prSet presAssocID="{A2E5259D-88D3-43F1-9D26-1225EF65A658}" presName="parSpace" presStyleCnt="0"/>
      <dgm:spPr/>
    </dgm:pt>
    <dgm:pt modelId="{70640C8B-F6F4-4FDB-8267-A913353BD08D}" type="pres">
      <dgm:prSet presAssocID="{D1656B2D-3664-49B6-9183-F7154F8952B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7B2C2E-7E29-4EE9-92A1-CC91B253C67D}" type="pres">
      <dgm:prSet presAssocID="{866D008D-6915-4147-8295-50A2559E8867}" presName="parSpace" presStyleCnt="0"/>
      <dgm:spPr/>
    </dgm:pt>
    <dgm:pt modelId="{5CE4F908-8067-42AD-A8B7-CC5EE3AC8953}" type="pres">
      <dgm:prSet presAssocID="{06F8B4B6-7A3B-4940-8103-9EE084B79B0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612CDAD-68FF-441A-9067-D47D96E2B7E5}" type="presOf" srcId="{06F8B4B6-7A3B-4940-8103-9EE084B79B06}" destId="{5CE4F908-8067-42AD-A8B7-CC5EE3AC8953}" srcOrd="0" destOrd="0" presId="urn:microsoft.com/office/officeart/2005/8/layout/hChevron3"/>
    <dgm:cxn modelId="{43310878-2F77-4746-89B5-E359501D452A}" srcId="{7F24CB94-0A5E-4BAE-923D-E59D782F0D97}" destId="{87279DFA-F275-48DD-837B-FD288DD67AEC}" srcOrd="0" destOrd="0" parTransId="{BD1D9FD0-756E-45BF-A669-C06902D3E7AF}" sibTransId="{A2E5259D-88D3-43F1-9D26-1225EF65A658}"/>
    <dgm:cxn modelId="{5568FA52-DED0-4E30-A4C6-82576219C1A8}" type="presOf" srcId="{7F24CB94-0A5E-4BAE-923D-E59D782F0D97}" destId="{8AC04CE5-FC71-47CC-929E-7AA463BE2B47}" srcOrd="0" destOrd="0" presId="urn:microsoft.com/office/officeart/2005/8/layout/hChevron3"/>
    <dgm:cxn modelId="{47A0BB36-7375-4586-8E32-B7C68D380478}" srcId="{7F24CB94-0A5E-4BAE-923D-E59D782F0D97}" destId="{06F8B4B6-7A3B-4940-8103-9EE084B79B06}" srcOrd="2" destOrd="0" parTransId="{5C591871-F4F6-409E-AD5F-074E94046D2A}" sibTransId="{BEF836E2-0D3E-4114-9727-73FDBF8056BB}"/>
    <dgm:cxn modelId="{E68741C2-10A6-4207-9D2F-9536A4D0AA14}" srcId="{7F24CB94-0A5E-4BAE-923D-E59D782F0D97}" destId="{D1656B2D-3664-49B6-9183-F7154F8952BB}" srcOrd="1" destOrd="0" parTransId="{0E9CA22E-53CD-4D2A-AEBF-768009072878}" sibTransId="{866D008D-6915-4147-8295-50A2559E8867}"/>
    <dgm:cxn modelId="{19260AA6-493A-4E52-A77E-5FFF131F3B8B}" type="presOf" srcId="{D1656B2D-3664-49B6-9183-F7154F8952BB}" destId="{70640C8B-F6F4-4FDB-8267-A913353BD08D}" srcOrd="0" destOrd="0" presId="urn:microsoft.com/office/officeart/2005/8/layout/hChevron3"/>
    <dgm:cxn modelId="{918CC10F-5036-434F-9A65-A1AA2E142162}" type="presOf" srcId="{87279DFA-F275-48DD-837B-FD288DD67AEC}" destId="{B792C99D-94FE-42DE-9634-579891A21BB7}" srcOrd="0" destOrd="0" presId="urn:microsoft.com/office/officeart/2005/8/layout/hChevron3"/>
    <dgm:cxn modelId="{E8A52832-9798-4EEE-A686-6B21F16763BF}" type="presParOf" srcId="{8AC04CE5-FC71-47CC-929E-7AA463BE2B47}" destId="{B792C99D-94FE-42DE-9634-579891A21BB7}" srcOrd="0" destOrd="0" presId="urn:microsoft.com/office/officeart/2005/8/layout/hChevron3"/>
    <dgm:cxn modelId="{188C9911-826D-4473-BEE8-80CE97119FA2}" type="presParOf" srcId="{8AC04CE5-FC71-47CC-929E-7AA463BE2B47}" destId="{DEDBC855-1FDD-4C74-AE9A-F84E0C3FF681}" srcOrd="1" destOrd="0" presId="urn:microsoft.com/office/officeart/2005/8/layout/hChevron3"/>
    <dgm:cxn modelId="{1A08BEE6-2A7F-4302-8019-BAAC1E6FE6EE}" type="presParOf" srcId="{8AC04CE5-FC71-47CC-929E-7AA463BE2B47}" destId="{70640C8B-F6F4-4FDB-8267-A913353BD08D}" srcOrd="2" destOrd="0" presId="urn:microsoft.com/office/officeart/2005/8/layout/hChevron3"/>
    <dgm:cxn modelId="{0E9B232A-79C0-42FE-8D99-3EE366B5E11F}" type="presParOf" srcId="{8AC04CE5-FC71-47CC-929E-7AA463BE2B47}" destId="{987B2C2E-7E29-4EE9-92A1-CC91B253C67D}" srcOrd="3" destOrd="0" presId="urn:microsoft.com/office/officeart/2005/8/layout/hChevron3"/>
    <dgm:cxn modelId="{08923514-4F5D-4437-A0F6-32FF0E891E3F}" type="presParOf" srcId="{8AC04CE5-FC71-47CC-929E-7AA463BE2B47}" destId="{5CE4F908-8067-42AD-A8B7-CC5EE3AC8953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24CB94-0A5E-4BAE-923D-E59D782F0D97}" type="doc">
      <dgm:prSet loTypeId="urn:microsoft.com/office/officeart/2005/8/layout/hChevron3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87279DFA-F275-48DD-837B-FD288DD67AEC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C0000"/>
        </a:solidFill>
        <a:ln w="57150">
          <a:noFill/>
        </a:ln>
      </dgm:spPr>
      <dgm:t>
        <a:bodyPr/>
        <a:lstStyle/>
        <a:p>
          <a:pPr rtl="0"/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MTC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BD1D9FD0-756E-45BF-A669-C06902D3E7AF}" type="par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E5259D-88D3-43F1-9D26-1225EF65A658}" type="sib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656B2D-3664-49B6-9183-F7154F8952BB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  <a:ln w="38100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Feocromocitoma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0E9CA22E-53CD-4D2A-AEBF-768009072878}" type="par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6D008D-6915-4147-8295-50A2559E8867}" type="sib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6F8B4B6-7A3B-4940-8103-9EE084B79B06}">
      <dgm:prSet custT="1"/>
      <dgm:spPr>
        <a:solidFill>
          <a:srgbClr val="FF3300"/>
        </a:solidFill>
      </dgm:spPr>
      <dgm:t>
        <a:bodyPr/>
        <a:lstStyle/>
        <a:p>
          <a:pPr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Iperparatiroidismo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5C591871-F4F6-409E-AD5F-074E94046D2A}" type="par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F836E2-0D3E-4114-9727-73FDBF8056BB}" type="sib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AC04CE5-FC71-47CC-929E-7AA463BE2B47}" type="pres">
      <dgm:prSet presAssocID="{7F24CB94-0A5E-4BAE-923D-E59D782F0D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92C99D-94FE-42DE-9634-579891A21BB7}" type="pres">
      <dgm:prSet presAssocID="{87279DFA-F275-48DD-837B-FD288DD67AE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DBC855-1FDD-4C74-AE9A-F84E0C3FF681}" type="pres">
      <dgm:prSet presAssocID="{A2E5259D-88D3-43F1-9D26-1225EF65A658}" presName="parSpace" presStyleCnt="0"/>
      <dgm:spPr/>
    </dgm:pt>
    <dgm:pt modelId="{70640C8B-F6F4-4FDB-8267-A913353BD08D}" type="pres">
      <dgm:prSet presAssocID="{D1656B2D-3664-49B6-9183-F7154F8952B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7B2C2E-7E29-4EE9-92A1-CC91B253C67D}" type="pres">
      <dgm:prSet presAssocID="{866D008D-6915-4147-8295-50A2559E8867}" presName="parSpace" presStyleCnt="0"/>
      <dgm:spPr/>
    </dgm:pt>
    <dgm:pt modelId="{5CE4F908-8067-42AD-A8B7-CC5EE3AC8953}" type="pres">
      <dgm:prSet presAssocID="{06F8B4B6-7A3B-4940-8103-9EE084B79B0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3310878-2F77-4746-89B5-E359501D452A}" srcId="{7F24CB94-0A5E-4BAE-923D-E59D782F0D97}" destId="{87279DFA-F275-48DD-837B-FD288DD67AEC}" srcOrd="0" destOrd="0" parTransId="{BD1D9FD0-756E-45BF-A669-C06902D3E7AF}" sibTransId="{A2E5259D-88D3-43F1-9D26-1225EF65A658}"/>
    <dgm:cxn modelId="{9F84660D-4DBD-4D9F-B0ED-98D242323528}" type="presOf" srcId="{06F8B4B6-7A3B-4940-8103-9EE084B79B06}" destId="{5CE4F908-8067-42AD-A8B7-CC5EE3AC8953}" srcOrd="0" destOrd="0" presId="urn:microsoft.com/office/officeart/2005/8/layout/hChevron3"/>
    <dgm:cxn modelId="{5304F99D-0CA3-4170-B28E-AEF48E4C9FFD}" type="presOf" srcId="{87279DFA-F275-48DD-837B-FD288DD67AEC}" destId="{B792C99D-94FE-42DE-9634-579891A21BB7}" srcOrd="0" destOrd="0" presId="urn:microsoft.com/office/officeart/2005/8/layout/hChevron3"/>
    <dgm:cxn modelId="{7B122256-11CE-4A55-AF60-0ACE16EA2B89}" type="presOf" srcId="{D1656B2D-3664-49B6-9183-F7154F8952BB}" destId="{70640C8B-F6F4-4FDB-8267-A913353BD08D}" srcOrd="0" destOrd="0" presId="urn:microsoft.com/office/officeart/2005/8/layout/hChevron3"/>
    <dgm:cxn modelId="{47A0BB36-7375-4586-8E32-B7C68D380478}" srcId="{7F24CB94-0A5E-4BAE-923D-E59D782F0D97}" destId="{06F8B4B6-7A3B-4940-8103-9EE084B79B06}" srcOrd="2" destOrd="0" parTransId="{5C591871-F4F6-409E-AD5F-074E94046D2A}" sibTransId="{BEF836E2-0D3E-4114-9727-73FDBF8056BB}"/>
    <dgm:cxn modelId="{E68741C2-10A6-4207-9D2F-9536A4D0AA14}" srcId="{7F24CB94-0A5E-4BAE-923D-E59D782F0D97}" destId="{D1656B2D-3664-49B6-9183-F7154F8952BB}" srcOrd="1" destOrd="0" parTransId="{0E9CA22E-53CD-4D2A-AEBF-768009072878}" sibTransId="{866D008D-6915-4147-8295-50A2559E8867}"/>
    <dgm:cxn modelId="{36E23010-63A8-4656-9EF0-C646F53B6E82}" type="presOf" srcId="{7F24CB94-0A5E-4BAE-923D-E59D782F0D97}" destId="{8AC04CE5-FC71-47CC-929E-7AA463BE2B47}" srcOrd="0" destOrd="0" presId="urn:microsoft.com/office/officeart/2005/8/layout/hChevron3"/>
    <dgm:cxn modelId="{6392C558-D219-4D54-B98E-964A0E117ED5}" type="presParOf" srcId="{8AC04CE5-FC71-47CC-929E-7AA463BE2B47}" destId="{B792C99D-94FE-42DE-9634-579891A21BB7}" srcOrd="0" destOrd="0" presId="urn:microsoft.com/office/officeart/2005/8/layout/hChevron3"/>
    <dgm:cxn modelId="{95916B68-6F9E-4C61-A195-27BC12D4E7D5}" type="presParOf" srcId="{8AC04CE5-FC71-47CC-929E-7AA463BE2B47}" destId="{DEDBC855-1FDD-4C74-AE9A-F84E0C3FF681}" srcOrd="1" destOrd="0" presId="urn:microsoft.com/office/officeart/2005/8/layout/hChevron3"/>
    <dgm:cxn modelId="{1A3B4820-A462-4BA2-B41C-3666F38CB558}" type="presParOf" srcId="{8AC04CE5-FC71-47CC-929E-7AA463BE2B47}" destId="{70640C8B-F6F4-4FDB-8267-A913353BD08D}" srcOrd="2" destOrd="0" presId="urn:microsoft.com/office/officeart/2005/8/layout/hChevron3"/>
    <dgm:cxn modelId="{2C353B28-E79B-4884-9219-0D2973C5B33E}" type="presParOf" srcId="{8AC04CE5-FC71-47CC-929E-7AA463BE2B47}" destId="{987B2C2E-7E29-4EE9-92A1-CC91B253C67D}" srcOrd="3" destOrd="0" presId="urn:microsoft.com/office/officeart/2005/8/layout/hChevron3"/>
    <dgm:cxn modelId="{47F41AF9-8C04-486E-AF12-2475CA89C6AD}" type="presParOf" srcId="{8AC04CE5-FC71-47CC-929E-7AA463BE2B47}" destId="{5CE4F908-8067-42AD-A8B7-CC5EE3AC8953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24CB94-0A5E-4BAE-923D-E59D782F0D97}" type="doc">
      <dgm:prSet loTypeId="urn:microsoft.com/office/officeart/2005/8/layout/hChevron3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87279DFA-F275-48DD-837B-FD288DD67AEC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C0000"/>
        </a:solidFill>
        <a:ln w="57150">
          <a:noFill/>
        </a:ln>
      </dgm:spPr>
      <dgm:t>
        <a:bodyPr/>
        <a:lstStyle/>
        <a:p>
          <a:pPr rtl="0"/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MTC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BD1D9FD0-756E-45BF-A669-C06902D3E7AF}" type="par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E5259D-88D3-43F1-9D26-1225EF65A658}" type="sib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656B2D-3664-49B6-9183-F7154F8952BB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  <a:ln w="38100"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Feocromocitoma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0E9CA22E-53CD-4D2A-AEBF-768009072878}" type="par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6D008D-6915-4147-8295-50A2559E8867}" type="sib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6F8B4B6-7A3B-4940-8103-9EE084B79B06}">
      <dgm:prSet custT="1"/>
      <dgm:spPr>
        <a:solidFill>
          <a:srgbClr val="FF3300"/>
        </a:solidFill>
        <a:ln w="28575"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Iperparatiroidismo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5C591871-F4F6-409E-AD5F-074E94046D2A}" type="par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F836E2-0D3E-4114-9727-73FDBF8056BB}" type="sib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AC04CE5-FC71-47CC-929E-7AA463BE2B47}" type="pres">
      <dgm:prSet presAssocID="{7F24CB94-0A5E-4BAE-923D-E59D782F0D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92C99D-94FE-42DE-9634-579891A21BB7}" type="pres">
      <dgm:prSet presAssocID="{87279DFA-F275-48DD-837B-FD288DD67AE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DBC855-1FDD-4C74-AE9A-F84E0C3FF681}" type="pres">
      <dgm:prSet presAssocID="{A2E5259D-88D3-43F1-9D26-1225EF65A658}" presName="parSpace" presStyleCnt="0"/>
      <dgm:spPr/>
    </dgm:pt>
    <dgm:pt modelId="{70640C8B-F6F4-4FDB-8267-A913353BD08D}" type="pres">
      <dgm:prSet presAssocID="{D1656B2D-3664-49B6-9183-F7154F8952B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7B2C2E-7E29-4EE9-92A1-CC91B253C67D}" type="pres">
      <dgm:prSet presAssocID="{866D008D-6915-4147-8295-50A2559E8867}" presName="parSpace" presStyleCnt="0"/>
      <dgm:spPr/>
    </dgm:pt>
    <dgm:pt modelId="{5CE4F908-8067-42AD-A8B7-CC5EE3AC8953}" type="pres">
      <dgm:prSet presAssocID="{06F8B4B6-7A3B-4940-8103-9EE084B79B0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3310878-2F77-4746-89B5-E359501D452A}" srcId="{7F24CB94-0A5E-4BAE-923D-E59D782F0D97}" destId="{87279DFA-F275-48DD-837B-FD288DD67AEC}" srcOrd="0" destOrd="0" parTransId="{BD1D9FD0-756E-45BF-A669-C06902D3E7AF}" sibTransId="{A2E5259D-88D3-43F1-9D26-1225EF65A658}"/>
    <dgm:cxn modelId="{727EF335-646F-4559-BBC5-FC36E9446EDD}" type="presOf" srcId="{87279DFA-F275-48DD-837B-FD288DD67AEC}" destId="{B792C99D-94FE-42DE-9634-579891A21BB7}" srcOrd="0" destOrd="0" presId="urn:microsoft.com/office/officeart/2005/8/layout/hChevron3"/>
    <dgm:cxn modelId="{B303390A-5BE7-4446-8BA2-E0BE8C0E0AA9}" type="presOf" srcId="{D1656B2D-3664-49B6-9183-F7154F8952BB}" destId="{70640C8B-F6F4-4FDB-8267-A913353BD08D}" srcOrd="0" destOrd="0" presId="urn:microsoft.com/office/officeart/2005/8/layout/hChevron3"/>
    <dgm:cxn modelId="{9F02D0FE-2EFA-43AE-9E28-536DC762C14F}" type="presOf" srcId="{06F8B4B6-7A3B-4940-8103-9EE084B79B06}" destId="{5CE4F908-8067-42AD-A8B7-CC5EE3AC8953}" srcOrd="0" destOrd="0" presId="urn:microsoft.com/office/officeart/2005/8/layout/hChevron3"/>
    <dgm:cxn modelId="{47A0BB36-7375-4586-8E32-B7C68D380478}" srcId="{7F24CB94-0A5E-4BAE-923D-E59D782F0D97}" destId="{06F8B4B6-7A3B-4940-8103-9EE084B79B06}" srcOrd="2" destOrd="0" parTransId="{5C591871-F4F6-409E-AD5F-074E94046D2A}" sibTransId="{BEF836E2-0D3E-4114-9727-73FDBF8056BB}"/>
    <dgm:cxn modelId="{E68741C2-10A6-4207-9D2F-9536A4D0AA14}" srcId="{7F24CB94-0A5E-4BAE-923D-E59D782F0D97}" destId="{D1656B2D-3664-49B6-9183-F7154F8952BB}" srcOrd="1" destOrd="0" parTransId="{0E9CA22E-53CD-4D2A-AEBF-768009072878}" sibTransId="{866D008D-6915-4147-8295-50A2559E8867}"/>
    <dgm:cxn modelId="{1C556834-E12B-417E-95BB-B87D4CB9456F}" type="presOf" srcId="{7F24CB94-0A5E-4BAE-923D-E59D782F0D97}" destId="{8AC04CE5-FC71-47CC-929E-7AA463BE2B47}" srcOrd="0" destOrd="0" presId="urn:microsoft.com/office/officeart/2005/8/layout/hChevron3"/>
    <dgm:cxn modelId="{E427B765-170C-442E-BDAC-EF110D816519}" type="presParOf" srcId="{8AC04CE5-FC71-47CC-929E-7AA463BE2B47}" destId="{B792C99D-94FE-42DE-9634-579891A21BB7}" srcOrd="0" destOrd="0" presId="urn:microsoft.com/office/officeart/2005/8/layout/hChevron3"/>
    <dgm:cxn modelId="{AEC981F1-85D5-4C55-AA5D-3E49104074CF}" type="presParOf" srcId="{8AC04CE5-FC71-47CC-929E-7AA463BE2B47}" destId="{DEDBC855-1FDD-4C74-AE9A-F84E0C3FF681}" srcOrd="1" destOrd="0" presId="urn:microsoft.com/office/officeart/2005/8/layout/hChevron3"/>
    <dgm:cxn modelId="{568C158E-15E2-4FD9-8C64-42EE74A1B9AB}" type="presParOf" srcId="{8AC04CE5-FC71-47CC-929E-7AA463BE2B47}" destId="{70640C8B-F6F4-4FDB-8267-A913353BD08D}" srcOrd="2" destOrd="0" presId="urn:microsoft.com/office/officeart/2005/8/layout/hChevron3"/>
    <dgm:cxn modelId="{B5ECEEF1-522A-4CBB-9174-E01FC7501E3A}" type="presParOf" srcId="{8AC04CE5-FC71-47CC-929E-7AA463BE2B47}" destId="{987B2C2E-7E29-4EE9-92A1-CC91B253C67D}" srcOrd="3" destOrd="0" presId="urn:microsoft.com/office/officeart/2005/8/layout/hChevron3"/>
    <dgm:cxn modelId="{1232A430-907D-4545-A04D-4AD604EA85C3}" type="presParOf" srcId="{8AC04CE5-FC71-47CC-929E-7AA463BE2B47}" destId="{5CE4F908-8067-42AD-A8B7-CC5EE3AC8953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24CB94-0A5E-4BAE-923D-E59D782F0D97}" type="doc">
      <dgm:prSet loTypeId="urn:microsoft.com/office/officeart/2005/8/layout/hChevron3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87279DFA-F275-48DD-837B-FD288DD67AEC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C0000"/>
        </a:solidFill>
        <a:ln w="57150">
          <a:noFill/>
        </a:ln>
      </dgm:spPr>
      <dgm:t>
        <a:bodyPr/>
        <a:lstStyle/>
        <a:p>
          <a:pPr rtl="0"/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MTC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BD1D9FD0-756E-45BF-A669-C06902D3E7AF}" type="par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E5259D-88D3-43F1-9D26-1225EF65A658}" type="sib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656B2D-3664-49B6-9183-F7154F8952BB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  <a:ln w="38100"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Feocromocitoma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0E9CA22E-53CD-4D2A-AEBF-768009072878}" type="par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6D008D-6915-4147-8295-50A2559E8867}" type="sib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6F8B4B6-7A3B-4940-8103-9EE084B79B06}">
      <dgm:prSet custT="1"/>
      <dgm:spPr>
        <a:solidFill>
          <a:srgbClr val="FF3300"/>
        </a:solidFill>
        <a:ln w="28575"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Iperparatiroidismo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5C591871-F4F6-409E-AD5F-074E94046D2A}" type="par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F836E2-0D3E-4114-9727-73FDBF8056BB}" type="sib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AC04CE5-FC71-47CC-929E-7AA463BE2B47}" type="pres">
      <dgm:prSet presAssocID="{7F24CB94-0A5E-4BAE-923D-E59D782F0D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92C99D-94FE-42DE-9634-579891A21BB7}" type="pres">
      <dgm:prSet presAssocID="{87279DFA-F275-48DD-837B-FD288DD67AE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DBC855-1FDD-4C74-AE9A-F84E0C3FF681}" type="pres">
      <dgm:prSet presAssocID="{A2E5259D-88D3-43F1-9D26-1225EF65A658}" presName="parSpace" presStyleCnt="0"/>
      <dgm:spPr/>
    </dgm:pt>
    <dgm:pt modelId="{70640C8B-F6F4-4FDB-8267-A913353BD08D}" type="pres">
      <dgm:prSet presAssocID="{D1656B2D-3664-49B6-9183-F7154F8952B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7B2C2E-7E29-4EE9-92A1-CC91B253C67D}" type="pres">
      <dgm:prSet presAssocID="{866D008D-6915-4147-8295-50A2559E8867}" presName="parSpace" presStyleCnt="0"/>
      <dgm:spPr/>
    </dgm:pt>
    <dgm:pt modelId="{5CE4F908-8067-42AD-A8B7-CC5EE3AC8953}" type="pres">
      <dgm:prSet presAssocID="{06F8B4B6-7A3B-4940-8103-9EE084B79B0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3310878-2F77-4746-89B5-E359501D452A}" srcId="{7F24CB94-0A5E-4BAE-923D-E59D782F0D97}" destId="{87279DFA-F275-48DD-837B-FD288DD67AEC}" srcOrd="0" destOrd="0" parTransId="{BD1D9FD0-756E-45BF-A669-C06902D3E7AF}" sibTransId="{A2E5259D-88D3-43F1-9D26-1225EF65A658}"/>
    <dgm:cxn modelId="{7C7C78D7-2314-43E5-AE78-5C7F7E4F3CEE}" type="presOf" srcId="{87279DFA-F275-48DD-837B-FD288DD67AEC}" destId="{B792C99D-94FE-42DE-9634-579891A21BB7}" srcOrd="0" destOrd="0" presId="urn:microsoft.com/office/officeart/2005/8/layout/hChevron3"/>
    <dgm:cxn modelId="{3C057E3A-3516-4D1E-97EF-CA11C12EA181}" type="presOf" srcId="{06F8B4B6-7A3B-4940-8103-9EE084B79B06}" destId="{5CE4F908-8067-42AD-A8B7-CC5EE3AC8953}" srcOrd="0" destOrd="0" presId="urn:microsoft.com/office/officeart/2005/8/layout/hChevron3"/>
    <dgm:cxn modelId="{139C2BF0-BDB1-40E0-A9DD-5F9517F05D96}" type="presOf" srcId="{7F24CB94-0A5E-4BAE-923D-E59D782F0D97}" destId="{8AC04CE5-FC71-47CC-929E-7AA463BE2B47}" srcOrd="0" destOrd="0" presId="urn:microsoft.com/office/officeart/2005/8/layout/hChevron3"/>
    <dgm:cxn modelId="{47A0BB36-7375-4586-8E32-B7C68D380478}" srcId="{7F24CB94-0A5E-4BAE-923D-E59D782F0D97}" destId="{06F8B4B6-7A3B-4940-8103-9EE084B79B06}" srcOrd="2" destOrd="0" parTransId="{5C591871-F4F6-409E-AD5F-074E94046D2A}" sibTransId="{BEF836E2-0D3E-4114-9727-73FDBF8056BB}"/>
    <dgm:cxn modelId="{E68741C2-10A6-4207-9D2F-9536A4D0AA14}" srcId="{7F24CB94-0A5E-4BAE-923D-E59D782F0D97}" destId="{D1656B2D-3664-49B6-9183-F7154F8952BB}" srcOrd="1" destOrd="0" parTransId="{0E9CA22E-53CD-4D2A-AEBF-768009072878}" sibTransId="{866D008D-6915-4147-8295-50A2559E8867}"/>
    <dgm:cxn modelId="{F7C8B4D2-CF61-4400-916E-D21E4AEAA4EC}" type="presOf" srcId="{D1656B2D-3664-49B6-9183-F7154F8952BB}" destId="{70640C8B-F6F4-4FDB-8267-A913353BD08D}" srcOrd="0" destOrd="0" presId="urn:microsoft.com/office/officeart/2005/8/layout/hChevron3"/>
    <dgm:cxn modelId="{99FFF3D1-9A88-4FAC-93E2-6205BC596254}" type="presParOf" srcId="{8AC04CE5-FC71-47CC-929E-7AA463BE2B47}" destId="{B792C99D-94FE-42DE-9634-579891A21BB7}" srcOrd="0" destOrd="0" presId="urn:microsoft.com/office/officeart/2005/8/layout/hChevron3"/>
    <dgm:cxn modelId="{33DD34F6-D87A-47EB-9880-E34F490F007F}" type="presParOf" srcId="{8AC04CE5-FC71-47CC-929E-7AA463BE2B47}" destId="{DEDBC855-1FDD-4C74-AE9A-F84E0C3FF681}" srcOrd="1" destOrd="0" presId="urn:microsoft.com/office/officeart/2005/8/layout/hChevron3"/>
    <dgm:cxn modelId="{D6D43B02-9CC8-43A9-9D47-BEADB15A2871}" type="presParOf" srcId="{8AC04CE5-FC71-47CC-929E-7AA463BE2B47}" destId="{70640C8B-F6F4-4FDB-8267-A913353BD08D}" srcOrd="2" destOrd="0" presId="urn:microsoft.com/office/officeart/2005/8/layout/hChevron3"/>
    <dgm:cxn modelId="{325FC026-8EF3-4633-B030-073AD704972C}" type="presParOf" srcId="{8AC04CE5-FC71-47CC-929E-7AA463BE2B47}" destId="{987B2C2E-7E29-4EE9-92A1-CC91B253C67D}" srcOrd="3" destOrd="0" presId="urn:microsoft.com/office/officeart/2005/8/layout/hChevron3"/>
    <dgm:cxn modelId="{D032748C-A42F-4084-A5D2-000C8080DFD1}" type="presParOf" srcId="{8AC04CE5-FC71-47CC-929E-7AA463BE2B47}" destId="{5CE4F908-8067-42AD-A8B7-CC5EE3AC8953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24CB94-0A5E-4BAE-923D-E59D782F0D97}" type="doc">
      <dgm:prSet loTypeId="urn:microsoft.com/office/officeart/2005/8/layout/hChevron3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87279DFA-F275-48DD-837B-FD288DD67AEC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C0000"/>
        </a:solidFill>
        <a:ln w="57150">
          <a:noFill/>
        </a:ln>
      </dgm:spPr>
      <dgm:t>
        <a:bodyPr/>
        <a:lstStyle/>
        <a:p>
          <a:pPr rtl="0"/>
          <a:r>
            <a:rPr lang="it-IT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MTC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BD1D9FD0-756E-45BF-A669-C06902D3E7AF}" type="par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E5259D-88D3-43F1-9D26-1225EF65A658}" type="sibTrans" cxnId="{43310878-2F77-4746-89B5-E359501D452A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656B2D-3664-49B6-9183-F7154F8952BB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  <a:ln w="38100"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Feocromocitoma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0E9CA22E-53CD-4D2A-AEBF-768009072878}" type="par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6D008D-6915-4147-8295-50A2559E8867}" type="sibTrans" cxnId="{E68741C2-10A6-4207-9D2F-9536A4D0AA14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6F8B4B6-7A3B-4940-8103-9EE084B79B06}">
      <dgm:prSet custT="1"/>
      <dgm:spPr>
        <a:solidFill>
          <a:srgbClr val="FF3300"/>
        </a:solidFill>
        <a:ln w="28575"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it-IT" sz="1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Iperparatiroidismo</a:t>
          </a:r>
          <a:endParaRPr lang="it-IT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5C591871-F4F6-409E-AD5F-074E94046D2A}" type="par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F836E2-0D3E-4114-9727-73FDBF8056BB}" type="sibTrans" cxnId="{47A0BB36-7375-4586-8E32-B7C68D380478}">
      <dgm:prSet/>
      <dgm:spPr/>
      <dgm:t>
        <a:bodyPr/>
        <a:lstStyle/>
        <a:p>
          <a:endParaRPr lang="it-IT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AC04CE5-FC71-47CC-929E-7AA463BE2B47}" type="pres">
      <dgm:prSet presAssocID="{7F24CB94-0A5E-4BAE-923D-E59D782F0D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92C99D-94FE-42DE-9634-579891A21BB7}" type="pres">
      <dgm:prSet presAssocID="{87279DFA-F275-48DD-837B-FD288DD67AE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DBC855-1FDD-4C74-AE9A-F84E0C3FF681}" type="pres">
      <dgm:prSet presAssocID="{A2E5259D-88D3-43F1-9D26-1225EF65A658}" presName="parSpace" presStyleCnt="0"/>
      <dgm:spPr/>
    </dgm:pt>
    <dgm:pt modelId="{70640C8B-F6F4-4FDB-8267-A913353BD08D}" type="pres">
      <dgm:prSet presAssocID="{D1656B2D-3664-49B6-9183-F7154F8952B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7B2C2E-7E29-4EE9-92A1-CC91B253C67D}" type="pres">
      <dgm:prSet presAssocID="{866D008D-6915-4147-8295-50A2559E8867}" presName="parSpace" presStyleCnt="0"/>
      <dgm:spPr/>
    </dgm:pt>
    <dgm:pt modelId="{5CE4F908-8067-42AD-A8B7-CC5EE3AC8953}" type="pres">
      <dgm:prSet presAssocID="{06F8B4B6-7A3B-4940-8103-9EE084B79B0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3310878-2F77-4746-89B5-E359501D452A}" srcId="{7F24CB94-0A5E-4BAE-923D-E59D782F0D97}" destId="{87279DFA-F275-48DD-837B-FD288DD67AEC}" srcOrd="0" destOrd="0" parTransId="{BD1D9FD0-756E-45BF-A669-C06902D3E7AF}" sibTransId="{A2E5259D-88D3-43F1-9D26-1225EF65A658}"/>
    <dgm:cxn modelId="{90D97EDF-608E-47A2-9405-4CCDAE749C47}" type="presOf" srcId="{87279DFA-F275-48DD-837B-FD288DD67AEC}" destId="{B792C99D-94FE-42DE-9634-579891A21BB7}" srcOrd="0" destOrd="0" presId="urn:microsoft.com/office/officeart/2005/8/layout/hChevron3"/>
    <dgm:cxn modelId="{31B49E15-851B-47D4-AEBB-2D7FFC5EEA96}" type="presOf" srcId="{06F8B4B6-7A3B-4940-8103-9EE084B79B06}" destId="{5CE4F908-8067-42AD-A8B7-CC5EE3AC8953}" srcOrd="0" destOrd="0" presId="urn:microsoft.com/office/officeart/2005/8/layout/hChevron3"/>
    <dgm:cxn modelId="{47A0BB36-7375-4586-8E32-B7C68D380478}" srcId="{7F24CB94-0A5E-4BAE-923D-E59D782F0D97}" destId="{06F8B4B6-7A3B-4940-8103-9EE084B79B06}" srcOrd="2" destOrd="0" parTransId="{5C591871-F4F6-409E-AD5F-074E94046D2A}" sibTransId="{BEF836E2-0D3E-4114-9727-73FDBF8056BB}"/>
    <dgm:cxn modelId="{763FB7C8-3E70-474E-B16A-6EB1A4BF5186}" type="presOf" srcId="{7F24CB94-0A5E-4BAE-923D-E59D782F0D97}" destId="{8AC04CE5-FC71-47CC-929E-7AA463BE2B47}" srcOrd="0" destOrd="0" presId="urn:microsoft.com/office/officeart/2005/8/layout/hChevron3"/>
    <dgm:cxn modelId="{E68741C2-10A6-4207-9D2F-9536A4D0AA14}" srcId="{7F24CB94-0A5E-4BAE-923D-E59D782F0D97}" destId="{D1656B2D-3664-49B6-9183-F7154F8952BB}" srcOrd="1" destOrd="0" parTransId="{0E9CA22E-53CD-4D2A-AEBF-768009072878}" sibTransId="{866D008D-6915-4147-8295-50A2559E8867}"/>
    <dgm:cxn modelId="{87AD97B6-DFC4-4EB7-A868-CC3FDC165BFC}" type="presOf" srcId="{D1656B2D-3664-49B6-9183-F7154F8952BB}" destId="{70640C8B-F6F4-4FDB-8267-A913353BD08D}" srcOrd="0" destOrd="0" presId="urn:microsoft.com/office/officeart/2005/8/layout/hChevron3"/>
    <dgm:cxn modelId="{1912DC71-0021-4042-907E-0ED8FB7994D9}" type="presParOf" srcId="{8AC04CE5-FC71-47CC-929E-7AA463BE2B47}" destId="{B792C99D-94FE-42DE-9634-579891A21BB7}" srcOrd="0" destOrd="0" presId="urn:microsoft.com/office/officeart/2005/8/layout/hChevron3"/>
    <dgm:cxn modelId="{A4B86710-5AD7-4498-9397-2AC38BD00FFB}" type="presParOf" srcId="{8AC04CE5-FC71-47CC-929E-7AA463BE2B47}" destId="{DEDBC855-1FDD-4C74-AE9A-F84E0C3FF681}" srcOrd="1" destOrd="0" presId="urn:microsoft.com/office/officeart/2005/8/layout/hChevron3"/>
    <dgm:cxn modelId="{8A01CEEF-CB6F-44B9-A8BD-342DAD272924}" type="presParOf" srcId="{8AC04CE5-FC71-47CC-929E-7AA463BE2B47}" destId="{70640C8B-F6F4-4FDB-8267-A913353BD08D}" srcOrd="2" destOrd="0" presId="urn:microsoft.com/office/officeart/2005/8/layout/hChevron3"/>
    <dgm:cxn modelId="{FFF85D36-5D0A-4451-9E19-1B6B3B399B43}" type="presParOf" srcId="{8AC04CE5-FC71-47CC-929E-7AA463BE2B47}" destId="{987B2C2E-7E29-4EE9-92A1-CC91B253C67D}" srcOrd="3" destOrd="0" presId="urn:microsoft.com/office/officeart/2005/8/layout/hChevron3"/>
    <dgm:cxn modelId="{CE773449-D60C-4F28-9C86-F90F36A5C3AB}" type="presParOf" srcId="{8AC04CE5-FC71-47CC-929E-7AA463BE2B47}" destId="{5CE4F908-8067-42AD-A8B7-CC5EE3AC8953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F9A8218-453A-44D5-92DA-4E1E59CEAB3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84BE9C93-5F3B-4EAA-9E16-B45A45702178}" type="slidenum">
              <a:rPr lang="it-IT" smtClean="0">
                <a:latin typeface="Arial" pitchFamily="34" charset="0"/>
              </a:rPr>
              <a:pPr defTabSz="912813">
                <a:defRPr/>
              </a:pPr>
              <a:t>1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defTabSz="914400" eaLnBrk="1" hangingPunct="1">
              <a:defRPr/>
            </a:pPr>
            <a:r>
              <a:rPr lang="it-IT" dirty="0" smtClean="0">
                <a:latin typeface="Arial" pitchFamily="34" charset="0"/>
              </a:rPr>
              <a:t>First </a:t>
            </a:r>
            <a:r>
              <a:rPr lang="it-IT" dirty="0" err="1" smtClean="0">
                <a:latin typeface="Arial" pitchFamily="34" charset="0"/>
              </a:rPr>
              <a:t>of</a:t>
            </a:r>
            <a:r>
              <a:rPr lang="it-IT" dirty="0" smtClean="0">
                <a:latin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</a:rPr>
              <a:t>all</a:t>
            </a:r>
            <a:r>
              <a:rPr lang="it-IT" dirty="0" smtClean="0">
                <a:latin typeface="Arial" pitchFamily="34" charset="0"/>
              </a:rPr>
              <a:t> </a:t>
            </a:r>
          </a:p>
          <a:p>
            <a:pPr defTabSz="914400" eaLnBrk="1" hangingPunct="1">
              <a:defRPr/>
            </a:pPr>
            <a:r>
              <a:rPr lang="it-IT" dirty="0" smtClean="0">
                <a:latin typeface="Arial" pitchFamily="34" charset="0"/>
              </a:rPr>
              <a:t>I </a:t>
            </a:r>
            <a:r>
              <a:rPr lang="it-IT" dirty="0" err="1" smtClean="0">
                <a:latin typeface="Arial" pitchFamily="34" charset="0"/>
              </a:rPr>
              <a:t>would</a:t>
            </a:r>
            <a:r>
              <a:rPr lang="it-IT" dirty="0" smtClean="0">
                <a:latin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</a:rPr>
              <a:t>like</a:t>
            </a:r>
            <a:r>
              <a:rPr lang="it-IT" dirty="0" smtClean="0">
                <a:latin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</a:rPr>
              <a:t>to</a:t>
            </a:r>
            <a:r>
              <a:rPr lang="it-IT" dirty="0" smtClean="0">
                <a:latin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</a:rPr>
              <a:t>thank</a:t>
            </a:r>
            <a:r>
              <a:rPr lang="it-IT" dirty="0" smtClean="0">
                <a:latin typeface="Arial" pitchFamily="34" charset="0"/>
              </a:rPr>
              <a:t> the </a:t>
            </a:r>
            <a:r>
              <a:rPr lang="it-IT" dirty="0" err="1" smtClean="0">
                <a:latin typeface="Arial" pitchFamily="34" charset="0"/>
              </a:rPr>
              <a:t>scientific</a:t>
            </a:r>
            <a:r>
              <a:rPr lang="it-IT" dirty="0" smtClean="0">
                <a:latin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</a:rPr>
              <a:t>commitee</a:t>
            </a:r>
            <a:r>
              <a:rPr lang="it-IT" dirty="0" smtClean="0">
                <a:latin typeface="Arial" pitchFamily="34" charset="0"/>
              </a:rPr>
              <a:t> meeting </a:t>
            </a:r>
            <a:r>
              <a:rPr lang="it-IT" dirty="0" err="1" smtClean="0">
                <a:latin typeface="Arial" pitchFamily="34" charset="0"/>
              </a:rPr>
              <a:t>for</a:t>
            </a:r>
            <a:r>
              <a:rPr lang="it-IT" dirty="0" smtClean="0">
                <a:latin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</a:rPr>
              <a:t>giving</a:t>
            </a:r>
            <a:r>
              <a:rPr lang="it-IT" dirty="0" smtClean="0">
                <a:latin typeface="Arial" pitchFamily="34" charset="0"/>
              </a:rPr>
              <a:t> me the </a:t>
            </a:r>
            <a:r>
              <a:rPr lang="it-IT" dirty="0" err="1" smtClean="0">
                <a:latin typeface="Arial" pitchFamily="34" charset="0"/>
              </a:rPr>
              <a:t>opportunity</a:t>
            </a:r>
            <a:r>
              <a:rPr lang="it-IT" dirty="0" smtClean="0">
                <a:latin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</a:rPr>
              <a:t>to</a:t>
            </a:r>
            <a:r>
              <a:rPr lang="it-IT" dirty="0" smtClean="0">
                <a:latin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</a:rPr>
              <a:t>present</a:t>
            </a:r>
            <a:r>
              <a:rPr lang="it-IT" dirty="0" smtClean="0">
                <a:latin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</a:rPr>
              <a:t>this</a:t>
            </a:r>
            <a:r>
              <a:rPr lang="it-IT" dirty="0" smtClean="0">
                <a:latin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</a:rPr>
              <a:t>lecture</a:t>
            </a:r>
            <a:endParaRPr lang="it-IT" dirty="0" smtClean="0">
              <a:latin typeface="Arial" pitchFamily="34" charset="0"/>
            </a:endParaRPr>
          </a:p>
          <a:p>
            <a:pPr defTabSz="914400">
              <a:lnSpc>
                <a:spcPct val="150000"/>
              </a:lnSpc>
              <a:defRPr/>
            </a:pPr>
            <a:endParaRPr lang="it-IT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defTabSz="914400" eaLnBrk="1" hangingPunct="1">
              <a:defRPr/>
            </a:pPr>
            <a:endParaRPr lang="it-I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7BCAD-5074-4BB1-81DD-6D5E4B663FA9}" type="slidenum">
              <a:rPr lang="it-IT" smtClean="0"/>
              <a:pPr>
                <a:defRPr/>
              </a:pPr>
              <a:t>20</a:t>
            </a:fld>
            <a:endParaRPr lang="it-IT" smtClean="0"/>
          </a:p>
        </p:txBody>
      </p:sp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0B6F3-4865-47B5-87F0-B1003F32E0FF}" type="slidenum">
              <a:rPr lang="it-IT" smtClean="0"/>
              <a:pPr>
                <a:defRPr/>
              </a:pPr>
              <a:t>21</a:t>
            </a:fld>
            <a:endParaRPr lang="it-IT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F77A34-2232-4570-92A4-FAF8D4590A34}" type="slidenum">
              <a:rPr lang="it-IT" smtClean="0"/>
              <a:pPr>
                <a:defRPr/>
              </a:pPr>
              <a:t>22</a:t>
            </a:fld>
            <a:endParaRPr lang="it-IT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281364-A307-4A13-A09A-47017A79C5C3}" type="slidenum">
              <a:rPr lang="it-IT" smtClean="0"/>
              <a:pPr>
                <a:defRPr/>
              </a:pPr>
              <a:t>23</a:t>
            </a:fld>
            <a:endParaRPr lang="it-IT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D7C63C-E539-48CD-99AD-D02A10B4AC4D}" type="slidenum">
              <a:rPr lang="it-IT" smtClean="0"/>
              <a:pPr>
                <a:defRPr/>
              </a:pPr>
              <a:t>2</a:t>
            </a:fld>
            <a:endParaRPr lang="it-IT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16689C1-6D2A-48AC-9BEF-6094898D043B}" type="slidenum">
              <a:rPr lang="it-IT" altLang="it-IT" sz="1200">
                <a:latin typeface="Times New Roman" pitchFamily="18" charset="0"/>
                <a:cs typeface="+mn-cs"/>
              </a:rPr>
              <a:pPr algn="r">
                <a:defRPr/>
              </a:pPr>
              <a:t>30</a:t>
            </a:fld>
            <a:endParaRPr lang="it-IT" altLang="it-IT" sz="1200">
              <a:latin typeface="Times New Roman" pitchFamily="18" charset="0"/>
              <a:cs typeface="+mn-cs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92EE2B7D-DE77-4F7A-8AF0-914B0A27416A}" type="slidenum">
              <a:rPr lang="it-IT" sz="1200">
                <a:latin typeface="Arial" charset="0"/>
              </a:rPr>
              <a:pPr algn="r" defTabSz="912813"/>
              <a:t>39</a:t>
            </a:fld>
            <a:endParaRPr lang="it-IT" sz="120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4400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E10164-5243-4848-A605-A037D2057D17}" type="slidenum">
              <a:rPr lang="it-IT" altLang="it-IT" sz="1200">
                <a:latin typeface="Times New Roman" pitchFamily="18" charset="0"/>
              </a:rPr>
              <a:pPr algn="r"/>
              <a:t>40</a:t>
            </a:fld>
            <a:endParaRPr lang="it-IT" altLang="it-IT" sz="120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17A881-6927-4C4B-9B8D-305B70AF23FE}" type="slidenum">
              <a:rPr lang="it-IT" altLang="it-IT" sz="1200">
                <a:latin typeface="Times New Roman" pitchFamily="18" charset="0"/>
              </a:rPr>
              <a:pPr algn="r"/>
              <a:t>41</a:t>
            </a:fld>
            <a:endParaRPr lang="it-IT" altLang="it-IT" sz="12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AD8DF7-6606-4561-9179-C66BD538BAE1}" type="slidenum">
              <a:rPr lang="it-IT" altLang="it-IT" sz="1200">
                <a:latin typeface="Times New Roman" pitchFamily="18" charset="0"/>
              </a:rPr>
              <a:pPr algn="r"/>
              <a:t>42</a:t>
            </a:fld>
            <a:endParaRPr lang="it-IT" altLang="it-IT" sz="120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041A61-4E69-45EC-8320-FB6A15D02AB6}" type="slidenum">
              <a:rPr lang="it-IT" altLang="it-IT" sz="1200">
                <a:latin typeface="Times New Roman" pitchFamily="18" charset="0"/>
              </a:rPr>
              <a:pPr algn="r"/>
              <a:t>43</a:t>
            </a:fld>
            <a:endParaRPr lang="it-IT" altLang="it-IT" sz="120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7CA16D-D640-43AF-ADEE-67DE8B45314D}" type="slidenum">
              <a:rPr lang="it-IT" sz="2400">
                <a:latin typeface="Times New Roman" pitchFamily="18" charset="0"/>
              </a:rPr>
              <a:pPr algn="r"/>
              <a:t>44</a:t>
            </a:fld>
            <a:endParaRPr lang="it-IT" sz="240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4400"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21BDA92C-C53B-4BA3-BF97-E1C42421862B}" type="slidenum">
              <a:rPr lang="it-IT" smtClean="0">
                <a:latin typeface="Arial" pitchFamily="34" charset="0"/>
              </a:rPr>
              <a:pPr defTabSz="912813">
                <a:defRPr/>
              </a:pPr>
              <a:t>3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BF1E6F7E-B85C-4763-A388-23F471899944}" type="slidenum">
              <a:rPr lang="it-IT" sz="1200">
                <a:latin typeface="Arial" charset="0"/>
              </a:rPr>
              <a:pPr algn="r" defTabSz="912813"/>
              <a:t>45</a:t>
            </a:fld>
            <a:endParaRPr lang="it-IT" sz="120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D66EEB-7077-42E7-823A-35EA66AAD195}" type="slidenum">
              <a:rPr lang="it-IT" altLang="it-IT" sz="1200">
                <a:latin typeface="Times New Roman" pitchFamily="18" charset="0"/>
              </a:rPr>
              <a:pPr algn="r"/>
              <a:t>46</a:t>
            </a:fld>
            <a:endParaRPr lang="it-IT" altLang="it-IT" sz="12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0D0A71-69E2-4C63-9894-6ABA1CAA93D9}" type="slidenum">
              <a:rPr lang="it-IT" altLang="it-IT" sz="1200">
                <a:latin typeface="Times New Roman" pitchFamily="18" charset="0"/>
              </a:rPr>
              <a:pPr algn="r"/>
              <a:t>47</a:t>
            </a:fld>
            <a:endParaRPr lang="it-IT" altLang="it-IT" sz="120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7D1336-4904-4BDC-B99A-441E3F5A2614}" type="slidenum">
              <a:rPr lang="it-IT" altLang="it-IT" sz="1200">
                <a:latin typeface="Times New Roman" pitchFamily="18" charset="0"/>
              </a:rPr>
              <a:pPr algn="r"/>
              <a:t>48</a:t>
            </a:fld>
            <a:endParaRPr lang="it-IT" altLang="it-IT" sz="120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73F495-29C1-4F5C-880E-01E2853E1A9E}" type="slidenum">
              <a:rPr lang="it-IT" altLang="it-IT" sz="1200">
                <a:latin typeface="Times New Roman" pitchFamily="18" charset="0"/>
              </a:rPr>
              <a:pPr algn="r"/>
              <a:t>49</a:t>
            </a:fld>
            <a:endParaRPr lang="it-IT" altLang="it-IT" sz="120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8D3DAC-CF1B-4732-B795-AE7C85C31A77}" type="slidenum">
              <a:rPr lang="it-IT" altLang="it-IT" sz="1200">
                <a:latin typeface="Times New Roman" pitchFamily="18" charset="0"/>
              </a:rPr>
              <a:pPr algn="r"/>
              <a:t>50</a:t>
            </a:fld>
            <a:endParaRPr lang="it-IT" altLang="it-IT" sz="120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01DE54-C388-4B3F-A228-85D4305336B1}" type="slidenum">
              <a:rPr lang="it-IT" sz="1200">
                <a:latin typeface="Times New Roman" pitchFamily="18" charset="0"/>
              </a:rPr>
              <a:pPr algn="r"/>
              <a:t>51</a:t>
            </a:fld>
            <a:endParaRPr lang="it-IT" sz="120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44D6F4-1565-492B-8648-B359DE7C86D3}" type="slidenum">
              <a:rPr lang="it-IT" sz="1200">
                <a:latin typeface="Times New Roman" pitchFamily="18" charset="0"/>
              </a:rPr>
              <a:pPr algn="r"/>
              <a:t>52</a:t>
            </a:fld>
            <a:endParaRPr lang="it-IT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1C1630-52CF-430E-A50C-9E385F63C185}" type="slidenum">
              <a:rPr lang="it-IT" sz="1200">
                <a:latin typeface="Times New Roman" pitchFamily="18" charset="0"/>
              </a:rPr>
              <a:pPr algn="r"/>
              <a:t>53</a:t>
            </a:fld>
            <a:endParaRPr lang="it-IT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FABDC4-55C3-447A-BC99-22EC9A0F6A7C}" type="slidenum">
              <a:rPr lang="it-IT" sz="1200">
                <a:latin typeface="Times New Roman" pitchFamily="18" charset="0"/>
              </a:rPr>
              <a:pPr algn="r"/>
              <a:t>54</a:t>
            </a:fld>
            <a:endParaRPr lang="it-IT" sz="120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C2E8C3-5CEA-43DD-8058-1409F7B3CA28}" type="slidenum">
              <a:rPr lang="it-IT" altLang="it-IT" smtClean="0">
                <a:latin typeface="Times New Roman" pitchFamily="18" charset="0"/>
              </a:rPr>
              <a:pPr>
                <a:defRPr/>
              </a:pPr>
              <a:t>4</a:t>
            </a:fld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458B8D-716D-49A0-860F-A23D4355141D}" type="slidenum">
              <a:rPr lang="it-IT" altLang="it-IT" sz="1200">
                <a:latin typeface="Times New Roman" pitchFamily="18" charset="0"/>
              </a:rPr>
              <a:pPr algn="r"/>
              <a:t>55</a:t>
            </a:fld>
            <a:endParaRPr lang="it-IT" altLang="it-IT" sz="12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14400"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4400"/>
            <a:endParaRPr lang="it-IT" smtClean="0"/>
          </a:p>
        </p:txBody>
      </p:sp>
      <p:sp>
        <p:nvSpPr>
          <p:cNvPr id="14438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ABFA34-4F37-4A82-BB01-C66A907DC7F4}" type="slidenum">
              <a:rPr lang="it-IT" sz="1200">
                <a:latin typeface="Times New Roman" pitchFamily="18" charset="0"/>
              </a:rPr>
              <a:pPr algn="r"/>
              <a:t>63</a:t>
            </a:fld>
            <a:endParaRPr lang="it-IT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4400"/>
            <a:endParaRPr lang="it-IT" smtClean="0"/>
          </a:p>
        </p:txBody>
      </p:sp>
      <p:sp>
        <p:nvSpPr>
          <p:cNvPr id="146436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1F4BB6-E997-4449-8502-53A78AD0912A}" type="slidenum">
              <a:rPr lang="it-IT" sz="1200">
                <a:latin typeface="Times New Roman" pitchFamily="18" charset="0"/>
              </a:rPr>
              <a:pPr algn="r"/>
              <a:t>64</a:t>
            </a:fld>
            <a:endParaRPr lang="it-IT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BA7FEF-F28B-4C47-B06F-F73562EFA9C8}" type="slidenum">
              <a:rPr lang="it-IT" sz="1200">
                <a:latin typeface="Times New Roman" pitchFamily="18" charset="0"/>
              </a:rPr>
              <a:pPr algn="r"/>
              <a:t>66</a:t>
            </a:fld>
            <a:endParaRPr lang="it-IT" sz="120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4400"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B76AF91-B5D1-4864-A737-E97F09D97DC3}" type="slidenum">
              <a:rPr lang="it-IT" altLang="it-IT" sz="1200">
                <a:latin typeface="Times New Roman" pitchFamily="18" charset="0"/>
                <a:cs typeface="+mn-cs"/>
              </a:rPr>
              <a:pPr algn="r">
                <a:defRPr/>
              </a:pPr>
              <a:t>68</a:t>
            </a:fld>
            <a:endParaRPr lang="it-IT" altLang="it-IT" sz="1200">
              <a:latin typeface="Times New Roman" pitchFamily="18" charset="0"/>
              <a:cs typeface="+mn-cs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008D51-2A3E-4FB8-AD49-AA4A54D45D93}" type="slidenum">
              <a:rPr lang="it-IT" altLang="it-IT" sz="1200"/>
              <a:pPr algn="r"/>
              <a:t>69</a:t>
            </a:fld>
            <a:endParaRPr lang="it-IT" altLang="it-IT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4701C-6E13-479D-A52B-3516AB286097}" type="slidenum">
              <a:rPr lang="it-IT" altLang="it-IT" smtClean="0">
                <a:latin typeface="Times New Roman" pitchFamily="18" charset="0"/>
              </a:rPr>
              <a:pPr>
                <a:defRPr/>
              </a:pPr>
              <a:t>6</a:t>
            </a:fld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6E7DE-8187-4526-994D-F2D82C87F29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ED10E-2AFA-45BF-8ACC-043D3F1EFB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E7F0D-3751-43D5-BCEB-C979BBE6328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9B2F-1B59-4306-9722-E243393DD94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1F796-A01B-43FD-89FD-5FEAF6C07A8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38D0-58FC-4152-AAD3-2CB7F88C310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3919-A2EC-4C6D-9389-6FBF500CAFD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A300F-A713-4BA1-A031-447E989E000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0C158-E929-420A-9CE8-6314E13FEF4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3850C-1454-4A88-B3FD-F75DEF6DE0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2FBC4-20E5-4330-A9E4-E2B8573DE29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C97DE-69EE-4433-92D5-E95E02A2F1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433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4340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E36E8BA-33E6-4046-AFEF-082E74E255C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438150" y="1228725"/>
            <a:ext cx="8299450" cy="82391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it-IT" sz="4800">
                <a:solidFill>
                  <a:srgbClr val="0000BF"/>
                </a:solidFill>
              </a:rPr>
              <a:t>Neoplasie endocrine multiple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ttangolo arrotondato 17"/>
          <p:cNvSpPr>
            <a:spLocks noChangeArrowheads="1"/>
          </p:cNvSpPr>
          <p:nvPr/>
        </p:nvSpPr>
        <p:spPr bwMode="auto">
          <a:xfrm>
            <a:off x="1590675" y="5445125"/>
            <a:ext cx="5329238" cy="863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altLang="it-IT" sz="2400"/>
              <a:t>recidivano frequentemente </a:t>
            </a:r>
          </a:p>
          <a:p>
            <a:pPr algn="ctr">
              <a:defRPr/>
            </a:pPr>
            <a:r>
              <a:rPr lang="it-IT" altLang="it-IT" sz="2400"/>
              <a:t>dopo il primo approccio chirurgico</a:t>
            </a:r>
          </a:p>
        </p:txBody>
      </p:sp>
      <p:sp>
        <p:nvSpPr>
          <p:cNvPr id="21508" name="Rettangolo arrotondato 15"/>
          <p:cNvSpPr>
            <a:spLocks noChangeArrowheads="1"/>
          </p:cNvSpPr>
          <p:nvPr/>
        </p:nvSpPr>
        <p:spPr bwMode="auto">
          <a:xfrm>
            <a:off x="2238375" y="3963988"/>
            <a:ext cx="4032250" cy="863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altLang="it-IT" sz="2400"/>
              <a:t>ma iniziano precocemente</a:t>
            </a:r>
          </a:p>
        </p:txBody>
      </p:sp>
      <p:sp>
        <p:nvSpPr>
          <p:cNvPr id="31747" name="Rettangolo 13"/>
          <p:cNvSpPr>
            <a:spLocks noChangeArrowheads="1"/>
          </p:cNvSpPr>
          <p:nvPr/>
        </p:nvSpPr>
        <p:spPr bwMode="auto">
          <a:xfrm>
            <a:off x="3222625" y="6319838"/>
            <a:ext cx="28622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200">
                <a:latin typeface="Times New Roman" pitchFamily="18" charset="0"/>
              </a:rPr>
              <a:t>Norton  et al. Ann Surg 247(3):501–510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403350" y="1311275"/>
            <a:ext cx="6264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 manifestazioni cliniche sono diverse rispetto alle forme sporadiche ??</a:t>
            </a:r>
          </a:p>
        </p:txBody>
      </p:sp>
      <p:pic>
        <p:nvPicPr>
          <p:cNvPr id="31749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732911" y="3239787"/>
            <a:ext cx="104387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NO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016643" y="4782435"/>
            <a:ext cx="47641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e</a:t>
            </a:r>
          </a:p>
        </p:txBody>
      </p:sp>
      <p:graphicFrame>
        <p:nvGraphicFramePr>
          <p:cNvPr id="15" name="Diagramma 14"/>
          <p:cNvGraphicFramePr/>
          <p:nvPr/>
        </p:nvGraphicFramePr>
        <p:xfrm>
          <a:off x="1408810" y="1946328"/>
          <a:ext cx="5342828" cy="118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770688" y="2265363"/>
            <a:ext cx="1393825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it-IT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882775" y="2767013"/>
            <a:ext cx="52816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Presenza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di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mutazioni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inattivanti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del gene MEN1</a:t>
            </a:r>
          </a:p>
        </p:txBody>
      </p:sp>
      <p:sp>
        <p:nvSpPr>
          <p:cNvPr id="33794" name="Rectangle 13"/>
          <p:cNvSpPr>
            <a:spLocks noChangeArrowheads="1"/>
          </p:cNvSpPr>
          <p:nvPr/>
        </p:nvSpPr>
        <p:spPr bwMode="auto">
          <a:xfrm>
            <a:off x="2360613" y="6413500"/>
            <a:ext cx="415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t-IT" sz="1000">
                <a:latin typeface="Times New Roman" pitchFamily="18" charset="0"/>
              </a:rPr>
              <a:t>Ellard  et al. 2005</a:t>
            </a:r>
            <a:r>
              <a:rPr lang="it-IT" altLang="it-IT" sz="1000">
                <a:latin typeface="Times New Roman" pitchFamily="18" charset="0"/>
              </a:rPr>
              <a:t> Clin Endocrinol (Oxf); 62:169–175</a:t>
            </a:r>
          </a:p>
          <a:p>
            <a:pPr algn="ctr"/>
            <a:r>
              <a:rPr lang="it-IT" altLang="it-IT" sz="1000">
                <a:latin typeface="Times New Roman" pitchFamily="18" charset="0"/>
              </a:rPr>
              <a:t>Tham et al. </a:t>
            </a:r>
            <a:r>
              <a:rPr lang="en-US" altLang="it-IT" sz="1000">
                <a:latin typeface="Times New Roman" pitchFamily="18" charset="0"/>
              </a:rPr>
              <a:t>2007 J Clin Endocrinol </a:t>
            </a:r>
            <a:r>
              <a:rPr lang="it-IT" altLang="it-IT" sz="1000">
                <a:latin typeface="Times New Roman" pitchFamily="18" charset="0"/>
              </a:rPr>
              <a:t>Metab; 92:3389–3395</a:t>
            </a:r>
            <a:endParaRPr lang="en-US" altLang="it-IT" sz="1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1116013" y="3670300"/>
          <a:ext cx="6648450" cy="2679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6150"/>
                <a:gridCol w="2216150"/>
                <a:gridCol w="2216150"/>
              </a:tblGrid>
              <a:tr h="503986">
                <a:tc>
                  <a:txBody>
                    <a:bodyPr/>
                    <a:lstStyle/>
                    <a:p>
                      <a:pPr algn="ctr"/>
                      <a:endParaRPr lang="it-IT" sz="2000" b="0" dirty="0">
                        <a:solidFill>
                          <a:srgbClr val="A8010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1" marR="91441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Casi familiari</a:t>
                      </a:r>
                      <a:endParaRPr lang="it-IT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1" marR="91441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Casi sporadici</a:t>
                      </a:r>
                      <a:endParaRPr lang="it-IT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1" marR="91441" marT="45714" marB="45714" anchor="ctr"/>
                </a:tc>
              </a:tr>
              <a:tr h="725238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 tumori</a:t>
                      </a:r>
                      <a:endParaRPr lang="it-IT" sz="2000" b="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1" marR="91441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91–93%</a:t>
                      </a:r>
                      <a:endParaRPr lang="it-IT" sz="2000" b="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1" marR="91441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31–69% </a:t>
                      </a:r>
                      <a:endParaRPr lang="it-IT" sz="2000" b="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1" marR="91441" marT="45714" marB="45714" anchor="ctr"/>
                </a:tc>
              </a:tr>
              <a:tr h="725238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 tumori</a:t>
                      </a:r>
                      <a:endParaRPr lang="it-IT" sz="2000" b="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1" marR="91441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56–69% </a:t>
                      </a:r>
                      <a:endParaRPr lang="it-IT" sz="2000" b="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1" marR="91441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2–23%</a:t>
                      </a:r>
                      <a:endParaRPr lang="it-IT" sz="2000" b="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1" marR="91441" marT="45714" marB="45714" anchor="ctr"/>
                </a:tc>
              </a:tr>
              <a:tr h="725238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 tumore</a:t>
                      </a:r>
                      <a:endParaRPr lang="it-IT" sz="2000" b="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1" marR="91441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29–57% </a:t>
                      </a:r>
                      <a:endParaRPr lang="it-IT" sz="2000" b="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1" marR="91441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0–4% </a:t>
                      </a:r>
                      <a:endParaRPr lang="it-IT" sz="2000" b="0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1" marR="91441" marT="45714" marB="45714" anchor="ctr"/>
                </a:tc>
              </a:tr>
            </a:tbl>
          </a:graphicData>
        </a:graphic>
      </p:graphicFrame>
      <p:pic>
        <p:nvPicPr>
          <p:cNvPr id="33817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403350" y="1311275"/>
            <a:ext cx="51165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Quindi qual è la probabilità che </a:t>
            </a:r>
          </a:p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il mio paziente abbia una MEN1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uppo 13"/>
          <p:cNvGrpSpPr>
            <a:grpSpLocks/>
          </p:cNvGrpSpPr>
          <p:nvPr/>
        </p:nvGrpSpPr>
        <p:grpSpPr bwMode="auto">
          <a:xfrm>
            <a:off x="1719263" y="1354138"/>
            <a:ext cx="5675312" cy="5067300"/>
            <a:chOff x="1719263" y="1639581"/>
            <a:chExt cx="5675312" cy="5067409"/>
          </a:xfrm>
        </p:grpSpPr>
        <p:sp>
          <p:nvSpPr>
            <p:cNvPr id="13" name="Rettangolo 12"/>
            <p:cNvSpPr/>
            <p:nvPr/>
          </p:nvSpPr>
          <p:spPr bwMode="auto">
            <a:xfrm>
              <a:off x="1719263" y="1639581"/>
              <a:ext cx="5675312" cy="506740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584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76413" y="2138363"/>
              <a:ext cx="5591175" cy="258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90713" y="1747838"/>
              <a:ext cx="2590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76413" y="4948238"/>
              <a:ext cx="5429250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8" name="Picture 5"/>
            <p:cNvPicPr>
              <a:picLocks noChangeAspect="1" noChangeArrowheads="1"/>
            </p:cNvPicPr>
            <p:nvPr/>
          </p:nvPicPr>
          <p:blipFill>
            <a:blip r:embed="rId5"/>
            <a:srcRect b="19382"/>
            <a:stretch>
              <a:fillRect/>
            </a:stretch>
          </p:blipFill>
          <p:spPr bwMode="auto">
            <a:xfrm>
              <a:off x="3071813" y="6176963"/>
              <a:ext cx="2085975" cy="29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ttangolo 14"/>
          <p:cNvSpPr/>
          <p:nvPr/>
        </p:nvSpPr>
        <p:spPr>
          <a:xfrm>
            <a:off x="2386013" y="6437313"/>
            <a:ext cx="4572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200" dirty="0" err="1">
                <a:latin typeface="+mn-lt"/>
              </a:rPr>
              <a:t>Manoharan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et</a:t>
            </a:r>
            <a:r>
              <a:rPr lang="it-IT" sz="1200" dirty="0">
                <a:latin typeface="+mn-lt"/>
              </a:rPr>
              <a:t> al. </a:t>
            </a:r>
            <a:r>
              <a:rPr lang="it-IT" sz="1200" dirty="0" err="1">
                <a:latin typeface="+mn-lt"/>
              </a:rPr>
              <a:t>Endocrine-Related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Cancer</a:t>
            </a:r>
            <a:r>
              <a:rPr lang="it-IT" sz="1200" dirty="0">
                <a:latin typeface="+mn-lt"/>
              </a:rPr>
              <a:t> (2017) </a:t>
            </a:r>
            <a:r>
              <a:rPr lang="it-IT" sz="1200" b="1" dirty="0">
                <a:latin typeface="+mn-lt"/>
              </a:rPr>
              <a:t>24, T209–T225 </a:t>
            </a:r>
            <a:endParaRPr lang="it-IT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Risultati immagini per multiple endocrine neoplasia 1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2914650"/>
            <a:ext cx="550545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3988" y="1397000"/>
            <a:ext cx="1393825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it-IT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660525" y="1427163"/>
            <a:ext cx="5791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&gt;1200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mutazioni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germinali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36869" name="Gruppo 18"/>
          <p:cNvGrpSpPr>
            <a:grpSpLocks/>
          </p:cNvGrpSpPr>
          <p:nvPr/>
        </p:nvGrpSpPr>
        <p:grpSpPr bwMode="auto">
          <a:xfrm>
            <a:off x="5948363" y="3105150"/>
            <a:ext cx="2982912" cy="2066925"/>
            <a:chOff x="5729641" y="2384380"/>
            <a:chExt cx="2983039" cy="2066925"/>
          </a:xfrm>
        </p:grpSpPr>
        <p:sp>
          <p:nvSpPr>
            <p:cNvPr id="18" name="Rettangolo 17"/>
            <p:cNvSpPr/>
            <p:nvPr/>
          </p:nvSpPr>
          <p:spPr bwMode="auto">
            <a:xfrm>
              <a:off x="5729641" y="2384380"/>
              <a:ext cx="2983039" cy="206692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6873" name="Gruppo 16"/>
            <p:cNvGrpSpPr>
              <a:grpSpLocks/>
            </p:cNvGrpSpPr>
            <p:nvPr/>
          </p:nvGrpSpPr>
          <p:grpSpPr bwMode="auto">
            <a:xfrm>
              <a:off x="5838825" y="2529527"/>
              <a:ext cx="2686304" cy="1809750"/>
              <a:chOff x="5838825" y="2529527"/>
              <a:chExt cx="2686304" cy="1809750"/>
            </a:xfrm>
          </p:grpSpPr>
          <p:pic>
            <p:nvPicPr>
              <p:cNvPr id="36874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38825" y="2543175"/>
                <a:ext cx="1990725" cy="1771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5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829804" y="2529527"/>
                <a:ext cx="695325" cy="180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Rettangolo 19"/>
          <p:cNvSpPr/>
          <p:nvPr/>
        </p:nvSpPr>
        <p:spPr>
          <a:xfrm>
            <a:off x="938213" y="5437188"/>
            <a:ext cx="3919537" cy="27781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1200" dirty="0" err="1">
                <a:latin typeface="+mn-lt"/>
              </a:rPr>
              <a:t>Agarwal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Endocrine-Related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Cancer</a:t>
            </a:r>
            <a:r>
              <a:rPr lang="it-IT" sz="1200" dirty="0">
                <a:latin typeface="+mn-lt"/>
              </a:rPr>
              <a:t> (2017) </a:t>
            </a:r>
            <a:r>
              <a:rPr lang="it-IT" sz="1200" b="1" dirty="0">
                <a:latin typeface="+mn-lt"/>
              </a:rPr>
              <a:t>24, T119–T134 </a:t>
            </a:r>
            <a:endParaRPr lang="it-IT" sz="1200" dirty="0">
              <a:latin typeface="+mn-lt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768975" y="5172075"/>
            <a:ext cx="3405188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200" dirty="0" err="1">
                <a:latin typeface="+mn-lt"/>
              </a:rPr>
              <a:t>Concolino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et</a:t>
            </a:r>
            <a:r>
              <a:rPr lang="it-IT" sz="1200" dirty="0">
                <a:latin typeface="+mn-lt"/>
              </a:rPr>
              <a:t> al. 2015 </a:t>
            </a:r>
            <a:r>
              <a:rPr lang="it-IT" sz="1200" dirty="0" err="1">
                <a:latin typeface="+mn-lt"/>
              </a:rPr>
              <a:t>Cancer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Genetics</a:t>
            </a:r>
            <a:r>
              <a:rPr lang="it-IT" sz="1200" dirty="0">
                <a:latin typeface="+mn-lt"/>
              </a:rPr>
              <a:t> </a:t>
            </a:r>
            <a:r>
              <a:rPr lang="it-IT" sz="1200" b="1" dirty="0">
                <a:latin typeface="+mn-lt"/>
              </a:rPr>
              <a:t>209 36–41</a:t>
            </a:r>
            <a:endParaRPr lang="it-IT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2976563"/>
            <a:ext cx="81010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2728913" y="5805488"/>
            <a:ext cx="3919537" cy="27622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1200" dirty="0" err="1">
                <a:latin typeface="+mn-lt"/>
              </a:rPr>
              <a:t>Agarwal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Endocrine-Related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Cancer</a:t>
            </a:r>
            <a:r>
              <a:rPr lang="it-IT" sz="1200" dirty="0">
                <a:latin typeface="+mn-lt"/>
              </a:rPr>
              <a:t> (2017) </a:t>
            </a:r>
            <a:r>
              <a:rPr lang="it-IT" sz="1200" b="1" dirty="0">
                <a:latin typeface="+mn-lt"/>
              </a:rPr>
              <a:t>24, T119–T134 </a:t>
            </a:r>
            <a:endParaRPr lang="it-IT" sz="1200" dirty="0"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3988" y="1443038"/>
            <a:ext cx="1393825" cy="522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it-IT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660525" y="1412875"/>
            <a:ext cx="5791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&gt;1200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mutazioni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germinali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495550" y="3733800"/>
            <a:ext cx="4000500" cy="27622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1200" dirty="0" err="1">
                <a:latin typeface="+mn-lt"/>
              </a:rPr>
              <a:t>Dreijerink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Endocrine-Related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Cancer</a:t>
            </a:r>
            <a:r>
              <a:rPr lang="it-IT" sz="1200" dirty="0">
                <a:latin typeface="+mn-lt"/>
              </a:rPr>
              <a:t> (2017) 24, T135–T145</a:t>
            </a:r>
            <a:endParaRPr lang="it-IT" sz="1200" dirty="0">
              <a:latin typeface="+mn-lt"/>
            </a:endParaRP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/>
          <a:srcRect l="1241" r="2483" b="5249"/>
          <a:stretch>
            <a:fillRect/>
          </a:stretch>
        </p:blipFill>
        <p:spPr bwMode="auto">
          <a:xfrm>
            <a:off x="1285875" y="1393825"/>
            <a:ext cx="67024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9738" y="4110038"/>
            <a:ext cx="57245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ttangolo 12"/>
          <p:cNvSpPr>
            <a:spLocks noChangeArrowheads="1"/>
          </p:cNvSpPr>
          <p:nvPr/>
        </p:nvSpPr>
        <p:spPr bwMode="auto">
          <a:xfrm>
            <a:off x="5238750" y="6329363"/>
            <a:ext cx="1843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2"/>
                </a:solidFill>
              </a:rPr>
              <a:t>p18</a:t>
            </a:r>
            <a:r>
              <a:rPr lang="it-IT" sz="1400" baseline="30000">
                <a:solidFill>
                  <a:schemeClr val="bg2"/>
                </a:solidFill>
              </a:rPr>
              <a:t>INK4c </a:t>
            </a:r>
            <a:r>
              <a:rPr lang="it-IT" sz="1400">
                <a:solidFill>
                  <a:schemeClr val="bg2"/>
                </a:solidFill>
              </a:rPr>
              <a:t>and p27</a:t>
            </a:r>
            <a:r>
              <a:rPr lang="it-IT" sz="1400" baseline="30000">
                <a:solidFill>
                  <a:schemeClr val="bg2"/>
                </a:solidFill>
              </a:rPr>
              <a:t>KIP1</a:t>
            </a:r>
            <a:r>
              <a:rPr lang="it-IT" sz="14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4" name="Freccia in giù 13"/>
          <p:cNvSpPr/>
          <p:nvPr/>
        </p:nvSpPr>
        <p:spPr bwMode="auto">
          <a:xfrm rot="1214493">
            <a:off x="6743700" y="5867400"/>
            <a:ext cx="538163" cy="49530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585788" y="3009900"/>
            <a:ext cx="7781925" cy="157003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Nessuna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correlazione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genotipo–fenotipo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stessa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famiglia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la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stessa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mutazione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3988" y="1397000"/>
            <a:ext cx="1393825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it-IT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660525" y="1427163"/>
            <a:ext cx="5791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&gt;1200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mutazioni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germinali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2516188" y="4579938"/>
            <a:ext cx="3919537" cy="27622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1200" dirty="0" err="1">
                <a:latin typeface="+mn-lt"/>
              </a:rPr>
              <a:t>Agarwal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Endocrine-Related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Cancer</a:t>
            </a:r>
            <a:r>
              <a:rPr lang="it-IT" sz="1200" dirty="0">
                <a:latin typeface="+mn-lt"/>
              </a:rPr>
              <a:t> (2017) </a:t>
            </a:r>
            <a:r>
              <a:rPr lang="it-IT" sz="1200" b="1" dirty="0">
                <a:latin typeface="+mn-lt"/>
              </a:rPr>
              <a:t>24, T119–T134 </a:t>
            </a:r>
            <a:endParaRPr lang="it-IT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Rettangolo 15"/>
          <p:cNvSpPr>
            <a:spLocks noChangeArrowheads="1"/>
          </p:cNvSpPr>
          <p:nvPr/>
        </p:nvSpPr>
        <p:spPr bwMode="auto">
          <a:xfrm>
            <a:off x="4930775" y="3141663"/>
            <a:ext cx="30257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Geni che codificano per inibitori delle </a:t>
            </a:r>
            <a:r>
              <a:rPr lang="it-IT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chinasi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ciclino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-dipendenti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187450" y="1485900"/>
            <a:ext cx="6408738" cy="8318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fenocopie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MEN1 potrebbero essere dovute a mutazioni a carico di altri geni</a:t>
            </a:r>
            <a:endParaRPr lang="it-IT" sz="2400" dirty="0">
              <a:latin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042988" y="2381250"/>
            <a:ext cx="64817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AIP (</a:t>
            </a:r>
            <a:r>
              <a:rPr lang="it-IT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aryl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hydrocarbon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receptor-interacting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042988" y="3009900"/>
            <a:ext cx="58324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CDKN1B (p27, Kip1),</a:t>
            </a:r>
          </a:p>
          <a:p>
            <a:pPr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CDKN1A (p21, Cip1, Waf1) </a:t>
            </a:r>
          </a:p>
          <a:p>
            <a:pPr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CDKN2B (p15, CDK4I) and</a:t>
            </a:r>
          </a:p>
          <a:p>
            <a:pPr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CDKN2C (p18, INK4C</a:t>
            </a:r>
            <a:endParaRPr lang="it-IT" sz="2000" dirty="0">
              <a:latin typeface="Arial" pitchFamily="34" charset="0"/>
            </a:endParaRPr>
          </a:p>
        </p:txBody>
      </p:sp>
      <p:sp>
        <p:nvSpPr>
          <p:cNvPr id="40965" name="Parentesi graffa chiusa 17"/>
          <p:cNvSpPr>
            <a:spLocks/>
          </p:cNvSpPr>
          <p:nvPr/>
        </p:nvSpPr>
        <p:spPr bwMode="auto">
          <a:xfrm>
            <a:off x="4500563" y="2820988"/>
            <a:ext cx="576262" cy="1655762"/>
          </a:xfrm>
          <a:prstGeom prst="rightBrace">
            <a:avLst>
              <a:gd name="adj1" fmla="val 832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40966" name="Rettangolo 18"/>
          <p:cNvSpPr>
            <a:spLocks noChangeArrowheads="1"/>
          </p:cNvSpPr>
          <p:nvPr/>
        </p:nvSpPr>
        <p:spPr bwMode="auto">
          <a:xfrm>
            <a:off x="2195513" y="5653088"/>
            <a:ext cx="4537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altLang="it-IT" sz="1200">
                <a:latin typeface="Times New Roman" pitchFamily="18" charset="0"/>
              </a:rPr>
              <a:t>Vierimaa et al. 2006</a:t>
            </a:r>
            <a:r>
              <a:rPr lang="it-IT" altLang="it-IT" sz="1200">
                <a:latin typeface="Times New Roman" pitchFamily="18" charset="0"/>
              </a:rPr>
              <a:t> Science 312:1228–1230</a:t>
            </a:r>
          </a:p>
          <a:p>
            <a:pPr algn="ctr"/>
            <a:r>
              <a:rPr lang="it-IT" altLang="it-IT" sz="1200">
                <a:latin typeface="Times New Roman" pitchFamily="18" charset="0"/>
              </a:rPr>
              <a:t>Pellegata et al. 2006  </a:t>
            </a:r>
            <a:r>
              <a:rPr lang="en-US" altLang="it-IT" sz="1200">
                <a:latin typeface="Times New Roman" pitchFamily="18" charset="0"/>
              </a:rPr>
              <a:t>Proc Natl Acad Sci </a:t>
            </a:r>
            <a:r>
              <a:rPr lang="it-IT" altLang="it-IT" sz="1200">
                <a:latin typeface="Times New Roman" pitchFamily="18" charset="0"/>
              </a:rPr>
              <a:t>USA 103;:15558–15563</a:t>
            </a:r>
          </a:p>
          <a:p>
            <a:pPr algn="ctr"/>
            <a:r>
              <a:rPr lang="it-IT" altLang="it-IT" sz="1200">
                <a:latin typeface="Times New Roman" pitchFamily="18" charset="0"/>
              </a:rPr>
              <a:t>Georgitsi  et al. 2007 J Clin Endocrinol Metab 92(8):3321–3325</a:t>
            </a:r>
          </a:p>
          <a:p>
            <a:pPr algn="ctr"/>
            <a:r>
              <a:rPr lang="it-IT" altLang="it-IT" sz="1200">
                <a:latin typeface="Times New Roman" pitchFamily="18" charset="0"/>
              </a:rPr>
              <a:t>Georgitsi  et al. 2007 Proc Natl Acad Sci USA 104:4101–4105</a:t>
            </a:r>
          </a:p>
          <a:p>
            <a:pPr algn="ctr"/>
            <a:r>
              <a:rPr lang="it-IT" altLang="it-IT" sz="1200">
                <a:latin typeface="Times New Roman" pitchFamily="18" charset="0"/>
              </a:rPr>
              <a:t>Agarwal et al. 2009</a:t>
            </a:r>
            <a:r>
              <a:rPr lang="en-US" altLang="it-IT" sz="1200">
                <a:latin typeface="Times New Roman" pitchFamily="18" charset="0"/>
              </a:rPr>
              <a:t> J Clin Endocrinol </a:t>
            </a:r>
            <a:r>
              <a:rPr lang="it-IT" altLang="it-IT" sz="1200">
                <a:latin typeface="Times New Roman" pitchFamily="18" charset="0"/>
              </a:rPr>
              <a:t>Metab 94:1826–1834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730500" y="4868863"/>
            <a:ext cx="3175000" cy="4619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Nuove</a:t>
            </a: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sindromi</a:t>
            </a: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MEN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ttangolo 18"/>
          <p:cNvSpPr>
            <a:spLocks noChangeArrowheads="1"/>
          </p:cNvSpPr>
          <p:nvPr/>
        </p:nvSpPr>
        <p:spPr bwMode="auto">
          <a:xfrm>
            <a:off x="2359025" y="6030913"/>
            <a:ext cx="45370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200">
                <a:latin typeface="Times New Roman" pitchFamily="18" charset="0"/>
              </a:rPr>
              <a:t>Marinoni et al. Neuroendocrinology 2011;93:19–28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27013" y="1393825"/>
            <a:ext cx="1392237" cy="522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4</a:t>
            </a:r>
            <a:endParaRPr lang="it-IT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2286000"/>
            <a:ext cx="79533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ttangolo 18"/>
          <p:cNvSpPr>
            <a:spLocks noChangeArrowheads="1"/>
          </p:cNvSpPr>
          <p:nvPr/>
        </p:nvSpPr>
        <p:spPr bwMode="auto">
          <a:xfrm>
            <a:off x="1979613" y="6321425"/>
            <a:ext cx="4895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200">
                <a:latin typeface="Times New Roman" pitchFamily="18" charset="0"/>
              </a:rPr>
              <a:t>Molatore et al. Human Mutation 2010 Mutation in Brief 31: E1825-E1835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 t="67493" b="9642"/>
          <a:stretch>
            <a:fillRect/>
          </a:stretch>
        </p:blipFill>
        <p:spPr bwMode="auto">
          <a:xfrm>
            <a:off x="595313" y="2073275"/>
            <a:ext cx="7953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4"/>
          <a:srcRect l="903" b="2393"/>
          <a:stretch>
            <a:fillRect/>
          </a:stretch>
        </p:blipFill>
        <p:spPr bwMode="auto">
          <a:xfrm>
            <a:off x="2411413" y="3484563"/>
            <a:ext cx="394652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5"/>
          <p:cNvSpPr>
            <a:spLocks noChangeArrowheads="1"/>
          </p:cNvSpPr>
          <p:nvPr/>
        </p:nvSpPr>
        <p:spPr bwMode="auto">
          <a:xfrm>
            <a:off x="2484438" y="5376863"/>
            <a:ext cx="3887787" cy="7016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Perdita di p27 nei tumori dei pazienti affetti</a:t>
            </a:r>
          </a:p>
        </p:txBody>
      </p:sp>
      <p:sp>
        <p:nvSpPr>
          <p:cNvPr id="45061" name="Rettangolo 13"/>
          <p:cNvSpPr>
            <a:spLocks noChangeArrowheads="1"/>
          </p:cNvSpPr>
          <p:nvPr/>
        </p:nvSpPr>
        <p:spPr bwMode="auto">
          <a:xfrm>
            <a:off x="4498975" y="4953000"/>
            <a:ext cx="1657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t-IT" sz="1400"/>
              <a:t>wild-type p27</a:t>
            </a:r>
            <a:endParaRPr lang="it-IT" altLang="it-IT" sz="1400"/>
          </a:p>
        </p:txBody>
      </p:sp>
      <p:sp>
        <p:nvSpPr>
          <p:cNvPr id="25607" name="Rettangolo 14"/>
          <p:cNvSpPr>
            <a:spLocks noChangeArrowheads="1"/>
          </p:cNvSpPr>
          <p:nvPr/>
        </p:nvSpPr>
        <p:spPr bwMode="auto">
          <a:xfrm>
            <a:off x="3067050" y="3073400"/>
            <a:ext cx="272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it-IT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carcinoide</a:t>
            </a:r>
            <a:r>
              <a:rPr lang="en-US" altLang="it-IT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bronchiale</a:t>
            </a:r>
            <a:endParaRPr lang="it-IT" alt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5063" name="Rettangolo 15"/>
          <p:cNvSpPr>
            <a:spLocks noChangeArrowheads="1"/>
          </p:cNvSpPr>
          <p:nvPr/>
        </p:nvSpPr>
        <p:spPr bwMode="auto">
          <a:xfrm>
            <a:off x="1547813" y="4953000"/>
            <a:ext cx="2938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t-IT" sz="1400">
                <a:solidFill>
                  <a:srgbClr val="FFFFFF"/>
                </a:solidFill>
              </a:rPr>
              <a:t>P69L mutation-positive patient 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27013" y="1393825"/>
            <a:ext cx="1392237" cy="522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4</a:t>
            </a:r>
            <a:endParaRPr lang="it-IT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09" name="Connettore 1 14"/>
          <p:cNvCxnSpPr>
            <a:cxnSpLocks noChangeShapeType="1"/>
          </p:cNvCxnSpPr>
          <p:nvPr/>
        </p:nvCxnSpPr>
        <p:spPr bwMode="auto">
          <a:xfrm rot="5400000">
            <a:off x="-3428206" y="3429794"/>
            <a:ext cx="6858000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cxn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6888" y="1485900"/>
            <a:ext cx="5610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8350" y="2095500"/>
            <a:ext cx="50673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421063" y="6081713"/>
            <a:ext cx="25749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Weber </a:t>
            </a:r>
            <a:r>
              <a:rPr lang="it-IT" sz="1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et</a:t>
            </a:r>
            <a:r>
              <a:rPr lang="it-IT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it-IT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al.</a:t>
            </a:r>
            <a:r>
              <a:rPr lang="it-IT" sz="1000" dirty="0">
                <a:latin typeface="+mn-lt"/>
              </a:rPr>
              <a:t> </a:t>
            </a:r>
            <a:r>
              <a:rPr lang="it-IT" sz="1000" dirty="0" err="1">
                <a:latin typeface="+mn-lt"/>
              </a:rPr>
              <a:t>Endocr-Relat</a:t>
            </a:r>
            <a:r>
              <a:rPr lang="it-IT" sz="1000" dirty="0">
                <a:latin typeface="+mn-lt"/>
              </a:rPr>
              <a:t> </a:t>
            </a:r>
            <a:r>
              <a:rPr lang="it-IT" sz="1000" dirty="0" err="1">
                <a:latin typeface="+mn-lt"/>
              </a:rPr>
              <a:t>Cancer</a:t>
            </a:r>
            <a:r>
              <a:rPr lang="it-IT" sz="1000" dirty="0">
                <a:latin typeface="+mn-lt"/>
              </a:rPr>
              <a:t> 2017; 24:10</a:t>
            </a:r>
            <a:endParaRPr lang="it-IT" sz="1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ttangolo 18"/>
          <p:cNvSpPr>
            <a:spLocks noChangeArrowheads="1"/>
          </p:cNvSpPr>
          <p:nvPr/>
        </p:nvSpPr>
        <p:spPr bwMode="auto">
          <a:xfrm>
            <a:off x="2339975" y="4292600"/>
            <a:ext cx="45354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/>
              <a:t>Marinoni et al. Neuroendocrinology 2011;93:19–28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1835150" y="2852738"/>
            <a:ext cx="5437188" cy="138588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CDKN1B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new tumor susceptibility gene for multiple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neuroendocrine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tumors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88925" y="1331913"/>
            <a:ext cx="1668463" cy="64611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4</a:t>
            </a:r>
            <a:endParaRPr lang="it-IT" sz="3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" y="2786063"/>
            <a:ext cx="72580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tangolo 18"/>
          <p:cNvSpPr/>
          <p:nvPr/>
        </p:nvSpPr>
        <p:spPr>
          <a:xfrm>
            <a:off x="1928813" y="2162175"/>
            <a:ext cx="1587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endParaRPr lang="it-IT" sz="2400" dirty="0"/>
          </a:p>
        </p:txBody>
      </p:sp>
      <p:sp>
        <p:nvSpPr>
          <p:cNvPr id="20" name="Rettangolo 19"/>
          <p:cNvSpPr/>
          <p:nvPr/>
        </p:nvSpPr>
        <p:spPr>
          <a:xfrm>
            <a:off x="5127625" y="2162175"/>
            <a:ext cx="11350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Deleto</a:t>
            </a:r>
            <a:endParaRPr lang="it-IT" sz="2400" dirty="0"/>
          </a:p>
        </p:txBody>
      </p:sp>
      <p:sp>
        <p:nvSpPr>
          <p:cNvPr id="21" name="Rettangolo 20"/>
          <p:cNvSpPr/>
          <p:nvPr/>
        </p:nvSpPr>
        <p:spPr>
          <a:xfrm>
            <a:off x="1357313" y="5357813"/>
            <a:ext cx="58578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Immunostochimica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p27Kip1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6005513"/>
            <a:ext cx="2414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88925" y="1331913"/>
            <a:ext cx="1668463" cy="64611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4</a:t>
            </a:r>
            <a:endParaRPr lang="it-IT" sz="3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786063"/>
            <a:ext cx="72294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1500188" y="4929188"/>
            <a:ext cx="5715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Delezione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nella regione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5’-UTR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gene CDKN1B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(c.-29_-26delAGAG)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7538" y="6005513"/>
            <a:ext cx="2414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88925" y="1331913"/>
            <a:ext cx="1668463" cy="64611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4</a:t>
            </a:r>
            <a:endParaRPr lang="it-IT" sz="3600" dirty="0">
              <a:solidFill>
                <a:srgbClr val="0080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928813" y="2162175"/>
            <a:ext cx="1587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endParaRPr lang="it-IT" sz="2400" dirty="0"/>
          </a:p>
        </p:txBody>
      </p:sp>
      <p:sp>
        <p:nvSpPr>
          <p:cNvPr id="20" name="Rettangolo 19"/>
          <p:cNvSpPr/>
          <p:nvPr/>
        </p:nvSpPr>
        <p:spPr>
          <a:xfrm>
            <a:off x="5127625" y="2162175"/>
            <a:ext cx="11350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Deleto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786063"/>
            <a:ext cx="725328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857250" y="4891088"/>
            <a:ext cx="71437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Struttura secondaria predetta </a:t>
            </a:r>
          </a:p>
          <a:p>
            <a:pPr algn="ctr">
              <a:defRPr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www.rna.tbi.univie.ac.at/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cgi-bin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RNAfold.cgi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6291263"/>
            <a:ext cx="2414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1928813" y="2162175"/>
            <a:ext cx="1587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endParaRPr lang="it-IT" sz="2400" dirty="0"/>
          </a:p>
        </p:txBody>
      </p:sp>
      <p:sp>
        <p:nvSpPr>
          <p:cNvPr id="19" name="Rettangolo 18"/>
          <p:cNvSpPr/>
          <p:nvPr/>
        </p:nvSpPr>
        <p:spPr>
          <a:xfrm>
            <a:off x="5127625" y="2162175"/>
            <a:ext cx="11350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Deleto</a:t>
            </a:r>
            <a:endParaRPr lang="it-IT" sz="2400" dirty="0"/>
          </a:p>
        </p:txBody>
      </p:sp>
      <p:sp>
        <p:nvSpPr>
          <p:cNvPr id="26" name="Rettangolo 25"/>
          <p:cNvSpPr/>
          <p:nvPr/>
        </p:nvSpPr>
        <p:spPr>
          <a:xfrm>
            <a:off x="288925" y="1331913"/>
            <a:ext cx="1668463" cy="64611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4</a:t>
            </a:r>
            <a:endParaRPr lang="it-IT" sz="3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/>
          <p:cNvPicPr>
            <a:picLocks noChangeAspect="1" noChangeArrowheads="1"/>
          </p:cNvPicPr>
          <p:nvPr/>
        </p:nvPicPr>
        <p:blipFill>
          <a:blip r:embed="rId2"/>
          <a:srcRect t="2608"/>
          <a:stretch>
            <a:fillRect/>
          </a:stretch>
        </p:blipFill>
        <p:spPr bwMode="auto">
          <a:xfrm>
            <a:off x="785813" y="2381250"/>
            <a:ext cx="7267575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5357813"/>
            <a:ext cx="2414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15"/>
          <p:cNvSpPr>
            <a:spLocks noChangeArrowheads="1"/>
          </p:cNvSpPr>
          <p:nvPr/>
        </p:nvSpPr>
        <p:spPr bwMode="auto">
          <a:xfrm>
            <a:off x="1258888" y="4508500"/>
            <a:ext cx="6149975" cy="14398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FOLLOW UP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E’ IMPERATIVO</a:t>
            </a:r>
          </a:p>
        </p:txBody>
      </p:sp>
      <p:pic>
        <p:nvPicPr>
          <p:cNvPr id="56322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732911" y="3239787"/>
            <a:ext cx="104387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NO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403350" y="1330325"/>
            <a:ext cx="6048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 quindi il mio paziente non guarisce mai…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81150"/>
            <a:ext cx="859155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3352800" y="6378575"/>
            <a:ext cx="28003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Marini. World J Exp Med. 2015;5(2):124. </a:t>
            </a:r>
            <a:endParaRPr lang="it-IT" sz="1200" dirty="0">
              <a:latin typeface="+mn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7475" y="960438"/>
            <a:ext cx="77120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Screening </a:t>
            </a:r>
            <a:r>
              <a:rPr lang="en-GB" sz="2800" u="sng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clinico</a:t>
            </a:r>
            <a:r>
              <a:rPr lang="en-GB" sz="2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e </a:t>
            </a:r>
            <a:r>
              <a:rPr lang="en-GB" sz="2800" u="sng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biochimico</a:t>
            </a:r>
            <a:endParaRPr lang="en-GB" sz="2800" u="sng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uppo 23"/>
          <p:cNvGrpSpPr>
            <a:grpSpLocks/>
          </p:cNvGrpSpPr>
          <p:nvPr/>
        </p:nvGrpSpPr>
        <p:grpSpPr bwMode="auto">
          <a:xfrm>
            <a:off x="1679575" y="1625600"/>
            <a:ext cx="5292725" cy="5232400"/>
            <a:chOff x="117475" y="1625909"/>
            <a:chExt cx="5292726" cy="5232091"/>
          </a:xfrm>
        </p:grpSpPr>
        <p:sp>
          <p:nvSpPr>
            <p:cNvPr id="23" name="Rettangolo 22"/>
            <p:cNvSpPr/>
            <p:nvPr/>
          </p:nvSpPr>
          <p:spPr bwMode="auto">
            <a:xfrm>
              <a:off x="117475" y="1625909"/>
              <a:ext cx="5292726" cy="5232091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39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644" y="1625909"/>
              <a:ext cx="37909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39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976" y="2043113"/>
              <a:ext cx="5229225" cy="67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399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3676" y="2705100"/>
              <a:ext cx="5057775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0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5576" y="3219450"/>
              <a:ext cx="5126355" cy="3531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17475" y="960438"/>
            <a:ext cx="77120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Screening </a:t>
            </a:r>
            <a:r>
              <a:rPr lang="en-GB" sz="2800" u="sng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clinico</a:t>
            </a:r>
            <a:r>
              <a:rPr lang="en-GB" sz="2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e </a:t>
            </a:r>
            <a:r>
              <a:rPr lang="en-GB" sz="2800" u="sng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biochimico</a:t>
            </a:r>
            <a:endParaRPr lang="en-GB" sz="2800" u="sng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uppo 20"/>
          <p:cNvGrpSpPr>
            <a:grpSpLocks/>
          </p:cNvGrpSpPr>
          <p:nvPr/>
        </p:nvGrpSpPr>
        <p:grpSpPr bwMode="auto">
          <a:xfrm>
            <a:off x="1355725" y="1854200"/>
            <a:ext cx="5578475" cy="4318000"/>
            <a:chOff x="1355725" y="1854509"/>
            <a:chExt cx="5578475" cy="4317754"/>
          </a:xfrm>
        </p:grpSpPr>
        <p:sp>
          <p:nvSpPr>
            <p:cNvPr id="20" name="Rettangolo 19"/>
            <p:cNvSpPr/>
            <p:nvPr/>
          </p:nvSpPr>
          <p:spPr bwMode="auto">
            <a:xfrm>
              <a:off x="1355725" y="1854509"/>
              <a:ext cx="5578475" cy="431775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144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35894" y="1854509"/>
              <a:ext cx="37909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19226" y="2271713"/>
              <a:ext cx="5229225" cy="67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19226" y="2948941"/>
              <a:ext cx="5032058" cy="195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8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4461" y="4882579"/>
              <a:ext cx="5152073" cy="56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9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35894" y="5448364"/>
              <a:ext cx="4620578" cy="505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17475" y="960438"/>
            <a:ext cx="77120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Screening </a:t>
            </a:r>
            <a:r>
              <a:rPr lang="en-GB" sz="2800" u="sng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clinico</a:t>
            </a:r>
            <a:r>
              <a:rPr lang="en-GB" sz="2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e </a:t>
            </a:r>
            <a:r>
              <a:rPr lang="en-GB" sz="2800" u="sng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biochimico</a:t>
            </a:r>
            <a:endParaRPr lang="en-GB" sz="2800" u="sng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1063" y="6100763"/>
            <a:ext cx="25749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Weber </a:t>
            </a:r>
            <a:r>
              <a:rPr lang="it-IT" sz="1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et</a:t>
            </a:r>
            <a:r>
              <a:rPr lang="it-IT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it-IT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al.</a:t>
            </a:r>
            <a:r>
              <a:rPr lang="it-IT" sz="1000" dirty="0">
                <a:latin typeface="+mn-lt"/>
              </a:rPr>
              <a:t> </a:t>
            </a:r>
            <a:r>
              <a:rPr lang="it-IT" sz="1000" dirty="0" err="1">
                <a:latin typeface="+mn-lt"/>
              </a:rPr>
              <a:t>Endocr-Relat</a:t>
            </a:r>
            <a:r>
              <a:rPr lang="it-IT" sz="1000" dirty="0">
                <a:latin typeface="+mn-lt"/>
              </a:rPr>
              <a:t> </a:t>
            </a:r>
            <a:r>
              <a:rPr lang="it-IT" sz="1000" dirty="0" err="1">
                <a:latin typeface="+mn-lt"/>
              </a:rPr>
              <a:t>Cancer</a:t>
            </a:r>
            <a:r>
              <a:rPr lang="it-IT" sz="1000" dirty="0">
                <a:latin typeface="+mn-lt"/>
              </a:rPr>
              <a:t> 2017; 24:10</a:t>
            </a:r>
            <a:endParaRPr lang="it-IT" sz="1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63490" name="Gruppo 9"/>
          <p:cNvGrpSpPr>
            <a:grpSpLocks/>
          </p:cNvGrpSpPr>
          <p:nvPr/>
        </p:nvGrpSpPr>
        <p:grpSpPr bwMode="auto">
          <a:xfrm>
            <a:off x="1047750" y="1790700"/>
            <a:ext cx="7239000" cy="1662113"/>
            <a:chOff x="1609726" y="1847850"/>
            <a:chExt cx="6191250" cy="1090613"/>
          </a:xfrm>
        </p:grpSpPr>
        <p:sp>
          <p:nvSpPr>
            <p:cNvPr id="9" name="Rettangolo 8"/>
            <p:cNvSpPr/>
            <p:nvPr/>
          </p:nvSpPr>
          <p:spPr bwMode="auto">
            <a:xfrm>
              <a:off x="1609726" y="1847850"/>
              <a:ext cx="6191250" cy="109061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350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4575" y="1957388"/>
              <a:ext cx="4514850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7825" y="1957388"/>
              <a:ext cx="6667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72275" y="2671763"/>
              <a:ext cx="10287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491" name="Gruppo 11"/>
          <p:cNvGrpSpPr>
            <a:grpSpLocks/>
          </p:cNvGrpSpPr>
          <p:nvPr/>
        </p:nvGrpSpPr>
        <p:grpSpPr bwMode="auto">
          <a:xfrm>
            <a:off x="1463675" y="4210050"/>
            <a:ext cx="6508750" cy="1895475"/>
            <a:chOff x="1463866" y="3714750"/>
            <a:chExt cx="6508559" cy="1895475"/>
          </a:xfrm>
        </p:grpSpPr>
        <p:pic>
          <p:nvPicPr>
            <p:cNvPr id="6350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63866" y="3714750"/>
              <a:ext cx="6508559" cy="189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tangolo 10"/>
            <p:cNvSpPr/>
            <p:nvPr/>
          </p:nvSpPr>
          <p:spPr bwMode="auto">
            <a:xfrm>
              <a:off x="7391417" y="5257800"/>
              <a:ext cx="581008" cy="34766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2728913" y="3438525"/>
            <a:ext cx="3919537" cy="27622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1200" dirty="0" err="1">
                <a:latin typeface="+mn-lt"/>
              </a:rPr>
              <a:t>Agarwal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Endocrine-Related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Cancer</a:t>
            </a:r>
            <a:r>
              <a:rPr lang="it-IT" sz="1200" dirty="0">
                <a:latin typeface="+mn-lt"/>
              </a:rPr>
              <a:t> (2017) </a:t>
            </a:r>
            <a:r>
              <a:rPr lang="it-IT" sz="1200" b="1" dirty="0">
                <a:latin typeface="+mn-lt"/>
              </a:rPr>
              <a:t>24, T119–T134 </a:t>
            </a:r>
            <a:endParaRPr lang="it-IT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312738" y="1331913"/>
            <a:ext cx="1249362" cy="64611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MEN</a:t>
            </a:r>
            <a:endParaRPr lang="it-IT" sz="3600" dirty="0"/>
          </a:p>
        </p:txBody>
      </p:sp>
      <p:sp>
        <p:nvSpPr>
          <p:cNvPr id="19458" name="AutoShape 8" descr="Risultati immagini per mayo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59" name="AutoShape 10" descr="Risultati immagini per mayo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0" name="AutoShape 12" descr="Risultati immagini per mayo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1" name="AutoShape 4" descr="Risultati immagini per MEN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9462" name="Picture 8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6238" y="2306638"/>
            <a:ext cx="495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10" descr="Risultati immagini per iperparatiroidis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4" name="AutoShape 12" descr="Risultati immagini per iperparatiroidis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9465" name="Gruppo 31"/>
          <p:cNvGrpSpPr>
            <a:grpSpLocks/>
          </p:cNvGrpSpPr>
          <p:nvPr/>
        </p:nvGrpSpPr>
        <p:grpSpPr bwMode="auto">
          <a:xfrm>
            <a:off x="4103688" y="2306638"/>
            <a:ext cx="1292225" cy="3995737"/>
            <a:chOff x="3953690" y="2306538"/>
            <a:chExt cx="1292974" cy="3995767"/>
          </a:xfrm>
        </p:grpSpPr>
        <p:sp>
          <p:nvSpPr>
            <p:cNvPr id="23" name="Rettangolo 22"/>
            <p:cNvSpPr/>
            <p:nvPr/>
          </p:nvSpPr>
          <p:spPr bwMode="auto">
            <a:xfrm>
              <a:off x="3953690" y="2306538"/>
              <a:ext cx="1292974" cy="3962430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4087117" y="2306538"/>
              <a:ext cx="889515" cy="369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MEN 4</a:t>
              </a:r>
              <a:endParaRPr lang="it-IT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9479" name="Rettangolo 29"/>
            <p:cNvSpPr>
              <a:spLocks noChangeArrowheads="1"/>
            </p:cNvSpPr>
            <p:nvPr/>
          </p:nvSpPr>
          <p:spPr bwMode="auto">
            <a:xfrm>
              <a:off x="3983164" y="2747486"/>
              <a:ext cx="1263499" cy="3554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500">
                  <a:solidFill>
                    <a:srgbClr val="008000"/>
                  </a:solidFill>
                  <a:latin typeface="Arial" charset="0"/>
                </a:rPr>
                <a:t>Pituitary adenoma</a:t>
              </a: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r>
                <a:rPr lang="it-IT" sz="1500">
                  <a:solidFill>
                    <a:srgbClr val="008000"/>
                  </a:solidFill>
                  <a:latin typeface="Arial" charset="0"/>
                </a:rPr>
                <a:t>Parathyroid</a:t>
              </a:r>
            </a:p>
            <a:p>
              <a:r>
                <a:rPr lang="it-IT" sz="1500">
                  <a:solidFill>
                    <a:srgbClr val="008000"/>
                  </a:solidFill>
                  <a:latin typeface="Arial" charset="0"/>
                </a:rPr>
                <a:t>Hyperplasia</a:t>
              </a: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r>
                <a:rPr lang="it-IT" sz="1500">
                  <a:solidFill>
                    <a:srgbClr val="008000"/>
                  </a:solidFill>
                  <a:latin typeface="Arial" charset="0"/>
                </a:rPr>
                <a:t>Adrenal</a:t>
              </a:r>
            </a:p>
            <a:p>
              <a:r>
                <a:rPr lang="it-IT" sz="1500">
                  <a:solidFill>
                    <a:srgbClr val="008000"/>
                  </a:solidFill>
                  <a:latin typeface="Arial" charset="0"/>
                </a:rPr>
                <a:t>Renal</a:t>
              </a:r>
            </a:p>
            <a:p>
              <a:r>
                <a:rPr lang="it-IT" sz="1500">
                  <a:solidFill>
                    <a:srgbClr val="008000"/>
                  </a:solidFill>
                  <a:latin typeface="Arial" charset="0"/>
                </a:rPr>
                <a:t>Gonads</a:t>
              </a:r>
            </a:p>
          </p:txBody>
        </p:sp>
      </p:grpSp>
      <p:grpSp>
        <p:nvGrpSpPr>
          <p:cNvPr id="19466" name="Gruppo 21"/>
          <p:cNvGrpSpPr>
            <a:grpSpLocks/>
          </p:cNvGrpSpPr>
          <p:nvPr/>
        </p:nvGrpSpPr>
        <p:grpSpPr bwMode="auto">
          <a:xfrm>
            <a:off x="5362575" y="2314575"/>
            <a:ext cx="1277938" cy="3995738"/>
            <a:chOff x="3953690" y="2306538"/>
            <a:chExt cx="1292974" cy="3995767"/>
          </a:xfrm>
        </p:grpSpPr>
        <p:sp>
          <p:nvSpPr>
            <p:cNvPr id="25" name="Rettangolo 24"/>
            <p:cNvSpPr/>
            <p:nvPr/>
          </p:nvSpPr>
          <p:spPr bwMode="auto">
            <a:xfrm>
              <a:off x="3953690" y="2306538"/>
              <a:ext cx="1292974" cy="3962429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4087003" y="2306538"/>
              <a:ext cx="793452" cy="369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 PAs</a:t>
              </a:r>
              <a:endParaRPr lang="it-IT" dirty="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9476" name="Rettangolo 26"/>
            <p:cNvSpPr>
              <a:spLocks noChangeArrowheads="1"/>
            </p:cNvSpPr>
            <p:nvPr/>
          </p:nvSpPr>
          <p:spPr bwMode="auto">
            <a:xfrm>
              <a:off x="3983164" y="2747486"/>
              <a:ext cx="1263499" cy="3554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500">
                  <a:solidFill>
                    <a:srgbClr val="CC0000"/>
                  </a:solidFill>
                  <a:latin typeface="Arial" charset="0"/>
                </a:rPr>
                <a:t>Pituitary adenoma</a:t>
              </a: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r>
                <a:rPr lang="it-IT" sz="1500">
                  <a:solidFill>
                    <a:srgbClr val="CC0000"/>
                  </a:solidFill>
                  <a:latin typeface="Arial" charset="0"/>
                </a:rPr>
                <a:t>Paragan-</a:t>
              </a:r>
            </a:p>
            <a:p>
              <a:r>
                <a:rPr lang="it-IT" sz="1500">
                  <a:solidFill>
                    <a:srgbClr val="CC0000"/>
                  </a:solidFill>
                  <a:latin typeface="Arial" charset="0"/>
                </a:rPr>
                <a:t>glioma </a:t>
              </a: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r>
                <a:rPr lang="it-IT" sz="1500">
                  <a:solidFill>
                    <a:srgbClr val="CC0000"/>
                  </a:solidFill>
                  <a:latin typeface="Arial" charset="0"/>
                </a:rPr>
                <a:t>Pheo-chromo-cytoma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1414463" y="2424113"/>
            <a:ext cx="5902325" cy="1512887"/>
          </a:xfrm>
          <a:prstGeom prst="foldedCorner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marL="88900" lvl="1">
              <a:tabLst>
                <a:tab pos="8890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Carcinoma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midollare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della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tiroide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8900" lvl="1">
              <a:tabLst>
                <a:tab pos="88900" algn="l"/>
              </a:tabLst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Feocromocitoma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8900" lvl="1">
              <a:tabLst>
                <a:tab pos="88900" algn="l"/>
              </a:tabLst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Adenomi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paratiroidei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1522413" y="1125538"/>
            <a:ext cx="5795962" cy="86518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80101"/>
                </a:solidFill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10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10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10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10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t-IT" altLang="it-IT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Quando pensare alla MEN2?</a:t>
            </a:r>
            <a:endParaRPr lang="it-IT" altLang="it-IT" sz="3200" b="0" dirty="0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287713" y="6291263"/>
            <a:ext cx="2079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Thakker</a:t>
            </a:r>
            <a:r>
              <a:rPr lang="it-IT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J </a:t>
            </a:r>
            <a:r>
              <a:rPr lang="it-IT" sz="1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Intern</a:t>
            </a:r>
            <a:r>
              <a:rPr lang="it-IT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it-IT" sz="1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Med</a:t>
            </a:r>
            <a:r>
              <a:rPr lang="it-IT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it-IT" sz="1000" dirty="0">
                <a:latin typeface="+mn-lt"/>
              </a:rPr>
              <a:t>2016; 280:584</a:t>
            </a:r>
            <a:endParaRPr lang="it-IT" sz="1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414463" y="1841500"/>
            <a:ext cx="1655762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2A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414463" y="4184650"/>
            <a:ext cx="161925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2B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>
            <a:off x="1414463" y="4746625"/>
            <a:ext cx="5902325" cy="1512888"/>
          </a:xfrm>
          <a:prstGeom prst="foldedCorner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marL="88900" lvl="1">
              <a:tabLst>
                <a:tab pos="8890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Carcinoma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midollare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della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tiroide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8900" lvl="1">
              <a:tabLst>
                <a:tab pos="88900" algn="l"/>
              </a:tabLst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Feocromocitoma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8900" lvl="1">
              <a:tabLst>
                <a:tab pos="88900" algn="l"/>
              </a:tabLst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Habitus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marfanoide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17488" y="3422650"/>
            <a:ext cx="3159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Penetranza del 100%</a:t>
            </a:r>
            <a:endParaRPr lang="it-IT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Diagramma 3"/>
          <p:cNvGraphicFramePr/>
          <p:nvPr/>
        </p:nvGraphicFramePr>
        <p:xfrm>
          <a:off x="1408810" y="1946328"/>
          <a:ext cx="5342828" cy="118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0228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403350" y="1311275"/>
            <a:ext cx="5472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Quindi cosa mi devo aspettare?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824288" y="3494088"/>
            <a:ext cx="3492500" cy="706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Tiroidectomia profilattica nei portatori asintomatici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770688" y="2265363"/>
            <a:ext cx="1655762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2A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3824288" y="4816475"/>
            <a:ext cx="3492500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L’età dipende dal tipo di mutazione di RET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Freccia in giù 21"/>
          <p:cNvSpPr/>
          <p:nvPr/>
        </p:nvSpPr>
        <p:spPr bwMode="auto">
          <a:xfrm>
            <a:off x="5227638" y="4200525"/>
            <a:ext cx="685800" cy="61595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403350" y="1311275"/>
            <a:ext cx="5472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… e poi ?</a:t>
            </a:r>
          </a:p>
        </p:txBody>
      </p:sp>
      <p:graphicFrame>
        <p:nvGraphicFramePr>
          <p:cNvPr id="21" name="Diagramma 20"/>
          <p:cNvGraphicFramePr/>
          <p:nvPr/>
        </p:nvGraphicFramePr>
        <p:xfrm>
          <a:off x="1408810" y="1946328"/>
          <a:ext cx="5342828" cy="118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6770688" y="2265363"/>
            <a:ext cx="1655762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2A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17488" y="3422650"/>
            <a:ext cx="2671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Prevalenza = 50%</a:t>
            </a:r>
            <a:endParaRPr lang="it-IT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824288" y="3494088"/>
            <a:ext cx="3492500" cy="163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Sorveglianza attiva</a:t>
            </a:r>
          </a:p>
          <a:p>
            <a:pPr algn="ctr">
              <a:defRPr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</a:t>
            </a:r>
          </a:p>
          <a:p>
            <a:pPr algn="ctr">
              <a:defRPr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valutazione dei livelli di </a:t>
            </a:r>
            <a:r>
              <a:rPr lang="it-IT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metanefrine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nelle urine delle 24 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403350" y="1311275"/>
            <a:ext cx="5472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… e non ultimo…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6770688" y="2265363"/>
            <a:ext cx="1655762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2A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5" name="Diagramma 34"/>
          <p:cNvGraphicFramePr/>
          <p:nvPr/>
        </p:nvGraphicFramePr>
        <p:xfrm>
          <a:off x="1408810" y="1946328"/>
          <a:ext cx="5342828" cy="118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217488" y="3422650"/>
            <a:ext cx="2671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Prevalenza = 20%</a:t>
            </a:r>
            <a:endParaRPr lang="it-IT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3310" name="Rettangolo 43"/>
          <p:cNvSpPr>
            <a:spLocks noChangeArrowheads="1"/>
          </p:cNvSpPr>
          <p:nvPr/>
        </p:nvSpPr>
        <p:spPr bwMode="auto">
          <a:xfrm>
            <a:off x="3722688" y="3422650"/>
            <a:ext cx="47037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Manifestazioni cliniche solitamente lievi</a:t>
            </a:r>
          </a:p>
          <a:p>
            <a:endParaRPr lang="en-US" sz="2400"/>
          </a:p>
          <a:p>
            <a:r>
              <a:rPr lang="en-US" sz="2400"/>
              <a:t>Picco di incidenza attorno alla 3</a:t>
            </a:r>
            <a:r>
              <a:rPr lang="en-US" sz="2400" baseline="30000"/>
              <a:t>a</a:t>
            </a:r>
            <a:r>
              <a:rPr lang="en-US" sz="2400"/>
              <a:t> decade</a:t>
            </a:r>
          </a:p>
          <a:p>
            <a:endParaRPr lang="en-US" sz="2400"/>
          </a:p>
          <a:p>
            <a:r>
              <a:rPr lang="en-US" sz="2400"/>
              <a:t>Adenoma singolo con associata iperplasia</a:t>
            </a:r>
          </a:p>
        </p:txBody>
      </p:sp>
      <p:sp>
        <p:nvSpPr>
          <p:cNvPr id="183311" name="Rettangolo 44"/>
          <p:cNvSpPr>
            <a:spLocks noChangeArrowheads="1"/>
          </p:cNvSpPr>
          <p:nvPr/>
        </p:nvSpPr>
        <p:spPr bwMode="auto">
          <a:xfrm>
            <a:off x="84138" y="4573588"/>
            <a:ext cx="3505200" cy="1016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Si associa a mutazioni dell’esone 11 (cisteina 634) del gene RET</a:t>
            </a:r>
            <a:endParaRPr lang="it-IT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ttangolo arrotondato 17"/>
          <p:cNvSpPr>
            <a:spLocks noChangeArrowheads="1"/>
          </p:cNvSpPr>
          <p:nvPr/>
        </p:nvSpPr>
        <p:spPr bwMode="auto">
          <a:xfrm>
            <a:off x="1590675" y="5445125"/>
            <a:ext cx="5329238" cy="863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altLang="it-IT" sz="2400"/>
              <a:t>recidivano frequentemente </a:t>
            </a:r>
          </a:p>
          <a:p>
            <a:pPr algn="ctr">
              <a:defRPr/>
            </a:pPr>
            <a:r>
              <a:rPr lang="it-IT" altLang="it-IT" sz="2400"/>
              <a:t>dopo il primo approccio chirurgico</a:t>
            </a:r>
          </a:p>
        </p:txBody>
      </p:sp>
      <p:sp>
        <p:nvSpPr>
          <p:cNvPr id="21508" name="Rettangolo arrotondato 15"/>
          <p:cNvSpPr>
            <a:spLocks noChangeArrowheads="1"/>
          </p:cNvSpPr>
          <p:nvPr/>
        </p:nvSpPr>
        <p:spPr bwMode="auto">
          <a:xfrm>
            <a:off x="2238375" y="3963988"/>
            <a:ext cx="4032250" cy="863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altLang="it-IT" sz="2400"/>
              <a:t>ma iniziano precocemente</a:t>
            </a:r>
          </a:p>
        </p:txBody>
      </p:sp>
      <p:sp>
        <p:nvSpPr>
          <p:cNvPr id="185348" name="Rettangolo 13"/>
          <p:cNvSpPr>
            <a:spLocks noChangeArrowheads="1"/>
          </p:cNvSpPr>
          <p:nvPr/>
        </p:nvSpPr>
        <p:spPr bwMode="auto">
          <a:xfrm>
            <a:off x="2841625" y="6319838"/>
            <a:ext cx="28622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200">
                <a:latin typeface="Times New Roman" pitchFamily="18" charset="0"/>
              </a:rPr>
              <a:t>Norton  et al. Ann Surg 247(3):501–510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403350" y="1311275"/>
            <a:ext cx="6264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 manifestazioni cliniche sono diverse rispetto alle forme sporadiche ??</a:t>
            </a:r>
          </a:p>
        </p:txBody>
      </p:sp>
      <p:pic>
        <p:nvPicPr>
          <p:cNvPr id="185350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732911" y="3239787"/>
            <a:ext cx="104387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NO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016643" y="4782435"/>
            <a:ext cx="47641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e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770688" y="2265363"/>
            <a:ext cx="1655762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2A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5" name="Diagramma 24"/>
          <p:cNvGraphicFramePr/>
          <p:nvPr/>
        </p:nvGraphicFramePr>
        <p:xfrm>
          <a:off x="1408810" y="1946328"/>
          <a:ext cx="5342828" cy="118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03350" y="1311275"/>
            <a:ext cx="5416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 terapia è diversa rispetto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alle forme sporadiche ??</a:t>
            </a:r>
          </a:p>
        </p:txBody>
      </p:sp>
      <p:pic>
        <p:nvPicPr>
          <p:cNvPr id="187395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3760843" y="3468387"/>
            <a:ext cx="104387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NO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770688" y="2265363"/>
            <a:ext cx="1655762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2A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7398" name="Rettangolo 16"/>
          <p:cNvSpPr>
            <a:spLocks noChangeArrowheads="1"/>
          </p:cNvSpPr>
          <p:nvPr/>
        </p:nvSpPr>
        <p:spPr bwMode="auto">
          <a:xfrm>
            <a:off x="3440113" y="4340225"/>
            <a:ext cx="1685925" cy="5238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chirurgia</a:t>
            </a: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911350" y="5016500"/>
            <a:ext cx="4743450" cy="1016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660066"/>
                </a:solidFill>
              </a:rPr>
              <a:t>della paratiroide ingrandita dominante</a:t>
            </a:r>
          </a:p>
          <a:p>
            <a:pPr algn="ctr"/>
            <a:r>
              <a:rPr lang="en-US" sz="2000">
                <a:solidFill>
                  <a:srgbClr val="660066"/>
                </a:solidFill>
              </a:rPr>
              <a:t>+</a:t>
            </a:r>
          </a:p>
          <a:p>
            <a:pPr algn="ctr"/>
            <a:r>
              <a:rPr lang="en-US" sz="2000">
                <a:solidFill>
                  <a:srgbClr val="660066"/>
                </a:solidFill>
              </a:rPr>
              <a:t>esplorazione delle altre paratiroidi</a:t>
            </a:r>
          </a:p>
        </p:txBody>
      </p:sp>
      <p:sp>
        <p:nvSpPr>
          <p:cNvPr id="187400" name="Rettangolo 18"/>
          <p:cNvSpPr>
            <a:spLocks noChangeArrowheads="1"/>
          </p:cNvSpPr>
          <p:nvPr/>
        </p:nvSpPr>
        <p:spPr bwMode="auto">
          <a:xfrm>
            <a:off x="1403350" y="6057900"/>
            <a:ext cx="5757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spesso contestuale alla tiroidectomia per MTC</a:t>
            </a:r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6140450" y="3636963"/>
            <a:ext cx="2681288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6600FF"/>
                </a:solidFill>
              </a:rPr>
              <a:t>paratiroidectomia subtotale </a:t>
            </a:r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79388" y="3643313"/>
            <a:ext cx="2601912" cy="10144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>
                <a:solidFill>
                  <a:srgbClr val="660033"/>
                </a:solidFill>
              </a:rPr>
              <a:t>paratiroidectomia</a:t>
            </a:r>
          </a:p>
          <a:p>
            <a:pPr algn="ctr"/>
            <a:r>
              <a:rPr lang="it-IT" sz="2000">
                <a:solidFill>
                  <a:srgbClr val="660033"/>
                </a:solidFill>
              </a:rPr>
              <a:t>totale +/- </a:t>
            </a:r>
            <a:r>
              <a:rPr lang="en-US" sz="2000">
                <a:solidFill>
                  <a:srgbClr val="660033"/>
                </a:solidFill>
              </a:rPr>
              <a:t>autotrapianto</a:t>
            </a:r>
            <a:endParaRPr lang="it-IT" sz="2000">
              <a:solidFill>
                <a:srgbClr val="660033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714500" y="6600825"/>
            <a:ext cx="5137150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dirty="0" err="1">
                <a:latin typeface="+mn-lt"/>
              </a:rPr>
              <a:t>Alevizaki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et</a:t>
            </a:r>
            <a:r>
              <a:rPr lang="it-IT" sz="1200" dirty="0">
                <a:latin typeface="+mn-lt"/>
              </a:rPr>
              <a:t> al. </a:t>
            </a:r>
            <a:r>
              <a:rPr lang="en-US" sz="1200" dirty="0" err="1">
                <a:latin typeface="+mn-lt"/>
              </a:rPr>
              <a:t>Rec</a:t>
            </a:r>
            <a:r>
              <a:rPr lang="en-US" sz="1200" dirty="0">
                <a:latin typeface="+mn-lt"/>
              </a:rPr>
              <a:t> Res Can Res 2015 204, DOI 10.1007/978-3-319-22542-5_8</a:t>
            </a:r>
            <a:endParaRPr lang="it-IT" sz="1200" dirty="0">
              <a:latin typeface="+mn-lt"/>
            </a:endParaRPr>
          </a:p>
        </p:txBody>
      </p:sp>
      <p:graphicFrame>
        <p:nvGraphicFramePr>
          <p:cNvPr id="24" name="Diagramma 23"/>
          <p:cNvGraphicFramePr/>
          <p:nvPr/>
        </p:nvGraphicFramePr>
        <p:xfrm>
          <a:off x="1408810" y="1946328"/>
          <a:ext cx="5342828" cy="118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3" name="Gruppo 32"/>
          <p:cNvGrpSpPr>
            <a:grpSpLocks/>
          </p:cNvGrpSpPr>
          <p:nvPr/>
        </p:nvGrpSpPr>
        <p:grpSpPr bwMode="auto">
          <a:xfrm>
            <a:off x="1408113" y="2517775"/>
            <a:ext cx="6756400" cy="1182688"/>
            <a:chOff x="1408810" y="2517828"/>
            <a:chExt cx="6755209" cy="1183134"/>
          </a:xfrm>
        </p:grpSpPr>
        <p:graphicFrame>
          <p:nvGraphicFramePr>
            <p:cNvPr id="23" name="Diagramma 22"/>
            <p:cNvGraphicFramePr/>
            <p:nvPr/>
          </p:nvGraphicFramePr>
          <p:xfrm>
            <a:off x="1408810" y="2517828"/>
            <a:ext cx="5342828" cy="11831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6770440" y="2837036"/>
              <a:ext cx="1393579" cy="52407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2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MEN </a:t>
              </a:r>
              <a:r>
                <a:rPr lang="en-GB" sz="2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it-IT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03350" y="1311275"/>
            <a:ext cx="5416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 terapia è diversa rispetto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alle forme sporadiche ??</a:t>
            </a:r>
          </a:p>
        </p:txBody>
      </p:sp>
      <p:pic>
        <p:nvPicPr>
          <p:cNvPr id="188419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3713438" y="3620787"/>
            <a:ext cx="104387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NO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770688" y="2265363"/>
            <a:ext cx="1655762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2A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8422" name="Rettangolo 16"/>
          <p:cNvSpPr>
            <a:spLocks noChangeArrowheads="1"/>
          </p:cNvSpPr>
          <p:nvPr/>
        </p:nvSpPr>
        <p:spPr bwMode="auto">
          <a:xfrm>
            <a:off x="2967038" y="5711825"/>
            <a:ext cx="2536825" cy="523875"/>
          </a:xfrm>
          <a:prstGeom prst="rect">
            <a:avLst/>
          </a:prstGeom>
          <a:noFill/>
          <a:ln w="9525">
            <a:noFill/>
            <a:prstDash val="dash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calciomimetici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1676400" y="6372225"/>
            <a:ext cx="5135563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dirty="0" err="1">
                <a:latin typeface="+mn-lt"/>
              </a:rPr>
              <a:t>Alevizaki</a:t>
            </a:r>
            <a:r>
              <a:rPr lang="it-IT" sz="1200" dirty="0">
                <a:latin typeface="+mn-lt"/>
              </a:rPr>
              <a:t> </a:t>
            </a:r>
            <a:r>
              <a:rPr lang="it-IT" sz="1200" dirty="0" err="1">
                <a:latin typeface="+mn-lt"/>
              </a:rPr>
              <a:t>et</a:t>
            </a:r>
            <a:r>
              <a:rPr lang="it-IT" sz="1200" dirty="0">
                <a:latin typeface="+mn-lt"/>
              </a:rPr>
              <a:t> al. </a:t>
            </a:r>
            <a:r>
              <a:rPr lang="en-US" sz="1200" dirty="0" err="1">
                <a:latin typeface="+mn-lt"/>
              </a:rPr>
              <a:t>Rec</a:t>
            </a:r>
            <a:r>
              <a:rPr lang="en-US" sz="1200" dirty="0">
                <a:latin typeface="+mn-lt"/>
              </a:rPr>
              <a:t> Res Can Res 2015 204, DOI 10.1007/978-3-319-22542-5_8</a:t>
            </a:r>
            <a:endParaRPr lang="it-IT" sz="1200" dirty="0">
              <a:latin typeface="+mn-lt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10185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it-IT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8425" name="Rettangolo 23"/>
          <p:cNvSpPr>
            <a:spLocks noChangeArrowheads="1"/>
          </p:cNvSpPr>
          <p:nvPr/>
        </p:nvSpPr>
        <p:spPr bwMode="auto">
          <a:xfrm>
            <a:off x="2220913" y="4568825"/>
            <a:ext cx="4029075" cy="523875"/>
          </a:xfrm>
          <a:prstGeom prst="rect">
            <a:avLst/>
          </a:prstGeom>
          <a:noFill/>
          <a:ln w="9525">
            <a:noFill/>
            <a:prstDash val="dash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persistenza di malattia</a:t>
            </a:r>
          </a:p>
        </p:txBody>
      </p:sp>
      <p:sp>
        <p:nvSpPr>
          <p:cNvPr id="25" name="Freccia in giù 24"/>
          <p:cNvSpPr/>
          <p:nvPr/>
        </p:nvSpPr>
        <p:spPr bwMode="auto">
          <a:xfrm>
            <a:off x="3929063" y="5149850"/>
            <a:ext cx="612775" cy="619125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6" name="Diagramma 25"/>
          <p:cNvGraphicFramePr/>
          <p:nvPr/>
        </p:nvGraphicFramePr>
        <p:xfrm>
          <a:off x="1408810" y="1946328"/>
          <a:ext cx="5342828" cy="118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uppo 18"/>
          <p:cNvGrpSpPr>
            <a:grpSpLocks/>
          </p:cNvGrpSpPr>
          <p:nvPr/>
        </p:nvGrpSpPr>
        <p:grpSpPr bwMode="auto">
          <a:xfrm>
            <a:off x="1408113" y="2517775"/>
            <a:ext cx="6756400" cy="1182688"/>
            <a:chOff x="1408810" y="2517828"/>
            <a:chExt cx="6755209" cy="1183134"/>
          </a:xfrm>
        </p:grpSpPr>
        <p:graphicFrame>
          <p:nvGraphicFramePr>
            <p:cNvPr id="20" name="Diagramma 19"/>
            <p:cNvGraphicFramePr/>
            <p:nvPr/>
          </p:nvGraphicFramePr>
          <p:xfrm>
            <a:off x="1408810" y="2517828"/>
            <a:ext cx="5342828" cy="11831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6770440" y="2837036"/>
              <a:ext cx="1393579" cy="52407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2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MEN </a:t>
              </a:r>
              <a:r>
                <a:rPr lang="en-GB" sz="2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it-IT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346200" y="1635125"/>
            <a:ext cx="6946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Qual è la probabilità che il mio paziente abbia una forma geneticamente determinata? 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132638" y="2093913"/>
            <a:ext cx="917575" cy="523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10%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365250" y="3113088"/>
            <a:ext cx="6946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chi è indicata l’analisi genetica? 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915988" y="3862388"/>
            <a:ext cx="7451725" cy="17843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it-IT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pazienti &lt;45 anni con </a:t>
            </a:r>
            <a:r>
              <a:rPr lang="it-IT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iperparatiroidismo</a:t>
            </a:r>
            <a:endParaRPr lang="it-IT" sz="2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paratiroidi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coinvolte</a:t>
            </a:r>
            <a:endParaRPr lang="en-US" sz="2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primo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paziente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portatore</a:t>
            </a:r>
            <a:endParaRPr lang="en-US" sz="2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pazienti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due o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neoplasie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endocrine associate a MEN</a:t>
            </a:r>
            <a:endParaRPr lang="it-IT" sz="2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633413" y="3819525"/>
            <a:ext cx="7716837" cy="21240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confermare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indirizzare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 screening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clinico</a:t>
            </a:r>
            <a:endParaRPr lang="en-US" sz="2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indirizzare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</a:t>
            </a:r>
            <a:endParaRPr lang="en-US" sz="2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individuare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primo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affetti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asintomatici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individuare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primo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affetti</a:t>
            </a:r>
            <a:endParaRPr lang="en-US" sz="2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0467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346200" y="1635125"/>
            <a:ext cx="6946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Qual è la probabilità che il mio paziente abbia una forma geneticamente determinata? 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132638" y="2093913"/>
            <a:ext cx="917575" cy="523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10%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346200" y="3151188"/>
            <a:ext cx="6946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Perché è indicata l’analisi genetica? 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8" descr="Risultati immagini per mayo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75779" name="AutoShape 10" descr="Risultati immagini per mayo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75780" name="AutoShape 12" descr="Risultati immagini per mayo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75781" name="AutoShape 4" descr="Risultati immagini per MEN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sz="2400">
              <a:latin typeface="Times New Roman" pitchFamily="18" charset="0"/>
            </a:endParaRPr>
          </a:p>
        </p:txBody>
      </p:sp>
      <p:pic>
        <p:nvPicPr>
          <p:cNvPr id="75782" name="Picture 8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6238" y="2306638"/>
            <a:ext cx="495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AutoShape 10" descr="Risultati immagini per iperparatiroidis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75784" name="AutoShape 12" descr="Risultati immagini per iperparatiroidis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sz="2400">
              <a:latin typeface="Times New Roman" pitchFamily="18" charset="0"/>
            </a:endParaRPr>
          </a:p>
        </p:txBody>
      </p:sp>
      <p:grpSp>
        <p:nvGrpSpPr>
          <p:cNvPr id="75785" name="Gruppo 31"/>
          <p:cNvGrpSpPr>
            <a:grpSpLocks/>
          </p:cNvGrpSpPr>
          <p:nvPr/>
        </p:nvGrpSpPr>
        <p:grpSpPr bwMode="auto">
          <a:xfrm>
            <a:off x="4103688" y="2306638"/>
            <a:ext cx="1292225" cy="3995737"/>
            <a:chOff x="3953690" y="2306538"/>
            <a:chExt cx="1292974" cy="3995767"/>
          </a:xfrm>
        </p:grpSpPr>
        <p:sp>
          <p:nvSpPr>
            <p:cNvPr id="23" name="Rettangolo 22"/>
            <p:cNvSpPr/>
            <p:nvPr/>
          </p:nvSpPr>
          <p:spPr bwMode="auto">
            <a:xfrm>
              <a:off x="3953690" y="2306538"/>
              <a:ext cx="1292974" cy="3962430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4087117" y="2306538"/>
              <a:ext cx="889515" cy="369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MEN 4</a:t>
              </a:r>
              <a:endParaRPr lang="it-IT" sz="2400" dirty="0">
                <a:solidFill>
                  <a:srgbClr val="008000"/>
                </a:solidFill>
                <a:latin typeface="+mj-lt"/>
                <a:cs typeface="+mn-cs"/>
              </a:endParaRPr>
            </a:p>
          </p:txBody>
        </p:sp>
        <p:sp>
          <p:nvSpPr>
            <p:cNvPr id="75788" name="Rettangolo 29"/>
            <p:cNvSpPr>
              <a:spLocks noChangeArrowheads="1"/>
            </p:cNvSpPr>
            <p:nvPr/>
          </p:nvSpPr>
          <p:spPr bwMode="auto">
            <a:xfrm>
              <a:off x="3983164" y="2747486"/>
              <a:ext cx="1263499" cy="3554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500">
                  <a:solidFill>
                    <a:srgbClr val="008000"/>
                  </a:solidFill>
                  <a:latin typeface="Arial" charset="0"/>
                </a:rPr>
                <a:t>Pituitary adenoma</a:t>
              </a: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r>
                <a:rPr lang="it-IT" sz="1500">
                  <a:solidFill>
                    <a:srgbClr val="008000"/>
                  </a:solidFill>
                  <a:latin typeface="Arial" charset="0"/>
                </a:rPr>
                <a:t>Parathyroid</a:t>
              </a:r>
            </a:p>
            <a:p>
              <a:r>
                <a:rPr lang="it-IT" sz="1500">
                  <a:solidFill>
                    <a:srgbClr val="008000"/>
                  </a:solidFill>
                  <a:latin typeface="Arial" charset="0"/>
                </a:rPr>
                <a:t>Hyperplasia</a:t>
              </a: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endParaRPr lang="it-IT" sz="1500">
                <a:solidFill>
                  <a:srgbClr val="008000"/>
                </a:solidFill>
                <a:latin typeface="Arial" charset="0"/>
              </a:endParaRPr>
            </a:p>
            <a:p>
              <a:r>
                <a:rPr lang="it-IT" sz="1500">
                  <a:solidFill>
                    <a:srgbClr val="008000"/>
                  </a:solidFill>
                  <a:latin typeface="Arial" charset="0"/>
                </a:rPr>
                <a:t>Adrenal</a:t>
              </a:r>
            </a:p>
            <a:p>
              <a:r>
                <a:rPr lang="it-IT" sz="1500">
                  <a:solidFill>
                    <a:srgbClr val="008000"/>
                  </a:solidFill>
                  <a:latin typeface="Arial" charset="0"/>
                </a:rPr>
                <a:t>Renal</a:t>
              </a:r>
            </a:p>
            <a:p>
              <a:r>
                <a:rPr lang="it-IT" sz="1500">
                  <a:solidFill>
                    <a:srgbClr val="008000"/>
                  </a:solidFill>
                  <a:latin typeface="Arial" charset="0"/>
                </a:rPr>
                <a:t>Gonads</a:t>
              </a:r>
            </a:p>
          </p:txBody>
        </p:sp>
      </p:grpSp>
      <p:grpSp>
        <p:nvGrpSpPr>
          <p:cNvPr id="75789" name="Gruppo 21"/>
          <p:cNvGrpSpPr>
            <a:grpSpLocks/>
          </p:cNvGrpSpPr>
          <p:nvPr/>
        </p:nvGrpSpPr>
        <p:grpSpPr bwMode="auto">
          <a:xfrm>
            <a:off x="5362575" y="2314575"/>
            <a:ext cx="1277938" cy="3995738"/>
            <a:chOff x="3953690" y="2306538"/>
            <a:chExt cx="1292974" cy="3995767"/>
          </a:xfrm>
        </p:grpSpPr>
        <p:sp>
          <p:nvSpPr>
            <p:cNvPr id="25" name="Rettangolo 24"/>
            <p:cNvSpPr/>
            <p:nvPr/>
          </p:nvSpPr>
          <p:spPr bwMode="auto">
            <a:xfrm>
              <a:off x="3953690" y="2306538"/>
              <a:ext cx="1292974" cy="3962429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4087003" y="2306538"/>
              <a:ext cx="793452" cy="369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3 PAs</a:t>
              </a:r>
              <a:endParaRPr lang="it-IT" sz="2400" dirty="0">
                <a:solidFill>
                  <a:srgbClr val="CC0000"/>
                </a:solidFill>
                <a:latin typeface="+mj-lt"/>
                <a:cs typeface="+mn-cs"/>
              </a:endParaRPr>
            </a:p>
          </p:txBody>
        </p:sp>
        <p:sp>
          <p:nvSpPr>
            <p:cNvPr id="75792" name="Rettangolo 26"/>
            <p:cNvSpPr>
              <a:spLocks noChangeArrowheads="1"/>
            </p:cNvSpPr>
            <p:nvPr/>
          </p:nvSpPr>
          <p:spPr bwMode="auto">
            <a:xfrm>
              <a:off x="3983164" y="2747486"/>
              <a:ext cx="1263499" cy="3554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500">
                  <a:solidFill>
                    <a:srgbClr val="CC0000"/>
                  </a:solidFill>
                  <a:latin typeface="Arial" charset="0"/>
                </a:rPr>
                <a:t>Pituitary adenoma</a:t>
              </a: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r>
                <a:rPr lang="it-IT" sz="1500">
                  <a:solidFill>
                    <a:srgbClr val="CC0000"/>
                  </a:solidFill>
                  <a:latin typeface="Arial" charset="0"/>
                </a:rPr>
                <a:t>Paragan-</a:t>
              </a:r>
            </a:p>
            <a:p>
              <a:r>
                <a:rPr lang="it-IT" sz="1500">
                  <a:solidFill>
                    <a:srgbClr val="CC0000"/>
                  </a:solidFill>
                  <a:latin typeface="Arial" charset="0"/>
                </a:rPr>
                <a:t>glioma </a:t>
              </a: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endParaRPr lang="it-IT" sz="1500">
                <a:solidFill>
                  <a:srgbClr val="CC0000"/>
                </a:solidFill>
                <a:latin typeface="Arial" charset="0"/>
              </a:endParaRPr>
            </a:p>
            <a:p>
              <a:r>
                <a:rPr lang="it-IT" sz="1500">
                  <a:solidFill>
                    <a:srgbClr val="CC0000"/>
                  </a:solidFill>
                  <a:latin typeface="Arial" charset="0"/>
                </a:rPr>
                <a:t>Pheo-chromo-cytoma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1547813" y="2995613"/>
            <a:ext cx="7056437" cy="1512887"/>
          </a:xfrm>
          <a:prstGeom prst="foldedCorner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marL="88900" lvl="1">
              <a:tabLst>
                <a:tab pos="88900" algn="l"/>
              </a:tabLst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Adenomi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paratiroidei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8900" lvl="1">
              <a:tabLst>
                <a:tab pos="88900" algn="l"/>
              </a:tabLst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Tumori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endocrini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GEP</a:t>
            </a:r>
          </a:p>
          <a:p>
            <a:pPr marL="88900" lvl="1">
              <a:tabLst>
                <a:tab pos="88900" algn="l"/>
              </a:tabLst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Adenomi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ipofisari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979613" y="4532313"/>
            <a:ext cx="5976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…ma la MEN1 si può manifestare con le più varie combinazioni di &gt;20 diversi tumori endocrini e non endocrini</a:t>
            </a:r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1655763" y="1392238"/>
            <a:ext cx="5795962" cy="86518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80101"/>
                </a:solidFill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10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10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10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10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t-IT" altLang="it-IT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Quando pensare alla MEN1?</a:t>
            </a:r>
            <a:endParaRPr lang="it-IT" altLang="it-IT" sz="3200" b="0" dirty="0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838825" y="3068638"/>
            <a:ext cx="25987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duodeno-pancreatici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(35-75%)</a:t>
            </a:r>
            <a:endParaRPr lang="it-IT" sz="1600" dirty="0"/>
          </a:p>
        </p:txBody>
      </p:sp>
      <p:sp>
        <p:nvSpPr>
          <p:cNvPr id="29" name="Rettangolo 28"/>
          <p:cNvSpPr/>
          <p:nvPr/>
        </p:nvSpPr>
        <p:spPr>
          <a:xfrm>
            <a:off x="6643688" y="3862388"/>
            <a:ext cx="10969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gastrici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(20-35%)</a:t>
            </a:r>
            <a:endParaRPr 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5313363" y="3641725"/>
            <a:ext cx="122237" cy="147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7" name="Connettore 4 6"/>
          <p:cNvCxnSpPr/>
          <p:nvPr/>
        </p:nvCxnSpPr>
        <p:spPr>
          <a:xfrm flipV="1">
            <a:off x="5435600" y="3284538"/>
            <a:ext cx="403225" cy="357187"/>
          </a:xfrm>
          <a:prstGeom prst="bentConnector3">
            <a:avLst>
              <a:gd name="adj1" fmla="val 6099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4 8"/>
          <p:cNvCxnSpPr/>
          <p:nvPr/>
        </p:nvCxnSpPr>
        <p:spPr>
          <a:xfrm>
            <a:off x="5451475" y="3644900"/>
            <a:ext cx="1295400" cy="471488"/>
          </a:xfrm>
          <a:prstGeom prst="bentConnector3">
            <a:avLst>
              <a:gd name="adj1" fmla="val 18139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421063" y="6500813"/>
            <a:ext cx="2844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Pieterman</a:t>
            </a:r>
            <a:r>
              <a:rPr lang="it-IT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it-IT" sz="1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et</a:t>
            </a:r>
            <a:r>
              <a:rPr lang="it-IT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al.</a:t>
            </a:r>
            <a:r>
              <a:rPr lang="it-IT" sz="1000" dirty="0">
                <a:latin typeface="+mn-lt"/>
              </a:rPr>
              <a:t> </a:t>
            </a:r>
            <a:r>
              <a:rPr lang="it-IT" sz="1000" dirty="0" err="1">
                <a:latin typeface="+mn-lt"/>
              </a:rPr>
              <a:t>Familial</a:t>
            </a:r>
            <a:r>
              <a:rPr lang="it-IT" sz="1000" dirty="0">
                <a:latin typeface="+mn-lt"/>
              </a:rPr>
              <a:t> </a:t>
            </a:r>
            <a:r>
              <a:rPr lang="it-IT" sz="1000" dirty="0" err="1">
                <a:latin typeface="+mn-lt"/>
              </a:rPr>
              <a:t>Cancer</a:t>
            </a:r>
            <a:r>
              <a:rPr lang="it-IT" sz="1000" dirty="0">
                <a:latin typeface="+mn-lt"/>
              </a:rPr>
              <a:t>  2011; 10:157–171</a:t>
            </a:r>
            <a:endParaRPr lang="it-IT" sz="1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1547813" y="2413000"/>
            <a:ext cx="1393825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it-IT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88925" y="1331913"/>
            <a:ext cx="1408113" cy="64611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 </a:t>
            </a:r>
            <a:r>
              <a:rPr lang="it-IT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PAs</a:t>
            </a:r>
            <a:endParaRPr lang="it-IT" sz="3600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103427" name="Rettangolo 12"/>
          <p:cNvSpPr>
            <a:spLocks noChangeArrowheads="1"/>
          </p:cNvSpPr>
          <p:nvPr/>
        </p:nvSpPr>
        <p:spPr bwMode="auto">
          <a:xfrm>
            <a:off x="3903663" y="3357563"/>
            <a:ext cx="5240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LOH of SDHD has been reported in pituitary tumors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428875" y="6257925"/>
            <a:ext cx="3894138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 err="1">
                <a:latin typeface="+mn-lt"/>
                <a:cs typeface="+mn-cs"/>
              </a:rPr>
              <a:t>Baysal</a:t>
            </a:r>
            <a:r>
              <a:rPr lang="en-US" sz="1100" dirty="0">
                <a:latin typeface="+mn-lt"/>
                <a:cs typeface="+mn-cs"/>
              </a:rPr>
              <a:t> et al. </a:t>
            </a:r>
            <a:r>
              <a:rPr lang="it-IT" sz="1100" dirty="0">
                <a:latin typeface="+mn-lt"/>
                <a:cs typeface="+mn-cs"/>
              </a:rPr>
              <a:t>Science 287: 848–851, 2000</a:t>
            </a:r>
          </a:p>
          <a:p>
            <a:pPr algn="ctr">
              <a:defRPr/>
            </a:pPr>
            <a:r>
              <a:rPr lang="it-IT" sz="1100" dirty="0" err="1">
                <a:latin typeface="+mn-lt"/>
                <a:cs typeface="+mn-cs"/>
              </a:rPr>
              <a:t>Xekouki</a:t>
            </a:r>
            <a:r>
              <a:rPr lang="it-IT" sz="1100" dirty="0">
                <a:latin typeface="+mn-lt"/>
                <a:cs typeface="+mn-cs"/>
              </a:rPr>
              <a:t> </a:t>
            </a:r>
            <a:r>
              <a:rPr lang="it-IT" sz="1100" dirty="0" err="1">
                <a:latin typeface="+mn-lt"/>
                <a:cs typeface="+mn-cs"/>
              </a:rPr>
              <a:t>et</a:t>
            </a:r>
            <a:r>
              <a:rPr lang="it-IT" sz="1100" dirty="0">
                <a:latin typeface="+mn-lt"/>
                <a:cs typeface="+mn-cs"/>
              </a:rPr>
              <a:t> al.</a:t>
            </a:r>
            <a:r>
              <a:rPr lang="en-US" sz="1100" dirty="0">
                <a:latin typeface="+mn-lt"/>
                <a:cs typeface="+mn-cs"/>
              </a:rPr>
              <a:t> </a:t>
            </a:r>
            <a:r>
              <a:rPr lang="en-US" sz="1100" dirty="0" err="1">
                <a:latin typeface="+mn-lt"/>
                <a:cs typeface="+mn-cs"/>
              </a:rPr>
              <a:t>Endocr</a:t>
            </a:r>
            <a:r>
              <a:rPr lang="en-US" sz="1100" dirty="0">
                <a:latin typeface="+mn-lt"/>
                <a:cs typeface="+mn-cs"/>
              </a:rPr>
              <a:t> </a:t>
            </a:r>
            <a:r>
              <a:rPr lang="en-US" sz="1100" dirty="0" err="1">
                <a:latin typeface="+mn-lt"/>
                <a:cs typeface="+mn-cs"/>
              </a:rPr>
              <a:t>Relat</a:t>
            </a:r>
            <a:r>
              <a:rPr lang="en-US" sz="1100" dirty="0">
                <a:latin typeface="+mn-lt"/>
                <a:cs typeface="+mn-cs"/>
              </a:rPr>
              <a:t> Cancer 19: </a:t>
            </a:r>
            <a:r>
              <a:rPr lang="it-IT" sz="1100" dirty="0">
                <a:latin typeface="+mn-lt"/>
                <a:cs typeface="+mn-cs"/>
              </a:rPr>
              <a:t>C33–40, 2012</a:t>
            </a:r>
          </a:p>
          <a:p>
            <a:pPr algn="ctr">
              <a:defRPr/>
            </a:pPr>
            <a:r>
              <a:rPr lang="en-US" sz="1100" dirty="0">
                <a:latin typeface="+mn-lt"/>
                <a:cs typeface="+mn-cs"/>
              </a:rPr>
              <a:t>Gill et al. Am J </a:t>
            </a:r>
            <a:r>
              <a:rPr lang="en-US" sz="1100" dirty="0" err="1">
                <a:latin typeface="+mn-lt"/>
                <a:cs typeface="+mn-cs"/>
              </a:rPr>
              <a:t>Surg</a:t>
            </a:r>
            <a:r>
              <a:rPr lang="en-US" sz="1100" dirty="0">
                <a:latin typeface="+mn-lt"/>
                <a:cs typeface="+mn-cs"/>
              </a:rPr>
              <a:t> </a:t>
            </a:r>
            <a:r>
              <a:rPr lang="en-US" sz="1100" dirty="0" err="1">
                <a:latin typeface="+mn-lt"/>
                <a:cs typeface="+mn-cs"/>
              </a:rPr>
              <a:t>Pathol</a:t>
            </a:r>
            <a:r>
              <a:rPr lang="en-US" sz="1100" dirty="0">
                <a:latin typeface="+mn-lt"/>
                <a:cs typeface="+mn-cs"/>
              </a:rPr>
              <a:t> </a:t>
            </a:r>
            <a:r>
              <a:rPr lang="it-IT" sz="1100" dirty="0">
                <a:latin typeface="+mn-lt"/>
                <a:cs typeface="+mn-cs"/>
              </a:rPr>
              <a:t>38: 560–566, 2014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285750" y="2143125"/>
            <a:ext cx="3651250" cy="1512888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lvl="1" indent="0">
              <a:tabLst>
                <a:tab pos="457200" algn="l"/>
              </a:tabLst>
              <a:defRPr/>
            </a:pPr>
            <a:r>
              <a:rPr lang="en-GB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p</a:t>
            </a:r>
            <a:r>
              <a:rPr lang="en-GB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araganglioma</a:t>
            </a:r>
            <a:endParaRPr lang="en-GB" sz="28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0" lvl="1" indent="0">
              <a:tabLst>
                <a:tab pos="457200" algn="l"/>
              </a:tabLst>
              <a:defRPr/>
            </a:pPr>
            <a:r>
              <a:rPr lang="en-GB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pheochromocytoma</a:t>
            </a:r>
            <a:endParaRPr lang="en-GB" sz="28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0" lvl="1" indent="0">
              <a:tabLst>
                <a:tab pos="457200" algn="l"/>
              </a:tabLst>
              <a:defRPr/>
            </a:pPr>
            <a:r>
              <a:rPr lang="en-GB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pituitary </a:t>
            </a:r>
            <a:r>
              <a:rPr lang="en-GB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tumors</a:t>
            </a:r>
            <a:endParaRPr lang="en-GB" sz="28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1034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9550" y="1428750"/>
            <a:ext cx="49815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2"/>
          <p:cNvSpPr/>
          <p:nvPr/>
        </p:nvSpPr>
        <p:spPr>
          <a:xfrm>
            <a:off x="357188" y="4071938"/>
            <a:ext cx="792956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		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3 in SDHD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			2 in SDHB 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			2 in SDHC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			1 in SDHA</a:t>
            </a: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 somatic mutations in SDHA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5572125" y="4357688"/>
            <a:ext cx="21431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mostly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missense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mutations</a:t>
            </a:r>
            <a:endParaRPr lang="it-IT" sz="2400" dirty="0">
              <a:latin typeface="Times New Roman" pitchFamily="18" charset="0"/>
              <a:cs typeface="+mn-cs"/>
            </a:endParaRPr>
          </a:p>
        </p:txBody>
      </p:sp>
      <p:sp>
        <p:nvSpPr>
          <p:cNvPr id="103440" name="Parentesi graffa aperta 17"/>
          <p:cNvSpPr>
            <a:spLocks/>
          </p:cNvSpPr>
          <p:nvPr/>
        </p:nvSpPr>
        <p:spPr bwMode="auto">
          <a:xfrm>
            <a:off x="3786188" y="4071938"/>
            <a:ext cx="285750" cy="1285875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23863" y="4513263"/>
            <a:ext cx="35052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8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SDH germ-line mutations</a:t>
            </a:r>
            <a:endParaRPr lang="it-IT" sz="2000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88925" y="1331913"/>
            <a:ext cx="1408113" cy="64611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 </a:t>
            </a:r>
            <a:r>
              <a:rPr lang="it-IT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PAs</a:t>
            </a:r>
            <a:endParaRPr lang="it-IT" sz="3600" dirty="0">
              <a:solidFill>
                <a:srgbClr val="7030A0"/>
              </a:solidFill>
              <a:cs typeface="+mn-cs"/>
            </a:endParaRPr>
          </a:p>
        </p:txBody>
      </p:sp>
      <p:pic>
        <p:nvPicPr>
          <p:cNvPr id="105482" name="Picture 3"/>
          <p:cNvPicPr>
            <a:picLocks noChangeAspect="1" noChangeArrowheads="1"/>
          </p:cNvPicPr>
          <p:nvPr/>
        </p:nvPicPr>
        <p:blipFill>
          <a:blip r:embed="rId3"/>
          <a:srcRect r="1913"/>
          <a:stretch>
            <a:fillRect/>
          </a:stretch>
        </p:blipFill>
        <p:spPr bwMode="auto">
          <a:xfrm>
            <a:off x="1185863" y="2073275"/>
            <a:ext cx="63150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3" name="Rettangolo 22"/>
          <p:cNvSpPr>
            <a:spLocks noChangeArrowheads="1"/>
          </p:cNvSpPr>
          <p:nvPr/>
        </p:nvSpPr>
        <p:spPr bwMode="auto">
          <a:xfrm>
            <a:off x="2643188" y="6572250"/>
            <a:ext cx="3429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latin typeface="Times New Roman" pitchFamily="18" charset="0"/>
              </a:rPr>
              <a:t>Evenepoel et al. </a:t>
            </a:r>
            <a:r>
              <a:rPr lang="en-US" sz="1200">
                <a:latin typeface="Times New Roman" pitchFamily="18" charset="0"/>
              </a:rPr>
              <a:t>Genetics in medicine 2015:17, 8</a:t>
            </a:r>
            <a:endParaRPr lang="it-IT" sz="1200">
              <a:latin typeface="Times New Roman" pitchFamily="18" charset="0"/>
            </a:endParaRPr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88" y="2452688"/>
            <a:ext cx="8048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88925" y="1331913"/>
            <a:ext cx="1408113" cy="64611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 </a:t>
            </a:r>
            <a:r>
              <a:rPr lang="it-IT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PAs</a:t>
            </a:r>
            <a:endParaRPr lang="it-IT" sz="3600" dirty="0">
              <a:solidFill>
                <a:srgbClr val="7030A0"/>
              </a:solidFill>
              <a:cs typeface="+mn-cs"/>
            </a:endParaRP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038" y="1154113"/>
            <a:ext cx="369570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214313" y="2643188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SDHx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genes encode the subunits of SDH or mitochondrial complex II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57188" y="4502150"/>
            <a:ext cx="7358062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articipates to the electron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transfer chain of the mitochondria </a:t>
            </a:r>
          </a:p>
          <a:p>
            <a:pPr marL="266700" indent="-266700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member of the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Kreb's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cycle </a:t>
            </a:r>
          </a:p>
          <a:p>
            <a:pPr marL="266700" indent="-266700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plays a role in oxygen sensation and tumor suppression</a:t>
            </a:r>
            <a:endParaRPr lang="it-IT" sz="2800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88925" y="1331913"/>
            <a:ext cx="1408113" cy="64611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 </a:t>
            </a:r>
            <a:r>
              <a:rPr lang="it-IT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PAs</a:t>
            </a:r>
            <a:endParaRPr lang="it-IT" sz="3600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643188" y="5572125"/>
            <a:ext cx="5507037" cy="830263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resistance to apoptotic signals 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enhanced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glycolysis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for the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tumor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439863"/>
            <a:ext cx="369570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>
          <a:xfrm>
            <a:off x="428625" y="2286000"/>
            <a:ext cx="27178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SDH mutations</a:t>
            </a:r>
            <a:endParaRPr lang="it-IT" sz="3200" dirty="0">
              <a:latin typeface="Times New Roman" pitchFamily="18" charset="0"/>
              <a:cs typeface="+mn-cs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114425" y="2928938"/>
            <a:ext cx="37433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impairment of the electron transfer chain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2071688" y="3929063"/>
            <a:ext cx="30003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accumulation of metabolites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3214688" y="4857750"/>
            <a:ext cx="11414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/>
              </a:rPr>
              <a:t>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HIF</a:t>
            </a:r>
          </a:p>
        </p:txBody>
      </p:sp>
      <p:sp>
        <p:nvSpPr>
          <p:cNvPr id="27" name="Freccia curva 26"/>
          <p:cNvSpPr/>
          <p:nvPr/>
        </p:nvSpPr>
        <p:spPr bwMode="auto">
          <a:xfrm flipV="1">
            <a:off x="571500" y="2857500"/>
            <a:ext cx="571500" cy="571500"/>
          </a:xfrm>
          <a:prstGeom prst="ben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sz="2400">
              <a:latin typeface="Times New Roman" pitchFamily="18" charset="0"/>
              <a:cs typeface="+mn-cs"/>
            </a:endParaRPr>
          </a:p>
        </p:txBody>
      </p:sp>
      <p:sp>
        <p:nvSpPr>
          <p:cNvPr id="28" name="Freccia curva 27"/>
          <p:cNvSpPr/>
          <p:nvPr/>
        </p:nvSpPr>
        <p:spPr bwMode="auto">
          <a:xfrm flipV="1">
            <a:off x="1500188" y="3714750"/>
            <a:ext cx="571500" cy="571500"/>
          </a:xfrm>
          <a:prstGeom prst="ben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sz="2400">
              <a:latin typeface="Times New Roman" pitchFamily="18" charset="0"/>
              <a:cs typeface="+mn-cs"/>
            </a:endParaRPr>
          </a:p>
        </p:txBody>
      </p:sp>
      <p:sp>
        <p:nvSpPr>
          <p:cNvPr id="29" name="Freccia curva 28"/>
          <p:cNvSpPr/>
          <p:nvPr/>
        </p:nvSpPr>
        <p:spPr bwMode="auto">
          <a:xfrm flipV="1">
            <a:off x="2643188" y="4681538"/>
            <a:ext cx="571500" cy="571500"/>
          </a:xfrm>
          <a:prstGeom prst="ben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sz="2400">
              <a:latin typeface="Times New Roman" pitchFamily="18" charset="0"/>
              <a:cs typeface="+mn-cs"/>
            </a:endParaRPr>
          </a:p>
        </p:txBody>
      </p:sp>
      <p:sp>
        <p:nvSpPr>
          <p:cNvPr id="30" name="Freccia curva 29"/>
          <p:cNvSpPr/>
          <p:nvPr/>
        </p:nvSpPr>
        <p:spPr bwMode="auto">
          <a:xfrm rot="5400000">
            <a:off x="4429125" y="5000625"/>
            <a:ext cx="571500" cy="571500"/>
          </a:xfrm>
          <a:prstGeom prst="ben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sz="2400">
              <a:latin typeface="Times New Roman" pitchFamily="18" charset="0"/>
              <a:cs typeface="+mn-cs"/>
            </a:endParaRPr>
          </a:p>
        </p:txBody>
      </p:sp>
      <p:sp>
        <p:nvSpPr>
          <p:cNvPr id="109588" name="Rettangolo 30"/>
          <p:cNvSpPr>
            <a:spLocks noChangeArrowheads="1"/>
          </p:cNvSpPr>
          <p:nvPr/>
        </p:nvSpPr>
        <p:spPr bwMode="auto">
          <a:xfrm>
            <a:off x="3214688" y="6438900"/>
            <a:ext cx="3357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latin typeface="Times New Roman" pitchFamily="18" charset="0"/>
              </a:rPr>
              <a:t>Rutter et al. Mitochondrion 2010;10:393-401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428625" y="2095500"/>
            <a:ext cx="7286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coexistence of pituitary adenomas and</a:t>
            </a: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paragangliomas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/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pheochromocytomas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within the same patient is rare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2500313" y="4214813"/>
            <a:ext cx="3357562" cy="175418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larger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aggressive growth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possible metastases</a:t>
            </a:r>
          </a:p>
        </p:txBody>
      </p:sp>
      <p:sp>
        <p:nvSpPr>
          <p:cNvPr id="111627" name="Rettangolo 33"/>
          <p:cNvSpPr>
            <a:spLocks noChangeArrowheads="1"/>
          </p:cNvSpPr>
          <p:nvPr/>
        </p:nvSpPr>
        <p:spPr bwMode="auto">
          <a:xfrm>
            <a:off x="3571875" y="3000375"/>
            <a:ext cx="392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latin typeface="Times New Roman" pitchFamily="18" charset="0"/>
              </a:rPr>
              <a:t>Xekouki et al. </a:t>
            </a:r>
            <a:r>
              <a:rPr lang="en-US" sz="1200">
                <a:latin typeface="Times New Roman" pitchFamily="18" charset="0"/>
              </a:rPr>
              <a:t>Sect Endocrinol Genet </a:t>
            </a:r>
            <a:r>
              <a:rPr lang="it-IT" sz="1200">
                <a:latin typeface="Times New Roman" pitchFamily="18" charset="0"/>
              </a:rPr>
              <a:t>2012;19:33-40.</a:t>
            </a:r>
          </a:p>
          <a:p>
            <a:r>
              <a:rPr lang="it-IT" sz="1200">
                <a:latin typeface="Times New Roman" pitchFamily="18" charset="0"/>
              </a:rPr>
              <a:t>Denes et al. </a:t>
            </a:r>
            <a:r>
              <a:rPr lang="en-US" sz="1200">
                <a:latin typeface="Times New Roman" pitchFamily="18" charset="0"/>
              </a:rPr>
              <a:t>J Clin Endocrinol Metab 2015;100:E531-41.</a:t>
            </a:r>
          </a:p>
          <a:p>
            <a:r>
              <a:rPr lang="it-IT" sz="1200">
                <a:latin typeface="Times New Roman" pitchFamily="18" charset="0"/>
              </a:rPr>
              <a:t>O'Toole et al. </a:t>
            </a:r>
            <a:r>
              <a:rPr lang="en-US" sz="1200">
                <a:latin typeface="Times New Roman" pitchFamily="18" charset="0"/>
              </a:rPr>
              <a:t>Endocr Relat Cancer </a:t>
            </a:r>
            <a:r>
              <a:rPr lang="it-IT" sz="1200">
                <a:latin typeface="Times New Roman" pitchFamily="18" charset="0"/>
              </a:rPr>
              <a:t>2015;22:T105-22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500063" y="4643438"/>
            <a:ext cx="1857375" cy="8572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pituitary adenomas </a:t>
            </a:r>
            <a:endParaRPr lang="it-IT" sz="24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288925" y="1331913"/>
            <a:ext cx="1408113" cy="64611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 </a:t>
            </a:r>
            <a:r>
              <a:rPr lang="it-IT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PAs</a:t>
            </a:r>
            <a:endParaRPr lang="it-IT" sz="3600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111630" name="Rettangolo 36"/>
          <p:cNvSpPr>
            <a:spLocks noChangeArrowheads="1"/>
          </p:cNvSpPr>
          <p:nvPr/>
        </p:nvSpPr>
        <p:spPr bwMode="auto">
          <a:xfrm>
            <a:off x="2071688" y="6000750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latin typeface="Times New Roman" pitchFamily="18" charset="0"/>
              </a:rPr>
              <a:t>Tufton et al. Endocr Pathol 2016;7; DOI 10.1007/s12022-017-9474-7.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8" descr="Risultati immagini per mayo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683" name="AutoShape 10" descr="Risultati immagini per mayo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684" name="AutoShape 12" descr="Risultati immagini per mayo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" name="Rettangolo arrotondato 18"/>
          <p:cNvSpPr/>
          <p:nvPr/>
        </p:nvSpPr>
        <p:spPr bwMode="auto">
          <a:xfrm>
            <a:off x="107950" y="2543175"/>
            <a:ext cx="3482975" cy="136683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pituitary adenomas</a:t>
            </a:r>
            <a:endParaRPr lang="it-IT" sz="28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3" name="Rettangolo arrotondato 22"/>
          <p:cNvSpPr/>
          <p:nvPr/>
        </p:nvSpPr>
        <p:spPr bwMode="auto">
          <a:xfrm>
            <a:off x="3492500" y="1279525"/>
            <a:ext cx="1871663" cy="8763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sporadic</a:t>
            </a:r>
            <a:endParaRPr lang="it-IT" sz="2400" dirty="0">
              <a:latin typeface="Times New Roman" pitchFamily="18" charset="0"/>
              <a:cs typeface="+mn-cs"/>
            </a:endParaRPr>
          </a:p>
        </p:txBody>
      </p:sp>
      <p:sp>
        <p:nvSpPr>
          <p:cNvPr id="24" name="Rettangolo arrotondato 23"/>
          <p:cNvSpPr/>
          <p:nvPr/>
        </p:nvSpPr>
        <p:spPr bwMode="auto">
          <a:xfrm>
            <a:off x="3492500" y="4343400"/>
            <a:ext cx="1871663" cy="874713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familial</a:t>
            </a:r>
            <a:endParaRPr lang="it-IT" sz="2400" dirty="0">
              <a:latin typeface="Times New Roman" pitchFamily="18" charset="0"/>
              <a:cs typeface="+mn-cs"/>
            </a:endParaRPr>
          </a:p>
        </p:txBody>
      </p:sp>
      <p:sp>
        <p:nvSpPr>
          <p:cNvPr id="26" name="Rettangolo arrotondato 25"/>
          <p:cNvSpPr/>
          <p:nvPr/>
        </p:nvSpPr>
        <p:spPr bwMode="auto">
          <a:xfrm>
            <a:off x="5940425" y="2687638"/>
            <a:ext cx="2879725" cy="143827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Associated with </a:t>
            </a:r>
          </a:p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other endocrine </a:t>
            </a:r>
          </a:p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abnormalities</a:t>
            </a:r>
          </a:p>
        </p:txBody>
      </p:sp>
      <p:sp>
        <p:nvSpPr>
          <p:cNvPr id="29" name="Rettangolo arrotondato 28"/>
          <p:cNvSpPr/>
          <p:nvPr/>
        </p:nvSpPr>
        <p:spPr bwMode="auto">
          <a:xfrm>
            <a:off x="6494463" y="4632325"/>
            <a:ext cx="1771650" cy="143827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Isolated </a:t>
            </a:r>
          </a:p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disorder</a:t>
            </a:r>
          </a:p>
        </p:txBody>
      </p:sp>
      <p:sp>
        <p:nvSpPr>
          <p:cNvPr id="30" name="Freccia curva 29"/>
          <p:cNvSpPr/>
          <p:nvPr/>
        </p:nvSpPr>
        <p:spPr bwMode="auto">
          <a:xfrm>
            <a:off x="2051050" y="1409700"/>
            <a:ext cx="1441450" cy="1152525"/>
          </a:xfrm>
          <a:prstGeom prst="ben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sz="2400">
              <a:latin typeface="Times New Roman" pitchFamily="18" charset="0"/>
              <a:cs typeface="+mn-cs"/>
            </a:endParaRPr>
          </a:p>
        </p:txBody>
      </p:sp>
      <p:sp>
        <p:nvSpPr>
          <p:cNvPr id="31" name="Freccia curva 30"/>
          <p:cNvSpPr/>
          <p:nvPr/>
        </p:nvSpPr>
        <p:spPr bwMode="auto">
          <a:xfrm flipV="1">
            <a:off x="2051050" y="3910013"/>
            <a:ext cx="1441450" cy="1152525"/>
          </a:xfrm>
          <a:prstGeom prst="ben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sz="2400">
              <a:latin typeface="Times New Roman" pitchFamily="18" charset="0"/>
              <a:cs typeface="+mn-cs"/>
            </a:endParaRPr>
          </a:p>
        </p:txBody>
      </p:sp>
      <p:sp>
        <p:nvSpPr>
          <p:cNvPr id="32" name="Freccia curva 31"/>
          <p:cNvSpPr/>
          <p:nvPr/>
        </p:nvSpPr>
        <p:spPr bwMode="auto">
          <a:xfrm flipV="1">
            <a:off x="4356100" y="5230813"/>
            <a:ext cx="2030413" cy="762000"/>
          </a:xfrm>
          <a:prstGeom prst="bentArrow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sz="2400">
              <a:latin typeface="Times New Roman" pitchFamily="18" charset="0"/>
              <a:cs typeface="+mn-cs"/>
            </a:endParaRPr>
          </a:p>
        </p:txBody>
      </p:sp>
      <p:sp>
        <p:nvSpPr>
          <p:cNvPr id="33" name="Freccia curva 32"/>
          <p:cNvSpPr/>
          <p:nvPr/>
        </p:nvSpPr>
        <p:spPr bwMode="auto">
          <a:xfrm>
            <a:off x="4356100" y="3581400"/>
            <a:ext cx="1584325" cy="762000"/>
          </a:xfrm>
          <a:prstGeom prst="bentArrow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sz="24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730" name="Connettore 1 14"/>
          <p:cNvCxnSpPr>
            <a:cxnSpLocks noChangeShapeType="1"/>
          </p:cNvCxnSpPr>
          <p:nvPr/>
        </p:nvCxnSpPr>
        <p:spPr bwMode="auto">
          <a:xfrm rot="5400000">
            <a:off x="-3428206" y="3429794"/>
            <a:ext cx="6858000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cxnSp>
      <p:sp>
        <p:nvSpPr>
          <p:cNvPr id="9" name="Título 1"/>
          <p:cNvSpPr txBox="1">
            <a:spLocks/>
          </p:cNvSpPr>
          <p:nvPr/>
        </p:nvSpPr>
        <p:spPr>
          <a:xfrm>
            <a:off x="371475" y="1071563"/>
            <a:ext cx="7772400" cy="8572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Conditions with germline mutations</a:t>
            </a:r>
          </a:p>
        </p:txBody>
      </p:sp>
      <p:sp>
        <p:nvSpPr>
          <p:cNvPr id="11" name="Rombo 10"/>
          <p:cNvSpPr/>
          <p:nvPr/>
        </p:nvSpPr>
        <p:spPr bwMode="auto">
          <a:xfrm>
            <a:off x="2500298" y="2337388"/>
            <a:ext cx="3319069" cy="3520504"/>
          </a:xfrm>
          <a:prstGeom prst="diamond">
            <a:avLst/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a libre 5"/>
          <p:cNvSpPr/>
          <p:nvPr/>
        </p:nvSpPr>
        <p:spPr bwMode="auto">
          <a:xfrm>
            <a:off x="2571736" y="1785926"/>
            <a:ext cx="1294437" cy="1372996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MEN1</a:t>
            </a:r>
          </a:p>
        </p:txBody>
      </p:sp>
      <p:sp>
        <p:nvSpPr>
          <p:cNvPr id="16" name="Forma libre 7"/>
          <p:cNvSpPr/>
          <p:nvPr/>
        </p:nvSpPr>
        <p:spPr bwMode="auto">
          <a:xfrm>
            <a:off x="2579320" y="5199276"/>
            <a:ext cx="1421176" cy="1372996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00B05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622949"/>
              <a:satOff val="1656"/>
              <a:lumOff val="-2353"/>
              <a:alphaOff val="0"/>
            </a:schemeClr>
          </a:fillRef>
          <a:effectRef idx="2">
            <a:schemeClr val="accent3">
              <a:hueOff val="7622949"/>
              <a:satOff val="1656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MEN4</a:t>
            </a:r>
          </a:p>
        </p:txBody>
      </p:sp>
      <p:sp>
        <p:nvSpPr>
          <p:cNvPr id="17" name="Forma libre 8"/>
          <p:cNvSpPr/>
          <p:nvPr/>
        </p:nvSpPr>
        <p:spPr bwMode="auto">
          <a:xfrm>
            <a:off x="4286248" y="5199276"/>
            <a:ext cx="1714512" cy="1372996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434424"/>
              <a:satOff val="2484"/>
              <a:lumOff val="-3530"/>
              <a:alphaOff val="0"/>
            </a:schemeClr>
          </a:fillRef>
          <a:effectRef idx="2">
            <a:schemeClr val="accent3">
              <a:hueOff val="11434424"/>
              <a:satOff val="2484"/>
              <a:lumOff val="-3530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Carney Complex</a:t>
            </a:r>
          </a:p>
        </p:txBody>
      </p:sp>
      <p:sp>
        <p:nvSpPr>
          <p:cNvPr id="18" name="Forma libre 10"/>
          <p:cNvSpPr/>
          <p:nvPr/>
        </p:nvSpPr>
        <p:spPr>
          <a:xfrm>
            <a:off x="1785918" y="2643182"/>
            <a:ext cx="1294437" cy="1372679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7030A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SDHx</a:t>
            </a:r>
          </a:p>
        </p:txBody>
      </p:sp>
      <p:sp>
        <p:nvSpPr>
          <p:cNvPr id="19" name="Forma libre 9"/>
          <p:cNvSpPr/>
          <p:nvPr/>
        </p:nvSpPr>
        <p:spPr>
          <a:xfrm>
            <a:off x="5134951" y="2643182"/>
            <a:ext cx="1294437" cy="1372679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811475"/>
              <a:satOff val="828"/>
              <a:lumOff val="-1177"/>
              <a:alphaOff val="0"/>
            </a:schemeClr>
          </a:fillRef>
          <a:effectRef idx="2">
            <a:schemeClr val="accent3">
              <a:hueOff val="3811475"/>
              <a:satOff val="828"/>
              <a:lumOff val="-1177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MAS</a:t>
            </a:r>
          </a:p>
        </p:txBody>
      </p:sp>
      <p:sp>
        <p:nvSpPr>
          <p:cNvPr id="29" name="Forma libre 9"/>
          <p:cNvSpPr/>
          <p:nvPr/>
        </p:nvSpPr>
        <p:spPr>
          <a:xfrm>
            <a:off x="1643042" y="4214818"/>
            <a:ext cx="1571636" cy="1372679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3">
                <a:lumMod val="2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811475"/>
              <a:satOff val="828"/>
              <a:lumOff val="-1177"/>
              <a:alphaOff val="0"/>
            </a:schemeClr>
          </a:fillRef>
          <a:effectRef idx="2">
            <a:schemeClr val="accent3">
              <a:hueOff val="3811475"/>
              <a:satOff val="828"/>
              <a:lumOff val="-1177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DICER1</a:t>
            </a:r>
          </a:p>
        </p:txBody>
      </p:sp>
      <p:sp>
        <p:nvSpPr>
          <p:cNvPr id="30" name="Forma libre 9"/>
          <p:cNvSpPr/>
          <p:nvPr/>
        </p:nvSpPr>
        <p:spPr>
          <a:xfrm>
            <a:off x="5072066" y="4214818"/>
            <a:ext cx="1428760" cy="1372679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811475"/>
              <a:satOff val="828"/>
              <a:lumOff val="-1177"/>
              <a:alphaOff val="0"/>
            </a:schemeClr>
          </a:fillRef>
          <a:effectRef idx="2">
            <a:schemeClr val="accent3">
              <a:hueOff val="3811475"/>
              <a:satOff val="828"/>
              <a:lumOff val="-1177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X-LAG</a:t>
            </a:r>
          </a:p>
        </p:txBody>
      </p:sp>
      <p:sp>
        <p:nvSpPr>
          <p:cNvPr id="13" name="Forma libre 6"/>
          <p:cNvSpPr/>
          <p:nvPr/>
        </p:nvSpPr>
        <p:spPr bwMode="auto">
          <a:xfrm>
            <a:off x="4429124" y="1785926"/>
            <a:ext cx="1294437" cy="1372996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66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811475"/>
              <a:satOff val="828"/>
              <a:lumOff val="-1177"/>
              <a:alphaOff val="0"/>
            </a:schemeClr>
          </a:fillRef>
          <a:effectRef idx="2">
            <a:schemeClr val="accent3">
              <a:hueOff val="3811475"/>
              <a:satOff val="828"/>
              <a:lumOff val="-1177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FIPA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785813" y="2044700"/>
            <a:ext cx="7715250" cy="24685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400" u="sng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Familial</a:t>
            </a:r>
            <a:r>
              <a:rPr lang="it-IT" sz="2400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it-IT" sz="2400" u="sng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Isolated</a:t>
            </a:r>
            <a:r>
              <a:rPr lang="it-IT" sz="2400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it-IT" sz="2400" u="sng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Pituitary</a:t>
            </a:r>
            <a:r>
              <a:rPr lang="it-IT" sz="2400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it-IT" sz="2400" u="sng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Adenomas</a:t>
            </a:r>
            <a:r>
              <a:rPr lang="it-IT" sz="2400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: FIPA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pituitary adenomas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occuring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in a familial setting 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without MEN1 or Carney complex mutations, 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including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somatotropinomas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prolactinomas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and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nonsecreting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pituitary adenomas</a:t>
            </a:r>
            <a:endParaRPr lang="it-IT" sz="2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88925" y="1331913"/>
            <a:ext cx="1014413" cy="646112"/>
          </a:xfrm>
          <a:prstGeom prst="rect">
            <a:avLst/>
          </a:prstGeom>
          <a:solidFill>
            <a:schemeClr val="tx1"/>
          </a:solidFill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AIP</a:t>
            </a:r>
            <a:endParaRPr lang="it-IT" sz="3600" dirty="0">
              <a:solidFill>
                <a:srgbClr val="FF0066"/>
              </a:solidFill>
              <a:cs typeface="+mn-cs"/>
            </a:endParaRPr>
          </a:p>
        </p:txBody>
      </p:sp>
      <p:pic>
        <p:nvPicPr>
          <p:cNvPr id="117763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b="45013"/>
          <a:stretch>
            <a:fillRect/>
          </a:stretch>
        </p:blipFill>
        <p:spPr bwMode="auto">
          <a:xfrm>
            <a:off x="1795463" y="1143000"/>
            <a:ext cx="5688012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8338" y="3581400"/>
            <a:ext cx="540861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810" name="Connettore 1 14"/>
          <p:cNvCxnSpPr>
            <a:cxnSpLocks noChangeShapeType="1"/>
          </p:cNvCxnSpPr>
          <p:nvPr/>
        </p:nvCxnSpPr>
        <p:spPr bwMode="auto">
          <a:xfrm rot="5400000">
            <a:off x="-3428206" y="3429794"/>
            <a:ext cx="6858000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cxnSp>
      <p:sp>
        <p:nvSpPr>
          <p:cNvPr id="11" name="Rettangolo 10"/>
          <p:cNvSpPr/>
          <p:nvPr/>
        </p:nvSpPr>
        <p:spPr>
          <a:xfrm>
            <a:off x="714375" y="4164013"/>
            <a:ext cx="7572375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AIP mutated animals develop pituitary adenomas</a:t>
            </a:r>
          </a:p>
        </p:txBody>
      </p:sp>
      <p:pic>
        <p:nvPicPr>
          <p:cNvPr id="11981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0738" y="1681163"/>
            <a:ext cx="441483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2000250" y="1125538"/>
            <a:ext cx="3357563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Animal model</a:t>
            </a:r>
            <a:endParaRPr lang="it-IT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1198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4625975"/>
            <a:ext cx="21907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6775" y="4625975"/>
            <a:ext cx="21812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6" name="Freccia a destra 15"/>
          <p:cNvSpPr>
            <a:spLocks noChangeArrowheads="1"/>
          </p:cNvSpPr>
          <p:nvPr/>
        </p:nvSpPr>
        <p:spPr bwMode="auto">
          <a:xfrm>
            <a:off x="3786188" y="5197475"/>
            <a:ext cx="785812" cy="714375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17" name="Rectángulo 7"/>
          <p:cNvSpPr/>
          <p:nvPr/>
        </p:nvSpPr>
        <p:spPr>
          <a:xfrm>
            <a:off x="2643188" y="6608763"/>
            <a:ext cx="2928937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Beckers  et al. Endocr Rev. 2013;34:239-77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288925" y="1331913"/>
            <a:ext cx="1014413" cy="646112"/>
          </a:xfrm>
          <a:prstGeom prst="rect">
            <a:avLst/>
          </a:prstGeom>
          <a:solidFill>
            <a:schemeClr val="tx1"/>
          </a:solidFill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AIP</a:t>
            </a:r>
            <a:endParaRPr lang="it-IT" sz="3600" dirty="0">
              <a:solidFill>
                <a:srgbClr val="FF0066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8350" y="2024063"/>
            <a:ext cx="50673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52413" y="1365250"/>
            <a:ext cx="1393825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it-IT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858" name="Connettore 1 14"/>
          <p:cNvCxnSpPr>
            <a:cxnSpLocks noChangeShapeType="1"/>
          </p:cNvCxnSpPr>
          <p:nvPr/>
        </p:nvCxnSpPr>
        <p:spPr bwMode="auto">
          <a:xfrm rot="5400000">
            <a:off x="-3428206" y="3429794"/>
            <a:ext cx="6858000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cxn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11263" y="1143000"/>
            <a:ext cx="6529387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1">
                <a:alpha val="74998"/>
              </a:schemeClr>
            </a:outerShdw>
          </a:effectLst>
        </p:spPr>
        <p:txBody>
          <a:bodyPr lIns="90488" tIns="44450" rIns="90488" bIns="44450"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rgbClr val="FCFEB9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ＭＳ Ｐゴシック" charset="0"/>
              </a:rPr>
              <a:t>Prevalence of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ＭＳ Ｐゴシック" charset="0"/>
              </a:rPr>
              <a:t>AIP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ＭＳ Ｐゴシック" charset="0"/>
              </a:rPr>
              <a:t>mutations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ＭＳ Ｐゴシック" charset="0"/>
            </a:endParaRPr>
          </a:p>
        </p:txBody>
      </p:sp>
      <p:graphicFrame>
        <p:nvGraphicFramePr>
          <p:cNvPr id="11" name="Tableau 5"/>
          <p:cNvGraphicFramePr>
            <a:graphicFrameLocks noGrp="1"/>
          </p:cNvGraphicFramePr>
          <p:nvPr/>
        </p:nvGraphicFramePr>
        <p:xfrm>
          <a:off x="573706" y="2068158"/>
          <a:ext cx="7739099" cy="464699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542683"/>
                <a:gridCol w="2643206"/>
                <a:gridCol w="1553210"/>
              </a:tblGrid>
              <a:tr h="617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Barlier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A et al., JCEM 2007</a:t>
                      </a:r>
                      <a:endParaRPr kumimoji="0" lang="fr-B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105 Patients with sporadic adenoma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0%</a:t>
                      </a:r>
                      <a:endParaRPr kumimoji="0" lang="fr-BE" sz="1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</a:tr>
              <a:tr h="552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Stratakis CA et al., Clin Genet 2010</a:t>
                      </a:r>
                      <a:endParaRPr kumimoji="0" lang="fr-BE" sz="1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76 pediatric Cushing’s</a:t>
                      </a:r>
                      <a:endParaRPr kumimoji="0" lang="fr-BE" sz="1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1,3%</a:t>
                      </a:r>
                      <a:endParaRPr kumimoji="0" lang="fr-BE" sz="1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</a:tr>
              <a:tr h="617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Cazabat L et al., EJE 2007</a:t>
                      </a:r>
                      <a:endParaRPr kumimoji="0" lang="fr-BE" sz="1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154 patients with GH secreting pituitary adenomas</a:t>
                      </a:r>
                      <a:endParaRPr kumimoji="0" lang="fr-BE" sz="1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3%</a:t>
                      </a:r>
                      <a:endParaRPr kumimoji="0" lang="fr-BE" sz="1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</a:tr>
              <a:tr h="551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Daly AF et al., JCEM 2007 </a:t>
                      </a:r>
                      <a:endParaRPr kumimoji="0" lang="fr-BE" sz="1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158 patients (FIPA)</a:t>
                      </a:r>
                      <a:endParaRPr kumimoji="0" lang="fr-BE" sz="1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15%</a:t>
                      </a:r>
                      <a:endParaRPr kumimoji="0" lang="fr-BE" sz="1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</a:tr>
              <a:tr h="97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Tichomirova MA et al.   EJE 2011 </a:t>
                      </a:r>
                      <a:endParaRPr kumimoji="0" lang="nl-B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163 patients  macroadenoma and </a:t>
                      </a:r>
                      <a:r>
                        <a:rPr kumimoji="0" lang="nl-B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&lt;30 </a:t>
                      </a:r>
                      <a:r>
                        <a:rPr kumimoji="0" lang="nl-BE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yr</a:t>
                      </a:r>
                      <a:endParaRPr kumimoji="0" lang="fr-B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11.7% &lt; 30yr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20%</a:t>
                      </a:r>
                      <a:r>
                        <a:rPr kumimoji="0" lang="nl-BE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&lt;18 yr</a:t>
                      </a:r>
                      <a:r>
                        <a:rPr kumimoji="0" lang="fr-BE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</a:tr>
              <a:tr h="552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Stratakis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CA et al.,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Clin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Genet 2010</a:t>
                      </a:r>
                      <a:endParaRPr kumimoji="0" lang="fr-B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11 pediatric FIPA</a:t>
                      </a:r>
                      <a:endParaRPr kumimoji="0" lang="fr-BE" sz="1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27,2%</a:t>
                      </a:r>
                      <a:endParaRPr kumimoji="0" lang="fr-BE" sz="1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</a:tr>
              <a:tr h="780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Rostomyan L  et al., Endocrine Abstracts, 2013 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113 patients with pituitary gigantism</a:t>
                      </a:r>
                      <a:endParaRPr kumimoji="0" lang="fr-BE" sz="1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33%</a:t>
                      </a:r>
                      <a:endParaRPr kumimoji="0" lang="fr-B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marT="45724" marB="45724" anchor="ctr" horzOverflow="overflow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1" name="Rettangolo 20"/>
          <p:cNvSpPr/>
          <p:nvPr/>
        </p:nvSpPr>
        <p:spPr>
          <a:xfrm>
            <a:off x="288925" y="1331913"/>
            <a:ext cx="1014413" cy="646112"/>
          </a:xfrm>
          <a:prstGeom prst="rect">
            <a:avLst/>
          </a:prstGeom>
          <a:solidFill>
            <a:schemeClr val="tx1"/>
          </a:solidFill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AIP</a:t>
            </a:r>
            <a:endParaRPr lang="it-IT" sz="3600" dirty="0">
              <a:solidFill>
                <a:srgbClr val="FF0066"/>
              </a:solidFill>
              <a:cs typeface="+mn-cs"/>
            </a:endParaRPr>
          </a:p>
        </p:txBody>
      </p:sp>
      <p:sp>
        <p:nvSpPr>
          <p:cNvPr id="13" name="Rettangolo arrotondato 12"/>
          <p:cNvSpPr>
            <a:spLocks noChangeArrowheads="1"/>
          </p:cNvSpPr>
          <p:nvPr/>
        </p:nvSpPr>
        <p:spPr bwMode="auto">
          <a:xfrm>
            <a:off x="4000500" y="6000750"/>
            <a:ext cx="3429000" cy="642938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6" name="Connettore 1 14"/>
          <p:cNvCxnSpPr>
            <a:cxnSpLocks noChangeShapeType="1"/>
          </p:cNvCxnSpPr>
          <p:nvPr/>
        </p:nvCxnSpPr>
        <p:spPr bwMode="auto">
          <a:xfrm rot="5400000">
            <a:off x="-3428206" y="3429794"/>
            <a:ext cx="6858000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cxn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5750" y="1214438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i="1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AIP</a:t>
            </a:r>
            <a:r>
              <a:rPr lang="en-US" sz="2800" i="1" kern="0" baseline="30000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mut</a:t>
            </a:r>
            <a:r>
              <a:rPr lang="en-US" sz="2800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acromegaly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Age at First Symptoms</a:t>
            </a:r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65350"/>
            <a:ext cx="37719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178050"/>
            <a:ext cx="3822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57500" y="6510338"/>
            <a:ext cx="3819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+mn-lt"/>
                <a:cs typeface="+mn-cs"/>
              </a:rPr>
              <a:t>Daly et al.  J </a:t>
            </a:r>
            <a:r>
              <a:rPr lang="en-US" sz="1200" b="1" dirty="0" err="1">
                <a:latin typeface="+mn-lt"/>
                <a:cs typeface="+mn-cs"/>
              </a:rPr>
              <a:t>Clin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Endocrinol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Metab</a:t>
            </a:r>
            <a:r>
              <a:rPr lang="en-US" sz="1200" b="1" dirty="0">
                <a:latin typeface="+mn-lt"/>
                <a:cs typeface="+mn-cs"/>
              </a:rPr>
              <a:t> 2010 ;95:E373-83.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647825" y="6000750"/>
            <a:ext cx="5495925" cy="6429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Younger a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ge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at first s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ymptoms</a:t>
            </a: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88925" y="1331913"/>
            <a:ext cx="1014413" cy="646112"/>
          </a:xfrm>
          <a:prstGeom prst="rect">
            <a:avLst/>
          </a:prstGeom>
          <a:solidFill>
            <a:schemeClr val="tx1"/>
          </a:solidFill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AIP</a:t>
            </a:r>
            <a:endParaRPr lang="it-IT" sz="3600" dirty="0">
              <a:solidFill>
                <a:srgbClr val="FF0066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954" name="Connettore 1 14"/>
          <p:cNvCxnSpPr>
            <a:cxnSpLocks noChangeShapeType="1"/>
          </p:cNvCxnSpPr>
          <p:nvPr/>
        </p:nvCxnSpPr>
        <p:spPr bwMode="auto">
          <a:xfrm rot="5400000">
            <a:off x="-3428206" y="3429794"/>
            <a:ext cx="6858000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cxn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57188" y="1357313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i="1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AIP</a:t>
            </a:r>
            <a:r>
              <a:rPr lang="en-US" sz="2800" kern="0" baseline="30000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mut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acromegaly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Max Tumor Diameter</a:t>
            </a:r>
          </a:p>
        </p:txBody>
      </p:sp>
      <p:pic>
        <p:nvPicPr>
          <p:cNvPr id="1259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2286000"/>
            <a:ext cx="74295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333625" y="6438900"/>
            <a:ext cx="3819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+mn-lt"/>
                <a:cs typeface="+mn-cs"/>
              </a:rPr>
              <a:t>Daly et al.  J </a:t>
            </a:r>
            <a:r>
              <a:rPr lang="en-US" sz="1200" b="1" dirty="0" err="1">
                <a:latin typeface="+mn-lt"/>
                <a:cs typeface="+mn-cs"/>
              </a:rPr>
              <a:t>Clin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Endocrinol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Metab</a:t>
            </a:r>
            <a:r>
              <a:rPr lang="en-US" sz="1200" b="1" dirty="0">
                <a:latin typeface="+mn-lt"/>
                <a:cs typeface="+mn-cs"/>
              </a:rPr>
              <a:t> 2010 ;95:E373-83.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47825" y="6072188"/>
            <a:ext cx="5495925" cy="6429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Greater tumor diameter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288925" y="1331913"/>
            <a:ext cx="1014413" cy="646112"/>
          </a:xfrm>
          <a:prstGeom prst="rect">
            <a:avLst/>
          </a:prstGeom>
          <a:solidFill>
            <a:schemeClr val="tx1"/>
          </a:solidFill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AIP</a:t>
            </a:r>
            <a:endParaRPr lang="it-IT" sz="3600" dirty="0">
              <a:solidFill>
                <a:srgbClr val="FF0066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002" name="Connettore 1 14"/>
          <p:cNvCxnSpPr>
            <a:cxnSpLocks noChangeShapeType="1"/>
          </p:cNvCxnSpPr>
          <p:nvPr/>
        </p:nvCxnSpPr>
        <p:spPr bwMode="auto">
          <a:xfrm rot="5400000">
            <a:off x="-3428206" y="3429794"/>
            <a:ext cx="6858000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cxn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0063" y="1366838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i="1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AIP</a:t>
            </a:r>
            <a:r>
              <a:rPr lang="en-US" sz="2800" i="1" kern="0" baseline="30000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mut</a:t>
            </a:r>
            <a:r>
              <a:rPr lang="en-US" sz="2800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acromegaly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GH Secretion</a:t>
            </a:r>
          </a:p>
        </p:txBody>
      </p:sp>
      <p:pic>
        <p:nvPicPr>
          <p:cNvPr id="1280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2273300"/>
            <a:ext cx="7462838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476500" y="6510338"/>
            <a:ext cx="3819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+mn-lt"/>
                <a:cs typeface="+mn-cs"/>
              </a:rPr>
              <a:t>Daly et al.  J </a:t>
            </a:r>
            <a:r>
              <a:rPr lang="en-US" sz="1200" b="1" dirty="0" err="1">
                <a:latin typeface="+mn-lt"/>
                <a:cs typeface="+mn-cs"/>
              </a:rPr>
              <a:t>Clin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Endocrinol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Metab</a:t>
            </a:r>
            <a:r>
              <a:rPr lang="en-US" sz="1200" b="1" dirty="0">
                <a:latin typeface="+mn-lt"/>
                <a:cs typeface="+mn-cs"/>
              </a:rPr>
              <a:t> 2010 ;95:E373-83.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47825" y="5929313"/>
            <a:ext cx="5495925" cy="6429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More robust GH secretion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288925" y="1331913"/>
            <a:ext cx="1014413" cy="646112"/>
          </a:xfrm>
          <a:prstGeom prst="rect">
            <a:avLst/>
          </a:prstGeom>
          <a:solidFill>
            <a:schemeClr val="tx1"/>
          </a:solidFill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AIP</a:t>
            </a:r>
            <a:endParaRPr lang="it-IT" sz="3600" dirty="0">
              <a:solidFill>
                <a:srgbClr val="FF0066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050" name="Connettore 1 14"/>
          <p:cNvCxnSpPr>
            <a:cxnSpLocks noChangeShapeType="1"/>
          </p:cNvCxnSpPr>
          <p:nvPr/>
        </p:nvCxnSpPr>
        <p:spPr bwMode="auto">
          <a:xfrm rot="5400000">
            <a:off x="-3428206" y="3429794"/>
            <a:ext cx="6858000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cxnSp>
      <p:graphicFrame>
        <p:nvGraphicFramePr>
          <p:cNvPr id="10" name="Group 106"/>
          <p:cNvGraphicFramePr>
            <a:graphicFrameLocks/>
          </p:cNvGraphicFramePr>
          <p:nvPr/>
        </p:nvGraphicFramePr>
        <p:xfrm>
          <a:off x="412750" y="2330450"/>
          <a:ext cx="7874000" cy="3384550"/>
        </p:xfrm>
        <a:graphic>
          <a:graphicData uri="http://schemas.openxmlformats.org/drawingml/2006/table">
            <a:tbl>
              <a:tblPr/>
              <a:tblGrid>
                <a:gridCol w="4202430"/>
                <a:gridCol w="1355916"/>
                <a:gridCol w="994092"/>
                <a:gridCol w="1321851"/>
              </a:tblGrid>
              <a:tr h="5695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Monotype Sorts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AIP</a:t>
                      </a:r>
                      <a:r>
                        <a:rPr kumimoji="0" lang="en-US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mut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(n=71)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Control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(n=232)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P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value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Disease control (%)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*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70.4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80.5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0.06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Re-operation (%)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21.9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5.5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0.00069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Use of radiotherapy (%)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41.4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24.7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0.15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SA-induced reduction in GH (%) (n=38)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75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0.00037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SA-induced reduction in IGF-I (%) (n=38)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47.4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56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0.028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SA-induced tumor shrinkage (%) (n=38)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41.4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0.000001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14625" y="6510338"/>
            <a:ext cx="3819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+mn-lt"/>
                <a:cs typeface="+mn-cs"/>
              </a:rPr>
              <a:t>Daly et al.  J </a:t>
            </a:r>
            <a:r>
              <a:rPr lang="en-US" sz="1200" b="1" dirty="0" err="1">
                <a:latin typeface="+mn-lt"/>
                <a:cs typeface="+mn-cs"/>
              </a:rPr>
              <a:t>Clin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Endocrinol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Metab</a:t>
            </a:r>
            <a:r>
              <a:rPr lang="en-US" sz="1200" b="1" dirty="0">
                <a:latin typeface="+mn-lt"/>
                <a:cs typeface="+mn-cs"/>
              </a:rPr>
              <a:t> 2010 ;95:E373-83.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62125" y="5857875"/>
            <a:ext cx="5495925" cy="6429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More difficult to treat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288925" y="1331913"/>
            <a:ext cx="1014413" cy="646112"/>
          </a:xfrm>
          <a:prstGeom prst="rect">
            <a:avLst/>
          </a:prstGeom>
          <a:solidFill>
            <a:schemeClr val="tx1"/>
          </a:solidFill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AIP</a:t>
            </a:r>
            <a:endParaRPr lang="it-IT" sz="3600" dirty="0">
              <a:solidFill>
                <a:srgbClr val="FF0066"/>
              </a:solidFill>
              <a:cs typeface="+mn-cs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00063" y="1366838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i="1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AIP</a:t>
            </a:r>
            <a:r>
              <a:rPr lang="en-US" sz="2800" i="1" kern="0" baseline="30000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mut</a:t>
            </a:r>
            <a:r>
              <a:rPr lang="en-US" sz="2800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acromegaly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098" name="Connettore 1 14"/>
          <p:cNvCxnSpPr>
            <a:cxnSpLocks noChangeShapeType="1"/>
          </p:cNvCxnSpPr>
          <p:nvPr/>
        </p:nvCxnSpPr>
        <p:spPr bwMode="auto">
          <a:xfrm rot="5400000">
            <a:off x="-3428206" y="3429794"/>
            <a:ext cx="6858000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cxnSp>
      <p:sp>
        <p:nvSpPr>
          <p:cNvPr id="9" name="Título 1"/>
          <p:cNvSpPr txBox="1">
            <a:spLocks/>
          </p:cNvSpPr>
          <p:nvPr/>
        </p:nvSpPr>
        <p:spPr>
          <a:xfrm>
            <a:off x="371475" y="1071563"/>
            <a:ext cx="7772400" cy="8572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Conditions with germline mutations</a:t>
            </a:r>
          </a:p>
        </p:txBody>
      </p:sp>
      <p:sp>
        <p:nvSpPr>
          <p:cNvPr id="11" name="Rombo 10"/>
          <p:cNvSpPr/>
          <p:nvPr/>
        </p:nvSpPr>
        <p:spPr bwMode="auto">
          <a:xfrm>
            <a:off x="2500298" y="2337388"/>
            <a:ext cx="3319069" cy="3520504"/>
          </a:xfrm>
          <a:prstGeom prst="diamond">
            <a:avLst/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a libre 5"/>
          <p:cNvSpPr/>
          <p:nvPr/>
        </p:nvSpPr>
        <p:spPr bwMode="auto">
          <a:xfrm>
            <a:off x="2571736" y="1785926"/>
            <a:ext cx="1294437" cy="1372996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MEN1</a:t>
            </a:r>
          </a:p>
        </p:txBody>
      </p:sp>
      <p:sp>
        <p:nvSpPr>
          <p:cNvPr id="16" name="Forma libre 7"/>
          <p:cNvSpPr/>
          <p:nvPr/>
        </p:nvSpPr>
        <p:spPr bwMode="auto">
          <a:xfrm>
            <a:off x="2579320" y="5199276"/>
            <a:ext cx="1421176" cy="1372996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00B05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622949"/>
              <a:satOff val="1656"/>
              <a:lumOff val="-2353"/>
              <a:alphaOff val="0"/>
            </a:schemeClr>
          </a:fillRef>
          <a:effectRef idx="2">
            <a:schemeClr val="accent3">
              <a:hueOff val="7622949"/>
              <a:satOff val="1656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MEN4</a:t>
            </a:r>
          </a:p>
        </p:txBody>
      </p:sp>
      <p:sp>
        <p:nvSpPr>
          <p:cNvPr id="17" name="Forma libre 8"/>
          <p:cNvSpPr/>
          <p:nvPr/>
        </p:nvSpPr>
        <p:spPr bwMode="auto">
          <a:xfrm>
            <a:off x="4286248" y="5199276"/>
            <a:ext cx="1714512" cy="1372996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434424"/>
              <a:satOff val="2484"/>
              <a:lumOff val="-3530"/>
              <a:alphaOff val="0"/>
            </a:schemeClr>
          </a:fillRef>
          <a:effectRef idx="2">
            <a:schemeClr val="accent3">
              <a:hueOff val="11434424"/>
              <a:satOff val="2484"/>
              <a:lumOff val="-3530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Carney Complex</a:t>
            </a:r>
          </a:p>
        </p:txBody>
      </p:sp>
      <p:sp>
        <p:nvSpPr>
          <p:cNvPr id="18" name="Forma libre 10"/>
          <p:cNvSpPr/>
          <p:nvPr/>
        </p:nvSpPr>
        <p:spPr>
          <a:xfrm>
            <a:off x="1785918" y="2643182"/>
            <a:ext cx="1643074" cy="1372679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7030A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SDHx</a:t>
            </a:r>
          </a:p>
        </p:txBody>
      </p:sp>
      <p:sp>
        <p:nvSpPr>
          <p:cNvPr id="19" name="Forma libre 9"/>
          <p:cNvSpPr/>
          <p:nvPr/>
        </p:nvSpPr>
        <p:spPr>
          <a:xfrm>
            <a:off x="5134951" y="2643182"/>
            <a:ext cx="1294437" cy="1372679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811475"/>
              <a:satOff val="828"/>
              <a:lumOff val="-1177"/>
              <a:alphaOff val="0"/>
            </a:schemeClr>
          </a:fillRef>
          <a:effectRef idx="2">
            <a:schemeClr val="accent3">
              <a:hueOff val="3811475"/>
              <a:satOff val="828"/>
              <a:lumOff val="-1177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MAS</a:t>
            </a:r>
          </a:p>
        </p:txBody>
      </p:sp>
      <p:sp>
        <p:nvSpPr>
          <p:cNvPr id="13" name="Forma libre 6"/>
          <p:cNvSpPr/>
          <p:nvPr/>
        </p:nvSpPr>
        <p:spPr bwMode="auto">
          <a:xfrm>
            <a:off x="4429124" y="1785926"/>
            <a:ext cx="1571636" cy="1372996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0066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811475"/>
              <a:satOff val="828"/>
              <a:lumOff val="-1177"/>
              <a:alphaOff val="0"/>
            </a:schemeClr>
          </a:fillRef>
          <a:effectRef idx="2">
            <a:schemeClr val="accent3">
              <a:hueOff val="3811475"/>
              <a:satOff val="828"/>
              <a:lumOff val="-1177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AIP</a:t>
            </a:r>
          </a:p>
        </p:txBody>
      </p:sp>
      <p:sp>
        <p:nvSpPr>
          <p:cNvPr id="20" name="Forma libre 9"/>
          <p:cNvSpPr/>
          <p:nvPr/>
        </p:nvSpPr>
        <p:spPr>
          <a:xfrm>
            <a:off x="5072066" y="4214818"/>
            <a:ext cx="1571636" cy="1372679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811475"/>
              <a:satOff val="828"/>
              <a:lumOff val="-1177"/>
              <a:alphaOff val="0"/>
            </a:schemeClr>
          </a:fillRef>
          <a:effectRef idx="2">
            <a:schemeClr val="accent3">
              <a:hueOff val="3811475"/>
              <a:satOff val="828"/>
              <a:lumOff val="-1177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Other?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575" y="1285875"/>
            <a:ext cx="6162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6463" y="3357563"/>
            <a:ext cx="4914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rma libre 11"/>
          <p:cNvSpPr>
            <a:spLocks noChangeAspect="1"/>
          </p:cNvSpPr>
          <p:nvPr/>
        </p:nvSpPr>
        <p:spPr>
          <a:xfrm>
            <a:off x="71406" y="1142984"/>
            <a:ext cx="1693233" cy="1492507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811475"/>
              <a:satOff val="828"/>
              <a:lumOff val="-1177"/>
              <a:alphaOff val="0"/>
            </a:schemeClr>
          </a:fillRef>
          <a:effectRef idx="2">
            <a:schemeClr val="accent3">
              <a:hueOff val="3811475"/>
              <a:satOff val="828"/>
              <a:lumOff val="-1177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Other!!</a:t>
            </a:r>
          </a:p>
        </p:txBody>
      </p:sp>
      <p:sp>
        <p:nvSpPr>
          <p:cNvPr id="134158" name="Rettangolo 25"/>
          <p:cNvSpPr>
            <a:spLocks noChangeArrowheads="1"/>
          </p:cNvSpPr>
          <p:nvPr/>
        </p:nvSpPr>
        <p:spPr bwMode="auto">
          <a:xfrm>
            <a:off x="3286125" y="6510338"/>
            <a:ext cx="3071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latin typeface="Times New Roman" pitchFamily="18" charset="0"/>
              </a:rPr>
              <a:t>Trivellin et al. N Engl J Med 2014; 371:25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arrotondato 24"/>
          <p:cNvSpPr/>
          <p:nvPr/>
        </p:nvSpPr>
        <p:spPr bwMode="auto">
          <a:xfrm>
            <a:off x="5143500" y="4071938"/>
            <a:ext cx="3429000" cy="1500187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4" name="Rettangolo arrotondato 23"/>
          <p:cNvSpPr/>
          <p:nvPr/>
        </p:nvSpPr>
        <p:spPr bwMode="auto">
          <a:xfrm>
            <a:off x="357188" y="3714750"/>
            <a:ext cx="4357687" cy="2357438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Forma libre 11"/>
          <p:cNvSpPr>
            <a:spLocks noChangeAspect="1"/>
          </p:cNvSpPr>
          <p:nvPr/>
        </p:nvSpPr>
        <p:spPr>
          <a:xfrm>
            <a:off x="71406" y="1142985"/>
            <a:ext cx="1420510" cy="859030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811475"/>
              <a:satOff val="828"/>
              <a:lumOff val="-1177"/>
              <a:alphaOff val="0"/>
            </a:schemeClr>
          </a:fillRef>
          <a:effectRef idx="2">
            <a:schemeClr val="accent3">
              <a:hueOff val="3811475"/>
              <a:satOff val="828"/>
              <a:lumOff val="-1177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X-LAG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500313" y="1643063"/>
            <a:ext cx="4357687" cy="523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X-linked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acrogigantism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135176" name="Gruppo 17"/>
          <p:cNvGrpSpPr>
            <a:grpSpLocks/>
          </p:cNvGrpSpPr>
          <p:nvPr/>
        </p:nvGrpSpPr>
        <p:grpSpPr bwMode="auto">
          <a:xfrm>
            <a:off x="460375" y="4076700"/>
            <a:ext cx="4278313" cy="971550"/>
            <a:chOff x="460608" y="3395963"/>
            <a:chExt cx="4278331" cy="971333"/>
          </a:xfrm>
        </p:grpSpPr>
        <p:sp>
          <p:nvSpPr>
            <p:cNvPr id="12" name="Rettangolo 11"/>
            <p:cNvSpPr/>
            <p:nvPr/>
          </p:nvSpPr>
          <p:spPr>
            <a:xfrm>
              <a:off x="460608" y="3395963"/>
              <a:ext cx="4278331" cy="3999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Xq26.3 genomic duplication</a:t>
              </a:r>
              <a:endParaRPr lang="it-IT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1027348" y="3967335"/>
              <a:ext cx="3144850" cy="3999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GPR101 duplication</a:t>
              </a:r>
              <a:endParaRPr lang="it-IT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1147763" y="3148013"/>
            <a:ext cx="29035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pediatric disorder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93750" y="5357813"/>
            <a:ext cx="36131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early-onset gigantism 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214938" y="3148013"/>
            <a:ext cx="30718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</a:t>
            </a:r>
            <a:r>
              <a:rPr lang="it-IT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adult</a:t>
            </a:r>
            <a:r>
              <a:rPr lang="it-IT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” </a:t>
            </a:r>
            <a:r>
              <a:rPr lang="it-IT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acromegaly</a:t>
            </a:r>
            <a:endParaRPr lang="it-IT" sz="2400" dirty="0">
              <a:latin typeface="Times New Roman" pitchFamily="18" charset="0"/>
              <a:cs typeface="+mn-cs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286375" y="4464050"/>
            <a:ext cx="32861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recurrent GPR101 mutation</a:t>
            </a:r>
            <a:endParaRPr lang="it-IT" sz="2000" dirty="0">
              <a:latin typeface="Times New Roman" pitchFamily="18" charset="0"/>
              <a:cs typeface="+mn-cs"/>
            </a:endParaRPr>
          </a:p>
        </p:txBody>
      </p:sp>
      <p:cxnSp>
        <p:nvCxnSpPr>
          <p:cNvPr id="135183" name="Connettore 4 19"/>
          <p:cNvCxnSpPr>
            <a:cxnSpLocks noChangeShapeType="1"/>
            <a:stCxn id="11" idx="2"/>
            <a:endCxn id="14" idx="0"/>
          </p:cNvCxnSpPr>
          <p:nvPr/>
        </p:nvCxnSpPr>
        <p:spPr bwMode="auto">
          <a:xfrm rot="5400000">
            <a:off x="3149600" y="1617663"/>
            <a:ext cx="981075" cy="2079625"/>
          </a:xfrm>
          <a:prstGeom prst="bentConnector3">
            <a:avLst>
              <a:gd name="adj1" fmla="val 50000"/>
            </a:avLst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5184" name="Forma 21"/>
          <p:cNvCxnSpPr>
            <a:cxnSpLocks noChangeShapeType="1"/>
            <a:stCxn id="11" idx="2"/>
            <a:endCxn id="16" idx="0"/>
          </p:cNvCxnSpPr>
          <p:nvPr/>
        </p:nvCxnSpPr>
        <p:spPr bwMode="auto">
          <a:xfrm rot="16200000" flipH="1">
            <a:off x="5225256" y="1621632"/>
            <a:ext cx="981075" cy="2071688"/>
          </a:xfrm>
          <a:prstGeom prst="bentConnector3">
            <a:avLst>
              <a:gd name="adj1" fmla="val 50000"/>
            </a:avLst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5185" name="Rettangolo 25"/>
          <p:cNvSpPr>
            <a:spLocks noChangeArrowheads="1"/>
          </p:cNvSpPr>
          <p:nvPr/>
        </p:nvSpPr>
        <p:spPr bwMode="auto">
          <a:xfrm>
            <a:off x="3286125" y="6367463"/>
            <a:ext cx="3071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latin typeface="Times New Roman" pitchFamily="18" charset="0"/>
              </a:rPr>
              <a:t>Trivellin et al. N Engl J Med 2014; 371:25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14313" y="2713038"/>
            <a:ext cx="8786812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early and rapid growth (2–3 months of age)</a:t>
            </a:r>
          </a:p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median height and weight  &gt; +3.9 SDS</a:t>
            </a:r>
          </a:p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increased overall body size</a:t>
            </a:r>
          </a:p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acromegalic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symptoms </a:t>
            </a:r>
          </a:p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increased appetite</a:t>
            </a:r>
          </a:p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marked GH/IGF1 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hypersecretion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(usually also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prolactin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</a:t>
            </a:r>
          </a:p>
          <a:p>
            <a:pPr marL="265113" indent="-26511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pituitary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macroadenoma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or hyperplasia</a:t>
            </a: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52070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592388"/>
            <a:ext cx="160020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7" name="Rettangolo 11"/>
          <p:cNvSpPr>
            <a:spLocks noChangeArrowheads="1"/>
          </p:cNvSpPr>
          <p:nvPr/>
        </p:nvSpPr>
        <p:spPr bwMode="auto">
          <a:xfrm>
            <a:off x="2357438" y="6453188"/>
            <a:ext cx="4572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100">
                <a:latin typeface="Times New Roman" pitchFamily="18" charset="0"/>
              </a:rPr>
              <a:t>Beckers et al. Endocrine-Related Cancer (2015) 22, 353–367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2776538"/>
            <a:ext cx="878681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extensive anterior pituitary resection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/>
              </a:rPr>
              <a:t>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frequent postoperative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hypopituitarism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lack of control with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somatostatin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analogs despite SSTR2 expression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postoperative adjuvant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pegvisomant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/>
              </a:rPr>
              <a:t>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control of IGF1</a:t>
            </a:r>
          </a:p>
        </p:txBody>
      </p:sp>
      <p:sp>
        <p:nvSpPr>
          <p:cNvPr id="137219" name="Rettangolo 9"/>
          <p:cNvSpPr>
            <a:spLocks noChangeArrowheads="1"/>
          </p:cNvSpPr>
          <p:nvPr/>
        </p:nvSpPr>
        <p:spPr bwMode="auto">
          <a:xfrm>
            <a:off x="1882775" y="6524625"/>
            <a:ext cx="457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100">
                <a:latin typeface="Times New Roman" pitchFamily="18" charset="0"/>
              </a:rPr>
              <a:t>Beckers et al. Endocrine-Related Cancer (2015) 22, 353–367</a:t>
            </a:r>
          </a:p>
        </p:txBody>
      </p:sp>
      <p:pic>
        <p:nvPicPr>
          <p:cNvPr id="137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52070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4705350"/>
            <a:ext cx="548163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77" name="Connettore 1 14"/>
          <p:cNvCxnSpPr>
            <a:cxnSpLocks noChangeShapeType="1"/>
          </p:cNvCxnSpPr>
          <p:nvPr/>
        </p:nvCxnSpPr>
        <p:spPr bwMode="auto">
          <a:xfrm rot="5400000">
            <a:off x="-3428206" y="3429794"/>
            <a:ext cx="6858000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cxn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403350" y="1311275"/>
            <a:ext cx="5472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 è una malattia RARA…!!! 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655763" y="3116263"/>
            <a:ext cx="7164387" cy="8318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L’età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di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esordio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delle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neoplasie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associate a MEN1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anticipa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di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almeno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decadi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le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forme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sporadiche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33850"/>
            <a:ext cx="870267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547813" y="2413000"/>
            <a:ext cx="1393825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it-IT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857250" y="2857500"/>
            <a:ext cx="75009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new</a:t>
            </a:r>
            <a:r>
              <a:rPr lang="it-IT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it-IT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infant-onset</a:t>
            </a:r>
            <a:r>
              <a:rPr lang="it-IT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it-IT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gigantism</a:t>
            </a:r>
            <a:r>
              <a:rPr lang="it-IT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it-IT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syndrome</a:t>
            </a:r>
            <a:r>
              <a:rPr lang="it-IT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it-IT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with</a:t>
            </a:r>
            <a:r>
              <a:rPr lang="it-IT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a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severe clinical phenotype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and a challenging disease management</a:t>
            </a:r>
            <a:endParaRPr lang="it-IT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" name="Forma libre 11"/>
          <p:cNvSpPr>
            <a:spLocks noChangeAspect="1"/>
          </p:cNvSpPr>
          <p:nvPr/>
        </p:nvSpPr>
        <p:spPr>
          <a:xfrm>
            <a:off x="71406" y="1142985"/>
            <a:ext cx="1420510" cy="859030"/>
          </a:xfrm>
          <a:custGeom>
            <a:avLst/>
            <a:gdLst>
              <a:gd name="connsiteX0" fmla="*/ 0 w 1901952"/>
              <a:gd name="connsiteY0" fmla="*/ 316998 h 1901952"/>
              <a:gd name="connsiteX1" fmla="*/ 316998 w 1901952"/>
              <a:gd name="connsiteY1" fmla="*/ 0 h 1901952"/>
              <a:gd name="connsiteX2" fmla="*/ 1584954 w 1901952"/>
              <a:gd name="connsiteY2" fmla="*/ 0 h 1901952"/>
              <a:gd name="connsiteX3" fmla="*/ 1901952 w 1901952"/>
              <a:gd name="connsiteY3" fmla="*/ 316998 h 1901952"/>
              <a:gd name="connsiteX4" fmla="*/ 1901952 w 1901952"/>
              <a:gd name="connsiteY4" fmla="*/ 1584954 h 1901952"/>
              <a:gd name="connsiteX5" fmla="*/ 1584954 w 1901952"/>
              <a:gd name="connsiteY5" fmla="*/ 1901952 h 1901952"/>
              <a:gd name="connsiteX6" fmla="*/ 316998 w 1901952"/>
              <a:gd name="connsiteY6" fmla="*/ 1901952 h 1901952"/>
              <a:gd name="connsiteX7" fmla="*/ 0 w 1901952"/>
              <a:gd name="connsiteY7" fmla="*/ 1584954 h 1901952"/>
              <a:gd name="connsiteX8" fmla="*/ 0 w 1901952"/>
              <a:gd name="connsiteY8" fmla="*/ 316998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952" h="1901952">
                <a:moveTo>
                  <a:pt x="0" y="316998"/>
                </a:moveTo>
                <a:cubicBezTo>
                  <a:pt x="0" y="141925"/>
                  <a:pt x="141925" y="0"/>
                  <a:pt x="316998" y="0"/>
                </a:cubicBezTo>
                <a:lnTo>
                  <a:pt x="1584954" y="0"/>
                </a:lnTo>
                <a:cubicBezTo>
                  <a:pt x="1760027" y="0"/>
                  <a:pt x="1901952" y="141925"/>
                  <a:pt x="1901952" y="316998"/>
                </a:cubicBezTo>
                <a:lnTo>
                  <a:pt x="1901952" y="1584954"/>
                </a:lnTo>
                <a:cubicBezTo>
                  <a:pt x="1901952" y="1760027"/>
                  <a:pt x="1760027" y="1901952"/>
                  <a:pt x="1584954" y="1901952"/>
                </a:cubicBezTo>
                <a:lnTo>
                  <a:pt x="316998" y="1901952"/>
                </a:lnTo>
                <a:cubicBezTo>
                  <a:pt x="141925" y="1901952"/>
                  <a:pt x="0" y="1760027"/>
                  <a:pt x="0" y="1584954"/>
                </a:cubicBezTo>
                <a:lnTo>
                  <a:pt x="0" y="31699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811475"/>
              <a:satOff val="828"/>
              <a:lumOff val="-1177"/>
              <a:alphaOff val="0"/>
            </a:schemeClr>
          </a:fillRef>
          <a:effectRef idx="2">
            <a:schemeClr val="accent3">
              <a:hueOff val="3811475"/>
              <a:satOff val="828"/>
              <a:lumOff val="-1177"/>
              <a:alphaOff val="0"/>
            </a:schemeClr>
          </a:effectRef>
          <a:fontRef idx="minor">
            <a:schemeClr val="lt1"/>
          </a:fontRef>
        </p:style>
        <p:txBody>
          <a:bodyPr lIns="203336" tIns="203336" rIns="203336" bIns="203336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X-LAG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Rettangolo 10"/>
          <p:cNvSpPr>
            <a:spLocks noChangeArrowheads="1"/>
          </p:cNvSpPr>
          <p:nvPr/>
        </p:nvSpPr>
        <p:spPr bwMode="auto">
          <a:xfrm>
            <a:off x="3536950" y="5715000"/>
            <a:ext cx="3357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latin typeface="Times New Roman" pitchFamily="18" charset="0"/>
              </a:rPr>
              <a:t>Foulkes et al. Nat Rev Cancer 2014;14:662-72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214563" y="1639888"/>
            <a:ext cx="3876675" cy="5222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DICER1 syndrome</a:t>
            </a:r>
            <a:endParaRPr lang="it-IT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28625" y="2928938"/>
            <a:ext cx="80724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pituitary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blastoma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  <a:p>
            <a:pPr marL="361950" indent="-95250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pituitary tumor represented by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embrionic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tissue</a:t>
            </a:r>
          </a:p>
          <a:p>
            <a:pPr marL="361950" indent="-95250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developing in infancy (&lt;24 months) </a:t>
            </a:r>
          </a:p>
        </p:txBody>
      </p:sp>
      <p:sp>
        <p:nvSpPr>
          <p:cNvPr id="141328" name="Rettangolo 14"/>
          <p:cNvSpPr>
            <a:spLocks noChangeArrowheads="1"/>
          </p:cNvSpPr>
          <p:nvPr/>
        </p:nvSpPr>
        <p:spPr bwMode="auto">
          <a:xfrm>
            <a:off x="2143125" y="2181225"/>
            <a:ext cx="5929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caused by mutations in the DICER1 gene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928813" y="4514850"/>
            <a:ext cx="6286500" cy="12001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 High intracranial pressure (mass effect)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 Signs and symptoms of Cushing's disease</a:t>
            </a:r>
          </a:p>
        </p:txBody>
      </p:sp>
      <p:sp>
        <p:nvSpPr>
          <p:cNvPr id="17" name="Freccia curva 16"/>
          <p:cNvSpPr/>
          <p:nvPr/>
        </p:nvSpPr>
        <p:spPr bwMode="auto">
          <a:xfrm flipV="1">
            <a:off x="1214438" y="4143375"/>
            <a:ext cx="642937" cy="785813"/>
          </a:xfrm>
          <a:prstGeom prst="ben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sz="2400">
              <a:latin typeface="Times New Roman" pitchFamily="18" charset="0"/>
              <a:cs typeface="+mn-cs"/>
            </a:endParaRPr>
          </a:p>
        </p:txBody>
      </p:sp>
      <p:sp>
        <p:nvSpPr>
          <p:cNvPr id="141331" name="Rettangolo 17"/>
          <p:cNvSpPr>
            <a:spLocks noChangeArrowheads="1"/>
          </p:cNvSpPr>
          <p:nvPr/>
        </p:nvSpPr>
        <p:spPr bwMode="auto">
          <a:xfrm>
            <a:off x="3143250" y="5929313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latin typeface="Times New Roman" pitchFamily="18" charset="0"/>
              </a:rPr>
              <a:t>De Kock et al. </a:t>
            </a:r>
            <a:r>
              <a:rPr lang="fr-FR" sz="1200">
                <a:latin typeface="Times New Roman" pitchFamily="18" charset="0"/>
              </a:rPr>
              <a:t>Acta Neuropathol 2014;128:111–22.</a:t>
            </a:r>
          </a:p>
          <a:p>
            <a:pPr algn="ctr"/>
            <a:r>
              <a:rPr lang="it-IT" sz="1200">
                <a:latin typeface="Times New Roman" pitchFamily="18" charset="0"/>
              </a:rPr>
              <a:t>Rio Frio et al. </a:t>
            </a:r>
            <a:r>
              <a:rPr lang="en-US" sz="1200">
                <a:latin typeface="Times New Roman" pitchFamily="18" charset="0"/>
              </a:rPr>
              <a:t>JAMA 2011;305: </a:t>
            </a:r>
            <a:r>
              <a:rPr lang="it-IT" sz="1200">
                <a:latin typeface="Times New Roman" pitchFamily="18" charset="0"/>
              </a:rPr>
              <a:t>68–77.</a:t>
            </a:r>
          </a:p>
          <a:p>
            <a:pPr algn="ctr"/>
            <a:r>
              <a:rPr lang="it-IT" sz="1200">
                <a:latin typeface="Times New Roman" pitchFamily="18" charset="0"/>
              </a:rPr>
              <a:t>Scheithauer et al. Acta Neuropathol 2008;116:657–66.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5" name="Rettangolo 10"/>
          <p:cNvSpPr>
            <a:spLocks noChangeArrowheads="1"/>
          </p:cNvSpPr>
          <p:nvPr/>
        </p:nvSpPr>
        <p:spPr bwMode="auto">
          <a:xfrm>
            <a:off x="571500" y="6367463"/>
            <a:ext cx="6429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latin typeface="Times New Roman" pitchFamily="18" charset="0"/>
              </a:rPr>
              <a:t>Foulkes et al. DICER1: Mutations, microRNAs and mechanisms. Nat Rev Cancer 2014;14:662-72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214563" y="1639888"/>
            <a:ext cx="3876675" cy="5222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DICER1 syndrome</a:t>
            </a:r>
            <a:endParaRPr lang="it-IT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28625" y="2894013"/>
            <a:ext cx="614362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infant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pleuropulmonary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blastoma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differentiated thyroid carcinoma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multinodular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goiter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nasal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chondromesenchymal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hamartoma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ovarian sex cord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stromal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tumor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Sertoli-Leydig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cell tumor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pineoblastoma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423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236663"/>
            <a:ext cx="21082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reccia circolare a destra 231"/>
          <p:cNvSpPr>
            <a:spLocks noChangeArrowheads="1"/>
          </p:cNvSpPr>
          <p:nvPr/>
        </p:nvSpPr>
        <p:spPr bwMode="auto">
          <a:xfrm rot="-4542005" flipH="1" flipV="1">
            <a:off x="4258469" y="2626519"/>
            <a:ext cx="785813" cy="214312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143363" name="Freccia circolare a destra 230"/>
          <p:cNvSpPr>
            <a:spLocks noChangeArrowheads="1"/>
          </p:cNvSpPr>
          <p:nvPr/>
        </p:nvSpPr>
        <p:spPr bwMode="auto">
          <a:xfrm rot="1693021">
            <a:off x="5468938" y="2557463"/>
            <a:ext cx="785812" cy="214312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 sz="2400">
              <a:latin typeface="Times New Roman" pitchFamily="18" charset="0"/>
            </a:endParaRPr>
          </a:p>
        </p:txBody>
      </p:sp>
      <p:grpSp>
        <p:nvGrpSpPr>
          <p:cNvPr id="143364" name="Gruppo 228"/>
          <p:cNvGrpSpPr>
            <a:grpSpLocks/>
          </p:cNvGrpSpPr>
          <p:nvPr/>
        </p:nvGrpSpPr>
        <p:grpSpPr bwMode="auto">
          <a:xfrm>
            <a:off x="5715000" y="2071688"/>
            <a:ext cx="1622425" cy="1466850"/>
            <a:chOff x="5173663" y="3000375"/>
            <a:chExt cx="1622425" cy="1466850"/>
          </a:xfrm>
        </p:grpSpPr>
        <p:sp>
          <p:nvSpPr>
            <p:cNvPr id="139" name="Ovale 138"/>
            <p:cNvSpPr>
              <a:spLocks noChangeArrowheads="1"/>
            </p:cNvSpPr>
            <p:nvPr/>
          </p:nvSpPr>
          <p:spPr bwMode="auto">
            <a:xfrm>
              <a:off x="5173663" y="3000375"/>
              <a:ext cx="1622425" cy="1466850"/>
            </a:xfrm>
            <a:prstGeom prst="ellipse">
              <a:avLst/>
            </a:prstGeom>
            <a:solidFill>
              <a:srgbClr val="F7E9C3"/>
            </a:solidFill>
            <a:ln w="9525">
              <a:noFill/>
              <a:round/>
              <a:headEnd/>
              <a:tailEnd/>
            </a:ln>
            <a:effectLst>
              <a:outerShdw dist="25400" dir="6599969" sx="102000" sy="102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 sz="2400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43366" name="Gruppo 137"/>
            <p:cNvGrpSpPr>
              <a:grpSpLocks/>
            </p:cNvGrpSpPr>
            <p:nvPr/>
          </p:nvGrpSpPr>
          <p:grpSpPr bwMode="auto">
            <a:xfrm>
              <a:off x="5292725" y="3675063"/>
              <a:ext cx="1374775" cy="225425"/>
              <a:chOff x="2336800" y="3962400"/>
              <a:chExt cx="2489200" cy="286581"/>
            </a:xfrm>
          </p:grpSpPr>
          <p:sp>
            <p:nvSpPr>
              <p:cNvPr id="107" name="Figura a mano libera 106"/>
              <p:cNvSpPr>
                <a:spLocks/>
              </p:cNvSpPr>
              <p:nvPr/>
            </p:nvSpPr>
            <p:spPr bwMode="auto">
              <a:xfrm>
                <a:off x="2336802" y="3962399"/>
                <a:ext cx="2489200" cy="127146"/>
              </a:xfrm>
              <a:custGeom>
                <a:avLst/>
                <a:gdLst>
                  <a:gd name="T0" fmla="*/ 0 w 2489200"/>
                  <a:gd name="T1" fmla="*/ 50858 h 127000"/>
                  <a:gd name="T2" fmla="*/ 63500 w 2489200"/>
                  <a:gd name="T3" fmla="*/ 63572 h 127000"/>
                  <a:gd name="T4" fmla="*/ 190500 w 2489200"/>
                  <a:gd name="T5" fmla="*/ 127144 h 127000"/>
                  <a:gd name="T6" fmla="*/ 596900 w 2489200"/>
                  <a:gd name="T7" fmla="*/ 114430 h 127000"/>
                  <a:gd name="T8" fmla="*/ 673100 w 2489200"/>
                  <a:gd name="T9" fmla="*/ 89001 h 127000"/>
                  <a:gd name="T10" fmla="*/ 1028700 w 2489200"/>
                  <a:gd name="T11" fmla="*/ 63572 h 127000"/>
                  <a:gd name="T12" fmla="*/ 1104900 w 2489200"/>
                  <a:gd name="T13" fmla="*/ 38143 h 127000"/>
                  <a:gd name="T14" fmla="*/ 1155700 w 2489200"/>
                  <a:gd name="T15" fmla="*/ 25429 h 127000"/>
                  <a:gd name="T16" fmla="*/ 1231900 w 2489200"/>
                  <a:gd name="T17" fmla="*/ 0 h 127000"/>
                  <a:gd name="T18" fmla="*/ 1397000 w 2489200"/>
                  <a:gd name="T19" fmla="*/ 25429 h 127000"/>
                  <a:gd name="T20" fmla="*/ 1435100 w 2489200"/>
                  <a:gd name="T21" fmla="*/ 38143 h 127000"/>
                  <a:gd name="T22" fmla="*/ 1473200 w 2489200"/>
                  <a:gd name="T23" fmla="*/ 63572 h 127000"/>
                  <a:gd name="T24" fmla="*/ 1574800 w 2489200"/>
                  <a:gd name="T25" fmla="*/ 89001 h 127000"/>
                  <a:gd name="T26" fmla="*/ 1625600 w 2489200"/>
                  <a:gd name="T27" fmla="*/ 101715 h 127000"/>
                  <a:gd name="T28" fmla="*/ 1676400 w 2489200"/>
                  <a:gd name="T29" fmla="*/ 114430 h 127000"/>
                  <a:gd name="T30" fmla="*/ 1765300 w 2489200"/>
                  <a:gd name="T31" fmla="*/ 127144 h 127000"/>
                  <a:gd name="T32" fmla="*/ 2095500 w 2489200"/>
                  <a:gd name="T33" fmla="*/ 114430 h 127000"/>
                  <a:gd name="T34" fmla="*/ 2146300 w 2489200"/>
                  <a:gd name="T35" fmla="*/ 89001 h 127000"/>
                  <a:gd name="T36" fmla="*/ 2260600 w 2489200"/>
                  <a:gd name="T37" fmla="*/ 63572 h 127000"/>
                  <a:gd name="T38" fmla="*/ 2311400 w 2489200"/>
                  <a:gd name="T39" fmla="*/ 50858 h 127000"/>
                  <a:gd name="T40" fmla="*/ 2489200 w 2489200"/>
                  <a:gd name="T41" fmla="*/ 50858 h 127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89200" h="127000">
                    <a:moveTo>
                      <a:pt x="0" y="50800"/>
                    </a:moveTo>
                    <a:cubicBezTo>
                      <a:pt x="21167" y="55033"/>
                      <a:pt x="43849" y="54568"/>
                      <a:pt x="63500" y="63500"/>
                    </a:cubicBezTo>
                    <a:cubicBezTo>
                      <a:pt x="248306" y="147503"/>
                      <a:pt x="56290" y="93448"/>
                      <a:pt x="190500" y="127000"/>
                    </a:cubicBezTo>
                    <a:cubicBezTo>
                      <a:pt x="325967" y="122767"/>
                      <a:pt x="461788" y="124967"/>
                      <a:pt x="596900" y="114300"/>
                    </a:cubicBezTo>
                    <a:cubicBezTo>
                      <a:pt x="623591" y="112193"/>
                      <a:pt x="646690" y="93302"/>
                      <a:pt x="673100" y="88900"/>
                    </a:cubicBezTo>
                    <a:cubicBezTo>
                      <a:pt x="717106" y="81566"/>
                      <a:pt x="1008969" y="64733"/>
                      <a:pt x="1028700" y="63500"/>
                    </a:cubicBezTo>
                    <a:cubicBezTo>
                      <a:pt x="1054100" y="55033"/>
                      <a:pt x="1078925" y="44594"/>
                      <a:pt x="1104900" y="38100"/>
                    </a:cubicBezTo>
                    <a:cubicBezTo>
                      <a:pt x="1121833" y="33867"/>
                      <a:pt x="1138982" y="30416"/>
                      <a:pt x="1155700" y="25400"/>
                    </a:cubicBezTo>
                    <a:cubicBezTo>
                      <a:pt x="1181345" y="17707"/>
                      <a:pt x="1231900" y="0"/>
                      <a:pt x="1231900" y="0"/>
                    </a:cubicBezTo>
                    <a:cubicBezTo>
                      <a:pt x="1324020" y="10236"/>
                      <a:pt x="1327008" y="5402"/>
                      <a:pt x="1397000" y="25400"/>
                    </a:cubicBezTo>
                    <a:cubicBezTo>
                      <a:pt x="1409872" y="29078"/>
                      <a:pt x="1423126" y="32113"/>
                      <a:pt x="1435100" y="38100"/>
                    </a:cubicBezTo>
                    <a:cubicBezTo>
                      <a:pt x="1448752" y="44926"/>
                      <a:pt x="1458855" y="58284"/>
                      <a:pt x="1473200" y="63500"/>
                    </a:cubicBezTo>
                    <a:cubicBezTo>
                      <a:pt x="1506007" y="75430"/>
                      <a:pt x="1540933" y="80433"/>
                      <a:pt x="1574800" y="88900"/>
                    </a:cubicBezTo>
                    <a:lnTo>
                      <a:pt x="1625600" y="101600"/>
                    </a:lnTo>
                    <a:cubicBezTo>
                      <a:pt x="1642533" y="105833"/>
                      <a:pt x="1659121" y="111832"/>
                      <a:pt x="1676400" y="114300"/>
                    </a:cubicBezTo>
                    <a:lnTo>
                      <a:pt x="1765300" y="127000"/>
                    </a:lnTo>
                    <a:cubicBezTo>
                      <a:pt x="1875367" y="122767"/>
                      <a:pt x="1985899" y="125260"/>
                      <a:pt x="2095500" y="114300"/>
                    </a:cubicBezTo>
                    <a:cubicBezTo>
                      <a:pt x="2114338" y="112416"/>
                      <a:pt x="2128573" y="95547"/>
                      <a:pt x="2146300" y="88900"/>
                    </a:cubicBezTo>
                    <a:cubicBezTo>
                      <a:pt x="2168826" y="80453"/>
                      <a:pt x="2240849" y="67889"/>
                      <a:pt x="2260600" y="63500"/>
                    </a:cubicBezTo>
                    <a:cubicBezTo>
                      <a:pt x="2277639" y="59714"/>
                      <a:pt x="2293972" y="51768"/>
                      <a:pt x="2311400" y="50800"/>
                    </a:cubicBezTo>
                    <a:cubicBezTo>
                      <a:pt x="2370575" y="47512"/>
                      <a:pt x="2429933" y="50800"/>
                      <a:pt x="2489200" y="50800"/>
                    </a:cubicBezTo>
                  </a:path>
                </a:pathLst>
              </a:custGeom>
              <a:noFill/>
              <a:ln w="57150" cap="flat" cmpd="sng">
                <a:solidFill>
                  <a:srgbClr val="660066"/>
                </a:solidFill>
                <a:prstDash val="solid"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42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  <a:cs typeface="+mn-cs"/>
                </a:endParaRPr>
              </a:p>
            </p:txBody>
          </p:sp>
          <p:cxnSp>
            <p:nvCxnSpPr>
              <p:cNvPr id="109" name="Connettore 1 108"/>
              <p:cNvCxnSpPr>
                <a:cxnSpLocks noChangeShapeType="1"/>
                <a:stCxn id="107" idx="1"/>
              </p:cNvCxnSpPr>
              <p:nvPr/>
            </p:nvCxnSpPr>
            <p:spPr bwMode="auto">
              <a:xfrm>
                <a:off x="2400038" y="4024963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0" name="Connettore 1 109"/>
              <p:cNvCxnSpPr>
                <a:cxnSpLocks noChangeShapeType="1"/>
              </p:cNvCxnSpPr>
              <p:nvPr/>
            </p:nvCxnSpPr>
            <p:spPr bwMode="auto">
              <a:xfrm>
                <a:off x="2469023" y="4089544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1" name="Connettore 1 110"/>
              <p:cNvCxnSpPr>
                <a:cxnSpLocks noChangeShapeType="1"/>
              </p:cNvCxnSpPr>
              <p:nvPr/>
            </p:nvCxnSpPr>
            <p:spPr bwMode="auto">
              <a:xfrm>
                <a:off x="2526510" y="409559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2" name="Connettore 1 111"/>
              <p:cNvCxnSpPr>
                <a:cxnSpLocks noChangeShapeType="1"/>
              </p:cNvCxnSpPr>
              <p:nvPr/>
            </p:nvCxnSpPr>
            <p:spPr bwMode="auto">
              <a:xfrm>
                <a:off x="2572500" y="4101654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3" name="Connettore 1 112"/>
              <p:cNvCxnSpPr>
                <a:cxnSpLocks noChangeShapeType="1"/>
              </p:cNvCxnSpPr>
              <p:nvPr/>
            </p:nvCxnSpPr>
            <p:spPr bwMode="auto">
              <a:xfrm>
                <a:off x="2629987" y="4089544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4" name="Connettore 1 113"/>
              <p:cNvCxnSpPr>
                <a:cxnSpLocks noChangeShapeType="1"/>
              </p:cNvCxnSpPr>
              <p:nvPr/>
            </p:nvCxnSpPr>
            <p:spPr bwMode="auto">
              <a:xfrm>
                <a:off x="2687474" y="409559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5" name="Connettore 1 114"/>
              <p:cNvCxnSpPr>
                <a:cxnSpLocks noChangeShapeType="1"/>
              </p:cNvCxnSpPr>
              <p:nvPr/>
            </p:nvCxnSpPr>
            <p:spPr bwMode="auto">
              <a:xfrm>
                <a:off x="2742086" y="409559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6" name="Connettore 1 115"/>
              <p:cNvCxnSpPr>
                <a:cxnSpLocks noChangeShapeType="1"/>
              </p:cNvCxnSpPr>
              <p:nvPr/>
            </p:nvCxnSpPr>
            <p:spPr bwMode="auto">
              <a:xfrm>
                <a:off x="2799574" y="409559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7" name="Connettore 1 116"/>
              <p:cNvCxnSpPr>
                <a:cxnSpLocks noChangeShapeType="1"/>
              </p:cNvCxnSpPr>
              <p:nvPr/>
            </p:nvCxnSpPr>
            <p:spPr bwMode="auto">
              <a:xfrm>
                <a:off x="2857061" y="4089544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8" name="Connettore 1 117"/>
              <p:cNvCxnSpPr>
                <a:cxnSpLocks noChangeShapeType="1"/>
              </p:cNvCxnSpPr>
              <p:nvPr/>
            </p:nvCxnSpPr>
            <p:spPr bwMode="auto">
              <a:xfrm>
                <a:off x="2920297" y="4083489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9" name="Connettore 1 118"/>
              <p:cNvCxnSpPr>
                <a:cxnSpLocks noChangeShapeType="1"/>
              </p:cNvCxnSpPr>
              <p:nvPr/>
            </p:nvCxnSpPr>
            <p:spPr bwMode="auto">
              <a:xfrm>
                <a:off x="2977784" y="4069363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0" name="Connettore 1 119"/>
              <p:cNvCxnSpPr>
                <a:cxnSpLocks noChangeShapeType="1"/>
              </p:cNvCxnSpPr>
              <p:nvPr/>
            </p:nvCxnSpPr>
            <p:spPr bwMode="auto">
              <a:xfrm>
                <a:off x="3035272" y="406330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1" name="Connettore 1 120"/>
              <p:cNvCxnSpPr>
                <a:cxnSpLocks noChangeShapeType="1"/>
              </p:cNvCxnSpPr>
              <p:nvPr/>
            </p:nvCxnSpPr>
            <p:spPr bwMode="auto">
              <a:xfrm>
                <a:off x="3104256" y="406330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2" name="Connettore 1 121"/>
              <p:cNvCxnSpPr>
                <a:cxnSpLocks noChangeShapeType="1"/>
              </p:cNvCxnSpPr>
              <p:nvPr/>
            </p:nvCxnSpPr>
            <p:spPr bwMode="auto">
              <a:xfrm>
                <a:off x="3187614" y="4041108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3" name="Connettore 1 122"/>
              <p:cNvCxnSpPr>
                <a:cxnSpLocks noChangeShapeType="1"/>
              </p:cNvCxnSpPr>
              <p:nvPr/>
            </p:nvCxnSpPr>
            <p:spPr bwMode="auto">
              <a:xfrm>
                <a:off x="3268096" y="4041108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4" name="Connettore 1 123"/>
              <p:cNvCxnSpPr>
                <a:cxnSpLocks noChangeShapeType="1"/>
              </p:cNvCxnSpPr>
              <p:nvPr/>
            </p:nvCxnSpPr>
            <p:spPr bwMode="auto">
              <a:xfrm>
                <a:off x="3360076" y="4041108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5" name="Connettore 1 124"/>
              <p:cNvCxnSpPr>
                <a:cxnSpLocks noChangeShapeType="1"/>
              </p:cNvCxnSpPr>
              <p:nvPr/>
            </p:nvCxnSpPr>
            <p:spPr bwMode="auto">
              <a:xfrm>
                <a:off x="3454929" y="4006799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6" name="Connettore 1 125"/>
              <p:cNvCxnSpPr>
                <a:cxnSpLocks noChangeShapeType="1"/>
              </p:cNvCxnSpPr>
              <p:nvPr/>
            </p:nvCxnSpPr>
            <p:spPr bwMode="auto">
              <a:xfrm>
                <a:off x="3555533" y="399267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7" name="Connettore 1 126"/>
              <p:cNvCxnSpPr>
                <a:cxnSpLocks noChangeShapeType="1"/>
              </p:cNvCxnSpPr>
              <p:nvPr/>
            </p:nvCxnSpPr>
            <p:spPr bwMode="auto">
              <a:xfrm>
                <a:off x="3664758" y="3970471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8" name="Connettore 1 127"/>
              <p:cNvCxnSpPr>
                <a:cxnSpLocks noChangeShapeType="1"/>
              </p:cNvCxnSpPr>
              <p:nvPr/>
            </p:nvCxnSpPr>
            <p:spPr bwMode="auto">
              <a:xfrm>
                <a:off x="3765360" y="4012854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9" name="Connettore 1 128"/>
              <p:cNvCxnSpPr>
                <a:cxnSpLocks noChangeShapeType="1"/>
              </p:cNvCxnSpPr>
              <p:nvPr/>
            </p:nvCxnSpPr>
            <p:spPr bwMode="auto">
              <a:xfrm>
                <a:off x="3857340" y="4049181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0" name="Connettore 1 129"/>
              <p:cNvCxnSpPr>
                <a:cxnSpLocks noChangeShapeType="1"/>
              </p:cNvCxnSpPr>
              <p:nvPr/>
            </p:nvCxnSpPr>
            <p:spPr bwMode="auto">
              <a:xfrm>
                <a:off x="3943571" y="4077435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1" name="Connettore 1 130"/>
              <p:cNvCxnSpPr>
                <a:cxnSpLocks noChangeShapeType="1"/>
              </p:cNvCxnSpPr>
              <p:nvPr/>
            </p:nvCxnSpPr>
            <p:spPr bwMode="auto">
              <a:xfrm>
                <a:off x="4055672" y="409559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2" name="Connettore 1 131"/>
              <p:cNvCxnSpPr>
                <a:cxnSpLocks noChangeShapeType="1"/>
              </p:cNvCxnSpPr>
              <p:nvPr/>
            </p:nvCxnSpPr>
            <p:spPr bwMode="auto">
              <a:xfrm>
                <a:off x="4185018" y="4105690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3" name="Connettore 1 132"/>
              <p:cNvCxnSpPr>
                <a:cxnSpLocks noChangeShapeType="1"/>
              </p:cNvCxnSpPr>
              <p:nvPr/>
            </p:nvCxnSpPr>
            <p:spPr bwMode="auto">
              <a:xfrm>
                <a:off x="4294243" y="4105690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4" name="Connettore 1 133"/>
              <p:cNvCxnSpPr>
                <a:cxnSpLocks noChangeShapeType="1"/>
              </p:cNvCxnSpPr>
              <p:nvPr/>
            </p:nvCxnSpPr>
            <p:spPr bwMode="auto">
              <a:xfrm>
                <a:off x="4420715" y="4087526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5" name="Connettore 1 134"/>
              <p:cNvCxnSpPr>
                <a:cxnSpLocks noChangeShapeType="1"/>
              </p:cNvCxnSpPr>
              <p:nvPr/>
            </p:nvCxnSpPr>
            <p:spPr bwMode="auto">
              <a:xfrm>
                <a:off x="4515570" y="4043126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6" name="Connettore 1 135"/>
              <p:cNvCxnSpPr>
                <a:cxnSpLocks noChangeShapeType="1"/>
              </p:cNvCxnSpPr>
              <p:nvPr/>
            </p:nvCxnSpPr>
            <p:spPr bwMode="auto">
              <a:xfrm>
                <a:off x="4642042" y="4018908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7" name="Connettore 1 136"/>
              <p:cNvCxnSpPr>
                <a:cxnSpLocks noChangeShapeType="1"/>
              </p:cNvCxnSpPr>
              <p:nvPr/>
            </p:nvCxnSpPr>
            <p:spPr bwMode="auto">
              <a:xfrm>
                <a:off x="4768515" y="4006799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</p:grpSp>
        <p:sp>
          <p:nvSpPr>
            <p:cNvPr id="21521" name="CasellaDiTesto 140"/>
            <p:cNvSpPr txBox="1">
              <a:spLocks noChangeArrowheads="1"/>
            </p:cNvSpPr>
            <p:nvPr/>
          </p:nvSpPr>
          <p:spPr bwMode="auto">
            <a:xfrm>
              <a:off x="5572126" y="3214687"/>
              <a:ext cx="860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mRNA</a:t>
              </a:r>
              <a:endPara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1522" name="CasellaDiTesto 141"/>
          <p:cNvSpPr txBox="1">
            <a:spLocks noChangeArrowheads="1"/>
          </p:cNvSpPr>
          <p:nvPr/>
        </p:nvSpPr>
        <p:spPr bwMode="auto">
          <a:xfrm>
            <a:off x="6143625" y="3721100"/>
            <a:ext cx="2114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Direct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protein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assembly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3" name="Figura a mano libera 142"/>
          <p:cNvSpPr>
            <a:spLocks/>
          </p:cNvSpPr>
          <p:nvPr/>
        </p:nvSpPr>
        <p:spPr bwMode="auto">
          <a:xfrm>
            <a:off x="8029575" y="3470275"/>
            <a:ext cx="909638" cy="796925"/>
          </a:xfrm>
          <a:custGeom>
            <a:avLst/>
            <a:gdLst/>
            <a:ahLst/>
            <a:cxnLst/>
            <a:rect l="0" t="0" r="r" b="b"/>
            <a:pathLst>
              <a:path w="1511891" h="1244600">
                <a:moveTo>
                  <a:pt x="0" y="825500"/>
                </a:moveTo>
                <a:cubicBezTo>
                  <a:pt x="57802" y="854401"/>
                  <a:pt x="134033" y="901700"/>
                  <a:pt x="203200" y="901700"/>
                </a:cubicBezTo>
                <a:cubicBezTo>
                  <a:pt x="275663" y="901700"/>
                  <a:pt x="347133" y="884767"/>
                  <a:pt x="419100" y="876300"/>
                </a:cubicBezTo>
                <a:cubicBezTo>
                  <a:pt x="436033" y="863600"/>
                  <a:pt x="451522" y="848702"/>
                  <a:pt x="469900" y="838200"/>
                </a:cubicBezTo>
                <a:cubicBezTo>
                  <a:pt x="510994" y="814718"/>
                  <a:pt x="559036" y="803098"/>
                  <a:pt x="596900" y="774700"/>
                </a:cubicBezTo>
                <a:cubicBezTo>
                  <a:pt x="637052" y="744586"/>
                  <a:pt x="653960" y="735647"/>
                  <a:pt x="685800" y="698500"/>
                </a:cubicBezTo>
                <a:cubicBezTo>
                  <a:pt x="699575" y="682429"/>
                  <a:pt x="710125" y="663771"/>
                  <a:pt x="723900" y="647700"/>
                </a:cubicBezTo>
                <a:cubicBezTo>
                  <a:pt x="830034" y="523877"/>
                  <a:pt x="688684" y="707355"/>
                  <a:pt x="800100" y="558800"/>
                </a:cubicBezTo>
                <a:cubicBezTo>
                  <a:pt x="845443" y="422771"/>
                  <a:pt x="834757" y="486273"/>
                  <a:pt x="812800" y="266700"/>
                </a:cubicBezTo>
                <a:cubicBezTo>
                  <a:pt x="811468" y="253379"/>
                  <a:pt x="808670" y="238884"/>
                  <a:pt x="800100" y="228600"/>
                </a:cubicBezTo>
                <a:cubicBezTo>
                  <a:pt x="786549" y="212339"/>
                  <a:pt x="763362" y="206320"/>
                  <a:pt x="749300" y="190500"/>
                </a:cubicBezTo>
                <a:cubicBezTo>
                  <a:pt x="729019" y="167684"/>
                  <a:pt x="723900" y="131233"/>
                  <a:pt x="698500" y="114300"/>
                </a:cubicBezTo>
                <a:cubicBezTo>
                  <a:pt x="673100" y="97367"/>
                  <a:pt x="643886" y="85086"/>
                  <a:pt x="622300" y="63500"/>
                </a:cubicBezTo>
                <a:cubicBezTo>
                  <a:pt x="609600" y="50800"/>
                  <a:pt x="599144" y="35363"/>
                  <a:pt x="584200" y="25400"/>
                </a:cubicBezTo>
                <a:cubicBezTo>
                  <a:pt x="573268" y="18112"/>
                  <a:pt x="502074" y="1694"/>
                  <a:pt x="495300" y="0"/>
                </a:cubicBezTo>
                <a:cubicBezTo>
                  <a:pt x="448733" y="4233"/>
                  <a:pt x="399382" y="-3718"/>
                  <a:pt x="355600" y="12700"/>
                </a:cubicBezTo>
                <a:cubicBezTo>
                  <a:pt x="327572" y="23211"/>
                  <a:pt x="311812" y="53672"/>
                  <a:pt x="292100" y="76200"/>
                </a:cubicBezTo>
                <a:cubicBezTo>
                  <a:pt x="279662" y="90415"/>
                  <a:pt x="231448" y="173054"/>
                  <a:pt x="228600" y="177800"/>
                </a:cubicBezTo>
                <a:cubicBezTo>
                  <a:pt x="223702" y="197392"/>
                  <a:pt x="203200" y="275977"/>
                  <a:pt x="203200" y="292100"/>
                </a:cubicBezTo>
                <a:cubicBezTo>
                  <a:pt x="203200" y="326230"/>
                  <a:pt x="209795" y="360120"/>
                  <a:pt x="215900" y="393700"/>
                </a:cubicBezTo>
                <a:cubicBezTo>
                  <a:pt x="218295" y="406871"/>
                  <a:pt x="219134" y="422334"/>
                  <a:pt x="228600" y="431800"/>
                </a:cubicBezTo>
                <a:cubicBezTo>
                  <a:pt x="241987" y="445187"/>
                  <a:pt x="261135" y="452219"/>
                  <a:pt x="279400" y="457200"/>
                </a:cubicBezTo>
                <a:cubicBezTo>
                  <a:pt x="308279" y="465076"/>
                  <a:pt x="338714" y="465348"/>
                  <a:pt x="368300" y="469900"/>
                </a:cubicBezTo>
                <a:cubicBezTo>
                  <a:pt x="393751" y="473816"/>
                  <a:pt x="419518" y="476355"/>
                  <a:pt x="444500" y="482600"/>
                </a:cubicBezTo>
                <a:cubicBezTo>
                  <a:pt x="470475" y="489094"/>
                  <a:pt x="495300" y="499533"/>
                  <a:pt x="520700" y="508000"/>
                </a:cubicBezTo>
                <a:cubicBezTo>
                  <a:pt x="563444" y="522248"/>
                  <a:pt x="565658" y="520991"/>
                  <a:pt x="609600" y="546100"/>
                </a:cubicBezTo>
                <a:cubicBezTo>
                  <a:pt x="622852" y="553673"/>
                  <a:pt x="634448" y="563927"/>
                  <a:pt x="647700" y="571500"/>
                </a:cubicBezTo>
                <a:cubicBezTo>
                  <a:pt x="691642" y="596609"/>
                  <a:pt x="693856" y="595352"/>
                  <a:pt x="736600" y="609600"/>
                </a:cubicBezTo>
                <a:cubicBezTo>
                  <a:pt x="869300" y="742300"/>
                  <a:pt x="711816" y="595526"/>
                  <a:pt x="838200" y="685800"/>
                </a:cubicBezTo>
                <a:cubicBezTo>
                  <a:pt x="852815" y="696239"/>
                  <a:pt x="865273" y="709723"/>
                  <a:pt x="876300" y="723900"/>
                </a:cubicBezTo>
                <a:cubicBezTo>
                  <a:pt x="895042" y="747997"/>
                  <a:pt x="917447" y="771140"/>
                  <a:pt x="927100" y="800100"/>
                </a:cubicBezTo>
                <a:cubicBezTo>
                  <a:pt x="959326" y="896778"/>
                  <a:pt x="947249" y="850046"/>
                  <a:pt x="965200" y="939800"/>
                </a:cubicBezTo>
                <a:cubicBezTo>
                  <a:pt x="960967" y="1007533"/>
                  <a:pt x="963084" y="1075965"/>
                  <a:pt x="952500" y="1143000"/>
                </a:cubicBezTo>
                <a:cubicBezTo>
                  <a:pt x="950119" y="1158077"/>
                  <a:pt x="937893" y="1170307"/>
                  <a:pt x="927100" y="1181100"/>
                </a:cubicBezTo>
                <a:cubicBezTo>
                  <a:pt x="912133" y="1196067"/>
                  <a:pt x="895642" y="1210603"/>
                  <a:pt x="876300" y="1219200"/>
                </a:cubicBezTo>
                <a:cubicBezTo>
                  <a:pt x="856575" y="1227967"/>
                  <a:pt x="833872" y="1227217"/>
                  <a:pt x="812800" y="1231900"/>
                </a:cubicBezTo>
                <a:cubicBezTo>
                  <a:pt x="795761" y="1235686"/>
                  <a:pt x="778933" y="1240367"/>
                  <a:pt x="762000" y="1244600"/>
                </a:cubicBezTo>
                <a:cubicBezTo>
                  <a:pt x="760644" y="1244510"/>
                  <a:pt x="562445" y="1239617"/>
                  <a:pt x="508000" y="1219200"/>
                </a:cubicBezTo>
                <a:cubicBezTo>
                  <a:pt x="493708" y="1213841"/>
                  <a:pt x="482600" y="1202267"/>
                  <a:pt x="469900" y="1193800"/>
                </a:cubicBezTo>
                <a:cubicBezTo>
                  <a:pt x="451319" y="1165929"/>
                  <a:pt x="429842" y="1137126"/>
                  <a:pt x="419100" y="1104900"/>
                </a:cubicBezTo>
                <a:cubicBezTo>
                  <a:pt x="412274" y="1084422"/>
                  <a:pt x="413226" y="1061878"/>
                  <a:pt x="406400" y="1041400"/>
                </a:cubicBezTo>
                <a:cubicBezTo>
                  <a:pt x="400413" y="1023439"/>
                  <a:pt x="387647" y="1008327"/>
                  <a:pt x="381000" y="990600"/>
                </a:cubicBezTo>
                <a:cubicBezTo>
                  <a:pt x="373313" y="970102"/>
                  <a:pt x="359049" y="893543"/>
                  <a:pt x="355600" y="876300"/>
                </a:cubicBezTo>
                <a:cubicBezTo>
                  <a:pt x="359833" y="829733"/>
                  <a:pt x="362120" y="782949"/>
                  <a:pt x="368300" y="736600"/>
                </a:cubicBezTo>
                <a:cubicBezTo>
                  <a:pt x="370607" y="719299"/>
                  <a:pt x="369826" y="699209"/>
                  <a:pt x="381000" y="685800"/>
                </a:cubicBezTo>
                <a:cubicBezTo>
                  <a:pt x="393120" y="671256"/>
                  <a:pt x="414867" y="668867"/>
                  <a:pt x="431800" y="660400"/>
                </a:cubicBezTo>
                <a:cubicBezTo>
                  <a:pt x="564408" y="682501"/>
                  <a:pt x="458074" y="653304"/>
                  <a:pt x="596900" y="736600"/>
                </a:cubicBezTo>
                <a:cubicBezTo>
                  <a:pt x="705553" y="801792"/>
                  <a:pt x="680812" y="758297"/>
                  <a:pt x="749300" y="838200"/>
                </a:cubicBezTo>
                <a:cubicBezTo>
                  <a:pt x="759233" y="849789"/>
                  <a:pt x="766233" y="863600"/>
                  <a:pt x="774700" y="876300"/>
                </a:cubicBezTo>
                <a:cubicBezTo>
                  <a:pt x="797788" y="968653"/>
                  <a:pt x="767030" y="894030"/>
                  <a:pt x="825500" y="952500"/>
                </a:cubicBezTo>
                <a:cubicBezTo>
                  <a:pt x="836293" y="963293"/>
                  <a:pt x="840107" y="979807"/>
                  <a:pt x="850900" y="990600"/>
                </a:cubicBezTo>
                <a:cubicBezTo>
                  <a:pt x="865867" y="1005567"/>
                  <a:pt x="883322" y="1018198"/>
                  <a:pt x="901700" y="1028700"/>
                </a:cubicBezTo>
                <a:cubicBezTo>
                  <a:pt x="922728" y="1040716"/>
                  <a:pt x="987221" y="1050884"/>
                  <a:pt x="1003300" y="1054100"/>
                </a:cubicBezTo>
                <a:cubicBezTo>
                  <a:pt x="1049867" y="1049867"/>
                  <a:pt x="1097149" y="1050570"/>
                  <a:pt x="1143000" y="1041400"/>
                </a:cubicBezTo>
                <a:cubicBezTo>
                  <a:pt x="1161564" y="1037687"/>
                  <a:pt x="1177362" y="1025393"/>
                  <a:pt x="1193800" y="1016000"/>
                </a:cubicBezTo>
                <a:cubicBezTo>
                  <a:pt x="1207052" y="1008427"/>
                  <a:pt x="1220311" y="1000533"/>
                  <a:pt x="1231900" y="990600"/>
                </a:cubicBezTo>
                <a:cubicBezTo>
                  <a:pt x="1250082" y="975015"/>
                  <a:pt x="1266931" y="957822"/>
                  <a:pt x="1282700" y="939800"/>
                </a:cubicBezTo>
                <a:cubicBezTo>
                  <a:pt x="1304754" y="914596"/>
                  <a:pt x="1327234" y="879349"/>
                  <a:pt x="1346200" y="850900"/>
                </a:cubicBezTo>
                <a:cubicBezTo>
                  <a:pt x="1350433" y="833967"/>
                  <a:pt x="1353380" y="816659"/>
                  <a:pt x="1358900" y="800100"/>
                </a:cubicBezTo>
                <a:cubicBezTo>
                  <a:pt x="1366109" y="778473"/>
                  <a:pt x="1382961" y="759358"/>
                  <a:pt x="1384300" y="736600"/>
                </a:cubicBezTo>
                <a:cubicBezTo>
                  <a:pt x="1387293" y="685712"/>
                  <a:pt x="1380459" y="634400"/>
                  <a:pt x="1371600" y="584200"/>
                </a:cubicBezTo>
                <a:cubicBezTo>
                  <a:pt x="1357672" y="505273"/>
                  <a:pt x="1348027" y="535836"/>
                  <a:pt x="1308100" y="482600"/>
                </a:cubicBezTo>
                <a:cubicBezTo>
                  <a:pt x="1248794" y="403525"/>
                  <a:pt x="1289833" y="440673"/>
                  <a:pt x="1244600" y="368300"/>
                </a:cubicBezTo>
                <a:cubicBezTo>
                  <a:pt x="1233382" y="350351"/>
                  <a:pt x="1220275" y="333571"/>
                  <a:pt x="1206500" y="317500"/>
                </a:cubicBezTo>
                <a:cubicBezTo>
                  <a:pt x="1188095" y="296028"/>
                  <a:pt x="1157434" y="266060"/>
                  <a:pt x="1130300" y="254000"/>
                </a:cubicBezTo>
                <a:cubicBezTo>
                  <a:pt x="1105834" y="243126"/>
                  <a:pt x="1076377" y="243452"/>
                  <a:pt x="1054100" y="228600"/>
                </a:cubicBezTo>
                <a:cubicBezTo>
                  <a:pt x="998039" y="191226"/>
                  <a:pt x="1030967" y="206193"/>
                  <a:pt x="952500" y="190500"/>
                </a:cubicBezTo>
                <a:cubicBezTo>
                  <a:pt x="884767" y="194733"/>
                  <a:pt x="816793" y="196096"/>
                  <a:pt x="749300" y="203200"/>
                </a:cubicBezTo>
                <a:cubicBezTo>
                  <a:pt x="735987" y="204601"/>
                  <a:pt x="720666" y="206434"/>
                  <a:pt x="711200" y="215900"/>
                </a:cubicBezTo>
                <a:cubicBezTo>
                  <a:pt x="701734" y="225366"/>
                  <a:pt x="702733" y="241300"/>
                  <a:pt x="698500" y="254000"/>
                </a:cubicBezTo>
                <a:cubicBezTo>
                  <a:pt x="707616" y="336048"/>
                  <a:pt x="686702" y="364668"/>
                  <a:pt x="749300" y="406400"/>
                </a:cubicBezTo>
                <a:cubicBezTo>
                  <a:pt x="760439" y="413826"/>
                  <a:pt x="774700" y="414867"/>
                  <a:pt x="787400" y="419100"/>
                </a:cubicBezTo>
                <a:cubicBezTo>
                  <a:pt x="819322" y="514865"/>
                  <a:pt x="776261" y="396823"/>
                  <a:pt x="825500" y="495300"/>
                </a:cubicBezTo>
                <a:cubicBezTo>
                  <a:pt x="853347" y="550995"/>
                  <a:pt x="851703" y="562813"/>
                  <a:pt x="863600" y="622300"/>
                </a:cubicBezTo>
                <a:cubicBezTo>
                  <a:pt x="857410" y="733728"/>
                  <a:pt x="876921" y="821842"/>
                  <a:pt x="825500" y="914400"/>
                </a:cubicBezTo>
                <a:cubicBezTo>
                  <a:pt x="815221" y="932903"/>
                  <a:pt x="800100" y="948267"/>
                  <a:pt x="787400" y="965200"/>
                </a:cubicBezTo>
                <a:cubicBezTo>
                  <a:pt x="783167" y="977900"/>
                  <a:pt x="783063" y="992847"/>
                  <a:pt x="774700" y="1003300"/>
                </a:cubicBezTo>
                <a:cubicBezTo>
                  <a:pt x="757323" y="1025021"/>
                  <a:pt x="691490" y="1047413"/>
                  <a:pt x="673100" y="1054100"/>
                </a:cubicBezTo>
                <a:cubicBezTo>
                  <a:pt x="647938" y="1063250"/>
                  <a:pt x="596900" y="1079500"/>
                  <a:pt x="596900" y="1079500"/>
                </a:cubicBezTo>
                <a:cubicBezTo>
                  <a:pt x="529167" y="1075267"/>
                  <a:pt x="460248" y="1080110"/>
                  <a:pt x="393700" y="1066800"/>
                </a:cubicBezTo>
                <a:cubicBezTo>
                  <a:pt x="372944" y="1062649"/>
                  <a:pt x="360124" y="1041003"/>
                  <a:pt x="342900" y="1028700"/>
                </a:cubicBezTo>
                <a:cubicBezTo>
                  <a:pt x="330480" y="1019828"/>
                  <a:pt x="315593" y="1014093"/>
                  <a:pt x="304800" y="1003300"/>
                </a:cubicBezTo>
                <a:cubicBezTo>
                  <a:pt x="299047" y="997547"/>
                  <a:pt x="248511" y="928822"/>
                  <a:pt x="241300" y="914400"/>
                </a:cubicBezTo>
                <a:cubicBezTo>
                  <a:pt x="188720" y="809240"/>
                  <a:pt x="275993" y="947389"/>
                  <a:pt x="203200" y="838200"/>
                </a:cubicBezTo>
                <a:cubicBezTo>
                  <a:pt x="199071" y="817554"/>
                  <a:pt x="177800" y="714749"/>
                  <a:pt x="177800" y="698500"/>
                </a:cubicBezTo>
                <a:cubicBezTo>
                  <a:pt x="177800" y="676914"/>
                  <a:pt x="185817" y="656072"/>
                  <a:pt x="190500" y="635000"/>
                </a:cubicBezTo>
                <a:cubicBezTo>
                  <a:pt x="194286" y="617961"/>
                  <a:pt x="193949" y="599001"/>
                  <a:pt x="203200" y="584200"/>
                </a:cubicBezTo>
                <a:cubicBezTo>
                  <a:pt x="241443" y="523011"/>
                  <a:pt x="243593" y="541489"/>
                  <a:pt x="292100" y="520700"/>
                </a:cubicBezTo>
                <a:cubicBezTo>
                  <a:pt x="442614" y="456194"/>
                  <a:pt x="217014" y="501594"/>
                  <a:pt x="596900" y="482600"/>
                </a:cubicBezTo>
                <a:cubicBezTo>
                  <a:pt x="605668" y="473832"/>
                  <a:pt x="659137" y="425344"/>
                  <a:pt x="660400" y="406400"/>
                </a:cubicBezTo>
                <a:cubicBezTo>
                  <a:pt x="671681" y="237182"/>
                  <a:pt x="661322" y="293944"/>
                  <a:pt x="609600" y="190500"/>
                </a:cubicBezTo>
                <a:cubicBezTo>
                  <a:pt x="603613" y="178526"/>
                  <a:pt x="604326" y="163539"/>
                  <a:pt x="596900" y="152400"/>
                </a:cubicBezTo>
                <a:cubicBezTo>
                  <a:pt x="582856" y="131334"/>
                  <a:pt x="544128" y="100614"/>
                  <a:pt x="520700" y="88900"/>
                </a:cubicBezTo>
                <a:cubicBezTo>
                  <a:pt x="508726" y="82913"/>
                  <a:pt x="495300" y="80433"/>
                  <a:pt x="482600" y="76200"/>
                </a:cubicBezTo>
                <a:cubicBezTo>
                  <a:pt x="469900" y="84667"/>
                  <a:pt x="454035" y="89681"/>
                  <a:pt x="444500" y="101600"/>
                </a:cubicBezTo>
                <a:cubicBezTo>
                  <a:pt x="437875" y="109882"/>
                  <a:pt x="419930" y="187181"/>
                  <a:pt x="419100" y="190500"/>
                </a:cubicBezTo>
                <a:cubicBezTo>
                  <a:pt x="423333" y="211667"/>
                  <a:pt x="426565" y="233059"/>
                  <a:pt x="431800" y="254000"/>
                </a:cubicBezTo>
                <a:cubicBezTo>
                  <a:pt x="435047" y="266987"/>
                  <a:pt x="435034" y="282634"/>
                  <a:pt x="444500" y="292100"/>
                </a:cubicBezTo>
                <a:cubicBezTo>
                  <a:pt x="545135" y="392735"/>
                  <a:pt x="519730" y="364761"/>
                  <a:pt x="596900" y="393700"/>
                </a:cubicBezTo>
                <a:cubicBezTo>
                  <a:pt x="618246" y="401705"/>
                  <a:pt x="639233" y="410633"/>
                  <a:pt x="660400" y="419100"/>
                </a:cubicBezTo>
                <a:cubicBezTo>
                  <a:pt x="722290" y="511935"/>
                  <a:pt x="633731" y="392748"/>
                  <a:pt x="787400" y="508000"/>
                </a:cubicBezTo>
                <a:cubicBezTo>
                  <a:pt x="804333" y="520700"/>
                  <a:pt x="820976" y="533797"/>
                  <a:pt x="838200" y="546100"/>
                </a:cubicBezTo>
                <a:cubicBezTo>
                  <a:pt x="850620" y="554972"/>
                  <a:pt x="864574" y="561729"/>
                  <a:pt x="876300" y="571500"/>
                </a:cubicBezTo>
                <a:cubicBezTo>
                  <a:pt x="916899" y="605332"/>
                  <a:pt x="936879" y="638599"/>
                  <a:pt x="965200" y="685800"/>
                </a:cubicBezTo>
                <a:cubicBezTo>
                  <a:pt x="1052290" y="830950"/>
                  <a:pt x="1011779" y="773305"/>
                  <a:pt x="1079500" y="863600"/>
                </a:cubicBezTo>
                <a:cubicBezTo>
                  <a:pt x="1083733" y="876300"/>
                  <a:pt x="1086213" y="889726"/>
                  <a:pt x="1092200" y="901700"/>
                </a:cubicBezTo>
                <a:cubicBezTo>
                  <a:pt x="1099026" y="915352"/>
                  <a:pt x="1114947" y="924769"/>
                  <a:pt x="1117600" y="939800"/>
                </a:cubicBezTo>
                <a:cubicBezTo>
                  <a:pt x="1152995" y="1140373"/>
                  <a:pt x="1066355" y="1101614"/>
                  <a:pt x="1181100" y="1130300"/>
                </a:cubicBezTo>
                <a:cubicBezTo>
                  <a:pt x="1253067" y="1121833"/>
                  <a:pt x="1326884" y="1123191"/>
                  <a:pt x="1397000" y="1104900"/>
                </a:cubicBezTo>
                <a:cubicBezTo>
                  <a:pt x="1426538" y="1097194"/>
                  <a:pt x="1473200" y="1054100"/>
                  <a:pt x="1473200" y="1054100"/>
                </a:cubicBezTo>
                <a:cubicBezTo>
                  <a:pt x="1481667" y="1037167"/>
                  <a:pt x="1491953" y="1021027"/>
                  <a:pt x="1498600" y="1003300"/>
                </a:cubicBezTo>
                <a:cubicBezTo>
                  <a:pt x="1512356" y="966616"/>
                  <a:pt x="1519891" y="926260"/>
                  <a:pt x="1498600" y="889000"/>
                </a:cubicBezTo>
                <a:cubicBezTo>
                  <a:pt x="1491027" y="875748"/>
                  <a:pt x="1472711" y="872758"/>
                  <a:pt x="1460500" y="863600"/>
                </a:cubicBezTo>
                <a:cubicBezTo>
                  <a:pt x="1400812" y="818834"/>
                  <a:pt x="1388415" y="799564"/>
                  <a:pt x="1320800" y="762000"/>
                </a:cubicBezTo>
                <a:cubicBezTo>
                  <a:pt x="1309098" y="755499"/>
                  <a:pt x="1295400" y="753533"/>
                  <a:pt x="1282700" y="749300"/>
                </a:cubicBezTo>
                <a:cubicBezTo>
                  <a:pt x="1265767" y="736600"/>
                  <a:pt x="1246867" y="726167"/>
                  <a:pt x="1231900" y="711200"/>
                </a:cubicBezTo>
                <a:cubicBezTo>
                  <a:pt x="1216933" y="696233"/>
                  <a:pt x="1207738" y="676330"/>
                  <a:pt x="1193800" y="660400"/>
                </a:cubicBezTo>
                <a:cubicBezTo>
                  <a:pt x="1178031" y="642378"/>
                  <a:pt x="1159933" y="626533"/>
                  <a:pt x="1143000" y="609600"/>
                </a:cubicBezTo>
                <a:cubicBezTo>
                  <a:pt x="1138767" y="592667"/>
                  <a:pt x="1138106" y="574412"/>
                  <a:pt x="1130300" y="558800"/>
                </a:cubicBezTo>
                <a:cubicBezTo>
                  <a:pt x="1120834" y="539868"/>
                  <a:pt x="1103418" y="525949"/>
                  <a:pt x="1092200" y="508000"/>
                </a:cubicBezTo>
                <a:cubicBezTo>
                  <a:pt x="1082166" y="491946"/>
                  <a:pt x="1075267" y="474133"/>
                  <a:pt x="1066800" y="457200"/>
                </a:cubicBezTo>
                <a:cubicBezTo>
                  <a:pt x="1071033" y="436033"/>
                  <a:pt x="1068790" y="412442"/>
                  <a:pt x="1079500" y="393700"/>
                </a:cubicBezTo>
                <a:cubicBezTo>
                  <a:pt x="1087073" y="380448"/>
                  <a:pt x="1105180" y="377172"/>
                  <a:pt x="1117600" y="368300"/>
                </a:cubicBezTo>
                <a:cubicBezTo>
                  <a:pt x="1184876" y="320246"/>
                  <a:pt x="1144672" y="338109"/>
                  <a:pt x="1206500" y="317500"/>
                </a:cubicBezTo>
                <a:cubicBezTo>
                  <a:pt x="1219200" y="304800"/>
                  <a:pt x="1228900" y="288122"/>
                  <a:pt x="1244600" y="279400"/>
                </a:cubicBezTo>
                <a:cubicBezTo>
                  <a:pt x="1268005" y="266397"/>
                  <a:pt x="1295400" y="262467"/>
                  <a:pt x="1320800" y="254000"/>
                </a:cubicBezTo>
                <a:cubicBezTo>
                  <a:pt x="1333500" y="249767"/>
                  <a:pt x="1347761" y="248726"/>
                  <a:pt x="1358900" y="241300"/>
                </a:cubicBezTo>
                <a:lnTo>
                  <a:pt x="1397000" y="215900"/>
                </a:lnTo>
                <a:cubicBezTo>
                  <a:pt x="1412693" y="168820"/>
                  <a:pt x="1397726" y="183787"/>
                  <a:pt x="1435100" y="165100"/>
                </a:cubicBezTo>
              </a:path>
            </a:pathLst>
          </a:custGeom>
          <a:noFill/>
          <a:ln w="76200" cap="flat" cmpd="sng">
            <a:solidFill>
              <a:srgbClr val="9F9DC4"/>
            </a:solidFill>
            <a:prstDash val="solid"/>
            <a:round/>
            <a:headEnd/>
            <a:tailEnd/>
          </a:ln>
          <a:effectLst>
            <a:outerShdw dist="38100" dir="2700000" algn="tl" rotWithShape="0">
              <a:schemeClr val="tx1">
                <a:alpha val="42999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it-IT" sz="2400">
              <a:latin typeface="Times New Roman" pitchFamily="18" charset="0"/>
              <a:cs typeface="+mn-cs"/>
            </a:endParaRPr>
          </a:p>
        </p:txBody>
      </p:sp>
      <p:sp>
        <p:nvSpPr>
          <p:cNvPr id="21524" name="CasellaDiTesto 143"/>
          <p:cNvSpPr txBox="1">
            <a:spLocks noChangeArrowheads="1"/>
          </p:cNvSpPr>
          <p:nvPr/>
        </p:nvSpPr>
        <p:spPr bwMode="auto">
          <a:xfrm>
            <a:off x="8029575" y="4425950"/>
            <a:ext cx="104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Protein</a:t>
            </a:r>
          </a:p>
        </p:txBody>
      </p:sp>
      <p:sp>
        <p:nvSpPr>
          <p:cNvPr id="161" name="Ovale 160"/>
          <p:cNvSpPr>
            <a:spLocks noChangeArrowheads="1"/>
          </p:cNvSpPr>
          <p:nvPr/>
        </p:nvSpPr>
        <p:spPr bwMode="auto">
          <a:xfrm>
            <a:off x="3357563" y="3000375"/>
            <a:ext cx="1568450" cy="1417638"/>
          </a:xfrm>
          <a:prstGeom prst="ellipse">
            <a:avLst/>
          </a:prstGeom>
          <a:solidFill>
            <a:srgbClr val="F7E9C3"/>
          </a:solidFill>
          <a:ln w="9525">
            <a:noFill/>
            <a:round/>
            <a:headEnd/>
            <a:tailEnd/>
          </a:ln>
          <a:effectLst>
            <a:outerShdw dist="25400" dir="6599969" sx="102000" sy="102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43402" name="Gruppo 159"/>
          <p:cNvGrpSpPr>
            <a:grpSpLocks/>
          </p:cNvGrpSpPr>
          <p:nvPr/>
        </p:nvGrpSpPr>
        <p:grpSpPr bwMode="auto">
          <a:xfrm>
            <a:off x="3811588" y="3563938"/>
            <a:ext cx="688975" cy="180975"/>
            <a:chOff x="2730500" y="4953000"/>
            <a:chExt cx="1473200" cy="180449"/>
          </a:xfrm>
        </p:grpSpPr>
        <p:sp>
          <p:nvSpPr>
            <p:cNvPr id="145" name="Figura a mano libera 144"/>
            <p:cNvSpPr>
              <a:spLocks/>
            </p:cNvSpPr>
            <p:nvPr/>
          </p:nvSpPr>
          <p:spPr bwMode="auto">
            <a:xfrm>
              <a:off x="2730500" y="4953000"/>
              <a:ext cx="1473200" cy="90224"/>
            </a:xfrm>
            <a:custGeom>
              <a:avLst/>
              <a:gdLst>
                <a:gd name="T0" fmla="*/ 0 w 1473200"/>
                <a:gd name="T1" fmla="*/ 63774 h 89836"/>
                <a:gd name="T2" fmla="*/ 88900 w 1473200"/>
                <a:gd name="T3" fmla="*/ 38265 h 89836"/>
                <a:gd name="T4" fmla="*/ 393700 w 1473200"/>
                <a:gd name="T5" fmla="*/ 12755 h 89836"/>
                <a:gd name="T6" fmla="*/ 660400 w 1473200"/>
                <a:gd name="T7" fmla="*/ 0 h 89836"/>
                <a:gd name="T8" fmla="*/ 1092200 w 1473200"/>
                <a:gd name="T9" fmla="*/ 25510 h 89836"/>
                <a:gd name="T10" fmla="*/ 1168400 w 1473200"/>
                <a:gd name="T11" fmla="*/ 38265 h 89836"/>
                <a:gd name="T12" fmla="*/ 1257300 w 1473200"/>
                <a:gd name="T13" fmla="*/ 51019 h 89836"/>
                <a:gd name="T14" fmla="*/ 1409700 w 1473200"/>
                <a:gd name="T15" fmla="*/ 89284 h 89836"/>
                <a:gd name="T16" fmla="*/ 1473200 w 1473200"/>
                <a:gd name="T17" fmla="*/ 89284 h 898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200" h="89836">
                  <a:moveTo>
                    <a:pt x="0" y="63500"/>
                  </a:moveTo>
                  <a:cubicBezTo>
                    <a:pt x="29633" y="55033"/>
                    <a:pt x="58609" y="43780"/>
                    <a:pt x="88900" y="38100"/>
                  </a:cubicBezTo>
                  <a:cubicBezTo>
                    <a:pt x="152055" y="26258"/>
                    <a:pt x="354866" y="14857"/>
                    <a:pt x="393700" y="12700"/>
                  </a:cubicBezTo>
                  <a:lnTo>
                    <a:pt x="660400" y="0"/>
                  </a:lnTo>
                  <a:cubicBezTo>
                    <a:pt x="960555" y="11117"/>
                    <a:pt x="909087" y="-2771"/>
                    <a:pt x="1092200" y="25400"/>
                  </a:cubicBezTo>
                  <a:cubicBezTo>
                    <a:pt x="1117651" y="29316"/>
                    <a:pt x="1142949" y="34184"/>
                    <a:pt x="1168400" y="38100"/>
                  </a:cubicBezTo>
                  <a:cubicBezTo>
                    <a:pt x="1197986" y="42652"/>
                    <a:pt x="1228030" y="44528"/>
                    <a:pt x="1257300" y="50800"/>
                  </a:cubicBezTo>
                  <a:cubicBezTo>
                    <a:pt x="1318407" y="63894"/>
                    <a:pt x="1349983" y="82928"/>
                    <a:pt x="1409700" y="88900"/>
                  </a:cubicBezTo>
                  <a:cubicBezTo>
                    <a:pt x="1430762" y="91006"/>
                    <a:pt x="1452033" y="88900"/>
                    <a:pt x="1473200" y="88900"/>
                  </a:cubicBezTo>
                </a:path>
              </a:pathLst>
            </a:custGeom>
            <a:noFill/>
            <a:ln w="38100" cap="flat" cmpd="sng">
              <a:solidFill>
                <a:srgbClr val="34597A"/>
              </a:solidFill>
              <a:prstDash val="solid"/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42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 sz="2000">
                <a:cs typeface="+mn-cs"/>
              </a:endParaRPr>
            </a:p>
          </p:txBody>
        </p:sp>
        <p:cxnSp>
          <p:nvCxnSpPr>
            <p:cNvPr id="147" name="Connettore 1 146"/>
            <p:cNvCxnSpPr>
              <a:cxnSpLocks noChangeShapeType="1"/>
              <a:stCxn id="145" idx="1"/>
            </p:cNvCxnSpPr>
            <p:nvPr/>
          </p:nvCxnSpPr>
          <p:spPr bwMode="auto">
            <a:xfrm>
              <a:off x="2818756" y="4990989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48" name="Connettore 1 147"/>
            <p:cNvCxnSpPr>
              <a:cxnSpLocks noChangeShapeType="1"/>
            </p:cNvCxnSpPr>
            <p:nvPr/>
          </p:nvCxnSpPr>
          <p:spPr bwMode="auto">
            <a:xfrm>
              <a:off x="2927379" y="4986240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49" name="Connettore 1 148"/>
            <p:cNvCxnSpPr>
              <a:cxnSpLocks noChangeShapeType="1"/>
            </p:cNvCxnSpPr>
            <p:nvPr/>
          </p:nvCxnSpPr>
          <p:spPr bwMode="auto">
            <a:xfrm>
              <a:off x="3002058" y="4965663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0" name="Connettore 1 149"/>
            <p:cNvCxnSpPr>
              <a:cxnSpLocks noChangeShapeType="1"/>
            </p:cNvCxnSpPr>
            <p:nvPr/>
          </p:nvCxnSpPr>
          <p:spPr bwMode="auto">
            <a:xfrm>
              <a:off x="3069947" y="4971995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1" name="Connettore 1 150"/>
            <p:cNvCxnSpPr>
              <a:cxnSpLocks noChangeShapeType="1"/>
            </p:cNvCxnSpPr>
            <p:nvPr/>
          </p:nvCxnSpPr>
          <p:spPr bwMode="auto">
            <a:xfrm>
              <a:off x="3175175" y="4971995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2" name="Connettore 1 151"/>
            <p:cNvCxnSpPr>
              <a:cxnSpLocks noChangeShapeType="1"/>
            </p:cNvCxnSpPr>
            <p:nvPr/>
          </p:nvCxnSpPr>
          <p:spPr bwMode="auto">
            <a:xfrm>
              <a:off x="3307560" y="4965663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3" name="Connettore 1 152"/>
            <p:cNvCxnSpPr>
              <a:cxnSpLocks noChangeShapeType="1"/>
            </p:cNvCxnSpPr>
            <p:nvPr/>
          </p:nvCxnSpPr>
          <p:spPr bwMode="auto">
            <a:xfrm>
              <a:off x="3429761" y="4971995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4" name="Connettore 1 153"/>
            <p:cNvCxnSpPr>
              <a:cxnSpLocks noChangeShapeType="1"/>
            </p:cNvCxnSpPr>
            <p:nvPr/>
          </p:nvCxnSpPr>
          <p:spPr bwMode="auto">
            <a:xfrm>
              <a:off x="3524806" y="4973577"/>
              <a:ext cx="6789" cy="109220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5" name="Connettore 1 154"/>
            <p:cNvCxnSpPr>
              <a:cxnSpLocks noChangeShapeType="1"/>
            </p:cNvCxnSpPr>
            <p:nvPr/>
          </p:nvCxnSpPr>
          <p:spPr bwMode="auto">
            <a:xfrm>
              <a:off x="3619851" y="4971995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6" name="Connettore 1 155"/>
            <p:cNvCxnSpPr>
              <a:cxnSpLocks noChangeShapeType="1"/>
            </p:cNvCxnSpPr>
            <p:nvPr/>
          </p:nvCxnSpPr>
          <p:spPr bwMode="auto">
            <a:xfrm>
              <a:off x="3708107" y="4965663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7" name="Connettore 1 156"/>
            <p:cNvCxnSpPr>
              <a:cxnSpLocks noChangeShapeType="1"/>
            </p:cNvCxnSpPr>
            <p:nvPr/>
          </p:nvCxnSpPr>
          <p:spPr bwMode="auto">
            <a:xfrm>
              <a:off x="3837097" y="4986240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8" name="Connettore 1 157"/>
            <p:cNvCxnSpPr>
              <a:cxnSpLocks noChangeShapeType="1"/>
            </p:cNvCxnSpPr>
            <p:nvPr/>
          </p:nvCxnSpPr>
          <p:spPr bwMode="auto">
            <a:xfrm>
              <a:off x="3949114" y="5017898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9" name="Connettore 1 158"/>
            <p:cNvCxnSpPr>
              <a:cxnSpLocks noChangeShapeType="1"/>
            </p:cNvCxnSpPr>
            <p:nvPr/>
          </p:nvCxnSpPr>
          <p:spPr bwMode="auto">
            <a:xfrm>
              <a:off x="4050948" y="5025813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</p:grpSp>
      <p:sp>
        <p:nvSpPr>
          <p:cNvPr id="21527" name="CasellaDiTesto 161"/>
          <p:cNvSpPr txBox="1">
            <a:spLocks noChangeArrowheads="1"/>
          </p:cNvSpPr>
          <p:nvPr/>
        </p:nvSpPr>
        <p:spPr bwMode="auto">
          <a:xfrm>
            <a:off x="3643313" y="3881438"/>
            <a:ext cx="1009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miRNA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143418" name="Gruppo 229"/>
          <p:cNvGrpSpPr>
            <a:grpSpLocks/>
          </p:cNvGrpSpPr>
          <p:nvPr/>
        </p:nvGrpSpPr>
        <p:grpSpPr bwMode="auto">
          <a:xfrm>
            <a:off x="4429125" y="4643438"/>
            <a:ext cx="3292475" cy="1665287"/>
            <a:chOff x="4851426" y="5121299"/>
            <a:chExt cx="3292474" cy="1665287"/>
          </a:xfrm>
        </p:grpSpPr>
        <p:sp>
          <p:nvSpPr>
            <p:cNvPr id="216" name="Ovale 215"/>
            <p:cNvSpPr>
              <a:spLocks noChangeArrowheads="1"/>
            </p:cNvSpPr>
            <p:nvPr/>
          </p:nvSpPr>
          <p:spPr bwMode="auto">
            <a:xfrm>
              <a:off x="4913339" y="5121299"/>
              <a:ext cx="3227386" cy="1665287"/>
            </a:xfrm>
            <a:prstGeom prst="ellipse">
              <a:avLst/>
            </a:prstGeom>
            <a:solidFill>
              <a:srgbClr val="F7E9C3"/>
            </a:solidFill>
            <a:ln w="9525">
              <a:noFill/>
              <a:round/>
              <a:headEnd/>
              <a:tailEnd/>
            </a:ln>
            <a:effectLst>
              <a:outerShdw dist="25400" dir="6599969" sx="102000" sy="102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 sz="24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43420" name="Gruppo 168"/>
            <p:cNvGrpSpPr>
              <a:grpSpLocks/>
            </p:cNvGrpSpPr>
            <p:nvPr/>
          </p:nvGrpSpPr>
          <p:grpSpPr bwMode="auto">
            <a:xfrm>
              <a:off x="5840431" y="5429264"/>
              <a:ext cx="1374775" cy="225425"/>
              <a:chOff x="2336800" y="3962400"/>
              <a:chExt cx="2489200" cy="286581"/>
            </a:xfrm>
          </p:grpSpPr>
          <p:sp>
            <p:nvSpPr>
              <p:cNvPr id="170" name="Figura a mano libera 169"/>
              <p:cNvSpPr>
                <a:spLocks/>
              </p:cNvSpPr>
              <p:nvPr/>
            </p:nvSpPr>
            <p:spPr bwMode="auto">
              <a:xfrm>
                <a:off x="2336814" y="3962413"/>
                <a:ext cx="2489200" cy="127144"/>
              </a:xfrm>
              <a:custGeom>
                <a:avLst/>
                <a:gdLst>
                  <a:gd name="T0" fmla="*/ 0 w 2489200"/>
                  <a:gd name="T1" fmla="*/ 50858 h 127000"/>
                  <a:gd name="T2" fmla="*/ 63500 w 2489200"/>
                  <a:gd name="T3" fmla="*/ 63572 h 127000"/>
                  <a:gd name="T4" fmla="*/ 190500 w 2489200"/>
                  <a:gd name="T5" fmla="*/ 127144 h 127000"/>
                  <a:gd name="T6" fmla="*/ 596900 w 2489200"/>
                  <a:gd name="T7" fmla="*/ 114430 h 127000"/>
                  <a:gd name="T8" fmla="*/ 673100 w 2489200"/>
                  <a:gd name="T9" fmla="*/ 89001 h 127000"/>
                  <a:gd name="T10" fmla="*/ 1028700 w 2489200"/>
                  <a:gd name="T11" fmla="*/ 63572 h 127000"/>
                  <a:gd name="T12" fmla="*/ 1104900 w 2489200"/>
                  <a:gd name="T13" fmla="*/ 38143 h 127000"/>
                  <a:gd name="T14" fmla="*/ 1155700 w 2489200"/>
                  <a:gd name="T15" fmla="*/ 25429 h 127000"/>
                  <a:gd name="T16" fmla="*/ 1231900 w 2489200"/>
                  <a:gd name="T17" fmla="*/ 0 h 127000"/>
                  <a:gd name="T18" fmla="*/ 1397000 w 2489200"/>
                  <a:gd name="T19" fmla="*/ 25429 h 127000"/>
                  <a:gd name="T20" fmla="*/ 1435100 w 2489200"/>
                  <a:gd name="T21" fmla="*/ 38143 h 127000"/>
                  <a:gd name="T22" fmla="*/ 1473200 w 2489200"/>
                  <a:gd name="T23" fmla="*/ 63572 h 127000"/>
                  <a:gd name="T24" fmla="*/ 1574800 w 2489200"/>
                  <a:gd name="T25" fmla="*/ 89001 h 127000"/>
                  <a:gd name="T26" fmla="*/ 1625600 w 2489200"/>
                  <a:gd name="T27" fmla="*/ 101715 h 127000"/>
                  <a:gd name="T28" fmla="*/ 1676400 w 2489200"/>
                  <a:gd name="T29" fmla="*/ 114430 h 127000"/>
                  <a:gd name="T30" fmla="*/ 1765300 w 2489200"/>
                  <a:gd name="T31" fmla="*/ 127144 h 127000"/>
                  <a:gd name="T32" fmla="*/ 2095500 w 2489200"/>
                  <a:gd name="T33" fmla="*/ 114430 h 127000"/>
                  <a:gd name="T34" fmla="*/ 2146300 w 2489200"/>
                  <a:gd name="T35" fmla="*/ 89001 h 127000"/>
                  <a:gd name="T36" fmla="*/ 2260600 w 2489200"/>
                  <a:gd name="T37" fmla="*/ 63572 h 127000"/>
                  <a:gd name="T38" fmla="*/ 2311400 w 2489200"/>
                  <a:gd name="T39" fmla="*/ 50858 h 127000"/>
                  <a:gd name="T40" fmla="*/ 2489200 w 2489200"/>
                  <a:gd name="T41" fmla="*/ 50858 h 127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89200" h="127000">
                    <a:moveTo>
                      <a:pt x="0" y="50800"/>
                    </a:moveTo>
                    <a:cubicBezTo>
                      <a:pt x="21167" y="55033"/>
                      <a:pt x="43849" y="54568"/>
                      <a:pt x="63500" y="63500"/>
                    </a:cubicBezTo>
                    <a:cubicBezTo>
                      <a:pt x="248306" y="147503"/>
                      <a:pt x="56290" y="93448"/>
                      <a:pt x="190500" y="127000"/>
                    </a:cubicBezTo>
                    <a:cubicBezTo>
                      <a:pt x="325967" y="122767"/>
                      <a:pt x="461788" y="124967"/>
                      <a:pt x="596900" y="114300"/>
                    </a:cubicBezTo>
                    <a:cubicBezTo>
                      <a:pt x="623591" y="112193"/>
                      <a:pt x="646690" y="93302"/>
                      <a:pt x="673100" y="88900"/>
                    </a:cubicBezTo>
                    <a:cubicBezTo>
                      <a:pt x="717106" y="81566"/>
                      <a:pt x="1008969" y="64733"/>
                      <a:pt x="1028700" y="63500"/>
                    </a:cubicBezTo>
                    <a:cubicBezTo>
                      <a:pt x="1054100" y="55033"/>
                      <a:pt x="1078925" y="44594"/>
                      <a:pt x="1104900" y="38100"/>
                    </a:cubicBezTo>
                    <a:cubicBezTo>
                      <a:pt x="1121833" y="33867"/>
                      <a:pt x="1138982" y="30416"/>
                      <a:pt x="1155700" y="25400"/>
                    </a:cubicBezTo>
                    <a:cubicBezTo>
                      <a:pt x="1181345" y="17707"/>
                      <a:pt x="1231900" y="0"/>
                      <a:pt x="1231900" y="0"/>
                    </a:cubicBezTo>
                    <a:cubicBezTo>
                      <a:pt x="1324020" y="10236"/>
                      <a:pt x="1327008" y="5402"/>
                      <a:pt x="1397000" y="25400"/>
                    </a:cubicBezTo>
                    <a:cubicBezTo>
                      <a:pt x="1409872" y="29078"/>
                      <a:pt x="1423126" y="32113"/>
                      <a:pt x="1435100" y="38100"/>
                    </a:cubicBezTo>
                    <a:cubicBezTo>
                      <a:pt x="1448752" y="44926"/>
                      <a:pt x="1458855" y="58284"/>
                      <a:pt x="1473200" y="63500"/>
                    </a:cubicBezTo>
                    <a:cubicBezTo>
                      <a:pt x="1506007" y="75430"/>
                      <a:pt x="1540933" y="80433"/>
                      <a:pt x="1574800" y="88900"/>
                    </a:cubicBezTo>
                    <a:lnTo>
                      <a:pt x="1625600" y="101600"/>
                    </a:lnTo>
                    <a:cubicBezTo>
                      <a:pt x="1642533" y="105833"/>
                      <a:pt x="1659121" y="111832"/>
                      <a:pt x="1676400" y="114300"/>
                    </a:cubicBezTo>
                    <a:lnTo>
                      <a:pt x="1765300" y="127000"/>
                    </a:lnTo>
                    <a:cubicBezTo>
                      <a:pt x="1875367" y="122767"/>
                      <a:pt x="1985899" y="125260"/>
                      <a:pt x="2095500" y="114300"/>
                    </a:cubicBezTo>
                    <a:cubicBezTo>
                      <a:pt x="2114338" y="112416"/>
                      <a:pt x="2128573" y="95547"/>
                      <a:pt x="2146300" y="88900"/>
                    </a:cubicBezTo>
                    <a:cubicBezTo>
                      <a:pt x="2168826" y="80453"/>
                      <a:pt x="2240849" y="67889"/>
                      <a:pt x="2260600" y="63500"/>
                    </a:cubicBezTo>
                    <a:cubicBezTo>
                      <a:pt x="2277639" y="59714"/>
                      <a:pt x="2293972" y="51768"/>
                      <a:pt x="2311400" y="50800"/>
                    </a:cubicBezTo>
                    <a:cubicBezTo>
                      <a:pt x="2370575" y="47512"/>
                      <a:pt x="2429933" y="50800"/>
                      <a:pt x="2489200" y="50800"/>
                    </a:cubicBezTo>
                  </a:path>
                </a:pathLst>
              </a:custGeom>
              <a:noFill/>
              <a:ln w="57150" cap="flat" cmpd="sng">
                <a:solidFill>
                  <a:srgbClr val="660066"/>
                </a:solidFill>
                <a:prstDash val="solid"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42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  <a:cs typeface="+mn-cs"/>
                </a:endParaRPr>
              </a:p>
            </p:txBody>
          </p:sp>
          <p:cxnSp>
            <p:nvCxnSpPr>
              <p:cNvPr id="171" name="Connettore 1 170"/>
              <p:cNvCxnSpPr>
                <a:cxnSpLocks noChangeShapeType="1"/>
                <a:stCxn id="170" idx="1"/>
              </p:cNvCxnSpPr>
              <p:nvPr/>
            </p:nvCxnSpPr>
            <p:spPr bwMode="auto">
              <a:xfrm>
                <a:off x="2400051" y="4024976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2" name="Connettore 1 171"/>
              <p:cNvCxnSpPr>
                <a:cxnSpLocks noChangeShapeType="1"/>
              </p:cNvCxnSpPr>
              <p:nvPr/>
            </p:nvCxnSpPr>
            <p:spPr bwMode="auto">
              <a:xfrm>
                <a:off x="2469035" y="4089557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3" name="Connettore 1 172"/>
              <p:cNvCxnSpPr>
                <a:cxnSpLocks noChangeShapeType="1"/>
              </p:cNvCxnSpPr>
              <p:nvPr/>
            </p:nvCxnSpPr>
            <p:spPr bwMode="auto">
              <a:xfrm>
                <a:off x="2526523" y="409561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4" name="Connettore 1 173"/>
              <p:cNvCxnSpPr>
                <a:cxnSpLocks noChangeShapeType="1"/>
              </p:cNvCxnSpPr>
              <p:nvPr/>
            </p:nvCxnSpPr>
            <p:spPr bwMode="auto">
              <a:xfrm>
                <a:off x="2572512" y="4101666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5" name="Connettore 1 174"/>
              <p:cNvCxnSpPr>
                <a:cxnSpLocks noChangeShapeType="1"/>
              </p:cNvCxnSpPr>
              <p:nvPr/>
            </p:nvCxnSpPr>
            <p:spPr bwMode="auto">
              <a:xfrm>
                <a:off x="2630000" y="4089557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6" name="Connettore 1 175"/>
              <p:cNvCxnSpPr>
                <a:cxnSpLocks noChangeShapeType="1"/>
              </p:cNvCxnSpPr>
              <p:nvPr/>
            </p:nvCxnSpPr>
            <p:spPr bwMode="auto">
              <a:xfrm>
                <a:off x="2687487" y="409561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7" name="Connettore 1 176"/>
              <p:cNvCxnSpPr>
                <a:cxnSpLocks noChangeShapeType="1"/>
              </p:cNvCxnSpPr>
              <p:nvPr/>
            </p:nvCxnSpPr>
            <p:spPr bwMode="auto">
              <a:xfrm>
                <a:off x="2742099" y="409561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8" name="Connettore 1 177"/>
              <p:cNvCxnSpPr>
                <a:cxnSpLocks noChangeShapeType="1"/>
              </p:cNvCxnSpPr>
              <p:nvPr/>
            </p:nvCxnSpPr>
            <p:spPr bwMode="auto">
              <a:xfrm>
                <a:off x="2799586" y="409561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9" name="Connettore 1 178"/>
              <p:cNvCxnSpPr>
                <a:cxnSpLocks noChangeShapeType="1"/>
              </p:cNvCxnSpPr>
              <p:nvPr/>
            </p:nvCxnSpPr>
            <p:spPr bwMode="auto">
              <a:xfrm>
                <a:off x="2857074" y="4089557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0" name="Connettore 1 179"/>
              <p:cNvCxnSpPr>
                <a:cxnSpLocks noChangeShapeType="1"/>
              </p:cNvCxnSpPr>
              <p:nvPr/>
            </p:nvCxnSpPr>
            <p:spPr bwMode="auto">
              <a:xfrm>
                <a:off x="2920310" y="4083503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1" name="Connettore 1 180"/>
              <p:cNvCxnSpPr>
                <a:cxnSpLocks noChangeShapeType="1"/>
              </p:cNvCxnSpPr>
              <p:nvPr/>
            </p:nvCxnSpPr>
            <p:spPr bwMode="auto">
              <a:xfrm>
                <a:off x="2977797" y="4069375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2" name="Connettore 1 181"/>
              <p:cNvCxnSpPr>
                <a:cxnSpLocks noChangeShapeType="1"/>
              </p:cNvCxnSpPr>
              <p:nvPr/>
            </p:nvCxnSpPr>
            <p:spPr bwMode="auto">
              <a:xfrm>
                <a:off x="3035284" y="406332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3" name="Connettore 1 182"/>
              <p:cNvCxnSpPr>
                <a:cxnSpLocks noChangeShapeType="1"/>
              </p:cNvCxnSpPr>
              <p:nvPr/>
            </p:nvCxnSpPr>
            <p:spPr bwMode="auto">
              <a:xfrm>
                <a:off x="3104269" y="406332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4" name="Connettore 1 183"/>
              <p:cNvCxnSpPr>
                <a:cxnSpLocks noChangeShapeType="1"/>
              </p:cNvCxnSpPr>
              <p:nvPr/>
            </p:nvCxnSpPr>
            <p:spPr bwMode="auto">
              <a:xfrm>
                <a:off x="3187626" y="4041121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5" name="Connettore 1 184"/>
              <p:cNvCxnSpPr>
                <a:cxnSpLocks noChangeShapeType="1"/>
              </p:cNvCxnSpPr>
              <p:nvPr/>
            </p:nvCxnSpPr>
            <p:spPr bwMode="auto">
              <a:xfrm>
                <a:off x="3268109" y="4041121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6" name="Connettore 1 185"/>
              <p:cNvCxnSpPr>
                <a:cxnSpLocks noChangeShapeType="1"/>
              </p:cNvCxnSpPr>
              <p:nvPr/>
            </p:nvCxnSpPr>
            <p:spPr bwMode="auto">
              <a:xfrm>
                <a:off x="3360088" y="4041121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7" name="Connettore 1 186"/>
              <p:cNvCxnSpPr>
                <a:cxnSpLocks noChangeShapeType="1"/>
              </p:cNvCxnSpPr>
              <p:nvPr/>
            </p:nvCxnSpPr>
            <p:spPr bwMode="auto">
              <a:xfrm>
                <a:off x="3454942" y="4006813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8" name="Connettore 1 187"/>
              <p:cNvCxnSpPr>
                <a:cxnSpLocks noChangeShapeType="1"/>
              </p:cNvCxnSpPr>
              <p:nvPr/>
            </p:nvCxnSpPr>
            <p:spPr bwMode="auto">
              <a:xfrm>
                <a:off x="3555545" y="3992685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9" name="Connettore 1 188"/>
              <p:cNvCxnSpPr>
                <a:cxnSpLocks noChangeShapeType="1"/>
              </p:cNvCxnSpPr>
              <p:nvPr/>
            </p:nvCxnSpPr>
            <p:spPr bwMode="auto">
              <a:xfrm>
                <a:off x="3664771" y="3970485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0" name="Connettore 1 189"/>
              <p:cNvCxnSpPr>
                <a:cxnSpLocks noChangeShapeType="1"/>
              </p:cNvCxnSpPr>
              <p:nvPr/>
            </p:nvCxnSpPr>
            <p:spPr bwMode="auto">
              <a:xfrm>
                <a:off x="3765373" y="4012866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1" name="Connettore 1 190"/>
              <p:cNvCxnSpPr>
                <a:cxnSpLocks noChangeShapeType="1"/>
              </p:cNvCxnSpPr>
              <p:nvPr/>
            </p:nvCxnSpPr>
            <p:spPr bwMode="auto">
              <a:xfrm>
                <a:off x="3857353" y="4049194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2" name="Connettore 1 191"/>
              <p:cNvCxnSpPr>
                <a:cxnSpLocks noChangeShapeType="1"/>
              </p:cNvCxnSpPr>
              <p:nvPr/>
            </p:nvCxnSpPr>
            <p:spPr bwMode="auto">
              <a:xfrm>
                <a:off x="3943584" y="407744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3" name="Connettore 1 192"/>
              <p:cNvCxnSpPr>
                <a:cxnSpLocks noChangeShapeType="1"/>
              </p:cNvCxnSpPr>
              <p:nvPr/>
            </p:nvCxnSpPr>
            <p:spPr bwMode="auto">
              <a:xfrm>
                <a:off x="4055685" y="409561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4" name="Connettore 1 193"/>
              <p:cNvCxnSpPr>
                <a:cxnSpLocks noChangeShapeType="1"/>
              </p:cNvCxnSpPr>
              <p:nvPr/>
            </p:nvCxnSpPr>
            <p:spPr bwMode="auto">
              <a:xfrm>
                <a:off x="4185030" y="4105703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5" name="Connettore 1 194"/>
              <p:cNvCxnSpPr>
                <a:cxnSpLocks noChangeShapeType="1"/>
              </p:cNvCxnSpPr>
              <p:nvPr/>
            </p:nvCxnSpPr>
            <p:spPr bwMode="auto">
              <a:xfrm>
                <a:off x="4294256" y="4105703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6" name="Connettore 1 195"/>
              <p:cNvCxnSpPr>
                <a:cxnSpLocks noChangeShapeType="1"/>
              </p:cNvCxnSpPr>
              <p:nvPr/>
            </p:nvCxnSpPr>
            <p:spPr bwMode="auto">
              <a:xfrm>
                <a:off x="4420728" y="4087540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7" name="Connettore 1 196"/>
              <p:cNvCxnSpPr>
                <a:cxnSpLocks noChangeShapeType="1"/>
              </p:cNvCxnSpPr>
              <p:nvPr/>
            </p:nvCxnSpPr>
            <p:spPr bwMode="auto">
              <a:xfrm>
                <a:off x="4515583" y="4043140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8" name="Connettore 1 197"/>
              <p:cNvCxnSpPr>
                <a:cxnSpLocks noChangeShapeType="1"/>
              </p:cNvCxnSpPr>
              <p:nvPr/>
            </p:nvCxnSpPr>
            <p:spPr bwMode="auto">
              <a:xfrm>
                <a:off x="4642055" y="4018922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9" name="Connettore 1 198"/>
              <p:cNvCxnSpPr>
                <a:cxnSpLocks noChangeShapeType="1"/>
              </p:cNvCxnSpPr>
              <p:nvPr/>
            </p:nvCxnSpPr>
            <p:spPr bwMode="auto">
              <a:xfrm>
                <a:off x="4768527" y="4006813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</p:grpSp>
        <p:grpSp>
          <p:nvGrpSpPr>
            <p:cNvPr id="143451" name="Gruppo 199"/>
            <p:cNvGrpSpPr>
              <a:grpSpLocks/>
            </p:cNvGrpSpPr>
            <p:nvPr/>
          </p:nvGrpSpPr>
          <p:grpSpPr bwMode="auto">
            <a:xfrm flipV="1">
              <a:off x="6351588" y="5681663"/>
              <a:ext cx="690562" cy="180975"/>
              <a:chOff x="2730500" y="4953000"/>
              <a:chExt cx="1473200" cy="180449"/>
            </a:xfrm>
          </p:grpSpPr>
          <p:sp>
            <p:nvSpPr>
              <p:cNvPr id="201" name="Figura a mano libera 200"/>
              <p:cNvSpPr>
                <a:spLocks/>
              </p:cNvSpPr>
              <p:nvPr/>
            </p:nvSpPr>
            <p:spPr bwMode="auto">
              <a:xfrm>
                <a:off x="2730555" y="4952977"/>
                <a:ext cx="1473200" cy="90224"/>
              </a:xfrm>
              <a:custGeom>
                <a:avLst/>
                <a:gdLst>
                  <a:gd name="T0" fmla="*/ 0 w 1473200"/>
                  <a:gd name="T1" fmla="*/ 63775 h 89836"/>
                  <a:gd name="T2" fmla="*/ 88900 w 1473200"/>
                  <a:gd name="T3" fmla="*/ 38265 h 89836"/>
                  <a:gd name="T4" fmla="*/ 393700 w 1473200"/>
                  <a:gd name="T5" fmla="*/ 12755 h 89836"/>
                  <a:gd name="T6" fmla="*/ 660400 w 1473200"/>
                  <a:gd name="T7" fmla="*/ 0 h 89836"/>
                  <a:gd name="T8" fmla="*/ 1092200 w 1473200"/>
                  <a:gd name="T9" fmla="*/ 25510 h 89836"/>
                  <a:gd name="T10" fmla="*/ 1168400 w 1473200"/>
                  <a:gd name="T11" fmla="*/ 38265 h 89836"/>
                  <a:gd name="T12" fmla="*/ 1257300 w 1473200"/>
                  <a:gd name="T13" fmla="*/ 51020 h 89836"/>
                  <a:gd name="T14" fmla="*/ 1409700 w 1473200"/>
                  <a:gd name="T15" fmla="*/ 89285 h 89836"/>
                  <a:gd name="T16" fmla="*/ 1473200 w 1473200"/>
                  <a:gd name="T17" fmla="*/ 89285 h 898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73200" h="89836">
                    <a:moveTo>
                      <a:pt x="0" y="63500"/>
                    </a:moveTo>
                    <a:cubicBezTo>
                      <a:pt x="29633" y="55033"/>
                      <a:pt x="58609" y="43780"/>
                      <a:pt x="88900" y="38100"/>
                    </a:cubicBezTo>
                    <a:cubicBezTo>
                      <a:pt x="152055" y="26258"/>
                      <a:pt x="354866" y="14857"/>
                      <a:pt x="393700" y="12700"/>
                    </a:cubicBezTo>
                    <a:lnTo>
                      <a:pt x="660400" y="0"/>
                    </a:lnTo>
                    <a:cubicBezTo>
                      <a:pt x="960555" y="11117"/>
                      <a:pt x="909087" y="-2771"/>
                      <a:pt x="1092200" y="25400"/>
                    </a:cubicBezTo>
                    <a:cubicBezTo>
                      <a:pt x="1117651" y="29316"/>
                      <a:pt x="1142949" y="34184"/>
                      <a:pt x="1168400" y="38100"/>
                    </a:cubicBezTo>
                    <a:cubicBezTo>
                      <a:pt x="1197986" y="42652"/>
                      <a:pt x="1228030" y="44528"/>
                      <a:pt x="1257300" y="50800"/>
                    </a:cubicBezTo>
                    <a:cubicBezTo>
                      <a:pt x="1318407" y="63894"/>
                      <a:pt x="1349983" y="82928"/>
                      <a:pt x="1409700" y="88900"/>
                    </a:cubicBezTo>
                    <a:cubicBezTo>
                      <a:pt x="1430762" y="91006"/>
                      <a:pt x="1452033" y="88900"/>
                      <a:pt x="1473200" y="88900"/>
                    </a:cubicBezTo>
                  </a:path>
                </a:pathLst>
              </a:custGeom>
              <a:noFill/>
              <a:ln w="38100" cap="flat" cmpd="sng">
                <a:solidFill>
                  <a:srgbClr val="34597A"/>
                </a:solidFill>
                <a:prstDash val="solid"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42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  <a:cs typeface="+mn-cs"/>
                </a:endParaRPr>
              </a:p>
            </p:txBody>
          </p:sp>
          <p:cxnSp>
            <p:nvCxnSpPr>
              <p:cNvPr id="202" name="Connettore 1 201"/>
              <p:cNvCxnSpPr>
                <a:cxnSpLocks noChangeShapeType="1"/>
                <a:stCxn id="201" idx="1"/>
              </p:cNvCxnSpPr>
              <p:nvPr/>
            </p:nvCxnSpPr>
            <p:spPr bwMode="auto">
              <a:xfrm>
                <a:off x="2818609" y="4990966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03" name="Connettore 1 202"/>
              <p:cNvCxnSpPr>
                <a:cxnSpLocks noChangeShapeType="1"/>
              </p:cNvCxnSpPr>
              <p:nvPr/>
            </p:nvCxnSpPr>
            <p:spPr bwMode="auto">
              <a:xfrm>
                <a:off x="2930368" y="4986217"/>
                <a:ext cx="3388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04" name="Connettore 1 203"/>
              <p:cNvCxnSpPr>
                <a:cxnSpLocks noChangeShapeType="1"/>
              </p:cNvCxnSpPr>
              <p:nvPr/>
            </p:nvCxnSpPr>
            <p:spPr bwMode="auto">
              <a:xfrm>
                <a:off x="3004875" y="4965640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05" name="Connettore 1 204"/>
              <p:cNvCxnSpPr>
                <a:cxnSpLocks noChangeShapeType="1"/>
              </p:cNvCxnSpPr>
              <p:nvPr/>
            </p:nvCxnSpPr>
            <p:spPr bwMode="auto">
              <a:xfrm>
                <a:off x="3069222" y="4971972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06" name="Connettore 1 205"/>
              <p:cNvCxnSpPr>
                <a:cxnSpLocks noChangeShapeType="1"/>
              </p:cNvCxnSpPr>
              <p:nvPr/>
            </p:nvCxnSpPr>
            <p:spPr bwMode="auto">
              <a:xfrm>
                <a:off x="3174208" y="4971972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07" name="Connettore 1 206"/>
              <p:cNvCxnSpPr>
                <a:cxnSpLocks noChangeShapeType="1"/>
              </p:cNvCxnSpPr>
              <p:nvPr/>
            </p:nvCxnSpPr>
            <p:spPr bwMode="auto">
              <a:xfrm>
                <a:off x="3306289" y="4965640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08" name="Connettore 1 207"/>
              <p:cNvCxnSpPr>
                <a:cxnSpLocks noChangeShapeType="1"/>
              </p:cNvCxnSpPr>
              <p:nvPr/>
            </p:nvCxnSpPr>
            <p:spPr bwMode="auto">
              <a:xfrm>
                <a:off x="3428209" y="4971972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09" name="Connettore 1 208"/>
              <p:cNvCxnSpPr>
                <a:cxnSpLocks noChangeShapeType="1"/>
              </p:cNvCxnSpPr>
              <p:nvPr/>
            </p:nvCxnSpPr>
            <p:spPr bwMode="auto">
              <a:xfrm>
                <a:off x="3523036" y="4973554"/>
                <a:ext cx="6773" cy="109220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10" name="Connettore 1 209"/>
              <p:cNvCxnSpPr>
                <a:cxnSpLocks noChangeShapeType="1"/>
              </p:cNvCxnSpPr>
              <p:nvPr/>
            </p:nvCxnSpPr>
            <p:spPr bwMode="auto">
              <a:xfrm>
                <a:off x="3621248" y="4971972"/>
                <a:ext cx="3388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11" name="Connettore 1 210"/>
              <p:cNvCxnSpPr>
                <a:cxnSpLocks noChangeShapeType="1"/>
              </p:cNvCxnSpPr>
              <p:nvPr/>
            </p:nvCxnSpPr>
            <p:spPr bwMode="auto">
              <a:xfrm>
                <a:off x="3709302" y="4965640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12" name="Connettore 1 211"/>
              <p:cNvCxnSpPr>
                <a:cxnSpLocks noChangeShapeType="1"/>
              </p:cNvCxnSpPr>
              <p:nvPr/>
            </p:nvCxnSpPr>
            <p:spPr bwMode="auto">
              <a:xfrm>
                <a:off x="3837995" y="4986217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13" name="Connettore 1 212"/>
              <p:cNvCxnSpPr>
                <a:cxnSpLocks noChangeShapeType="1"/>
              </p:cNvCxnSpPr>
              <p:nvPr/>
            </p:nvCxnSpPr>
            <p:spPr bwMode="auto">
              <a:xfrm>
                <a:off x="3949756" y="5017875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14" name="Connettore 1 213"/>
              <p:cNvCxnSpPr>
                <a:cxnSpLocks noChangeShapeType="1"/>
              </p:cNvCxnSpPr>
              <p:nvPr/>
            </p:nvCxnSpPr>
            <p:spPr bwMode="auto">
              <a:xfrm>
                <a:off x="4051356" y="5025790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</p:grpSp>
        <p:sp>
          <p:nvSpPr>
            <p:cNvPr id="21532" name="CasellaDiTesto 214"/>
            <p:cNvSpPr txBox="1">
              <a:spLocks noChangeArrowheads="1"/>
            </p:cNvSpPr>
            <p:nvPr/>
          </p:nvSpPr>
          <p:spPr bwMode="auto">
            <a:xfrm>
              <a:off x="4851426" y="5857899"/>
              <a:ext cx="3292474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Translation</a:t>
              </a:r>
              <a:r>
                <a:rPr lang="it-IT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 </a:t>
              </a:r>
              <a:r>
                <a:rPr lang="it-IT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inhibition</a:t>
              </a:r>
              <a:endPara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  <a:p>
              <a:pPr algn="ctr">
                <a:defRPr/>
              </a:pPr>
              <a:r>
                <a:rPr lang="it-IT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mRNA</a:t>
              </a:r>
              <a:r>
                <a:rPr lang="it-IT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 </a:t>
              </a:r>
              <a:r>
                <a:rPr lang="it-IT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degradation</a:t>
              </a:r>
              <a:endPara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8" name="Group 63"/>
          <p:cNvGrpSpPr>
            <a:grpSpLocks noChangeAspect="1"/>
          </p:cNvGrpSpPr>
          <p:nvPr/>
        </p:nvGrpSpPr>
        <p:grpSpPr bwMode="auto">
          <a:xfrm>
            <a:off x="642910" y="2143116"/>
            <a:ext cx="1403350" cy="2792413"/>
            <a:chOff x="3663" y="799"/>
            <a:chExt cx="1769" cy="3521"/>
          </a:xfrm>
          <a:noFill/>
        </p:grpSpPr>
        <p:pic>
          <p:nvPicPr>
            <p:cNvPr id="164" name="Picture 64" descr="f01494"/>
            <p:cNvPicPr>
              <a:picLocks noChangeAspect="1" noChangeArrowheads="1"/>
            </p:cNvPicPr>
            <p:nvPr/>
          </p:nvPicPr>
          <p:blipFill>
            <a:blip r:embed="rId3">
              <a:lum bright="100000"/>
            </a:blip>
            <a:srcRect/>
            <a:stretch>
              <a:fillRect/>
            </a:stretch>
          </p:blipFill>
          <p:spPr bwMode="auto">
            <a:xfrm>
              <a:off x="3663" y="799"/>
              <a:ext cx="1769" cy="35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65" name="Line 65"/>
            <p:cNvSpPr>
              <a:spLocks noChangeAspect="1" noChangeShapeType="1"/>
            </p:cNvSpPr>
            <p:nvPr/>
          </p:nvSpPr>
          <p:spPr bwMode="auto">
            <a:xfrm flipV="1">
              <a:off x="4255" y="3115"/>
              <a:ext cx="862" cy="52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215" name="Line 66"/>
            <p:cNvSpPr>
              <a:spLocks noChangeAspect="1" noChangeShapeType="1"/>
            </p:cNvSpPr>
            <p:nvPr/>
          </p:nvSpPr>
          <p:spPr bwMode="auto">
            <a:xfrm flipV="1">
              <a:off x="4241" y="1656"/>
              <a:ext cx="953" cy="52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26" name="Rettangolo 225"/>
          <p:cNvSpPr/>
          <p:nvPr/>
        </p:nvSpPr>
        <p:spPr>
          <a:xfrm>
            <a:off x="2214563" y="1639888"/>
            <a:ext cx="1571625" cy="5222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DICER1</a:t>
            </a:r>
            <a:endParaRPr lang="it-IT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3476" name="Freccia circolare a destra 226"/>
          <p:cNvSpPr>
            <a:spLocks noChangeArrowheads="1"/>
          </p:cNvSpPr>
          <p:nvPr/>
        </p:nvSpPr>
        <p:spPr bwMode="auto">
          <a:xfrm rot="-1722642">
            <a:off x="2181225" y="2200275"/>
            <a:ext cx="785813" cy="214312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233" name="Per 232"/>
          <p:cNvSpPr/>
          <p:nvPr/>
        </p:nvSpPr>
        <p:spPr bwMode="auto">
          <a:xfrm>
            <a:off x="6929438" y="3643313"/>
            <a:ext cx="1000125" cy="1357312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sz="2400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34" name="Per 233"/>
          <p:cNvSpPr/>
          <p:nvPr/>
        </p:nvSpPr>
        <p:spPr bwMode="auto">
          <a:xfrm>
            <a:off x="8001000" y="3143250"/>
            <a:ext cx="1000125" cy="1357313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sz="2400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35" name="Per 234"/>
          <p:cNvSpPr/>
          <p:nvPr/>
        </p:nvSpPr>
        <p:spPr bwMode="auto">
          <a:xfrm>
            <a:off x="2428875" y="1143000"/>
            <a:ext cx="1000125" cy="1357313"/>
          </a:xfrm>
          <a:prstGeom prst="mathMultiply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sz="2400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reccia circolare a destra 231"/>
          <p:cNvSpPr>
            <a:spLocks noChangeArrowheads="1"/>
          </p:cNvSpPr>
          <p:nvPr/>
        </p:nvSpPr>
        <p:spPr bwMode="auto">
          <a:xfrm rot="-4542005" flipH="1" flipV="1">
            <a:off x="4258469" y="2626519"/>
            <a:ext cx="785813" cy="214312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145411" name="Freccia circolare a destra 230"/>
          <p:cNvSpPr>
            <a:spLocks noChangeArrowheads="1"/>
          </p:cNvSpPr>
          <p:nvPr/>
        </p:nvSpPr>
        <p:spPr bwMode="auto">
          <a:xfrm rot="1693021">
            <a:off x="5468938" y="2557463"/>
            <a:ext cx="785812" cy="214312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 sz="2400">
              <a:latin typeface="Times New Roman" pitchFamily="18" charset="0"/>
            </a:endParaRPr>
          </a:p>
        </p:txBody>
      </p:sp>
      <p:grpSp>
        <p:nvGrpSpPr>
          <p:cNvPr id="145412" name="Gruppo 228"/>
          <p:cNvGrpSpPr>
            <a:grpSpLocks/>
          </p:cNvGrpSpPr>
          <p:nvPr/>
        </p:nvGrpSpPr>
        <p:grpSpPr bwMode="auto">
          <a:xfrm>
            <a:off x="5715000" y="2071688"/>
            <a:ext cx="1622425" cy="1466850"/>
            <a:chOff x="5173663" y="3000375"/>
            <a:chExt cx="1622425" cy="1466850"/>
          </a:xfrm>
        </p:grpSpPr>
        <p:sp>
          <p:nvSpPr>
            <p:cNvPr id="139" name="Ovale 138"/>
            <p:cNvSpPr>
              <a:spLocks noChangeArrowheads="1"/>
            </p:cNvSpPr>
            <p:nvPr/>
          </p:nvSpPr>
          <p:spPr bwMode="auto">
            <a:xfrm>
              <a:off x="5173663" y="3000375"/>
              <a:ext cx="1622425" cy="1466850"/>
            </a:xfrm>
            <a:prstGeom prst="ellipse">
              <a:avLst/>
            </a:prstGeom>
            <a:solidFill>
              <a:srgbClr val="F7E9C3"/>
            </a:solidFill>
            <a:ln w="9525">
              <a:noFill/>
              <a:round/>
              <a:headEnd/>
              <a:tailEnd/>
            </a:ln>
            <a:effectLst>
              <a:outerShdw dist="25400" dir="6599969" sx="102000" sy="102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 sz="2400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45414" name="Gruppo 137"/>
            <p:cNvGrpSpPr>
              <a:grpSpLocks/>
            </p:cNvGrpSpPr>
            <p:nvPr/>
          </p:nvGrpSpPr>
          <p:grpSpPr bwMode="auto">
            <a:xfrm>
              <a:off x="5292725" y="3675063"/>
              <a:ext cx="1374775" cy="225425"/>
              <a:chOff x="2336800" y="3962400"/>
              <a:chExt cx="2489200" cy="286581"/>
            </a:xfrm>
          </p:grpSpPr>
          <p:sp>
            <p:nvSpPr>
              <p:cNvPr id="107" name="Figura a mano libera 106"/>
              <p:cNvSpPr>
                <a:spLocks/>
              </p:cNvSpPr>
              <p:nvPr/>
            </p:nvSpPr>
            <p:spPr bwMode="auto">
              <a:xfrm>
                <a:off x="2336802" y="3962399"/>
                <a:ext cx="2489200" cy="127146"/>
              </a:xfrm>
              <a:custGeom>
                <a:avLst/>
                <a:gdLst>
                  <a:gd name="T0" fmla="*/ 0 w 2489200"/>
                  <a:gd name="T1" fmla="*/ 50858 h 127000"/>
                  <a:gd name="T2" fmla="*/ 63500 w 2489200"/>
                  <a:gd name="T3" fmla="*/ 63572 h 127000"/>
                  <a:gd name="T4" fmla="*/ 190500 w 2489200"/>
                  <a:gd name="T5" fmla="*/ 127144 h 127000"/>
                  <a:gd name="T6" fmla="*/ 596900 w 2489200"/>
                  <a:gd name="T7" fmla="*/ 114430 h 127000"/>
                  <a:gd name="T8" fmla="*/ 673100 w 2489200"/>
                  <a:gd name="T9" fmla="*/ 89001 h 127000"/>
                  <a:gd name="T10" fmla="*/ 1028700 w 2489200"/>
                  <a:gd name="T11" fmla="*/ 63572 h 127000"/>
                  <a:gd name="T12" fmla="*/ 1104900 w 2489200"/>
                  <a:gd name="T13" fmla="*/ 38143 h 127000"/>
                  <a:gd name="T14" fmla="*/ 1155700 w 2489200"/>
                  <a:gd name="T15" fmla="*/ 25429 h 127000"/>
                  <a:gd name="T16" fmla="*/ 1231900 w 2489200"/>
                  <a:gd name="T17" fmla="*/ 0 h 127000"/>
                  <a:gd name="T18" fmla="*/ 1397000 w 2489200"/>
                  <a:gd name="T19" fmla="*/ 25429 h 127000"/>
                  <a:gd name="T20" fmla="*/ 1435100 w 2489200"/>
                  <a:gd name="T21" fmla="*/ 38143 h 127000"/>
                  <a:gd name="T22" fmla="*/ 1473200 w 2489200"/>
                  <a:gd name="T23" fmla="*/ 63572 h 127000"/>
                  <a:gd name="T24" fmla="*/ 1574800 w 2489200"/>
                  <a:gd name="T25" fmla="*/ 89001 h 127000"/>
                  <a:gd name="T26" fmla="*/ 1625600 w 2489200"/>
                  <a:gd name="T27" fmla="*/ 101715 h 127000"/>
                  <a:gd name="T28" fmla="*/ 1676400 w 2489200"/>
                  <a:gd name="T29" fmla="*/ 114430 h 127000"/>
                  <a:gd name="T30" fmla="*/ 1765300 w 2489200"/>
                  <a:gd name="T31" fmla="*/ 127144 h 127000"/>
                  <a:gd name="T32" fmla="*/ 2095500 w 2489200"/>
                  <a:gd name="T33" fmla="*/ 114430 h 127000"/>
                  <a:gd name="T34" fmla="*/ 2146300 w 2489200"/>
                  <a:gd name="T35" fmla="*/ 89001 h 127000"/>
                  <a:gd name="T36" fmla="*/ 2260600 w 2489200"/>
                  <a:gd name="T37" fmla="*/ 63572 h 127000"/>
                  <a:gd name="T38" fmla="*/ 2311400 w 2489200"/>
                  <a:gd name="T39" fmla="*/ 50858 h 127000"/>
                  <a:gd name="T40" fmla="*/ 2489200 w 2489200"/>
                  <a:gd name="T41" fmla="*/ 50858 h 127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89200" h="127000">
                    <a:moveTo>
                      <a:pt x="0" y="50800"/>
                    </a:moveTo>
                    <a:cubicBezTo>
                      <a:pt x="21167" y="55033"/>
                      <a:pt x="43849" y="54568"/>
                      <a:pt x="63500" y="63500"/>
                    </a:cubicBezTo>
                    <a:cubicBezTo>
                      <a:pt x="248306" y="147503"/>
                      <a:pt x="56290" y="93448"/>
                      <a:pt x="190500" y="127000"/>
                    </a:cubicBezTo>
                    <a:cubicBezTo>
                      <a:pt x="325967" y="122767"/>
                      <a:pt x="461788" y="124967"/>
                      <a:pt x="596900" y="114300"/>
                    </a:cubicBezTo>
                    <a:cubicBezTo>
                      <a:pt x="623591" y="112193"/>
                      <a:pt x="646690" y="93302"/>
                      <a:pt x="673100" y="88900"/>
                    </a:cubicBezTo>
                    <a:cubicBezTo>
                      <a:pt x="717106" y="81566"/>
                      <a:pt x="1008969" y="64733"/>
                      <a:pt x="1028700" y="63500"/>
                    </a:cubicBezTo>
                    <a:cubicBezTo>
                      <a:pt x="1054100" y="55033"/>
                      <a:pt x="1078925" y="44594"/>
                      <a:pt x="1104900" y="38100"/>
                    </a:cubicBezTo>
                    <a:cubicBezTo>
                      <a:pt x="1121833" y="33867"/>
                      <a:pt x="1138982" y="30416"/>
                      <a:pt x="1155700" y="25400"/>
                    </a:cubicBezTo>
                    <a:cubicBezTo>
                      <a:pt x="1181345" y="17707"/>
                      <a:pt x="1231900" y="0"/>
                      <a:pt x="1231900" y="0"/>
                    </a:cubicBezTo>
                    <a:cubicBezTo>
                      <a:pt x="1324020" y="10236"/>
                      <a:pt x="1327008" y="5402"/>
                      <a:pt x="1397000" y="25400"/>
                    </a:cubicBezTo>
                    <a:cubicBezTo>
                      <a:pt x="1409872" y="29078"/>
                      <a:pt x="1423126" y="32113"/>
                      <a:pt x="1435100" y="38100"/>
                    </a:cubicBezTo>
                    <a:cubicBezTo>
                      <a:pt x="1448752" y="44926"/>
                      <a:pt x="1458855" y="58284"/>
                      <a:pt x="1473200" y="63500"/>
                    </a:cubicBezTo>
                    <a:cubicBezTo>
                      <a:pt x="1506007" y="75430"/>
                      <a:pt x="1540933" y="80433"/>
                      <a:pt x="1574800" y="88900"/>
                    </a:cubicBezTo>
                    <a:lnTo>
                      <a:pt x="1625600" y="101600"/>
                    </a:lnTo>
                    <a:cubicBezTo>
                      <a:pt x="1642533" y="105833"/>
                      <a:pt x="1659121" y="111832"/>
                      <a:pt x="1676400" y="114300"/>
                    </a:cubicBezTo>
                    <a:lnTo>
                      <a:pt x="1765300" y="127000"/>
                    </a:lnTo>
                    <a:cubicBezTo>
                      <a:pt x="1875367" y="122767"/>
                      <a:pt x="1985899" y="125260"/>
                      <a:pt x="2095500" y="114300"/>
                    </a:cubicBezTo>
                    <a:cubicBezTo>
                      <a:pt x="2114338" y="112416"/>
                      <a:pt x="2128573" y="95547"/>
                      <a:pt x="2146300" y="88900"/>
                    </a:cubicBezTo>
                    <a:cubicBezTo>
                      <a:pt x="2168826" y="80453"/>
                      <a:pt x="2240849" y="67889"/>
                      <a:pt x="2260600" y="63500"/>
                    </a:cubicBezTo>
                    <a:cubicBezTo>
                      <a:pt x="2277639" y="59714"/>
                      <a:pt x="2293972" y="51768"/>
                      <a:pt x="2311400" y="50800"/>
                    </a:cubicBezTo>
                    <a:cubicBezTo>
                      <a:pt x="2370575" y="47512"/>
                      <a:pt x="2429933" y="50800"/>
                      <a:pt x="2489200" y="50800"/>
                    </a:cubicBezTo>
                  </a:path>
                </a:pathLst>
              </a:custGeom>
              <a:noFill/>
              <a:ln w="57150" cap="flat" cmpd="sng">
                <a:solidFill>
                  <a:srgbClr val="660066"/>
                </a:solidFill>
                <a:prstDash val="solid"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42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  <a:cs typeface="+mn-cs"/>
                </a:endParaRPr>
              </a:p>
            </p:txBody>
          </p:sp>
          <p:cxnSp>
            <p:nvCxnSpPr>
              <p:cNvPr id="109" name="Connettore 1 108"/>
              <p:cNvCxnSpPr>
                <a:cxnSpLocks noChangeShapeType="1"/>
                <a:stCxn id="107" idx="1"/>
              </p:cNvCxnSpPr>
              <p:nvPr/>
            </p:nvCxnSpPr>
            <p:spPr bwMode="auto">
              <a:xfrm>
                <a:off x="2400038" y="4024963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0" name="Connettore 1 109"/>
              <p:cNvCxnSpPr>
                <a:cxnSpLocks noChangeShapeType="1"/>
              </p:cNvCxnSpPr>
              <p:nvPr/>
            </p:nvCxnSpPr>
            <p:spPr bwMode="auto">
              <a:xfrm>
                <a:off x="2469023" y="4089544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1" name="Connettore 1 110"/>
              <p:cNvCxnSpPr>
                <a:cxnSpLocks noChangeShapeType="1"/>
              </p:cNvCxnSpPr>
              <p:nvPr/>
            </p:nvCxnSpPr>
            <p:spPr bwMode="auto">
              <a:xfrm>
                <a:off x="2526510" y="409559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2" name="Connettore 1 111"/>
              <p:cNvCxnSpPr>
                <a:cxnSpLocks noChangeShapeType="1"/>
              </p:cNvCxnSpPr>
              <p:nvPr/>
            </p:nvCxnSpPr>
            <p:spPr bwMode="auto">
              <a:xfrm>
                <a:off x="2572500" y="4101654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3" name="Connettore 1 112"/>
              <p:cNvCxnSpPr>
                <a:cxnSpLocks noChangeShapeType="1"/>
              </p:cNvCxnSpPr>
              <p:nvPr/>
            </p:nvCxnSpPr>
            <p:spPr bwMode="auto">
              <a:xfrm>
                <a:off x="2629987" y="4089544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4" name="Connettore 1 113"/>
              <p:cNvCxnSpPr>
                <a:cxnSpLocks noChangeShapeType="1"/>
              </p:cNvCxnSpPr>
              <p:nvPr/>
            </p:nvCxnSpPr>
            <p:spPr bwMode="auto">
              <a:xfrm>
                <a:off x="2687474" y="409559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5" name="Connettore 1 114"/>
              <p:cNvCxnSpPr>
                <a:cxnSpLocks noChangeShapeType="1"/>
              </p:cNvCxnSpPr>
              <p:nvPr/>
            </p:nvCxnSpPr>
            <p:spPr bwMode="auto">
              <a:xfrm>
                <a:off x="2742086" y="409559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6" name="Connettore 1 115"/>
              <p:cNvCxnSpPr>
                <a:cxnSpLocks noChangeShapeType="1"/>
              </p:cNvCxnSpPr>
              <p:nvPr/>
            </p:nvCxnSpPr>
            <p:spPr bwMode="auto">
              <a:xfrm>
                <a:off x="2799574" y="409559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7" name="Connettore 1 116"/>
              <p:cNvCxnSpPr>
                <a:cxnSpLocks noChangeShapeType="1"/>
              </p:cNvCxnSpPr>
              <p:nvPr/>
            </p:nvCxnSpPr>
            <p:spPr bwMode="auto">
              <a:xfrm>
                <a:off x="2857061" y="4089544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8" name="Connettore 1 117"/>
              <p:cNvCxnSpPr>
                <a:cxnSpLocks noChangeShapeType="1"/>
              </p:cNvCxnSpPr>
              <p:nvPr/>
            </p:nvCxnSpPr>
            <p:spPr bwMode="auto">
              <a:xfrm>
                <a:off x="2920297" y="4083489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19" name="Connettore 1 118"/>
              <p:cNvCxnSpPr>
                <a:cxnSpLocks noChangeShapeType="1"/>
              </p:cNvCxnSpPr>
              <p:nvPr/>
            </p:nvCxnSpPr>
            <p:spPr bwMode="auto">
              <a:xfrm>
                <a:off x="2977784" y="4069363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0" name="Connettore 1 119"/>
              <p:cNvCxnSpPr>
                <a:cxnSpLocks noChangeShapeType="1"/>
              </p:cNvCxnSpPr>
              <p:nvPr/>
            </p:nvCxnSpPr>
            <p:spPr bwMode="auto">
              <a:xfrm>
                <a:off x="3035272" y="406330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1" name="Connettore 1 120"/>
              <p:cNvCxnSpPr>
                <a:cxnSpLocks noChangeShapeType="1"/>
              </p:cNvCxnSpPr>
              <p:nvPr/>
            </p:nvCxnSpPr>
            <p:spPr bwMode="auto">
              <a:xfrm>
                <a:off x="3104256" y="406330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2" name="Connettore 1 121"/>
              <p:cNvCxnSpPr>
                <a:cxnSpLocks noChangeShapeType="1"/>
              </p:cNvCxnSpPr>
              <p:nvPr/>
            </p:nvCxnSpPr>
            <p:spPr bwMode="auto">
              <a:xfrm>
                <a:off x="3187614" y="4041108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3" name="Connettore 1 122"/>
              <p:cNvCxnSpPr>
                <a:cxnSpLocks noChangeShapeType="1"/>
              </p:cNvCxnSpPr>
              <p:nvPr/>
            </p:nvCxnSpPr>
            <p:spPr bwMode="auto">
              <a:xfrm>
                <a:off x="3268096" y="4041108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4" name="Connettore 1 123"/>
              <p:cNvCxnSpPr>
                <a:cxnSpLocks noChangeShapeType="1"/>
              </p:cNvCxnSpPr>
              <p:nvPr/>
            </p:nvCxnSpPr>
            <p:spPr bwMode="auto">
              <a:xfrm>
                <a:off x="3360076" y="4041108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5" name="Connettore 1 124"/>
              <p:cNvCxnSpPr>
                <a:cxnSpLocks noChangeShapeType="1"/>
              </p:cNvCxnSpPr>
              <p:nvPr/>
            </p:nvCxnSpPr>
            <p:spPr bwMode="auto">
              <a:xfrm>
                <a:off x="3454929" y="4006799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6" name="Connettore 1 125"/>
              <p:cNvCxnSpPr>
                <a:cxnSpLocks noChangeShapeType="1"/>
              </p:cNvCxnSpPr>
              <p:nvPr/>
            </p:nvCxnSpPr>
            <p:spPr bwMode="auto">
              <a:xfrm>
                <a:off x="3555533" y="399267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7" name="Connettore 1 126"/>
              <p:cNvCxnSpPr>
                <a:cxnSpLocks noChangeShapeType="1"/>
              </p:cNvCxnSpPr>
              <p:nvPr/>
            </p:nvCxnSpPr>
            <p:spPr bwMode="auto">
              <a:xfrm>
                <a:off x="3664758" y="3970471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8" name="Connettore 1 127"/>
              <p:cNvCxnSpPr>
                <a:cxnSpLocks noChangeShapeType="1"/>
              </p:cNvCxnSpPr>
              <p:nvPr/>
            </p:nvCxnSpPr>
            <p:spPr bwMode="auto">
              <a:xfrm>
                <a:off x="3765360" y="4012854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29" name="Connettore 1 128"/>
              <p:cNvCxnSpPr>
                <a:cxnSpLocks noChangeShapeType="1"/>
              </p:cNvCxnSpPr>
              <p:nvPr/>
            </p:nvCxnSpPr>
            <p:spPr bwMode="auto">
              <a:xfrm>
                <a:off x="3857340" y="4049181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0" name="Connettore 1 129"/>
              <p:cNvCxnSpPr>
                <a:cxnSpLocks noChangeShapeType="1"/>
              </p:cNvCxnSpPr>
              <p:nvPr/>
            </p:nvCxnSpPr>
            <p:spPr bwMode="auto">
              <a:xfrm>
                <a:off x="3943571" y="4077435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1" name="Connettore 1 130"/>
              <p:cNvCxnSpPr>
                <a:cxnSpLocks noChangeShapeType="1"/>
              </p:cNvCxnSpPr>
              <p:nvPr/>
            </p:nvCxnSpPr>
            <p:spPr bwMode="auto">
              <a:xfrm>
                <a:off x="4055672" y="409559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2" name="Connettore 1 131"/>
              <p:cNvCxnSpPr>
                <a:cxnSpLocks noChangeShapeType="1"/>
              </p:cNvCxnSpPr>
              <p:nvPr/>
            </p:nvCxnSpPr>
            <p:spPr bwMode="auto">
              <a:xfrm>
                <a:off x="4185018" y="4105690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3" name="Connettore 1 132"/>
              <p:cNvCxnSpPr>
                <a:cxnSpLocks noChangeShapeType="1"/>
              </p:cNvCxnSpPr>
              <p:nvPr/>
            </p:nvCxnSpPr>
            <p:spPr bwMode="auto">
              <a:xfrm>
                <a:off x="4294243" y="4105690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4" name="Connettore 1 133"/>
              <p:cNvCxnSpPr>
                <a:cxnSpLocks noChangeShapeType="1"/>
              </p:cNvCxnSpPr>
              <p:nvPr/>
            </p:nvCxnSpPr>
            <p:spPr bwMode="auto">
              <a:xfrm>
                <a:off x="4420715" y="4087526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5" name="Connettore 1 134"/>
              <p:cNvCxnSpPr>
                <a:cxnSpLocks noChangeShapeType="1"/>
              </p:cNvCxnSpPr>
              <p:nvPr/>
            </p:nvCxnSpPr>
            <p:spPr bwMode="auto">
              <a:xfrm>
                <a:off x="4515570" y="4043126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6" name="Connettore 1 135"/>
              <p:cNvCxnSpPr>
                <a:cxnSpLocks noChangeShapeType="1"/>
              </p:cNvCxnSpPr>
              <p:nvPr/>
            </p:nvCxnSpPr>
            <p:spPr bwMode="auto">
              <a:xfrm>
                <a:off x="4642042" y="4018908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37" name="Connettore 1 136"/>
              <p:cNvCxnSpPr>
                <a:cxnSpLocks noChangeShapeType="1"/>
              </p:cNvCxnSpPr>
              <p:nvPr/>
            </p:nvCxnSpPr>
            <p:spPr bwMode="auto">
              <a:xfrm>
                <a:off x="4768515" y="4006799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</p:grpSp>
        <p:sp>
          <p:nvSpPr>
            <p:cNvPr id="21521" name="CasellaDiTesto 140"/>
            <p:cNvSpPr txBox="1">
              <a:spLocks noChangeArrowheads="1"/>
            </p:cNvSpPr>
            <p:nvPr/>
          </p:nvSpPr>
          <p:spPr bwMode="auto">
            <a:xfrm>
              <a:off x="5572126" y="3214687"/>
              <a:ext cx="860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mRNA</a:t>
              </a:r>
              <a:endPara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1522" name="CasellaDiTesto 141"/>
          <p:cNvSpPr txBox="1">
            <a:spLocks noChangeArrowheads="1"/>
          </p:cNvSpPr>
          <p:nvPr/>
        </p:nvSpPr>
        <p:spPr bwMode="auto">
          <a:xfrm>
            <a:off x="6143625" y="3721100"/>
            <a:ext cx="2114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Direct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protein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assembly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3" name="Figura a mano libera 142"/>
          <p:cNvSpPr>
            <a:spLocks/>
          </p:cNvSpPr>
          <p:nvPr/>
        </p:nvSpPr>
        <p:spPr bwMode="auto">
          <a:xfrm>
            <a:off x="8029575" y="3470275"/>
            <a:ext cx="909638" cy="796925"/>
          </a:xfrm>
          <a:custGeom>
            <a:avLst/>
            <a:gdLst/>
            <a:ahLst/>
            <a:cxnLst/>
            <a:rect l="0" t="0" r="r" b="b"/>
            <a:pathLst>
              <a:path w="1511891" h="1244600">
                <a:moveTo>
                  <a:pt x="0" y="825500"/>
                </a:moveTo>
                <a:cubicBezTo>
                  <a:pt x="57802" y="854401"/>
                  <a:pt x="134033" y="901700"/>
                  <a:pt x="203200" y="901700"/>
                </a:cubicBezTo>
                <a:cubicBezTo>
                  <a:pt x="275663" y="901700"/>
                  <a:pt x="347133" y="884767"/>
                  <a:pt x="419100" y="876300"/>
                </a:cubicBezTo>
                <a:cubicBezTo>
                  <a:pt x="436033" y="863600"/>
                  <a:pt x="451522" y="848702"/>
                  <a:pt x="469900" y="838200"/>
                </a:cubicBezTo>
                <a:cubicBezTo>
                  <a:pt x="510994" y="814718"/>
                  <a:pt x="559036" y="803098"/>
                  <a:pt x="596900" y="774700"/>
                </a:cubicBezTo>
                <a:cubicBezTo>
                  <a:pt x="637052" y="744586"/>
                  <a:pt x="653960" y="735647"/>
                  <a:pt x="685800" y="698500"/>
                </a:cubicBezTo>
                <a:cubicBezTo>
                  <a:pt x="699575" y="682429"/>
                  <a:pt x="710125" y="663771"/>
                  <a:pt x="723900" y="647700"/>
                </a:cubicBezTo>
                <a:cubicBezTo>
                  <a:pt x="830034" y="523877"/>
                  <a:pt x="688684" y="707355"/>
                  <a:pt x="800100" y="558800"/>
                </a:cubicBezTo>
                <a:cubicBezTo>
                  <a:pt x="845443" y="422771"/>
                  <a:pt x="834757" y="486273"/>
                  <a:pt x="812800" y="266700"/>
                </a:cubicBezTo>
                <a:cubicBezTo>
                  <a:pt x="811468" y="253379"/>
                  <a:pt x="808670" y="238884"/>
                  <a:pt x="800100" y="228600"/>
                </a:cubicBezTo>
                <a:cubicBezTo>
                  <a:pt x="786549" y="212339"/>
                  <a:pt x="763362" y="206320"/>
                  <a:pt x="749300" y="190500"/>
                </a:cubicBezTo>
                <a:cubicBezTo>
                  <a:pt x="729019" y="167684"/>
                  <a:pt x="723900" y="131233"/>
                  <a:pt x="698500" y="114300"/>
                </a:cubicBezTo>
                <a:cubicBezTo>
                  <a:pt x="673100" y="97367"/>
                  <a:pt x="643886" y="85086"/>
                  <a:pt x="622300" y="63500"/>
                </a:cubicBezTo>
                <a:cubicBezTo>
                  <a:pt x="609600" y="50800"/>
                  <a:pt x="599144" y="35363"/>
                  <a:pt x="584200" y="25400"/>
                </a:cubicBezTo>
                <a:cubicBezTo>
                  <a:pt x="573268" y="18112"/>
                  <a:pt x="502074" y="1694"/>
                  <a:pt x="495300" y="0"/>
                </a:cubicBezTo>
                <a:cubicBezTo>
                  <a:pt x="448733" y="4233"/>
                  <a:pt x="399382" y="-3718"/>
                  <a:pt x="355600" y="12700"/>
                </a:cubicBezTo>
                <a:cubicBezTo>
                  <a:pt x="327572" y="23211"/>
                  <a:pt x="311812" y="53672"/>
                  <a:pt x="292100" y="76200"/>
                </a:cubicBezTo>
                <a:cubicBezTo>
                  <a:pt x="279662" y="90415"/>
                  <a:pt x="231448" y="173054"/>
                  <a:pt x="228600" y="177800"/>
                </a:cubicBezTo>
                <a:cubicBezTo>
                  <a:pt x="223702" y="197392"/>
                  <a:pt x="203200" y="275977"/>
                  <a:pt x="203200" y="292100"/>
                </a:cubicBezTo>
                <a:cubicBezTo>
                  <a:pt x="203200" y="326230"/>
                  <a:pt x="209795" y="360120"/>
                  <a:pt x="215900" y="393700"/>
                </a:cubicBezTo>
                <a:cubicBezTo>
                  <a:pt x="218295" y="406871"/>
                  <a:pt x="219134" y="422334"/>
                  <a:pt x="228600" y="431800"/>
                </a:cubicBezTo>
                <a:cubicBezTo>
                  <a:pt x="241987" y="445187"/>
                  <a:pt x="261135" y="452219"/>
                  <a:pt x="279400" y="457200"/>
                </a:cubicBezTo>
                <a:cubicBezTo>
                  <a:pt x="308279" y="465076"/>
                  <a:pt x="338714" y="465348"/>
                  <a:pt x="368300" y="469900"/>
                </a:cubicBezTo>
                <a:cubicBezTo>
                  <a:pt x="393751" y="473816"/>
                  <a:pt x="419518" y="476355"/>
                  <a:pt x="444500" y="482600"/>
                </a:cubicBezTo>
                <a:cubicBezTo>
                  <a:pt x="470475" y="489094"/>
                  <a:pt x="495300" y="499533"/>
                  <a:pt x="520700" y="508000"/>
                </a:cubicBezTo>
                <a:cubicBezTo>
                  <a:pt x="563444" y="522248"/>
                  <a:pt x="565658" y="520991"/>
                  <a:pt x="609600" y="546100"/>
                </a:cubicBezTo>
                <a:cubicBezTo>
                  <a:pt x="622852" y="553673"/>
                  <a:pt x="634448" y="563927"/>
                  <a:pt x="647700" y="571500"/>
                </a:cubicBezTo>
                <a:cubicBezTo>
                  <a:pt x="691642" y="596609"/>
                  <a:pt x="693856" y="595352"/>
                  <a:pt x="736600" y="609600"/>
                </a:cubicBezTo>
                <a:cubicBezTo>
                  <a:pt x="869300" y="742300"/>
                  <a:pt x="711816" y="595526"/>
                  <a:pt x="838200" y="685800"/>
                </a:cubicBezTo>
                <a:cubicBezTo>
                  <a:pt x="852815" y="696239"/>
                  <a:pt x="865273" y="709723"/>
                  <a:pt x="876300" y="723900"/>
                </a:cubicBezTo>
                <a:cubicBezTo>
                  <a:pt x="895042" y="747997"/>
                  <a:pt x="917447" y="771140"/>
                  <a:pt x="927100" y="800100"/>
                </a:cubicBezTo>
                <a:cubicBezTo>
                  <a:pt x="959326" y="896778"/>
                  <a:pt x="947249" y="850046"/>
                  <a:pt x="965200" y="939800"/>
                </a:cubicBezTo>
                <a:cubicBezTo>
                  <a:pt x="960967" y="1007533"/>
                  <a:pt x="963084" y="1075965"/>
                  <a:pt x="952500" y="1143000"/>
                </a:cubicBezTo>
                <a:cubicBezTo>
                  <a:pt x="950119" y="1158077"/>
                  <a:pt x="937893" y="1170307"/>
                  <a:pt x="927100" y="1181100"/>
                </a:cubicBezTo>
                <a:cubicBezTo>
                  <a:pt x="912133" y="1196067"/>
                  <a:pt x="895642" y="1210603"/>
                  <a:pt x="876300" y="1219200"/>
                </a:cubicBezTo>
                <a:cubicBezTo>
                  <a:pt x="856575" y="1227967"/>
                  <a:pt x="833872" y="1227217"/>
                  <a:pt x="812800" y="1231900"/>
                </a:cubicBezTo>
                <a:cubicBezTo>
                  <a:pt x="795761" y="1235686"/>
                  <a:pt x="778933" y="1240367"/>
                  <a:pt x="762000" y="1244600"/>
                </a:cubicBezTo>
                <a:cubicBezTo>
                  <a:pt x="760644" y="1244510"/>
                  <a:pt x="562445" y="1239617"/>
                  <a:pt x="508000" y="1219200"/>
                </a:cubicBezTo>
                <a:cubicBezTo>
                  <a:pt x="493708" y="1213841"/>
                  <a:pt x="482600" y="1202267"/>
                  <a:pt x="469900" y="1193800"/>
                </a:cubicBezTo>
                <a:cubicBezTo>
                  <a:pt x="451319" y="1165929"/>
                  <a:pt x="429842" y="1137126"/>
                  <a:pt x="419100" y="1104900"/>
                </a:cubicBezTo>
                <a:cubicBezTo>
                  <a:pt x="412274" y="1084422"/>
                  <a:pt x="413226" y="1061878"/>
                  <a:pt x="406400" y="1041400"/>
                </a:cubicBezTo>
                <a:cubicBezTo>
                  <a:pt x="400413" y="1023439"/>
                  <a:pt x="387647" y="1008327"/>
                  <a:pt x="381000" y="990600"/>
                </a:cubicBezTo>
                <a:cubicBezTo>
                  <a:pt x="373313" y="970102"/>
                  <a:pt x="359049" y="893543"/>
                  <a:pt x="355600" y="876300"/>
                </a:cubicBezTo>
                <a:cubicBezTo>
                  <a:pt x="359833" y="829733"/>
                  <a:pt x="362120" y="782949"/>
                  <a:pt x="368300" y="736600"/>
                </a:cubicBezTo>
                <a:cubicBezTo>
                  <a:pt x="370607" y="719299"/>
                  <a:pt x="369826" y="699209"/>
                  <a:pt x="381000" y="685800"/>
                </a:cubicBezTo>
                <a:cubicBezTo>
                  <a:pt x="393120" y="671256"/>
                  <a:pt x="414867" y="668867"/>
                  <a:pt x="431800" y="660400"/>
                </a:cubicBezTo>
                <a:cubicBezTo>
                  <a:pt x="564408" y="682501"/>
                  <a:pt x="458074" y="653304"/>
                  <a:pt x="596900" y="736600"/>
                </a:cubicBezTo>
                <a:cubicBezTo>
                  <a:pt x="705553" y="801792"/>
                  <a:pt x="680812" y="758297"/>
                  <a:pt x="749300" y="838200"/>
                </a:cubicBezTo>
                <a:cubicBezTo>
                  <a:pt x="759233" y="849789"/>
                  <a:pt x="766233" y="863600"/>
                  <a:pt x="774700" y="876300"/>
                </a:cubicBezTo>
                <a:cubicBezTo>
                  <a:pt x="797788" y="968653"/>
                  <a:pt x="767030" y="894030"/>
                  <a:pt x="825500" y="952500"/>
                </a:cubicBezTo>
                <a:cubicBezTo>
                  <a:pt x="836293" y="963293"/>
                  <a:pt x="840107" y="979807"/>
                  <a:pt x="850900" y="990600"/>
                </a:cubicBezTo>
                <a:cubicBezTo>
                  <a:pt x="865867" y="1005567"/>
                  <a:pt x="883322" y="1018198"/>
                  <a:pt x="901700" y="1028700"/>
                </a:cubicBezTo>
                <a:cubicBezTo>
                  <a:pt x="922728" y="1040716"/>
                  <a:pt x="987221" y="1050884"/>
                  <a:pt x="1003300" y="1054100"/>
                </a:cubicBezTo>
                <a:cubicBezTo>
                  <a:pt x="1049867" y="1049867"/>
                  <a:pt x="1097149" y="1050570"/>
                  <a:pt x="1143000" y="1041400"/>
                </a:cubicBezTo>
                <a:cubicBezTo>
                  <a:pt x="1161564" y="1037687"/>
                  <a:pt x="1177362" y="1025393"/>
                  <a:pt x="1193800" y="1016000"/>
                </a:cubicBezTo>
                <a:cubicBezTo>
                  <a:pt x="1207052" y="1008427"/>
                  <a:pt x="1220311" y="1000533"/>
                  <a:pt x="1231900" y="990600"/>
                </a:cubicBezTo>
                <a:cubicBezTo>
                  <a:pt x="1250082" y="975015"/>
                  <a:pt x="1266931" y="957822"/>
                  <a:pt x="1282700" y="939800"/>
                </a:cubicBezTo>
                <a:cubicBezTo>
                  <a:pt x="1304754" y="914596"/>
                  <a:pt x="1327234" y="879349"/>
                  <a:pt x="1346200" y="850900"/>
                </a:cubicBezTo>
                <a:cubicBezTo>
                  <a:pt x="1350433" y="833967"/>
                  <a:pt x="1353380" y="816659"/>
                  <a:pt x="1358900" y="800100"/>
                </a:cubicBezTo>
                <a:cubicBezTo>
                  <a:pt x="1366109" y="778473"/>
                  <a:pt x="1382961" y="759358"/>
                  <a:pt x="1384300" y="736600"/>
                </a:cubicBezTo>
                <a:cubicBezTo>
                  <a:pt x="1387293" y="685712"/>
                  <a:pt x="1380459" y="634400"/>
                  <a:pt x="1371600" y="584200"/>
                </a:cubicBezTo>
                <a:cubicBezTo>
                  <a:pt x="1357672" y="505273"/>
                  <a:pt x="1348027" y="535836"/>
                  <a:pt x="1308100" y="482600"/>
                </a:cubicBezTo>
                <a:cubicBezTo>
                  <a:pt x="1248794" y="403525"/>
                  <a:pt x="1289833" y="440673"/>
                  <a:pt x="1244600" y="368300"/>
                </a:cubicBezTo>
                <a:cubicBezTo>
                  <a:pt x="1233382" y="350351"/>
                  <a:pt x="1220275" y="333571"/>
                  <a:pt x="1206500" y="317500"/>
                </a:cubicBezTo>
                <a:cubicBezTo>
                  <a:pt x="1188095" y="296028"/>
                  <a:pt x="1157434" y="266060"/>
                  <a:pt x="1130300" y="254000"/>
                </a:cubicBezTo>
                <a:cubicBezTo>
                  <a:pt x="1105834" y="243126"/>
                  <a:pt x="1076377" y="243452"/>
                  <a:pt x="1054100" y="228600"/>
                </a:cubicBezTo>
                <a:cubicBezTo>
                  <a:pt x="998039" y="191226"/>
                  <a:pt x="1030967" y="206193"/>
                  <a:pt x="952500" y="190500"/>
                </a:cubicBezTo>
                <a:cubicBezTo>
                  <a:pt x="884767" y="194733"/>
                  <a:pt x="816793" y="196096"/>
                  <a:pt x="749300" y="203200"/>
                </a:cubicBezTo>
                <a:cubicBezTo>
                  <a:pt x="735987" y="204601"/>
                  <a:pt x="720666" y="206434"/>
                  <a:pt x="711200" y="215900"/>
                </a:cubicBezTo>
                <a:cubicBezTo>
                  <a:pt x="701734" y="225366"/>
                  <a:pt x="702733" y="241300"/>
                  <a:pt x="698500" y="254000"/>
                </a:cubicBezTo>
                <a:cubicBezTo>
                  <a:pt x="707616" y="336048"/>
                  <a:pt x="686702" y="364668"/>
                  <a:pt x="749300" y="406400"/>
                </a:cubicBezTo>
                <a:cubicBezTo>
                  <a:pt x="760439" y="413826"/>
                  <a:pt x="774700" y="414867"/>
                  <a:pt x="787400" y="419100"/>
                </a:cubicBezTo>
                <a:cubicBezTo>
                  <a:pt x="819322" y="514865"/>
                  <a:pt x="776261" y="396823"/>
                  <a:pt x="825500" y="495300"/>
                </a:cubicBezTo>
                <a:cubicBezTo>
                  <a:pt x="853347" y="550995"/>
                  <a:pt x="851703" y="562813"/>
                  <a:pt x="863600" y="622300"/>
                </a:cubicBezTo>
                <a:cubicBezTo>
                  <a:pt x="857410" y="733728"/>
                  <a:pt x="876921" y="821842"/>
                  <a:pt x="825500" y="914400"/>
                </a:cubicBezTo>
                <a:cubicBezTo>
                  <a:pt x="815221" y="932903"/>
                  <a:pt x="800100" y="948267"/>
                  <a:pt x="787400" y="965200"/>
                </a:cubicBezTo>
                <a:cubicBezTo>
                  <a:pt x="783167" y="977900"/>
                  <a:pt x="783063" y="992847"/>
                  <a:pt x="774700" y="1003300"/>
                </a:cubicBezTo>
                <a:cubicBezTo>
                  <a:pt x="757323" y="1025021"/>
                  <a:pt x="691490" y="1047413"/>
                  <a:pt x="673100" y="1054100"/>
                </a:cubicBezTo>
                <a:cubicBezTo>
                  <a:pt x="647938" y="1063250"/>
                  <a:pt x="596900" y="1079500"/>
                  <a:pt x="596900" y="1079500"/>
                </a:cubicBezTo>
                <a:cubicBezTo>
                  <a:pt x="529167" y="1075267"/>
                  <a:pt x="460248" y="1080110"/>
                  <a:pt x="393700" y="1066800"/>
                </a:cubicBezTo>
                <a:cubicBezTo>
                  <a:pt x="372944" y="1062649"/>
                  <a:pt x="360124" y="1041003"/>
                  <a:pt x="342900" y="1028700"/>
                </a:cubicBezTo>
                <a:cubicBezTo>
                  <a:pt x="330480" y="1019828"/>
                  <a:pt x="315593" y="1014093"/>
                  <a:pt x="304800" y="1003300"/>
                </a:cubicBezTo>
                <a:cubicBezTo>
                  <a:pt x="299047" y="997547"/>
                  <a:pt x="248511" y="928822"/>
                  <a:pt x="241300" y="914400"/>
                </a:cubicBezTo>
                <a:cubicBezTo>
                  <a:pt x="188720" y="809240"/>
                  <a:pt x="275993" y="947389"/>
                  <a:pt x="203200" y="838200"/>
                </a:cubicBezTo>
                <a:cubicBezTo>
                  <a:pt x="199071" y="817554"/>
                  <a:pt x="177800" y="714749"/>
                  <a:pt x="177800" y="698500"/>
                </a:cubicBezTo>
                <a:cubicBezTo>
                  <a:pt x="177800" y="676914"/>
                  <a:pt x="185817" y="656072"/>
                  <a:pt x="190500" y="635000"/>
                </a:cubicBezTo>
                <a:cubicBezTo>
                  <a:pt x="194286" y="617961"/>
                  <a:pt x="193949" y="599001"/>
                  <a:pt x="203200" y="584200"/>
                </a:cubicBezTo>
                <a:cubicBezTo>
                  <a:pt x="241443" y="523011"/>
                  <a:pt x="243593" y="541489"/>
                  <a:pt x="292100" y="520700"/>
                </a:cubicBezTo>
                <a:cubicBezTo>
                  <a:pt x="442614" y="456194"/>
                  <a:pt x="217014" y="501594"/>
                  <a:pt x="596900" y="482600"/>
                </a:cubicBezTo>
                <a:cubicBezTo>
                  <a:pt x="605668" y="473832"/>
                  <a:pt x="659137" y="425344"/>
                  <a:pt x="660400" y="406400"/>
                </a:cubicBezTo>
                <a:cubicBezTo>
                  <a:pt x="671681" y="237182"/>
                  <a:pt x="661322" y="293944"/>
                  <a:pt x="609600" y="190500"/>
                </a:cubicBezTo>
                <a:cubicBezTo>
                  <a:pt x="603613" y="178526"/>
                  <a:pt x="604326" y="163539"/>
                  <a:pt x="596900" y="152400"/>
                </a:cubicBezTo>
                <a:cubicBezTo>
                  <a:pt x="582856" y="131334"/>
                  <a:pt x="544128" y="100614"/>
                  <a:pt x="520700" y="88900"/>
                </a:cubicBezTo>
                <a:cubicBezTo>
                  <a:pt x="508726" y="82913"/>
                  <a:pt x="495300" y="80433"/>
                  <a:pt x="482600" y="76200"/>
                </a:cubicBezTo>
                <a:cubicBezTo>
                  <a:pt x="469900" y="84667"/>
                  <a:pt x="454035" y="89681"/>
                  <a:pt x="444500" y="101600"/>
                </a:cubicBezTo>
                <a:cubicBezTo>
                  <a:pt x="437875" y="109882"/>
                  <a:pt x="419930" y="187181"/>
                  <a:pt x="419100" y="190500"/>
                </a:cubicBezTo>
                <a:cubicBezTo>
                  <a:pt x="423333" y="211667"/>
                  <a:pt x="426565" y="233059"/>
                  <a:pt x="431800" y="254000"/>
                </a:cubicBezTo>
                <a:cubicBezTo>
                  <a:pt x="435047" y="266987"/>
                  <a:pt x="435034" y="282634"/>
                  <a:pt x="444500" y="292100"/>
                </a:cubicBezTo>
                <a:cubicBezTo>
                  <a:pt x="545135" y="392735"/>
                  <a:pt x="519730" y="364761"/>
                  <a:pt x="596900" y="393700"/>
                </a:cubicBezTo>
                <a:cubicBezTo>
                  <a:pt x="618246" y="401705"/>
                  <a:pt x="639233" y="410633"/>
                  <a:pt x="660400" y="419100"/>
                </a:cubicBezTo>
                <a:cubicBezTo>
                  <a:pt x="722290" y="511935"/>
                  <a:pt x="633731" y="392748"/>
                  <a:pt x="787400" y="508000"/>
                </a:cubicBezTo>
                <a:cubicBezTo>
                  <a:pt x="804333" y="520700"/>
                  <a:pt x="820976" y="533797"/>
                  <a:pt x="838200" y="546100"/>
                </a:cubicBezTo>
                <a:cubicBezTo>
                  <a:pt x="850620" y="554972"/>
                  <a:pt x="864574" y="561729"/>
                  <a:pt x="876300" y="571500"/>
                </a:cubicBezTo>
                <a:cubicBezTo>
                  <a:pt x="916899" y="605332"/>
                  <a:pt x="936879" y="638599"/>
                  <a:pt x="965200" y="685800"/>
                </a:cubicBezTo>
                <a:cubicBezTo>
                  <a:pt x="1052290" y="830950"/>
                  <a:pt x="1011779" y="773305"/>
                  <a:pt x="1079500" y="863600"/>
                </a:cubicBezTo>
                <a:cubicBezTo>
                  <a:pt x="1083733" y="876300"/>
                  <a:pt x="1086213" y="889726"/>
                  <a:pt x="1092200" y="901700"/>
                </a:cubicBezTo>
                <a:cubicBezTo>
                  <a:pt x="1099026" y="915352"/>
                  <a:pt x="1114947" y="924769"/>
                  <a:pt x="1117600" y="939800"/>
                </a:cubicBezTo>
                <a:cubicBezTo>
                  <a:pt x="1152995" y="1140373"/>
                  <a:pt x="1066355" y="1101614"/>
                  <a:pt x="1181100" y="1130300"/>
                </a:cubicBezTo>
                <a:cubicBezTo>
                  <a:pt x="1253067" y="1121833"/>
                  <a:pt x="1326884" y="1123191"/>
                  <a:pt x="1397000" y="1104900"/>
                </a:cubicBezTo>
                <a:cubicBezTo>
                  <a:pt x="1426538" y="1097194"/>
                  <a:pt x="1473200" y="1054100"/>
                  <a:pt x="1473200" y="1054100"/>
                </a:cubicBezTo>
                <a:cubicBezTo>
                  <a:pt x="1481667" y="1037167"/>
                  <a:pt x="1491953" y="1021027"/>
                  <a:pt x="1498600" y="1003300"/>
                </a:cubicBezTo>
                <a:cubicBezTo>
                  <a:pt x="1512356" y="966616"/>
                  <a:pt x="1519891" y="926260"/>
                  <a:pt x="1498600" y="889000"/>
                </a:cubicBezTo>
                <a:cubicBezTo>
                  <a:pt x="1491027" y="875748"/>
                  <a:pt x="1472711" y="872758"/>
                  <a:pt x="1460500" y="863600"/>
                </a:cubicBezTo>
                <a:cubicBezTo>
                  <a:pt x="1400812" y="818834"/>
                  <a:pt x="1388415" y="799564"/>
                  <a:pt x="1320800" y="762000"/>
                </a:cubicBezTo>
                <a:cubicBezTo>
                  <a:pt x="1309098" y="755499"/>
                  <a:pt x="1295400" y="753533"/>
                  <a:pt x="1282700" y="749300"/>
                </a:cubicBezTo>
                <a:cubicBezTo>
                  <a:pt x="1265767" y="736600"/>
                  <a:pt x="1246867" y="726167"/>
                  <a:pt x="1231900" y="711200"/>
                </a:cubicBezTo>
                <a:cubicBezTo>
                  <a:pt x="1216933" y="696233"/>
                  <a:pt x="1207738" y="676330"/>
                  <a:pt x="1193800" y="660400"/>
                </a:cubicBezTo>
                <a:cubicBezTo>
                  <a:pt x="1178031" y="642378"/>
                  <a:pt x="1159933" y="626533"/>
                  <a:pt x="1143000" y="609600"/>
                </a:cubicBezTo>
                <a:cubicBezTo>
                  <a:pt x="1138767" y="592667"/>
                  <a:pt x="1138106" y="574412"/>
                  <a:pt x="1130300" y="558800"/>
                </a:cubicBezTo>
                <a:cubicBezTo>
                  <a:pt x="1120834" y="539868"/>
                  <a:pt x="1103418" y="525949"/>
                  <a:pt x="1092200" y="508000"/>
                </a:cubicBezTo>
                <a:cubicBezTo>
                  <a:pt x="1082166" y="491946"/>
                  <a:pt x="1075267" y="474133"/>
                  <a:pt x="1066800" y="457200"/>
                </a:cubicBezTo>
                <a:cubicBezTo>
                  <a:pt x="1071033" y="436033"/>
                  <a:pt x="1068790" y="412442"/>
                  <a:pt x="1079500" y="393700"/>
                </a:cubicBezTo>
                <a:cubicBezTo>
                  <a:pt x="1087073" y="380448"/>
                  <a:pt x="1105180" y="377172"/>
                  <a:pt x="1117600" y="368300"/>
                </a:cubicBezTo>
                <a:cubicBezTo>
                  <a:pt x="1184876" y="320246"/>
                  <a:pt x="1144672" y="338109"/>
                  <a:pt x="1206500" y="317500"/>
                </a:cubicBezTo>
                <a:cubicBezTo>
                  <a:pt x="1219200" y="304800"/>
                  <a:pt x="1228900" y="288122"/>
                  <a:pt x="1244600" y="279400"/>
                </a:cubicBezTo>
                <a:cubicBezTo>
                  <a:pt x="1268005" y="266397"/>
                  <a:pt x="1295400" y="262467"/>
                  <a:pt x="1320800" y="254000"/>
                </a:cubicBezTo>
                <a:cubicBezTo>
                  <a:pt x="1333500" y="249767"/>
                  <a:pt x="1347761" y="248726"/>
                  <a:pt x="1358900" y="241300"/>
                </a:cubicBezTo>
                <a:lnTo>
                  <a:pt x="1397000" y="215900"/>
                </a:lnTo>
                <a:cubicBezTo>
                  <a:pt x="1412693" y="168820"/>
                  <a:pt x="1397726" y="183787"/>
                  <a:pt x="1435100" y="165100"/>
                </a:cubicBezTo>
              </a:path>
            </a:pathLst>
          </a:custGeom>
          <a:noFill/>
          <a:ln w="76200" cap="flat" cmpd="sng">
            <a:solidFill>
              <a:srgbClr val="9F9DC4"/>
            </a:solidFill>
            <a:prstDash val="solid"/>
            <a:round/>
            <a:headEnd/>
            <a:tailEnd/>
          </a:ln>
          <a:effectLst>
            <a:outerShdw dist="38100" dir="2700000" algn="tl" rotWithShape="0">
              <a:schemeClr val="tx1">
                <a:alpha val="42999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it-IT" sz="2400">
              <a:latin typeface="Times New Roman" pitchFamily="18" charset="0"/>
              <a:cs typeface="+mn-cs"/>
            </a:endParaRPr>
          </a:p>
        </p:txBody>
      </p:sp>
      <p:sp>
        <p:nvSpPr>
          <p:cNvPr id="21524" name="CasellaDiTesto 143"/>
          <p:cNvSpPr txBox="1">
            <a:spLocks noChangeArrowheads="1"/>
          </p:cNvSpPr>
          <p:nvPr/>
        </p:nvSpPr>
        <p:spPr bwMode="auto">
          <a:xfrm>
            <a:off x="8029575" y="4425950"/>
            <a:ext cx="104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Protein</a:t>
            </a:r>
          </a:p>
        </p:txBody>
      </p:sp>
      <p:sp>
        <p:nvSpPr>
          <p:cNvPr id="161" name="Ovale 160"/>
          <p:cNvSpPr>
            <a:spLocks noChangeArrowheads="1"/>
          </p:cNvSpPr>
          <p:nvPr/>
        </p:nvSpPr>
        <p:spPr bwMode="auto">
          <a:xfrm>
            <a:off x="3357563" y="3000375"/>
            <a:ext cx="1568450" cy="1417638"/>
          </a:xfrm>
          <a:prstGeom prst="ellipse">
            <a:avLst/>
          </a:prstGeom>
          <a:solidFill>
            <a:srgbClr val="F7E9C3"/>
          </a:solidFill>
          <a:ln w="9525">
            <a:noFill/>
            <a:round/>
            <a:headEnd/>
            <a:tailEnd/>
          </a:ln>
          <a:effectLst>
            <a:outerShdw dist="25400" dir="6599969" sx="102000" sy="102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45450" name="Gruppo 159"/>
          <p:cNvGrpSpPr>
            <a:grpSpLocks/>
          </p:cNvGrpSpPr>
          <p:nvPr/>
        </p:nvGrpSpPr>
        <p:grpSpPr bwMode="auto">
          <a:xfrm>
            <a:off x="3811588" y="3563938"/>
            <a:ext cx="688975" cy="180975"/>
            <a:chOff x="2730500" y="4953000"/>
            <a:chExt cx="1473200" cy="180449"/>
          </a:xfrm>
        </p:grpSpPr>
        <p:sp>
          <p:nvSpPr>
            <p:cNvPr id="145" name="Figura a mano libera 144"/>
            <p:cNvSpPr>
              <a:spLocks/>
            </p:cNvSpPr>
            <p:nvPr/>
          </p:nvSpPr>
          <p:spPr bwMode="auto">
            <a:xfrm>
              <a:off x="2730500" y="4953000"/>
              <a:ext cx="1473200" cy="90224"/>
            </a:xfrm>
            <a:custGeom>
              <a:avLst/>
              <a:gdLst>
                <a:gd name="T0" fmla="*/ 0 w 1473200"/>
                <a:gd name="T1" fmla="*/ 63774 h 89836"/>
                <a:gd name="T2" fmla="*/ 88900 w 1473200"/>
                <a:gd name="T3" fmla="*/ 38265 h 89836"/>
                <a:gd name="T4" fmla="*/ 393700 w 1473200"/>
                <a:gd name="T5" fmla="*/ 12755 h 89836"/>
                <a:gd name="T6" fmla="*/ 660400 w 1473200"/>
                <a:gd name="T7" fmla="*/ 0 h 89836"/>
                <a:gd name="T8" fmla="*/ 1092200 w 1473200"/>
                <a:gd name="T9" fmla="*/ 25510 h 89836"/>
                <a:gd name="T10" fmla="*/ 1168400 w 1473200"/>
                <a:gd name="T11" fmla="*/ 38265 h 89836"/>
                <a:gd name="T12" fmla="*/ 1257300 w 1473200"/>
                <a:gd name="T13" fmla="*/ 51019 h 89836"/>
                <a:gd name="T14" fmla="*/ 1409700 w 1473200"/>
                <a:gd name="T15" fmla="*/ 89284 h 89836"/>
                <a:gd name="T16" fmla="*/ 1473200 w 1473200"/>
                <a:gd name="T17" fmla="*/ 89284 h 898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200" h="89836">
                  <a:moveTo>
                    <a:pt x="0" y="63500"/>
                  </a:moveTo>
                  <a:cubicBezTo>
                    <a:pt x="29633" y="55033"/>
                    <a:pt x="58609" y="43780"/>
                    <a:pt x="88900" y="38100"/>
                  </a:cubicBezTo>
                  <a:cubicBezTo>
                    <a:pt x="152055" y="26258"/>
                    <a:pt x="354866" y="14857"/>
                    <a:pt x="393700" y="12700"/>
                  </a:cubicBezTo>
                  <a:lnTo>
                    <a:pt x="660400" y="0"/>
                  </a:lnTo>
                  <a:cubicBezTo>
                    <a:pt x="960555" y="11117"/>
                    <a:pt x="909087" y="-2771"/>
                    <a:pt x="1092200" y="25400"/>
                  </a:cubicBezTo>
                  <a:cubicBezTo>
                    <a:pt x="1117651" y="29316"/>
                    <a:pt x="1142949" y="34184"/>
                    <a:pt x="1168400" y="38100"/>
                  </a:cubicBezTo>
                  <a:cubicBezTo>
                    <a:pt x="1197986" y="42652"/>
                    <a:pt x="1228030" y="44528"/>
                    <a:pt x="1257300" y="50800"/>
                  </a:cubicBezTo>
                  <a:cubicBezTo>
                    <a:pt x="1318407" y="63894"/>
                    <a:pt x="1349983" y="82928"/>
                    <a:pt x="1409700" y="88900"/>
                  </a:cubicBezTo>
                  <a:cubicBezTo>
                    <a:pt x="1430762" y="91006"/>
                    <a:pt x="1452033" y="88900"/>
                    <a:pt x="1473200" y="88900"/>
                  </a:cubicBezTo>
                </a:path>
              </a:pathLst>
            </a:custGeom>
            <a:noFill/>
            <a:ln w="38100" cap="flat" cmpd="sng">
              <a:solidFill>
                <a:srgbClr val="34597A"/>
              </a:solidFill>
              <a:prstDash val="solid"/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42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 sz="2000">
                <a:cs typeface="+mn-cs"/>
              </a:endParaRPr>
            </a:p>
          </p:txBody>
        </p:sp>
        <p:cxnSp>
          <p:nvCxnSpPr>
            <p:cNvPr id="147" name="Connettore 1 146"/>
            <p:cNvCxnSpPr>
              <a:cxnSpLocks noChangeShapeType="1"/>
              <a:stCxn id="145" idx="1"/>
            </p:cNvCxnSpPr>
            <p:nvPr/>
          </p:nvCxnSpPr>
          <p:spPr bwMode="auto">
            <a:xfrm>
              <a:off x="2818756" y="4990989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48" name="Connettore 1 147"/>
            <p:cNvCxnSpPr>
              <a:cxnSpLocks noChangeShapeType="1"/>
            </p:cNvCxnSpPr>
            <p:nvPr/>
          </p:nvCxnSpPr>
          <p:spPr bwMode="auto">
            <a:xfrm>
              <a:off x="2927379" y="4986240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49" name="Connettore 1 148"/>
            <p:cNvCxnSpPr>
              <a:cxnSpLocks noChangeShapeType="1"/>
            </p:cNvCxnSpPr>
            <p:nvPr/>
          </p:nvCxnSpPr>
          <p:spPr bwMode="auto">
            <a:xfrm>
              <a:off x="3002058" y="4965663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0" name="Connettore 1 149"/>
            <p:cNvCxnSpPr>
              <a:cxnSpLocks noChangeShapeType="1"/>
            </p:cNvCxnSpPr>
            <p:nvPr/>
          </p:nvCxnSpPr>
          <p:spPr bwMode="auto">
            <a:xfrm>
              <a:off x="3069947" y="4971995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1" name="Connettore 1 150"/>
            <p:cNvCxnSpPr>
              <a:cxnSpLocks noChangeShapeType="1"/>
            </p:cNvCxnSpPr>
            <p:nvPr/>
          </p:nvCxnSpPr>
          <p:spPr bwMode="auto">
            <a:xfrm>
              <a:off x="3175175" y="4971995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2" name="Connettore 1 151"/>
            <p:cNvCxnSpPr>
              <a:cxnSpLocks noChangeShapeType="1"/>
            </p:cNvCxnSpPr>
            <p:nvPr/>
          </p:nvCxnSpPr>
          <p:spPr bwMode="auto">
            <a:xfrm>
              <a:off x="3307560" y="4965663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3" name="Connettore 1 152"/>
            <p:cNvCxnSpPr>
              <a:cxnSpLocks noChangeShapeType="1"/>
            </p:cNvCxnSpPr>
            <p:nvPr/>
          </p:nvCxnSpPr>
          <p:spPr bwMode="auto">
            <a:xfrm>
              <a:off x="3429761" y="4971995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4" name="Connettore 1 153"/>
            <p:cNvCxnSpPr>
              <a:cxnSpLocks noChangeShapeType="1"/>
            </p:cNvCxnSpPr>
            <p:nvPr/>
          </p:nvCxnSpPr>
          <p:spPr bwMode="auto">
            <a:xfrm>
              <a:off x="3524806" y="4973577"/>
              <a:ext cx="6789" cy="109220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5" name="Connettore 1 154"/>
            <p:cNvCxnSpPr>
              <a:cxnSpLocks noChangeShapeType="1"/>
            </p:cNvCxnSpPr>
            <p:nvPr/>
          </p:nvCxnSpPr>
          <p:spPr bwMode="auto">
            <a:xfrm>
              <a:off x="3619851" y="4971995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6" name="Connettore 1 155"/>
            <p:cNvCxnSpPr>
              <a:cxnSpLocks noChangeShapeType="1"/>
            </p:cNvCxnSpPr>
            <p:nvPr/>
          </p:nvCxnSpPr>
          <p:spPr bwMode="auto">
            <a:xfrm>
              <a:off x="3708107" y="4965663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7" name="Connettore 1 156"/>
            <p:cNvCxnSpPr>
              <a:cxnSpLocks noChangeShapeType="1"/>
            </p:cNvCxnSpPr>
            <p:nvPr/>
          </p:nvCxnSpPr>
          <p:spPr bwMode="auto">
            <a:xfrm>
              <a:off x="3837097" y="4986240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8" name="Connettore 1 157"/>
            <p:cNvCxnSpPr>
              <a:cxnSpLocks noChangeShapeType="1"/>
            </p:cNvCxnSpPr>
            <p:nvPr/>
          </p:nvCxnSpPr>
          <p:spPr bwMode="auto">
            <a:xfrm>
              <a:off x="3949114" y="5017898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  <p:cxnSp>
          <p:nvCxnSpPr>
            <p:cNvPr id="159" name="Connettore 1 158"/>
            <p:cNvCxnSpPr>
              <a:cxnSpLocks noChangeShapeType="1"/>
            </p:cNvCxnSpPr>
            <p:nvPr/>
          </p:nvCxnSpPr>
          <p:spPr bwMode="auto">
            <a:xfrm>
              <a:off x="4050948" y="5025813"/>
              <a:ext cx="6789" cy="107636"/>
            </a:xfrm>
            <a:prstGeom prst="line">
              <a:avLst/>
            </a:prstGeom>
            <a:noFill/>
            <a:ln w="25400">
              <a:solidFill>
                <a:srgbClr val="34597A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42999"/>
                </a:srgbClr>
              </a:outerShdw>
            </a:effectLst>
          </p:spPr>
        </p:cxnSp>
      </p:grpSp>
      <p:sp>
        <p:nvSpPr>
          <p:cNvPr id="21527" name="CasellaDiTesto 161"/>
          <p:cNvSpPr txBox="1">
            <a:spLocks noChangeArrowheads="1"/>
          </p:cNvSpPr>
          <p:nvPr/>
        </p:nvSpPr>
        <p:spPr bwMode="auto">
          <a:xfrm>
            <a:off x="3643313" y="3881438"/>
            <a:ext cx="1009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miRNA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145466" name="Gruppo 229"/>
          <p:cNvGrpSpPr>
            <a:grpSpLocks/>
          </p:cNvGrpSpPr>
          <p:nvPr/>
        </p:nvGrpSpPr>
        <p:grpSpPr bwMode="auto">
          <a:xfrm>
            <a:off x="4429125" y="4643438"/>
            <a:ext cx="3292475" cy="1665287"/>
            <a:chOff x="4851426" y="5121299"/>
            <a:chExt cx="3292474" cy="1665287"/>
          </a:xfrm>
        </p:grpSpPr>
        <p:sp>
          <p:nvSpPr>
            <p:cNvPr id="216" name="Ovale 215"/>
            <p:cNvSpPr>
              <a:spLocks noChangeArrowheads="1"/>
            </p:cNvSpPr>
            <p:nvPr/>
          </p:nvSpPr>
          <p:spPr bwMode="auto">
            <a:xfrm>
              <a:off x="4913339" y="5121299"/>
              <a:ext cx="3227386" cy="1665287"/>
            </a:xfrm>
            <a:prstGeom prst="ellipse">
              <a:avLst/>
            </a:prstGeom>
            <a:solidFill>
              <a:srgbClr val="F7E9C3"/>
            </a:solidFill>
            <a:ln w="9525">
              <a:noFill/>
              <a:round/>
              <a:headEnd/>
              <a:tailEnd/>
            </a:ln>
            <a:effectLst>
              <a:outerShdw dist="25400" dir="6599969" sx="102000" sy="102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 sz="24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45468" name="Gruppo 168"/>
            <p:cNvGrpSpPr>
              <a:grpSpLocks/>
            </p:cNvGrpSpPr>
            <p:nvPr/>
          </p:nvGrpSpPr>
          <p:grpSpPr bwMode="auto">
            <a:xfrm>
              <a:off x="5840431" y="5429264"/>
              <a:ext cx="1374775" cy="225425"/>
              <a:chOff x="2336800" y="3962400"/>
              <a:chExt cx="2489200" cy="286581"/>
            </a:xfrm>
          </p:grpSpPr>
          <p:sp>
            <p:nvSpPr>
              <p:cNvPr id="170" name="Figura a mano libera 169"/>
              <p:cNvSpPr>
                <a:spLocks/>
              </p:cNvSpPr>
              <p:nvPr/>
            </p:nvSpPr>
            <p:spPr bwMode="auto">
              <a:xfrm>
                <a:off x="2336814" y="3962413"/>
                <a:ext cx="2489200" cy="127144"/>
              </a:xfrm>
              <a:custGeom>
                <a:avLst/>
                <a:gdLst>
                  <a:gd name="T0" fmla="*/ 0 w 2489200"/>
                  <a:gd name="T1" fmla="*/ 50858 h 127000"/>
                  <a:gd name="T2" fmla="*/ 63500 w 2489200"/>
                  <a:gd name="T3" fmla="*/ 63572 h 127000"/>
                  <a:gd name="T4" fmla="*/ 190500 w 2489200"/>
                  <a:gd name="T5" fmla="*/ 127144 h 127000"/>
                  <a:gd name="T6" fmla="*/ 596900 w 2489200"/>
                  <a:gd name="T7" fmla="*/ 114430 h 127000"/>
                  <a:gd name="T8" fmla="*/ 673100 w 2489200"/>
                  <a:gd name="T9" fmla="*/ 89001 h 127000"/>
                  <a:gd name="T10" fmla="*/ 1028700 w 2489200"/>
                  <a:gd name="T11" fmla="*/ 63572 h 127000"/>
                  <a:gd name="T12" fmla="*/ 1104900 w 2489200"/>
                  <a:gd name="T13" fmla="*/ 38143 h 127000"/>
                  <a:gd name="T14" fmla="*/ 1155700 w 2489200"/>
                  <a:gd name="T15" fmla="*/ 25429 h 127000"/>
                  <a:gd name="T16" fmla="*/ 1231900 w 2489200"/>
                  <a:gd name="T17" fmla="*/ 0 h 127000"/>
                  <a:gd name="T18" fmla="*/ 1397000 w 2489200"/>
                  <a:gd name="T19" fmla="*/ 25429 h 127000"/>
                  <a:gd name="T20" fmla="*/ 1435100 w 2489200"/>
                  <a:gd name="T21" fmla="*/ 38143 h 127000"/>
                  <a:gd name="T22" fmla="*/ 1473200 w 2489200"/>
                  <a:gd name="T23" fmla="*/ 63572 h 127000"/>
                  <a:gd name="T24" fmla="*/ 1574800 w 2489200"/>
                  <a:gd name="T25" fmla="*/ 89001 h 127000"/>
                  <a:gd name="T26" fmla="*/ 1625600 w 2489200"/>
                  <a:gd name="T27" fmla="*/ 101715 h 127000"/>
                  <a:gd name="T28" fmla="*/ 1676400 w 2489200"/>
                  <a:gd name="T29" fmla="*/ 114430 h 127000"/>
                  <a:gd name="T30" fmla="*/ 1765300 w 2489200"/>
                  <a:gd name="T31" fmla="*/ 127144 h 127000"/>
                  <a:gd name="T32" fmla="*/ 2095500 w 2489200"/>
                  <a:gd name="T33" fmla="*/ 114430 h 127000"/>
                  <a:gd name="T34" fmla="*/ 2146300 w 2489200"/>
                  <a:gd name="T35" fmla="*/ 89001 h 127000"/>
                  <a:gd name="T36" fmla="*/ 2260600 w 2489200"/>
                  <a:gd name="T37" fmla="*/ 63572 h 127000"/>
                  <a:gd name="T38" fmla="*/ 2311400 w 2489200"/>
                  <a:gd name="T39" fmla="*/ 50858 h 127000"/>
                  <a:gd name="T40" fmla="*/ 2489200 w 2489200"/>
                  <a:gd name="T41" fmla="*/ 50858 h 127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89200" h="127000">
                    <a:moveTo>
                      <a:pt x="0" y="50800"/>
                    </a:moveTo>
                    <a:cubicBezTo>
                      <a:pt x="21167" y="55033"/>
                      <a:pt x="43849" y="54568"/>
                      <a:pt x="63500" y="63500"/>
                    </a:cubicBezTo>
                    <a:cubicBezTo>
                      <a:pt x="248306" y="147503"/>
                      <a:pt x="56290" y="93448"/>
                      <a:pt x="190500" y="127000"/>
                    </a:cubicBezTo>
                    <a:cubicBezTo>
                      <a:pt x="325967" y="122767"/>
                      <a:pt x="461788" y="124967"/>
                      <a:pt x="596900" y="114300"/>
                    </a:cubicBezTo>
                    <a:cubicBezTo>
                      <a:pt x="623591" y="112193"/>
                      <a:pt x="646690" y="93302"/>
                      <a:pt x="673100" y="88900"/>
                    </a:cubicBezTo>
                    <a:cubicBezTo>
                      <a:pt x="717106" y="81566"/>
                      <a:pt x="1008969" y="64733"/>
                      <a:pt x="1028700" y="63500"/>
                    </a:cubicBezTo>
                    <a:cubicBezTo>
                      <a:pt x="1054100" y="55033"/>
                      <a:pt x="1078925" y="44594"/>
                      <a:pt x="1104900" y="38100"/>
                    </a:cubicBezTo>
                    <a:cubicBezTo>
                      <a:pt x="1121833" y="33867"/>
                      <a:pt x="1138982" y="30416"/>
                      <a:pt x="1155700" y="25400"/>
                    </a:cubicBezTo>
                    <a:cubicBezTo>
                      <a:pt x="1181345" y="17707"/>
                      <a:pt x="1231900" y="0"/>
                      <a:pt x="1231900" y="0"/>
                    </a:cubicBezTo>
                    <a:cubicBezTo>
                      <a:pt x="1324020" y="10236"/>
                      <a:pt x="1327008" y="5402"/>
                      <a:pt x="1397000" y="25400"/>
                    </a:cubicBezTo>
                    <a:cubicBezTo>
                      <a:pt x="1409872" y="29078"/>
                      <a:pt x="1423126" y="32113"/>
                      <a:pt x="1435100" y="38100"/>
                    </a:cubicBezTo>
                    <a:cubicBezTo>
                      <a:pt x="1448752" y="44926"/>
                      <a:pt x="1458855" y="58284"/>
                      <a:pt x="1473200" y="63500"/>
                    </a:cubicBezTo>
                    <a:cubicBezTo>
                      <a:pt x="1506007" y="75430"/>
                      <a:pt x="1540933" y="80433"/>
                      <a:pt x="1574800" y="88900"/>
                    </a:cubicBezTo>
                    <a:lnTo>
                      <a:pt x="1625600" y="101600"/>
                    </a:lnTo>
                    <a:cubicBezTo>
                      <a:pt x="1642533" y="105833"/>
                      <a:pt x="1659121" y="111832"/>
                      <a:pt x="1676400" y="114300"/>
                    </a:cubicBezTo>
                    <a:lnTo>
                      <a:pt x="1765300" y="127000"/>
                    </a:lnTo>
                    <a:cubicBezTo>
                      <a:pt x="1875367" y="122767"/>
                      <a:pt x="1985899" y="125260"/>
                      <a:pt x="2095500" y="114300"/>
                    </a:cubicBezTo>
                    <a:cubicBezTo>
                      <a:pt x="2114338" y="112416"/>
                      <a:pt x="2128573" y="95547"/>
                      <a:pt x="2146300" y="88900"/>
                    </a:cubicBezTo>
                    <a:cubicBezTo>
                      <a:pt x="2168826" y="80453"/>
                      <a:pt x="2240849" y="67889"/>
                      <a:pt x="2260600" y="63500"/>
                    </a:cubicBezTo>
                    <a:cubicBezTo>
                      <a:pt x="2277639" y="59714"/>
                      <a:pt x="2293972" y="51768"/>
                      <a:pt x="2311400" y="50800"/>
                    </a:cubicBezTo>
                    <a:cubicBezTo>
                      <a:pt x="2370575" y="47512"/>
                      <a:pt x="2429933" y="50800"/>
                      <a:pt x="2489200" y="50800"/>
                    </a:cubicBezTo>
                  </a:path>
                </a:pathLst>
              </a:custGeom>
              <a:noFill/>
              <a:ln w="57150" cap="flat" cmpd="sng">
                <a:solidFill>
                  <a:srgbClr val="660066"/>
                </a:solidFill>
                <a:prstDash val="solid"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42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  <a:cs typeface="+mn-cs"/>
                </a:endParaRPr>
              </a:p>
            </p:txBody>
          </p:sp>
          <p:cxnSp>
            <p:nvCxnSpPr>
              <p:cNvPr id="171" name="Connettore 1 170"/>
              <p:cNvCxnSpPr>
                <a:cxnSpLocks noChangeShapeType="1"/>
                <a:stCxn id="170" idx="1"/>
              </p:cNvCxnSpPr>
              <p:nvPr/>
            </p:nvCxnSpPr>
            <p:spPr bwMode="auto">
              <a:xfrm>
                <a:off x="2400051" y="4024976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2" name="Connettore 1 171"/>
              <p:cNvCxnSpPr>
                <a:cxnSpLocks noChangeShapeType="1"/>
              </p:cNvCxnSpPr>
              <p:nvPr/>
            </p:nvCxnSpPr>
            <p:spPr bwMode="auto">
              <a:xfrm>
                <a:off x="2469035" y="4089557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3" name="Connettore 1 172"/>
              <p:cNvCxnSpPr>
                <a:cxnSpLocks noChangeShapeType="1"/>
              </p:cNvCxnSpPr>
              <p:nvPr/>
            </p:nvCxnSpPr>
            <p:spPr bwMode="auto">
              <a:xfrm>
                <a:off x="2526523" y="409561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4" name="Connettore 1 173"/>
              <p:cNvCxnSpPr>
                <a:cxnSpLocks noChangeShapeType="1"/>
              </p:cNvCxnSpPr>
              <p:nvPr/>
            </p:nvCxnSpPr>
            <p:spPr bwMode="auto">
              <a:xfrm>
                <a:off x="2572512" y="4101666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5" name="Connettore 1 174"/>
              <p:cNvCxnSpPr>
                <a:cxnSpLocks noChangeShapeType="1"/>
              </p:cNvCxnSpPr>
              <p:nvPr/>
            </p:nvCxnSpPr>
            <p:spPr bwMode="auto">
              <a:xfrm>
                <a:off x="2630000" y="4089557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6" name="Connettore 1 175"/>
              <p:cNvCxnSpPr>
                <a:cxnSpLocks noChangeShapeType="1"/>
              </p:cNvCxnSpPr>
              <p:nvPr/>
            </p:nvCxnSpPr>
            <p:spPr bwMode="auto">
              <a:xfrm>
                <a:off x="2687487" y="409561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7" name="Connettore 1 176"/>
              <p:cNvCxnSpPr>
                <a:cxnSpLocks noChangeShapeType="1"/>
              </p:cNvCxnSpPr>
              <p:nvPr/>
            </p:nvCxnSpPr>
            <p:spPr bwMode="auto">
              <a:xfrm>
                <a:off x="2742099" y="409561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8" name="Connettore 1 177"/>
              <p:cNvCxnSpPr>
                <a:cxnSpLocks noChangeShapeType="1"/>
              </p:cNvCxnSpPr>
              <p:nvPr/>
            </p:nvCxnSpPr>
            <p:spPr bwMode="auto">
              <a:xfrm>
                <a:off x="2799586" y="409561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79" name="Connettore 1 178"/>
              <p:cNvCxnSpPr>
                <a:cxnSpLocks noChangeShapeType="1"/>
              </p:cNvCxnSpPr>
              <p:nvPr/>
            </p:nvCxnSpPr>
            <p:spPr bwMode="auto">
              <a:xfrm>
                <a:off x="2857074" y="4089557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0" name="Connettore 1 179"/>
              <p:cNvCxnSpPr>
                <a:cxnSpLocks noChangeShapeType="1"/>
              </p:cNvCxnSpPr>
              <p:nvPr/>
            </p:nvCxnSpPr>
            <p:spPr bwMode="auto">
              <a:xfrm>
                <a:off x="2920310" y="4083503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1" name="Connettore 1 180"/>
              <p:cNvCxnSpPr>
                <a:cxnSpLocks noChangeShapeType="1"/>
              </p:cNvCxnSpPr>
              <p:nvPr/>
            </p:nvCxnSpPr>
            <p:spPr bwMode="auto">
              <a:xfrm>
                <a:off x="2977797" y="4069375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2" name="Connettore 1 181"/>
              <p:cNvCxnSpPr>
                <a:cxnSpLocks noChangeShapeType="1"/>
              </p:cNvCxnSpPr>
              <p:nvPr/>
            </p:nvCxnSpPr>
            <p:spPr bwMode="auto">
              <a:xfrm>
                <a:off x="3035284" y="406332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3" name="Connettore 1 182"/>
              <p:cNvCxnSpPr>
                <a:cxnSpLocks noChangeShapeType="1"/>
              </p:cNvCxnSpPr>
              <p:nvPr/>
            </p:nvCxnSpPr>
            <p:spPr bwMode="auto">
              <a:xfrm>
                <a:off x="3104269" y="406332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4" name="Connettore 1 183"/>
              <p:cNvCxnSpPr>
                <a:cxnSpLocks noChangeShapeType="1"/>
              </p:cNvCxnSpPr>
              <p:nvPr/>
            </p:nvCxnSpPr>
            <p:spPr bwMode="auto">
              <a:xfrm>
                <a:off x="3187626" y="4041121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5" name="Connettore 1 184"/>
              <p:cNvCxnSpPr>
                <a:cxnSpLocks noChangeShapeType="1"/>
              </p:cNvCxnSpPr>
              <p:nvPr/>
            </p:nvCxnSpPr>
            <p:spPr bwMode="auto">
              <a:xfrm>
                <a:off x="3268109" y="4041121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6" name="Connettore 1 185"/>
              <p:cNvCxnSpPr>
                <a:cxnSpLocks noChangeShapeType="1"/>
              </p:cNvCxnSpPr>
              <p:nvPr/>
            </p:nvCxnSpPr>
            <p:spPr bwMode="auto">
              <a:xfrm>
                <a:off x="3360088" y="4041121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7" name="Connettore 1 186"/>
              <p:cNvCxnSpPr>
                <a:cxnSpLocks noChangeShapeType="1"/>
              </p:cNvCxnSpPr>
              <p:nvPr/>
            </p:nvCxnSpPr>
            <p:spPr bwMode="auto">
              <a:xfrm>
                <a:off x="3454942" y="4006813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8" name="Connettore 1 187"/>
              <p:cNvCxnSpPr>
                <a:cxnSpLocks noChangeShapeType="1"/>
              </p:cNvCxnSpPr>
              <p:nvPr/>
            </p:nvCxnSpPr>
            <p:spPr bwMode="auto">
              <a:xfrm>
                <a:off x="3555545" y="3992685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89" name="Connettore 1 188"/>
              <p:cNvCxnSpPr>
                <a:cxnSpLocks noChangeShapeType="1"/>
              </p:cNvCxnSpPr>
              <p:nvPr/>
            </p:nvCxnSpPr>
            <p:spPr bwMode="auto">
              <a:xfrm>
                <a:off x="3664771" y="3970485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0" name="Connettore 1 189"/>
              <p:cNvCxnSpPr>
                <a:cxnSpLocks noChangeShapeType="1"/>
              </p:cNvCxnSpPr>
              <p:nvPr/>
            </p:nvCxnSpPr>
            <p:spPr bwMode="auto">
              <a:xfrm>
                <a:off x="3765373" y="4012866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1" name="Connettore 1 190"/>
              <p:cNvCxnSpPr>
                <a:cxnSpLocks noChangeShapeType="1"/>
              </p:cNvCxnSpPr>
              <p:nvPr/>
            </p:nvCxnSpPr>
            <p:spPr bwMode="auto">
              <a:xfrm>
                <a:off x="3857353" y="4049194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2" name="Connettore 1 191"/>
              <p:cNvCxnSpPr>
                <a:cxnSpLocks noChangeShapeType="1"/>
              </p:cNvCxnSpPr>
              <p:nvPr/>
            </p:nvCxnSpPr>
            <p:spPr bwMode="auto">
              <a:xfrm>
                <a:off x="3943584" y="4077448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3" name="Connettore 1 192"/>
              <p:cNvCxnSpPr>
                <a:cxnSpLocks noChangeShapeType="1"/>
              </p:cNvCxnSpPr>
              <p:nvPr/>
            </p:nvCxnSpPr>
            <p:spPr bwMode="auto">
              <a:xfrm>
                <a:off x="4055685" y="4095612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4" name="Connettore 1 193"/>
              <p:cNvCxnSpPr>
                <a:cxnSpLocks noChangeShapeType="1"/>
              </p:cNvCxnSpPr>
              <p:nvPr/>
            </p:nvCxnSpPr>
            <p:spPr bwMode="auto">
              <a:xfrm>
                <a:off x="4185030" y="4105703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5" name="Connettore 1 194"/>
              <p:cNvCxnSpPr>
                <a:cxnSpLocks noChangeShapeType="1"/>
              </p:cNvCxnSpPr>
              <p:nvPr/>
            </p:nvCxnSpPr>
            <p:spPr bwMode="auto">
              <a:xfrm>
                <a:off x="4294256" y="4105703"/>
                <a:ext cx="0" cy="143291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6" name="Connettore 1 195"/>
              <p:cNvCxnSpPr>
                <a:cxnSpLocks noChangeShapeType="1"/>
              </p:cNvCxnSpPr>
              <p:nvPr/>
            </p:nvCxnSpPr>
            <p:spPr bwMode="auto">
              <a:xfrm>
                <a:off x="4420728" y="4087540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7" name="Connettore 1 196"/>
              <p:cNvCxnSpPr>
                <a:cxnSpLocks noChangeShapeType="1"/>
              </p:cNvCxnSpPr>
              <p:nvPr/>
            </p:nvCxnSpPr>
            <p:spPr bwMode="auto">
              <a:xfrm>
                <a:off x="4515583" y="4043140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8" name="Connettore 1 197"/>
              <p:cNvCxnSpPr>
                <a:cxnSpLocks noChangeShapeType="1"/>
              </p:cNvCxnSpPr>
              <p:nvPr/>
            </p:nvCxnSpPr>
            <p:spPr bwMode="auto">
              <a:xfrm>
                <a:off x="4642055" y="4018922"/>
                <a:ext cx="0" cy="1412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199" name="Connettore 1 198"/>
              <p:cNvCxnSpPr>
                <a:cxnSpLocks noChangeShapeType="1"/>
              </p:cNvCxnSpPr>
              <p:nvPr/>
            </p:nvCxnSpPr>
            <p:spPr bwMode="auto">
              <a:xfrm>
                <a:off x="4768527" y="4006813"/>
                <a:ext cx="0" cy="14329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</p:grpSp>
        <p:grpSp>
          <p:nvGrpSpPr>
            <p:cNvPr id="145499" name="Gruppo 199"/>
            <p:cNvGrpSpPr>
              <a:grpSpLocks/>
            </p:cNvGrpSpPr>
            <p:nvPr/>
          </p:nvGrpSpPr>
          <p:grpSpPr bwMode="auto">
            <a:xfrm flipV="1">
              <a:off x="6351588" y="5681663"/>
              <a:ext cx="690562" cy="180975"/>
              <a:chOff x="2730500" y="4953000"/>
              <a:chExt cx="1473200" cy="180449"/>
            </a:xfrm>
          </p:grpSpPr>
          <p:sp>
            <p:nvSpPr>
              <p:cNvPr id="201" name="Figura a mano libera 200"/>
              <p:cNvSpPr>
                <a:spLocks/>
              </p:cNvSpPr>
              <p:nvPr/>
            </p:nvSpPr>
            <p:spPr bwMode="auto">
              <a:xfrm>
                <a:off x="2730555" y="4952977"/>
                <a:ext cx="1473200" cy="90224"/>
              </a:xfrm>
              <a:custGeom>
                <a:avLst/>
                <a:gdLst>
                  <a:gd name="T0" fmla="*/ 0 w 1473200"/>
                  <a:gd name="T1" fmla="*/ 63775 h 89836"/>
                  <a:gd name="T2" fmla="*/ 88900 w 1473200"/>
                  <a:gd name="T3" fmla="*/ 38265 h 89836"/>
                  <a:gd name="T4" fmla="*/ 393700 w 1473200"/>
                  <a:gd name="T5" fmla="*/ 12755 h 89836"/>
                  <a:gd name="T6" fmla="*/ 660400 w 1473200"/>
                  <a:gd name="T7" fmla="*/ 0 h 89836"/>
                  <a:gd name="T8" fmla="*/ 1092200 w 1473200"/>
                  <a:gd name="T9" fmla="*/ 25510 h 89836"/>
                  <a:gd name="T10" fmla="*/ 1168400 w 1473200"/>
                  <a:gd name="T11" fmla="*/ 38265 h 89836"/>
                  <a:gd name="T12" fmla="*/ 1257300 w 1473200"/>
                  <a:gd name="T13" fmla="*/ 51020 h 89836"/>
                  <a:gd name="T14" fmla="*/ 1409700 w 1473200"/>
                  <a:gd name="T15" fmla="*/ 89285 h 89836"/>
                  <a:gd name="T16" fmla="*/ 1473200 w 1473200"/>
                  <a:gd name="T17" fmla="*/ 89285 h 898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73200" h="89836">
                    <a:moveTo>
                      <a:pt x="0" y="63500"/>
                    </a:moveTo>
                    <a:cubicBezTo>
                      <a:pt x="29633" y="55033"/>
                      <a:pt x="58609" y="43780"/>
                      <a:pt x="88900" y="38100"/>
                    </a:cubicBezTo>
                    <a:cubicBezTo>
                      <a:pt x="152055" y="26258"/>
                      <a:pt x="354866" y="14857"/>
                      <a:pt x="393700" y="12700"/>
                    </a:cubicBezTo>
                    <a:lnTo>
                      <a:pt x="660400" y="0"/>
                    </a:lnTo>
                    <a:cubicBezTo>
                      <a:pt x="960555" y="11117"/>
                      <a:pt x="909087" y="-2771"/>
                      <a:pt x="1092200" y="25400"/>
                    </a:cubicBezTo>
                    <a:cubicBezTo>
                      <a:pt x="1117651" y="29316"/>
                      <a:pt x="1142949" y="34184"/>
                      <a:pt x="1168400" y="38100"/>
                    </a:cubicBezTo>
                    <a:cubicBezTo>
                      <a:pt x="1197986" y="42652"/>
                      <a:pt x="1228030" y="44528"/>
                      <a:pt x="1257300" y="50800"/>
                    </a:cubicBezTo>
                    <a:cubicBezTo>
                      <a:pt x="1318407" y="63894"/>
                      <a:pt x="1349983" y="82928"/>
                      <a:pt x="1409700" y="88900"/>
                    </a:cubicBezTo>
                    <a:cubicBezTo>
                      <a:pt x="1430762" y="91006"/>
                      <a:pt x="1452033" y="88900"/>
                      <a:pt x="1473200" y="88900"/>
                    </a:cubicBezTo>
                  </a:path>
                </a:pathLst>
              </a:custGeom>
              <a:noFill/>
              <a:ln w="38100" cap="flat" cmpd="sng">
                <a:solidFill>
                  <a:srgbClr val="34597A"/>
                </a:solidFill>
                <a:prstDash val="solid"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42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  <a:cs typeface="+mn-cs"/>
                </a:endParaRPr>
              </a:p>
            </p:txBody>
          </p:sp>
          <p:cxnSp>
            <p:nvCxnSpPr>
              <p:cNvPr id="202" name="Connettore 1 201"/>
              <p:cNvCxnSpPr>
                <a:cxnSpLocks noChangeShapeType="1"/>
                <a:stCxn id="201" idx="1"/>
              </p:cNvCxnSpPr>
              <p:nvPr/>
            </p:nvCxnSpPr>
            <p:spPr bwMode="auto">
              <a:xfrm>
                <a:off x="2818609" y="4990966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03" name="Connettore 1 202"/>
              <p:cNvCxnSpPr>
                <a:cxnSpLocks noChangeShapeType="1"/>
              </p:cNvCxnSpPr>
              <p:nvPr/>
            </p:nvCxnSpPr>
            <p:spPr bwMode="auto">
              <a:xfrm>
                <a:off x="2930368" y="4986217"/>
                <a:ext cx="3388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04" name="Connettore 1 203"/>
              <p:cNvCxnSpPr>
                <a:cxnSpLocks noChangeShapeType="1"/>
              </p:cNvCxnSpPr>
              <p:nvPr/>
            </p:nvCxnSpPr>
            <p:spPr bwMode="auto">
              <a:xfrm>
                <a:off x="3004875" y="4965640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05" name="Connettore 1 204"/>
              <p:cNvCxnSpPr>
                <a:cxnSpLocks noChangeShapeType="1"/>
              </p:cNvCxnSpPr>
              <p:nvPr/>
            </p:nvCxnSpPr>
            <p:spPr bwMode="auto">
              <a:xfrm>
                <a:off x="3069222" y="4971972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06" name="Connettore 1 205"/>
              <p:cNvCxnSpPr>
                <a:cxnSpLocks noChangeShapeType="1"/>
              </p:cNvCxnSpPr>
              <p:nvPr/>
            </p:nvCxnSpPr>
            <p:spPr bwMode="auto">
              <a:xfrm>
                <a:off x="3174208" y="4971972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07" name="Connettore 1 206"/>
              <p:cNvCxnSpPr>
                <a:cxnSpLocks noChangeShapeType="1"/>
              </p:cNvCxnSpPr>
              <p:nvPr/>
            </p:nvCxnSpPr>
            <p:spPr bwMode="auto">
              <a:xfrm>
                <a:off x="3306289" y="4965640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08" name="Connettore 1 207"/>
              <p:cNvCxnSpPr>
                <a:cxnSpLocks noChangeShapeType="1"/>
              </p:cNvCxnSpPr>
              <p:nvPr/>
            </p:nvCxnSpPr>
            <p:spPr bwMode="auto">
              <a:xfrm>
                <a:off x="3428209" y="4971972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09" name="Connettore 1 208"/>
              <p:cNvCxnSpPr>
                <a:cxnSpLocks noChangeShapeType="1"/>
              </p:cNvCxnSpPr>
              <p:nvPr/>
            </p:nvCxnSpPr>
            <p:spPr bwMode="auto">
              <a:xfrm>
                <a:off x="3523036" y="4973554"/>
                <a:ext cx="6773" cy="109220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10" name="Connettore 1 209"/>
              <p:cNvCxnSpPr>
                <a:cxnSpLocks noChangeShapeType="1"/>
              </p:cNvCxnSpPr>
              <p:nvPr/>
            </p:nvCxnSpPr>
            <p:spPr bwMode="auto">
              <a:xfrm>
                <a:off x="3621248" y="4971972"/>
                <a:ext cx="3388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11" name="Connettore 1 210"/>
              <p:cNvCxnSpPr>
                <a:cxnSpLocks noChangeShapeType="1"/>
              </p:cNvCxnSpPr>
              <p:nvPr/>
            </p:nvCxnSpPr>
            <p:spPr bwMode="auto">
              <a:xfrm>
                <a:off x="3709302" y="4965640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12" name="Connettore 1 211"/>
              <p:cNvCxnSpPr>
                <a:cxnSpLocks noChangeShapeType="1"/>
              </p:cNvCxnSpPr>
              <p:nvPr/>
            </p:nvCxnSpPr>
            <p:spPr bwMode="auto">
              <a:xfrm>
                <a:off x="3837995" y="4986217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13" name="Connettore 1 212"/>
              <p:cNvCxnSpPr>
                <a:cxnSpLocks noChangeShapeType="1"/>
              </p:cNvCxnSpPr>
              <p:nvPr/>
            </p:nvCxnSpPr>
            <p:spPr bwMode="auto">
              <a:xfrm>
                <a:off x="3949756" y="5017875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  <p:cxnSp>
            <p:nvCxnSpPr>
              <p:cNvPr id="214" name="Connettore 1 213"/>
              <p:cNvCxnSpPr>
                <a:cxnSpLocks noChangeShapeType="1"/>
              </p:cNvCxnSpPr>
              <p:nvPr/>
            </p:nvCxnSpPr>
            <p:spPr bwMode="auto">
              <a:xfrm>
                <a:off x="4051356" y="5025790"/>
                <a:ext cx="6773" cy="107636"/>
              </a:xfrm>
              <a:prstGeom prst="line">
                <a:avLst/>
              </a:prstGeom>
              <a:noFill/>
              <a:ln w="25400">
                <a:solidFill>
                  <a:srgbClr val="34597A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cxnSp>
        </p:grpSp>
        <p:sp>
          <p:nvSpPr>
            <p:cNvPr id="21532" name="CasellaDiTesto 214"/>
            <p:cNvSpPr txBox="1">
              <a:spLocks noChangeArrowheads="1"/>
            </p:cNvSpPr>
            <p:nvPr/>
          </p:nvSpPr>
          <p:spPr bwMode="auto">
            <a:xfrm>
              <a:off x="4851426" y="5857899"/>
              <a:ext cx="3292474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Translation</a:t>
              </a:r>
              <a:r>
                <a:rPr lang="it-IT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 </a:t>
              </a:r>
              <a:r>
                <a:rPr lang="it-IT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inhibition</a:t>
              </a:r>
              <a:endPara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  <a:p>
              <a:pPr algn="ctr">
                <a:defRPr/>
              </a:pPr>
              <a:r>
                <a:rPr lang="it-IT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mRNA</a:t>
              </a:r>
              <a:r>
                <a:rPr lang="it-IT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 </a:t>
              </a:r>
              <a:r>
                <a:rPr lang="it-IT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degradation</a:t>
              </a:r>
              <a:endPara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8" name="Group 63"/>
          <p:cNvGrpSpPr>
            <a:grpSpLocks noChangeAspect="1"/>
          </p:cNvGrpSpPr>
          <p:nvPr/>
        </p:nvGrpSpPr>
        <p:grpSpPr bwMode="auto">
          <a:xfrm>
            <a:off x="642910" y="2143116"/>
            <a:ext cx="1403350" cy="2792413"/>
            <a:chOff x="3663" y="799"/>
            <a:chExt cx="1769" cy="3521"/>
          </a:xfrm>
          <a:noFill/>
        </p:grpSpPr>
        <p:pic>
          <p:nvPicPr>
            <p:cNvPr id="164" name="Picture 64" descr="f01494"/>
            <p:cNvPicPr>
              <a:picLocks noChangeAspect="1" noChangeArrowheads="1"/>
            </p:cNvPicPr>
            <p:nvPr/>
          </p:nvPicPr>
          <p:blipFill>
            <a:blip r:embed="rId3">
              <a:lum bright="100000"/>
            </a:blip>
            <a:srcRect/>
            <a:stretch>
              <a:fillRect/>
            </a:stretch>
          </p:blipFill>
          <p:spPr bwMode="auto">
            <a:xfrm>
              <a:off x="3663" y="799"/>
              <a:ext cx="1769" cy="35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65" name="Line 65"/>
            <p:cNvSpPr>
              <a:spLocks noChangeAspect="1" noChangeShapeType="1"/>
            </p:cNvSpPr>
            <p:nvPr/>
          </p:nvSpPr>
          <p:spPr bwMode="auto">
            <a:xfrm flipV="1">
              <a:off x="4255" y="3115"/>
              <a:ext cx="862" cy="52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215" name="Line 66"/>
            <p:cNvSpPr>
              <a:spLocks noChangeAspect="1" noChangeShapeType="1"/>
            </p:cNvSpPr>
            <p:nvPr/>
          </p:nvSpPr>
          <p:spPr bwMode="auto">
            <a:xfrm flipV="1">
              <a:off x="4241" y="1656"/>
              <a:ext cx="953" cy="52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26" name="Rettangolo 225"/>
          <p:cNvSpPr/>
          <p:nvPr/>
        </p:nvSpPr>
        <p:spPr>
          <a:xfrm>
            <a:off x="2214563" y="1639888"/>
            <a:ext cx="1571625" cy="5222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DICER1</a:t>
            </a:r>
            <a:endParaRPr lang="it-IT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5524" name="Freccia circolare a destra 226"/>
          <p:cNvSpPr>
            <a:spLocks noChangeArrowheads="1"/>
          </p:cNvSpPr>
          <p:nvPr/>
        </p:nvSpPr>
        <p:spPr bwMode="auto">
          <a:xfrm rot="-1722642">
            <a:off x="2181225" y="2200275"/>
            <a:ext cx="785813" cy="214312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235" name="Per 234"/>
          <p:cNvSpPr/>
          <p:nvPr/>
        </p:nvSpPr>
        <p:spPr bwMode="auto">
          <a:xfrm>
            <a:off x="2428875" y="1143000"/>
            <a:ext cx="1000125" cy="1357313"/>
          </a:xfrm>
          <a:prstGeom prst="mathMultiply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sz="2400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38" name="Rettangolo 137"/>
          <p:cNvSpPr/>
          <p:nvPr/>
        </p:nvSpPr>
        <p:spPr>
          <a:xfrm>
            <a:off x="285750" y="5357813"/>
            <a:ext cx="3929063" cy="95408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Deregulated protein expression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143000" y="1619250"/>
            <a:ext cx="3876675" cy="5238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DICER1 syndrome</a:t>
            </a:r>
            <a:endParaRPr lang="it-IT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47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2286000"/>
            <a:ext cx="36766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5072063" y="3643313"/>
            <a:ext cx="3286125" cy="12001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Low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penetrance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(1%)</a:t>
            </a: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Early and very high mortality</a:t>
            </a:r>
            <a:endParaRPr lang="it-IT" sz="2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7468" name="Rettangolo 17"/>
          <p:cNvSpPr>
            <a:spLocks noChangeArrowheads="1"/>
          </p:cNvSpPr>
          <p:nvPr/>
        </p:nvSpPr>
        <p:spPr bwMode="auto">
          <a:xfrm>
            <a:off x="1214438" y="6286500"/>
            <a:ext cx="37322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latin typeface="Times New Roman" pitchFamily="18" charset="0"/>
              </a:rPr>
              <a:t>de Kock  et al. </a:t>
            </a:r>
            <a:r>
              <a:rPr lang="en-US" sz="1200">
                <a:latin typeface="Times New Roman" pitchFamily="18" charset="0"/>
              </a:rPr>
              <a:t>Acta Neuropathol. 2014,128(1): 111–122.</a:t>
            </a:r>
            <a:endParaRPr lang="it-IT" sz="1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530" name="Connettore 1 14"/>
          <p:cNvCxnSpPr>
            <a:cxnSpLocks noChangeShapeType="1"/>
          </p:cNvCxnSpPr>
          <p:nvPr/>
        </p:nvCxnSpPr>
        <p:spPr bwMode="auto">
          <a:xfrm rot="5400000">
            <a:off x="-3428206" y="3429794"/>
            <a:ext cx="6858000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cxnSp>
      <p:sp>
        <p:nvSpPr>
          <p:cNvPr id="11" name="Rettangolo 10"/>
          <p:cNvSpPr/>
          <p:nvPr/>
        </p:nvSpPr>
        <p:spPr>
          <a:xfrm>
            <a:off x="755650" y="2892425"/>
            <a:ext cx="7848600" cy="1384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Several distinct syndromes featuring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different clinical presentations, each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with its own characteristic pattern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04863" y="4543425"/>
            <a:ext cx="7727950" cy="112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ctr">
              <a:lnSpc>
                <a:spcPct val="120000"/>
              </a:lnSpc>
              <a:tabLst>
                <a:tab pos="973138" algn="l"/>
              </a:tabLst>
              <a:defRPr/>
            </a:pPr>
            <a:r>
              <a:rPr lang="it-IT" sz="2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Genetic</a:t>
            </a:r>
            <a:r>
              <a:rPr lang="it-IT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screening </a:t>
            </a:r>
            <a:r>
              <a:rPr lang="it-IT" sz="2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may</a:t>
            </a:r>
            <a:r>
              <a:rPr lang="it-IT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it-IT" sz="2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greatly</a:t>
            </a:r>
            <a:r>
              <a:rPr lang="it-IT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help in </a:t>
            </a:r>
            <a:r>
              <a:rPr lang="it-IT" sz="2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identifying</a:t>
            </a:r>
            <a:r>
              <a:rPr lang="it-IT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it-IT" sz="2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yet</a:t>
            </a:r>
            <a:r>
              <a:rPr lang="it-IT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it-IT" sz="2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unaffected</a:t>
            </a:r>
            <a:r>
              <a:rPr lang="it-IT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family </a:t>
            </a:r>
            <a:r>
              <a:rPr lang="it-IT" sz="2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members</a:t>
            </a:r>
            <a:endParaRPr lang="it-IT" sz="2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28663" y="1857375"/>
            <a:ext cx="7772400" cy="8572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Conditions with germline mutations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15"/>
          <p:cNvSpPr>
            <a:spLocks noChangeArrowheads="1"/>
          </p:cNvSpPr>
          <p:nvPr/>
        </p:nvSpPr>
        <p:spPr bwMode="auto">
          <a:xfrm>
            <a:off x="1258888" y="4508500"/>
            <a:ext cx="6149975" cy="14398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FOLLOW UP è IMPERATIVO!!!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403350" y="1520825"/>
            <a:ext cx="6005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 quindi il mio paziente non guarisce mai…</a:t>
            </a:r>
          </a:p>
        </p:txBody>
      </p:sp>
      <p:pic>
        <p:nvPicPr>
          <p:cNvPr id="172036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732911" y="3239787"/>
            <a:ext cx="104387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1639888" y="2738438"/>
            <a:ext cx="5915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Laboratorio di Fisiopatologia Endocrina</a:t>
            </a:r>
          </a:p>
          <a:p>
            <a:pPr algn="ctr" eaLnBrk="0" hangingPunct="0"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Tel: 0532 237272 – Fax: 0532 236514</a:t>
            </a:r>
          </a:p>
          <a:p>
            <a:pPr algn="ctr" eaLnBrk="0" hangingPunct="0"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E-mail: ztlmch@unife.it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63" name="Rectangle 13"/>
          <p:cNvSpPr>
            <a:spLocks noChangeArrowheads="1"/>
          </p:cNvSpPr>
          <p:nvPr/>
        </p:nvSpPr>
        <p:spPr bwMode="auto">
          <a:xfrm>
            <a:off x="1776413" y="3965575"/>
            <a:ext cx="5638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Sezione di Endocrinologia e Medicina Interna</a:t>
            </a:r>
          </a:p>
          <a:p>
            <a:pPr algn="ctr" eaLnBrk="0" hangingPunct="0">
              <a:defRPr/>
            </a:pP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Dip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 di Scienze Mediche</a:t>
            </a:r>
          </a:p>
          <a:p>
            <a:pPr algn="ctr" eaLnBrk="0" hangingPunct="0">
              <a:defRPr/>
            </a:pP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Università  degli Studi di 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Ferrara</a:t>
            </a:r>
            <a:endParaRPr lang="it-IT" sz="16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64" name="Rectangle 11"/>
          <p:cNvSpPr>
            <a:spLocks noChangeArrowheads="1"/>
          </p:cNvSpPr>
          <p:nvPr/>
        </p:nvSpPr>
        <p:spPr bwMode="auto">
          <a:xfrm>
            <a:off x="1633538" y="1450975"/>
            <a:ext cx="592455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Diagnostica molecolare delle neoplasie endocrine multiple</a:t>
            </a:r>
          </a:p>
        </p:txBody>
      </p:sp>
      <p:pic>
        <p:nvPicPr>
          <p:cNvPr id="174085" name="Picture 12" descr="Logo Unife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6488" y="5127625"/>
            <a:ext cx="1900237" cy="8524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130" name="Connettore 1 14"/>
          <p:cNvCxnSpPr>
            <a:cxnSpLocks noChangeShapeType="1"/>
          </p:cNvCxnSpPr>
          <p:nvPr/>
        </p:nvCxnSpPr>
        <p:spPr bwMode="auto">
          <a:xfrm rot="5400000">
            <a:off x="-3428206" y="3429794"/>
            <a:ext cx="6858000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cxnSp>
      <p:graphicFrame>
        <p:nvGraphicFramePr>
          <p:cNvPr id="24" name="Diagramma 23"/>
          <p:cNvGraphicFramePr/>
          <p:nvPr/>
        </p:nvGraphicFramePr>
        <p:xfrm>
          <a:off x="2714612" y="2214554"/>
          <a:ext cx="542928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uppo 30"/>
          <p:cNvGrpSpPr>
            <a:grpSpLocks/>
          </p:cNvGrpSpPr>
          <p:nvPr/>
        </p:nvGrpSpPr>
        <p:grpSpPr bwMode="auto">
          <a:xfrm>
            <a:off x="3084513" y="1747838"/>
            <a:ext cx="1792287" cy="1100137"/>
            <a:chOff x="3084511" y="1675706"/>
            <a:chExt cx="1791647" cy="1100165"/>
          </a:xfrm>
        </p:grpSpPr>
        <p:sp>
          <p:nvSpPr>
            <p:cNvPr id="28" name="Goccia 27"/>
            <p:cNvSpPr/>
            <p:nvPr/>
          </p:nvSpPr>
          <p:spPr bwMode="auto">
            <a:xfrm rot="17488405">
              <a:off x="3439774" y="1339487"/>
              <a:ext cx="1100165" cy="1772604"/>
            </a:xfrm>
            <a:prstGeom prst="teardrop">
              <a:avLst>
                <a:gd name="adj" fmla="val 149289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 dirty="0"/>
            </a:p>
          </p:txBody>
        </p:sp>
        <p:sp>
          <p:nvSpPr>
            <p:cNvPr id="13" name="Rettangolo 12"/>
            <p:cNvSpPr/>
            <p:nvPr/>
          </p:nvSpPr>
          <p:spPr>
            <a:xfrm rot="558020">
              <a:off x="3084511" y="1926537"/>
              <a:ext cx="1778952" cy="5302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Translational </a:t>
              </a:r>
            </a:p>
            <a:p>
              <a:pPr algn="ctr">
                <a:defRPr/>
              </a:pPr>
              <a:r>
                <a:rPr lang="en-GB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studies </a:t>
              </a:r>
            </a:p>
          </p:txBody>
        </p:sp>
      </p:grpSp>
      <p:pic>
        <p:nvPicPr>
          <p:cNvPr id="176135" name="Picture 15" descr="Loading Im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1428750"/>
            <a:ext cx="2581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17488" y="3213100"/>
            <a:ext cx="40211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GEP-NETs  (20-75%)</a:t>
            </a:r>
          </a:p>
          <a:p>
            <a:pPr>
              <a:lnSpc>
                <a:spcPct val="150000"/>
              </a:lnSpc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NET timici (2-8%)</a:t>
            </a:r>
          </a:p>
          <a:p>
            <a:pPr>
              <a:lnSpc>
                <a:spcPct val="150000"/>
              </a:lnSpc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NET Broncopolmonari (1.4-9.5%)</a:t>
            </a:r>
          </a:p>
        </p:txBody>
      </p:sp>
      <p:graphicFrame>
        <p:nvGraphicFramePr>
          <p:cNvPr id="4" name="Diagramma 3"/>
          <p:cNvGraphicFramePr/>
          <p:nvPr/>
        </p:nvGraphicFramePr>
        <p:xfrm>
          <a:off x="1408810" y="1946328"/>
          <a:ext cx="5342828" cy="118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906838" y="6278563"/>
            <a:ext cx="2844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altLang="it-IT" sz="1000">
                <a:latin typeface="Times New Roman" pitchFamily="18" charset="0"/>
                <a:cs typeface="Times New Roman" pitchFamily="18" charset="0"/>
              </a:rPr>
              <a:t>Pieterman et al. Familial Cancer  2011; 10:157–171</a:t>
            </a:r>
          </a:p>
        </p:txBody>
      </p:sp>
      <p:pic>
        <p:nvPicPr>
          <p:cNvPr id="26628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403350" y="1311275"/>
            <a:ext cx="5472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Quindi cosa mi devo aspettare?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79388" y="4652963"/>
            <a:ext cx="4032250" cy="16319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lesioni multicentriche</a:t>
            </a:r>
          </a:p>
          <a:p>
            <a:pPr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micro – </a:t>
            </a:r>
            <a:r>
              <a:rPr lang="it-IT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macroadenomi</a:t>
            </a:r>
            <a:endParaRPr lang="it-IT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iperplasia delle cellule insulari</a:t>
            </a:r>
          </a:p>
          <a:p>
            <a:pPr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lesioni invasive</a:t>
            </a:r>
          </a:p>
          <a:p>
            <a:pPr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metastasi</a:t>
            </a:r>
          </a:p>
        </p:txBody>
      </p:sp>
      <p:sp>
        <p:nvSpPr>
          <p:cNvPr id="26631" name="Rectangle 24"/>
          <p:cNvSpPr>
            <a:spLocks noChangeArrowheads="1"/>
          </p:cNvSpPr>
          <p:nvPr/>
        </p:nvSpPr>
        <p:spPr bwMode="auto">
          <a:xfrm>
            <a:off x="3708400" y="6488113"/>
            <a:ext cx="324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000">
                <a:latin typeface="Times New Roman" pitchFamily="18" charset="0"/>
              </a:rPr>
              <a:t>Vasen et al. 1989 Arch Intern Med 149:2717–2722</a:t>
            </a:r>
          </a:p>
          <a:p>
            <a:pPr algn="ctr"/>
            <a:r>
              <a:rPr lang="it-IT" altLang="it-IT" sz="1000">
                <a:latin typeface="Times New Roman" pitchFamily="18" charset="0"/>
              </a:rPr>
              <a:t>Skogseid et al. 1991 J Clin Endocrinol Metab 73:281–287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4968875" y="5119688"/>
            <a:ext cx="3913188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più frequente è il </a:t>
            </a:r>
            <a:r>
              <a:rPr lang="it-IT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gastrinoma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572000" y="3546475"/>
            <a:ext cx="4360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pazienti di 40 anni (o più giovani)</a:t>
            </a: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770688" y="2265363"/>
            <a:ext cx="1393825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it-IT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403350" y="1311275"/>
            <a:ext cx="5472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… e poi ?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28613" y="3821113"/>
            <a:ext cx="3379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1°manifestazione clinica nel 25% dei casi</a:t>
            </a:r>
          </a:p>
        </p:txBody>
      </p:sp>
      <p:sp>
        <p:nvSpPr>
          <p:cNvPr id="27652" name="Rectangle 17"/>
          <p:cNvSpPr>
            <a:spLocks noChangeArrowheads="1"/>
          </p:cNvSpPr>
          <p:nvPr/>
        </p:nvSpPr>
        <p:spPr bwMode="auto">
          <a:xfrm>
            <a:off x="4211638" y="2924175"/>
            <a:ext cx="2430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000">
                <a:latin typeface="Times New Roman" pitchFamily="18" charset="0"/>
              </a:rPr>
              <a:t>Carty et al. 1998 Surgery 124:1106–1114</a:t>
            </a: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28613" y="3281363"/>
            <a:ext cx="395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Prevalenza : 20-65%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49250" y="4645025"/>
            <a:ext cx="3359150" cy="10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60% </a:t>
            </a:r>
            <a:r>
              <a:rPr lang="it-IT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microadenomi</a:t>
            </a:r>
            <a:endParaRPr lang="it-IT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71450" indent="-171450"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tutti 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gli </a:t>
            </a:r>
            <a:r>
              <a:rPr lang="it-IT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istotipi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eccetto il </a:t>
            </a:r>
            <a:r>
              <a:rPr lang="it-IT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gonadotropinoma</a:t>
            </a:r>
            <a:endParaRPr lang="it-IT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4868863" y="5119688"/>
            <a:ext cx="4113212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più frequente è il </a:t>
            </a:r>
            <a:r>
              <a:rPr lang="it-IT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prolattinoma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6" name="Rectangle 2"/>
          <p:cNvSpPr>
            <a:spLocks noChangeArrowheads="1"/>
          </p:cNvSpPr>
          <p:nvPr/>
        </p:nvSpPr>
        <p:spPr bwMode="auto">
          <a:xfrm>
            <a:off x="3259138" y="6237288"/>
            <a:ext cx="28432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altLang="it-IT" sz="1000">
                <a:latin typeface="Times New Roman" pitchFamily="18" charset="0"/>
                <a:cs typeface="Times New Roman" pitchFamily="18" charset="0"/>
              </a:rPr>
              <a:t>Pieterman et al. Familial Cancer  2011; 10:157–171</a:t>
            </a:r>
          </a:p>
        </p:txBody>
      </p:sp>
      <p:sp>
        <p:nvSpPr>
          <p:cNvPr id="27657" name="Rectangle 24"/>
          <p:cNvSpPr>
            <a:spLocks noChangeArrowheads="1"/>
          </p:cNvSpPr>
          <p:nvPr/>
        </p:nvSpPr>
        <p:spPr bwMode="auto">
          <a:xfrm>
            <a:off x="3059113" y="6446838"/>
            <a:ext cx="324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000">
                <a:latin typeface="Times New Roman" pitchFamily="18" charset="0"/>
              </a:rPr>
              <a:t>Vasen et al. 1989 Arch Intern Med 149:2717–2722</a:t>
            </a:r>
          </a:p>
          <a:p>
            <a:pPr algn="ctr"/>
            <a:r>
              <a:rPr lang="it-IT" altLang="it-IT" sz="1000">
                <a:latin typeface="Times New Roman" pitchFamily="18" charset="0"/>
              </a:rPr>
              <a:t>Skogseid et al. 1991 J Clin Endocrinol Metab 73:281–287</a:t>
            </a: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4716463" y="3546475"/>
            <a:ext cx="435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pazienti di 40 anni (o più giovani)</a:t>
            </a:r>
          </a:p>
        </p:txBody>
      </p:sp>
      <p:graphicFrame>
        <p:nvGraphicFramePr>
          <p:cNvPr id="17" name="Diagramma 16"/>
          <p:cNvGraphicFramePr/>
          <p:nvPr/>
        </p:nvGraphicFramePr>
        <p:xfrm>
          <a:off x="1408810" y="1946328"/>
          <a:ext cx="5342828" cy="118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6770688" y="2265363"/>
            <a:ext cx="1393825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it-IT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0" descr="ANd9GcRjbOzPZkW6z-IAaqbG8YN5DpcB9Q6KWQGiAsguqowc5h5Vz0vL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403350" y="1311275"/>
            <a:ext cx="5472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… e non ultimo…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79388" y="3141663"/>
            <a:ext cx="6696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 più frequente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endocrinopatia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nella MEN1 </a:t>
            </a:r>
          </a:p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~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100% penetranza a 50 anni)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372100" y="4443413"/>
            <a:ext cx="2600325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ridotta massa ossea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54013" y="5114925"/>
            <a:ext cx="165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ipercalcemia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655888" y="5114925"/>
            <a:ext cx="2027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ipergastrinemia</a:t>
            </a:r>
            <a:endParaRPr lang="it-IT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334000" y="5116513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ZES</a:t>
            </a:r>
          </a:p>
        </p:txBody>
      </p:sp>
      <p:sp>
        <p:nvSpPr>
          <p:cNvPr id="29704" name="AutoShape 20"/>
          <p:cNvSpPr>
            <a:spLocks noChangeArrowheads="1"/>
          </p:cNvSpPr>
          <p:nvPr/>
        </p:nvSpPr>
        <p:spPr bwMode="auto">
          <a:xfrm>
            <a:off x="2014538" y="5135563"/>
            <a:ext cx="647700" cy="358775"/>
          </a:xfrm>
          <a:prstGeom prst="rightArrow">
            <a:avLst>
              <a:gd name="adj1" fmla="val 50000"/>
              <a:gd name="adj2" fmla="val 45133"/>
            </a:avLst>
          </a:prstGeom>
          <a:solidFill>
            <a:schemeClr val="tx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29705" name="AutoShape 21"/>
          <p:cNvSpPr>
            <a:spLocks noChangeArrowheads="1"/>
          </p:cNvSpPr>
          <p:nvPr/>
        </p:nvSpPr>
        <p:spPr bwMode="auto">
          <a:xfrm>
            <a:off x="4694238" y="5135563"/>
            <a:ext cx="647700" cy="358775"/>
          </a:xfrm>
          <a:prstGeom prst="rightArrow">
            <a:avLst>
              <a:gd name="adj1" fmla="val 50000"/>
              <a:gd name="adj2" fmla="val 45133"/>
            </a:avLst>
          </a:prstGeom>
          <a:solidFill>
            <a:schemeClr val="tx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1330325" y="6011863"/>
            <a:ext cx="6337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 screening biochimico (Ca</a:t>
            </a:r>
            <a:r>
              <a:rPr lang="it-IT" sz="20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PTH) deve iniziare a 8 anni nei portatori di mutazione MEN1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4787900" y="3736975"/>
            <a:ext cx="4360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pazienti di 25 anni (o più giovani)</a:t>
            </a:r>
          </a:p>
        </p:txBody>
      </p:sp>
      <p:sp>
        <p:nvSpPr>
          <p:cNvPr id="2" name="Freccia in giù 1"/>
          <p:cNvSpPr/>
          <p:nvPr/>
        </p:nvSpPr>
        <p:spPr>
          <a:xfrm>
            <a:off x="6324600" y="4105275"/>
            <a:ext cx="347663" cy="338138"/>
          </a:xfrm>
          <a:prstGeom prst="downArrow">
            <a:avLst/>
          </a:prstGeom>
          <a:solidFill>
            <a:srgbClr val="6600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graphicFrame>
        <p:nvGraphicFramePr>
          <p:cNvPr id="22" name="Diagramma 21"/>
          <p:cNvGraphicFramePr/>
          <p:nvPr/>
        </p:nvGraphicFramePr>
        <p:xfrm>
          <a:off x="1408810" y="1946328"/>
          <a:ext cx="5342828" cy="118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6770688" y="2265363"/>
            <a:ext cx="1393825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it-IT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o">
  <a:themeElements>
    <a:clrScheme name="Arco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Arco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Arco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12423</TotalTime>
  <Words>1738</Words>
  <Application>Microsoft Macintosh PowerPoint</Application>
  <PresentationFormat>On-screen Show (4:3)</PresentationFormat>
  <Paragraphs>502</Paragraphs>
  <Slides>69</Slides>
  <Notes>46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Modello struttura</vt:lpstr>
      </vt:variant>
      <vt:variant>
        <vt:i4>2</vt:i4>
      </vt:variant>
      <vt:variant>
        <vt:lpstr>Titoli diapositive</vt:lpstr>
      </vt:variant>
      <vt:variant>
        <vt:i4>69</vt:i4>
      </vt:variant>
    </vt:vector>
  </HeadingPairs>
  <TitlesOfParts>
    <vt:vector size="77" baseType="lpstr">
      <vt:lpstr>Comic Sans MS</vt:lpstr>
      <vt:lpstr>Arial</vt:lpstr>
      <vt:lpstr>Times New Roman</vt:lpstr>
      <vt:lpstr>Wingdings</vt:lpstr>
      <vt:lpstr>ＭＳ Ｐゴシック</vt:lpstr>
      <vt:lpstr>Monotype Sorts</vt:lpstr>
      <vt:lpstr>Arco</vt:lpstr>
      <vt:lpstr>Arco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miRNA</dc:title>
  <dc:creator>Tagliati Federico</dc:creator>
  <cp:lastModifiedBy>m.zatelli</cp:lastModifiedBy>
  <cp:revision>720</cp:revision>
  <dcterms:created xsi:type="dcterms:W3CDTF">2008-10-24T16:02:45Z</dcterms:created>
  <dcterms:modified xsi:type="dcterms:W3CDTF">2018-04-17T12:31:39Z</dcterms:modified>
</cp:coreProperties>
</file>