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doc" ContentType="application/msword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29" r:id="rId1"/>
  </p:sldMasterIdLst>
  <p:notesMasterIdLst>
    <p:notesMasterId r:id="rId62"/>
  </p:notesMasterIdLst>
  <p:handoutMasterIdLst>
    <p:handoutMasterId r:id="rId63"/>
  </p:handoutMasterIdLst>
  <p:sldIdLst>
    <p:sldId id="479" r:id="rId2"/>
    <p:sldId id="616" r:id="rId3"/>
    <p:sldId id="460" r:id="rId4"/>
    <p:sldId id="657" r:id="rId5"/>
    <p:sldId id="655" r:id="rId6"/>
    <p:sldId id="656" r:id="rId7"/>
    <p:sldId id="658" r:id="rId8"/>
    <p:sldId id="659" r:id="rId9"/>
    <p:sldId id="463" r:id="rId10"/>
    <p:sldId id="466" r:id="rId11"/>
    <p:sldId id="467" r:id="rId12"/>
    <p:sldId id="471" r:id="rId13"/>
    <p:sldId id="472" r:id="rId14"/>
    <p:sldId id="469" r:id="rId15"/>
    <p:sldId id="473" r:id="rId16"/>
    <p:sldId id="484" r:id="rId17"/>
    <p:sldId id="632" r:id="rId18"/>
    <p:sldId id="490" r:id="rId19"/>
    <p:sldId id="491" r:id="rId20"/>
    <p:sldId id="492" r:id="rId21"/>
    <p:sldId id="493" r:id="rId22"/>
    <p:sldId id="615" r:id="rId23"/>
    <p:sldId id="494" r:id="rId24"/>
    <p:sldId id="495" r:id="rId25"/>
    <p:sldId id="508" r:id="rId26"/>
    <p:sldId id="519" r:id="rId27"/>
    <p:sldId id="520" r:id="rId28"/>
    <p:sldId id="524" r:id="rId29"/>
    <p:sldId id="525" r:id="rId30"/>
    <p:sldId id="527" r:id="rId31"/>
    <p:sldId id="633" r:id="rId32"/>
    <p:sldId id="529" r:id="rId33"/>
    <p:sldId id="531" r:id="rId34"/>
    <p:sldId id="530" r:id="rId35"/>
    <p:sldId id="535" r:id="rId36"/>
    <p:sldId id="536" r:id="rId37"/>
    <p:sldId id="538" r:id="rId38"/>
    <p:sldId id="587" r:id="rId39"/>
    <p:sldId id="631" r:id="rId40"/>
    <p:sldId id="634" r:id="rId41"/>
    <p:sldId id="606" r:id="rId42"/>
    <p:sldId id="610" r:id="rId43"/>
    <p:sldId id="607" r:id="rId44"/>
    <p:sldId id="608" r:id="rId45"/>
    <p:sldId id="609" r:id="rId46"/>
    <p:sldId id="636" r:id="rId47"/>
    <p:sldId id="611" r:id="rId48"/>
    <p:sldId id="638" r:id="rId49"/>
    <p:sldId id="639" r:id="rId50"/>
    <p:sldId id="640" r:id="rId51"/>
    <p:sldId id="618" r:id="rId52"/>
    <p:sldId id="619" r:id="rId53"/>
    <p:sldId id="620" r:id="rId54"/>
    <p:sldId id="625" r:id="rId55"/>
    <p:sldId id="622" r:id="rId56"/>
    <p:sldId id="623" r:id="rId57"/>
    <p:sldId id="626" r:id="rId58"/>
    <p:sldId id="627" r:id="rId59"/>
    <p:sldId id="635" r:id="rId60"/>
    <p:sldId id="628" r:id="rId61"/>
  </p:sldIdLst>
  <p:sldSz cx="9144000" cy="6858000" type="screen4x3"/>
  <p:notesSz cx="6888163" cy="96234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00"/>
    <a:srgbClr val="FF0000"/>
    <a:srgbClr val="99FFCC"/>
    <a:srgbClr val="CCECFF"/>
    <a:srgbClr val="660066"/>
    <a:srgbClr val="1C1C1C"/>
    <a:srgbClr val="00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41" autoAdjust="0"/>
    <p:restoredTop sz="94571" autoAdjust="0"/>
  </p:normalViewPr>
  <p:slideViewPr>
    <p:cSldViewPr>
      <p:cViewPr>
        <p:scale>
          <a:sx n="66" d="100"/>
          <a:sy n="66" d="100"/>
        </p:scale>
        <p:origin x="-1248" y="-366"/>
      </p:cViewPr>
      <p:guideLst>
        <p:guide orient="horz" pos="12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23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4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>
            <a:lvl1pPr defTabSz="942975" eaLnBrk="0" hangingPunct="0">
              <a:spcBef>
                <a:spcPct val="20000"/>
              </a:spcBef>
              <a:buFontTx/>
              <a:buChar char="•"/>
              <a:defRPr sz="12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3663" y="0"/>
            <a:ext cx="29845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t" anchorCtr="0" compatLnSpc="1">
            <a:prstTxWarp prst="textNoShape">
              <a:avLst/>
            </a:prstTxWarp>
          </a:bodyPr>
          <a:lstStyle>
            <a:lvl1pPr algn="r" defTabSz="942975" eaLnBrk="0" hangingPunct="0">
              <a:spcBef>
                <a:spcPct val="20000"/>
              </a:spcBef>
              <a:buFontTx/>
              <a:buChar char="•"/>
              <a:defRPr sz="12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54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42413"/>
            <a:ext cx="298450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b" anchorCtr="0" compatLnSpc="1">
            <a:prstTxWarp prst="textNoShape">
              <a:avLst/>
            </a:prstTxWarp>
          </a:bodyPr>
          <a:lstStyle>
            <a:lvl1pPr defTabSz="942975" eaLnBrk="0" hangingPunct="0">
              <a:spcBef>
                <a:spcPct val="20000"/>
              </a:spcBef>
              <a:buFontTx/>
              <a:buChar char="•"/>
              <a:defRPr sz="12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54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3663" y="9142413"/>
            <a:ext cx="298450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348" tIns="47174" rIns="94348" bIns="47174" numCol="1" anchor="b" anchorCtr="0" compatLnSpc="1">
            <a:prstTxWarp prst="textNoShape">
              <a:avLst/>
            </a:prstTxWarp>
          </a:bodyPr>
          <a:lstStyle>
            <a:lvl1pPr algn="r" defTabSz="942975" eaLnBrk="0" hangingPunct="0">
              <a:spcBef>
                <a:spcPct val="20000"/>
              </a:spcBef>
              <a:buFontTx/>
              <a:buChar char="•"/>
              <a:defRPr sz="12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72829684-6CC4-4A2E-A041-A86B50333C4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Tx/>
              <a:buChar char="•"/>
              <a:defRPr sz="12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79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buFontTx/>
              <a:buChar char="•"/>
              <a:defRPr sz="12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57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685800"/>
            <a:ext cx="4876800" cy="3657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9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572000"/>
            <a:ext cx="5029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279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440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Tx/>
              <a:buChar char="•"/>
              <a:defRPr sz="12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79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91440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buFontTx/>
              <a:buChar char="•"/>
              <a:defRPr sz="1200">
                <a:solidFill>
                  <a:schemeClr val="hlink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8DC6293B-74E5-4983-9493-328FF16086D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03666A-A40B-43F6-B173-4DDF7FF5DC31}" type="slidenum">
              <a:rPr lang="it-IT" smtClean="0"/>
              <a:pPr/>
              <a:t>7</a:t>
            </a:fld>
            <a:endParaRPr lang="it-IT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39813" y="720725"/>
            <a:ext cx="4810125" cy="3608388"/>
          </a:xfrm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9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12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</p:grpSp>
        <p:sp>
          <p:nvSpPr>
            <p:cNvPr id="6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/>
            </a:p>
          </p:txBody>
        </p:sp>
      </p:grpSp>
      <p:sp>
        <p:nvSpPr>
          <p:cNvPr id="612363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612364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5FE17-A8AC-4058-8C7E-F20DD303349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F6794-07FF-4054-AB67-AD1B50C0605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3CC9F-4610-4C47-85FE-C5BBF4656C9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9F28A-67C7-43ED-91CF-14782B55EBF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3BCAE-88D9-4783-8780-F0E930A9D61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C7968-2235-498F-9065-15EBBB60BA5F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E8110-9E98-4791-AB55-601E1962292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9A0470-FCA5-4C2B-A27B-F4CF447764B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09BF19-2146-473E-95A9-0B4F3BF806D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537438-D4F8-4237-B4C9-FC0E3ED31D7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D1CD4-F6AC-4FA6-9B59-96D55EDB80A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it-IT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A333F-76C2-4043-8EEF-1AFF3910C2A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97353-9D99-4673-B16F-170DED2FAFC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330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1133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CBC6F7C-A7DE-417C-86C8-F3F1972E149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3080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611334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611335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611336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611337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  <p:sp>
            <p:nvSpPr>
              <p:cNvPr id="611338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/>
              </a:p>
            </p:txBody>
          </p:sp>
        </p:grpSp>
        <p:sp>
          <p:nvSpPr>
            <p:cNvPr id="611339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/>
            </a:p>
          </p:txBody>
        </p:sp>
        <p:sp>
          <p:nvSpPr>
            <p:cNvPr id="611340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/>
            </a:p>
          </p:txBody>
        </p:sp>
      </p:grpSp>
      <p:sp>
        <p:nvSpPr>
          <p:cNvPr id="611341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611342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11343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218" r:id="rId1"/>
    <p:sldLayoutId id="2147484206" r:id="rId2"/>
    <p:sldLayoutId id="2147484207" r:id="rId3"/>
    <p:sldLayoutId id="2147484208" r:id="rId4"/>
    <p:sldLayoutId id="2147484209" r:id="rId5"/>
    <p:sldLayoutId id="2147484210" r:id="rId6"/>
    <p:sldLayoutId id="2147484211" r:id="rId7"/>
    <p:sldLayoutId id="2147484212" r:id="rId8"/>
    <p:sldLayoutId id="2147484213" r:id="rId9"/>
    <p:sldLayoutId id="2147484214" r:id="rId10"/>
    <p:sldLayoutId id="2147484215" r:id="rId11"/>
    <p:sldLayoutId id="2147484216" r:id="rId12"/>
    <p:sldLayoutId id="2147484217" r:id="rId13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cumento_di_Microsoft_Office_Word_97_-_2003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Documento_di_Microsoft_Office_Word_97_-_20034.doc"/><Relationship Id="rId5" Type="http://schemas.openxmlformats.org/officeDocument/2006/relationships/oleObject" Target="../embeddings/Documento_di_Microsoft_Office_Word_97_-_20033.doc"/><Relationship Id="rId4" Type="http://schemas.openxmlformats.org/officeDocument/2006/relationships/oleObject" Target="../embeddings/Documento_di_Microsoft_Office_Word_97_-_20032.doc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Text Box 2"/>
          <p:cNvSpPr txBox="1">
            <a:spLocks noChangeArrowheads="1"/>
          </p:cNvSpPr>
          <p:nvPr/>
        </p:nvSpPr>
        <p:spPr bwMode="auto">
          <a:xfrm>
            <a:off x="0" y="3933056"/>
            <a:ext cx="91440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it-IT" sz="4400" b="1" dirty="0" smtClean="0">
                <a:solidFill>
                  <a:srgbClr val="FFFF00"/>
                </a:solidFill>
                <a:latin typeface="Comic Sans MS" pitchFamily="66" charset="0"/>
              </a:rPr>
              <a:t>EMOGASANALISI</a:t>
            </a:r>
          </a:p>
          <a:p>
            <a:pPr algn="ctr" eaLnBrk="0" hangingPunct="0"/>
            <a:r>
              <a:rPr lang="it-IT" sz="4400" b="1" dirty="0" smtClean="0">
                <a:solidFill>
                  <a:srgbClr val="FFFF00"/>
                </a:solidFill>
                <a:latin typeface="Comic Sans MS" pitchFamily="66" charset="0"/>
              </a:rPr>
              <a:t>ARTERIOSA</a:t>
            </a:r>
            <a:endParaRPr lang="it-IT" sz="44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0" hangingPunct="0"/>
            <a:endParaRPr lang="it-IT" sz="4400" b="1" dirty="0">
              <a:solidFill>
                <a:srgbClr val="FFFF00"/>
              </a:solidFill>
              <a:latin typeface="Courier New" pitchFamily="49" charset="0"/>
            </a:endParaRP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323850" y="260350"/>
          <a:ext cx="1000125" cy="1455738"/>
        </p:xfrm>
        <a:graphic>
          <a:graphicData uri="http://schemas.openxmlformats.org/presentationml/2006/ole">
            <p:oleObj spid="_x0000_s1026" name="Documento" r:id="rId3" imgW="629280" imgH="914400" progId="Word.Document.8">
              <p:embed/>
            </p:oleObj>
          </a:graphicData>
        </a:graphic>
      </p:graphicFrame>
      <p:graphicFrame>
        <p:nvGraphicFramePr>
          <p:cNvPr id="1027" name="Object 4"/>
          <p:cNvGraphicFramePr>
            <a:graphicFrameLocks noChangeAspect="1"/>
          </p:cNvGraphicFramePr>
          <p:nvPr/>
        </p:nvGraphicFramePr>
        <p:xfrm>
          <a:off x="7686675" y="333375"/>
          <a:ext cx="1119188" cy="1439863"/>
        </p:xfrm>
        <a:graphic>
          <a:graphicData uri="http://schemas.openxmlformats.org/presentationml/2006/ole">
            <p:oleObj spid="_x0000_s1027" name="Documento" r:id="rId4" imgW="705600" imgH="906480" progId="Word.Document.8">
              <p:embed/>
            </p:oleObj>
          </a:graphicData>
        </a:graphic>
      </p:graphicFrame>
      <p:graphicFrame>
        <p:nvGraphicFramePr>
          <p:cNvPr id="1028" name="Object 5"/>
          <p:cNvGraphicFramePr>
            <a:graphicFrameLocks noChangeAspect="1"/>
          </p:cNvGraphicFramePr>
          <p:nvPr/>
        </p:nvGraphicFramePr>
        <p:xfrm>
          <a:off x="1371600" y="381000"/>
          <a:ext cx="6296025" cy="1644650"/>
        </p:xfrm>
        <a:graphic>
          <a:graphicData uri="http://schemas.openxmlformats.org/presentationml/2006/ole">
            <p:oleObj spid="_x0000_s1028" name="Documento" r:id="rId5" imgW="6342791" imgH="1682580" progId="Word.Document.8">
              <p:embed/>
            </p:oleObj>
          </a:graphicData>
        </a:graphic>
      </p:graphicFrame>
      <p:graphicFrame>
        <p:nvGraphicFramePr>
          <p:cNvPr id="1029" name="Object 6"/>
          <p:cNvGraphicFramePr>
            <a:graphicFrameLocks noChangeAspect="1"/>
          </p:cNvGraphicFramePr>
          <p:nvPr/>
        </p:nvGraphicFramePr>
        <p:xfrm>
          <a:off x="1293813" y="2205038"/>
          <a:ext cx="6164262" cy="1033462"/>
        </p:xfrm>
        <a:graphic>
          <a:graphicData uri="http://schemas.openxmlformats.org/presentationml/2006/ole">
            <p:oleObj spid="_x0000_s1029" name="Documento" r:id="rId6" imgW="6342791" imgH="1069751" progId="Word.Document.8">
              <p:embed/>
            </p:oleObj>
          </a:graphicData>
        </a:graphic>
      </p:graphicFrame>
      <p:sp>
        <p:nvSpPr>
          <p:cNvPr id="602119" name="Rectangle 7"/>
          <p:cNvSpPr>
            <a:spLocks noChangeArrowheads="1"/>
          </p:cNvSpPr>
          <p:nvPr/>
        </p:nvSpPr>
        <p:spPr bwMode="auto">
          <a:xfrm>
            <a:off x="3275856" y="5373216"/>
            <a:ext cx="558100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endParaRPr lang="it-IT" sz="3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ctr" eaLnBrk="0" hangingPunct="0">
              <a:defRPr/>
            </a:pPr>
            <a:r>
              <a:rPr lang="it-IT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Dott.</a:t>
            </a:r>
            <a:r>
              <a:rPr lang="it-IT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lang="it-IT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ssa</a:t>
            </a:r>
            <a:r>
              <a:rPr lang="it-IT" sz="28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Anna </a:t>
            </a:r>
            <a:r>
              <a:rPr lang="it-IT" sz="2800" dirty="0" err="1" smtClean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Boniotti</a:t>
            </a:r>
            <a:endParaRPr lang="it-IT" sz="2800" dirty="0" smtClean="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algn="ctr" eaLnBrk="0" hangingPunct="0">
              <a:defRPr/>
            </a:pPr>
            <a:r>
              <a:rPr lang="it-IT" sz="28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9 novembre 2017</a:t>
            </a:r>
            <a:endParaRPr lang="it-IT" sz="2800" dirty="0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610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z="4800" smtClean="0">
                <a:solidFill>
                  <a:srgbClr val="FFFF00"/>
                </a:solidFill>
                <a:latin typeface="Comic Sans MS" pitchFamily="66" charset="0"/>
              </a:rPr>
              <a:t>DEFINIZIONE</a:t>
            </a:r>
          </a:p>
        </p:txBody>
      </p:sp>
      <p:sp>
        <p:nvSpPr>
          <p:cNvPr id="58061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 algn="ctr" eaLnBrk="1" hangingPunct="1">
              <a:buFont typeface="Wingdings" pitchFamily="2" charset="2"/>
              <a:buNone/>
              <a:defRPr/>
            </a:pPr>
            <a:r>
              <a:rPr lang="it-IT" smtClean="0"/>
              <a:t>	</a:t>
            </a:r>
            <a:r>
              <a:rPr lang="it-IT" smtClean="0">
                <a:latin typeface="Comic Sans MS" pitchFamily="66" charset="0"/>
              </a:rPr>
              <a:t>Prelievo di sangue arterioso che consente la misurazione immediata dei due gas più importanti del sangue (la pressione parziale di O2 e la pressione parziale di</a:t>
            </a:r>
          </a:p>
          <a:p>
            <a:pPr marL="609600" indent="-609600" algn="ctr" eaLnBrk="1" hangingPunct="1">
              <a:buFont typeface="Wingdings" pitchFamily="2" charset="2"/>
              <a:buNone/>
              <a:defRPr/>
            </a:pPr>
            <a:r>
              <a:rPr lang="it-IT" smtClean="0">
                <a:latin typeface="Comic Sans MS" pitchFamily="66" charset="0"/>
              </a:rPr>
              <a:t>	CO2) e di un terzo parametro fondamentale per l’omeostasi corporea: il pH.</a:t>
            </a:r>
          </a:p>
          <a:p>
            <a:pPr marL="609600" indent="-609600" eaLnBrk="1" hangingPunct="1">
              <a:buFontTx/>
              <a:buNone/>
              <a:defRPr/>
            </a:pPr>
            <a:endParaRPr lang="it-IT" smtClean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it-IT" sz="2800" dirty="0" smtClean="0"/>
              <a:t>	</a:t>
            </a:r>
            <a:r>
              <a:rPr lang="it-IT" sz="2400" dirty="0" smtClean="0">
                <a:latin typeface="Comic Sans MS" pitchFamily="66" charset="0"/>
              </a:rPr>
              <a:t>I valori delle pressioni arteriose di ossigeno e anidride carbonica (PaO2, PaCO2) ottenuti con l’</a:t>
            </a:r>
            <a:r>
              <a:rPr lang="it-IT" sz="2400" dirty="0" err="1" smtClean="0">
                <a:latin typeface="Comic Sans MS" pitchFamily="66" charset="0"/>
              </a:rPr>
              <a:t>emogasanalisi</a:t>
            </a:r>
            <a:r>
              <a:rPr lang="it-IT" sz="2400" dirty="0" smtClean="0">
                <a:latin typeface="Comic Sans MS" pitchFamily="66" charset="0"/>
              </a:rPr>
              <a:t> sono molto più precisi rispetto ai valori ottenibili tramite metodiche non invasive (</a:t>
            </a:r>
            <a:r>
              <a:rPr lang="it-IT" sz="2400" dirty="0" err="1" smtClean="0">
                <a:latin typeface="Comic Sans MS" pitchFamily="66" charset="0"/>
              </a:rPr>
              <a:t>pulsossimetria</a:t>
            </a:r>
            <a:r>
              <a:rPr lang="it-IT" sz="2400" dirty="0" smtClean="0">
                <a:latin typeface="Comic Sans MS" pitchFamily="66" charset="0"/>
              </a:rPr>
              <a:t> e diffusione transcutanea dell’anidride carbonica</a:t>
            </a:r>
            <a:r>
              <a:rPr lang="it-IT" sz="2400" b="1" dirty="0" smtClean="0">
                <a:latin typeface="Comic Sans MS" pitchFamily="66" charset="0"/>
              </a:rPr>
              <a:t>).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it-IT" sz="2400" b="1" dirty="0" smtClean="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it-IT" sz="2400" b="1" dirty="0" smtClean="0">
              <a:latin typeface="Comic Sans MS" pitchFamily="66" charset="0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it-IT" sz="2400" b="1" dirty="0" smtClean="0">
              <a:latin typeface="Comic Sans MS" pitchFamily="66" charset="0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</a:t>
            </a:r>
            <a:r>
              <a:rPr lang="it-IT" sz="2800" dirty="0" smtClean="0">
                <a:latin typeface="Comic Sans MS" pitchFamily="66" charset="0"/>
              </a:rPr>
              <a:t>L’ </a:t>
            </a:r>
            <a:r>
              <a:rPr lang="it-IT" sz="2800" dirty="0" err="1" smtClean="0">
                <a:latin typeface="Comic Sans MS" pitchFamily="66" charset="0"/>
              </a:rPr>
              <a:t>emogasanalisi</a:t>
            </a:r>
            <a:r>
              <a:rPr lang="it-IT" sz="2800" dirty="0" smtClean="0">
                <a:latin typeface="Comic Sans MS" pitchFamily="66" charset="0"/>
              </a:rPr>
              <a:t> arteriosa è perciò la metodica che consente la diagnosi di </a:t>
            </a:r>
            <a:r>
              <a:rPr lang="it-IT" sz="2800" dirty="0" smtClean="0">
                <a:solidFill>
                  <a:srgbClr val="FF0000"/>
                </a:solidFill>
                <a:latin typeface="Comic Sans MS" pitchFamily="66" charset="0"/>
              </a:rPr>
              <a:t>insufficienza respiratoria</a:t>
            </a:r>
            <a:r>
              <a:rPr lang="it-IT" sz="2400" dirty="0" smtClean="0">
                <a:solidFill>
                  <a:srgbClr val="FF0000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6150" name="AutoShape 6"/>
          <p:cNvSpPr>
            <a:spLocks noChangeArrowheads="1"/>
          </p:cNvSpPr>
          <p:nvPr/>
        </p:nvSpPr>
        <p:spPr bwMode="auto">
          <a:xfrm>
            <a:off x="3851275" y="3789363"/>
            <a:ext cx="1152525" cy="576262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 w="1587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580610" name="Rectangle 2"/>
          <p:cNvSpPr>
            <a:spLocks noRot="1" noChangeArrowheads="1"/>
          </p:cNvSpPr>
          <p:nvPr/>
        </p:nvSpPr>
        <p:spPr bwMode="auto">
          <a:xfrm>
            <a:off x="684213" y="1889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it-IT" sz="4800" b="1" ker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DEFINIZIONE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28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dirty="0" smtClean="0">
                <a:solidFill>
                  <a:srgbClr val="FFFF00"/>
                </a:solidFill>
                <a:latin typeface="Comic Sans MS" pitchFamily="66" charset="0"/>
              </a:rPr>
              <a:t>Trasporto dell’ossigeno</a:t>
            </a:r>
            <a:br>
              <a:rPr lang="it-IT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it-IT" dirty="0" smtClean="0">
                <a:solidFill>
                  <a:srgbClr val="FFFF00"/>
                </a:solidFill>
                <a:latin typeface="Comic Sans MS" pitchFamily="66" charset="0"/>
              </a:rPr>
              <a:t>PaO</a:t>
            </a:r>
            <a:r>
              <a:rPr lang="it-IT" sz="3600" dirty="0" smtClean="0">
                <a:solidFill>
                  <a:srgbClr val="FFFF00"/>
                </a:solidFill>
                <a:latin typeface="Comic Sans MS" pitchFamily="66" charset="0"/>
              </a:rPr>
              <a:t>2</a:t>
            </a:r>
            <a:r>
              <a:rPr lang="it-IT" dirty="0" smtClean="0">
                <a:solidFill>
                  <a:srgbClr val="FFFF00"/>
                </a:solidFill>
                <a:latin typeface="Comic Sans MS" pitchFamily="66" charset="0"/>
              </a:rPr>
              <a:t> – </a:t>
            </a:r>
            <a:r>
              <a:rPr lang="it-IT" dirty="0" err="1" smtClean="0">
                <a:solidFill>
                  <a:srgbClr val="FFFF00"/>
                </a:solidFill>
                <a:latin typeface="Comic Sans MS" pitchFamily="66" charset="0"/>
              </a:rPr>
              <a:t>Sat</a:t>
            </a:r>
            <a:r>
              <a:rPr lang="it-IT" dirty="0" smtClean="0">
                <a:solidFill>
                  <a:srgbClr val="FFFF00"/>
                </a:solidFill>
                <a:latin typeface="Comic Sans MS" pitchFamily="66" charset="0"/>
              </a:rPr>
              <a:t> O</a:t>
            </a:r>
            <a:r>
              <a:rPr lang="it-IT" sz="3600" dirty="0" smtClean="0">
                <a:solidFill>
                  <a:srgbClr val="FFFF00"/>
                </a:solidFill>
                <a:latin typeface="Comic Sans MS" pitchFamily="66" charset="0"/>
              </a:rPr>
              <a:t>2</a:t>
            </a:r>
          </a:p>
        </p:txBody>
      </p:sp>
      <p:sp>
        <p:nvSpPr>
          <p:cNvPr id="632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dirty="0" smtClean="0">
                <a:latin typeface="Comic Sans MS" pitchFamily="66" charset="0"/>
              </a:rPr>
              <a:t>L’ossigeno è trasportato dal sangue in 2 forme: il 97% è legato all’</a:t>
            </a:r>
            <a:r>
              <a:rPr lang="it-IT" dirty="0" err="1" smtClean="0">
                <a:latin typeface="Comic Sans MS" pitchFamily="66" charset="0"/>
              </a:rPr>
              <a:t>Hb</a:t>
            </a:r>
            <a:r>
              <a:rPr lang="it-IT" dirty="0" smtClean="0">
                <a:latin typeface="Comic Sans MS" pitchFamily="66" charset="0"/>
              </a:rPr>
              <a:t>, il 3% è disciolto nel plasma.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dirty="0" smtClean="0">
                <a:latin typeface="Comic Sans MS" pitchFamily="66" charset="0"/>
              </a:rPr>
              <a:t>La </a:t>
            </a:r>
            <a:r>
              <a:rPr lang="it-IT" b="1" dirty="0" smtClean="0">
                <a:latin typeface="Comic Sans MS" pitchFamily="66" charset="0"/>
              </a:rPr>
              <a:t>PaO2 </a:t>
            </a:r>
            <a:r>
              <a:rPr lang="it-IT" dirty="0" smtClean="0">
                <a:latin typeface="Comic Sans MS" pitchFamily="66" charset="0"/>
              </a:rPr>
              <a:t>è la misura della pressione parziale dell’ossigeno disciolto nel plasma ed è la principale determinante della quantità di ossigeno che si lega alla emoglobina.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it-IT" dirty="0" smtClean="0">
                <a:latin typeface="Comic Sans MS" pitchFamily="66" charset="0"/>
              </a:rPr>
              <a:t>La </a:t>
            </a:r>
            <a:r>
              <a:rPr lang="it-IT" b="1" dirty="0" smtClean="0">
                <a:latin typeface="Comic Sans MS" pitchFamily="66" charset="0"/>
              </a:rPr>
              <a:t>SatO2</a:t>
            </a:r>
            <a:r>
              <a:rPr lang="it-IT" dirty="0" smtClean="0">
                <a:latin typeface="Comic Sans MS" pitchFamily="66" charset="0"/>
              </a:rPr>
              <a:t> è la frazione di emoglobina satura.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3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981075"/>
            <a:ext cx="6464300" cy="630238"/>
          </a:xfrm>
        </p:spPr>
        <p:txBody>
          <a:bodyPr/>
          <a:lstStyle/>
          <a:p>
            <a:pPr algn="l">
              <a:defRPr/>
            </a:pPr>
            <a:r>
              <a:rPr lang="it-IT" sz="2400" smtClean="0">
                <a:solidFill>
                  <a:srgbClr val="FF0000"/>
                </a:solidFill>
              </a:rPr>
              <a:t>CURVA DI DISSOCIAZIONE DELL’Hb</a:t>
            </a:r>
          </a:p>
        </p:txBody>
      </p:sp>
      <p:sp>
        <p:nvSpPr>
          <p:cNvPr id="6123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286375" y="1628775"/>
            <a:ext cx="3749675" cy="4103688"/>
          </a:xfrm>
        </p:spPr>
        <p:txBody>
          <a:bodyPr/>
          <a:lstStyle/>
          <a:p>
            <a:pPr>
              <a:defRPr/>
            </a:pPr>
            <a:r>
              <a:rPr lang="it-IT" sz="2400" dirty="0">
                <a:latin typeface="Comic Sans MS" pitchFamily="66" charset="0"/>
              </a:rPr>
              <a:t>Il valore della PaO</a:t>
            </a:r>
            <a:r>
              <a:rPr lang="it-IT" sz="2400" b="1" baseline="-25000" dirty="0">
                <a:latin typeface="Comic Sans MS" pitchFamily="66" charset="0"/>
              </a:rPr>
              <a:t>2</a:t>
            </a:r>
            <a:r>
              <a:rPr lang="it-IT" sz="2400" dirty="0">
                <a:latin typeface="Comic Sans MS" pitchFamily="66" charset="0"/>
              </a:rPr>
              <a:t> (60 </a:t>
            </a:r>
            <a:r>
              <a:rPr lang="it-IT" sz="2400" dirty="0" err="1">
                <a:latin typeface="Comic Sans MS" pitchFamily="66" charset="0"/>
              </a:rPr>
              <a:t>mmHg</a:t>
            </a:r>
            <a:r>
              <a:rPr lang="it-IT" sz="2400" dirty="0">
                <a:latin typeface="Comic Sans MS" pitchFamily="66" charset="0"/>
              </a:rPr>
              <a:t>) è stato scelto perché è il punto critico sotto il quale la curva diventa più ripida e piccoli cambiamenti di PaO</a:t>
            </a:r>
            <a:r>
              <a:rPr lang="it-IT" sz="2400" b="1" baseline="-25000" dirty="0">
                <a:latin typeface="Comic Sans MS" pitchFamily="66" charset="0"/>
              </a:rPr>
              <a:t>2</a:t>
            </a:r>
            <a:r>
              <a:rPr lang="it-IT" sz="2400" dirty="0">
                <a:latin typeface="Comic Sans MS" pitchFamily="66" charset="0"/>
              </a:rPr>
              <a:t> sono associati a grandi variazioni nella saturazione dell’</a:t>
            </a:r>
            <a:r>
              <a:rPr lang="it-IT" sz="2400" dirty="0" err="1">
                <a:latin typeface="Comic Sans MS" pitchFamily="66" charset="0"/>
              </a:rPr>
              <a:t>Hb</a:t>
            </a:r>
            <a:r>
              <a:rPr lang="it-IT" sz="2400" dirty="0">
                <a:latin typeface="Comic Sans MS" pitchFamily="66" charset="0"/>
              </a:rPr>
              <a:t>.</a:t>
            </a:r>
          </a:p>
        </p:txBody>
      </p:sp>
      <p:pic>
        <p:nvPicPr>
          <p:cNvPr id="27652" name="Picture 4" descr="emoglobin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3053" t="4295" r="3053" b="3369"/>
          <a:stretch>
            <a:fillRect/>
          </a:stretch>
        </p:blipFill>
        <p:spPr>
          <a:xfrm>
            <a:off x="34925" y="1700213"/>
            <a:ext cx="5400675" cy="4868862"/>
          </a:xfrm>
        </p:spPr>
      </p:pic>
      <p:sp>
        <p:nvSpPr>
          <p:cNvPr id="612357" name="Rectangle 5"/>
          <p:cNvSpPr>
            <a:spLocks noChangeArrowheads="1"/>
          </p:cNvSpPr>
          <p:nvPr/>
        </p:nvSpPr>
        <p:spPr bwMode="auto">
          <a:xfrm>
            <a:off x="611188" y="115888"/>
            <a:ext cx="77724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it-IT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EMOGASANALISI ARTERIOSA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-17145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it-IT" sz="4000">
                <a:solidFill>
                  <a:srgbClr val="FFFF00"/>
                </a:solidFill>
              </a:rPr>
              <a:t>EMOGASANALISI ARTERIOSA</a:t>
            </a: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79388" y="893763"/>
            <a:ext cx="82581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it-IT" sz="2800">
                <a:latin typeface="Arial" charset="0"/>
              </a:rPr>
              <a:t>CORRELAZIONE TRA PaO</a:t>
            </a:r>
            <a:r>
              <a:rPr lang="it-IT" sz="2800" baseline="-25000">
                <a:latin typeface="Arial" charset="0"/>
              </a:rPr>
              <a:t>2</a:t>
            </a:r>
            <a:r>
              <a:rPr lang="it-IT" sz="2800">
                <a:latin typeface="Arial" charset="0"/>
              </a:rPr>
              <a:t> e PULSOSSIMETRIA</a:t>
            </a:r>
          </a:p>
        </p:txBody>
      </p:sp>
      <p:pic>
        <p:nvPicPr>
          <p:cNvPr id="28676" name="Picture 4" descr="saturimetro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14738"/>
          <a:stretch>
            <a:fillRect/>
          </a:stretch>
        </p:blipFill>
        <p:spPr>
          <a:xfrm>
            <a:off x="4572000" y="2205038"/>
            <a:ext cx="3756025" cy="3309937"/>
          </a:xfrm>
          <a:noFill/>
          <a:ln>
            <a:solidFill>
              <a:srgbClr val="000000"/>
            </a:solidFill>
          </a:ln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58750" y="5872163"/>
            <a:ext cx="78279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it-IT" sz="2000" b="1">
                <a:latin typeface="Arial" charset="0"/>
              </a:rPr>
              <a:t>PULSOSSIMETRO: VALORI &lt; 75% PERDONO CORRELAZIONE </a:t>
            </a:r>
          </a:p>
          <a:p>
            <a:pPr eaLnBrk="0" hangingPunct="0"/>
            <a:r>
              <a:rPr lang="it-IT" sz="2000" b="1">
                <a:latin typeface="Arial" charset="0"/>
              </a:rPr>
              <a:t>CON L’EFFETTIVA PaO</a:t>
            </a:r>
            <a:r>
              <a:rPr lang="it-IT" sz="2000" b="1" baseline="-25000">
                <a:latin typeface="Arial" charset="0"/>
              </a:rPr>
              <a:t>2</a:t>
            </a:r>
            <a:endParaRPr lang="it-IT" sz="2000" b="1">
              <a:latin typeface="Arial" charset="0"/>
            </a:endParaRP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4119563" y="1243013"/>
            <a:ext cx="2333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it-IT" sz="2400">
                <a:solidFill>
                  <a:schemeClr val="bg1"/>
                </a:solidFill>
                <a:latin typeface="Times New Roman" pitchFamily="18" charset="0"/>
              </a:rPr>
              <a:t>1 kPa: 7,5 mmHg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395288" y="1484313"/>
            <a:ext cx="3671887" cy="4033837"/>
            <a:chOff x="244" y="935"/>
            <a:chExt cx="2273" cy="2541"/>
          </a:xfrm>
        </p:grpSpPr>
        <p:pic>
          <p:nvPicPr>
            <p:cNvPr id="28681" name="Picture 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44" y="935"/>
              <a:ext cx="2273" cy="25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682" name="Line 9"/>
            <p:cNvSpPr>
              <a:spLocks noChangeShapeType="1"/>
            </p:cNvSpPr>
            <p:nvPr/>
          </p:nvSpPr>
          <p:spPr bwMode="auto">
            <a:xfrm flipV="1">
              <a:off x="1338" y="1752"/>
              <a:ext cx="0" cy="117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28683" name="Line 10"/>
            <p:cNvSpPr>
              <a:spLocks noChangeShapeType="1"/>
            </p:cNvSpPr>
            <p:nvPr/>
          </p:nvSpPr>
          <p:spPr bwMode="auto">
            <a:xfrm flipH="1">
              <a:off x="612" y="1752"/>
              <a:ext cx="72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</p:grpSp>
      <p:sp>
        <p:nvSpPr>
          <p:cNvPr id="28680" name="Text Box 11"/>
          <p:cNvSpPr txBox="1">
            <a:spLocks noChangeArrowheads="1"/>
          </p:cNvSpPr>
          <p:nvPr/>
        </p:nvSpPr>
        <p:spPr bwMode="auto">
          <a:xfrm>
            <a:off x="663575" y="2649538"/>
            <a:ext cx="3365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it-IT" sz="1200">
                <a:latin typeface="Times New Roman" pitchFamily="18" charset="0"/>
              </a:rPr>
              <a:t>75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1850" y="609600"/>
            <a:ext cx="7772400" cy="1143000"/>
          </a:xfrm>
        </p:spPr>
        <p:txBody>
          <a:bodyPr/>
          <a:lstStyle/>
          <a:p>
            <a:pPr algn="l">
              <a:defRPr/>
            </a:pPr>
            <a:r>
              <a:rPr lang="it-IT" sz="3200">
                <a:solidFill>
                  <a:srgbClr val="FF3300"/>
                </a:solidFill>
              </a:rPr>
              <a:t>VARIAZIONI DELLA PaO</a:t>
            </a:r>
            <a:r>
              <a:rPr lang="it-IT" sz="3200" baseline="-25000">
                <a:solidFill>
                  <a:srgbClr val="FF3300"/>
                </a:solidFill>
              </a:rPr>
              <a:t>2</a:t>
            </a:r>
            <a:r>
              <a:rPr lang="it-IT" sz="3200">
                <a:solidFill>
                  <a:srgbClr val="FF3300"/>
                </a:solidFill>
              </a:rPr>
              <a:t> CON L’ETA’</a:t>
            </a:r>
          </a:p>
        </p:txBody>
      </p:sp>
      <p:pic>
        <p:nvPicPr>
          <p:cNvPr id="29699" name="Picture 3" descr="ega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65288" y="1539875"/>
            <a:ext cx="6146800" cy="4552950"/>
          </a:xfrm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665288" y="6043613"/>
            <a:ext cx="589121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</a:pPr>
            <a:r>
              <a:rPr lang="it-IT" sz="2800">
                <a:solidFill>
                  <a:schemeClr val="bg1"/>
                </a:solidFill>
                <a:latin typeface="Arial" charset="0"/>
              </a:rPr>
              <a:t>PaO</a:t>
            </a:r>
            <a:r>
              <a:rPr lang="it-IT" sz="2800" baseline="-25000">
                <a:solidFill>
                  <a:schemeClr val="bg1"/>
                </a:solidFill>
                <a:latin typeface="Arial" charset="0"/>
              </a:rPr>
              <a:t>2</a:t>
            </a:r>
            <a:r>
              <a:rPr lang="it-IT" sz="2800">
                <a:solidFill>
                  <a:schemeClr val="bg1"/>
                </a:solidFill>
                <a:latin typeface="Arial" charset="0"/>
              </a:rPr>
              <a:t> </a:t>
            </a:r>
            <a:r>
              <a:rPr lang="it-IT" sz="2800" baseline="-25000">
                <a:solidFill>
                  <a:schemeClr val="bg1"/>
                </a:solidFill>
                <a:latin typeface="Arial" charset="0"/>
              </a:rPr>
              <a:t>corr</a:t>
            </a:r>
            <a:r>
              <a:rPr lang="it-IT" sz="2800">
                <a:solidFill>
                  <a:schemeClr val="bg1"/>
                </a:solidFill>
                <a:latin typeface="Arial" charset="0"/>
              </a:rPr>
              <a:t> = 109 – (0.43 x età) mmHg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684213" y="4445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it-IT" sz="4000" b="1">
                <a:solidFill>
                  <a:srgbClr val="FFFF00"/>
                </a:solidFill>
              </a:rPr>
              <a:t>EMOGASANALISI ARTERIOSA</a:t>
            </a:r>
          </a:p>
        </p:txBody>
      </p:sp>
      <p:sp>
        <p:nvSpPr>
          <p:cNvPr id="29702" name="Text Box 4"/>
          <p:cNvSpPr txBox="1">
            <a:spLocks noChangeArrowheads="1"/>
          </p:cNvSpPr>
          <p:nvPr/>
        </p:nvSpPr>
        <p:spPr bwMode="auto">
          <a:xfrm>
            <a:off x="1835150" y="5373688"/>
            <a:ext cx="617537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</a:pPr>
            <a:r>
              <a:rPr lang="it-IT" sz="2800">
                <a:solidFill>
                  <a:schemeClr val="bg1"/>
                </a:solidFill>
                <a:latin typeface="Arial" charset="0"/>
              </a:rPr>
              <a:t>PaO</a:t>
            </a:r>
            <a:r>
              <a:rPr lang="it-IT" sz="2800" baseline="-25000">
                <a:solidFill>
                  <a:schemeClr val="bg1"/>
                </a:solidFill>
                <a:latin typeface="Arial" charset="0"/>
              </a:rPr>
              <a:t>2</a:t>
            </a:r>
            <a:r>
              <a:rPr lang="it-IT" sz="2800">
                <a:solidFill>
                  <a:schemeClr val="bg1"/>
                </a:solidFill>
                <a:latin typeface="Arial" charset="0"/>
              </a:rPr>
              <a:t> </a:t>
            </a:r>
            <a:r>
              <a:rPr lang="it-IT" sz="2800" baseline="-25000">
                <a:solidFill>
                  <a:schemeClr val="bg1"/>
                </a:solidFill>
                <a:latin typeface="Arial" charset="0"/>
              </a:rPr>
              <a:t>corr</a:t>
            </a:r>
            <a:r>
              <a:rPr lang="it-IT" sz="2800">
                <a:solidFill>
                  <a:schemeClr val="bg1"/>
                </a:solidFill>
                <a:latin typeface="Arial" charset="0"/>
              </a:rPr>
              <a:t> = 109 – (0.43 x età) mmHg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 l="27759" t="19846" r="13179" b="9280"/>
          <a:stretch>
            <a:fillRect/>
          </a:stretch>
        </p:blipFill>
        <p:spPr bwMode="auto">
          <a:xfrm>
            <a:off x="0" y="0"/>
            <a:ext cx="9144000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12725" y="3394075"/>
            <a:ext cx="8702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endParaRPr lang="it-IT" sz="2400">
              <a:latin typeface="Times New Roman" pitchFamily="18" charset="0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36525" y="3698875"/>
            <a:ext cx="8169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endParaRPr lang="it-IT" sz="2400">
              <a:latin typeface="Times New Roman" pitchFamily="18" charset="0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557338"/>
            <a:ext cx="4537075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it-IT" sz="2400">
                <a:latin typeface="Comic Sans MS" pitchFamily="66" charset="0"/>
              </a:rPr>
              <a:t>La sede preferenziale è il </a:t>
            </a:r>
            <a:r>
              <a:rPr lang="it-IT" sz="2400">
                <a:solidFill>
                  <a:srgbClr val="FFFF00"/>
                </a:solidFill>
                <a:latin typeface="Comic Sans MS" pitchFamily="66" charset="0"/>
              </a:rPr>
              <a:t>polso radiale</a:t>
            </a:r>
            <a:r>
              <a:rPr lang="it-IT" sz="2400">
                <a:latin typeface="Comic Sans MS" pitchFamily="66" charset="0"/>
              </a:rPr>
              <a:t>, siringa eparinata, disinfezione con iodio povidone o equivalente, polso in leggera estensione, ago tra 45-90° con il piano cutaneo, successivo tamponamento nella sede di prelievo per 2-3 minuti (attenzione nei pz scoagulati o piastrinopenici).</a:t>
            </a:r>
            <a:r>
              <a:rPr lang="it-IT" sz="2400">
                <a:solidFill>
                  <a:srgbClr val="FFFF00"/>
                </a:solidFill>
                <a:latin typeface="Comic Sans MS" pitchFamily="66" charset="0"/>
              </a:rPr>
              <a:t> </a:t>
            </a:r>
          </a:p>
        </p:txBody>
      </p:sp>
      <p:pic>
        <p:nvPicPr>
          <p:cNvPr id="8197" name="Picture 5" descr="Emogasanalis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9700" y="1844675"/>
            <a:ext cx="3744913" cy="352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4710" name="Rectangle 6"/>
          <p:cNvSpPr>
            <a:spLocks noChangeArrowheads="1"/>
          </p:cNvSpPr>
          <p:nvPr/>
        </p:nvSpPr>
        <p:spPr bwMode="auto">
          <a:xfrm>
            <a:off x="468313" y="1254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it-IT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TECNICA DI ESECUZIONE</a:t>
            </a:r>
          </a:p>
        </p:txBody>
      </p:sp>
      <p:sp>
        <p:nvSpPr>
          <p:cNvPr id="584711" name="Rectangle 7"/>
          <p:cNvSpPr>
            <a:spLocks noChangeArrowheads="1"/>
          </p:cNvSpPr>
          <p:nvPr/>
        </p:nvSpPr>
        <p:spPr bwMode="auto">
          <a:xfrm>
            <a:off x="468313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it-IT" sz="40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ega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7950" y="1412875"/>
            <a:ext cx="4392613" cy="3295650"/>
          </a:xfrm>
          <a:noFill/>
        </p:spPr>
      </p:pic>
      <p:pic>
        <p:nvPicPr>
          <p:cNvPr id="9219" name="Picture 5" descr="ega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0" y="3446463"/>
            <a:ext cx="4392613" cy="3295650"/>
          </a:xfrm>
          <a:noFill/>
        </p:spPr>
      </p:pic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4949825" y="1844675"/>
            <a:ext cx="4194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it-IT" sz="2400">
                <a:latin typeface="Comic Sans MS" pitchFamily="66" charset="0"/>
              </a:rPr>
              <a:t>INDIVIDUARE  L’ARTERIA</a:t>
            </a:r>
          </a:p>
        </p:txBody>
      </p:sp>
      <p:sp>
        <p:nvSpPr>
          <p:cNvPr id="9221" name="Text Box 7"/>
          <p:cNvSpPr txBox="1">
            <a:spLocks noChangeArrowheads="1"/>
          </p:cNvSpPr>
          <p:nvPr/>
        </p:nvSpPr>
        <p:spPr bwMode="auto">
          <a:xfrm>
            <a:off x="323850" y="5373688"/>
            <a:ext cx="38877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it-IT" sz="2400">
                <a:latin typeface="Comic Sans MS" pitchFamily="66" charset="0"/>
              </a:rPr>
              <a:t>PUNGERE CON ANGOLO</a:t>
            </a:r>
          </a:p>
          <a:p>
            <a:pPr algn="just" eaLnBrk="0" hangingPunct="0"/>
            <a:r>
              <a:rPr lang="it-IT" sz="2400">
                <a:latin typeface="Comic Sans MS" pitchFamily="66" charset="0"/>
              </a:rPr>
              <a:t>DI 45°-90°</a:t>
            </a:r>
          </a:p>
        </p:txBody>
      </p:sp>
      <p:sp>
        <p:nvSpPr>
          <p:cNvPr id="584710" name="Rectangle 6"/>
          <p:cNvSpPr>
            <a:spLocks noChangeArrowheads="1"/>
          </p:cNvSpPr>
          <p:nvPr/>
        </p:nvSpPr>
        <p:spPr bwMode="auto">
          <a:xfrm>
            <a:off x="468313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it-IT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TECNICA DI ESECUZIONE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ga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76700"/>
            <a:ext cx="3708400" cy="278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 descr="ega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6975"/>
            <a:ext cx="3636963" cy="2728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ega7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519738" y="2133600"/>
            <a:ext cx="3624262" cy="2719388"/>
          </a:xfrm>
          <a:noFill/>
        </p:spPr>
      </p:pic>
      <p:sp>
        <p:nvSpPr>
          <p:cNvPr id="10245" name="Text Box 7"/>
          <p:cNvSpPr txBox="1">
            <a:spLocks noChangeArrowheads="1"/>
          </p:cNvSpPr>
          <p:nvPr/>
        </p:nvSpPr>
        <p:spPr bwMode="auto">
          <a:xfrm>
            <a:off x="3686175" y="1125538"/>
            <a:ext cx="49895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it-IT" sz="2000">
                <a:latin typeface="Comic Sans MS" pitchFamily="66" charset="0"/>
              </a:rPr>
              <a:t>ATTENDERE CHE LA SIRINGA PRE-EPARINATA PRONTA SI RIEMPIA</a:t>
            </a:r>
          </a:p>
        </p:txBody>
      </p:sp>
      <p:sp>
        <p:nvSpPr>
          <p:cNvPr id="10246" name="Text Box 8"/>
          <p:cNvSpPr txBox="1">
            <a:spLocks noChangeArrowheads="1"/>
          </p:cNvSpPr>
          <p:nvPr/>
        </p:nvSpPr>
        <p:spPr bwMode="auto">
          <a:xfrm>
            <a:off x="3779838" y="6308725"/>
            <a:ext cx="4537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it-IT" sz="1800">
                <a:latin typeface="Comic Sans MS" pitchFamily="66" charset="0"/>
              </a:rPr>
              <a:t>INFILARE L’AGO NEL “CANDITO”</a:t>
            </a:r>
          </a:p>
        </p:txBody>
      </p:sp>
      <p:sp>
        <p:nvSpPr>
          <p:cNvPr id="10247" name="Text Box 9"/>
          <p:cNvSpPr txBox="1">
            <a:spLocks noChangeArrowheads="1"/>
          </p:cNvSpPr>
          <p:nvPr/>
        </p:nvSpPr>
        <p:spPr bwMode="auto">
          <a:xfrm>
            <a:off x="5414963" y="4868863"/>
            <a:ext cx="37290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it-IT" sz="2000">
                <a:latin typeface="Comic Sans MS" pitchFamily="66" charset="0"/>
              </a:rPr>
              <a:t>TAMPONARE CON FORZA QUALCHE MINUTO</a:t>
            </a:r>
          </a:p>
        </p:txBody>
      </p:sp>
      <p:sp>
        <p:nvSpPr>
          <p:cNvPr id="584710" name="Rectangle 6"/>
          <p:cNvSpPr>
            <a:spLocks noChangeArrowheads="1"/>
          </p:cNvSpPr>
          <p:nvPr/>
        </p:nvSpPr>
        <p:spPr bwMode="auto">
          <a:xfrm>
            <a:off x="539750" y="0"/>
            <a:ext cx="78486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it-IT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TECNICA DI ESECUZIONE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ven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130800" y="1341438"/>
            <a:ext cx="3878263" cy="4967287"/>
          </a:xfrm>
          <a:noFill/>
        </p:spPr>
      </p:pic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250825" y="1308100"/>
            <a:ext cx="4608513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dist" eaLnBrk="0" hangingPunct="0"/>
            <a:r>
              <a:rPr lang="it-IT" sz="2400">
                <a:latin typeface="Comic Sans MS" pitchFamily="66" charset="0"/>
              </a:rPr>
              <a:t>LE ARTERIE BRACHIALI E FEMORALI NON HANNO UN CIRCOLO COLLATERALE</a:t>
            </a:r>
          </a:p>
          <a:p>
            <a:pPr eaLnBrk="0" hangingPunct="0"/>
            <a:r>
              <a:rPr lang="it-IT" sz="2400">
                <a:latin typeface="Comic Sans MS" pitchFamily="66" charset="0"/>
              </a:rPr>
              <a:t>ADEGUATO. </a:t>
            </a:r>
          </a:p>
          <a:p>
            <a:pPr algn="dist" eaLnBrk="0" hangingPunct="0"/>
            <a:r>
              <a:rPr lang="it-IT" sz="2400">
                <a:latin typeface="Comic Sans MS" pitchFamily="66" charset="0"/>
              </a:rPr>
              <a:t>L’ARTERIA RADIALE E’ LA SEDE PREFERENZIALE PER IL PRELIEVO ARTERIOSO PERCHE’ NORMALMENTE HA UN BUON CIRCOLO COLLATERALE FORNITO DALL’ARTERIA ULNARE (</a:t>
            </a:r>
            <a:r>
              <a:rPr lang="it-IT" sz="2400" b="1">
                <a:solidFill>
                  <a:srgbClr val="FFFF00"/>
                </a:solidFill>
                <a:latin typeface="Comic Sans MS" pitchFamily="66" charset="0"/>
              </a:rPr>
              <a:t>TEST DI ALLEN</a:t>
            </a:r>
            <a:r>
              <a:rPr lang="it-IT" sz="2400">
                <a:latin typeface="Comic Sans MS" pitchFamily="66" charset="0"/>
              </a:rPr>
              <a:t>)</a:t>
            </a:r>
          </a:p>
        </p:txBody>
      </p:sp>
      <p:sp>
        <p:nvSpPr>
          <p:cNvPr id="584710" name="Rectangle 6"/>
          <p:cNvSpPr>
            <a:spLocks noChangeArrowheads="1"/>
          </p:cNvSpPr>
          <p:nvPr/>
        </p:nvSpPr>
        <p:spPr bwMode="auto">
          <a:xfrm>
            <a:off x="684213" y="188913"/>
            <a:ext cx="78486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it-IT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TECNICA DI ESECUZIONE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ega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1557338"/>
            <a:ext cx="3889375" cy="2917825"/>
          </a:xfrm>
          <a:noFill/>
        </p:spPr>
      </p:pic>
      <p:pic>
        <p:nvPicPr>
          <p:cNvPr id="12291" name="Picture 4" descr="ega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03800" y="1557338"/>
            <a:ext cx="3960813" cy="2971800"/>
          </a:xfrm>
          <a:noFill/>
        </p:spPr>
      </p:pic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3203575" y="908050"/>
            <a:ext cx="2659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it-IT" sz="2400" b="1">
                <a:solidFill>
                  <a:srgbClr val="FFFF00"/>
                </a:solidFill>
                <a:latin typeface="Comic Sans MS" pitchFamily="66" charset="0"/>
              </a:rPr>
              <a:t>TEST DI ALLEN</a:t>
            </a:r>
          </a:p>
        </p:txBody>
      </p:sp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107950" y="4676775"/>
            <a:ext cx="8840788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it-IT" sz="2000">
                <a:latin typeface="Comic Sans MS" pitchFamily="66" charset="0"/>
              </a:rPr>
              <a:t>PREMERE CONTEMPORANEAMENTE LE ARTERIE RADIALE E ULNARE, FARE SUCCESSIVAMENTE APRIRE LA MANO E ANNULLARE LA PRESSIONE SULLA ULNARE: SE NEL GIRO DI QUALCHE SECONDO IL PALMO DELLA MANO SI RIPERFONDE IL CIRCOLO COLLATERALE E’ PRESENTE: SI PUO’ QUINDI PUNGERE LA RADIALE (E VICEVERSA). </a:t>
            </a:r>
          </a:p>
        </p:txBody>
      </p:sp>
      <p:sp>
        <p:nvSpPr>
          <p:cNvPr id="584710" name="Rectangle 6"/>
          <p:cNvSpPr>
            <a:spLocks noChangeArrowheads="1"/>
          </p:cNvSpPr>
          <p:nvPr/>
        </p:nvSpPr>
        <p:spPr bwMode="auto">
          <a:xfrm>
            <a:off x="539750" y="0"/>
            <a:ext cx="784860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it-IT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TECNICA DI ESECUZIONE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8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341438"/>
            <a:ext cx="8278812" cy="4754562"/>
          </a:xfrm>
        </p:spPr>
        <p:txBody>
          <a:bodyPr/>
          <a:lstStyle/>
          <a:p>
            <a:pPr marL="0" indent="174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it-IT" sz="2800" smtClean="0">
                <a:latin typeface="Comic Sans MS" pitchFamily="66" charset="0"/>
              </a:rPr>
              <a:t>POSSIBILI COMPLICANZE DEL PRELIEVO ARTERIOSO:</a:t>
            </a:r>
          </a:p>
          <a:p>
            <a:pPr marL="0" indent="174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it-IT" sz="2800" smtClean="0">
              <a:latin typeface="Comic Sans MS" pitchFamily="66" charset="0"/>
            </a:endParaRPr>
          </a:p>
          <a:p>
            <a:pPr marL="0" indent="17463" algn="just" eaLnBrk="1" hangingPunct="1">
              <a:lnSpc>
                <a:spcPct val="80000"/>
              </a:lnSpc>
              <a:defRPr/>
            </a:pPr>
            <a:r>
              <a:rPr lang="it-IT" sz="2800" b="1" smtClean="0">
                <a:solidFill>
                  <a:srgbClr val="FFFF00"/>
                </a:solidFill>
                <a:latin typeface="Comic Sans MS" pitchFamily="66" charset="0"/>
              </a:rPr>
              <a:t> TROMBOSI ENDOLUMINALE</a:t>
            </a:r>
          </a:p>
          <a:p>
            <a:pPr marL="0" indent="17463" algn="just" eaLnBrk="1" hangingPunct="1">
              <a:lnSpc>
                <a:spcPct val="80000"/>
              </a:lnSpc>
              <a:defRPr/>
            </a:pPr>
            <a:r>
              <a:rPr lang="it-IT" sz="2800" b="1" smtClean="0">
                <a:solidFill>
                  <a:srgbClr val="FFFF00"/>
                </a:solidFill>
                <a:latin typeface="Comic Sans MS" pitchFamily="66" charset="0"/>
              </a:rPr>
              <a:t> EMORRAGIA</a:t>
            </a:r>
          </a:p>
          <a:p>
            <a:pPr marL="0" indent="17463" algn="just" eaLnBrk="1" hangingPunct="1">
              <a:lnSpc>
                <a:spcPct val="80000"/>
              </a:lnSpc>
              <a:defRPr/>
            </a:pPr>
            <a:r>
              <a:rPr lang="it-IT" sz="2800" b="1" smtClean="0">
                <a:solidFill>
                  <a:srgbClr val="FFFF00"/>
                </a:solidFill>
                <a:latin typeface="Comic Sans MS" pitchFamily="66" charset="0"/>
              </a:rPr>
              <a:t> EMATOMA</a:t>
            </a:r>
          </a:p>
          <a:p>
            <a:pPr marL="0" indent="174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it-IT" sz="2400" smtClean="0">
              <a:solidFill>
                <a:srgbClr val="FFFF00"/>
              </a:solidFill>
              <a:latin typeface="Comic Sans MS" pitchFamily="66" charset="0"/>
            </a:endParaRPr>
          </a:p>
          <a:p>
            <a:pPr marL="0" indent="174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it-IT" sz="2400" smtClean="0">
              <a:solidFill>
                <a:srgbClr val="FFFF00"/>
              </a:solidFill>
              <a:latin typeface="Comic Sans MS" pitchFamily="66" charset="0"/>
            </a:endParaRPr>
          </a:p>
          <a:p>
            <a:pPr marL="0" indent="174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it-IT" sz="2400" b="1" smtClean="0">
                <a:latin typeface="Comic Sans MS" pitchFamily="66" charset="0"/>
              </a:rPr>
              <a:t>TALI COMPLICANZE POSSONO RIDURRE IL FLUSSO EMATICO AI TESSUTI IRRORATI DALL’ARTERIA DEL PRELIEVO SE NON E’ PRESENTE UN CIRCOLO COLLATERALE ARTERIOSO NEL TERRITORIO DEL VASO PUNTO. </a:t>
            </a:r>
          </a:p>
          <a:p>
            <a:pPr marL="0" indent="17463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it-IT" sz="1600" b="1" smtClean="0">
              <a:latin typeface="Comic Sans MS" pitchFamily="66" charset="0"/>
            </a:endParaRPr>
          </a:p>
        </p:txBody>
      </p:sp>
      <p:sp>
        <p:nvSpPr>
          <p:cNvPr id="591875" name="Rectangle 3"/>
          <p:cNvSpPr>
            <a:spLocks noGrp="1" noChangeArrowheads="1"/>
          </p:cNvSpPr>
          <p:nvPr>
            <p:ph type="title"/>
          </p:nvPr>
        </p:nvSpPr>
        <p:spPr>
          <a:xfrm>
            <a:off x="685800" y="44450"/>
            <a:ext cx="7772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3600" smtClean="0">
                <a:solidFill>
                  <a:srgbClr val="FFFF00"/>
                </a:solidFill>
                <a:latin typeface="Comic Sans MS" pitchFamily="66" charset="0"/>
              </a:rPr>
              <a:t>POSSIBILI COMPLICANZE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9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4000" smtClean="0">
                <a:solidFill>
                  <a:srgbClr val="FFFF00"/>
                </a:solidFill>
                <a:latin typeface="Comic Sans MS" pitchFamily="66" charset="0"/>
              </a:rPr>
              <a:t>POSSIBILI CAUSE DI ERRORI</a:t>
            </a:r>
          </a:p>
        </p:txBody>
      </p:sp>
      <p:sp>
        <p:nvSpPr>
          <p:cNvPr id="595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9138"/>
            <a:ext cx="8158162" cy="5389562"/>
          </a:xfrm>
        </p:spPr>
        <p:txBody>
          <a:bodyPr/>
          <a:lstStyle/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Campione di sangue non arterioso o  miscelato con sangue venoso</a:t>
            </a: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Tecniche inadeguate di gestione del campione</a:t>
            </a: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Campione con bolle all’interno</a:t>
            </a: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Presenza di coaguli</a:t>
            </a: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Valori elevati di globuli bianchi </a:t>
            </a: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Errore dell’apparecchiatura  </a:t>
            </a: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2" cstate="print"/>
          <a:srcRect t="11993" r="1535"/>
          <a:stretch>
            <a:fillRect/>
          </a:stretch>
        </p:blipFill>
        <p:spPr bwMode="auto">
          <a:xfrm>
            <a:off x="6227763" y="4076700"/>
            <a:ext cx="2557462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4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COSA MISURA:</a:t>
            </a:r>
          </a:p>
        </p:txBody>
      </p:sp>
      <p:sp>
        <p:nvSpPr>
          <p:cNvPr id="618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z="3600" dirty="0" smtClean="0">
                <a:latin typeface="Comic Sans MS" pitchFamily="66" charset="0"/>
              </a:rPr>
              <a:t>pH</a:t>
            </a:r>
          </a:p>
          <a:p>
            <a:pPr eaLnBrk="1" hangingPunct="1">
              <a:defRPr/>
            </a:pPr>
            <a:r>
              <a:rPr lang="it-IT" sz="3600" dirty="0" smtClean="0">
                <a:latin typeface="Comic Sans MS" pitchFamily="66" charset="0"/>
              </a:rPr>
              <a:t>pO</a:t>
            </a:r>
            <a:r>
              <a:rPr lang="it-IT" sz="3600" baseline="-25000" dirty="0" smtClean="0">
                <a:latin typeface="Comic Sans MS" pitchFamily="66" charset="0"/>
              </a:rPr>
              <a:t>2</a:t>
            </a:r>
            <a:r>
              <a:rPr lang="it-IT" sz="3600" dirty="0" smtClean="0">
                <a:latin typeface="Comic Sans MS" pitchFamily="66" charset="0"/>
              </a:rPr>
              <a:t>, </a:t>
            </a:r>
            <a:r>
              <a:rPr lang="it-IT" sz="3600" dirty="0" err="1" smtClean="0">
                <a:latin typeface="Comic Sans MS" pitchFamily="66" charset="0"/>
              </a:rPr>
              <a:t>Sat</a:t>
            </a:r>
            <a:r>
              <a:rPr lang="it-IT" sz="3600" dirty="0" smtClean="0">
                <a:latin typeface="Comic Sans MS" pitchFamily="66" charset="0"/>
              </a:rPr>
              <a:t> O</a:t>
            </a:r>
            <a:r>
              <a:rPr lang="it-IT" sz="3600" baseline="-25000" dirty="0" smtClean="0">
                <a:latin typeface="Comic Sans MS" pitchFamily="66" charset="0"/>
              </a:rPr>
              <a:t>2</a:t>
            </a:r>
            <a:endParaRPr lang="it-IT" sz="2400" baseline="-25000" dirty="0" smtClean="0">
              <a:latin typeface="Comic Sans MS" pitchFamily="66" charset="0"/>
            </a:endParaRPr>
          </a:p>
          <a:p>
            <a:pPr eaLnBrk="1" hangingPunct="1">
              <a:defRPr/>
            </a:pPr>
            <a:r>
              <a:rPr lang="it-IT" sz="3600" dirty="0" smtClean="0">
                <a:latin typeface="Comic Sans MS" pitchFamily="66" charset="0"/>
              </a:rPr>
              <a:t>pCO</a:t>
            </a:r>
            <a:r>
              <a:rPr lang="it-IT" sz="3600" baseline="-25000" dirty="0" smtClean="0">
                <a:latin typeface="Comic Sans MS" pitchFamily="66" charset="0"/>
              </a:rPr>
              <a:t>2</a:t>
            </a:r>
          </a:p>
          <a:p>
            <a:pPr eaLnBrk="1" hangingPunct="1">
              <a:defRPr/>
            </a:pPr>
            <a:r>
              <a:rPr lang="it-IT" sz="3600" dirty="0" smtClean="0">
                <a:latin typeface="Comic Sans MS" pitchFamily="66" charset="0"/>
              </a:rPr>
              <a:t>HCO</a:t>
            </a:r>
            <a:r>
              <a:rPr lang="it-IT" sz="3600" baseline="-25000" dirty="0" smtClean="0">
                <a:latin typeface="Comic Sans MS" pitchFamily="66" charset="0"/>
              </a:rPr>
              <a:t>3-</a:t>
            </a:r>
          </a:p>
          <a:p>
            <a:pPr eaLnBrk="1" hangingPunct="1">
              <a:defRPr/>
            </a:pPr>
            <a:r>
              <a:rPr lang="it-IT" sz="3600" dirty="0" err="1" smtClean="0">
                <a:latin typeface="Comic Sans MS" pitchFamily="66" charset="0"/>
              </a:rPr>
              <a:t>Hb</a:t>
            </a:r>
            <a:r>
              <a:rPr lang="it-IT" sz="3600" dirty="0" smtClean="0">
                <a:latin typeface="Comic Sans MS" pitchFamily="66" charset="0"/>
              </a:rPr>
              <a:t>, </a:t>
            </a:r>
            <a:r>
              <a:rPr lang="it-IT" sz="3600" dirty="0" err="1" smtClean="0">
                <a:latin typeface="Comic Sans MS" pitchFamily="66" charset="0"/>
              </a:rPr>
              <a:t>Hct</a:t>
            </a:r>
            <a:endParaRPr lang="it-IT" sz="3600" dirty="0" smtClean="0">
              <a:latin typeface="Comic Sans MS" pitchFamily="66" charset="0"/>
            </a:endParaRPr>
          </a:p>
          <a:p>
            <a:pPr eaLnBrk="1" hangingPunct="1">
              <a:defRPr/>
            </a:pPr>
            <a:r>
              <a:rPr lang="it-IT" sz="3600" dirty="0" smtClean="0">
                <a:latin typeface="Comic Sans MS" pitchFamily="66" charset="0"/>
              </a:rPr>
              <a:t>Elettroliti plasmatici</a:t>
            </a:r>
          </a:p>
          <a:p>
            <a:pPr eaLnBrk="1" hangingPunct="1">
              <a:defRPr/>
            </a:pPr>
            <a:r>
              <a:rPr lang="it-IT" sz="3600" dirty="0" err="1" smtClean="0">
                <a:latin typeface="Comic Sans MS" pitchFamily="66" charset="0"/>
              </a:rPr>
              <a:t>B.E.</a:t>
            </a:r>
            <a:endParaRPr lang="it-IT" sz="3600" dirty="0" smtClean="0">
              <a:latin typeface="Comic Sans MS" pitchFamily="66" charset="0"/>
            </a:endParaRPr>
          </a:p>
          <a:p>
            <a:pPr eaLnBrk="1" hangingPunct="1">
              <a:defRPr/>
            </a:pPr>
            <a:endParaRPr lang="it-IT" sz="3600" dirty="0" smtClean="0">
              <a:latin typeface="Comic Sans MS" pitchFamily="66" charset="0"/>
            </a:endParaRPr>
          </a:p>
          <a:p>
            <a:pPr eaLnBrk="1" hangingPunct="1">
              <a:defRPr/>
            </a:pPr>
            <a:endParaRPr lang="it-IT" sz="3600" dirty="0" smtClean="0"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it-IT" sz="3600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it-IT" sz="4000" smtClean="0">
                <a:solidFill>
                  <a:srgbClr val="FFFF00"/>
                </a:solidFill>
                <a:effectLst/>
                <a:latin typeface="Comic Sans MS" pitchFamily="66" charset="0"/>
              </a:rPr>
              <a:t>EMOGASANALISI:</a:t>
            </a:r>
            <a:br>
              <a:rPr lang="it-IT" sz="4000" smtClean="0">
                <a:solidFill>
                  <a:srgbClr val="FFFF00"/>
                </a:solidFill>
                <a:effectLst/>
                <a:latin typeface="Comic Sans MS" pitchFamily="66" charset="0"/>
              </a:rPr>
            </a:br>
            <a:r>
              <a:rPr lang="it-IT" sz="4000" smtClean="0">
                <a:solidFill>
                  <a:srgbClr val="FFFF00"/>
                </a:solidFill>
                <a:effectLst/>
                <a:latin typeface="Comic Sans MS" pitchFamily="66" charset="0"/>
              </a:rPr>
              <a:t>indicazioni cliniche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2276475"/>
            <a:ext cx="8158162" cy="3878263"/>
          </a:xfrm>
          <a:noFill/>
        </p:spPr>
        <p:txBody>
          <a:bodyPr/>
          <a:lstStyle/>
          <a:p>
            <a:r>
              <a:rPr lang="it-IT" b="1" smtClean="0">
                <a:solidFill>
                  <a:srgbClr val="FFFF00"/>
                </a:solidFill>
                <a:effectLst/>
              </a:rPr>
              <a:t>Valutazione stato di ossigenazione</a:t>
            </a:r>
          </a:p>
          <a:p>
            <a:r>
              <a:rPr lang="it-IT" b="1" smtClean="0">
                <a:solidFill>
                  <a:srgbClr val="FFFF00"/>
                </a:solidFill>
                <a:effectLst/>
              </a:rPr>
              <a:t>Valutazione ventilazione polmonare</a:t>
            </a:r>
          </a:p>
          <a:p>
            <a:r>
              <a:rPr lang="it-IT" b="1" smtClean="0">
                <a:solidFill>
                  <a:srgbClr val="FFFF00"/>
                </a:solidFill>
                <a:effectLst/>
              </a:rPr>
              <a:t>Valutazione equilibrio acido base</a:t>
            </a:r>
          </a:p>
          <a:p>
            <a:r>
              <a:rPr lang="it-IT" b="1" smtClean="0">
                <a:solidFill>
                  <a:srgbClr val="FFFF00"/>
                </a:solidFill>
                <a:effectLst/>
              </a:rPr>
              <a:t>Valutazione della capacità di trasporto dell’ossigeno</a:t>
            </a:r>
          </a:p>
          <a:p>
            <a:r>
              <a:rPr lang="it-IT" b="1" smtClean="0">
                <a:solidFill>
                  <a:srgbClr val="FFFF00"/>
                </a:solidFill>
                <a:effectLst/>
              </a:rPr>
              <a:t>Valutazione diagnostica e controllo di risposta alla terapia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750" y="6207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4000" smtClean="0">
                <a:solidFill>
                  <a:srgbClr val="FFFF00"/>
                </a:solidFill>
                <a:latin typeface="Comic Sans MS" pitchFamily="66" charset="0"/>
              </a:rPr>
              <a:t>Principali sistemi di regolazione del pH</a:t>
            </a:r>
            <a:endParaRPr lang="en-GB" sz="4000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24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2852738"/>
            <a:ext cx="8229600" cy="2825750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arenR"/>
              <a:defRPr/>
            </a:pPr>
            <a:r>
              <a:rPr lang="it-IT" dirty="0" smtClean="0">
                <a:latin typeface="Comic Sans MS" pitchFamily="66" charset="0"/>
              </a:rPr>
              <a:t>EMATICI 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  <a:defRPr/>
            </a:pPr>
            <a:endParaRPr lang="it-IT" dirty="0" smtClean="0">
              <a:latin typeface="Comic Sans MS" pitchFamily="66" charset="0"/>
            </a:endParaRP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  <a:defRPr/>
            </a:pPr>
            <a:r>
              <a:rPr lang="it-IT" dirty="0" smtClean="0">
                <a:latin typeface="Comic Sans MS" pitchFamily="66" charset="0"/>
              </a:rPr>
              <a:t>RESPIRATORI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  <a:defRPr/>
            </a:pPr>
            <a:endParaRPr lang="it-IT" dirty="0" smtClean="0">
              <a:latin typeface="Comic Sans MS" pitchFamily="66" charset="0"/>
            </a:endParaRPr>
          </a:p>
          <a:p>
            <a:pPr marL="609600" indent="-609600" eaLnBrk="1" hangingPunct="1">
              <a:lnSpc>
                <a:spcPct val="90000"/>
              </a:lnSpc>
              <a:buFontTx/>
              <a:buAutoNum type="arabicParenR"/>
              <a:defRPr/>
            </a:pPr>
            <a:r>
              <a:rPr lang="it-IT" dirty="0" smtClean="0">
                <a:latin typeface="Comic Sans MS" pitchFamily="66" charset="0"/>
              </a:rPr>
              <a:t>RENALI</a:t>
            </a:r>
            <a:endParaRPr lang="en-GB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6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1.</a:t>
            </a:r>
            <a:r>
              <a:rPr lang="it-IT" smtClean="0">
                <a:solidFill>
                  <a:srgbClr val="00FF00"/>
                </a:solidFill>
                <a:latin typeface="Comic Sans MS" pitchFamily="66" charset="0"/>
              </a:rPr>
              <a:t> </a:t>
            </a: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Compenso ematico</a:t>
            </a:r>
            <a:endParaRPr lang="en-GB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25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229600" cy="4824412"/>
          </a:xfrm>
        </p:spPr>
        <p:txBody>
          <a:bodyPr/>
          <a:lstStyle/>
          <a:p>
            <a:pPr algn="just" eaLnBrk="1" hangingPunct="1">
              <a:defRPr/>
            </a:pPr>
            <a:r>
              <a:rPr lang="it-IT" dirty="0" smtClean="0">
                <a:latin typeface="Comic Sans MS" pitchFamily="66" charset="0"/>
              </a:rPr>
              <a:t>I meccanismi ematici sono i primi ad essere attivati e sono costituiti dai cosiddetti </a:t>
            </a:r>
            <a:r>
              <a:rPr lang="it-IT" dirty="0" smtClean="0">
                <a:solidFill>
                  <a:srgbClr val="FFFF00"/>
                </a:solidFill>
                <a:latin typeface="Comic Sans MS" pitchFamily="66" charset="0"/>
              </a:rPr>
              <a:t>SISTEMI TAMPONE</a:t>
            </a:r>
            <a:r>
              <a:rPr lang="it-IT" dirty="0" smtClean="0">
                <a:latin typeface="Comic Sans MS" pitchFamily="66" charset="0"/>
              </a:rPr>
              <a:t>: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it-IT" dirty="0" smtClean="0">
              <a:latin typeface="Comic Sans MS" pitchFamily="66" charset="0"/>
            </a:endParaRPr>
          </a:p>
          <a:p>
            <a:pPr lvl="1" eaLnBrk="1" hangingPunct="1">
              <a:defRPr/>
            </a:pPr>
            <a:r>
              <a:rPr lang="it-IT" dirty="0" smtClean="0">
                <a:latin typeface="Comic Sans MS" pitchFamily="66" charset="0"/>
              </a:rPr>
              <a:t>Sistema bicarbonato/acido carbonico</a:t>
            </a:r>
          </a:p>
          <a:p>
            <a:pPr lvl="1" eaLnBrk="1" hangingPunct="1">
              <a:defRPr/>
            </a:pPr>
            <a:r>
              <a:rPr lang="it-IT" dirty="0" smtClean="0">
                <a:latin typeface="Comic Sans MS" pitchFamily="66" charset="0"/>
              </a:rPr>
              <a:t>Sistema </a:t>
            </a:r>
            <a:r>
              <a:rPr lang="it-IT" dirty="0" err="1" smtClean="0">
                <a:latin typeface="Comic Sans MS" pitchFamily="66" charset="0"/>
              </a:rPr>
              <a:t>H-proteina</a:t>
            </a:r>
            <a:r>
              <a:rPr lang="it-IT" dirty="0" smtClean="0">
                <a:latin typeface="Comic Sans MS" pitchFamily="66" charset="0"/>
              </a:rPr>
              <a:t>/</a:t>
            </a:r>
            <a:r>
              <a:rPr lang="it-IT" dirty="0" err="1" smtClean="0">
                <a:latin typeface="Comic Sans MS" pitchFamily="66" charset="0"/>
              </a:rPr>
              <a:t>Na-proteina</a:t>
            </a:r>
            <a:endParaRPr lang="it-IT" dirty="0" smtClean="0">
              <a:latin typeface="Comic Sans MS" pitchFamily="66" charset="0"/>
            </a:endParaRPr>
          </a:p>
          <a:p>
            <a:pPr lvl="1" eaLnBrk="1" hangingPunct="1">
              <a:defRPr/>
            </a:pPr>
            <a:r>
              <a:rPr lang="it-IT" dirty="0" smtClean="0">
                <a:latin typeface="Comic Sans MS" pitchFamily="66" charset="0"/>
              </a:rPr>
              <a:t>Sistema emoglobina ridotta/ossigenata</a:t>
            </a:r>
          </a:p>
          <a:p>
            <a:pPr lvl="1" eaLnBrk="1" hangingPunct="1">
              <a:defRPr/>
            </a:pPr>
            <a:r>
              <a:rPr lang="it-IT" dirty="0" smtClean="0">
                <a:latin typeface="Comic Sans MS" pitchFamily="66" charset="0"/>
              </a:rPr>
              <a:t>Sistema fosfato </a:t>
            </a:r>
            <a:r>
              <a:rPr lang="it-IT" dirty="0" err="1" smtClean="0">
                <a:latin typeface="Comic Sans MS" pitchFamily="66" charset="0"/>
              </a:rPr>
              <a:t>bisodico</a:t>
            </a:r>
            <a:r>
              <a:rPr lang="it-IT" dirty="0" smtClean="0">
                <a:latin typeface="Comic Sans MS" pitchFamily="66" charset="0"/>
              </a:rPr>
              <a:t>/</a:t>
            </a:r>
            <a:r>
              <a:rPr lang="it-IT" dirty="0" err="1" smtClean="0">
                <a:latin typeface="Comic Sans MS" pitchFamily="66" charset="0"/>
              </a:rPr>
              <a:t>monosodico</a:t>
            </a:r>
            <a:endParaRPr lang="it-IT" dirty="0" smtClean="0">
              <a:latin typeface="Comic Sans MS" pitchFamily="66" charset="0"/>
            </a:endParaRPr>
          </a:p>
          <a:p>
            <a:pPr lvl="1" eaLnBrk="1" hangingPunct="1">
              <a:defRPr/>
            </a:pPr>
            <a:r>
              <a:rPr lang="it-IT" dirty="0" smtClean="0">
                <a:latin typeface="Comic Sans MS" pitchFamily="66" charset="0"/>
              </a:rPr>
              <a:t>Sistema fosfato </a:t>
            </a:r>
            <a:r>
              <a:rPr lang="it-IT" dirty="0" err="1" smtClean="0">
                <a:latin typeface="Comic Sans MS" pitchFamily="66" charset="0"/>
              </a:rPr>
              <a:t>monopotassico</a:t>
            </a:r>
            <a:r>
              <a:rPr lang="it-IT" dirty="0" smtClean="0">
                <a:latin typeface="Comic Sans MS" pitchFamily="66" charset="0"/>
              </a:rPr>
              <a:t>/</a:t>
            </a:r>
            <a:r>
              <a:rPr lang="it-IT" dirty="0" err="1" smtClean="0">
                <a:latin typeface="Comic Sans MS" pitchFamily="66" charset="0"/>
              </a:rPr>
              <a:t>bipotassico</a:t>
            </a:r>
            <a:endParaRPr lang="en-GB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z="4000" smtClean="0">
                <a:solidFill>
                  <a:srgbClr val="FFFF00"/>
                </a:solidFill>
                <a:latin typeface="Comic Sans MS" pitchFamily="66" charset="0"/>
              </a:rPr>
              <a:t>Sistema bicarbonato/</a:t>
            </a:r>
            <a:br>
              <a:rPr lang="it-IT" sz="400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it-IT" sz="4000" smtClean="0">
                <a:solidFill>
                  <a:srgbClr val="FFFF00"/>
                </a:solidFill>
                <a:latin typeface="Comic Sans MS" pitchFamily="66" charset="0"/>
              </a:rPr>
              <a:t>acido carbonico</a:t>
            </a:r>
            <a:endParaRPr lang="en-GB" sz="4000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266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916113"/>
            <a:ext cx="8893175" cy="41052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800" dirty="0" smtClean="0">
                <a:latin typeface="Comic Sans MS" pitchFamily="66" charset="0"/>
              </a:rPr>
              <a:t>Il pH del sangue dipende in massima parte da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800" dirty="0" smtClean="0">
                <a:latin typeface="Comic Sans MS" pitchFamily="66" charset="0"/>
              </a:rPr>
              <a:t>questo sistema 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dirty="0" smtClean="0">
                <a:latin typeface="Comic Sans MS" pitchFamily="66" charset="0"/>
              </a:rPr>
              <a:t>[H</a:t>
            </a:r>
            <a:r>
              <a:rPr lang="it-IT" baseline="-25000" dirty="0" smtClean="0">
                <a:latin typeface="Comic Sans MS" pitchFamily="66" charset="0"/>
              </a:rPr>
              <a:t>2</a:t>
            </a:r>
            <a:r>
              <a:rPr lang="it-IT" dirty="0" smtClean="0">
                <a:latin typeface="Comic Sans MS" pitchFamily="66" charset="0"/>
              </a:rPr>
              <a:t>O] + [CO</a:t>
            </a:r>
            <a:r>
              <a:rPr lang="it-IT" baseline="-25000" dirty="0" smtClean="0">
                <a:latin typeface="Comic Sans MS" pitchFamily="66" charset="0"/>
              </a:rPr>
              <a:t>2</a:t>
            </a:r>
            <a:r>
              <a:rPr lang="it-IT" dirty="0" smtClean="0">
                <a:latin typeface="Comic Sans MS" pitchFamily="66" charset="0"/>
              </a:rPr>
              <a:t>] </a:t>
            </a:r>
            <a:r>
              <a:rPr lang="it-IT" dirty="0" smtClean="0">
                <a:latin typeface="Comic Sans MS" pitchFamily="66" charset="0"/>
                <a:cs typeface="Arial" charset="0"/>
              </a:rPr>
              <a:t>↔ </a:t>
            </a:r>
            <a:r>
              <a:rPr lang="it-IT" dirty="0" smtClean="0">
                <a:latin typeface="Comic Sans MS" pitchFamily="66" charset="0"/>
              </a:rPr>
              <a:t>[H</a:t>
            </a:r>
            <a:r>
              <a:rPr lang="it-IT" baseline="-25000" dirty="0" smtClean="0">
                <a:latin typeface="Comic Sans MS" pitchFamily="66" charset="0"/>
              </a:rPr>
              <a:t>2</a:t>
            </a:r>
            <a:r>
              <a:rPr lang="it-IT" dirty="0" smtClean="0">
                <a:latin typeface="Comic Sans MS" pitchFamily="66" charset="0"/>
              </a:rPr>
              <a:t>CO</a:t>
            </a:r>
            <a:r>
              <a:rPr lang="it-IT" baseline="-25000" dirty="0" smtClean="0">
                <a:latin typeface="Comic Sans MS" pitchFamily="66" charset="0"/>
              </a:rPr>
              <a:t>3</a:t>
            </a:r>
            <a:r>
              <a:rPr lang="it-IT" dirty="0" smtClean="0">
                <a:latin typeface="Comic Sans MS" pitchFamily="66" charset="0"/>
              </a:rPr>
              <a:t>] </a:t>
            </a:r>
            <a:r>
              <a:rPr lang="it-IT" dirty="0" smtClean="0">
                <a:latin typeface="Comic Sans MS" pitchFamily="66" charset="0"/>
                <a:cs typeface="Arial" charset="0"/>
              </a:rPr>
              <a:t>↔ </a:t>
            </a:r>
            <a:r>
              <a:rPr lang="it-IT" dirty="0" smtClean="0">
                <a:latin typeface="Comic Sans MS" pitchFamily="66" charset="0"/>
              </a:rPr>
              <a:t>[</a:t>
            </a:r>
            <a:r>
              <a:rPr lang="it-IT" dirty="0" err="1" smtClean="0">
                <a:latin typeface="Comic Sans MS" pitchFamily="66" charset="0"/>
              </a:rPr>
              <a:t>H+</a:t>
            </a:r>
            <a:r>
              <a:rPr lang="it-IT" dirty="0" smtClean="0">
                <a:latin typeface="Comic Sans MS" pitchFamily="66" charset="0"/>
              </a:rPr>
              <a:t>] + [HCO</a:t>
            </a:r>
            <a:r>
              <a:rPr lang="it-IT" baseline="-25000" dirty="0" smtClean="0">
                <a:latin typeface="Comic Sans MS" pitchFamily="66" charset="0"/>
              </a:rPr>
              <a:t>3</a:t>
            </a:r>
            <a:r>
              <a:rPr lang="it-IT" dirty="0" smtClean="0">
                <a:latin typeface="Comic Sans MS" pitchFamily="66" charset="0"/>
              </a:rPr>
              <a:t>-]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dirty="0" smtClean="0">
                <a:latin typeface="Comic Sans MS" pitchFamily="66" charset="0"/>
              </a:rPr>
              <a:t>	 </a:t>
            </a:r>
            <a:r>
              <a:rPr lang="it-IT" dirty="0" smtClean="0">
                <a:solidFill>
                  <a:srgbClr val="FF0000"/>
                </a:solidFill>
                <a:latin typeface="Comic Sans MS" pitchFamily="66" charset="0"/>
              </a:rPr>
              <a:t> 	 </a:t>
            </a:r>
            <a:r>
              <a:rPr lang="it-IT" sz="2400" dirty="0" smtClean="0">
                <a:solidFill>
                  <a:srgbClr val="FF0000"/>
                </a:solidFill>
                <a:latin typeface="Comic Sans MS" pitchFamily="66" charset="0"/>
              </a:rPr>
              <a:t>polmone				        rene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800" dirty="0" smtClean="0">
                <a:latin typeface="Comic Sans MS" pitchFamily="66" charset="0"/>
              </a:rPr>
              <a:t>E’ una reazione chimicamente reversibile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800" dirty="0" smtClean="0">
                <a:latin typeface="Comic Sans MS" pitchFamily="66" charset="0"/>
              </a:rPr>
              <a:t>E’un sistema “esauribile”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800" dirty="0" smtClean="0">
                <a:latin typeface="Comic Sans MS" pitchFamily="66" charset="0"/>
              </a:rPr>
              <a:t>Da questa reazione si può ricavare l’equazione di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800" u="sng" dirty="0" err="1" smtClean="0">
                <a:latin typeface="Comic Sans MS" pitchFamily="66" charset="0"/>
              </a:rPr>
              <a:t>Handerson-Hasselbach</a:t>
            </a:r>
            <a:r>
              <a:rPr lang="it-IT" sz="2400" dirty="0" smtClean="0">
                <a:latin typeface="Comic Sans MS" pitchFamily="66" charset="0"/>
              </a:rPr>
              <a:t>.</a:t>
            </a:r>
            <a:endParaRPr lang="en-GB" sz="2400" dirty="0" smtClean="0">
              <a:latin typeface="Comic Sans MS" pitchFamily="66" charset="0"/>
            </a:endParaRPr>
          </a:p>
        </p:txBody>
      </p:sp>
      <p:cxnSp>
        <p:nvCxnSpPr>
          <p:cNvPr id="11" name="Connettore 2 10"/>
          <p:cNvCxnSpPr/>
          <p:nvPr/>
        </p:nvCxnSpPr>
        <p:spPr bwMode="auto">
          <a:xfrm flipV="1">
            <a:off x="2700338" y="3500438"/>
            <a:ext cx="0" cy="36036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13" name="Connettore 2 12"/>
          <p:cNvCxnSpPr/>
          <p:nvPr/>
        </p:nvCxnSpPr>
        <p:spPr bwMode="auto">
          <a:xfrm flipV="1">
            <a:off x="7380288" y="3429000"/>
            <a:ext cx="0" cy="36036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7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z="4000" smtClean="0">
                <a:solidFill>
                  <a:srgbClr val="FFFF00"/>
                </a:solidFill>
                <a:latin typeface="Comic Sans MS" pitchFamily="66" charset="0"/>
              </a:rPr>
              <a:t>pH del sangue</a:t>
            </a:r>
            <a:endParaRPr lang="en-GB" sz="4000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27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it-IT" sz="28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2800" smtClean="0"/>
              <a:t>	</a:t>
            </a:r>
            <a:r>
              <a:rPr lang="it-IT" smtClean="0">
                <a:latin typeface="Comic Sans MS" pitchFamily="66" charset="0"/>
              </a:rPr>
              <a:t>pH = pK + log</a:t>
            </a:r>
            <a:r>
              <a:rPr lang="it-IT" sz="2800" smtClean="0">
                <a:latin typeface="Comic Sans MS" pitchFamily="66" charset="0"/>
              </a:rPr>
              <a:t>     </a:t>
            </a:r>
            <a:r>
              <a:rPr lang="it-IT" sz="2800" baseline="30000" smtClean="0">
                <a:latin typeface="Comic Sans MS" pitchFamily="66" charset="0"/>
              </a:rPr>
              <a:t>[HCO</a:t>
            </a:r>
            <a:r>
              <a:rPr lang="it-IT" sz="2000" smtClean="0">
                <a:latin typeface="Comic Sans MS" pitchFamily="66" charset="0"/>
              </a:rPr>
              <a:t>3</a:t>
            </a:r>
            <a:r>
              <a:rPr lang="it-IT" sz="2800" baseline="30000" smtClean="0">
                <a:latin typeface="Comic Sans MS" pitchFamily="66" charset="0"/>
              </a:rPr>
              <a:t>-]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2000" smtClean="0">
                <a:latin typeface="Comic Sans MS" pitchFamily="66" charset="0"/>
              </a:rPr>
              <a:t>			          	    0,03 x PaCO</a:t>
            </a:r>
            <a:r>
              <a:rPr lang="it-IT" sz="2000" baseline="-25000" smtClean="0">
                <a:latin typeface="Comic Sans MS" pitchFamily="66" charset="0"/>
              </a:rPr>
              <a:t>2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it-IT" sz="2000" baseline="-25000" smtClean="0"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2800" smtClean="0">
                <a:latin typeface="Comic Sans MS" pitchFamily="66" charset="0"/>
              </a:rPr>
              <a:t>Da ciò l’importanza dei valori di </a:t>
            </a:r>
            <a:r>
              <a:rPr lang="it-IT" sz="2800" u="sng" smtClean="0">
                <a:latin typeface="Comic Sans MS" pitchFamily="66" charset="0"/>
              </a:rPr>
              <a:t>HCO3- e PaCO2</a:t>
            </a:r>
            <a:r>
              <a:rPr lang="it-IT" sz="2800" smtClean="0">
                <a:latin typeface="Comic Sans MS" pitchFamily="66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2800" smtClean="0">
                <a:latin typeface="Comic Sans MS" pitchFamily="66" charset="0"/>
              </a:rPr>
              <a:t>nella lettura dell’emogasanalisi arteriosa.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it-IT" sz="2800" smtClean="0"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mtClean="0">
                <a:latin typeface="Comic Sans MS" pitchFamily="66" charset="0"/>
              </a:rPr>
              <a:t>pH = 6,1 + log      </a:t>
            </a:r>
            <a:r>
              <a:rPr lang="it-IT" baseline="30000" smtClean="0">
                <a:latin typeface="Comic Sans MS" pitchFamily="66" charset="0"/>
              </a:rPr>
              <a:t>24	</a:t>
            </a:r>
            <a:r>
              <a:rPr lang="it-IT" smtClean="0">
                <a:latin typeface="Comic Sans MS" pitchFamily="66" charset="0"/>
              </a:rPr>
              <a:t> 	= 7,4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2400" smtClean="0">
                <a:latin typeface="Comic Sans MS" pitchFamily="66" charset="0"/>
              </a:rPr>
              <a:t>				0,03 x 40</a:t>
            </a:r>
            <a:endParaRPr lang="it-IT" smtClean="0"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en-GB" smtClean="0">
              <a:latin typeface="Comic Sans MS" pitchFamily="66" charset="0"/>
            </a:endParaRPr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3563938" y="2636838"/>
            <a:ext cx="1728787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2533" name="Line 5"/>
          <p:cNvSpPr>
            <a:spLocks noChangeShapeType="1"/>
          </p:cNvSpPr>
          <p:nvPr/>
        </p:nvSpPr>
        <p:spPr bwMode="auto">
          <a:xfrm>
            <a:off x="3276600" y="5300663"/>
            <a:ext cx="1584325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557338"/>
            <a:ext cx="4038600" cy="452596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200" smtClean="0">
                <a:solidFill>
                  <a:srgbClr val="FF0000"/>
                </a:solidFill>
                <a:latin typeface="Comic Sans MS" pitchFamily="66" charset="0"/>
              </a:rPr>
              <a:t>INTRACELLULARE: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it-IT" sz="2200" smtClean="0">
              <a:solidFill>
                <a:srgbClr val="FF0000"/>
              </a:solidFill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200" smtClean="0">
                <a:latin typeface="Comic Sans MS" pitchFamily="66" charset="0"/>
                <a:sym typeface="Wingdings" pitchFamily="2" charset="2"/>
              </a:rPr>
              <a:t> </a:t>
            </a:r>
            <a:r>
              <a:rPr lang="it-IT" sz="2200" smtClean="0">
                <a:latin typeface="Comic Sans MS" pitchFamily="66" charset="0"/>
              </a:rPr>
              <a:t>Prevede l’ingresso (durante il tamponamento di acidi) o la fuoriuscita (durante il tamponamento di alcali) degli ioni idrogeno dalla cellula.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200" smtClean="0">
                <a:latin typeface="Comic Sans MS" pitchFamily="66" charset="0"/>
              </a:rPr>
              <a:t>	La penetrazione degli H</a:t>
            </a:r>
            <a:r>
              <a:rPr lang="it-IT" sz="2200" baseline="30000" smtClean="0">
                <a:latin typeface="Comic Sans MS" pitchFamily="66" charset="0"/>
              </a:rPr>
              <a:t>+</a:t>
            </a:r>
            <a:r>
              <a:rPr lang="it-IT" sz="2200" smtClean="0">
                <a:latin typeface="Comic Sans MS" pitchFamily="66" charset="0"/>
              </a:rPr>
              <a:t> nella cellula, è spesso associato al rilascio di K</a:t>
            </a:r>
            <a:r>
              <a:rPr lang="it-IT" sz="2200" baseline="30000" smtClean="0">
                <a:latin typeface="Comic Sans MS" pitchFamily="66" charset="0"/>
              </a:rPr>
              <a:t>+</a:t>
            </a:r>
            <a:r>
              <a:rPr lang="it-IT" sz="2200" smtClean="0">
                <a:latin typeface="Comic Sans MS" pitchFamily="66" charset="0"/>
              </a:rPr>
              <a:t> cellulare.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200" smtClean="0">
                <a:latin typeface="Comic Sans MS" pitchFamily="66" charset="0"/>
              </a:rPr>
              <a:t>	Pertanto con l’acidosi si può avere iperkaliemia, al contrario con l’alcalosi si può avere ipokaliemia.</a:t>
            </a:r>
            <a:endParaRPr lang="en-US" sz="2200" smtClean="0">
              <a:effectLst/>
            </a:endParaRPr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105400" y="1628775"/>
            <a:ext cx="4038600" cy="4525963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it-IT" sz="2200" smtClean="0">
                <a:solidFill>
                  <a:srgbClr val="FF0000"/>
                </a:solidFill>
                <a:latin typeface="Comic Sans MS" pitchFamily="66" charset="0"/>
              </a:rPr>
              <a:t>EXTRACELLULARE: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endParaRPr lang="it-IT" sz="2200" smtClean="0">
              <a:solidFill>
                <a:srgbClr val="FF0000"/>
              </a:solidFill>
              <a:latin typeface="Comic Sans MS" pitchFamily="66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it-IT" sz="2200" smtClean="0">
                <a:latin typeface="Comic Sans MS" pitchFamily="66" charset="0"/>
                <a:sym typeface="Wingdings" pitchFamily="2" charset="2"/>
              </a:rPr>
              <a:t> M</a:t>
            </a:r>
            <a:r>
              <a:rPr lang="it-IT" sz="2200" smtClean="0">
                <a:latin typeface="Comic Sans MS" pitchFamily="66" charset="0"/>
              </a:rPr>
              <a:t>eccanismo di difesa contro le variazioni dell’equilibrio acido base. La risposta del tamponamento extracellulare è praticamente </a:t>
            </a:r>
            <a:r>
              <a:rPr lang="it-IT" sz="2200" b="1" u="sng" smtClean="0">
                <a:latin typeface="Comic Sans MS" pitchFamily="66" charset="0"/>
              </a:rPr>
              <a:t>istantanea</a:t>
            </a:r>
            <a:r>
              <a:rPr lang="it-IT" sz="2200" smtClean="0">
                <a:latin typeface="Comic Sans MS" pitchFamily="66" charset="0"/>
              </a:rPr>
              <a:t> al contrario il tamponamento intracellulare è più lento ed impiega alcuni minuti per essere efficace.</a:t>
            </a:r>
            <a:endParaRPr lang="en-US" sz="2200" smtClean="0">
              <a:latin typeface="Comic Sans MS" pitchFamily="66" charset="0"/>
            </a:endParaRPr>
          </a:p>
        </p:txBody>
      </p:sp>
      <p:sp>
        <p:nvSpPr>
          <p:cNvPr id="6451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4000" smtClean="0">
                <a:solidFill>
                  <a:srgbClr val="FFFF00"/>
                </a:solidFill>
                <a:latin typeface="Comic Sans MS" pitchFamily="66" charset="0"/>
              </a:rPr>
              <a:t>Tamponamento intra/extracellulare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7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2. Compenso polmonare</a:t>
            </a:r>
            <a:endParaRPr lang="en-GB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287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89138"/>
            <a:ext cx="8229600" cy="4464050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  <a:defRPr/>
            </a:pPr>
            <a:r>
              <a:rPr lang="it-IT" sz="2800" dirty="0" smtClean="0">
                <a:solidFill>
                  <a:srgbClr val="FFFF00"/>
                </a:solidFill>
                <a:latin typeface="Times New Roman" pitchFamily="18" charset="0"/>
              </a:rPr>
              <a:t>	</a:t>
            </a:r>
            <a:r>
              <a:rPr lang="it-IT" sz="2800" dirty="0" smtClean="0">
                <a:latin typeface="Comic Sans MS" pitchFamily="66" charset="0"/>
              </a:rPr>
              <a:t>Il polmone regola la concentrazione della CO2 attraverso modificazioni della ventilazione alveolare: l’acidosi stimola la ventilazione mentre l’alcalosi la deprime.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it-IT" sz="2800" dirty="0" smtClean="0">
                <a:latin typeface="Comic Sans MS" pitchFamily="66" charset="0"/>
              </a:rPr>
              <a:t>			    </a:t>
            </a:r>
            <a:r>
              <a:rPr lang="it-IT" sz="2800" dirty="0" smtClean="0">
                <a:solidFill>
                  <a:srgbClr val="FF0000"/>
                </a:solidFill>
                <a:latin typeface="Comic Sans MS" pitchFamily="66" charset="0"/>
              </a:rPr>
              <a:t>Pa CO</a:t>
            </a:r>
            <a:r>
              <a:rPr lang="it-IT" sz="2000" dirty="0" smtClean="0">
                <a:solidFill>
                  <a:srgbClr val="FF0000"/>
                </a:solidFill>
                <a:latin typeface="Comic Sans MS" pitchFamily="66" charset="0"/>
              </a:rPr>
              <a:t>2 = </a:t>
            </a:r>
            <a:r>
              <a:rPr lang="it-IT" sz="2800" u="sng" dirty="0" smtClean="0">
                <a:solidFill>
                  <a:srgbClr val="FF0000"/>
                </a:solidFill>
                <a:latin typeface="Comic Sans MS" pitchFamily="66" charset="0"/>
              </a:rPr>
              <a:t>V CO</a:t>
            </a:r>
            <a:r>
              <a:rPr lang="it-IT" sz="2000" u="sng" dirty="0" smtClean="0">
                <a:solidFill>
                  <a:srgbClr val="FF0000"/>
                </a:solidFill>
                <a:latin typeface="Comic Sans MS" pitchFamily="66" charset="0"/>
              </a:rPr>
              <a:t>2</a:t>
            </a:r>
          </a:p>
          <a:p>
            <a:pPr lvl="4" algn="just" eaLnBrk="1" hangingPunct="1">
              <a:buFont typeface="Wingdings" pitchFamily="2" charset="2"/>
              <a:buNone/>
              <a:defRPr/>
            </a:pPr>
            <a:r>
              <a:rPr lang="it-IT" sz="2800" dirty="0" smtClean="0">
                <a:solidFill>
                  <a:srgbClr val="FF0000"/>
                </a:solidFill>
                <a:latin typeface="Comic Sans MS" pitchFamily="66" charset="0"/>
              </a:rPr>
              <a:t>                    V</a:t>
            </a:r>
            <a:r>
              <a:rPr lang="it-IT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</a:p>
          <a:p>
            <a:pPr algn="just" eaLnBrk="1" hangingPunct="1">
              <a:buFont typeface="Wingdings" pitchFamily="2" charset="2"/>
              <a:buNone/>
              <a:defRPr/>
            </a:pPr>
            <a:r>
              <a:rPr lang="it-IT" sz="2800" dirty="0" smtClean="0">
                <a:latin typeface="Comic Sans MS" pitchFamily="66" charset="0"/>
              </a:rPr>
              <a:t>	</a:t>
            </a:r>
            <a:r>
              <a:rPr lang="it-IT" sz="2400" dirty="0" smtClean="0">
                <a:latin typeface="Comic Sans MS" pitchFamily="66" charset="0"/>
              </a:rPr>
              <a:t>La capacità di compenso polmonare è rapida e efficace, ma non può comunque superare i limiti determinati dalla capacità di lavoro dell’apparato respiratorio.</a:t>
            </a:r>
            <a:endParaRPr lang="en-GB" sz="2400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7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3. Compenso renale</a:t>
            </a:r>
            <a:endParaRPr lang="en-GB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29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916113"/>
            <a:ext cx="8229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it-IT" smtClean="0">
                <a:latin typeface="Comic Sans MS" pitchFamily="66" charset="0"/>
              </a:rPr>
              <a:t>Il rene presenta minori limitazioni funzionali e risulta pertanto molto efficace, ma interviene più lentamente.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it-IT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it-IT" smtClean="0">
                <a:latin typeface="Comic Sans MS" pitchFamily="66" charset="0"/>
              </a:rPr>
              <a:t>La funzione renale nell’equilibrio acido-base si attua attraverso 3 meccanismi: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b="1" smtClean="0">
                <a:latin typeface="Comic Sans MS" pitchFamily="66" charset="0"/>
              </a:rPr>
              <a:t>Escrezione di acidi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b="1" smtClean="0">
                <a:latin typeface="Comic Sans MS" pitchFamily="66" charset="0"/>
              </a:rPr>
              <a:t>Riassorbimento di bicarbonato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b="1" smtClean="0">
                <a:latin typeface="Comic Sans MS" pitchFamily="66" charset="0"/>
              </a:rPr>
              <a:t>Generazione di bicarbonato ex novo</a:t>
            </a:r>
            <a:endParaRPr lang="en-GB" b="1" smtClean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170" name="Text Box 2"/>
          <p:cNvSpPr txBox="1">
            <a:spLocks noChangeArrowheads="1"/>
          </p:cNvSpPr>
          <p:nvPr/>
        </p:nvSpPr>
        <p:spPr bwMode="auto">
          <a:xfrm>
            <a:off x="5383213" y="-68263"/>
            <a:ext cx="2500312" cy="701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4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pH e CO</a:t>
            </a:r>
            <a:r>
              <a:rPr lang="it-IT" sz="4000" b="1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2</a:t>
            </a:r>
          </a:p>
        </p:txBody>
      </p:sp>
      <p:sp>
        <p:nvSpPr>
          <p:cNvPr id="647171" name="Text Box 3"/>
          <p:cNvSpPr txBox="1">
            <a:spLocks noChangeArrowheads="1"/>
          </p:cNvSpPr>
          <p:nvPr/>
        </p:nvSpPr>
        <p:spPr bwMode="auto">
          <a:xfrm>
            <a:off x="179388" y="106363"/>
            <a:ext cx="4946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CO</a:t>
            </a:r>
            <a:r>
              <a:rPr lang="it-IT" sz="1800" b="1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2</a:t>
            </a:r>
            <a:r>
              <a:rPr lang="it-IT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+H</a:t>
            </a:r>
            <a:r>
              <a:rPr lang="it-IT" sz="1800" b="1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2</a:t>
            </a:r>
            <a:r>
              <a:rPr lang="it-IT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O         H</a:t>
            </a:r>
            <a:r>
              <a:rPr lang="it-IT" sz="1800" b="1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2</a:t>
            </a:r>
            <a:r>
              <a:rPr lang="it-IT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CO</a:t>
            </a:r>
            <a:r>
              <a:rPr lang="it-IT" sz="1800" b="1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3</a:t>
            </a:r>
            <a:r>
              <a:rPr lang="it-IT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        H</a:t>
            </a:r>
            <a:r>
              <a:rPr lang="it-IT" sz="1800" b="1" baseline="30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+</a:t>
            </a:r>
            <a:r>
              <a:rPr lang="it-IT" sz="18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+ HCO</a:t>
            </a:r>
            <a:r>
              <a:rPr lang="it-IT" sz="1800" b="1" baseline="-25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3-</a:t>
            </a:r>
          </a:p>
        </p:txBody>
      </p:sp>
      <p:sp>
        <p:nvSpPr>
          <p:cNvPr id="647172" name="Text Box 4"/>
          <p:cNvSpPr txBox="1">
            <a:spLocks noChangeArrowheads="1"/>
          </p:cNvSpPr>
          <p:nvPr/>
        </p:nvSpPr>
        <p:spPr bwMode="auto">
          <a:xfrm>
            <a:off x="971550" y="6464300"/>
            <a:ext cx="24177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20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7.35 &lt; pH &gt; 7.45</a:t>
            </a:r>
          </a:p>
        </p:txBody>
      </p:sp>
      <p:sp>
        <p:nvSpPr>
          <p:cNvPr id="647173" name="Text Box 5"/>
          <p:cNvSpPr txBox="1">
            <a:spLocks noChangeArrowheads="1"/>
          </p:cNvSpPr>
          <p:nvPr/>
        </p:nvSpPr>
        <p:spPr bwMode="auto">
          <a:xfrm>
            <a:off x="4840288" y="838200"/>
            <a:ext cx="4040187" cy="64135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18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pH 7,35-7.45 pCO</a:t>
            </a:r>
            <a:r>
              <a:rPr lang="it-IT" sz="1800" b="1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2</a:t>
            </a:r>
            <a:r>
              <a:rPr lang="it-IT" sz="18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35-45 mmHg </a:t>
            </a:r>
          </a:p>
          <a:p>
            <a:pPr eaLnBrk="0" hangingPunct="0">
              <a:defRPr/>
            </a:pPr>
            <a:r>
              <a:rPr lang="it-IT" sz="18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HCO</a:t>
            </a:r>
            <a:r>
              <a:rPr lang="it-IT" sz="1800" b="1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3</a:t>
            </a:r>
            <a:r>
              <a:rPr lang="it-IT" sz="1800" b="1" baseline="3000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-</a:t>
            </a:r>
            <a:r>
              <a:rPr lang="it-IT" sz="18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: 20-25 mmol/l</a:t>
            </a:r>
          </a:p>
        </p:txBody>
      </p:sp>
      <p:sp>
        <p:nvSpPr>
          <p:cNvPr id="647174" name="Text Box 6"/>
          <p:cNvSpPr txBox="1">
            <a:spLocks noChangeArrowheads="1"/>
          </p:cNvSpPr>
          <p:nvPr/>
        </p:nvSpPr>
        <p:spPr bwMode="auto">
          <a:xfrm>
            <a:off x="4810125" y="1846263"/>
            <a:ext cx="3802063" cy="701675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it-IT" sz="2000" b="1">
                <a:solidFill>
                  <a:srgbClr val="FF0000"/>
                </a:solidFill>
                <a:latin typeface="Comic Sans MS" pitchFamily="66" charset="0"/>
              </a:rPr>
              <a:t>pH &lt; 7.35  pCO</a:t>
            </a:r>
            <a:r>
              <a:rPr lang="it-IT" sz="2000" b="1" baseline="-25000">
                <a:solidFill>
                  <a:srgbClr val="FF0000"/>
                </a:solidFill>
                <a:latin typeface="Comic Sans MS" pitchFamily="66" charset="0"/>
              </a:rPr>
              <a:t>2</a:t>
            </a:r>
            <a:r>
              <a:rPr lang="it-IT" sz="2000" b="1">
                <a:solidFill>
                  <a:srgbClr val="FF0000"/>
                </a:solidFill>
                <a:latin typeface="Comic Sans MS" pitchFamily="66" charset="0"/>
              </a:rPr>
              <a:t>&gt; 45 mmHg </a:t>
            </a:r>
          </a:p>
          <a:p>
            <a:pPr eaLnBrk="0" hangingPunct="0"/>
            <a:r>
              <a:rPr lang="it-IT" sz="2000" b="1">
                <a:solidFill>
                  <a:srgbClr val="FF0000"/>
                </a:solidFill>
                <a:latin typeface="Comic Sans MS" pitchFamily="66" charset="0"/>
              </a:rPr>
              <a:t>HCO</a:t>
            </a:r>
            <a:r>
              <a:rPr lang="it-IT" sz="2000" b="1" baseline="-25000">
                <a:solidFill>
                  <a:srgbClr val="FF0000"/>
                </a:solidFill>
                <a:latin typeface="Comic Sans MS" pitchFamily="66" charset="0"/>
              </a:rPr>
              <a:t>3</a:t>
            </a:r>
            <a:r>
              <a:rPr lang="it-IT" sz="2000" b="1" baseline="3000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it-IT" sz="2000" b="1">
                <a:solidFill>
                  <a:srgbClr val="FF0000"/>
                </a:solidFill>
                <a:latin typeface="Comic Sans MS" pitchFamily="66" charset="0"/>
              </a:rPr>
              <a:t> &gt; 25 mmol/l </a:t>
            </a:r>
          </a:p>
        </p:txBody>
      </p:sp>
      <p:sp>
        <p:nvSpPr>
          <p:cNvPr id="647175" name="Text Box 7"/>
          <p:cNvSpPr txBox="1">
            <a:spLocks noChangeArrowheads="1"/>
          </p:cNvSpPr>
          <p:nvPr/>
        </p:nvSpPr>
        <p:spPr bwMode="auto">
          <a:xfrm>
            <a:off x="4814888" y="3127375"/>
            <a:ext cx="3911600" cy="701675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it-IT" sz="2000" b="1">
                <a:solidFill>
                  <a:srgbClr val="FF0000"/>
                </a:solidFill>
                <a:latin typeface="Comic Sans MS" pitchFamily="66" charset="0"/>
              </a:rPr>
              <a:t>pH &lt; 7.35  pCO</a:t>
            </a:r>
            <a:r>
              <a:rPr lang="it-IT" sz="2000" b="1" baseline="-25000">
                <a:solidFill>
                  <a:srgbClr val="FF0000"/>
                </a:solidFill>
                <a:latin typeface="Comic Sans MS" pitchFamily="66" charset="0"/>
              </a:rPr>
              <a:t>2</a:t>
            </a:r>
            <a:r>
              <a:rPr lang="it-IT" sz="2000" b="1">
                <a:solidFill>
                  <a:srgbClr val="FF0000"/>
                </a:solidFill>
                <a:latin typeface="Comic Sans MS" pitchFamily="66" charset="0"/>
              </a:rPr>
              <a:t> &lt; 45 mmHg </a:t>
            </a:r>
          </a:p>
          <a:p>
            <a:pPr eaLnBrk="0" hangingPunct="0"/>
            <a:r>
              <a:rPr lang="it-IT" sz="2000" b="1">
                <a:solidFill>
                  <a:srgbClr val="FF0000"/>
                </a:solidFill>
                <a:latin typeface="Comic Sans MS" pitchFamily="66" charset="0"/>
              </a:rPr>
              <a:t>HCO</a:t>
            </a:r>
            <a:r>
              <a:rPr lang="it-IT" sz="2000" b="1" baseline="-25000">
                <a:solidFill>
                  <a:srgbClr val="FF0000"/>
                </a:solidFill>
                <a:latin typeface="Comic Sans MS" pitchFamily="66" charset="0"/>
              </a:rPr>
              <a:t>3</a:t>
            </a:r>
            <a:r>
              <a:rPr lang="it-IT" sz="2000" b="1" baseline="3000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it-IT" sz="2000" b="1">
                <a:solidFill>
                  <a:srgbClr val="FF0000"/>
                </a:solidFill>
                <a:latin typeface="Comic Sans MS" pitchFamily="66" charset="0"/>
              </a:rPr>
              <a:t> &lt; 20 mmol/l</a:t>
            </a:r>
          </a:p>
        </p:txBody>
      </p:sp>
      <p:sp>
        <p:nvSpPr>
          <p:cNvPr id="647176" name="Text Box 8"/>
          <p:cNvSpPr txBox="1">
            <a:spLocks noChangeArrowheads="1"/>
          </p:cNvSpPr>
          <p:nvPr/>
        </p:nvSpPr>
        <p:spPr bwMode="auto">
          <a:xfrm>
            <a:off x="4876800" y="4295775"/>
            <a:ext cx="3692525" cy="701675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it-IT" sz="2000" b="1">
                <a:solidFill>
                  <a:srgbClr val="FFFF00"/>
                </a:solidFill>
                <a:latin typeface="Comic Sans MS" pitchFamily="66" charset="0"/>
              </a:rPr>
              <a:t>pH &gt; 7.45 pCO</a:t>
            </a:r>
            <a:r>
              <a:rPr lang="it-IT" sz="2000" b="1" baseline="-25000">
                <a:solidFill>
                  <a:srgbClr val="FFFF00"/>
                </a:solidFill>
                <a:latin typeface="Comic Sans MS" pitchFamily="66" charset="0"/>
              </a:rPr>
              <a:t>2</a:t>
            </a:r>
            <a:r>
              <a:rPr lang="it-IT" sz="2000" b="1">
                <a:solidFill>
                  <a:srgbClr val="FFFF00"/>
                </a:solidFill>
                <a:latin typeface="Comic Sans MS" pitchFamily="66" charset="0"/>
              </a:rPr>
              <a:t>&lt; 35 mmHg </a:t>
            </a:r>
          </a:p>
          <a:p>
            <a:pPr eaLnBrk="0" hangingPunct="0"/>
            <a:r>
              <a:rPr lang="it-IT" sz="2000" b="1">
                <a:solidFill>
                  <a:srgbClr val="FFFF00"/>
                </a:solidFill>
                <a:latin typeface="Comic Sans MS" pitchFamily="66" charset="0"/>
              </a:rPr>
              <a:t>HCO</a:t>
            </a:r>
            <a:r>
              <a:rPr lang="it-IT" sz="2000" b="1" baseline="-25000">
                <a:solidFill>
                  <a:srgbClr val="FFFF00"/>
                </a:solidFill>
                <a:latin typeface="Comic Sans MS" pitchFamily="66" charset="0"/>
              </a:rPr>
              <a:t>3</a:t>
            </a:r>
            <a:r>
              <a:rPr lang="it-IT" sz="2000" b="1" baseline="30000">
                <a:solidFill>
                  <a:srgbClr val="FFFF00"/>
                </a:solidFill>
                <a:latin typeface="Comic Sans MS" pitchFamily="66" charset="0"/>
              </a:rPr>
              <a:t>-</a:t>
            </a:r>
            <a:r>
              <a:rPr lang="it-IT" sz="2000" b="1">
                <a:solidFill>
                  <a:srgbClr val="FFFF00"/>
                </a:solidFill>
                <a:latin typeface="Comic Sans MS" pitchFamily="66" charset="0"/>
              </a:rPr>
              <a:t> &lt; 20 mmol/l</a:t>
            </a:r>
          </a:p>
        </p:txBody>
      </p:sp>
      <p:sp>
        <p:nvSpPr>
          <p:cNvPr id="647177" name="Text Box 9"/>
          <p:cNvSpPr txBox="1">
            <a:spLocks noChangeArrowheads="1"/>
          </p:cNvSpPr>
          <p:nvPr/>
        </p:nvSpPr>
        <p:spPr bwMode="auto">
          <a:xfrm>
            <a:off x="4859338" y="5426075"/>
            <a:ext cx="3763962" cy="701675"/>
          </a:xfrm>
          <a:prstGeom prst="rect">
            <a:avLst/>
          </a:prstGeom>
          <a:solidFill>
            <a:srgbClr val="00008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it-IT" sz="2000" b="1">
                <a:solidFill>
                  <a:srgbClr val="FFFF00"/>
                </a:solidFill>
                <a:latin typeface="Comic Sans MS" pitchFamily="66" charset="0"/>
              </a:rPr>
              <a:t>pH &gt; 7.45 pCO</a:t>
            </a:r>
            <a:r>
              <a:rPr lang="it-IT" sz="2000" b="1" baseline="-25000">
                <a:solidFill>
                  <a:srgbClr val="FFFF00"/>
                </a:solidFill>
                <a:latin typeface="Comic Sans MS" pitchFamily="66" charset="0"/>
              </a:rPr>
              <a:t>2 </a:t>
            </a:r>
            <a:r>
              <a:rPr lang="it-IT" sz="2000" b="1">
                <a:solidFill>
                  <a:srgbClr val="FFFF00"/>
                </a:solidFill>
                <a:latin typeface="Comic Sans MS" pitchFamily="66" charset="0"/>
              </a:rPr>
              <a:t>&gt; 35 mmHg </a:t>
            </a:r>
          </a:p>
          <a:p>
            <a:pPr eaLnBrk="0" hangingPunct="0"/>
            <a:r>
              <a:rPr lang="it-IT" sz="2000" b="1">
                <a:solidFill>
                  <a:srgbClr val="FFFF00"/>
                </a:solidFill>
                <a:latin typeface="Comic Sans MS" pitchFamily="66" charset="0"/>
              </a:rPr>
              <a:t>HCO</a:t>
            </a:r>
            <a:r>
              <a:rPr lang="it-IT" sz="2000" b="1" baseline="-25000">
                <a:solidFill>
                  <a:srgbClr val="FFFF00"/>
                </a:solidFill>
                <a:latin typeface="Comic Sans MS" pitchFamily="66" charset="0"/>
              </a:rPr>
              <a:t>3</a:t>
            </a:r>
            <a:r>
              <a:rPr lang="it-IT" sz="2000" b="1" baseline="30000">
                <a:solidFill>
                  <a:srgbClr val="FFFF00"/>
                </a:solidFill>
                <a:latin typeface="Comic Sans MS" pitchFamily="66" charset="0"/>
              </a:rPr>
              <a:t>-</a:t>
            </a:r>
            <a:r>
              <a:rPr lang="it-IT" sz="2000" b="1">
                <a:solidFill>
                  <a:srgbClr val="FFFF00"/>
                </a:solidFill>
                <a:latin typeface="Comic Sans MS" pitchFamily="66" charset="0"/>
              </a:rPr>
              <a:t> &gt; 25 mmol/l</a:t>
            </a:r>
          </a:p>
        </p:txBody>
      </p:sp>
      <p:pic>
        <p:nvPicPr>
          <p:cNvPr id="34826" name="Picture 10" descr="scambi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533400"/>
            <a:ext cx="3852863" cy="588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7179" name="Text Box 11"/>
          <p:cNvSpPr txBox="1">
            <a:spLocks noChangeArrowheads="1"/>
          </p:cNvSpPr>
          <p:nvPr/>
        </p:nvSpPr>
        <p:spPr bwMode="auto">
          <a:xfrm>
            <a:off x="5562600" y="6324600"/>
            <a:ext cx="2209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24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pO</a:t>
            </a:r>
            <a:r>
              <a:rPr lang="it-IT" sz="2400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2</a:t>
            </a:r>
            <a:r>
              <a:rPr lang="it-IT" sz="240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&gt; 60 mmHg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4098925" y="4984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endParaRPr lang="it-IT" sz="2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647181" name="Text Box 13"/>
          <p:cNvSpPr txBox="1">
            <a:spLocks noChangeArrowheads="1"/>
          </p:cNvSpPr>
          <p:nvPr/>
        </p:nvSpPr>
        <p:spPr bwMode="auto">
          <a:xfrm>
            <a:off x="3895725" y="538163"/>
            <a:ext cx="1000125" cy="629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E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Q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U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L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B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R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O</a:t>
            </a:r>
          </a:p>
          <a:p>
            <a:pPr algn="ctr" eaLnBrk="0" hangingPunct="0">
              <a:defRPr/>
            </a:pPr>
            <a:endParaRPr lang="it-IT" sz="2400" b="1"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D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O</a:t>
            </a:r>
          </a:p>
          <a:p>
            <a:pPr algn="ctr" eaLnBrk="0" hangingPunct="0">
              <a:defRPr/>
            </a:pPr>
            <a:r>
              <a:rPr lang="it-IT" sz="24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BASE</a:t>
            </a:r>
          </a:p>
        </p:txBody>
      </p:sp>
      <p:sp>
        <p:nvSpPr>
          <p:cNvPr id="34830" name="Line 14"/>
          <p:cNvSpPr>
            <a:spLocks noChangeShapeType="1"/>
          </p:cNvSpPr>
          <p:nvPr/>
        </p:nvSpPr>
        <p:spPr bwMode="auto">
          <a:xfrm>
            <a:off x="1447800" y="304800"/>
            <a:ext cx="381000" cy="0"/>
          </a:xfrm>
          <a:prstGeom prst="line">
            <a:avLst/>
          </a:prstGeom>
          <a:noFill/>
          <a:ln w="3175">
            <a:solidFill>
              <a:srgbClr val="FFFF00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4831" name="Line 15"/>
          <p:cNvSpPr>
            <a:spLocks noChangeShapeType="1"/>
          </p:cNvSpPr>
          <p:nvPr/>
        </p:nvSpPr>
        <p:spPr bwMode="auto">
          <a:xfrm>
            <a:off x="2743200" y="304800"/>
            <a:ext cx="381000" cy="0"/>
          </a:xfrm>
          <a:prstGeom prst="line">
            <a:avLst/>
          </a:prstGeom>
          <a:noFill/>
          <a:ln w="3175">
            <a:solidFill>
              <a:srgbClr val="FFFF00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7173" grpId="0" animBg="1" autoUpdateAnimBg="0"/>
      <p:bldP spid="647174" grpId="0" animBg="1" autoUpdateAnimBg="0"/>
      <p:bldP spid="647175" grpId="0" animBg="1" autoUpdateAnimBg="0"/>
      <p:bldP spid="647176" grpId="0" animBg="1" autoUpdateAnimBg="0"/>
      <p:bldP spid="647177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6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Acidosi respiratoria</a:t>
            </a:r>
            <a:endParaRPr lang="en-GB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6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629025"/>
          </a:xfrm>
        </p:spPr>
        <p:txBody>
          <a:bodyPr/>
          <a:lstStyle/>
          <a:p>
            <a:pPr algn="just"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L’acidosi respiratoria è provocata da un aumento di anidride carbonica nel sangue arterioso (ipercapnia).</a:t>
            </a:r>
          </a:p>
          <a:p>
            <a:pPr eaLnBrk="1" hangingPunct="1">
              <a:defRPr/>
            </a:pPr>
            <a:endParaRPr lang="it-IT" smtClean="0">
              <a:solidFill>
                <a:srgbClr val="FFFF00"/>
              </a:solidFill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3600" smtClean="0">
                <a:solidFill>
                  <a:srgbClr val="FFFF00"/>
                </a:solidFill>
                <a:latin typeface="Comic Sans MS" pitchFamily="66" charset="0"/>
              </a:rPr>
              <a:t>		pH = pK + log</a:t>
            </a: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     </a:t>
            </a:r>
            <a:r>
              <a:rPr lang="it-IT" baseline="30000" smtClean="0">
                <a:solidFill>
                  <a:srgbClr val="FFFF00"/>
                </a:solidFill>
                <a:latin typeface="Comic Sans MS" pitchFamily="66" charset="0"/>
              </a:rPr>
              <a:t>[HCO</a:t>
            </a:r>
            <a:r>
              <a:rPr lang="it-IT" sz="2400" smtClean="0">
                <a:solidFill>
                  <a:srgbClr val="FFFF00"/>
                </a:solidFill>
                <a:latin typeface="Comic Sans MS" pitchFamily="66" charset="0"/>
              </a:rPr>
              <a:t>3</a:t>
            </a:r>
            <a:r>
              <a:rPr lang="it-IT" baseline="30000" smtClean="0">
                <a:solidFill>
                  <a:srgbClr val="FFFF00"/>
                </a:solidFill>
                <a:latin typeface="Comic Sans MS" pitchFamily="66" charset="0"/>
              </a:rPr>
              <a:t>-]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2400" smtClean="0">
                <a:solidFill>
                  <a:srgbClr val="FFFF00"/>
                </a:solidFill>
                <a:latin typeface="Comic Sans MS" pitchFamily="66" charset="0"/>
              </a:rPr>
              <a:t>			          	   	   0,03 x PaCO</a:t>
            </a:r>
            <a:r>
              <a:rPr lang="it-IT" sz="2400" baseline="-25000" smtClean="0">
                <a:solidFill>
                  <a:srgbClr val="FFFF00"/>
                </a:solidFill>
                <a:latin typeface="Comic Sans MS" pitchFamily="66" charset="0"/>
              </a:rPr>
              <a:t>2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smtClean="0"/>
          </a:p>
        </p:txBody>
      </p:sp>
      <p:sp>
        <p:nvSpPr>
          <p:cNvPr id="35844" name="Line 4"/>
          <p:cNvSpPr>
            <a:spLocks noChangeShapeType="1"/>
          </p:cNvSpPr>
          <p:nvPr/>
        </p:nvSpPr>
        <p:spPr bwMode="auto">
          <a:xfrm>
            <a:off x="4427538" y="4292600"/>
            <a:ext cx="1800225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35845" name="Oval 5"/>
          <p:cNvSpPr>
            <a:spLocks noChangeArrowheads="1"/>
          </p:cNvSpPr>
          <p:nvPr/>
        </p:nvSpPr>
        <p:spPr bwMode="auto">
          <a:xfrm>
            <a:off x="5364163" y="4365625"/>
            <a:ext cx="1079500" cy="576263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5846" name="Line 6"/>
          <p:cNvSpPr>
            <a:spLocks noChangeShapeType="1"/>
          </p:cNvSpPr>
          <p:nvPr/>
        </p:nvSpPr>
        <p:spPr bwMode="auto">
          <a:xfrm flipV="1">
            <a:off x="6659563" y="4365625"/>
            <a:ext cx="0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sp>
        <p:nvSpPr>
          <p:cNvPr id="35847" name="Line 7"/>
          <p:cNvSpPr>
            <a:spLocks noChangeShapeType="1"/>
          </p:cNvSpPr>
          <p:nvPr/>
        </p:nvSpPr>
        <p:spPr bwMode="auto">
          <a:xfrm>
            <a:off x="1187450" y="3860800"/>
            <a:ext cx="0" cy="431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sp>
        <p:nvSpPr>
          <p:cNvPr id="35848" name="Line 8"/>
          <p:cNvSpPr>
            <a:spLocks noChangeShapeType="1"/>
          </p:cNvSpPr>
          <p:nvPr/>
        </p:nvSpPr>
        <p:spPr bwMode="auto">
          <a:xfrm flipV="1">
            <a:off x="6372225" y="3644900"/>
            <a:ext cx="0" cy="504825"/>
          </a:xfrm>
          <a:prstGeom prst="line">
            <a:avLst/>
          </a:prstGeom>
          <a:noFill/>
          <a:ln w="38100">
            <a:solidFill>
              <a:srgbClr val="00FF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pic>
        <p:nvPicPr>
          <p:cNvPr id="35849" name="Picture 1029" descr="BP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4581525"/>
            <a:ext cx="2087563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531812"/>
          </a:xfrm>
        </p:spPr>
        <p:txBody>
          <a:bodyPr/>
          <a:lstStyle/>
          <a:p>
            <a:pPr eaLnBrk="1" hangingPunct="1">
              <a:defRPr/>
            </a:pPr>
            <a:r>
              <a:rPr lang="it-IT" sz="3600" smtClean="0">
                <a:solidFill>
                  <a:srgbClr val="FFFF00"/>
                </a:solidFill>
                <a:latin typeface="Comic Sans MS" pitchFamily="66" charset="0"/>
              </a:rPr>
              <a:t>Acidosi Respiratoria</a:t>
            </a: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533400" y="914400"/>
            <a:ext cx="777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endParaRPr lang="it-IT" sz="2400" b="1" i="1">
              <a:solidFill>
                <a:schemeClr val="folHlink"/>
              </a:solidFill>
              <a:latin typeface="Times New Roman" pitchFamily="18" charset="0"/>
            </a:endParaRPr>
          </a:p>
        </p:txBody>
      </p:sp>
      <p:pic>
        <p:nvPicPr>
          <p:cNvPr id="670726" name="Picture 6" descr="msotw9_temp0"/>
          <p:cNvPicPr>
            <a:picLocks noChangeAspect="1" noChangeArrowheads="1"/>
          </p:cNvPicPr>
          <p:nvPr/>
        </p:nvPicPr>
        <p:blipFill>
          <a:blip r:embed="rId2" cstate="print"/>
          <a:srcRect l="1660" t="20345" r="3639" b="65259"/>
          <a:stretch>
            <a:fillRect/>
          </a:stretch>
        </p:blipFill>
        <p:spPr bwMode="auto">
          <a:xfrm>
            <a:off x="468313" y="908050"/>
            <a:ext cx="8351837" cy="2016125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676867" name="Rectangle 3"/>
          <p:cNvSpPr>
            <a:spLocks noChangeArrowheads="1"/>
          </p:cNvSpPr>
          <p:nvPr/>
        </p:nvSpPr>
        <p:spPr bwMode="auto">
          <a:xfrm>
            <a:off x="250825" y="3357563"/>
            <a:ext cx="8496300" cy="273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pH diminuito </a:t>
            </a:r>
            <a:r>
              <a:rPr lang="it-IT" sz="18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(&lt;</a:t>
            </a:r>
            <a:r>
              <a:rPr lang="it-IT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7,35 = </a:t>
            </a:r>
            <a:r>
              <a:rPr lang="it-IT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scompensata</a:t>
            </a:r>
            <a:r>
              <a:rPr lang="it-IT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)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o normale </a:t>
            </a:r>
            <a:r>
              <a:rPr lang="it-IT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(7,35&lt;PH&lt;7,45 = </a:t>
            </a:r>
            <a:r>
              <a:rPr lang="it-IT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compensato</a:t>
            </a:r>
            <a:r>
              <a:rPr lang="it-IT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PaCO</a:t>
            </a:r>
            <a:r>
              <a:rPr lang="it-IT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2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aumentata (&gt; 45 </a:t>
            </a:r>
            <a:r>
              <a:rPr lang="it-IT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mmHg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Bicarbonati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aumentati (&gt; 23 </a:t>
            </a:r>
            <a:r>
              <a:rPr lang="it-IT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mEq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/L): </a:t>
            </a:r>
            <a:r>
              <a:rPr lang="it-IT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In </a:t>
            </a:r>
            <a:r>
              <a:rPr lang="it-IT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acuto</a:t>
            </a:r>
            <a:r>
              <a:rPr lang="it-IT" sz="2400" dirty="0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lang="it-IT" sz="2000" dirty="0">
                <a:latin typeface="Comic Sans MS" pitchFamily="66" charset="0"/>
              </a:rPr>
              <a:t>1mmol/l ad ogni aumento della PaCO</a:t>
            </a:r>
            <a:r>
              <a:rPr lang="it-IT" sz="1600" dirty="0">
                <a:latin typeface="Comic Sans MS" pitchFamily="66" charset="0"/>
              </a:rPr>
              <a:t>2</a:t>
            </a:r>
            <a:r>
              <a:rPr lang="it-IT" sz="2000" dirty="0">
                <a:latin typeface="Comic Sans MS" pitchFamily="66" charset="0"/>
              </a:rPr>
              <a:t> di 10 </a:t>
            </a:r>
            <a:r>
              <a:rPr lang="it-IT" sz="2000" dirty="0" err="1">
                <a:latin typeface="Comic Sans MS" pitchFamily="66" charset="0"/>
              </a:rPr>
              <a:t>mmHg</a:t>
            </a:r>
            <a:r>
              <a:rPr lang="it-IT" sz="2000" dirty="0">
                <a:latin typeface="Comic Sans MS" pitchFamily="66" charset="0"/>
              </a:rPr>
              <a:t> (liberati nel 97% dai tamponi intracellulari). In </a:t>
            </a:r>
            <a:r>
              <a:rPr lang="it-IT" sz="2000" dirty="0">
                <a:solidFill>
                  <a:srgbClr val="FF0000"/>
                </a:solidFill>
                <a:latin typeface="Comic Sans MS" pitchFamily="66" charset="0"/>
              </a:rPr>
              <a:t>cronico</a:t>
            </a:r>
            <a:r>
              <a:rPr lang="it-IT" sz="2000" dirty="0">
                <a:latin typeface="Comic Sans MS" pitchFamily="66" charset="0"/>
              </a:rPr>
              <a:t> 4 </a:t>
            </a:r>
            <a:r>
              <a:rPr lang="it-IT" sz="2000" dirty="0" err="1">
                <a:latin typeface="Comic Sans MS" pitchFamily="66" charset="0"/>
              </a:rPr>
              <a:t>mmol</a:t>
            </a:r>
            <a:r>
              <a:rPr lang="it-IT" sz="2000" dirty="0">
                <a:latin typeface="Comic Sans MS" pitchFamily="66" charset="0"/>
              </a:rPr>
              <a:t>/l per ogni incremento della PaCO</a:t>
            </a:r>
            <a:r>
              <a:rPr lang="it-IT" sz="1600" dirty="0">
                <a:latin typeface="Comic Sans MS" pitchFamily="66" charset="0"/>
              </a:rPr>
              <a:t>2</a:t>
            </a:r>
            <a:r>
              <a:rPr lang="it-IT" sz="2000" dirty="0">
                <a:latin typeface="Comic Sans MS" pitchFamily="66" charset="0"/>
              </a:rPr>
              <a:t> di 10 </a:t>
            </a:r>
            <a:r>
              <a:rPr lang="it-IT" sz="2000" dirty="0" err="1">
                <a:latin typeface="Comic Sans MS" pitchFamily="66" charset="0"/>
              </a:rPr>
              <a:t>mmHg</a:t>
            </a:r>
            <a:r>
              <a:rPr lang="it-IT" sz="2000" dirty="0">
                <a:latin typeface="Comic Sans MS" pitchFamily="66" charset="0"/>
              </a:rPr>
              <a:t> (compenso renale).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Frequente </a:t>
            </a:r>
            <a:r>
              <a:rPr lang="it-IT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iperkaliemia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</a:t>
            </a:r>
            <a:r>
              <a:rPr lang="it-IT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Alcalosi respiratoria</a:t>
            </a:r>
            <a:endParaRPr lang="en-GB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7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629025"/>
          </a:xfrm>
        </p:spPr>
        <p:txBody>
          <a:bodyPr/>
          <a:lstStyle/>
          <a:p>
            <a:pPr algn="just" eaLnBrk="1" hangingPunct="1">
              <a:defRPr/>
            </a:pPr>
            <a:r>
              <a:rPr lang="it-IT" sz="2800" smtClean="0">
                <a:solidFill>
                  <a:srgbClr val="FFFF00"/>
                </a:solidFill>
                <a:latin typeface="Comic Sans MS" pitchFamily="66" charset="0"/>
              </a:rPr>
              <a:t>L’alcalosi respiratoria è provocata da un aumento della ventilazione alveolare con conseguente riduzione di anidride carbonica nel sangue arterioso (ipocapnia).</a:t>
            </a:r>
          </a:p>
          <a:p>
            <a:pPr eaLnBrk="1" hangingPunct="1">
              <a:defRPr/>
            </a:pPr>
            <a:endParaRPr lang="it-IT" sz="2800" smtClean="0">
              <a:solidFill>
                <a:srgbClr val="FFFF00"/>
              </a:solidFill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		pH = pK + log</a:t>
            </a:r>
            <a:r>
              <a:rPr lang="it-IT" sz="2800" smtClean="0">
                <a:solidFill>
                  <a:srgbClr val="FFFF00"/>
                </a:solidFill>
                <a:latin typeface="Comic Sans MS" pitchFamily="66" charset="0"/>
              </a:rPr>
              <a:t>     </a:t>
            </a:r>
            <a:r>
              <a:rPr lang="it-IT" sz="2800" baseline="30000" smtClean="0">
                <a:solidFill>
                  <a:srgbClr val="FFFF00"/>
                </a:solidFill>
                <a:latin typeface="Comic Sans MS" pitchFamily="66" charset="0"/>
              </a:rPr>
              <a:t>[HCO</a:t>
            </a:r>
            <a:r>
              <a:rPr lang="it-IT" sz="2000" smtClean="0">
                <a:solidFill>
                  <a:srgbClr val="FFFF00"/>
                </a:solidFill>
                <a:latin typeface="Comic Sans MS" pitchFamily="66" charset="0"/>
              </a:rPr>
              <a:t>3</a:t>
            </a:r>
            <a:r>
              <a:rPr lang="it-IT" sz="2800" baseline="30000" smtClean="0">
                <a:solidFill>
                  <a:srgbClr val="FFFF00"/>
                </a:solidFill>
                <a:latin typeface="Comic Sans MS" pitchFamily="66" charset="0"/>
              </a:rPr>
              <a:t>-]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2000" smtClean="0">
                <a:solidFill>
                  <a:srgbClr val="FFFF00"/>
                </a:solidFill>
                <a:latin typeface="Comic Sans MS" pitchFamily="66" charset="0"/>
              </a:rPr>
              <a:t>			          	   	   0,03 x PaCO</a:t>
            </a:r>
            <a:r>
              <a:rPr lang="it-IT" sz="2000" baseline="-25000" smtClean="0">
                <a:solidFill>
                  <a:srgbClr val="FFFF00"/>
                </a:solidFill>
                <a:latin typeface="Comic Sans MS" pitchFamily="66" charset="0"/>
              </a:rPr>
              <a:t>2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sz="2800" smtClean="0"/>
          </a:p>
        </p:txBody>
      </p:sp>
      <p:sp>
        <p:nvSpPr>
          <p:cNvPr id="39940" name="Line 4"/>
          <p:cNvSpPr>
            <a:spLocks noChangeShapeType="1"/>
          </p:cNvSpPr>
          <p:nvPr/>
        </p:nvSpPr>
        <p:spPr bwMode="auto">
          <a:xfrm>
            <a:off x="4356100" y="4437063"/>
            <a:ext cx="1800225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39941" name="Oval 5"/>
          <p:cNvSpPr>
            <a:spLocks noChangeArrowheads="1"/>
          </p:cNvSpPr>
          <p:nvPr/>
        </p:nvSpPr>
        <p:spPr bwMode="auto">
          <a:xfrm>
            <a:off x="5148263" y="4437063"/>
            <a:ext cx="1079500" cy="576262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39942" name="Line 6"/>
          <p:cNvSpPr>
            <a:spLocks noChangeShapeType="1"/>
          </p:cNvSpPr>
          <p:nvPr/>
        </p:nvSpPr>
        <p:spPr bwMode="auto">
          <a:xfrm flipV="1">
            <a:off x="1258888" y="3933825"/>
            <a:ext cx="0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sp>
        <p:nvSpPr>
          <p:cNvPr id="39943" name="Line 7"/>
          <p:cNvSpPr>
            <a:spLocks noChangeShapeType="1"/>
          </p:cNvSpPr>
          <p:nvPr/>
        </p:nvSpPr>
        <p:spPr bwMode="auto">
          <a:xfrm>
            <a:off x="6443663" y="4508500"/>
            <a:ext cx="0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sp>
        <p:nvSpPr>
          <p:cNvPr id="39944" name="Line 8"/>
          <p:cNvSpPr>
            <a:spLocks noChangeShapeType="1"/>
          </p:cNvSpPr>
          <p:nvPr/>
        </p:nvSpPr>
        <p:spPr bwMode="auto">
          <a:xfrm>
            <a:off x="5795963" y="3789363"/>
            <a:ext cx="0" cy="504825"/>
          </a:xfrm>
          <a:prstGeom prst="line">
            <a:avLst/>
          </a:prstGeom>
          <a:noFill/>
          <a:ln w="38100">
            <a:solidFill>
              <a:srgbClr val="00FF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457200" y="1524000"/>
            <a:ext cx="8382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eaLnBrk="0" hangingPunct="0">
              <a:spcBef>
                <a:spcPct val="20000"/>
              </a:spcBef>
              <a:buFontTx/>
              <a:buChar char="•"/>
            </a:pPr>
            <a:endParaRPr lang="it-IT" sz="2000">
              <a:solidFill>
                <a:schemeClr val="folHlink"/>
              </a:solidFill>
              <a:latin typeface="Times New Roman" pitchFamily="18" charset="0"/>
            </a:endParaRP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838200" y="2438400"/>
            <a:ext cx="7086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algn="ctr" eaLnBrk="0" hangingPunct="0">
              <a:spcBef>
                <a:spcPct val="20000"/>
              </a:spcBef>
            </a:pPr>
            <a:endParaRPr lang="it-IT" sz="2000" b="1" i="1">
              <a:solidFill>
                <a:schemeClr val="folHlink"/>
              </a:solidFill>
              <a:latin typeface="Times New Roman" pitchFamily="18" charset="0"/>
            </a:endParaRPr>
          </a:p>
        </p:txBody>
      </p:sp>
      <p:pic>
        <p:nvPicPr>
          <p:cNvPr id="675844" name="Picture 4" descr="msotw9_temp0"/>
          <p:cNvPicPr>
            <a:picLocks noChangeAspect="1" noChangeArrowheads="1"/>
          </p:cNvPicPr>
          <p:nvPr/>
        </p:nvPicPr>
        <p:blipFill>
          <a:blip r:embed="rId2" cstate="print"/>
          <a:srcRect l="1660" t="60564" r="3639" b="23944"/>
          <a:stretch>
            <a:fillRect/>
          </a:stretch>
        </p:blipFill>
        <p:spPr bwMode="auto">
          <a:xfrm>
            <a:off x="250825" y="981075"/>
            <a:ext cx="8713788" cy="2090738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675845" name="Rectangle 5"/>
          <p:cNvSpPr>
            <a:spLocks noChangeArrowheads="1"/>
          </p:cNvSpPr>
          <p:nvPr/>
        </p:nvSpPr>
        <p:spPr bwMode="auto">
          <a:xfrm>
            <a:off x="755650" y="333375"/>
            <a:ext cx="748347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it-IT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Alcalosi Respiratoria </a:t>
            </a:r>
          </a:p>
        </p:txBody>
      </p:sp>
      <p:sp>
        <p:nvSpPr>
          <p:cNvPr id="676867" name="Rectangle 3"/>
          <p:cNvSpPr>
            <a:spLocks noChangeArrowheads="1"/>
          </p:cNvSpPr>
          <p:nvPr/>
        </p:nvSpPr>
        <p:spPr bwMode="auto">
          <a:xfrm>
            <a:off x="250825" y="3429000"/>
            <a:ext cx="8496300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pH aumentato </a:t>
            </a:r>
            <a:r>
              <a:rPr lang="it-IT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(&gt;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7,45) o normale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PaCO</a:t>
            </a:r>
            <a:r>
              <a:rPr lang="it-IT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2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diminuita (&lt; 35 </a:t>
            </a:r>
            <a:r>
              <a:rPr lang="it-IT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mmHg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Bicarbonati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ridotti (&lt; 23 </a:t>
            </a:r>
            <a:r>
              <a:rPr lang="it-IT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mEq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/L):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	</a:t>
            </a:r>
            <a:r>
              <a:rPr lang="it-IT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per ogni riduzione di 10 </a:t>
            </a:r>
            <a:r>
              <a:rPr lang="it-IT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mmHg</a:t>
            </a:r>
            <a:r>
              <a:rPr lang="it-IT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di PaCO</a:t>
            </a:r>
            <a:r>
              <a:rPr lang="it-IT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2</a:t>
            </a:r>
            <a:r>
              <a:rPr lang="it-IT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la riduzione di </a:t>
            </a:r>
            <a:r>
              <a:rPr lang="it-IT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bicarbonati</a:t>
            </a:r>
            <a:r>
              <a:rPr lang="it-IT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è di 2 </a:t>
            </a:r>
            <a:r>
              <a:rPr lang="it-IT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mEq</a:t>
            </a:r>
            <a:r>
              <a:rPr lang="it-IT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/L in acuto e di 5 </a:t>
            </a:r>
            <a:r>
              <a:rPr lang="it-IT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mEq</a:t>
            </a:r>
            <a:r>
              <a:rPr lang="it-IT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/L in cronico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Frequente </a:t>
            </a:r>
            <a:r>
              <a:rPr lang="it-IT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ipokaliemia</a:t>
            </a:r>
            <a:r>
              <a:rPr lang="it-IT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.</a:t>
            </a:r>
            <a:r>
              <a:rPr lang="it-IT" sz="28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endParaRPr lang="en-GB" sz="28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89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18891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3200" dirty="0" smtClean="0">
                <a:solidFill>
                  <a:srgbClr val="FFFF00"/>
                </a:solidFill>
                <a:latin typeface="Comic Sans MS" pitchFamily="66" charset="0"/>
              </a:rPr>
              <a:t>CAUSE </a:t>
            </a:r>
            <a:r>
              <a:rPr lang="it-IT" sz="3200" dirty="0" err="1" smtClean="0">
                <a:solidFill>
                  <a:srgbClr val="FFFF00"/>
                </a:solidFill>
                <a:latin typeface="Comic Sans MS" pitchFamily="66" charset="0"/>
              </a:rPr>
              <a:t>DI</a:t>
            </a:r>
            <a:r>
              <a:rPr lang="it-IT" sz="3200" dirty="0" smtClean="0">
                <a:solidFill>
                  <a:srgbClr val="FFFF00"/>
                </a:solidFill>
                <a:latin typeface="Comic Sans MS" pitchFamily="66" charset="0"/>
              </a:rPr>
              <a:t> ALCALOSI RESPIRATORIA</a:t>
            </a:r>
            <a:endParaRPr lang="en-GB" sz="3200" dirty="0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7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268413"/>
            <a:ext cx="8229600" cy="53292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400" b="1" dirty="0" smtClean="0">
                <a:latin typeface="Comic Sans MS" pitchFamily="66" charset="0"/>
              </a:rPr>
              <a:t>Stimolazioni centrali del respiro</a:t>
            </a:r>
            <a:r>
              <a:rPr lang="it-IT" sz="24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Ansietà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Traumi cranici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Tumori o accidenti vascolari cerebrali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Salicilati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Febbre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Dolori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Gravidanza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400" b="1" dirty="0" smtClean="0">
                <a:latin typeface="Comic Sans MS" pitchFamily="66" charset="0"/>
              </a:rPr>
              <a:t> Stimolazioni periferiche del respiro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Embolia polmonare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Insufficienza cardiaca congestizia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Malattie interstiziali polmonari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Polmonite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1800" dirty="0" smtClean="0">
                <a:solidFill>
                  <a:srgbClr val="FFFF00"/>
                </a:solidFill>
                <a:latin typeface="Comic Sans MS" pitchFamily="66" charset="0"/>
              </a:rPr>
              <a:t>Altitudine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it-IT" sz="2400" dirty="0" smtClean="0">
                <a:latin typeface="Comic Sans MS" pitchFamily="66" charset="0"/>
              </a:rPr>
              <a:t>Eccessiva ventilazione assistita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Sepsi da </a:t>
            </a:r>
            <a:r>
              <a:rPr lang="it-IT" sz="2400" dirty="0" err="1" smtClean="0">
                <a:latin typeface="Comic Sans MS" pitchFamily="66" charset="0"/>
              </a:rPr>
              <a:t>gram</a:t>
            </a:r>
            <a:r>
              <a:rPr lang="it-IT" sz="2400" dirty="0" smtClean="0">
                <a:latin typeface="Comic Sans MS" pitchFamily="66" charset="0"/>
              </a:rPr>
              <a:t> negativi, insufficienza epatica</a:t>
            </a:r>
          </a:p>
          <a:p>
            <a:pPr eaLnBrk="1" hangingPunct="1">
              <a:lnSpc>
                <a:spcPct val="90000"/>
              </a:lnSpc>
              <a:defRPr/>
            </a:pPr>
            <a:endParaRPr lang="it-IT" sz="1800" dirty="0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4506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1341438"/>
            <a:ext cx="2713037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z="4000" dirty="0" smtClean="0">
                <a:solidFill>
                  <a:srgbClr val="FFFF00"/>
                </a:solidFill>
                <a:latin typeface="Comic Sans MS" pitchFamily="66" charset="0"/>
              </a:rPr>
              <a:t>ALCALOSI RESPIRATORIA</a:t>
            </a:r>
            <a:endParaRPr lang="it-IT" sz="400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457200" indent="-457200" algn="ctr">
              <a:defRPr/>
            </a:pPr>
            <a:r>
              <a:rPr lang="it-IT" b="1" i="1" dirty="0">
                <a:solidFill>
                  <a:srgbClr val="FFFF00"/>
                </a:solidFill>
                <a:latin typeface="Times New Roman" pitchFamily="18" charset="0"/>
              </a:rPr>
              <a:t>Clinica</a:t>
            </a:r>
            <a:r>
              <a:rPr lang="it-IT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 marL="457200" indent="-457200">
              <a:buFontTx/>
              <a:buChar char="•"/>
              <a:defRPr/>
            </a:pPr>
            <a:r>
              <a:rPr lang="it-IT" sz="2400" dirty="0">
                <a:solidFill>
                  <a:srgbClr val="FFFF00"/>
                </a:solidFill>
                <a:latin typeface="Comic Sans MS" pitchFamily="66" charset="0"/>
              </a:rPr>
              <a:t>Sintomi della malattia di base</a:t>
            </a:r>
          </a:p>
          <a:p>
            <a:pPr marL="457200" indent="-457200">
              <a:buFontTx/>
              <a:buChar char="•"/>
              <a:defRPr/>
            </a:pPr>
            <a:r>
              <a:rPr lang="it-IT" sz="2400" dirty="0">
                <a:solidFill>
                  <a:srgbClr val="FFFF00"/>
                </a:solidFill>
                <a:latin typeface="Comic Sans MS" pitchFamily="66" charset="0"/>
              </a:rPr>
              <a:t>Sintomi neurologici</a:t>
            </a:r>
            <a:r>
              <a:rPr lang="it-IT" sz="2400" dirty="0">
                <a:latin typeface="Comic Sans MS" pitchFamily="66" charset="0"/>
              </a:rPr>
              <a:t>: capogiri, </a:t>
            </a:r>
            <a:r>
              <a:rPr lang="it-IT" sz="2400" dirty="0" smtClean="0">
                <a:latin typeface="Comic Sans MS" pitchFamily="66" charset="0"/>
              </a:rPr>
              <a:t>confusione mentale, sensazione di “testa vuota”, parestesie agli arti, convulsioni</a:t>
            </a:r>
          </a:p>
          <a:p>
            <a:pPr marL="457200" indent="-457200">
              <a:buFontTx/>
              <a:buChar char="•"/>
              <a:defRPr/>
            </a:pPr>
            <a:r>
              <a:rPr lang="it-IT" sz="2400" dirty="0" smtClean="0">
                <a:solidFill>
                  <a:srgbClr val="FFFF00"/>
                </a:solidFill>
                <a:latin typeface="Comic Sans MS" pitchFamily="66" charset="0"/>
              </a:rPr>
              <a:t>Sistema cardiovascolare</a:t>
            </a:r>
            <a:r>
              <a:rPr lang="it-IT" sz="2400" dirty="0" smtClean="0">
                <a:latin typeface="Comic Sans MS" pitchFamily="66" charset="0"/>
              </a:rPr>
              <a:t>: cardiopalmo, modificazioni ECG.</a:t>
            </a:r>
          </a:p>
          <a:p>
            <a:pPr marL="457200" indent="-457200">
              <a:buFontTx/>
              <a:buChar char="•"/>
              <a:defRPr/>
            </a:pPr>
            <a:endParaRPr lang="it-IT" sz="2400" dirty="0">
              <a:latin typeface="Comic Sans MS" pitchFamily="66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2286000" y="2435225"/>
            <a:ext cx="4572000" cy="45862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ctr" eaLnBrk="0" hangingPunct="0">
              <a:spcBef>
                <a:spcPct val="20000"/>
              </a:spcBef>
              <a:defRPr/>
            </a:pP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457200" indent="-457200" algn="ctr" eaLnBrk="0" hangingPunct="0">
              <a:spcBef>
                <a:spcPct val="20000"/>
              </a:spcBef>
              <a:defRPr/>
            </a:pPr>
            <a:endParaRPr 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457200" indent="-457200" algn="ctr" eaLnBrk="0" hangingPunct="0">
              <a:spcBef>
                <a:spcPct val="20000"/>
              </a:spcBef>
              <a:defRPr/>
            </a:pPr>
            <a:endParaRPr lang="it-IT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marL="457200" indent="-457200" algn="ctr" eaLnBrk="0" hangingPunct="0">
              <a:spcBef>
                <a:spcPct val="20000"/>
              </a:spcBef>
              <a:defRPr/>
            </a:pPr>
            <a:endParaRPr lang="it-IT" sz="24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marL="457200" indent="-457200" algn="ctr" eaLnBrk="0" hangingPunct="0">
              <a:spcBef>
                <a:spcPct val="20000"/>
              </a:spcBef>
              <a:defRPr/>
            </a:pPr>
            <a:r>
              <a:rPr lang="it-IT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Terapia</a:t>
            </a:r>
            <a:r>
              <a:rPr lang="it-IT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</a:p>
          <a:p>
            <a:pPr marL="457200" indent="-4572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it-IT" sz="2400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Contrastare la malattia di base</a:t>
            </a:r>
          </a:p>
          <a:p>
            <a:pPr marL="457200" indent="-4572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it-IT" sz="2400" dirty="0" err="1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Rebreathing</a:t>
            </a:r>
            <a:endParaRPr lang="it-IT" sz="2400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marL="457200" indent="-4572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it-IT" sz="2400" dirty="0" err="1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Sedazione</a:t>
            </a:r>
            <a:endParaRPr lang="it-IT" sz="2400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marL="457200" indent="-457200" eaLnBrk="0" hangingPunct="0">
              <a:spcBef>
                <a:spcPct val="20000"/>
              </a:spcBef>
              <a:buFontTx/>
              <a:buChar char="•"/>
              <a:defRPr/>
            </a:pPr>
            <a:endParaRPr lang="it-IT" sz="2800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93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Acidosi metabolica</a:t>
            </a:r>
            <a:endParaRPr lang="en-GB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7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629025"/>
          </a:xfrm>
        </p:spPr>
        <p:txBody>
          <a:bodyPr/>
          <a:lstStyle/>
          <a:p>
            <a:pPr algn="just"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L’acidosi metabolica è provocata da una diminuzione della concentrazione plasmatica dei bicarbonati:</a:t>
            </a:r>
          </a:p>
          <a:p>
            <a:pPr eaLnBrk="1" hangingPunct="1">
              <a:defRPr/>
            </a:pPr>
            <a:endParaRPr lang="it-IT" smtClean="0">
              <a:solidFill>
                <a:srgbClr val="FFFF00"/>
              </a:solidFill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3600" smtClean="0">
                <a:solidFill>
                  <a:srgbClr val="FFFF00"/>
                </a:solidFill>
                <a:latin typeface="Comic Sans MS" pitchFamily="66" charset="0"/>
              </a:rPr>
              <a:t>		pH = pK + log</a:t>
            </a: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     </a:t>
            </a:r>
            <a:r>
              <a:rPr lang="it-IT" baseline="30000" smtClean="0">
                <a:solidFill>
                  <a:srgbClr val="FFFF00"/>
                </a:solidFill>
                <a:latin typeface="Comic Sans MS" pitchFamily="66" charset="0"/>
              </a:rPr>
              <a:t>[HCO</a:t>
            </a:r>
            <a:r>
              <a:rPr lang="it-IT" sz="2400" smtClean="0">
                <a:solidFill>
                  <a:srgbClr val="FFFF00"/>
                </a:solidFill>
                <a:latin typeface="Comic Sans MS" pitchFamily="66" charset="0"/>
              </a:rPr>
              <a:t>3</a:t>
            </a:r>
            <a:r>
              <a:rPr lang="it-IT" baseline="30000" smtClean="0">
                <a:solidFill>
                  <a:srgbClr val="FFFF00"/>
                </a:solidFill>
                <a:latin typeface="Comic Sans MS" pitchFamily="66" charset="0"/>
              </a:rPr>
              <a:t>-]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2400" smtClean="0">
                <a:solidFill>
                  <a:srgbClr val="FFFF00"/>
                </a:solidFill>
                <a:latin typeface="Comic Sans MS" pitchFamily="66" charset="0"/>
              </a:rPr>
              <a:t>			          	   	   0,03 x PaCO</a:t>
            </a:r>
            <a:r>
              <a:rPr lang="it-IT" sz="2400" baseline="-25000" smtClean="0">
                <a:solidFill>
                  <a:srgbClr val="FFFF00"/>
                </a:solidFill>
                <a:latin typeface="Comic Sans MS" pitchFamily="66" charset="0"/>
              </a:rPr>
              <a:t>2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smtClean="0"/>
          </a:p>
        </p:txBody>
      </p:sp>
      <p:sp>
        <p:nvSpPr>
          <p:cNvPr id="44036" name="Line 4"/>
          <p:cNvSpPr>
            <a:spLocks noChangeShapeType="1"/>
          </p:cNvSpPr>
          <p:nvPr/>
        </p:nvSpPr>
        <p:spPr bwMode="auto">
          <a:xfrm>
            <a:off x="4356100" y="4437063"/>
            <a:ext cx="1800225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44037" name="Oval 5"/>
          <p:cNvSpPr>
            <a:spLocks noChangeArrowheads="1"/>
          </p:cNvSpPr>
          <p:nvPr/>
        </p:nvSpPr>
        <p:spPr bwMode="auto">
          <a:xfrm>
            <a:off x="4716463" y="3716338"/>
            <a:ext cx="1223962" cy="64770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4038" name="Line 6"/>
          <p:cNvSpPr>
            <a:spLocks noChangeShapeType="1"/>
          </p:cNvSpPr>
          <p:nvPr/>
        </p:nvSpPr>
        <p:spPr bwMode="auto">
          <a:xfrm>
            <a:off x="6156325" y="3789363"/>
            <a:ext cx="0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sp>
        <p:nvSpPr>
          <p:cNvPr id="44039" name="Line 7"/>
          <p:cNvSpPr>
            <a:spLocks noChangeShapeType="1"/>
          </p:cNvSpPr>
          <p:nvPr/>
        </p:nvSpPr>
        <p:spPr bwMode="auto">
          <a:xfrm>
            <a:off x="6516688" y="4437063"/>
            <a:ext cx="0" cy="504825"/>
          </a:xfrm>
          <a:prstGeom prst="line">
            <a:avLst/>
          </a:prstGeom>
          <a:noFill/>
          <a:ln w="38100">
            <a:solidFill>
              <a:srgbClr val="00FF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sp>
        <p:nvSpPr>
          <p:cNvPr id="44040" name="Line 8"/>
          <p:cNvSpPr>
            <a:spLocks noChangeShapeType="1"/>
          </p:cNvSpPr>
          <p:nvPr/>
        </p:nvSpPr>
        <p:spPr bwMode="auto">
          <a:xfrm>
            <a:off x="1258888" y="3860800"/>
            <a:ext cx="0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pic>
        <p:nvPicPr>
          <p:cNvPr id="47117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86288"/>
            <a:ext cx="2700338" cy="227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1986" name="Picture 2" descr="msotw9_temp0"/>
          <p:cNvPicPr>
            <a:picLocks noChangeAspect="1" noChangeArrowheads="1"/>
          </p:cNvPicPr>
          <p:nvPr/>
        </p:nvPicPr>
        <p:blipFill>
          <a:blip r:embed="rId2" cstate="print"/>
          <a:srcRect l="1660" t="38028" r="3639" b="42253"/>
          <a:stretch>
            <a:fillRect/>
          </a:stretch>
        </p:blipFill>
        <p:spPr bwMode="auto">
          <a:xfrm>
            <a:off x="179388" y="908050"/>
            <a:ext cx="8785225" cy="2665413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681988" name="Text Box 4"/>
          <p:cNvSpPr txBox="1">
            <a:spLocks noChangeArrowheads="1"/>
          </p:cNvSpPr>
          <p:nvPr/>
        </p:nvSpPr>
        <p:spPr bwMode="auto">
          <a:xfrm>
            <a:off x="2339975" y="260350"/>
            <a:ext cx="4679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it-IT" sz="2800" b="1">
                <a:solidFill>
                  <a:srgbClr val="FFFF00"/>
                </a:solidFill>
              </a:rPr>
              <a:t>  </a:t>
            </a:r>
            <a:r>
              <a:rPr lang="it-IT" sz="2800" b="1">
                <a:solidFill>
                  <a:srgbClr val="FFFF00"/>
                </a:solidFill>
                <a:latin typeface="Comic Sans MS" pitchFamily="66" charset="0"/>
              </a:rPr>
              <a:t>ACIDOSI METABOLICA</a:t>
            </a:r>
          </a:p>
        </p:txBody>
      </p:sp>
      <p:sp>
        <p:nvSpPr>
          <p:cNvPr id="683011" name="Rectangle 3"/>
          <p:cNvSpPr>
            <a:spLocks noChangeArrowheads="1"/>
          </p:cNvSpPr>
          <p:nvPr/>
        </p:nvSpPr>
        <p:spPr bwMode="auto">
          <a:xfrm>
            <a:off x="250825" y="3933825"/>
            <a:ext cx="8748713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pH diminuito (&lt; 7,35) o normale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Bicarbonati ridotti (&lt; 23 mEq/L)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PaCO2 diminuita (&lt; 38 mmHg)</a:t>
            </a:r>
            <a:endParaRPr lang="it-IT" sz="2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</a:endParaRP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Frequente iperkaliemia.</a:t>
            </a:r>
            <a:r>
              <a:rPr lang="it-IT" sz="320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endParaRPr lang="en-GB" sz="3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z="3600" smtClean="0">
                <a:solidFill>
                  <a:srgbClr val="FFFF00"/>
                </a:solidFill>
                <a:latin typeface="Comic Sans MS" pitchFamily="66" charset="0"/>
              </a:rPr>
              <a:t>CAUSE DI ACIDOSI METABOLICA</a:t>
            </a:r>
            <a:endParaRPr lang="en-GB" sz="3600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8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557338"/>
            <a:ext cx="8229600" cy="50688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it-IT" sz="2800" b="1" dirty="0" smtClean="0">
                <a:latin typeface="Comic Sans MS" pitchFamily="66" charset="0"/>
              </a:rPr>
              <a:t>Aumentata produzione di acidi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2400" dirty="0" smtClean="0">
                <a:solidFill>
                  <a:srgbClr val="FFFF00"/>
                </a:solidFill>
                <a:latin typeface="Comic Sans MS" pitchFamily="66" charset="0"/>
              </a:rPr>
              <a:t>Acidosi lattica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2400" dirty="0" err="1" smtClean="0">
                <a:solidFill>
                  <a:srgbClr val="FFFF00"/>
                </a:solidFill>
                <a:latin typeface="Comic Sans MS" pitchFamily="66" charset="0"/>
              </a:rPr>
              <a:t>Chetoacidosi</a:t>
            </a:r>
            <a:r>
              <a:rPr lang="it-IT" sz="2400" dirty="0" smtClean="0">
                <a:solidFill>
                  <a:srgbClr val="FFFF00"/>
                </a:solidFill>
                <a:latin typeface="Comic Sans MS" pitchFamily="66" charset="0"/>
              </a:rPr>
              <a:t> (alcolica, diabetica, da digiuno)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2400" dirty="0" smtClean="0">
                <a:solidFill>
                  <a:srgbClr val="FFFF00"/>
                </a:solidFill>
                <a:latin typeface="Comic Sans MS" pitchFamily="66" charset="0"/>
              </a:rPr>
              <a:t>Assunzione di tossici esogeni (es. alcol)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2800" b="1" dirty="0" smtClean="0">
                <a:latin typeface="Comic Sans MS" pitchFamily="66" charset="0"/>
              </a:rPr>
              <a:t>Riduzione escrezione renale acidi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2400" dirty="0" smtClean="0">
                <a:solidFill>
                  <a:srgbClr val="FFFF00"/>
                </a:solidFill>
                <a:latin typeface="Comic Sans MS" pitchFamily="66" charset="0"/>
              </a:rPr>
              <a:t>Insufficienza renale, </a:t>
            </a:r>
            <a:r>
              <a:rPr lang="it-IT" sz="2400" dirty="0" err="1" smtClean="0">
                <a:solidFill>
                  <a:srgbClr val="FFFF00"/>
                </a:solidFill>
                <a:latin typeface="Comic Sans MS" pitchFamily="66" charset="0"/>
              </a:rPr>
              <a:t>ipoaldosteronismo</a:t>
            </a:r>
            <a:endParaRPr lang="it-IT" sz="2400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it-IT" sz="2400" dirty="0" smtClean="0">
                <a:solidFill>
                  <a:srgbClr val="FFFF00"/>
                </a:solidFill>
                <a:latin typeface="Comic Sans MS" pitchFamily="66" charset="0"/>
              </a:rPr>
              <a:t>Acidosi tubulare distale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2800" b="1" dirty="0" smtClean="0">
                <a:latin typeface="Comic Sans MS" pitchFamily="66" charset="0"/>
              </a:rPr>
              <a:t>Ridotto catabolismo di acidi</a:t>
            </a:r>
            <a:r>
              <a:rPr lang="it-IT" sz="2800" dirty="0" smtClean="0">
                <a:solidFill>
                  <a:srgbClr val="FFFF00"/>
                </a:solidFill>
                <a:latin typeface="Comic Sans MS" pitchFamily="66" charset="0"/>
              </a:rPr>
              <a:t>: </a:t>
            </a:r>
            <a:r>
              <a:rPr lang="it-IT" sz="2400" dirty="0" smtClean="0">
                <a:solidFill>
                  <a:srgbClr val="FFFF00"/>
                </a:solidFill>
                <a:latin typeface="Comic Sans MS" pitchFamily="66" charset="0"/>
              </a:rPr>
              <a:t>insufficienza epatica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2800" b="1" dirty="0" smtClean="0">
                <a:latin typeface="Comic Sans MS" pitchFamily="66" charset="0"/>
              </a:rPr>
              <a:t>Perdita renale di </a:t>
            </a:r>
            <a:r>
              <a:rPr lang="it-IT" sz="2800" b="1" dirty="0" err="1" smtClean="0">
                <a:latin typeface="Comic Sans MS" pitchFamily="66" charset="0"/>
              </a:rPr>
              <a:t>bicarbonati</a:t>
            </a:r>
            <a:r>
              <a:rPr lang="it-IT" sz="2800" dirty="0" smtClean="0">
                <a:solidFill>
                  <a:srgbClr val="FFFF00"/>
                </a:solidFill>
                <a:latin typeface="Comic Sans MS" pitchFamily="66" charset="0"/>
              </a:rPr>
              <a:t>: </a:t>
            </a:r>
            <a:r>
              <a:rPr lang="it-IT" sz="2400" dirty="0" smtClean="0">
                <a:solidFill>
                  <a:srgbClr val="FFFF00"/>
                </a:solidFill>
                <a:latin typeface="Comic Sans MS" pitchFamily="66" charset="0"/>
              </a:rPr>
              <a:t>acidosi tubulare prossimale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it-IT" sz="2800" b="1" dirty="0" smtClean="0">
                <a:latin typeface="Comic Sans MS" pitchFamily="66" charset="0"/>
              </a:rPr>
              <a:t>Perdita enterica di </a:t>
            </a:r>
            <a:r>
              <a:rPr lang="it-IT" sz="2800" b="1" dirty="0" err="1" smtClean="0">
                <a:latin typeface="Comic Sans MS" pitchFamily="66" charset="0"/>
              </a:rPr>
              <a:t>bicarbonati</a:t>
            </a:r>
            <a:r>
              <a:rPr lang="it-IT" sz="2800" dirty="0" smtClean="0">
                <a:solidFill>
                  <a:srgbClr val="FFFF00"/>
                </a:solidFill>
                <a:latin typeface="Comic Sans MS" pitchFamily="66" charset="0"/>
              </a:rPr>
              <a:t>: </a:t>
            </a:r>
            <a:r>
              <a:rPr lang="it-IT" sz="2400" dirty="0" smtClean="0">
                <a:solidFill>
                  <a:srgbClr val="FFFF00"/>
                </a:solidFill>
                <a:latin typeface="Comic Sans MS" pitchFamily="66" charset="0"/>
              </a:rPr>
              <a:t>diarrea, fistole enteriche, drenaggi o fistole biliari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Alcalosi metabolica</a:t>
            </a:r>
            <a:endParaRPr lang="en-GB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8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629025"/>
          </a:xfrm>
        </p:spPr>
        <p:txBody>
          <a:bodyPr/>
          <a:lstStyle/>
          <a:p>
            <a:pPr algn="just" eaLnBrk="1" hangingPunct="1">
              <a:defRPr/>
            </a:pP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L’alcalosi metabolica è provocata da un aumento della concentrazione plasmatica del bicarbonato).</a:t>
            </a:r>
          </a:p>
          <a:p>
            <a:pPr eaLnBrk="1" hangingPunct="1">
              <a:defRPr/>
            </a:pPr>
            <a:endParaRPr lang="it-IT" smtClean="0">
              <a:solidFill>
                <a:srgbClr val="FFFF00"/>
              </a:solidFill>
              <a:latin typeface="Comic Sans MS" pitchFamily="66" charset="0"/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3600" smtClean="0">
                <a:solidFill>
                  <a:srgbClr val="FFFF00"/>
                </a:solidFill>
                <a:latin typeface="Comic Sans MS" pitchFamily="66" charset="0"/>
              </a:rPr>
              <a:t>		pH = pK + log</a:t>
            </a:r>
            <a:r>
              <a:rPr lang="it-IT" smtClean="0">
                <a:solidFill>
                  <a:srgbClr val="FFFF00"/>
                </a:solidFill>
                <a:latin typeface="Comic Sans MS" pitchFamily="66" charset="0"/>
              </a:rPr>
              <a:t>     </a:t>
            </a:r>
            <a:r>
              <a:rPr lang="it-IT" baseline="30000" smtClean="0">
                <a:solidFill>
                  <a:srgbClr val="FFFF00"/>
                </a:solidFill>
                <a:latin typeface="Comic Sans MS" pitchFamily="66" charset="0"/>
              </a:rPr>
              <a:t>[HCO</a:t>
            </a:r>
            <a:r>
              <a:rPr lang="it-IT" sz="2400" smtClean="0">
                <a:solidFill>
                  <a:srgbClr val="FFFF00"/>
                </a:solidFill>
                <a:latin typeface="Comic Sans MS" pitchFamily="66" charset="0"/>
              </a:rPr>
              <a:t>3</a:t>
            </a:r>
            <a:r>
              <a:rPr lang="it-IT" baseline="30000" smtClean="0">
                <a:solidFill>
                  <a:srgbClr val="FFFF00"/>
                </a:solidFill>
                <a:latin typeface="Comic Sans MS" pitchFamily="66" charset="0"/>
              </a:rPr>
              <a:t>-]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2400" smtClean="0">
                <a:solidFill>
                  <a:srgbClr val="FFFF00"/>
                </a:solidFill>
                <a:latin typeface="Comic Sans MS" pitchFamily="66" charset="0"/>
              </a:rPr>
              <a:t>			          	   	   0,03 x PaCO</a:t>
            </a:r>
            <a:r>
              <a:rPr lang="it-IT" sz="2400" baseline="-25000" smtClean="0">
                <a:solidFill>
                  <a:srgbClr val="FFFF00"/>
                </a:solidFill>
                <a:latin typeface="Comic Sans MS" pitchFamily="66" charset="0"/>
              </a:rPr>
              <a:t>2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GB" smtClean="0"/>
          </a:p>
        </p:txBody>
      </p:sp>
      <p:sp>
        <p:nvSpPr>
          <p:cNvPr id="48132" name="Line 4"/>
          <p:cNvSpPr>
            <a:spLocks noChangeShapeType="1"/>
          </p:cNvSpPr>
          <p:nvPr/>
        </p:nvSpPr>
        <p:spPr bwMode="auto">
          <a:xfrm>
            <a:off x="4356100" y="4437063"/>
            <a:ext cx="1800225" cy="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48133" name="Oval 5"/>
          <p:cNvSpPr>
            <a:spLocks noChangeArrowheads="1"/>
          </p:cNvSpPr>
          <p:nvPr/>
        </p:nvSpPr>
        <p:spPr bwMode="auto">
          <a:xfrm>
            <a:off x="4716463" y="3716338"/>
            <a:ext cx="1079500" cy="576262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48134" name="Line 6"/>
          <p:cNvSpPr>
            <a:spLocks noChangeShapeType="1"/>
          </p:cNvSpPr>
          <p:nvPr/>
        </p:nvSpPr>
        <p:spPr bwMode="auto">
          <a:xfrm flipV="1">
            <a:off x="6084888" y="3644900"/>
            <a:ext cx="0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sp>
        <p:nvSpPr>
          <p:cNvPr id="48135" name="Line 7"/>
          <p:cNvSpPr>
            <a:spLocks noChangeShapeType="1"/>
          </p:cNvSpPr>
          <p:nvPr/>
        </p:nvSpPr>
        <p:spPr bwMode="auto">
          <a:xfrm flipV="1">
            <a:off x="1258888" y="3860800"/>
            <a:ext cx="0" cy="5048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sp>
        <p:nvSpPr>
          <p:cNvPr id="48136" name="Line 8"/>
          <p:cNvSpPr>
            <a:spLocks noChangeShapeType="1"/>
          </p:cNvSpPr>
          <p:nvPr/>
        </p:nvSpPr>
        <p:spPr bwMode="auto">
          <a:xfrm flipV="1">
            <a:off x="6516688" y="4292600"/>
            <a:ext cx="0" cy="504825"/>
          </a:xfrm>
          <a:prstGeom prst="line">
            <a:avLst/>
          </a:prstGeom>
          <a:noFill/>
          <a:ln w="38100">
            <a:solidFill>
              <a:srgbClr val="00FF00"/>
            </a:solidFill>
            <a:round/>
            <a:headEnd/>
            <a:tailEnd type="triangle" w="med" len="lg"/>
          </a:ln>
        </p:spPr>
        <p:txBody>
          <a:bodyPr/>
          <a:lstStyle/>
          <a:p>
            <a:endParaRPr lang="it-IT"/>
          </a:p>
        </p:txBody>
      </p:sp>
      <p:pic>
        <p:nvPicPr>
          <p:cNvPr id="51211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4508500"/>
            <a:ext cx="237648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990600" y="685800"/>
            <a:ext cx="7086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57200" indent="-457200" algn="ctr" eaLnBrk="0" hangingPunct="0">
              <a:spcBef>
                <a:spcPct val="20000"/>
              </a:spcBef>
            </a:pPr>
            <a:endParaRPr lang="it-IT" sz="2000" b="1" i="1">
              <a:solidFill>
                <a:schemeClr val="folHlink"/>
              </a:solidFill>
              <a:latin typeface="Times New Roman" pitchFamily="18" charset="0"/>
            </a:endParaRPr>
          </a:p>
        </p:txBody>
      </p:sp>
      <p:pic>
        <p:nvPicPr>
          <p:cNvPr id="687107" name="Picture 3" descr="msotw9_temp0"/>
          <p:cNvPicPr>
            <a:picLocks noChangeAspect="1" noChangeArrowheads="1"/>
          </p:cNvPicPr>
          <p:nvPr/>
        </p:nvPicPr>
        <p:blipFill>
          <a:blip r:embed="rId2" cstate="print"/>
          <a:srcRect l="1660" t="78873" r="10118"/>
          <a:stretch>
            <a:fillRect/>
          </a:stretch>
        </p:blipFill>
        <p:spPr bwMode="auto">
          <a:xfrm>
            <a:off x="395288" y="1125538"/>
            <a:ext cx="8280400" cy="2687637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>
          <a:xfrm>
            <a:off x="900113" y="188913"/>
            <a:ext cx="7483475" cy="536575"/>
          </a:xfrm>
          <a:noFill/>
        </p:spPr>
        <p:txBody>
          <a:bodyPr/>
          <a:lstStyle/>
          <a:p>
            <a:pPr eaLnBrk="1" hangingPunct="1"/>
            <a:r>
              <a:rPr lang="it-IT" sz="3200" smtClean="0">
                <a:solidFill>
                  <a:srgbClr val="FFFF00"/>
                </a:solidFill>
                <a:effectLst/>
                <a:latin typeface="Comic Sans MS" pitchFamily="66" charset="0"/>
              </a:rPr>
              <a:t>Alcalosi Metabolica</a:t>
            </a:r>
          </a:p>
        </p:txBody>
      </p:sp>
      <p:sp>
        <p:nvSpPr>
          <p:cNvPr id="688131" name="Rectangle 3"/>
          <p:cNvSpPr>
            <a:spLocks noChangeArrowheads="1"/>
          </p:cNvSpPr>
          <p:nvPr/>
        </p:nvSpPr>
        <p:spPr bwMode="auto">
          <a:xfrm>
            <a:off x="395288" y="4005263"/>
            <a:ext cx="8748712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pH aumentato </a:t>
            </a:r>
            <a:r>
              <a:rPr lang="it-IT" sz="24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(&gt;</a:t>
            </a:r>
            <a:r>
              <a:rPr lang="it-IT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7,45) o normale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Bicarbonati aumentati (&gt; 25 mEq/L)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PaCO2 aumentata (&gt; 42 mmHg)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it-IT" sz="28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Frequente ipokaliemia.</a:t>
            </a:r>
            <a:r>
              <a:rPr lang="it-IT" sz="2800">
                <a:effectLst>
                  <a:outerShdw blurRad="38100" dist="38100" dir="2700000" algn="tl">
                    <a:srgbClr val="000000"/>
                  </a:outerShdw>
                </a:effectLst>
              </a:rPr>
              <a:t>	</a:t>
            </a:r>
            <a:endParaRPr lang="en-GB" sz="28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1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11188" y="333375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it-IT" sz="3200" smtClean="0">
                <a:solidFill>
                  <a:srgbClr val="FFFF00"/>
                </a:solidFill>
                <a:latin typeface="Comic Sans MS" pitchFamily="66" charset="0"/>
              </a:rPr>
              <a:t>CAUSE DI ALCALOSI METABOLICA</a:t>
            </a:r>
            <a:endParaRPr lang="en-GB" sz="3200" smtClean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8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7338" y="1557338"/>
            <a:ext cx="8856662" cy="4824412"/>
          </a:xfrm>
        </p:spPr>
        <p:txBody>
          <a:bodyPr/>
          <a:lstStyle/>
          <a:p>
            <a:pPr eaLnBrk="1" hangingPunct="1">
              <a:defRPr/>
            </a:pPr>
            <a:r>
              <a:rPr lang="it-IT" sz="2800" b="1" smtClean="0">
                <a:latin typeface="Comic Sans MS" pitchFamily="66" charset="0"/>
              </a:rPr>
              <a:t>Perdita gastrointestinale di acidi</a:t>
            </a:r>
            <a:r>
              <a:rPr lang="it-IT" sz="2800" b="1" smtClean="0">
                <a:solidFill>
                  <a:schemeClr val="bg1"/>
                </a:solidFill>
                <a:latin typeface="Comic Sans MS" pitchFamily="66" charset="0"/>
              </a:rPr>
              <a:t>:</a:t>
            </a:r>
            <a:r>
              <a:rPr lang="it-IT" sz="2800" smtClean="0">
                <a:solidFill>
                  <a:srgbClr val="FFFF00"/>
                </a:solidFill>
                <a:latin typeface="Comic Sans MS" pitchFamily="66" charset="0"/>
              </a:rPr>
              <a:t> vomito, aspirazione nasogastrica, gastrostomia…</a:t>
            </a:r>
          </a:p>
          <a:p>
            <a:pPr eaLnBrk="1" hangingPunct="1">
              <a:defRPr/>
            </a:pPr>
            <a:r>
              <a:rPr lang="it-IT" sz="2800" b="1" smtClean="0">
                <a:latin typeface="Comic Sans MS" pitchFamily="66" charset="0"/>
              </a:rPr>
              <a:t>Aumentato apporto di basi</a:t>
            </a:r>
            <a:r>
              <a:rPr lang="it-IT" sz="2800" smtClean="0">
                <a:solidFill>
                  <a:srgbClr val="FFFF00"/>
                </a:solidFill>
                <a:latin typeface="Comic Sans MS" pitchFamily="66" charset="0"/>
              </a:rPr>
              <a:t>: terapia con bicarbonati, carbonati (antiacidi), citrati (trasfusioni)</a:t>
            </a:r>
          </a:p>
          <a:p>
            <a:pPr eaLnBrk="1" hangingPunct="1">
              <a:defRPr/>
            </a:pPr>
            <a:r>
              <a:rPr lang="it-IT" sz="2800" b="1" smtClean="0">
                <a:latin typeface="Comic Sans MS" pitchFamily="66" charset="0"/>
              </a:rPr>
              <a:t>Alcalosi da diuretici</a:t>
            </a:r>
            <a:r>
              <a:rPr lang="it-IT" sz="2800" smtClean="0">
                <a:solidFill>
                  <a:srgbClr val="FFFF00"/>
                </a:solidFill>
                <a:latin typeface="Comic Sans MS" pitchFamily="66" charset="0"/>
              </a:rPr>
              <a:t> (tiazidici, furosemide, acido etacrinico)</a:t>
            </a:r>
          </a:p>
          <a:p>
            <a:pPr eaLnBrk="1" hangingPunct="1">
              <a:defRPr/>
            </a:pPr>
            <a:r>
              <a:rPr lang="it-IT" sz="2800" b="1" smtClean="0">
                <a:latin typeface="Comic Sans MS" pitchFamily="66" charset="0"/>
              </a:rPr>
              <a:t>Alcalosi da aumentata attività</a:t>
            </a:r>
            <a:r>
              <a:rPr lang="it-IT" sz="2800" b="1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it-IT" sz="2800" b="1" smtClean="0">
                <a:solidFill>
                  <a:schemeClr val="bg1"/>
                </a:solidFill>
                <a:latin typeface="Comic Sans MS" pitchFamily="66" charset="0"/>
              </a:rPr>
              <a:t>	</a:t>
            </a:r>
            <a:r>
              <a:rPr lang="it-IT" sz="2800" b="1" smtClean="0">
                <a:latin typeface="Comic Sans MS" pitchFamily="66" charset="0"/>
              </a:rPr>
              <a:t>mineralcorticoide</a:t>
            </a:r>
          </a:p>
          <a:p>
            <a:pPr eaLnBrk="1" hangingPunct="1">
              <a:defRPr/>
            </a:pPr>
            <a:r>
              <a:rPr lang="en-GB" sz="2800" b="1" smtClean="0">
                <a:latin typeface="Comic Sans MS" pitchFamily="66" charset="0"/>
              </a:rPr>
              <a:t>Alcalosi postipercapnica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/>
          <a:lstStyle/>
          <a:p>
            <a:pPr>
              <a:defRPr/>
            </a:pPr>
            <a:r>
              <a:rPr lang="it-IT" sz="3600" dirty="0" smtClean="0">
                <a:solidFill>
                  <a:srgbClr val="FFFF00"/>
                </a:solidFill>
                <a:latin typeface="Comic Sans MS" pitchFamily="66" charset="0"/>
              </a:rPr>
              <a:t>Disordini misti dell’equilibrio </a:t>
            </a:r>
            <a:br>
              <a:rPr lang="it-IT" sz="3600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it-IT" sz="3600" dirty="0" smtClean="0">
                <a:solidFill>
                  <a:srgbClr val="FFFF00"/>
                </a:solidFill>
                <a:latin typeface="Comic Sans MS" pitchFamily="66" charset="0"/>
              </a:rPr>
              <a:t>acido-base</a:t>
            </a:r>
            <a:endParaRPr lang="it-IT" sz="36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" name="Segnaposto contenut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it-IT" dirty="0" smtClean="0">
                <a:solidFill>
                  <a:srgbClr val="FFFF00"/>
                </a:solidFill>
                <a:latin typeface="Comic Sans MS" pitchFamily="66" charset="0"/>
              </a:rPr>
              <a:t>Mancanza di compenso: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solidFill>
                  <a:srgbClr val="FF0000"/>
                </a:solidFill>
                <a:latin typeface="Comic Sans MS" pitchFamily="66" charset="0"/>
              </a:rPr>
              <a:t>	Acidosi respiratoria e acidosi metabolica</a:t>
            </a:r>
          </a:p>
          <a:p>
            <a:pPr>
              <a:buFont typeface="Wingdings" pitchFamily="2" charset="2"/>
              <a:buNone/>
              <a:defRPr/>
            </a:pPr>
            <a:r>
              <a:rPr lang="it-IT" dirty="0" smtClean="0">
                <a:solidFill>
                  <a:srgbClr val="FF0000"/>
                </a:solidFill>
                <a:latin typeface="Comic Sans MS" pitchFamily="66" charset="0"/>
              </a:rPr>
              <a:t> 	</a:t>
            </a:r>
            <a:r>
              <a:rPr lang="it-IT" sz="2400" dirty="0" smtClean="0">
                <a:latin typeface="Comic Sans MS" pitchFamily="66" charset="0"/>
              </a:rPr>
              <a:t>Arresto cardiaco in </a:t>
            </a:r>
            <a:r>
              <a:rPr lang="it-IT" sz="2400" dirty="0" err="1" smtClean="0">
                <a:latin typeface="Comic Sans MS" pitchFamily="66" charset="0"/>
              </a:rPr>
              <a:t>pneumopatici</a:t>
            </a:r>
            <a:endParaRPr lang="it-IT" sz="24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Shock settico in BPCO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Pneumopatie e nefropatie associate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</a:t>
            </a:r>
            <a:r>
              <a:rPr lang="it-IT" sz="2400" dirty="0" smtClean="0">
                <a:solidFill>
                  <a:srgbClr val="FF0000"/>
                </a:solidFill>
                <a:latin typeface="Comic Sans MS" pitchFamily="66" charset="0"/>
              </a:rPr>
              <a:t>Alcalosi metabolica e alcalosi respiratoria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Epatopatie croniche in drastica terapia diuretica 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Scompenso cardiaco congestizio in corso di terapia diuretica o vomito protratto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</a:t>
            </a:r>
            <a:r>
              <a:rPr lang="it-IT" sz="2400" dirty="0" err="1" smtClean="0">
                <a:latin typeface="Comic Sans MS" pitchFamily="66" charset="0"/>
              </a:rPr>
              <a:t>Pz</a:t>
            </a:r>
            <a:r>
              <a:rPr lang="it-IT" sz="2400" dirty="0" smtClean="0">
                <a:latin typeface="Comic Sans MS" pitchFamily="66" charset="0"/>
              </a:rPr>
              <a:t> in ventilazione meccanica + trasfusioni di sangue..</a:t>
            </a:r>
          </a:p>
          <a:p>
            <a:pPr>
              <a:defRPr/>
            </a:pPr>
            <a:endParaRPr lang="it-IT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it-IT" sz="3600" dirty="0" smtClean="0">
                <a:solidFill>
                  <a:srgbClr val="FFFF00"/>
                </a:solidFill>
                <a:latin typeface="Comic Sans MS" pitchFamily="66" charset="0"/>
              </a:rPr>
              <a:t>Disordini misti dell’equilibrio </a:t>
            </a:r>
            <a:br>
              <a:rPr lang="it-IT" sz="3600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it-IT" sz="3600" dirty="0" smtClean="0">
                <a:solidFill>
                  <a:srgbClr val="FFFF00"/>
                </a:solidFill>
                <a:latin typeface="Comic Sans MS" pitchFamily="66" charset="0"/>
              </a:rPr>
              <a:t>acido-base</a:t>
            </a:r>
            <a:endParaRPr lang="it-IT" sz="3600" dirty="0">
              <a:solidFill>
                <a:srgbClr val="FFFF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68313" y="1700213"/>
            <a:ext cx="8229600" cy="4525962"/>
          </a:xfrm>
        </p:spPr>
        <p:txBody>
          <a:bodyPr/>
          <a:lstStyle/>
          <a:p>
            <a:pPr>
              <a:defRPr/>
            </a:pPr>
            <a:r>
              <a:rPr lang="it-IT" dirty="0" smtClean="0">
                <a:solidFill>
                  <a:srgbClr val="FFFF00"/>
                </a:solidFill>
                <a:latin typeface="Comic Sans MS" pitchFamily="66" charset="0"/>
              </a:rPr>
              <a:t>Eccesso di compenso: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solidFill>
                  <a:srgbClr val="FF0000"/>
                </a:solidFill>
                <a:latin typeface="Comic Sans MS" pitchFamily="66" charset="0"/>
              </a:rPr>
              <a:t>Acidosi metabolica e alcalosi respiratoria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</a:t>
            </a:r>
            <a:r>
              <a:rPr lang="it-IT" sz="2400" dirty="0" err="1" smtClean="0">
                <a:latin typeface="Comic Sans MS" pitchFamily="66" charset="0"/>
              </a:rPr>
              <a:t>Pz</a:t>
            </a:r>
            <a:r>
              <a:rPr lang="it-IT" sz="2400" dirty="0" smtClean="0">
                <a:latin typeface="Comic Sans MS" pitchFamily="66" charset="0"/>
              </a:rPr>
              <a:t> con insufficienza epatica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Edema polmonare acuto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Intossicazione salicilati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Sindrome </a:t>
            </a:r>
            <a:r>
              <a:rPr lang="it-IT" sz="2400" dirty="0" err="1" smtClean="0">
                <a:latin typeface="Comic Sans MS" pitchFamily="66" charset="0"/>
              </a:rPr>
              <a:t>epatorenale</a:t>
            </a:r>
            <a:endParaRPr lang="it-IT" sz="24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solidFill>
                  <a:srgbClr val="FF0000"/>
                </a:solidFill>
                <a:latin typeface="Comic Sans MS" pitchFamily="66" charset="0"/>
              </a:rPr>
              <a:t>Alcalosi metabolica e acidosi respiratoria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BPCO in corso di terapia diuretica e/o </a:t>
            </a:r>
            <a:r>
              <a:rPr lang="it-IT" sz="2400" dirty="0" err="1" smtClean="0">
                <a:latin typeface="Comic Sans MS" pitchFamily="66" charset="0"/>
              </a:rPr>
              <a:t>corticosteroidea</a:t>
            </a:r>
            <a:r>
              <a:rPr lang="it-IT" sz="2400" dirty="0" smtClean="0">
                <a:latin typeface="Comic Sans MS" pitchFamily="66" charset="0"/>
              </a:rPr>
              <a:t>, vomito..</a:t>
            </a:r>
          </a:p>
          <a:p>
            <a:pPr>
              <a:buFont typeface="Wingdings" pitchFamily="2" charset="2"/>
              <a:buNone/>
              <a:defRPr/>
            </a:pPr>
            <a:r>
              <a:rPr lang="it-IT" sz="2400" dirty="0" smtClean="0">
                <a:latin typeface="Comic Sans MS" pitchFamily="66" charset="0"/>
              </a:rPr>
              <a:t>	Pneumopatie croniche in </a:t>
            </a:r>
            <a:r>
              <a:rPr lang="it-IT" sz="2400" dirty="0" err="1" smtClean="0">
                <a:latin typeface="Comic Sans MS" pitchFamily="66" charset="0"/>
              </a:rPr>
              <a:t>ventil.assistita</a:t>
            </a:r>
            <a:endParaRPr lang="it-IT" sz="2400" dirty="0" smtClean="0">
              <a:latin typeface="Comic Sans MS" pitchFamily="66" charset="0"/>
            </a:endParaRPr>
          </a:p>
          <a:p>
            <a:pPr>
              <a:defRPr/>
            </a:pPr>
            <a:endParaRPr lang="it-IT" sz="2400" dirty="0">
              <a:solidFill>
                <a:srgbClr val="FF0000"/>
              </a:solidFill>
            </a:endParaRPr>
          </a:p>
        </p:txBody>
      </p:sp>
      <p:sp>
        <p:nvSpPr>
          <p:cNvPr id="4" name="Titolo 3"/>
          <p:cNvSpPr txBox="1">
            <a:spLocks/>
          </p:cNvSpPr>
          <p:nvPr/>
        </p:nvSpPr>
        <p:spPr bwMode="auto">
          <a:xfrm>
            <a:off x="755650" y="260350"/>
            <a:ext cx="7777163" cy="1341438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endParaRPr lang="it-IT" b="1" kern="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it-IT" sz="3600" dirty="0" smtClean="0">
                <a:solidFill>
                  <a:srgbClr val="FFFF00"/>
                </a:solidFill>
              </a:rPr>
              <a:t>Disordini semplici e misti</a:t>
            </a:r>
            <a:endParaRPr lang="it-IT" sz="3600" dirty="0">
              <a:solidFill>
                <a:srgbClr val="FFFF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11188" y="1628775"/>
            <a:ext cx="8229600" cy="4525963"/>
          </a:xfrm>
        </p:spPr>
        <p:txBody>
          <a:bodyPr/>
          <a:lstStyle/>
          <a:p>
            <a:pPr>
              <a:defRPr/>
            </a:pPr>
            <a:r>
              <a:rPr lang="it-IT" sz="2800" dirty="0" smtClean="0"/>
              <a:t>Nei disturbi </a:t>
            </a:r>
            <a:r>
              <a:rPr lang="it-IT" sz="2800" dirty="0" smtClean="0">
                <a:solidFill>
                  <a:srgbClr val="FFFF00"/>
                </a:solidFill>
              </a:rPr>
              <a:t>respiratori primari</a:t>
            </a:r>
            <a:r>
              <a:rPr lang="it-IT" sz="2800" dirty="0" smtClean="0"/>
              <a:t> PaCO2 e pH si modificano in </a:t>
            </a:r>
            <a:r>
              <a:rPr lang="it-IT" sz="2800" dirty="0" smtClean="0">
                <a:solidFill>
                  <a:srgbClr val="FF0000"/>
                </a:solidFill>
              </a:rPr>
              <a:t>direzioni opposte</a:t>
            </a:r>
          </a:p>
          <a:p>
            <a:pPr>
              <a:defRPr/>
            </a:pPr>
            <a:r>
              <a:rPr lang="it-IT" sz="2800" dirty="0" smtClean="0"/>
              <a:t>Nei disturbi </a:t>
            </a:r>
            <a:r>
              <a:rPr lang="it-IT" sz="2800" dirty="0" smtClean="0">
                <a:solidFill>
                  <a:srgbClr val="FFFF00"/>
                </a:solidFill>
              </a:rPr>
              <a:t>metabolici primari </a:t>
            </a:r>
            <a:r>
              <a:rPr lang="it-IT" sz="2800" dirty="0" smtClean="0"/>
              <a:t>HCO3- e pH si modificano nella </a:t>
            </a:r>
            <a:r>
              <a:rPr lang="it-IT" sz="2800" dirty="0" smtClean="0">
                <a:solidFill>
                  <a:srgbClr val="FF0000"/>
                </a:solidFill>
              </a:rPr>
              <a:t>stessa direzione.</a:t>
            </a:r>
          </a:p>
          <a:p>
            <a:pPr>
              <a:defRPr/>
            </a:pPr>
            <a:r>
              <a:rPr lang="it-IT" sz="2800" dirty="0" smtClean="0"/>
              <a:t>Nei disturbi acido base </a:t>
            </a:r>
            <a:r>
              <a:rPr lang="it-IT" sz="2800" dirty="0" smtClean="0">
                <a:solidFill>
                  <a:srgbClr val="FFFF00"/>
                </a:solidFill>
              </a:rPr>
              <a:t>semplic</a:t>
            </a:r>
            <a:r>
              <a:rPr lang="it-IT" sz="2800" dirty="0" smtClean="0"/>
              <a:t>i PaCO2 e HCO3- si modificano nella </a:t>
            </a:r>
            <a:r>
              <a:rPr lang="it-IT" sz="2800" dirty="0" smtClean="0">
                <a:solidFill>
                  <a:srgbClr val="FF0000"/>
                </a:solidFill>
              </a:rPr>
              <a:t>stessa direzione</a:t>
            </a:r>
            <a:r>
              <a:rPr lang="it-IT" sz="2800" dirty="0" smtClean="0"/>
              <a:t>.</a:t>
            </a:r>
          </a:p>
          <a:p>
            <a:pPr>
              <a:defRPr/>
            </a:pPr>
            <a:r>
              <a:rPr lang="it-IT" sz="2800" dirty="0" smtClean="0"/>
              <a:t>Con variazioni di PaCO2 e HCO3- </a:t>
            </a:r>
            <a:r>
              <a:rPr lang="it-IT" sz="2800" dirty="0" smtClean="0">
                <a:solidFill>
                  <a:srgbClr val="FF0000"/>
                </a:solidFill>
              </a:rPr>
              <a:t>in direzioni opposte </a:t>
            </a:r>
            <a:r>
              <a:rPr lang="it-IT" sz="2800" dirty="0" smtClean="0"/>
              <a:t>è sempre presente un </a:t>
            </a:r>
            <a:r>
              <a:rPr lang="it-IT" sz="2800" dirty="0" smtClean="0">
                <a:solidFill>
                  <a:srgbClr val="FF0000"/>
                </a:solidFill>
              </a:rPr>
              <a:t>disturbo misto </a:t>
            </a:r>
          </a:p>
          <a:p>
            <a:pPr>
              <a:defRPr/>
            </a:pPr>
            <a:r>
              <a:rPr lang="it-IT" sz="2800" dirty="0" smtClean="0"/>
              <a:t>Disordine </a:t>
            </a:r>
            <a:r>
              <a:rPr lang="it-IT" sz="2800" dirty="0" smtClean="0">
                <a:solidFill>
                  <a:srgbClr val="FFFF00"/>
                </a:solidFill>
              </a:rPr>
              <a:t>misto</a:t>
            </a:r>
            <a:r>
              <a:rPr lang="it-IT" sz="2800" dirty="0" smtClean="0"/>
              <a:t>: PaCO</a:t>
            </a:r>
            <a:r>
              <a:rPr lang="it-IT" sz="1600" dirty="0" smtClean="0"/>
              <a:t>2</a:t>
            </a:r>
            <a:r>
              <a:rPr lang="it-IT" sz="2800" dirty="0" smtClean="0"/>
              <a:t>  e HCO</a:t>
            </a:r>
            <a:r>
              <a:rPr lang="it-IT" sz="1600" dirty="0" smtClean="0"/>
              <a:t>3</a:t>
            </a:r>
            <a:r>
              <a:rPr lang="it-IT" sz="2800" dirty="0" smtClean="0"/>
              <a:t>-   PaCO</a:t>
            </a:r>
            <a:r>
              <a:rPr lang="it-IT" sz="1600" dirty="0" smtClean="0"/>
              <a:t>2</a:t>
            </a:r>
            <a:r>
              <a:rPr lang="it-IT" sz="2800" dirty="0" smtClean="0"/>
              <a:t>  e HCO</a:t>
            </a:r>
            <a:r>
              <a:rPr lang="it-IT" sz="1600" dirty="0" smtClean="0"/>
              <a:t>3</a:t>
            </a:r>
            <a:r>
              <a:rPr lang="it-IT" sz="2800" dirty="0" smtClean="0"/>
              <a:t>-</a:t>
            </a:r>
          </a:p>
          <a:p>
            <a:pPr lvl="4">
              <a:buFont typeface="Wingdings" pitchFamily="2" charset="2"/>
              <a:buNone/>
              <a:defRPr/>
            </a:pPr>
            <a:endParaRPr lang="it-IT" sz="1600" dirty="0" smtClean="0"/>
          </a:p>
        </p:txBody>
      </p:sp>
      <p:cxnSp>
        <p:nvCxnSpPr>
          <p:cNvPr id="10" name="Connettore 2 9"/>
          <p:cNvCxnSpPr/>
          <p:nvPr/>
        </p:nvCxnSpPr>
        <p:spPr bwMode="auto">
          <a:xfrm flipV="1">
            <a:off x="4500563" y="5516563"/>
            <a:ext cx="0" cy="28892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12" name="Connettore 2 11"/>
          <p:cNvCxnSpPr/>
          <p:nvPr/>
        </p:nvCxnSpPr>
        <p:spPr bwMode="auto">
          <a:xfrm>
            <a:off x="5867400" y="5516563"/>
            <a:ext cx="0" cy="28892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14" name="Connettore 2 13"/>
          <p:cNvCxnSpPr/>
          <p:nvPr/>
        </p:nvCxnSpPr>
        <p:spPr bwMode="auto">
          <a:xfrm>
            <a:off x="7019925" y="5445125"/>
            <a:ext cx="0" cy="36036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  <p:cxnSp>
        <p:nvCxnSpPr>
          <p:cNvPr id="16" name="Connettore 2 15"/>
          <p:cNvCxnSpPr/>
          <p:nvPr/>
        </p:nvCxnSpPr>
        <p:spPr bwMode="auto">
          <a:xfrm flipV="1">
            <a:off x="8459788" y="5516563"/>
            <a:ext cx="0" cy="2159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>
            <a:outerShdw dist="35921" dir="2700000" algn="ctr" rotWithShape="0">
              <a:schemeClr val="bg2"/>
            </a:outerShdw>
          </a:effectLst>
        </p:spPr>
      </p:cxn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magin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77041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magin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6238" y="0"/>
            <a:ext cx="403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5" name="Line 5"/>
          <p:cNvSpPr>
            <a:spLocks noChangeShapeType="1"/>
          </p:cNvSpPr>
          <p:nvPr/>
        </p:nvSpPr>
        <p:spPr bwMode="auto">
          <a:xfrm>
            <a:off x="4500563" y="2636838"/>
            <a:ext cx="28733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61446" name="Line 6"/>
          <p:cNvSpPr>
            <a:spLocks noChangeShapeType="1"/>
          </p:cNvSpPr>
          <p:nvPr/>
        </p:nvSpPr>
        <p:spPr bwMode="auto">
          <a:xfrm>
            <a:off x="4500563" y="2781300"/>
            <a:ext cx="28733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61447" name="Line 7"/>
          <p:cNvSpPr>
            <a:spLocks noChangeShapeType="1"/>
          </p:cNvSpPr>
          <p:nvPr/>
        </p:nvSpPr>
        <p:spPr bwMode="auto">
          <a:xfrm>
            <a:off x="4500563" y="2924175"/>
            <a:ext cx="28733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61448" name="Line 8"/>
          <p:cNvSpPr>
            <a:spLocks noChangeShapeType="1"/>
          </p:cNvSpPr>
          <p:nvPr/>
        </p:nvSpPr>
        <p:spPr bwMode="auto">
          <a:xfrm>
            <a:off x="4645025" y="6597650"/>
            <a:ext cx="28733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magin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7775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9" name="Oval 5"/>
          <p:cNvSpPr>
            <a:spLocks noChangeArrowheads="1"/>
          </p:cNvSpPr>
          <p:nvPr/>
        </p:nvSpPr>
        <p:spPr bwMode="auto">
          <a:xfrm>
            <a:off x="2484438" y="2060575"/>
            <a:ext cx="1079500" cy="792163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62470" name="Line 6"/>
          <p:cNvSpPr>
            <a:spLocks noChangeShapeType="1"/>
          </p:cNvSpPr>
          <p:nvPr/>
        </p:nvSpPr>
        <p:spPr bwMode="auto">
          <a:xfrm>
            <a:off x="2484438" y="3573463"/>
            <a:ext cx="287337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magin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7235825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magine 1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0"/>
            <a:ext cx="662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7" name="Oval 5"/>
          <p:cNvSpPr>
            <a:spLocks noChangeArrowheads="1"/>
          </p:cNvSpPr>
          <p:nvPr/>
        </p:nvSpPr>
        <p:spPr bwMode="auto">
          <a:xfrm>
            <a:off x="2700338" y="2060575"/>
            <a:ext cx="1079500" cy="792163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  <p:sp>
        <p:nvSpPr>
          <p:cNvPr id="64518" name="Line 6"/>
          <p:cNvSpPr>
            <a:spLocks noChangeShapeType="1"/>
          </p:cNvSpPr>
          <p:nvPr/>
        </p:nvSpPr>
        <p:spPr bwMode="auto">
          <a:xfrm>
            <a:off x="2771775" y="3573463"/>
            <a:ext cx="28733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>
              <a:defRPr/>
            </a:pPr>
            <a:endParaRPr lang="it-IT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magine 1" descr="20111008174837022.tif"/>
          <p:cNvPicPr>
            <a:picLocks noChangeAspect="1"/>
          </p:cNvPicPr>
          <p:nvPr/>
        </p:nvPicPr>
        <p:blipFill>
          <a:blip r:embed="rId2" cstate="print"/>
          <a:srcRect l="22211" t="5902" r="21811" b="17455"/>
          <a:stretch>
            <a:fillRect/>
          </a:stretch>
        </p:blipFill>
        <p:spPr bwMode="auto">
          <a:xfrm>
            <a:off x="1403350" y="0"/>
            <a:ext cx="6348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magin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7991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/>
          <p:cNvPicPr>
            <a:picLocks noChangeAspect="1" noChangeArrowheads="1"/>
          </p:cNvPicPr>
          <p:nvPr/>
        </p:nvPicPr>
        <p:blipFill>
          <a:blip r:embed="rId2" cstate="print"/>
          <a:srcRect l="40157" t="39861" r="3139" b="8464"/>
          <a:stretch>
            <a:fillRect/>
          </a:stretch>
        </p:blipFill>
        <p:spPr bwMode="auto">
          <a:xfrm>
            <a:off x="395288" y="260350"/>
            <a:ext cx="799147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4"/>
          <p:cNvPicPr>
            <a:picLocks noChangeAspect="1" noChangeArrowheads="1"/>
          </p:cNvPicPr>
          <p:nvPr/>
        </p:nvPicPr>
        <p:blipFill>
          <a:blip r:embed="rId2" cstate="print"/>
          <a:srcRect l="40157" t="39128" r="2553" b="15105"/>
          <a:stretch>
            <a:fillRect/>
          </a:stretch>
        </p:blipFill>
        <p:spPr bwMode="auto">
          <a:xfrm>
            <a:off x="684213" y="549275"/>
            <a:ext cx="806450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/>
          <p:cNvPicPr>
            <a:picLocks noChangeAspect="1" noChangeArrowheads="1"/>
          </p:cNvPicPr>
          <p:nvPr/>
        </p:nvPicPr>
        <p:blipFill>
          <a:blip r:embed="rId2" cstate="print"/>
          <a:srcRect l="39571" t="36914" b="7715"/>
          <a:stretch>
            <a:fillRect/>
          </a:stretch>
        </p:blipFill>
        <p:spPr bwMode="auto">
          <a:xfrm>
            <a:off x="395288" y="333375"/>
            <a:ext cx="82804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radical_RDS-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005263"/>
            <a:ext cx="428625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Picture 3" descr="Pulsiossimetro"/>
          <p:cNvPicPr>
            <a:picLocks noChangeAspect="1" noChangeArrowheads="1"/>
          </p:cNvPicPr>
          <p:nvPr/>
        </p:nvPicPr>
        <p:blipFill>
          <a:blip r:embed="rId3" cstate="print"/>
          <a:srcRect l="-4782" t="1172" r="-960" b="-5956"/>
          <a:stretch>
            <a:fillRect/>
          </a:stretch>
        </p:blipFill>
        <p:spPr bwMode="auto">
          <a:xfrm>
            <a:off x="5148263" y="1700213"/>
            <a:ext cx="2882900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0" name="Picture 4" descr="Pulsiossimetro"/>
          <p:cNvPicPr>
            <a:picLocks noChangeAspect="1" noChangeArrowheads="1"/>
          </p:cNvPicPr>
          <p:nvPr/>
        </p:nvPicPr>
        <p:blipFill>
          <a:blip r:embed="rId3" cstate="print"/>
          <a:srcRect l="-4782" t="1172" r="-960" b="-5956"/>
          <a:stretch>
            <a:fillRect/>
          </a:stretch>
        </p:blipFill>
        <p:spPr bwMode="auto">
          <a:xfrm>
            <a:off x="5148263" y="1700213"/>
            <a:ext cx="2882900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8613" name="Rectangle 5"/>
          <p:cNvSpPr>
            <a:spLocks noChangeArrowheads="1"/>
          </p:cNvSpPr>
          <p:nvPr/>
        </p:nvSpPr>
        <p:spPr bwMode="auto">
          <a:xfrm>
            <a:off x="257175" y="517525"/>
            <a:ext cx="693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sz="4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</a:t>
            </a:r>
            <a:r>
              <a:rPr lang="it-IT" sz="4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LA PULSOSSIMETRIA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663575" y="1773238"/>
            <a:ext cx="44958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3200" dirty="0">
                <a:latin typeface="Comic Sans MS" pitchFamily="66" charset="0"/>
              </a:rPr>
              <a:t>Il </a:t>
            </a:r>
            <a:r>
              <a:rPr lang="it-IT" sz="3200" dirty="0" err="1">
                <a:latin typeface="Comic Sans MS" pitchFamily="66" charset="0"/>
              </a:rPr>
              <a:t>saturimetro</a:t>
            </a:r>
            <a:r>
              <a:rPr lang="it-IT" sz="3200" dirty="0">
                <a:latin typeface="Comic Sans MS" pitchFamily="66" charset="0"/>
              </a:rPr>
              <a:t> </a:t>
            </a:r>
          </a:p>
          <a:p>
            <a:pPr>
              <a:defRPr/>
            </a:pPr>
            <a:r>
              <a:rPr lang="it-IT" sz="3200" dirty="0">
                <a:latin typeface="Comic Sans MS" pitchFamily="66" charset="0"/>
              </a:rPr>
              <a:t>permette</a:t>
            </a:r>
          </a:p>
          <a:p>
            <a:pPr>
              <a:defRPr/>
            </a:pPr>
            <a:r>
              <a:rPr lang="it-IT" sz="3200" dirty="0">
                <a:latin typeface="Comic Sans MS" pitchFamily="66" charset="0"/>
              </a:rPr>
              <a:t>di misurare in modo</a:t>
            </a:r>
          </a:p>
          <a:p>
            <a:pPr>
              <a:defRPr/>
            </a:pPr>
            <a:r>
              <a:rPr lang="it-IT" sz="3200" dirty="0">
                <a:latin typeface="Comic Sans MS" pitchFamily="66" charset="0"/>
              </a:rPr>
              <a:t>continuo e non invasivo</a:t>
            </a:r>
            <a:endParaRPr lang="it-IT" sz="3200" dirty="0"/>
          </a:p>
        </p:txBody>
      </p:sp>
      <p:sp>
        <p:nvSpPr>
          <p:cNvPr id="79881" name="Text Box 9"/>
          <p:cNvSpPr txBox="1">
            <a:spLocks noChangeArrowheads="1"/>
          </p:cNvSpPr>
          <p:nvPr/>
        </p:nvSpPr>
        <p:spPr bwMode="auto">
          <a:xfrm>
            <a:off x="5703888" y="4076700"/>
            <a:ext cx="320675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3200" dirty="0">
                <a:latin typeface="Comic Sans MS" pitchFamily="66" charset="0"/>
              </a:rPr>
              <a:t>la quantità di </a:t>
            </a:r>
          </a:p>
          <a:p>
            <a:pPr>
              <a:defRPr/>
            </a:pPr>
            <a:r>
              <a:rPr lang="it-IT" sz="3200" dirty="0">
                <a:latin typeface="Comic Sans MS" pitchFamily="66" charset="0"/>
              </a:rPr>
              <a:t>ossigeno legata </a:t>
            </a:r>
          </a:p>
          <a:p>
            <a:pPr>
              <a:defRPr/>
            </a:pPr>
            <a:r>
              <a:rPr lang="it-IT" sz="3200" dirty="0">
                <a:latin typeface="Comic Sans MS" pitchFamily="66" charset="0"/>
              </a:rPr>
              <a:t>all’emoglobina e</a:t>
            </a:r>
          </a:p>
          <a:p>
            <a:pPr>
              <a:defRPr/>
            </a:pPr>
            <a:r>
              <a:rPr lang="it-IT" sz="3200" dirty="0">
                <a:latin typeface="Comic Sans MS" pitchFamily="66" charset="0"/>
              </a:rPr>
              <a:t>la frequenza </a:t>
            </a:r>
          </a:p>
          <a:p>
            <a:pPr>
              <a:defRPr/>
            </a:pPr>
            <a:r>
              <a:rPr lang="it-IT" sz="3200" dirty="0">
                <a:latin typeface="Comic Sans MS" pitchFamily="66" charset="0"/>
              </a:rPr>
              <a:t>cardiaca.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237" name="Rectangle 5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mtClean="0">
                <a:solidFill>
                  <a:srgbClr val="FFFF00"/>
                </a:solidFill>
              </a:rPr>
              <a:t>Dove si applica</a:t>
            </a:r>
          </a:p>
        </p:txBody>
      </p:sp>
      <p:pic>
        <p:nvPicPr>
          <p:cNvPr id="66563" name="Picture 4" descr="8000ap(lg)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0" y="3357563"/>
            <a:ext cx="3852863" cy="3235325"/>
          </a:xfrm>
          <a:noFill/>
        </p:spPr>
      </p:pic>
      <p:sp>
        <p:nvSpPr>
          <p:cNvPr id="735239" name="Text Box 7"/>
          <p:cNvSpPr txBox="1">
            <a:spLocks noChangeArrowheads="1"/>
          </p:cNvSpPr>
          <p:nvPr/>
        </p:nvSpPr>
        <p:spPr bwMode="auto">
          <a:xfrm>
            <a:off x="539750" y="3644900"/>
            <a:ext cx="3167063" cy="272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lnSpc>
                <a:spcPct val="105000"/>
              </a:lnSpc>
              <a:spcBef>
                <a:spcPct val="20000"/>
              </a:spcBef>
              <a:defRPr/>
            </a:pPr>
            <a:r>
              <a:rPr lang="it-IT" b="1" dirty="0">
                <a:solidFill>
                  <a:srgbClr val="FF0000"/>
                </a:solidFill>
              </a:rPr>
              <a:t>Sedi preferite</a:t>
            </a:r>
            <a:r>
              <a:rPr lang="it-IT" dirty="0"/>
              <a:t>:</a:t>
            </a:r>
          </a:p>
          <a:p>
            <a:pPr>
              <a:lnSpc>
                <a:spcPct val="105000"/>
              </a:lnSpc>
              <a:spcBef>
                <a:spcPct val="20000"/>
              </a:spcBef>
              <a:defRPr/>
            </a:pPr>
            <a:r>
              <a:rPr lang="it-IT" dirty="0"/>
              <a:t>dita della mano</a:t>
            </a:r>
          </a:p>
          <a:p>
            <a:pPr>
              <a:lnSpc>
                <a:spcPct val="105000"/>
              </a:lnSpc>
              <a:spcBef>
                <a:spcPct val="20000"/>
              </a:spcBef>
              <a:defRPr/>
            </a:pPr>
            <a:r>
              <a:rPr lang="it-IT" dirty="0"/>
              <a:t>alluce, orecchio, </a:t>
            </a:r>
          </a:p>
          <a:p>
            <a:pPr>
              <a:lnSpc>
                <a:spcPct val="105000"/>
              </a:lnSpc>
              <a:spcBef>
                <a:spcPct val="20000"/>
              </a:spcBef>
              <a:defRPr/>
            </a:pPr>
            <a:r>
              <a:rPr lang="it-IT" dirty="0"/>
              <a:t>labbra, naso</a:t>
            </a: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250825" y="1341438"/>
            <a:ext cx="8620125" cy="186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it-IT" sz="2800">
                <a:latin typeface="Comic Sans MS" pitchFamily="66" charset="0"/>
              </a:rPr>
              <a:t>La sonda può essere applicata in qualunque sede </a:t>
            </a:r>
          </a:p>
          <a:p>
            <a:pPr>
              <a:defRPr/>
            </a:pPr>
            <a:r>
              <a:rPr lang="it-IT" sz="2800">
                <a:latin typeface="Comic Sans MS" pitchFamily="66" charset="0"/>
              </a:rPr>
              <a:t>purchè permetta di orientare LED e fotodectector</a:t>
            </a:r>
          </a:p>
          <a:p>
            <a:pPr>
              <a:defRPr/>
            </a:pPr>
            <a:r>
              <a:rPr lang="it-IT" sz="2800">
                <a:latin typeface="Comic Sans MS" pitchFamily="66" charset="0"/>
              </a:rPr>
              <a:t>in modo diametralmente opposto al tessuto</a:t>
            </a:r>
          </a:p>
          <a:p>
            <a:pPr>
              <a:defRPr/>
            </a:pPr>
            <a:r>
              <a:rPr lang="it-IT" sz="2800">
                <a:latin typeface="Comic Sans MS" pitchFamily="66" charset="0"/>
              </a:rPr>
              <a:t>arterializzato</a:t>
            </a:r>
            <a:r>
              <a:rPr lang="it-IT" sz="3200"/>
              <a:t>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0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sz="4000" smtClean="0">
                <a:solidFill>
                  <a:srgbClr val="FFFF00"/>
                </a:solidFill>
                <a:latin typeface="Comic Sans MS" pitchFamily="66" charset="0"/>
              </a:rPr>
              <a:t>Principio  alla base del funzionamento</a:t>
            </a:r>
          </a:p>
        </p:txBody>
      </p:sp>
      <p:sp>
        <p:nvSpPr>
          <p:cNvPr id="7280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endParaRPr lang="it-IT" dirty="0" smtClean="0">
              <a:latin typeface="Comic Sans MS" pitchFamily="66" charset="0"/>
            </a:endParaRPr>
          </a:p>
          <a:p>
            <a:pPr eaLnBrk="1" hangingPunct="1">
              <a:defRPr/>
            </a:pPr>
            <a:r>
              <a:rPr lang="it-IT" sz="2400" dirty="0" smtClean="0">
                <a:latin typeface="Comic Sans MS" pitchFamily="66" charset="0"/>
              </a:rPr>
              <a:t>La saturazione arteriosa viene determinata misurando e confrontando la quantità di luce trasmessa attraverso i tessuti ad uno spettrofotometro da due diodi con una lunghezza d’onda compresa tra lo spettro del rosso (650 </a:t>
            </a:r>
            <a:r>
              <a:rPr lang="it-IT" sz="2400" dirty="0" err="1" smtClean="0">
                <a:latin typeface="Comic Sans MS" pitchFamily="66" charset="0"/>
              </a:rPr>
              <a:t>nm</a:t>
            </a:r>
            <a:r>
              <a:rPr lang="it-IT" sz="2400" dirty="0" smtClean="0">
                <a:latin typeface="Comic Sans MS" pitchFamily="66" charset="0"/>
              </a:rPr>
              <a:t>) e dell’infrarosso (940 </a:t>
            </a:r>
            <a:r>
              <a:rPr lang="it-IT" sz="2400" dirty="0" err="1" smtClean="0">
                <a:latin typeface="Comic Sans MS" pitchFamily="66" charset="0"/>
              </a:rPr>
              <a:t>nm</a:t>
            </a:r>
            <a:r>
              <a:rPr lang="it-IT" sz="2400" dirty="0" smtClean="0">
                <a:latin typeface="Comic Sans MS" pitchFamily="66" charset="0"/>
              </a:rPr>
              <a:t>).</a:t>
            </a:r>
          </a:p>
          <a:p>
            <a:pPr eaLnBrk="1" hangingPunct="1">
              <a:defRPr/>
            </a:pPr>
            <a:endParaRPr lang="it-IT" sz="2400" dirty="0" smtClean="0">
              <a:latin typeface="Comic Sans MS" pitchFamily="66" charset="0"/>
            </a:endParaRPr>
          </a:p>
          <a:p>
            <a:pPr eaLnBrk="1" hangingPunct="1">
              <a:defRPr/>
            </a:pPr>
            <a:r>
              <a:rPr lang="it-IT" sz="2400" dirty="0" smtClean="0">
                <a:latin typeface="Comic Sans MS" pitchFamily="66" charset="0"/>
              </a:rPr>
              <a:t>L’assorbimento di luce da parte dell’emoglobina a due diverse lunghezze d’onda è diversa, secondo il grado di ossigenazione dell’emoglobina.</a:t>
            </a:r>
          </a:p>
          <a:p>
            <a:pPr eaLnBrk="1" hangingPunct="1">
              <a:defRPr/>
            </a:pPr>
            <a:endParaRPr lang="it-IT" sz="2400" dirty="0" smtClean="0">
              <a:latin typeface="Comic Sans MS" pitchFamily="66" charset="0"/>
            </a:endParaRPr>
          </a:p>
          <a:p>
            <a:pPr eaLnBrk="1" hangingPunct="1">
              <a:defRPr/>
            </a:pPr>
            <a:endParaRPr lang="it-IT" sz="2400" dirty="0" smtClean="0">
              <a:latin typeface="Comic Sans MS" pitchFamily="66" charset="0"/>
            </a:endParaRPr>
          </a:p>
          <a:p>
            <a:pPr eaLnBrk="1" hangingPunct="1">
              <a:defRPr/>
            </a:pPr>
            <a:endParaRPr lang="it-IT" sz="2400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162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84213" y="0"/>
            <a:ext cx="6481762" cy="692150"/>
          </a:xfrm>
        </p:spPr>
        <p:txBody>
          <a:bodyPr/>
          <a:lstStyle/>
          <a:p>
            <a:pPr eaLnBrk="1" hangingPunct="1">
              <a:defRPr/>
            </a:pPr>
            <a:r>
              <a:rPr lang="it-IT" sz="2400" smtClean="0">
                <a:solidFill>
                  <a:srgbClr val="FFFF00"/>
                </a:solidFill>
                <a:latin typeface="Comic Sans MS" pitchFamily="66" charset="0"/>
              </a:rPr>
              <a:t>SatO2: principio di misura</a:t>
            </a:r>
          </a:p>
        </p:txBody>
      </p:sp>
      <p:pic>
        <p:nvPicPr>
          <p:cNvPr id="69635" name="Picture 3" descr="cpo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768350"/>
            <a:ext cx="4176713" cy="3092450"/>
          </a:xfrm>
          <a:noFill/>
        </p:spPr>
      </p:pic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4743450" y="620713"/>
            <a:ext cx="4400550" cy="3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latin typeface="Arial" charset="0"/>
              </a:rPr>
              <a:t>-- </a:t>
            </a:r>
            <a:r>
              <a:rPr lang="it-IT" sz="1800">
                <a:latin typeface="Comic Sans MS" pitchFamily="66" charset="0"/>
              </a:rPr>
              <a:t>Grafico mostra assorbimento alle diverse lunghezze d’onda della luce incidente </a:t>
            </a:r>
          </a:p>
          <a:p>
            <a:endParaRPr lang="it-IT" sz="1800">
              <a:latin typeface="Comic Sans MS" pitchFamily="66" charset="0"/>
            </a:endParaRPr>
          </a:p>
          <a:p>
            <a:r>
              <a:rPr lang="it-IT" sz="1800">
                <a:latin typeface="Comic Sans MS" pitchFamily="66" charset="0"/>
              </a:rPr>
              <a:t>-- Emoglobina ridotta assorbe piu’ luce</a:t>
            </a:r>
          </a:p>
          <a:p>
            <a:r>
              <a:rPr lang="it-IT" sz="1800">
                <a:latin typeface="Comic Sans MS" pitchFamily="66" charset="0"/>
              </a:rPr>
              <a:t>rossa (banda 600-750 nm) di quanto</a:t>
            </a:r>
          </a:p>
          <a:p>
            <a:r>
              <a:rPr lang="it-IT" sz="1800">
                <a:latin typeface="Comic Sans MS" pitchFamily="66" charset="0"/>
              </a:rPr>
              <a:t>non faccia ossiemoglobina.</a:t>
            </a:r>
          </a:p>
          <a:p>
            <a:endParaRPr lang="it-IT" sz="1800">
              <a:latin typeface="Comic Sans MS" pitchFamily="66" charset="0"/>
            </a:endParaRPr>
          </a:p>
          <a:p>
            <a:r>
              <a:rPr lang="it-IT" sz="1800">
                <a:latin typeface="Comic Sans MS" pitchFamily="66" charset="0"/>
              </a:rPr>
              <a:t>--Viceversa ossiemoglobina assorbe piu’</a:t>
            </a:r>
          </a:p>
          <a:p>
            <a:r>
              <a:rPr lang="it-IT" sz="1800">
                <a:latin typeface="Comic Sans MS" pitchFamily="66" charset="0"/>
              </a:rPr>
              <a:t> luce nell’infrarosso (banda 850-1000 nm)</a:t>
            </a:r>
          </a:p>
          <a:p>
            <a:r>
              <a:rPr lang="it-IT" sz="1800">
                <a:latin typeface="Comic Sans MS" pitchFamily="66" charset="0"/>
              </a:rPr>
              <a:t>di quanto non faccia emoglobina ridotta</a:t>
            </a:r>
            <a:r>
              <a:rPr lang="it-IT" sz="1800">
                <a:latin typeface="Arial" charset="0"/>
              </a:rPr>
              <a:t>. </a:t>
            </a:r>
          </a:p>
        </p:txBody>
      </p:sp>
      <p:pic>
        <p:nvPicPr>
          <p:cNvPr id="69637" name="Picture 5" descr="cpo2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 l="19792" t="11748" r="17587" b="15245"/>
          <a:stretch>
            <a:fillRect/>
          </a:stretch>
        </p:blipFill>
        <p:spPr>
          <a:xfrm>
            <a:off x="0" y="5200650"/>
            <a:ext cx="4103688" cy="1657350"/>
          </a:xfrm>
          <a:noFill/>
        </p:spPr>
      </p:pic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-31750" y="4241800"/>
            <a:ext cx="91757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800">
                <a:latin typeface="Comic Sans MS" pitchFamily="66" charset="0"/>
              </a:rPr>
              <a:t>Illuminando i tessuti con due lunghezze d’onda diverse, e valutando la differenza di </a:t>
            </a:r>
          </a:p>
          <a:p>
            <a:r>
              <a:rPr lang="it-IT" sz="1800">
                <a:latin typeface="Comic Sans MS" pitchFamily="66" charset="0"/>
              </a:rPr>
              <a:t>assorbimento variabile relativa alle due lunghezze d’onda si dovrebbe essere in grado di  valutare SatO2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70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 flipH="1">
            <a:off x="0" y="0"/>
            <a:ext cx="73025" cy="71438"/>
          </a:xfrm>
        </p:spPr>
        <p:txBody>
          <a:bodyPr/>
          <a:lstStyle/>
          <a:p>
            <a:pPr eaLnBrk="1" hangingPunct="1">
              <a:defRPr/>
            </a:pPr>
            <a:endParaRPr lang="it-IT" sz="1000" dirty="0" smtClean="0"/>
          </a:p>
        </p:txBody>
      </p:sp>
      <p:pic>
        <p:nvPicPr>
          <p:cNvPr id="70659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95400" y="1143000"/>
            <a:ext cx="4464050" cy="1866900"/>
          </a:xfrm>
          <a:noFill/>
        </p:spPr>
      </p:pic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158750" y="212725"/>
            <a:ext cx="87741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800">
                <a:latin typeface="Comic Sans MS" pitchFamily="66" charset="0"/>
              </a:rPr>
              <a:t>Se si illumina un dito con un led, la sua luce lo attraversa, e viene attenuata dagli </a:t>
            </a:r>
          </a:p>
          <a:p>
            <a:r>
              <a:rPr lang="it-IT" sz="1800">
                <a:latin typeface="Comic Sans MS" pitchFamily="66" charset="0"/>
              </a:rPr>
              <a:t>oggetti attraversati.</a:t>
            </a:r>
          </a:p>
        </p:txBody>
      </p:sp>
      <p:pic>
        <p:nvPicPr>
          <p:cNvPr id="70661" name="Picture 5" descr="figure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95288" y="4149725"/>
            <a:ext cx="7632700" cy="2135188"/>
          </a:xfrm>
          <a:noFill/>
        </p:spPr>
      </p:pic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323850" y="3217863"/>
            <a:ext cx="857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800">
                <a:latin typeface="Comic Sans MS" pitchFamily="66" charset="0"/>
              </a:rPr>
              <a:t>Nel suo cammino la luce incontra tessuti, ossa, pelle, sangue arterioso e venoso.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550" y="2133600"/>
            <a:ext cx="6480175" cy="4478338"/>
          </a:xfrm>
          <a:noFill/>
        </p:spPr>
      </p:pic>
      <p:sp>
        <p:nvSpPr>
          <p:cNvPr id="71683" name="Text Box 4"/>
          <p:cNvSpPr txBox="1">
            <a:spLocks noChangeArrowheads="1"/>
          </p:cNvSpPr>
          <p:nvPr/>
        </p:nvSpPr>
        <p:spPr bwMode="auto">
          <a:xfrm>
            <a:off x="158750" y="280988"/>
            <a:ext cx="1841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it-IT" sz="1200">
              <a:latin typeface="Arial" charset="0"/>
            </a:endParaRPr>
          </a:p>
        </p:txBody>
      </p:sp>
      <p:sp>
        <p:nvSpPr>
          <p:cNvPr id="71684" name="Text Box 5"/>
          <p:cNvSpPr txBox="1">
            <a:spLocks noChangeArrowheads="1"/>
          </p:cNvSpPr>
          <p:nvPr/>
        </p:nvSpPr>
        <p:spPr bwMode="auto">
          <a:xfrm>
            <a:off x="303213" y="141288"/>
            <a:ext cx="66119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800">
                <a:latin typeface="Comic Sans MS" pitchFamily="66" charset="0"/>
              </a:rPr>
              <a:t>-- Assorbitori di luce costante (ossa, tessuti, sangue venoso)</a:t>
            </a:r>
          </a:p>
        </p:txBody>
      </p:sp>
      <p:sp>
        <p:nvSpPr>
          <p:cNvPr id="71685" name="Text Box 6"/>
          <p:cNvSpPr txBox="1">
            <a:spLocks noChangeArrowheads="1"/>
          </p:cNvSpPr>
          <p:nvPr/>
        </p:nvSpPr>
        <p:spPr bwMode="auto">
          <a:xfrm>
            <a:off x="303213" y="644525"/>
            <a:ext cx="54594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800">
                <a:latin typeface="Comic Sans MS" pitchFamily="66" charset="0"/>
              </a:rPr>
              <a:t>-- Assorbitore di luce variabile (sangue arterioso)</a:t>
            </a:r>
          </a:p>
        </p:txBody>
      </p:sp>
      <p:sp>
        <p:nvSpPr>
          <p:cNvPr id="71686" name="Text Box 7"/>
          <p:cNvSpPr txBox="1">
            <a:spLocks noChangeArrowheads="1"/>
          </p:cNvSpPr>
          <p:nvPr/>
        </p:nvSpPr>
        <p:spPr bwMode="auto">
          <a:xfrm>
            <a:off x="303213" y="1220788"/>
            <a:ext cx="83185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800">
                <a:latin typeface="Comic Sans MS" pitchFamily="66" charset="0"/>
              </a:rPr>
              <a:t>-- Ciclo cardiaco determina quindi un segnale variabile nel tempo, di estremo </a:t>
            </a:r>
          </a:p>
          <a:p>
            <a:r>
              <a:rPr lang="it-IT" sz="1800">
                <a:latin typeface="Comic Sans MS" pitchFamily="66" charset="0"/>
              </a:rPr>
              <a:t>   interesse e significato fisiologico (segnale pletismografico)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850" name="Rectangle 2"/>
          <p:cNvSpPr>
            <a:spLocks noGrp="1" noRot="1" noChangeArrowheads="1"/>
          </p:cNvSpPr>
          <p:nvPr>
            <p:ph type="title" idx="4294967295"/>
          </p:nvPr>
        </p:nvSpPr>
        <p:spPr>
          <a:xfrm flipV="1">
            <a:off x="0" y="0"/>
            <a:ext cx="250825" cy="188913"/>
          </a:xfrm>
        </p:spPr>
        <p:txBody>
          <a:bodyPr/>
          <a:lstStyle/>
          <a:p>
            <a:pPr eaLnBrk="1" hangingPunct="1">
              <a:defRPr/>
            </a:pPr>
            <a:endParaRPr lang="it-IT" sz="4000" smtClean="0"/>
          </a:p>
        </p:txBody>
      </p:sp>
      <p:sp>
        <p:nvSpPr>
          <p:cNvPr id="71885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23850" y="0"/>
            <a:ext cx="8075613" cy="42211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it-IT" sz="200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000" smtClean="0">
                <a:latin typeface="Comic Sans MS" pitchFamily="66" charset="0"/>
              </a:rPr>
              <a:t>-- Un valore di SatO2 nel range 100%-94% e’ considerato normale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000" smtClean="0">
                <a:latin typeface="Comic Sans MS" pitchFamily="66" charset="0"/>
              </a:rPr>
              <a:t>-- per un valore inferiore a 94% si ha ipossia tessutale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000" smtClean="0">
                <a:latin typeface="Comic Sans MS" pitchFamily="66" charset="0"/>
              </a:rPr>
              <a:t>--valori al di sotto del 90% indicano la presenza di una ipossia </a:t>
            </a:r>
            <a:r>
              <a:rPr lang="it-IT" sz="2000" u="sng" smtClean="0">
                <a:latin typeface="Comic Sans MS" pitchFamily="66" charset="0"/>
              </a:rPr>
              <a:t>relativamente grave</a:t>
            </a:r>
            <a:r>
              <a:rPr lang="it-IT" sz="2000" smtClean="0">
                <a:latin typeface="Comic Sans MS" pitchFamily="66" charset="0"/>
              </a:rPr>
              <a:t> (PaO2 di circa 60 mmHg)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000" smtClean="0">
                <a:latin typeface="Comic Sans MS" pitchFamily="66" charset="0"/>
              </a:rPr>
              <a:t>-- per minore di 80% si ha uno stato </a:t>
            </a:r>
            <a:r>
              <a:rPr lang="it-IT" sz="2000" u="sng" smtClean="0">
                <a:latin typeface="Comic Sans MS" pitchFamily="66" charset="0"/>
              </a:rPr>
              <a:t>ipossico grave.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it-IT" sz="200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000" smtClean="0">
                <a:latin typeface="Comic Sans MS" pitchFamily="66" charset="0"/>
              </a:rPr>
              <a:t>--Un valore di SpO2 pari al 100% vuol dire che il paziente e’ ossigenato al suo meglio, ma non vuol dire che questo sia sufficiente: si pensi al caso degli anemici, per esempio in cui a fronte di valori di saturazione normali si e’ comunque in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it-IT" sz="2000" smtClean="0">
                <a:latin typeface="Comic Sans MS" pitchFamily="66" charset="0"/>
              </a:rPr>
              <a:t>  presenza di una scarsa ossigenazione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it-IT" sz="2000" smtClean="0">
              <a:latin typeface="Comic Sans MS" pitchFamily="66" charset="0"/>
            </a:endParaRPr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>
            <p:ph sz="half" idx="4294967295"/>
          </p:nvPr>
        </p:nvGraphicFramePr>
        <p:xfrm>
          <a:off x="250825" y="4437063"/>
          <a:ext cx="8604250" cy="1843087"/>
        </p:xfrm>
        <a:graphic>
          <a:graphicData uri="http://schemas.openxmlformats.org/presentationml/2006/ole">
            <p:oleObj spid="_x0000_s2050" name="Immagine bitmap" r:id="rId3" imgW="6582694" imgH="1409897" progId="PBrush">
              <p:embed/>
            </p:oleObj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210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it-IT" dirty="0" smtClean="0">
                <a:solidFill>
                  <a:srgbClr val="FFFF00"/>
                </a:solidFill>
              </a:rPr>
              <a:t>Limiti: interferenze con il segnale</a:t>
            </a:r>
          </a:p>
        </p:txBody>
      </p:sp>
      <p:sp>
        <p:nvSpPr>
          <p:cNvPr id="7342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412875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Movimenti (riducono le differenze tra le due lunghezze d’onda – apparente </a:t>
            </a:r>
            <a:r>
              <a:rPr lang="it-IT" sz="2800" dirty="0" err="1" smtClean="0">
                <a:latin typeface="Comic Sans MS" pitchFamily="66" charset="0"/>
              </a:rPr>
              <a:t>desaturazione</a:t>
            </a:r>
            <a:r>
              <a:rPr lang="it-IT" sz="2800" dirty="0" smtClean="0">
                <a:latin typeface="Comic Sans MS" pitchFamily="66" charset="0"/>
              </a:rPr>
              <a:t>)</a:t>
            </a: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Eccesso di luce ambientale</a:t>
            </a: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Smalto</a:t>
            </a: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Spiccata vasocostrizione</a:t>
            </a: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Presenza di vistosi edemi</a:t>
            </a: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Carbossiemoglobina, bilirubina</a:t>
            </a:r>
            <a:r>
              <a:rPr lang="it-IT" sz="2800" dirty="0" smtClean="0"/>
              <a:t> </a:t>
            </a:r>
          </a:p>
          <a:p>
            <a:pPr eaLnBrk="1" hangingPunct="1">
              <a:defRPr/>
            </a:pPr>
            <a:r>
              <a:rPr lang="it-IT" sz="2800" dirty="0" err="1" smtClean="0">
                <a:latin typeface="Comic Sans MS" pitchFamily="66" charset="0"/>
              </a:rPr>
              <a:t>Emoglobinopatie</a:t>
            </a:r>
            <a:endParaRPr lang="it-IT" sz="2800" dirty="0" smtClean="0">
              <a:latin typeface="Comic Sans MS" pitchFamily="66" charset="0"/>
            </a:endParaRPr>
          </a:p>
          <a:p>
            <a:pPr eaLnBrk="1" hangingPunct="1">
              <a:defRPr/>
            </a:pPr>
            <a:r>
              <a:rPr lang="it-IT" sz="2800" dirty="0" smtClean="0">
                <a:latin typeface="Comic Sans MS" pitchFamily="66" charset="0"/>
              </a:rPr>
              <a:t>Tempo di campionamento</a:t>
            </a:r>
          </a:p>
        </p:txBody>
      </p:sp>
      <p:pic>
        <p:nvPicPr>
          <p:cNvPr id="7270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2924175"/>
            <a:ext cx="3060700" cy="240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532813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9" name="Rectangle 7"/>
          <p:cNvSpPr>
            <a:spLocks noChangeArrowheads="1"/>
          </p:cNvSpPr>
          <p:nvPr/>
        </p:nvSpPr>
        <p:spPr bwMode="auto">
          <a:xfrm>
            <a:off x="4572000" y="5851525"/>
            <a:ext cx="47529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endParaRPr lang="it-IT" sz="32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pPr algn="ctr" eaLnBrk="0" hangingPunct="0">
              <a:defRPr/>
            </a:pPr>
            <a:r>
              <a:rPr lang="it-IT" sz="28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Dott.</a:t>
            </a:r>
            <a:r>
              <a:rPr lang="it-IT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lang="it-IT" sz="2800" b="1"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ssa Anna Boniotti</a:t>
            </a:r>
          </a:p>
        </p:txBody>
      </p:sp>
      <p:pic>
        <p:nvPicPr>
          <p:cNvPr id="74755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8400" y="404813"/>
            <a:ext cx="3627438" cy="597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37" name="AutoShape 13"/>
          <p:cNvSpPr>
            <a:spLocks noChangeArrowheads="1"/>
          </p:cNvSpPr>
          <p:nvPr/>
        </p:nvSpPr>
        <p:spPr bwMode="auto">
          <a:xfrm rot="16200000">
            <a:off x="1427162" y="-50799"/>
            <a:ext cx="2474913" cy="3529012"/>
          </a:xfrm>
          <a:prstGeom prst="wedgeEllipseCallout">
            <a:avLst>
              <a:gd name="adj1" fmla="val -23449"/>
              <a:gd name="adj2" fmla="val 7127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vert="eaVert" anchor="ctr"/>
          <a:lstStyle/>
          <a:p>
            <a:pPr algn="ctr">
              <a:defRPr/>
            </a:pPr>
            <a:endParaRPr lang="it-IT"/>
          </a:p>
        </p:txBody>
      </p:sp>
      <p:sp>
        <p:nvSpPr>
          <p:cNvPr id="103438" name="Text Box 14"/>
          <p:cNvSpPr txBox="1">
            <a:spLocks noChangeArrowheads="1"/>
          </p:cNvSpPr>
          <p:nvPr/>
        </p:nvSpPr>
        <p:spPr bwMode="auto">
          <a:xfrm>
            <a:off x="1187450" y="1125538"/>
            <a:ext cx="288131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/>
              <a:t>Grazie per l’attenzione!</a:t>
            </a:r>
          </a:p>
        </p:txBody>
      </p:sp>
      <p:pic>
        <p:nvPicPr>
          <p:cNvPr id="74758" name="Picture 15" descr="logo unif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5516563"/>
            <a:ext cx="202882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lusso">
  <a:themeElements>
    <a:clrScheme name="Flusso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Flusso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chemeClr val="bg2"/>
          </a:outer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Flusso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lusso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lusso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Stream</Template>
  <TotalTime>9179</TotalTime>
  <Words>1729</Words>
  <Application>Microsoft Office PowerPoint</Application>
  <PresentationFormat>Presentazione su schermo (4:3)</PresentationFormat>
  <Paragraphs>344</Paragraphs>
  <Slides>60</Slides>
  <Notes>1</Notes>
  <HiddenSlides>2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2</vt:i4>
      </vt:variant>
      <vt:variant>
        <vt:lpstr>Titoli diapositive</vt:lpstr>
      </vt:variant>
      <vt:variant>
        <vt:i4>60</vt:i4>
      </vt:variant>
    </vt:vector>
  </HeadingPairs>
  <TitlesOfParts>
    <vt:vector size="63" baseType="lpstr">
      <vt:lpstr>Flusso</vt:lpstr>
      <vt:lpstr>Documento</vt:lpstr>
      <vt:lpstr>Immagine bitmap</vt:lpstr>
      <vt:lpstr>Diapositiva 1</vt:lpstr>
      <vt:lpstr>DEFINIZIONE</vt:lpstr>
      <vt:lpstr>Diapositiva 3</vt:lpstr>
      <vt:lpstr>Trasporto dell’ossigeno PaO2 – Sat O2</vt:lpstr>
      <vt:lpstr>CURVA DI DISSOCIAZIONE DELL’Hb</vt:lpstr>
      <vt:lpstr>EMOGASANALISI ARTERIOSA</vt:lpstr>
      <vt:lpstr>VARIAZIONI DELLA PaO2 CON L’ETA’</vt:lpstr>
      <vt:lpstr>Diapositiva 8</vt:lpstr>
      <vt:lpstr>Diapositiva 9</vt:lpstr>
      <vt:lpstr>Diapositiva 10</vt:lpstr>
      <vt:lpstr>Diapositiva 11</vt:lpstr>
      <vt:lpstr>Diapositiva 12</vt:lpstr>
      <vt:lpstr>Diapositiva 13</vt:lpstr>
      <vt:lpstr>POSSIBILI COMPLICANZE</vt:lpstr>
      <vt:lpstr>POSSIBILI CAUSE DI ERRORI</vt:lpstr>
      <vt:lpstr>COSA MISURA:</vt:lpstr>
      <vt:lpstr>EMOGASANALISI: indicazioni cliniche</vt:lpstr>
      <vt:lpstr>Principali sistemi di regolazione del pH</vt:lpstr>
      <vt:lpstr>1. Compenso ematico</vt:lpstr>
      <vt:lpstr>Sistema bicarbonato/ acido carbonico</vt:lpstr>
      <vt:lpstr>pH del sangue</vt:lpstr>
      <vt:lpstr>Tamponamento intra/extracellulare</vt:lpstr>
      <vt:lpstr>2. Compenso polmonare</vt:lpstr>
      <vt:lpstr>3. Compenso renale</vt:lpstr>
      <vt:lpstr>Diapositiva 25</vt:lpstr>
      <vt:lpstr>Acidosi respiratoria</vt:lpstr>
      <vt:lpstr>Acidosi Respiratoria</vt:lpstr>
      <vt:lpstr>Alcalosi respiratoria</vt:lpstr>
      <vt:lpstr>Diapositiva 29</vt:lpstr>
      <vt:lpstr>CAUSE DI ALCALOSI RESPIRATORIA</vt:lpstr>
      <vt:lpstr>ALCALOSI RESPIRATORIA</vt:lpstr>
      <vt:lpstr>Acidosi metabolica</vt:lpstr>
      <vt:lpstr>Diapositiva 33</vt:lpstr>
      <vt:lpstr>CAUSE DI ACIDOSI METABOLICA</vt:lpstr>
      <vt:lpstr>Alcalosi metabolica</vt:lpstr>
      <vt:lpstr>Alcalosi Metabolica</vt:lpstr>
      <vt:lpstr>CAUSE DI ALCALOSI METABOLICA</vt:lpstr>
      <vt:lpstr>Disordini misti dell’equilibrio  acido-base</vt:lpstr>
      <vt:lpstr>Disordini misti dell’equilibrio  acido-base</vt:lpstr>
      <vt:lpstr>Disordini semplici e misti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Dove si applica</vt:lpstr>
      <vt:lpstr>Principio  alla base del funzionamento</vt:lpstr>
      <vt:lpstr>SatO2: principio di misura</vt:lpstr>
      <vt:lpstr>Diapositiva 55</vt:lpstr>
      <vt:lpstr>Diapositiva 56</vt:lpstr>
      <vt:lpstr>Diapositiva 57</vt:lpstr>
      <vt:lpstr>Limiti: interferenze con il segnale</vt:lpstr>
      <vt:lpstr>Diapositiva 59</vt:lpstr>
      <vt:lpstr>Diapositiva 60</vt:lpstr>
    </vt:vector>
  </TitlesOfParts>
  <Company>Scuola anestesia rianimazione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Aspetti organizzativi dei percorsi latex-safe:  un esempio di Check-list</dc:title>
  <dc:creator>Scuola anestesia rianimazione</dc:creator>
  <cp:lastModifiedBy>Anna</cp:lastModifiedBy>
  <cp:revision>649</cp:revision>
  <dcterms:created xsi:type="dcterms:W3CDTF">2001-03-22T11:18:08Z</dcterms:created>
  <dcterms:modified xsi:type="dcterms:W3CDTF">2017-10-31T21:51:36Z</dcterms:modified>
</cp:coreProperties>
</file>