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40" r:id="rId1"/>
  </p:sldMasterIdLst>
  <p:notesMasterIdLst>
    <p:notesMasterId r:id="rId25"/>
  </p:notesMasterIdLst>
  <p:sldIdLst>
    <p:sldId id="258" r:id="rId2"/>
    <p:sldId id="259" r:id="rId3"/>
    <p:sldId id="261" r:id="rId4"/>
    <p:sldId id="263" r:id="rId5"/>
    <p:sldId id="282" r:id="rId6"/>
    <p:sldId id="266" r:id="rId7"/>
    <p:sldId id="268" r:id="rId8"/>
    <p:sldId id="293" r:id="rId9"/>
    <p:sldId id="289" r:id="rId10"/>
    <p:sldId id="290" r:id="rId11"/>
    <p:sldId id="291" r:id="rId12"/>
    <p:sldId id="272" r:id="rId13"/>
    <p:sldId id="294" r:id="rId14"/>
    <p:sldId id="295" r:id="rId15"/>
    <p:sldId id="296" r:id="rId16"/>
    <p:sldId id="297" r:id="rId17"/>
    <p:sldId id="298" r:id="rId18"/>
    <p:sldId id="299" r:id="rId19"/>
    <p:sldId id="277" r:id="rId20"/>
    <p:sldId id="288" r:id="rId21"/>
    <p:sldId id="300" r:id="rId22"/>
    <p:sldId id="286" r:id="rId23"/>
    <p:sldId id="292" r:id="rId24"/>
  </p:sldIdLst>
  <p:sldSz cx="9144000" cy="6858000" type="screen4x3"/>
  <p:notesSz cx="6858000" cy="9144000"/>
  <p:custShowLst>
    <p:custShow name="Presentazione personalizzata 1" id="0">
      <p:sldLst>
        <p:sld r:id="rId4"/>
      </p:sldLst>
    </p:custShow>
  </p:custShowLst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pitchFamily="-72" charset="0"/>
        <a:ea typeface="ＭＳ Ｐゴシック" pitchFamily="-72" charset="-128"/>
        <a:cs typeface="ＭＳ Ｐゴシック" pitchFamily="-72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FFFF"/>
    <a:srgbClr val="FFCC00"/>
    <a:srgbClr val="FFFF99"/>
    <a:srgbClr val="FFFF66"/>
    <a:srgbClr val="FF9999"/>
    <a:srgbClr val="00FF00"/>
    <a:srgbClr val="FFF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396" autoAdjust="0"/>
    <p:restoredTop sz="94645" autoAdjust="0"/>
  </p:normalViewPr>
  <p:slideViewPr>
    <p:cSldViewPr>
      <p:cViewPr varScale="1">
        <p:scale>
          <a:sx n="167" d="100"/>
          <a:sy n="167" d="100"/>
        </p:scale>
        <p:origin x="28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63" d="100"/>
        <a:sy n="1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Arial" pitchFamily="-72" charset="0"/>
                <a:cs typeface="Arial" pitchFamily="-72" charset="0"/>
              </a:defRPr>
            </a:lvl1pPr>
          </a:lstStyle>
          <a:p>
            <a:fld id="{290C6F48-19D4-48F1-B699-FEBBE3D27F09}" type="datetimeFigureOut">
              <a:rPr lang="en-GB"/>
              <a:pPr/>
              <a:t>11/03/2019</a:t>
            </a:fld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Fare clic per modificare gli stili del testo dello schema</a:t>
            </a:r>
          </a:p>
          <a:p>
            <a:pPr lvl="1"/>
            <a:r>
              <a:rPr lang="en-GB" noProof="0"/>
              <a:t>Secondo livello</a:t>
            </a:r>
          </a:p>
          <a:p>
            <a:pPr lvl="2"/>
            <a:r>
              <a:rPr lang="en-GB" noProof="0"/>
              <a:t>Terzo livello</a:t>
            </a:r>
          </a:p>
          <a:p>
            <a:pPr lvl="3"/>
            <a:r>
              <a:rPr lang="en-GB" noProof="0"/>
              <a:t>Quarto livello</a:t>
            </a:r>
          </a:p>
          <a:p>
            <a:pPr lvl="4"/>
            <a:r>
              <a:rPr lang="en-GB" noProof="0"/>
              <a:t>Quinto livello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Arial" pitchFamily="-72" charset="0"/>
                <a:cs typeface="Arial" pitchFamily="-72" charset="0"/>
              </a:defRPr>
            </a:lvl1pPr>
          </a:lstStyle>
          <a:p>
            <a:fld id="{B8B633D2-6233-4080-A785-83A89754AE6D}" type="slidenum">
              <a:rPr lang="en-GB"/>
              <a:pPr/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pitchFamily="-72" charset="-128"/>
        <a:cs typeface="ＭＳ Ｐゴシック" pitchFamily="-7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pitchFamily="-72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pitchFamily="-72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pitchFamily="-72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pitchFamily="-72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Calibri" pitchFamily="-7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Calibri" pitchFamily="-72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Calibri" pitchFamily="-72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Calibri" pitchFamily="-72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Calibri" pitchFamily="-72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Calibri" pitchFamily="-72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Placeholder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Placeholder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GB">
              <a:latin typeface="Calibri" pitchFamily="-72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Calibri" pitchFamily="-72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Calibri" pitchFamily="-72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2BC518-CC85-4A6F-B15D-20547986C5EF}" type="datetimeFigureOut">
              <a:rPr lang="it-IT"/>
              <a:pPr/>
              <a:t>11/03/19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3D7F9-C0D5-4F81-BF28-256D69B0D6D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0BB14F-CCD9-4DEB-8634-EF0021A2BE3A}" type="datetimeFigureOut">
              <a:rPr lang="it-IT"/>
              <a:pPr/>
              <a:t>11/03/19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ECAFD-C516-4887-B4BE-E7D83A47A7C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6EFF21-9BED-42AB-AA93-34F03313E8C5}" type="datetimeFigureOut">
              <a:rPr lang="it-IT"/>
              <a:pPr/>
              <a:t>11/03/19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A3259-00CB-46FB-BAFF-CAFAF4EBB3B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F60878-C0B1-4730-8408-1F438E152FD7}" type="datetimeFigureOut">
              <a:rPr lang="it-IT"/>
              <a:pPr/>
              <a:t>11/03/19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1B994-7AA2-40E4-9426-FDF68371C9E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293E44-79FF-43DB-BCF4-1C17978CA662}" type="datetimeFigureOut">
              <a:rPr lang="it-IT"/>
              <a:pPr/>
              <a:t>11/03/19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D87F13-638C-4237-A487-CB8CFF38CFF6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51C233-79E4-497B-B643-6FE87D08EBD1}" type="datetimeFigureOut">
              <a:rPr lang="it-IT"/>
              <a:pPr/>
              <a:t>11/03/19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1CA24-46D1-4BA7-A63C-995195B1906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185DDC-6BB6-4818-A2E7-DF551D346FE9}" type="datetimeFigureOut">
              <a:rPr lang="it-IT"/>
              <a:pPr/>
              <a:t>11/03/19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D25E0-71BF-47FD-92B7-6F1F6116A8B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7390B1-7259-4A3F-8267-AC8EDA868F7F}" type="datetimeFigureOut">
              <a:rPr lang="it-IT"/>
              <a:pPr/>
              <a:t>11/03/19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3C2B6-02E6-4A2E-B4FD-7B65A30AB15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5E73DC0-8ED3-4C9D-AF12-AB436A226A0B}" type="datetimeFigureOut">
              <a:rPr lang="it-IT"/>
              <a:pPr/>
              <a:t>11/03/19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E0BA3-74B4-425B-A8F9-83277B8AC209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B60901-77CC-4573-AACB-640D72F5A999}" type="datetimeFigureOut">
              <a:rPr lang="it-IT"/>
              <a:pPr/>
              <a:t>11/03/19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314D5-005D-4A5E-A25B-80D140B736E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4A0D06-5413-4E72-A561-16A3C70D8E2D}" type="datetimeFigureOut">
              <a:rPr lang="it-IT"/>
              <a:pPr/>
              <a:t>11/03/19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79760E-7EA7-4A88-BEBC-D70804A2B7DC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shade val="30000"/>
                <a:satMod val="2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2355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ea typeface="Arial" pitchFamily="-72" charset="0"/>
                <a:cs typeface="Arial" pitchFamily="-72" charset="0"/>
              </a:defRPr>
            </a:lvl1pPr>
          </a:lstStyle>
          <a:p>
            <a:fld id="{FFAACAEA-4B18-4771-B5CC-BE1CC104BB60}" type="datetimeFigureOut">
              <a:rPr lang="it-IT"/>
              <a:pPr/>
              <a:t>11/03/19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ea typeface="Arial" pitchFamily="-72" charset="0"/>
                <a:cs typeface="Arial" pitchFamily="-72" charset="0"/>
              </a:defRPr>
            </a:lvl1pPr>
          </a:lstStyle>
          <a:p>
            <a:fld id="{B1780AA7-3D72-428F-9AC0-F855BE79081F}" type="slidenum">
              <a:rPr lang="it-IT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51" r:id="rId1"/>
    <p:sldLayoutId id="2147484550" r:id="rId2"/>
    <p:sldLayoutId id="2147484549" r:id="rId3"/>
    <p:sldLayoutId id="2147484548" r:id="rId4"/>
    <p:sldLayoutId id="2147484547" r:id="rId5"/>
    <p:sldLayoutId id="2147484546" r:id="rId6"/>
    <p:sldLayoutId id="2147484545" r:id="rId7"/>
    <p:sldLayoutId id="2147484544" r:id="rId8"/>
    <p:sldLayoutId id="2147484543" r:id="rId9"/>
    <p:sldLayoutId id="2147484542" r:id="rId10"/>
    <p:sldLayoutId id="2147484541" r:id="rId11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•"/>
        <a:defRPr sz="32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–"/>
        <a:defRPr sz="2800" kern="1200">
          <a:solidFill>
            <a:schemeClr val="tx1"/>
          </a:solidFill>
          <a:latin typeface="+mn-lt"/>
          <a:ea typeface="ＭＳ Ｐゴシック" pitchFamily="-72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•"/>
        <a:defRPr sz="2400" kern="1200">
          <a:solidFill>
            <a:schemeClr val="tx1"/>
          </a:solidFill>
          <a:latin typeface="+mn-lt"/>
          <a:ea typeface="ＭＳ Ｐゴシック" pitchFamily="-72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–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»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metheus.uni-tuebingen.de/sec/vl/documents/21/GI-Bilder/mechan-Ileus_650M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it-IT">
              <a:ea typeface="+mj-ea"/>
              <a:cs typeface="+mj-cs"/>
            </a:endParaRPr>
          </a:p>
        </p:txBody>
      </p:sp>
      <p:sp>
        <p:nvSpPr>
          <p:cNvPr id="5123" name="Sottotito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marL="635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GB">
              <a:ea typeface="+mn-ea"/>
              <a:cs typeface="+mn-cs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" descr="logounifeBN"/>
          <p:cNvPicPr>
            <a:picLocks noChangeAspect="1" noChangeArrowheads="1"/>
          </p:cNvPicPr>
          <p:nvPr/>
        </p:nvPicPr>
        <p:blipFill>
          <a:blip r:embed="rId4"/>
          <a:srcRect b="-13777"/>
          <a:stretch>
            <a:fillRect/>
          </a:stretch>
        </p:blipFill>
        <p:spPr bwMode="auto">
          <a:xfrm>
            <a:off x="3233738" y="1133475"/>
            <a:ext cx="84772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Rettangolo 5"/>
          <p:cNvSpPr>
            <a:spLocks noChangeArrowheads="1"/>
          </p:cNvSpPr>
          <p:nvPr/>
        </p:nvSpPr>
        <p:spPr bwMode="auto">
          <a:xfrm>
            <a:off x="1115616" y="188640"/>
            <a:ext cx="53117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GRAND ROUNDS 2014</a:t>
            </a:r>
          </a:p>
          <a:p>
            <a:pPr algn="ctr">
              <a:defRPr/>
            </a:pPr>
            <a:r>
              <a:rPr lang="it-IT" b="1" dirty="0">
                <a:ln>
                  <a:solidFill>
                    <a:schemeClr val="bg1"/>
                  </a:solidFill>
                </a:ln>
                <a:solidFill>
                  <a:sysClr val="windowText" lastClr="000000"/>
                </a:solidFill>
              </a:rPr>
              <a:t>DIPARTIMENTO CHIRURGICO</a:t>
            </a:r>
          </a:p>
        </p:txBody>
      </p:sp>
      <p:sp>
        <p:nvSpPr>
          <p:cNvPr id="14342" name="Text Box 11"/>
          <p:cNvSpPr txBox="1">
            <a:spLocks noChangeArrowheads="1"/>
          </p:cNvSpPr>
          <p:nvPr/>
        </p:nvSpPr>
        <p:spPr bwMode="auto">
          <a:xfrm>
            <a:off x="0" y="6384925"/>
            <a:ext cx="6396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b="1">
                <a:solidFill>
                  <a:srgbClr val="FFFFFF"/>
                </a:solidFill>
              </a:rPr>
              <a:t> </a:t>
            </a:r>
            <a:r>
              <a:rPr lang="en-GB" sz="2000" b="1" i="1">
                <a:solidFill>
                  <a:srgbClr val="FFFFFF"/>
                </a:solidFill>
              </a:rPr>
              <a:t> Paolo Zamboni, </a:t>
            </a:r>
            <a:r>
              <a:rPr lang="en-GB" sz="2000" b="1" i="1"/>
              <a:t>Maria Grazia Sibilla</a:t>
            </a:r>
            <a:r>
              <a:rPr lang="en-GB" sz="2000" b="1" i="1">
                <a:solidFill>
                  <a:srgbClr val="FFFFFF"/>
                </a:solidFill>
              </a:rPr>
              <a:t>,  Savino Occhionorelli</a:t>
            </a:r>
          </a:p>
        </p:txBody>
      </p:sp>
      <p:sp>
        <p:nvSpPr>
          <p:cNvPr id="14343" name="Text Box 12"/>
          <p:cNvSpPr txBox="1">
            <a:spLocks noChangeArrowheads="1"/>
          </p:cNvSpPr>
          <p:nvPr/>
        </p:nvSpPr>
        <p:spPr bwMode="auto">
          <a:xfrm>
            <a:off x="6842125" y="5683250"/>
            <a:ext cx="625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 sz="1800"/>
          </a:p>
        </p:txBody>
      </p:sp>
      <p:pic>
        <p:nvPicPr>
          <p:cNvPr id="14344" name="Picture 11" descr="Schermata 2014-12-11 a 16"/>
          <p:cNvPicPr>
            <a:picLocks noChangeAspect="1" noChangeArrowheads="1"/>
          </p:cNvPicPr>
          <p:nvPr/>
        </p:nvPicPr>
        <p:blipFill>
          <a:blip r:embed="rId5"/>
          <a:srcRect l="14670" t="10483" r="8942" b="12489"/>
          <a:stretch>
            <a:fillRect/>
          </a:stretch>
        </p:blipFill>
        <p:spPr bwMode="auto">
          <a:xfrm>
            <a:off x="395288" y="152400"/>
            <a:ext cx="7620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468313" y="1989138"/>
            <a:ext cx="63246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600" b="1" dirty="0">
                <a:solidFill>
                  <a:srgbClr val="FFF801"/>
                </a:solidFill>
              </a:rPr>
              <a:t>SIAMO VICINI AD IDENTIFICARE I GENI DELLA SINDROME ADERENZIALE?</a:t>
            </a:r>
          </a:p>
        </p:txBody>
      </p:sp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 l="6351"/>
          <a:stretch>
            <a:fillRect/>
          </a:stretch>
        </p:blipFill>
        <p:spPr bwMode="auto">
          <a:xfrm>
            <a:off x="533400" y="571500"/>
            <a:ext cx="7350125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4343400" y="304800"/>
            <a:ext cx="4660900" cy="2566988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3200">
                <a:latin typeface="Arial Rounded MT Bold" pitchFamily="-72" charset="0"/>
              </a:rPr>
              <a:t>Il tempo di guarigione delle ferite è ancora più basso se le varianti genetiche “buone” sono 2…</a:t>
            </a:r>
          </a:p>
        </p:txBody>
      </p:sp>
    </p:spTree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ular Callout 1"/>
          <p:cNvSpPr>
            <a:spLocks noChangeArrowheads="1"/>
          </p:cNvSpPr>
          <p:nvPr/>
        </p:nvSpPr>
        <p:spPr bwMode="auto">
          <a:xfrm>
            <a:off x="34925" y="862013"/>
            <a:ext cx="4722813" cy="5157787"/>
          </a:xfrm>
          <a:prstGeom prst="wedgeRectCallout">
            <a:avLst>
              <a:gd name="adj1" fmla="val 76523"/>
              <a:gd name="adj2" fmla="val -19315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0722" name="Segnaposto contenuto 2"/>
          <p:cNvSpPr>
            <a:spLocks/>
          </p:cNvSpPr>
          <p:nvPr/>
        </p:nvSpPr>
        <p:spPr bwMode="auto">
          <a:xfrm>
            <a:off x="77788" y="846138"/>
            <a:ext cx="46355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defTabSz="457200">
              <a:spcBef>
                <a:spcPct val="20000"/>
              </a:spcBef>
              <a:buFont typeface="Arial" pitchFamily="-72" charset="0"/>
              <a:buNone/>
            </a:pPr>
            <a:r>
              <a:rPr lang="en-US" sz="2600">
                <a:latin typeface="Arial Rounded MT Bold" pitchFamily="-72" charset="0"/>
              </a:rPr>
              <a:t>La domanda è: </a:t>
            </a:r>
          </a:p>
          <a:p>
            <a:pPr algn="ctr" defTabSz="457200">
              <a:spcBef>
                <a:spcPct val="20000"/>
              </a:spcBef>
              <a:buFont typeface="Arial" pitchFamily="-72" charset="0"/>
              <a:buNone/>
            </a:pPr>
            <a:r>
              <a:rPr lang="en-US" sz="2600">
                <a:latin typeface="Arial Rounded MT Bold" pitchFamily="-72" charset="0"/>
              </a:rPr>
              <a:t>Esistono varianti geniche che favoriscono lo sviluppo di sindromi aderenziali tenaci e potenzialmente occlusive?</a:t>
            </a:r>
          </a:p>
          <a:p>
            <a:pPr algn="ctr" defTabSz="457200">
              <a:spcBef>
                <a:spcPct val="20000"/>
              </a:spcBef>
              <a:buFont typeface="Arial" pitchFamily="-72" charset="0"/>
              <a:buNone/>
            </a:pPr>
            <a:endParaRPr lang="en-US" sz="2600">
              <a:latin typeface="Arial Rounded MT Bold" pitchFamily="-72" charset="0"/>
            </a:endParaRPr>
          </a:p>
          <a:p>
            <a:pPr algn="ctr" defTabSz="457200">
              <a:spcBef>
                <a:spcPct val="20000"/>
              </a:spcBef>
              <a:buFont typeface="Arial" pitchFamily="-72" charset="0"/>
              <a:buNone/>
            </a:pPr>
            <a:r>
              <a:rPr lang="en-US" sz="2600">
                <a:latin typeface="Arial Rounded MT Bold" pitchFamily="-72" charset="0"/>
              </a:rPr>
              <a:t>Oppure varianti geniche che favoriscono lo sviluppo di aderenze morbide non sintomatiche e non forviere di ileo meccanico?  </a:t>
            </a:r>
          </a:p>
        </p:txBody>
      </p:sp>
      <p:pic>
        <p:nvPicPr>
          <p:cNvPr id="30723" name="Immagine 17" descr="house.jpg"/>
          <p:cNvPicPr>
            <a:picLocks noChangeAspect="1"/>
          </p:cNvPicPr>
          <p:nvPr/>
        </p:nvPicPr>
        <p:blipFill>
          <a:blip r:embed="rId2"/>
          <a:srcRect r="7816"/>
          <a:stretch>
            <a:fillRect/>
          </a:stretch>
        </p:blipFill>
        <p:spPr bwMode="auto">
          <a:xfrm>
            <a:off x="6145213" y="574675"/>
            <a:ext cx="2998787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>
            <a:spLocks noGrp="1" noChangeArrowheads="1"/>
          </p:cNvSpPr>
          <p:nvPr>
            <p:ph idx="1"/>
          </p:nvPr>
        </p:nvSpPr>
        <p:spPr>
          <a:xfrm>
            <a:off x="468313" y="1025525"/>
            <a:ext cx="8229600" cy="5761038"/>
          </a:xfrm>
        </p:spPr>
        <p:txBody>
          <a:bodyPr rtlCol="0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b="1" u="sng" dirty="0">
                <a:latin typeface="Arial Rounded MT Bold" pitchFamily="34" charset="0"/>
                <a:ea typeface="+mn-ea"/>
                <a:cs typeface="+mn-cs"/>
              </a:rPr>
              <a:t>STUDIO CASO CONTROLLO</a:t>
            </a:r>
            <a:r>
              <a:rPr lang="it-IT" sz="2800" b="1" dirty="0">
                <a:latin typeface="Arial Rounded MT Bold" pitchFamily="34" charset="0"/>
                <a:ea typeface="+mn-ea"/>
                <a:cs typeface="+mn-cs"/>
              </a:rPr>
              <a:t>.</a:t>
            </a:r>
            <a:endParaRPr lang="it-IT" sz="1800" b="1" dirty="0">
              <a:latin typeface="Arial Rounded MT Bold" pitchFamily="34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b="1" u="sng" dirty="0">
                <a:latin typeface="Arial Rounded MT Bold" pitchFamily="34" charset="0"/>
                <a:ea typeface="+mn-ea"/>
                <a:cs typeface="+mn-cs"/>
              </a:rPr>
              <a:t>CRITERI </a:t>
            </a:r>
            <a:r>
              <a:rPr lang="it-IT" sz="2800" b="1" u="sng" dirty="0" err="1">
                <a:latin typeface="Arial Rounded MT Bold" pitchFamily="34" charset="0"/>
                <a:ea typeface="+mn-ea"/>
                <a:cs typeface="+mn-cs"/>
              </a:rPr>
              <a:t>DI</a:t>
            </a:r>
            <a:r>
              <a:rPr lang="it-IT" sz="2800" b="1" u="sng" dirty="0">
                <a:latin typeface="Arial Rounded MT Bold" pitchFamily="34" charset="0"/>
                <a:ea typeface="+mn-ea"/>
                <a:cs typeface="+mn-cs"/>
              </a:rPr>
              <a:t> INCLUSIONE </a:t>
            </a:r>
            <a:r>
              <a:rPr lang="it-IT" sz="1800" b="1" dirty="0">
                <a:latin typeface="Arial Rounded MT Bold" pitchFamily="34" charset="0"/>
                <a:ea typeface="+mn-ea"/>
                <a:cs typeface="+mn-cs"/>
              </a:rPr>
              <a:t>:</a:t>
            </a:r>
          </a:p>
          <a:p>
            <a:pPr marL="598488" lvl="1" indent="-3429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000" b="1" dirty="0">
                <a:latin typeface="Arial Rounded MT Bold" pitchFamily="34" charset="0"/>
                <a:ea typeface="+mn-ea"/>
                <a:cs typeface="+mn-cs"/>
              </a:rPr>
              <a:t>Ileo meccanico da sindrome </a:t>
            </a:r>
            <a:r>
              <a:rPr lang="it-IT" sz="2000" b="1" dirty="0" err="1">
                <a:latin typeface="Arial Rounded MT Bold" pitchFamily="34" charset="0"/>
                <a:ea typeface="+mn-ea"/>
                <a:cs typeface="+mn-cs"/>
              </a:rPr>
              <a:t>aderenziale</a:t>
            </a:r>
            <a:endParaRPr lang="it-IT" sz="2000" b="1" dirty="0">
              <a:latin typeface="Arial Rounded MT Bold" pitchFamily="34" charset="0"/>
              <a:ea typeface="+mn-ea"/>
              <a:cs typeface="+mn-cs"/>
            </a:endParaRPr>
          </a:p>
          <a:p>
            <a:pPr marL="598488" lvl="1" indent="-3429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000" b="1" dirty="0">
                <a:latin typeface="Arial Rounded MT Bold" pitchFamily="34" charset="0"/>
                <a:ea typeface="+mn-ea"/>
                <a:cs typeface="+mn-cs"/>
              </a:rPr>
              <a:t>Sindrome </a:t>
            </a:r>
            <a:r>
              <a:rPr lang="it-IT" sz="2000" b="1" dirty="0" err="1">
                <a:latin typeface="Arial Rounded MT Bold" pitchFamily="34" charset="0"/>
                <a:ea typeface="+mn-ea"/>
                <a:cs typeface="+mn-cs"/>
              </a:rPr>
              <a:t>aderenziale</a:t>
            </a:r>
            <a:r>
              <a:rPr lang="it-IT" sz="2000" b="1" dirty="0">
                <a:latin typeface="Arial Rounded MT Bold" pitchFamily="34" charset="0"/>
                <a:ea typeface="+mn-ea"/>
                <a:cs typeface="+mn-cs"/>
              </a:rPr>
              <a:t>  non occludente</a:t>
            </a:r>
          </a:p>
          <a:p>
            <a:pPr marL="198438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b="1" u="sng" dirty="0">
                <a:latin typeface="Arial Rounded MT Bold" pitchFamily="34" charset="0"/>
                <a:ea typeface="+mn-ea"/>
                <a:cs typeface="+mn-cs"/>
              </a:rPr>
              <a:t>CRITERI </a:t>
            </a:r>
            <a:r>
              <a:rPr lang="it-IT" sz="2800" b="1" u="sng" dirty="0" err="1">
                <a:latin typeface="Arial Rounded MT Bold" pitchFamily="34" charset="0"/>
                <a:ea typeface="+mn-ea"/>
                <a:cs typeface="+mn-cs"/>
              </a:rPr>
              <a:t>DI</a:t>
            </a:r>
            <a:r>
              <a:rPr lang="it-IT" sz="2800" b="1" u="sng" dirty="0">
                <a:latin typeface="Arial Rounded MT Bold" pitchFamily="34" charset="0"/>
                <a:ea typeface="+mn-ea"/>
                <a:cs typeface="+mn-cs"/>
              </a:rPr>
              <a:t> ESCLUSIONE</a:t>
            </a:r>
            <a:r>
              <a:rPr lang="it-IT" sz="2800" b="1" dirty="0">
                <a:latin typeface="Arial Rounded MT Bold" pitchFamily="34" charset="0"/>
                <a:ea typeface="+mn-ea"/>
                <a:cs typeface="+mn-cs"/>
              </a:rPr>
              <a:t>:</a:t>
            </a:r>
          </a:p>
          <a:p>
            <a:pPr marL="598488" lvl="1" indent="-3429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000" b="1" dirty="0">
                <a:latin typeface="Arial Rounded MT Bold" pitchFamily="34" charset="0"/>
                <a:ea typeface="+mn-ea"/>
                <a:cs typeface="+mn-cs"/>
              </a:rPr>
              <a:t>Occlusione da : cancro, volvolo, ernia etc.</a:t>
            </a:r>
          </a:p>
          <a:p>
            <a:pPr marL="598488" lvl="1" indent="-3429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000" b="1" dirty="0">
                <a:latin typeface="Arial Rounded MT Bold" pitchFamily="34" charset="0"/>
                <a:ea typeface="+mn-ea"/>
                <a:cs typeface="+mn-cs"/>
              </a:rPr>
              <a:t>Sindrome </a:t>
            </a:r>
            <a:r>
              <a:rPr lang="it-IT" sz="2000" b="1" dirty="0" err="1">
                <a:latin typeface="Arial Rounded MT Bold" pitchFamily="34" charset="0"/>
                <a:ea typeface="+mn-ea"/>
                <a:cs typeface="+mn-cs"/>
              </a:rPr>
              <a:t>aderenziale</a:t>
            </a:r>
            <a:r>
              <a:rPr lang="it-IT" sz="2000" b="1" dirty="0">
                <a:latin typeface="Arial Rounded MT Bold" pitchFamily="34" charset="0"/>
                <a:ea typeface="+mn-ea"/>
                <a:cs typeface="+mn-cs"/>
              </a:rPr>
              <a:t> da : radioterapia, peritonite etc.</a:t>
            </a:r>
          </a:p>
          <a:p>
            <a:pPr marL="598488" lvl="1" indent="-342900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it-IT" sz="2000" b="1" dirty="0">
                <a:latin typeface="Arial Rounded MT Bold" pitchFamily="34" charset="0"/>
                <a:ea typeface="+mn-ea"/>
                <a:cs typeface="+mn-cs"/>
              </a:rPr>
              <a:t>Malattie ematologiche e/o della coagulazione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b="1" u="sng" dirty="0">
                <a:latin typeface="Arial Rounded MT Bold" pitchFamily="34" charset="0"/>
                <a:ea typeface="+mn-ea"/>
                <a:cs typeface="+mn-cs"/>
              </a:rPr>
              <a:t>CONTROLLI</a:t>
            </a:r>
            <a:r>
              <a:rPr lang="it-IT" sz="1800" b="1" dirty="0">
                <a:latin typeface="Arial Rounded MT Bold" pitchFamily="34" charset="0"/>
                <a:ea typeface="+mn-ea"/>
                <a:cs typeface="+mn-cs"/>
              </a:rPr>
              <a:t>: </a:t>
            </a:r>
            <a:r>
              <a:rPr lang="it-IT" sz="2000" b="1" dirty="0">
                <a:latin typeface="Arial Rounded MT Bold" pitchFamily="34" charset="0"/>
                <a:ea typeface="+mn-ea"/>
                <a:cs typeface="+mn-cs"/>
              </a:rPr>
              <a:t>97 soggetti sani omogenei per sesso, età, latitudine e razza.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it-IT" sz="2800" b="1" u="sng" dirty="0">
                <a:latin typeface="Arial Rounded MT Bold" pitchFamily="34" charset="0"/>
                <a:ea typeface="+mn-ea"/>
                <a:cs typeface="+mn-cs"/>
              </a:rPr>
              <a:t>ANALISI GENOTIPICA </a:t>
            </a:r>
            <a:r>
              <a:rPr lang="it-IT" sz="2000" b="1" dirty="0">
                <a:latin typeface="Arial Rounded MT Bold" pitchFamily="34" charset="0"/>
                <a:ea typeface="+mn-ea"/>
                <a:cs typeface="+mn-cs"/>
              </a:rPr>
              <a:t>di 85 pazienti e 97 controlli :</a:t>
            </a:r>
          </a:p>
          <a:p>
            <a:pPr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sz="2000" b="1" dirty="0">
                <a:solidFill>
                  <a:srgbClr val="000000"/>
                </a:solidFill>
                <a:latin typeface="Arial Rounded MT Bold" pitchFamily="34" charset="0"/>
                <a:ea typeface="+mn-ea"/>
                <a:cs typeface="+mn-cs"/>
              </a:rPr>
              <a:t>                      </a:t>
            </a:r>
            <a:r>
              <a:rPr lang="it-IT" sz="2000" b="1" dirty="0">
                <a:latin typeface="Arial Rounded MT Bold" pitchFamily="34" charset="0"/>
                <a:ea typeface="+mn-ea"/>
                <a:cs typeface="+mn-cs"/>
              </a:rPr>
              <a:t>- tre polimorfismi catena A (V34L, P564L, Y204F)</a:t>
            </a:r>
          </a:p>
          <a:p>
            <a:pPr eaLnBrk="1" fontAlgn="auto" hangingPunct="1">
              <a:spcAft>
                <a:spcPts val="0"/>
              </a:spcAft>
              <a:buFont typeface="Wingdings 3" pitchFamily="18" charset="2"/>
              <a:buNone/>
              <a:defRPr/>
            </a:pPr>
            <a:r>
              <a:rPr lang="it-IT" sz="2000" b="1" dirty="0">
                <a:latin typeface="Arial Rounded MT Bold" pitchFamily="34" charset="0"/>
                <a:ea typeface="+mn-ea"/>
                <a:cs typeface="+mn-cs"/>
              </a:rPr>
              <a:t>                       - uno della catena B (H95R)</a:t>
            </a:r>
          </a:p>
          <a:p>
            <a:pPr eaLnBrk="1" fontAlgn="auto" hangingPunct="1">
              <a:spcAft>
                <a:spcPts val="0"/>
              </a:spcAft>
              <a:buFontTx/>
              <a:buAutoNum type="arabicParenR"/>
              <a:defRPr/>
            </a:pPr>
            <a:endParaRPr lang="en-GB" sz="1800" b="1" dirty="0"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681882" y="188913"/>
            <a:ext cx="578023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4000" b="1" dirty="0">
                <a:ln>
                  <a:solidFill>
                    <a:schemeClr val="bg1"/>
                  </a:solidFill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rPr>
              <a:t>MATERIALE</a:t>
            </a:r>
            <a:r>
              <a:rPr lang="it-IT" sz="4000" dirty="0">
                <a:solidFill>
                  <a:srgbClr val="FF9933"/>
                </a:solidFill>
                <a:latin typeface="Arial Rounded MT Bold" pitchFamily="34" charset="0"/>
                <a:ea typeface="+mj-ea"/>
                <a:cs typeface="+mj-cs"/>
              </a:rPr>
              <a:t> E </a:t>
            </a:r>
            <a:r>
              <a:rPr lang="it-IT" sz="4000" b="1" dirty="0">
                <a:ln>
                  <a:solidFill>
                    <a:schemeClr val="bg1"/>
                  </a:solidFill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rPr>
              <a:t>METODI</a:t>
            </a:r>
          </a:p>
        </p:txBody>
      </p:sp>
    </p:spTree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BAB5A67-CDF4-5D4D-BEB0-A023D98B1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0"/>
            <a:ext cx="5297367" cy="637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31636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C985E39-D727-4C47-82FB-85D564C25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55700"/>
            <a:ext cx="84582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29314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28297CF-657B-F842-93DB-9D20ADDE9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8748464" cy="338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60079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8A75877-E099-B24B-A3E5-7BF5932BB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6992"/>
            <a:ext cx="8820472" cy="343311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B452835-6077-254A-A8CE-B7EE8A28F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2695"/>
            <a:ext cx="8135888" cy="324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02046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97B5077-41DE-B647-A353-ED923EB81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6632"/>
            <a:ext cx="6056863" cy="66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33509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A1F4E1D-C46D-5D42-800A-C0BE086F5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352928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82265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Segnaposto contenuto 1"/>
          <p:cNvSpPr>
            <a:spLocks noGrp="1"/>
          </p:cNvSpPr>
          <p:nvPr>
            <p:ph idx="1"/>
          </p:nvPr>
        </p:nvSpPr>
        <p:spPr>
          <a:xfrm>
            <a:off x="684213" y="620589"/>
            <a:ext cx="8229600" cy="1223962"/>
          </a:xfrm>
        </p:spPr>
        <p:txBody>
          <a:bodyPr/>
          <a:lstStyle/>
          <a:p>
            <a:pPr eaLnBrk="1" hangingPunct="1">
              <a:buFont typeface="Wingdings 3" pitchFamily="-72" charset="2"/>
              <a:buNone/>
            </a:pPr>
            <a:r>
              <a:rPr lang="it-IT" sz="2400" dirty="0">
                <a:latin typeface="Arial Rounded MT Bold" pitchFamily="-72" charset="0"/>
              </a:rPr>
              <a:t>LE VARIANTI GENICHE DEL FATTORE XIII è risultato significativamente associato a sindrome aderenziale sintomatica o ad ileo meccanico. </a:t>
            </a:r>
          </a:p>
        </p:txBody>
      </p:sp>
      <p:sp>
        <p:nvSpPr>
          <p:cNvPr id="2112" name="Text Box 7"/>
          <p:cNvSpPr txBox="1">
            <a:spLocks noChangeArrowheads="1"/>
          </p:cNvSpPr>
          <p:nvPr/>
        </p:nvSpPr>
        <p:spPr bwMode="auto">
          <a:xfrm>
            <a:off x="4498975" y="1916113"/>
            <a:ext cx="4537075" cy="1079500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1600">
                <a:solidFill>
                  <a:schemeClr val="bg1"/>
                </a:solidFill>
                <a:latin typeface="Arial Rounded MT Bold" pitchFamily="-72" charset="0"/>
              </a:rPr>
              <a:t>FXIII H95R -Cross-linking delle catene di fibrina e di queste e la fibronectina e collagene</a:t>
            </a:r>
          </a:p>
          <a:p>
            <a:pPr algn="ctr"/>
            <a:r>
              <a:rPr lang="it-IT" sz="1600">
                <a:solidFill>
                  <a:schemeClr val="bg1"/>
                </a:solidFill>
                <a:latin typeface="Arial Rounded MT Bold" pitchFamily="-72" charset="0"/>
              </a:rPr>
              <a:t>- neoangiogenesi</a:t>
            </a:r>
            <a:endParaRPr lang="en-GB" sz="1600">
              <a:solidFill>
                <a:schemeClr val="bg1"/>
              </a:solidFill>
              <a:latin typeface="Arial Rounded MT Bold" pitchFamily="-72" charset="0"/>
            </a:endParaRPr>
          </a:p>
        </p:txBody>
      </p:sp>
      <p:sp>
        <p:nvSpPr>
          <p:cNvPr id="2056" name="CasellaDiTesto 16"/>
          <p:cNvSpPr txBox="1">
            <a:spLocks noChangeArrowheads="1"/>
          </p:cNvSpPr>
          <p:nvPr/>
        </p:nvSpPr>
        <p:spPr bwMode="auto">
          <a:xfrm>
            <a:off x="2159521" y="-27384"/>
            <a:ext cx="482495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dirty="0">
                <a:ln>
                  <a:solidFill>
                    <a:schemeClr val="bg1"/>
                  </a:solidFill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+mn-ea"/>
                <a:cs typeface="Arial" charset="0"/>
              </a:rPr>
              <a:t>INTERPRETAZIONE</a:t>
            </a:r>
          </a:p>
        </p:txBody>
      </p:sp>
      <p:sp>
        <p:nvSpPr>
          <p:cNvPr id="2114" name="CasellaDiTesto 8"/>
          <p:cNvSpPr txBox="1">
            <a:spLocks noChangeArrowheads="1"/>
          </p:cNvSpPr>
          <p:nvPr/>
        </p:nvSpPr>
        <p:spPr bwMode="auto">
          <a:xfrm>
            <a:off x="468313" y="2349500"/>
            <a:ext cx="3619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800">
                <a:solidFill>
                  <a:srgbClr val="FF9933"/>
                </a:solidFill>
                <a:latin typeface="Arial Rounded MT Bold" pitchFamily="-72" charset="0"/>
              </a:rPr>
              <a:t>ADERENZE TENACI</a:t>
            </a:r>
          </a:p>
        </p:txBody>
      </p:sp>
      <p:graphicFrame>
        <p:nvGraphicFramePr>
          <p:cNvPr id="2109" name="Object 61"/>
          <p:cNvGraphicFramePr>
            <a:graphicFrameLocks noChangeAspect="1"/>
          </p:cNvGraphicFramePr>
          <p:nvPr/>
        </p:nvGraphicFramePr>
        <p:xfrm>
          <a:off x="4643438" y="3068638"/>
          <a:ext cx="4211637" cy="338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Immagine bitmap" r:id="rId4" imgW="3381847" imgH="2723810" progId="">
                  <p:embed/>
                </p:oleObj>
              </mc:Choice>
              <mc:Fallback>
                <p:oleObj name="Immagine bitmap" r:id="rId4" imgW="3381847" imgH="2723810" progId="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068638"/>
                        <a:ext cx="4211637" cy="3384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3BD78EB0-72EF-6B48-99F0-36ABD5505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7188" y="3373562"/>
            <a:ext cx="4271787" cy="4427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ottotitolo 2"/>
          <p:cNvSpPr>
            <a:spLocks noGrp="1"/>
          </p:cNvSpPr>
          <p:nvPr>
            <p:ph idx="1"/>
          </p:nvPr>
        </p:nvSpPr>
        <p:spPr>
          <a:xfrm>
            <a:off x="457200" y="836613"/>
            <a:ext cx="7848600" cy="1919287"/>
          </a:xfrm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it-IT" sz="170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-72" charset="0"/>
              </a:rPr>
              <a:t>ALTA INCIDENZA</a:t>
            </a:r>
            <a:r>
              <a:rPr lang="it-IT" sz="1700">
                <a:latin typeface="Arial Rounded MT Bold" pitchFamily="-72" charset="0"/>
                <a:ea typeface="Arial" pitchFamily="-72" charset="0"/>
                <a:cs typeface="Arial" pitchFamily="-72" charset="0"/>
              </a:rPr>
              <a:t>.</a:t>
            </a:r>
            <a:r>
              <a:rPr lang="it-IT" sz="1900">
                <a:latin typeface="Arial Rounded MT Bold" pitchFamily="-72" charset="0"/>
              </a:rPr>
              <a:t> </a:t>
            </a:r>
            <a:endParaRPr lang="it-IT" sz="1700">
              <a:latin typeface="Arial Rounded MT Bold" pitchFamily="-72" charset="0"/>
            </a:endParaRPr>
          </a:p>
          <a:p>
            <a:pPr algn="just" eaLnBrk="1" hangingPunct="1">
              <a:defRPr/>
            </a:pPr>
            <a:r>
              <a:rPr lang="it-IT" sz="170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-72" charset="0"/>
              </a:rPr>
              <a:t>PRIMA  CAUSA DI REINTERVENTO PER OCCLUSIONE INTESTINALE</a:t>
            </a:r>
            <a:r>
              <a:rPr lang="it-IT" sz="1500"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-72" charset="0"/>
              </a:rPr>
              <a:t>: </a:t>
            </a:r>
            <a:r>
              <a:rPr lang="it-IT" sz="1700">
                <a:latin typeface="Arial Rounded MT Bold" pitchFamily="-72" charset="0"/>
                <a:ea typeface="Arial" pitchFamily="-72" charset="0"/>
                <a:cs typeface="Arial" pitchFamily="-72" charset="0"/>
              </a:rPr>
              <a:t>3% delle laparotomie. Quasi la metà avviene dopo 1 anno dal primo intervento e il 30% dopo 10 anni.</a:t>
            </a:r>
            <a:endParaRPr lang="it-IT" sz="1500">
              <a:latin typeface="Arial Rounded MT Bold" pitchFamily="-72" charset="0"/>
            </a:endParaRPr>
          </a:p>
          <a:p>
            <a:pPr algn="just" eaLnBrk="1" hangingPunct="1">
              <a:defRPr/>
            </a:pPr>
            <a:r>
              <a:rPr lang="it-IT" sz="170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Arial Rounded MT Bold" pitchFamily="-72" charset="0"/>
              </a:rPr>
              <a:t>PREVALENTEMENTE SUL TENUE</a:t>
            </a:r>
            <a:r>
              <a:rPr lang="it-IT" sz="1900">
                <a:solidFill>
                  <a:srgbClr val="FFFFFF"/>
                </a:solidFill>
                <a:latin typeface="Arial Rounded MT Bold" pitchFamily="-72" charset="0"/>
              </a:rPr>
              <a:t> più del 70% degli interventi ileali</a:t>
            </a:r>
            <a:endParaRPr lang="it-IT" sz="1500">
              <a:solidFill>
                <a:srgbClr val="FFFFFF"/>
              </a:solidFill>
              <a:latin typeface="Arial Rounded MT Bold" pitchFamily="-72" charset="0"/>
            </a:endParaRPr>
          </a:p>
          <a:p>
            <a:pPr eaLnBrk="1" hangingPunct="1">
              <a:defRPr/>
            </a:pPr>
            <a:endParaRPr lang="it-IT" sz="1700">
              <a:solidFill>
                <a:srgbClr val="000000"/>
              </a:solidFill>
              <a:latin typeface="Arial Rounded MT Bold" pitchFamily="-72" charset="0"/>
            </a:endParaRPr>
          </a:p>
          <a:p>
            <a:pPr lvl="1" eaLnBrk="1" hangingPunct="1">
              <a:defRPr/>
            </a:pPr>
            <a:endParaRPr lang="it-IT" sz="1300">
              <a:solidFill>
                <a:srgbClr val="000000"/>
              </a:solidFill>
              <a:latin typeface="Times New Roman" pitchFamily="-72" charset="0"/>
              <a:ea typeface="Adobe Gothic Std B" charset="0"/>
              <a:cs typeface="Adobe Gothic Std B" charset="0"/>
            </a:endParaRPr>
          </a:p>
          <a:p>
            <a:pPr eaLnBrk="1" hangingPunct="1">
              <a:defRPr/>
            </a:pPr>
            <a:endParaRPr lang="it-IT" sz="1100"/>
          </a:p>
          <a:p>
            <a:pPr eaLnBrk="1" hangingPunct="1">
              <a:defRPr/>
            </a:pPr>
            <a:endParaRPr lang="it-IT" sz="1100"/>
          </a:p>
          <a:p>
            <a:pPr eaLnBrk="1" hangingPunct="1">
              <a:defRPr/>
            </a:pPr>
            <a:endParaRPr lang="it-IT" sz="1100"/>
          </a:p>
        </p:txBody>
      </p:sp>
      <p:pic>
        <p:nvPicPr>
          <p:cNvPr id="16386" name="Picture 6" descr="mechan-Ileus_650M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b="49678"/>
          <a:stretch>
            <a:fillRect/>
          </a:stretch>
        </p:blipFill>
        <p:spPr bwMode="auto">
          <a:xfrm>
            <a:off x="533400" y="2971800"/>
            <a:ext cx="30845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108000" y="188640"/>
            <a:ext cx="8928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0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  <a:ea typeface="+mn-ea"/>
                <a:cs typeface="Aharoni" pitchFamily="2" charset="-79"/>
              </a:rPr>
              <a:t>SINDROME ADERENZIALE POST-OPERATORIA</a:t>
            </a:r>
          </a:p>
        </p:txBody>
      </p:sp>
      <p:pic>
        <p:nvPicPr>
          <p:cNvPr id="16388" name="Picture 7" descr="G:\foto aderenze\foto 1 (1).JPG"/>
          <p:cNvPicPr>
            <a:picLocks noChangeAspect="1" noChangeArrowheads="1"/>
          </p:cNvPicPr>
          <p:nvPr/>
        </p:nvPicPr>
        <p:blipFill>
          <a:blip r:embed="rId5"/>
          <a:srcRect b="50237"/>
          <a:stretch>
            <a:fillRect/>
          </a:stretch>
        </p:blipFill>
        <p:spPr bwMode="auto">
          <a:xfrm>
            <a:off x="4191000" y="3048000"/>
            <a:ext cx="4422775" cy="327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258888" y="2705100"/>
            <a:ext cx="19446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200" b="1" dirty="0">
                <a:solidFill>
                  <a:srgbClr val="F4F60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-72" charset="0"/>
              </a:rPr>
              <a:t>Val34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5795963" y="2705100"/>
            <a:ext cx="19446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200" b="1" dirty="0">
                <a:solidFill>
                  <a:srgbClr val="D410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-72" charset="0"/>
              </a:rPr>
              <a:t>Leu34</a:t>
            </a:r>
          </a:p>
        </p:txBody>
      </p:sp>
      <p:pic>
        <p:nvPicPr>
          <p:cNvPr id="48144" name="Picture 16"/>
          <p:cNvPicPr>
            <a:picLocks noChangeAspect="1" noChangeArrowheads="1"/>
          </p:cNvPicPr>
          <p:nvPr/>
        </p:nvPicPr>
        <p:blipFill>
          <a:blip r:embed="rId2"/>
          <a:srcRect b="50378"/>
          <a:stretch>
            <a:fillRect/>
          </a:stretch>
        </p:blipFill>
        <p:spPr bwMode="auto">
          <a:xfrm>
            <a:off x="4694238" y="3517900"/>
            <a:ext cx="4237037" cy="2709863"/>
          </a:xfrm>
          <a:prstGeom prst="rect">
            <a:avLst/>
          </a:prstGeom>
          <a:noFill/>
        </p:spPr>
      </p:pic>
      <p:pic>
        <p:nvPicPr>
          <p:cNvPr id="48145" name="Picture 17"/>
          <p:cNvPicPr>
            <a:picLocks noChangeAspect="1" noChangeArrowheads="1"/>
          </p:cNvPicPr>
          <p:nvPr/>
        </p:nvPicPr>
        <p:blipFill>
          <a:blip r:embed="rId3"/>
          <a:srcRect b="49644"/>
          <a:stretch>
            <a:fillRect/>
          </a:stretch>
        </p:blipFill>
        <p:spPr bwMode="auto">
          <a:xfrm>
            <a:off x="152400" y="3492500"/>
            <a:ext cx="4138613" cy="2701925"/>
          </a:xfrm>
          <a:prstGeom prst="rect">
            <a:avLst/>
          </a:prstGeom>
          <a:noFill/>
        </p:spPr>
      </p:pic>
      <p:pic>
        <p:nvPicPr>
          <p:cNvPr id="27655" name="Picture 10" descr="G:\foto aderenze\Perihepatic_adhesions_2 (1).jpg"/>
          <p:cNvPicPr>
            <a:picLocks noChangeAspect="1" noChangeArrowheads="1"/>
          </p:cNvPicPr>
          <p:nvPr/>
        </p:nvPicPr>
        <p:blipFill>
          <a:blip r:embed="rId4"/>
          <a:srcRect b="49872"/>
          <a:stretch>
            <a:fillRect/>
          </a:stretch>
        </p:blipFill>
        <p:spPr bwMode="auto">
          <a:xfrm>
            <a:off x="4495800" y="457200"/>
            <a:ext cx="38862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Content Placeholder 3" descr="G:\foto aderenze\foto 2 (2).JPG"/>
          <p:cNvPicPr>
            <a:picLocks noChangeAspect="1" noChangeArrowheads="1"/>
          </p:cNvPicPr>
          <p:nvPr/>
        </p:nvPicPr>
        <p:blipFill>
          <a:blip r:embed="rId5"/>
          <a:srcRect b="50497"/>
          <a:stretch>
            <a:fillRect/>
          </a:stretch>
        </p:blipFill>
        <p:spPr bwMode="auto">
          <a:xfrm>
            <a:off x="609600" y="381000"/>
            <a:ext cx="3124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EC6A785-1FDD-CC40-A10A-3406C5EBE314}"/>
              </a:ext>
            </a:extLst>
          </p:cNvPr>
          <p:cNvSpPr txBox="1"/>
          <p:nvPr/>
        </p:nvSpPr>
        <p:spPr>
          <a:xfrm>
            <a:off x="323528" y="188640"/>
            <a:ext cx="381642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La </a:t>
            </a:r>
            <a:r>
              <a:rPr lang="en-GB" sz="2000" dirty="0" err="1"/>
              <a:t>sindrome</a:t>
            </a:r>
            <a:r>
              <a:rPr lang="en-GB" sz="2000" dirty="0"/>
              <a:t> </a:t>
            </a:r>
            <a:r>
              <a:rPr lang="en-GB" sz="2000" dirty="0" err="1"/>
              <a:t>aderenziale</a:t>
            </a:r>
            <a:r>
              <a:rPr lang="en-GB" sz="2000" dirty="0"/>
              <a:t> </a:t>
            </a:r>
            <a:r>
              <a:rPr lang="en-GB" sz="2000" dirty="0" err="1"/>
              <a:t>è</a:t>
            </a:r>
            <a:r>
              <a:rPr lang="en-GB" sz="2000" dirty="0"/>
              <a:t> la </a:t>
            </a:r>
            <a:r>
              <a:rPr lang="en-GB" sz="2000" dirty="0" err="1"/>
              <a:t>più</a:t>
            </a:r>
            <a:r>
              <a:rPr lang="en-GB" sz="2000" dirty="0"/>
              <a:t> </a:t>
            </a:r>
            <a:r>
              <a:rPr lang="en-GB" sz="2000" dirty="0" err="1"/>
              <a:t>frequente</a:t>
            </a:r>
            <a:r>
              <a:rPr lang="en-GB" sz="2000" dirty="0"/>
              <a:t> causa di </a:t>
            </a:r>
            <a:r>
              <a:rPr lang="en-GB" sz="2000" dirty="0" err="1"/>
              <a:t>interventi</a:t>
            </a:r>
            <a:r>
              <a:rPr lang="en-GB" sz="2000" dirty="0"/>
              <a:t> </a:t>
            </a:r>
            <a:r>
              <a:rPr lang="en-GB" sz="2000" dirty="0" err="1"/>
              <a:t>chirurgici</a:t>
            </a:r>
            <a:r>
              <a:rPr lang="en-GB" sz="2000" dirty="0"/>
              <a:t> </a:t>
            </a:r>
            <a:r>
              <a:rPr lang="en-GB" sz="2000" dirty="0" err="1"/>
              <a:t>d’urgenza</a:t>
            </a:r>
            <a:r>
              <a:rPr lang="en-GB" sz="2000" dirty="0"/>
              <a:t>. </a:t>
            </a:r>
            <a:r>
              <a:rPr lang="en-GB" sz="2000" dirty="0" err="1"/>
              <a:t>Rappresenta</a:t>
            </a:r>
            <a:r>
              <a:rPr lang="en-GB" sz="2000" dirty="0"/>
              <a:t> un </a:t>
            </a:r>
            <a:r>
              <a:rPr lang="en-GB" sz="2000" dirty="0" err="1"/>
              <a:t>esempio</a:t>
            </a:r>
            <a:r>
              <a:rPr lang="en-GB" sz="2000" dirty="0"/>
              <a:t> di </a:t>
            </a:r>
            <a:r>
              <a:rPr lang="en-GB" sz="2000" dirty="0" err="1"/>
              <a:t>patologia</a:t>
            </a:r>
            <a:r>
              <a:rPr lang="en-GB" sz="2000" dirty="0"/>
              <a:t> da </a:t>
            </a:r>
            <a:r>
              <a:rPr lang="en-GB" sz="2000" dirty="0" err="1"/>
              <a:t>processo</a:t>
            </a:r>
            <a:r>
              <a:rPr lang="en-GB" sz="2000" dirty="0"/>
              <a:t> </a:t>
            </a:r>
            <a:r>
              <a:rPr lang="en-GB" sz="2000" dirty="0" err="1"/>
              <a:t>riparativo</a:t>
            </a:r>
            <a:r>
              <a:rPr lang="en-GB" sz="2000" dirty="0"/>
              <a:t> “</a:t>
            </a:r>
            <a:r>
              <a:rPr lang="en-GB" sz="2000" dirty="0" err="1"/>
              <a:t>esuberante</a:t>
            </a:r>
            <a:r>
              <a:rPr lang="en-GB" sz="2000" dirty="0"/>
              <a:t>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La </a:t>
            </a:r>
            <a:r>
              <a:rPr lang="en-GB" sz="2000" dirty="0" err="1"/>
              <a:t>chirurgia</a:t>
            </a:r>
            <a:r>
              <a:rPr lang="en-GB" sz="2000" dirty="0"/>
              <a:t> del colon </a:t>
            </a:r>
            <a:r>
              <a:rPr lang="en-GB" sz="2000" dirty="0" err="1"/>
              <a:t>ed</a:t>
            </a:r>
            <a:r>
              <a:rPr lang="en-GB" sz="2000" dirty="0"/>
              <a:t> </a:t>
            </a:r>
            <a:r>
              <a:rPr lang="en-GB" sz="2000" dirty="0" err="1"/>
              <a:t>il</a:t>
            </a:r>
            <a:r>
              <a:rPr lang="en-GB" sz="2000" dirty="0"/>
              <a:t> </a:t>
            </a:r>
            <a:r>
              <a:rPr lang="en-GB" sz="2000" dirty="0" err="1"/>
              <a:t>sesso</a:t>
            </a:r>
            <a:r>
              <a:rPr lang="en-GB" sz="2000" dirty="0"/>
              <a:t> </a:t>
            </a:r>
            <a:r>
              <a:rPr lang="en-GB" sz="2000" dirty="0" err="1"/>
              <a:t>maschile</a:t>
            </a:r>
            <a:r>
              <a:rPr lang="en-GB" sz="2000" dirty="0"/>
              <a:t> </a:t>
            </a:r>
            <a:r>
              <a:rPr lang="en-GB" sz="2000" dirty="0" err="1"/>
              <a:t>sono</a:t>
            </a:r>
            <a:r>
              <a:rPr lang="en-GB" sz="2000" dirty="0"/>
              <a:t> </a:t>
            </a:r>
            <a:r>
              <a:rPr lang="en-GB" sz="2000" dirty="0" err="1"/>
              <a:t>più</a:t>
            </a:r>
            <a:r>
              <a:rPr lang="en-GB" sz="2000" dirty="0"/>
              <a:t> </a:t>
            </a:r>
            <a:r>
              <a:rPr lang="en-GB" sz="2000" dirty="0" err="1"/>
              <a:t>esposti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Le variant </a:t>
            </a:r>
            <a:r>
              <a:rPr lang="en-GB" sz="2000" dirty="0" err="1"/>
              <a:t>geniche</a:t>
            </a:r>
            <a:r>
              <a:rPr lang="en-GB" sz="2000" dirty="0"/>
              <a:t> del </a:t>
            </a:r>
            <a:r>
              <a:rPr lang="en-GB" sz="2000" dirty="0" err="1"/>
              <a:t>fattore</a:t>
            </a:r>
            <a:r>
              <a:rPr lang="en-GB" sz="2000" dirty="0"/>
              <a:t> XIII </a:t>
            </a:r>
            <a:r>
              <a:rPr lang="en-GB" sz="2000" dirty="0" err="1"/>
              <a:t>significativamente</a:t>
            </a:r>
            <a:r>
              <a:rPr lang="en-GB" sz="2000" dirty="0"/>
              <a:t> </a:t>
            </a:r>
            <a:r>
              <a:rPr lang="en-GB" sz="2000" dirty="0" err="1"/>
              <a:t>espongono</a:t>
            </a:r>
            <a:r>
              <a:rPr lang="en-GB" sz="2000" dirty="0"/>
              <a:t> al </a:t>
            </a:r>
            <a:r>
              <a:rPr lang="en-GB" sz="2000" dirty="0" err="1"/>
              <a:t>rischio</a:t>
            </a:r>
            <a:r>
              <a:rPr lang="en-GB" sz="2000" dirty="0"/>
              <a:t> di </a:t>
            </a:r>
            <a:r>
              <a:rPr lang="en-GB" sz="2000" dirty="0" err="1"/>
              <a:t>sindrome</a:t>
            </a:r>
            <a:r>
              <a:rPr lang="en-GB" sz="2000" dirty="0"/>
              <a:t> </a:t>
            </a:r>
            <a:r>
              <a:rPr lang="en-GB" sz="2000" dirty="0" err="1"/>
              <a:t>aderenziale</a:t>
            </a:r>
            <a:r>
              <a:rPr lang="en-GB" sz="2000" dirty="0"/>
              <a:t> </a:t>
            </a:r>
            <a:r>
              <a:rPr lang="en-GB" sz="2000" dirty="0" err="1"/>
              <a:t>che</a:t>
            </a:r>
            <a:r>
              <a:rPr lang="en-GB" sz="2000" dirty="0"/>
              <a:t> porta </a:t>
            </a:r>
            <a:r>
              <a:rPr lang="en-GB" sz="2000" dirty="0" err="1"/>
              <a:t>allo</a:t>
            </a:r>
            <a:r>
              <a:rPr lang="en-GB" sz="2000" dirty="0"/>
              <a:t> </a:t>
            </a:r>
            <a:r>
              <a:rPr lang="en-GB" sz="2000" dirty="0" err="1"/>
              <a:t>sviluppo</a:t>
            </a:r>
            <a:r>
              <a:rPr lang="en-GB" sz="2000" dirty="0"/>
              <a:t> di occlusion </a:t>
            </a:r>
            <a:r>
              <a:rPr lang="en-GB" sz="2000" dirty="0" err="1"/>
              <a:t>intestinali</a:t>
            </a:r>
            <a:r>
              <a:rPr lang="en-GB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Anche</a:t>
            </a:r>
            <a:r>
              <a:rPr lang="en-GB" sz="2000" dirty="0"/>
              <a:t> in </a:t>
            </a:r>
            <a:r>
              <a:rPr lang="en-GB" sz="2000" dirty="0" err="1"/>
              <a:t>questo</a:t>
            </a:r>
            <a:r>
              <a:rPr lang="en-GB" sz="2000" dirty="0"/>
              <a:t> </a:t>
            </a:r>
            <a:r>
              <a:rPr lang="en-GB" sz="2000" dirty="0" err="1"/>
              <a:t>caso</a:t>
            </a:r>
            <a:r>
              <a:rPr lang="en-GB" sz="2000" dirty="0"/>
              <a:t> i </a:t>
            </a:r>
            <a:r>
              <a:rPr lang="en-GB" sz="2000" dirty="0" err="1"/>
              <a:t>polimorfismi</a:t>
            </a:r>
            <a:r>
              <a:rPr lang="en-GB" sz="2000" dirty="0"/>
              <a:t> del </a:t>
            </a:r>
            <a:r>
              <a:rPr lang="en-GB" sz="2000" dirty="0" err="1"/>
              <a:t>fattore</a:t>
            </a:r>
            <a:r>
              <a:rPr lang="en-GB" sz="2000" dirty="0"/>
              <a:t> XIII </a:t>
            </a:r>
            <a:r>
              <a:rPr lang="en-GB" sz="2000" dirty="0" err="1"/>
              <a:t>aumentano</a:t>
            </a:r>
            <a:r>
              <a:rPr lang="en-GB" sz="2000" dirty="0"/>
              <a:t> </a:t>
            </a:r>
            <a:r>
              <a:rPr lang="en-GB" sz="2000" dirty="0" err="1"/>
              <a:t>maggiormente</a:t>
            </a:r>
            <a:r>
              <a:rPr lang="en-GB" sz="2000" dirty="0"/>
              <a:t> la </a:t>
            </a:r>
            <a:r>
              <a:rPr lang="en-GB" sz="2000" dirty="0" err="1"/>
              <a:t>suscettibilità</a:t>
            </a:r>
            <a:r>
              <a:rPr lang="en-GB" sz="2000" dirty="0"/>
              <a:t> a </a:t>
            </a:r>
            <a:r>
              <a:rPr lang="en-GB" sz="2000" dirty="0" err="1"/>
              <a:t>questa</a:t>
            </a:r>
            <a:r>
              <a:rPr lang="en-GB" sz="2000" dirty="0"/>
              <a:t> </a:t>
            </a:r>
            <a:r>
              <a:rPr lang="en-GB" sz="2000" dirty="0" err="1"/>
              <a:t>complicazione</a:t>
            </a:r>
            <a:r>
              <a:rPr lang="en-GB" sz="2000" dirty="0"/>
              <a:t> </a:t>
            </a:r>
            <a:r>
              <a:rPr lang="en-GB" sz="2000" dirty="0" err="1"/>
              <a:t>nei</a:t>
            </a:r>
            <a:r>
              <a:rPr lang="en-GB" sz="2000" dirty="0"/>
              <a:t> </a:t>
            </a:r>
            <a:r>
              <a:rPr lang="en-GB" sz="2000" dirty="0" err="1"/>
              <a:t>maschi</a:t>
            </a:r>
            <a:r>
              <a:rPr lang="en-GB" sz="2000" dirty="0"/>
              <a:t> </a:t>
            </a:r>
            <a:r>
              <a:rPr lang="en-GB" sz="2000" dirty="0" err="1"/>
              <a:t>piuttosto</a:t>
            </a:r>
            <a:r>
              <a:rPr lang="en-GB" sz="2000" dirty="0"/>
              <a:t> </a:t>
            </a:r>
            <a:r>
              <a:rPr lang="en-GB" sz="2000" dirty="0" err="1"/>
              <a:t>che</a:t>
            </a:r>
            <a:r>
              <a:rPr lang="en-GB" sz="2000" dirty="0"/>
              <a:t> </a:t>
            </a:r>
            <a:r>
              <a:rPr lang="en-GB" sz="2000" dirty="0" err="1"/>
              <a:t>nelle</a:t>
            </a:r>
            <a:r>
              <a:rPr lang="en-GB" sz="2000" dirty="0"/>
              <a:t> </a:t>
            </a:r>
            <a:r>
              <a:rPr lang="en-GB" sz="2000" dirty="0" err="1"/>
              <a:t>femmine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7FBDFA-9223-1243-9E69-010DA858C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24744"/>
            <a:ext cx="43942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63889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G:\DSCN5286.JPG"/>
          <p:cNvPicPr>
            <a:picLocks noChangeAspect="1" noChangeArrowheads="1"/>
          </p:cNvPicPr>
          <p:nvPr/>
        </p:nvPicPr>
        <p:blipFill>
          <a:blip r:embed="rId2">
            <a:lum bright="-30000" contrast="-6000"/>
          </a:blip>
          <a:srcRect/>
          <a:stretch>
            <a:fillRect/>
          </a:stretch>
        </p:blipFill>
        <p:spPr bwMode="auto">
          <a:xfrm>
            <a:off x="6443663" y="4133850"/>
            <a:ext cx="2706687" cy="466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2843808" y="179929"/>
            <a:ext cx="328686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2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  <a:ea typeface="+mn-ea"/>
                <a:cs typeface="Aharoni" pitchFamily="2" charset="-79"/>
              </a:rPr>
              <a:t>CONCLUSIONE</a:t>
            </a:r>
          </a:p>
        </p:txBody>
      </p:sp>
      <p:sp>
        <p:nvSpPr>
          <p:cNvPr id="19460" name="CasellaDiTesto 5"/>
          <p:cNvSpPr txBox="1">
            <a:spLocks noChangeArrowheads="1"/>
          </p:cNvSpPr>
          <p:nvPr/>
        </p:nvSpPr>
        <p:spPr bwMode="auto">
          <a:xfrm>
            <a:off x="0" y="836613"/>
            <a:ext cx="91440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itchFamily="-72" charset="0"/>
              <a:buChar char="•"/>
            </a:pPr>
            <a:r>
              <a:rPr lang="it-IT" sz="2000">
                <a:latin typeface="Arial Rounded MT Bold" pitchFamily="-72" charset="0"/>
              </a:rPr>
              <a:t>LA SINDROME ADERENZIALE POST-OPERATORIA </a:t>
            </a:r>
            <a:r>
              <a:rPr lang="it-IT" sz="1800">
                <a:latin typeface="Arial Rounded MT Bold" pitchFamily="-72" charset="0"/>
              </a:rPr>
              <a:t>è un esito inevitabile.</a:t>
            </a:r>
          </a:p>
          <a:p>
            <a:pPr marL="342900" indent="-342900"/>
            <a:r>
              <a:rPr lang="it-IT" sz="1800">
                <a:latin typeface="Arial Rounded MT Bold" pitchFamily="-72" charset="0"/>
              </a:rPr>
              <a:t> </a:t>
            </a:r>
          </a:p>
          <a:p>
            <a:pPr marL="342900" indent="-342900">
              <a:buFont typeface="Arial" pitchFamily="-72" charset="0"/>
              <a:buChar char="•"/>
            </a:pPr>
            <a:r>
              <a:rPr lang="it-IT" sz="2000">
                <a:latin typeface="Arial Rounded MT Bold" pitchFamily="-72" charset="0"/>
              </a:rPr>
              <a:t>L</a:t>
            </a:r>
            <a:r>
              <a:rPr lang="it-IT" sz="1800">
                <a:latin typeface="Arial Rounded MT Bold" pitchFamily="-72" charset="0"/>
              </a:rPr>
              <a:t>’ </a:t>
            </a:r>
            <a:r>
              <a:rPr lang="it-IT" sz="2000">
                <a:latin typeface="Arial Rounded MT Bold" pitchFamily="-72" charset="0"/>
              </a:rPr>
              <a:t>ILEO MECCANICO</a:t>
            </a:r>
            <a:r>
              <a:rPr lang="it-IT" sz="1800">
                <a:latin typeface="Arial Rounded MT Bold" pitchFamily="-72" charset="0"/>
              </a:rPr>
              <a:t> SI SVILUPPA NEL 5%.</a:t>
            </a:r>
            <a:endParaRPr lang="it-IT" sz="1800"/>
          </a:p>
        </p:txBody>
      </p:sp>
      <p:sp>
        <p:nvSpPr>
          <p:cNvPr id="6" name="CasellaDiTesto 5"/>
          <p:cNvSpPr txBox="1"/>
          <p:nvPr/>
        </p:nvSpPr>
        <p:spPr>
          <a:xfrm>
            <a:off x="0" y="2216983"/>
            <a:ext cx="9144000" cy="357020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dirty="0">
                <a:latin typeface="Arial Rounded MT Bold" pitchFamily="34" charset="0"/>
                <a:ea typeface="+mn-ea"/>
                <a:cs typeface="Arial" charset="0"/>
              </a:rPr>
              <a:t>IL FXIII con la sua variabilità genetica e la capacità di modulare la risposta tissutale  </a:t>
            </a:r>
            <a:r>
              <a:rPr lang="it-IT" sz="1800" dirty="0">
                <a:latin typeface="Arial Rounded MT Bold" pitchFamily="34" charset="0"/>
                <a:ea typeface="+mn-ea"/>
                <a:cs typeface="Arial" charset="0"/>
              </a:rPr>
              <a:t>è  in grado di spiegare la grande diversità di presentazione  clinica delle aderenze peritoneali.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it-IT" sz="1800" dirty="0">
              <a:latin typeface="Arial Rounded MT Bold" pitchFamily="34" charset="0"/>
              <a:ea typeface="+mn-ea"/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dirty="0">
                <a:latin typeface="Arial Rounded MT Bold" pitchFamily="34" charset="0"/>
                <a:ea typeface="+mn-ea"/>
                <a:cs typeface="Arial" charset="0"/>
              </a:rPr>
              <a:t>LE VARIANTI GENICHE DEL  FXIII </a:t>
            </a:r>
            <a:r>
              <a:rPr lang="it-IT" sz="1800" dirty="0">
                <a:latin typeface="Arial Rounded MT Bold" pitchFamily="34" charset="0"/>
                <a:ea typeface="+mn-ea"/>
                <a:cs typeface="Arial" charset="0"/>
              </a:rPr>
              <a:t>aumentano in misura elevatissima la suscettibilità a contrarre aderenze tenaci, sintomatiche e potenzialmente occlusive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it-IT" sz="1800" dirty="0">
              <a:latin typeface="Arial Rounded MT Bold" pitchFamily="34" charset="0"/>
              <a:ea typeface="+mn-ea"/>
              <a:cs typeface="Arial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it-IT" sz="2000" dirty="0">
                <a:latin typeface="Arial Rounded MT Bold" pitchFamily="34" charset="0"/>
                <a:cs typeface="Arial" charset="0"/>
              </a:rPr>
              <a:t>LE VARIANTI GENICHE DEL  FXIII  </a:t>
            </a:r>
            <a:r>
              <a:rPr lang="it-IT" sz="2000" dirty="0">
                <a:latin typeface="Arial Rounded MT Bold" pitchFamily="34" charset="0"/>
                <a:ea typeface="+mn-ea"/>
                <a:cs typeface="Arial" charset="0"/>
              </a:rPr>
              <a:t>porta ad una intensa attività di CROSS-LINKING dei monomeri di fibrina  </a:t>
            </a:r>
            <a:r>
              <a:rPr lang="it-IT" sz="1800" dirty="0">
                <a:latin typeface="Arial Rounded MT Bold" pitchFamily="34" charset="0"/>
                <a:ea typeface="+mn-ea"/>
                <a:cs typeface="Arial" charset="0"/>
              </a:rPr>
              <a:t>con </a:t>
            </a:r>
            <a:r>
              <a:rPr lang="it-IT" sz="1800" dirty="0" err="1">
                <a:latin typeface="Arial Rounded MT Bold" pitchFamily="34" charset="0"/>
                <a:ea typeface="+mn-ea"/>
                <a:cs typeface="Arial" charset="0"/>
              </a:rPr>
              <a:t>fibronectina</a:t>
            </a:r>
            <a:r>
              <a:rPr lang="it-IT" sz="1800" dirty="0">
                <a:latin typeface="Arial Rounded MT Bold" pitchFamily="34" charset="0"/>
                <a:ea typeface="+mn-ea"/>
                <a:cs typeface="Arial" charset="0"/>
              </a:rPr>
              <a:t> e collagene  influendo così sulla </a:t>
            </a:r>
            <a:r>
              <a:rPr lang="it-IT" sz="1800" u="sng" dirty="0">
                <a:latin typeface="Arial Rounded MT Bold" pitchFamily="34" charset="0"/>
                <a:ea typeface="+mn-ea"/>
                <a:cs typeface="Arial" charset="0"/>
              </a:rPr>
              <a:t>qualità</a:t>
            </a:r>
            <a:r>
              <a:rPr lang="it-IT" sz="1800" dirty="0">
                <a:latin typeface="Arial Rounded MT Bold" pitchFamily="34" charset="0"/>
                <a:ea typeface="+mn-ea"/>
                <a:cs typeface="Arial" charset="0"/>
              </a:rPr>
              <a:t> della struttura della trama </a:t>
            </a:r>
            <a:r>
              <a:rPr lang="it-IT" sz="1800" dirty="0" err="1">
                <a:latin typeface="Arial Rounded MT Bold" pitchFamily="34" charset="0"/>
                <a:ea typeface="+mn-ea"/>
                <a:cs typeface="Arial" charset="0"/>
              </a:rPr>
              <a:t>fibrinica</a:t>
            </a:r>
            <a:r>
              <a:rPr lang="it-IT" sz="1800" dirty="0">
                <a:latin typeface="Arial Rounded MT Bold" pitchFamily="34" charset="0"/>
                <a:ea typeface="+mn-ea"/>
                <a:cs typeface="Arial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it-IT" sz="1800" dirty="0">
              <a:latin typeface="Arial Rounded MT Bold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6088" y="24923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it-IT" sz="3200" dirty="0">
                <a:latin typeface="Arial Rounded MT Bold" pitchFamily="34" charset="0"/>
                <a:ea typeface="+mn-ea"/>
                <a:cs typeface="Arial" charset="0"/>
              </a:rPr>
              <a:t>GRAZIE PER L’ ATTENZIONE</a:t>
            </a:r>
          </a:p>
        </p:txBody>
      </p:sp>
      <p:sp>
        <p:nvSpPr>
          <p:cNvPr id="44034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G:\foto aderenze\aderenze-pelvich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866900"/>
            <a:ext cx="6553200" cy="3432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34" name="Segnaposto contenuto 1"/>
          <p:cNvSpPr>
            <a:spLocks noGrp="1"/>
          </p:cNvSpPr>
          <p:nvPr>
            <p:ph idx="1"/>
          </p:nvPr>
        </p:nvSpPr>
        <p:spPr>
          <a:xfrm>
            <a:off x="250825" y="714375"/>
            <a:ext cx="8569325" cy="1584325"/>
          </a:xfrm>
        </p:spPr>
        <p:txBody>
          <a:bodyPr/>
          <a:lstStyle/>
          <a:p>
            <a:pPr eaLnBrk="1" hangingPunct="1">
              <a:buFont typeface="Wingdings 3" pitchFamily="-72" charset="2"/>
              <a:buNone/>
            </a:pPr>
            <a:r>
              <a:rPr lang="it-IT" sz="2600" b="1">
                <a:latin typeface="Arial Rounded MT Bold" pitchFamily="-72" charset="0"/>
                <a:ea typeface="Times New Roman" pitchFamily="-72" charset="0"/>
                <a:cs typeface="Times New Roman" pitchFamily="-72" charset="0"/>
              </a:rPr>
              <a:t>NON SOLO REINTERVENTO PER ILEO MECCANICO</a:t>
            </a:r>
            <a:r>
              <a:rPr lang="it-IT" sz="2200">
                <a:latin typeface="Arial Rounded MT Bold" pitchFamily="-72" charset="0"/>
                <a:ea typeface="Times New Roman" pitchFamily="-72" charset="0"/>
                <a:cs typeface="Times New Roman" pitchFamily="-72" charset="0"/>
              </a:rPr>
              <a:t>: </a:t>
            </a:r>
            <a:r>
              <a:rPr lang="it-IT" sz="1800">
                <a:latin typeface="Arial Rounded MT Bold" pitchFamily="-72" charset="0"/>
                <a:ea typeface="Times New Roman" pitchFamily="-72" charset="0"/>
                <a:cs typeface="Times New Roman" pitchFamily="-72" charset="0"/>
              </a:rPr>
              <a:t>Molto spesso sintomatica: dolore  addominale cronico, episodi subocclusivi, infertilità (15-20%) e dolore pelvico cronico (40%)</a:t>
            </a:r>
          </a:p>
          <a:p>
            <a:pPr lvl="1" eaLnBrk="1" hangingPunct="1"/>
            <a:endParaRPr lang="it-IT" sz="2000">
              <a:latin typeface="Arial Rounded MT Bold" pitchFamily="-72" charset="0"/>
            </a:endParaRPr>
          </a:p>
          <a:p>
            <a:pPr lvl="1" eaLnBrk="1" hangingPunct="1"/>
            <a:endParaRPr lang="it-IT" sz="1400">
              <a:latin typeface="Arial Rounded MT Bold" pitchFamily="-72" charset="0"/>
            </a:endParaRPr>
          </a:p>
          <a:p>
            <a:pPr lvl="1" eaLnBrk="1" hangingPunct="1"/>
            <a:endParaRPr lang="it-IT" sz="1400">
              <a:latin typeface="Arial Rounded MT Bold" pitchFamily="-72" charset="0"/>
            </a:endParaRPr>
          </a:p>
        </p:txBody>
      </p:sp>
      <p:sp>
        <p:nvSpPr>
          <p:cNvPr id="18435" name="CasellaDiTesto 4"/>
          <p:cNvSpPr txBox="1">
            <a:spLocks noChangeArrowheads="1"/>
          </p:cNvSpPr>
          <p:nvPr/>
        </p:nvSpPr>
        <p:spPr bwMode="auto">
          <a:xfrm>
            <a:off x="1116013" y="6196013"/>
            <a:ext cx="6264275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i="1">
                <a:latin typeface="Times New Roman" pitchFamily="-72" charset="0"/>
                <a:ea typeface="Times New Roman" pitchFamily="-72" charset="0"/>
                <a:cs typeface="Times New Roman" pitchFamily="-72" charset="0"/>
              </a:rPr>
              <a:t>The Journal of reproductive medicine  1996 Jan;41(1):19-26.</a:t>
            </a:r>
          </a:p>
          <a:p>
            <a:pPr algn="ctr"/>
            <a:r>
              <a:rPr lang="en-US" sz="1100" b="1">
                <a:latin typeface="Times New Roman" pitchFamily="-72" charset="0"/>
                <a:ea typeface="Times New Roman" pitchFamily="-72" charset="0"/>
                <a:cs typeface="Times New Roman" pitchFamily="-72" charset="0"/>
              </a:rPr>
              <a:t>Adhesion controversies: pelvic pain as  a cause of adhesions, crystalloids in preventing   them. </a:t>
            </a:r>
          </a:p>
          <a:p>
            <a:pPr algn="ctr"/>
            <a:r>
              <a:rPr lang="en-US" sz="1100">
                <a:latin typeface="Times New Roman" pitchFamily="-72" charset="0"/>
                <a:ea typeface="Times New Roman" pitchFamily="-72" charset="0"/>
                <a:cs typeface="Times New Roman" pitchFamily="-72" charset="0"/>
              </a:rPr>
              <a:t>Duffy DM, diZerega GS.</a:t>
            </a:r>
          </a:p>
          <a:p>
            <a:pPr algn="ctr"/>
            <a:endParaRPr lang="en-US" sz="1800" b="1"/>
          </a:p>
          <a:p>
            <a:pPr algn="ctr"/>
            <a:endParaRPr lang="en-US" sz="1800" b="1"/>
          </a:p>
          <a:p>
            <a:pPr algn="ctr"/>
            <a:endParaRPr lang="en-US" sz="1800"/>
          </a:p>
        </p:txBody>
      </p:sp>
      <p:sp>
        <p:nvSpPr>
          <p:cNvPr id="18436" name="CasellaDiTesto 6"/>
          <p:cNvSpPr txBox="1">
            <a:spLocks noChangeArrowheads="1"/>
          </p:cNvSpPr>
          <p:nvPr/>
        </p:nvSpPr>
        <p:spPr bwMode="auto">
          <a:xfrm>
            <a:off x="539750" y="5322888"/>
            <a:ext cx="8064500" cy="76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600" b="1">
                <a:solidFill>
                  <a:srgbClr val="FFFFFF"/>
                </a:solidFill>
                <a:latin typeface="Arial Rounded MT Bold" pitchFamily="-72" charset="0"/>
                <a:ea typeface="Times New Roman" pitchFamily="-72" charset="0"/>
                <a:cs typeface="Times New Roman" pitchFamily="-72" charset="0"/>
              </a:rPr>
              <a:t>L’ADESIOLISI</a:t>
            </a:r>
            <a:r>
              <a:rPr lang="it-IT" sz="2600">
                <a:solidFill>
                  <a:srgbClr val="FFFFFF"/>
                </a:solidFill>
                <a:latin typeface="Arial Rounded MT Bold" pitchFamily="-72" charset="0"/>
                <a:ea typeface="Times New Roman" pitchFamily="-72" charset="0"/>
                <a:cs typeface="Times New Roman" pitchFamily="-72" charset="0"/>
              </a:rPr>
              <a:t> </a:t>
            </a:r>
            <a:r>
              <a:rPr lang="it-IT" sz="2600">
                <a:latin typeface="Arial Rounded MT Bold" pitchFamily="-72" charset="0"/>
                <a:ea typeface="Times New Roman" pitchFamily="-72" charset="0"/>
                <a:cs typeface="Times New Roman" pitchFamily="-72" charset="0"/>
              </a:rPr>
              <a:t> </a:t>
            </a:r>
            <a:r>
              <a:rPr lang="it-IT" sz="1800">
                <a:latin typeface="Arial Rounded MT Bold" pitchFamily="-72" charset="0"/>
                <a:ea typeface="Times New Roman" pitchFamily="-72" charset="0"/>
                <a:cs typeface="Times New Roman" pitchFamily="-72" charset="0"/>
              </a:rPr>
              <a:t>comporta: un aumento della fertilità nel 40% e la risoluzione del quadro algico nel 60-90% dei casi</a:t>
            </a:r>
            <a:endParaRPr lang="it-IT" sz="1800"/>
          </a:p>
        </p:txBody>
      </p:sp>
      <p:sp>
        <p:nvSpPr>
          <p:cNvPr id="11" name="Rettangolo 10"/>
          <p:cNvSpPr/>
          <p:nvPr/>
        </p:nvSpPr>
        <p:spPr>
          <a:xfrm>
            <a:off x="-36512" y="87874"/>
            <a:ext cx="9217024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0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  <a:ea typeface="+mn-ea"/>
                <a:cs typeface="Aharoni" pitchFamily="2" charset="-79"/>
              </a:rPr>
              <a:t>SINDROME ADERENZIALE POST-OPERATORIA</a:t>
            </a:r>
          </a:p>
        </p:txBody>
      </p:sp>
    </p:spTree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156325" y="260350"/>
            <a:ext cx="3024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n>
                  <a:solidFill>
                    <a:schemeClr val="bg1"/>
                  </a:solidFill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rPr>
              <a:t>CLASSIFICAZIONE</a:t>
            </a:r>
          </a:p>
        </p:txBody>
      </p:sp>
      <p:pic>
        <p:nvPicPr>
          <p:cNvPr id="20482" name="Picture 11" descr="G:\foto aderenze\aderenze-periepatiche.jpg"/>
          <p:cNvPicPr>
            <a:picLocks noChangeAspect="1" noChangeArrowheads="1"/>
          </p:cNvPicPr>
          <p:nvPr/>
        </p:nvPicPr>
        <p:blipFill>
          <a:blip r:embed="rId3"/>
          <a:srcRect b="50528"/>
          <a:stretch>
            <a:fillRect/>
          </a:stretch>
        </p:blipFill>
        <p:spPr bwMode="auto">
          <a:xfrm>
            <a:off x="3133725" y="3581400"/>
            <a:ext cx="60102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10" descr="G:\foto aderenze\Perihepatic_adhesions_2 (1).jpg"/>
          <p:cNvPicPr>
            <a:picLocks noChangeAspect="1" noChangeArrowheads="1"/>
          </p:cNvPicPr>
          <p:nvPr/>
        </p:nvPicPr>
        <p:blipFill>
          <a:blip r:embed="rId4"/>
          <a:srcRect b="49872"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CasellaDiTesto 11"/>
          <p:cNvSpPr txBox="1">
            <a:spLocks noChangeArrowheads="1"/>
          </p:cNvSpPr>
          <p:nvPr/>
        </p:nvSpPr>
        <p:spPr bwMode="auto">
          <a:xfrm>
            <a:off x="6300788" y="1628775"/>
            <a:ext cx="23034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000" b="1">
                <a:latin typeface="Arial Rounded MT Bold" pitchFamily="-72" charset="0"/>
                <a:ea typeface="Adobe Fan Heiti Std B" charset="0"/>
                <a:cs typeface="Adobe Fan Heiti Std B" charset="0"/>
              </a:rPr>
              <a:t>TIPO 1: VELAMENTOSE E AVASCOLARI</a:t>
            </a:r>
          </a:p>
        </p:txBody>
      </p:sp>
      <p:sp>
        <p:nvSpPr>
          <p:cNvPr id="20485" name="CasellaDiTesto 12"/>
          <p:cNvSpPr txBox="1">
            <a:spLocks noChangeArrowheads="1"/>
          </p:cNvSpPr>
          <p:nvPr/>
        </p:nvSpPr>
        <p:spPr bwMode="auto">
          <a:xfrm>
            <a:off x="395288" y="3800475"/>
            <a:ext cx="2305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000" b="1">
                <a:latin typeface="Arial Rounded MT Bold" pitchFamily="-72" charset="0"/>
                <a:ea typeface="Adobe Fan Heiti Std B" charset="0"/>
                <a:cs typeface="Adobe Fan Heiti Std B" charset="0"/>
              </a:rPr>
              <a:t>TIPO 2: SPESSE E AVASCOLARI</a:t>
            </a:r>
          </a:p>
        </p:txBody>
      </p:sp>
    </p:spTree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G:\foto aderenze\aderenze-velam.jpg"/>
          <p:cNvPicPr>
            <a:picLocks noChangeAspect="1" noChangeArrowheads="1"/>
          </p:cNvPicPr>
          <p:nvPr/>
        </p:nvPicPr>
        <p:blipFill>
          <a:blip r:embed="rId2"/>
          <a:srcRect b="50272"/>
          <a:stretch>
            <a:fillRect/>
          </a:stretch>
        </p:blipFill>
        <p:spPr bwMode="auto">
          <a:xfrm>
            <a:off x="4267200" y="304800"/>
            <a:ext cx="442277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CasellaDiTesto 5"/>
          <p:cNvSpPr txBox="1">
            <a:spLocks noChangeArrowheads="1"/>
          </p:cNvSpPr>
          <p:nvPr/>
        </p:nvSpPr>
        <p:spPr bwMode="auto">
          <a:xfrm>
            <a:off x="1447800" y="1447800"/>
            <a:ext cx="2895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000" b="1">
                <a:latin typeface="Arial Rounded MT Bold" pitchFamily="-72" charset="0"/>
                <a:ea typeface="Adobe Fan Heiti Std B" charset="0"/>
                <a:cs typeface="Adobe Fan Heiti Std B" charset="0"/>
              </a:rPr>
              <a:t>TIPO 3: DENSE E VASCOLARI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79512" y="44624"/>
            <a:ext cx="324036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b="1" dirty="0">
                <a:ln>
                  <a:solidFill>
                    <a:schemeClr val="bg1"/>
                  </a:solidFill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rPr>
              <a:t>ADERENZE POTENZIALMENTE OCCLUDENTI</a:t>
            </a:r>
          </a:p>
        </p:txBody>
      </p:sp>
      <p:pic>
        <p:nvPicPr>
          <p:cNvPr id="22532" name="Content Placeholder 3" descr="G:\foto aderenze\foto 2 (2).JPG"/>
          <p:cNvPicPr>
            <a:picLocks noChangeAspect="1" noChangeArrowheads="1"/>
          </p:cNvPicPr>
          <p:nvPr/>
        </p:nvPicPr>
        <p:blipFill>
          <a:blip r:embed="rId3"/>
          <a:srcRect b="50497"/>
          <a:stretch>
            <a:fillRect/>
          </a:stretch>
        </p:blipFill>
        <p:spPr bwMode="auto">
          <a:xfrm>
            <a:off x="4343400" y="3373438"/>
            <a:ext cx="4419600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CasellaDiTesto 4"/>
          <p:cNvSpPr txBox="1">
            <a:spLocks noChangeArrowheads="1"/>
          </p:cNvSpPr>
          <p:nvPr/>
        </p:nvSpPr>
        <p:spPr bwMode="auto">
          <a:xfrm>
            <a:off x="1447800" y="3657600"/>
            <a:ext cx="3581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000" b="1">
                <a:latin typeface="Arial Rounded MT Bold" pitchFamily="-72" charset="0"/>
                <a:ea typeface="Adobe Fan Heiti Std B" charset="0"/>
                <a:cs typeface="Adobe Fan Heiti Std B" charset="0"/>
              </a:rPr>
              <a:t>TIPO 4: ESTESE E CONGLUTINATE</a:t>
            </a:r>
          </a:p>
        </p:txBody>
      </p:sp>
    </p:spTree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Rettangolo 5"/>
          <p:cNvSpPr>
            <a:spLocks noChangeArrowheads="1"/>
          </p:cNvSpPr>
          <p:nvPr/>
        </p:nvSpPr>
        <p:spPr bwMode="auto">
          <a:xfrm>
            <a:off x="381000" y="4343400"/>
            <a:ext cx="82804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buFontTx/>
              <a:buChar char="•"/>
            </a:pPr>
            <a:r>
              <a:rPr lang="it-IT">
                <a:latin typeface="Arial Rounded MT Bold" pitchFamily="-72" charset="0"/>
              </a:rPr>
              <a:t> Il FXIII è una transglutaminasi ovvero “crosslinka” monomeri per formare polimeri</a:t>
            </a:r>
          </a:p>
          <a:p>
            <a:pPr algn="just">
              <a:buFontTx/>
              <a:buChar char="•"/>
            </a:pPr>
            <a:r>
              <a:rPr lang="it-IT">
                <a:latin typeface="Arial Rounded MT Bold" pitchFamily="-72" charset="0"/>
              </a:rPr>
              <a:t> Il FXIII non polimerizza solo fibrina!!!</a:t>
            </a:r>
          </a:p>
          <a:p>
            <a:pPr algn="just">
              <a:buFontTx/>
              <a:buChar char="•"/>
            </a:pPr>
            <a:r>
              <a:rPr lang="it-IT">
                <a:latin typeface="Arial Rounded MT Bold" pitchFamily="-72" charset="0"/>
              </a:rPr>
              <a:t> Le varianti geniche del FXIII posso determinare infatti che leghi anche collageno alla fibrina senza distinzione fra substrati </a:t>
            </a:r>
          </a:p>
        </p:txBody>
      </p:sp>
      <p:sp>
        <p:nvSpPr>
          <p:cNvPr id="1064" name="CasellaDiTesto 3"/>
          <p:cNvSpPr txBox="1">
            <a:spLocks noChangeArrowheads="1"/>
          </p:cNvSpPr>
          <p:nvPr/>
        </p:nvSpPr>
        <p:spPr bwMode="auto">
          <a:xfrm>
            <a:off x="4500563" y="2636838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 sz="1800"/>
          </a:p>
        </p:txBody>
      </p:sp>
      <p:sp>
        <p:nvSpPr>
          <p:cNvPr id="1065" name="Rectangle 7"/>
          <p:cNvSpPr>
            <a:spLocks noChangeArrowheads="1"/>
          </p:cNvSpPr>
          <p:nvPr/>
        </p:nvSpPr>
        <p:spPr bwMode="auto">
          <a:xfrm>
            <a:off x="0" y="-182563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 sz="1800"/>
          </a:p>
        </p:txBody>
      </p:sp>
      <p:sp>
        <p:nvSpPr>
          <p:cNvPr id="8" name="CasellaDiTesto 7"/>
          <p:cNvSpPr txBox="1"/>
          <p:nvPr/>
        </p:nvSpPr>
        <p:spPr>
          <a:xfrm>
            <a:off x="755576" y="179929"/>
            <a:ext cx="792088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 dirty="0">
                <a:ln>
                  <a:solidFill>
                    <a:schemeClr val="bg1"/>
                  </a:solidFill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rPr>
              <a:t>FATTORE XIII (Fattore di </a:t>
            </a:r>
            <a:r>
              <a:rPr lang="it-IT" sz="3200" b="1" dirty="0" err="1">
                <a:ln>
                  <a:solidFill>
                    <a:schemeClr val="bg1"/>
                  </a:solidFill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rPr>
              <a:t>Laki-Lorand</a:t>
            </a:r>
            <a:r>
              <a:rPr lang="it-IT" sz="3200" b="1" dirty="0">
                <a:ln>
                  <a:solidFill>
                    <a:schemeClr val="bg1"/>
                  </a:solidFill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rPr>
              <a:t>)</a:t>
            </a:r>
          </a:p>
        </p:txBody>
      </p:sp>
      <p:graphicFrame>
        <p:nvGraphicFramePr>
          <p:cNvPr id="1061" name="Object 37"/>
          <p:cNvGraphicFramePr>
            <a:graphicFrameLocks noChangeAspect="1"/>
          </p:cNvGraphicFramePr>
          <p:nvPr/>
        </p:nvGraphicFramePr>
        <p:xfrm>
          <a:off x="1981200" y="838200"/>
          <a:ext cx="5251450" cy="332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Presentazione" r:id="rId4" imgW="1110427" imgH="833312" progId="PowerPoint.Show.8">
                  <p:embed/>
                </p:oleObj>
              </mc:Choice>
              <mc:Fallback>
                <p:oleObj name="Presentazione" r:id="rId4" imgW="1110427" imgH="833312" progId="PowerPoint.Show.8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838200"/>
                        <a:ext cx="5251450" cy="33242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egnaposto contenuto 1"/>
          <p:cNvSpPr>
            <a:spLocks noGrp="1"/>
          </p:cNvSpPr>
          <p:nvPr>
            <p:ph idx="1"/>
          </p:nvPr>
        </p:nvSpPr>
        <p:spPr>
          <a:xfrm>
            <a:off x="468313" y="5732463"/>
            <a:ext cx="8229600" cy="936625"/>
          </a:xfrm>
        </p:spPr>
        <p:txBody>
          <a:bodyPr/>
          <a:lstStyle/>
          <a:p>
            <a:pPr eaLnBrk="1" hangingPunct="1"/>
            <a:endParaRPr lang="it-IT"/>
          </a:p>
          <a:p>
            <a:pPr eaLnBrk="1" hangingPunct="1"/>
            <a:endParaRPr lang="it-IT"/>
          </a:p>
        </p:txBody>
      </p:sp>
      <p:pic>
        <p:nvPicPr>
          <p:cNvPr id="12291" name="Picture 3" descr="C:\Users\PC\Desktop\viewer.pn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331913" y="1052513"/>
            <a:ext cx="6553200" cy="4032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2292" name="CasellaDiTesto 5"/>
          <p:cNvSpPr txBox="1">
            <a:spLocks noChangeArrowheads="1"/>
          </p:cNvSpPr>
          <p:nvPr/>
        </p:nvSpPr>
        <p:spPr bwMode="auto">
          <a:xfrm>
            <a:off x="323850" y="5229225"/>
            <a:ext cx="8640763" cy="20780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1600" dirty="0">
                <a:latin typeface="Arial Rounded MT Bold" pitchFamily="34" charset="0"/>
                <a:ea typeface="+mn-ea"/>
              </a:rPr>
              <a:t>- RIPARAZIONE TISSUTALE: cross-</a:t>
            </a:r>
            <a:r>
              <a:rPr lang="it-IT" altLang="it-IT" sz="1600" dirty="0" err="1">
                <a:latin typeface="Arial Rounded MT Bold" pitchFamily="34" charset="0"/>
                <a:ea typeface="+mn-ea"/>
              </a:rPr>
              <a:t>linking</a:t>
            </a:r>
            <a:r>
              <a:rPr lang="it-IT" altLang="it-IT" sz="1600" dirty="0">
                <a:latin typeface="Arial Rounded MT Bold" pitchFamily="34" charset="0"/>
                <a:ea typeface="+mn-ea"/>
              </a:rPr>
              <a:t> tra proteine della matrice  e fibrina </a:t>
            </a:r>
          </a:p>
          <a:p>
            <a:pPr marL="285750" indent="-285750" algn="ctr" eaLnBrk="1" hangingPunct="1">
              <a:buFontTx/>
              <a:buChar char="-"/>
              <a:defRPr/>
            </a:pPr>
            <a:r>
              <a:rPr lang="it-IT" altLang="it-IT" sz="1600" dirty="0">
                <a:latin typeface="Arial Rounded MT Bold" pitchFamily="34" charset="0"/>
                <a:ea typeface="+mn-ea"/>
              </a:rPr>
              <a:t>ANGIOGENESI: (cross-</a:t>
            </a:r>
            <a:r>
              <a:rPr lang="it-IT" altLang="it-IT" sz="1600" dirty="0" err="1">
                <a:latin typeface="Arial Rounded MT Bold" pitchFamily="34" charset="0"/>
                <a:ea typeface="+mn-ea"/>
              </a:rPr>
              <a:t>linking</a:t>
            </a:r>
            <a:r>
              <a:rPr lang="it-IT" altLang="it-IT" sz="1600" dirty="0">
                <a:latin typeface="Arial Rounded MT Bold" pitchFamily="34" charset="0"/>
                <a:ea typeface="+mn-ea"/>
              </a:rPr>
              <a:t> tra </a:t>
            </a:r>
            <a:r>
              <a:rPr lang="it-IT" altLang="it-IT" sz="1600" dirty="0" err="1">
                <a:latin typeface="Arial Rounded MT Bold" pitchFamily="34" charset="0"/>
                <a:ea typeface="+mn-ea"/>
              </a:rPr>
              <a:t>integrina</a:t>
            </a:r>
            <a:r>
              <a:rPr lang="it-IT" altLang="it-IT" sz="1600" dirty="0">
                <a:latin typeface="Arial Rounded MT Bold" pitchFamily="34" charset="0"/>
                <a:ea typeface="+mn-ea"/>
              </a:rPr>
              <a:t> e VEGFR-2)</a:t>
            </a:r>
          </a:p>
          <a:p>
            <a:pPr algn="ctr" eaLnBrk="1" hangingPunct="1">
              <a:buFontTx/>
              <a:buChar char="-"/>
              <a:defRPr/>
            </a:pPr>
            <a:r>
              <a:rPr lang="it-IT" altLang="it-IT" sz="1600" dirty="0">
                <a:latin typeface="Arial Rounded MT Bold" pitchFamily="34" charset="0"/>
                <a:ea typeface="+mn-ea"/>
              </a:rPr>
              <a:t> MIGRAZIONE E PROLIFERAZIONE DEI FIBROBLASTI</a:t>
            </a:r>
          </a:p>
          <a:p>
            <a:pPr algn="ctr" eaLnBrk="1" hangingPunct="1">
              <a:buFontTx/>
              <a:buChar char="-"/>
              <a:defRPr/>
            </a:pPr>
            <a:r>
              <a:rPr lang="it-IT" altLang="it-IT" sz="1600" dirty="0">
                <a:latin typeface="Arial Rounded MT Bold" pitchFamily="34" charset="0"/>
                <a:ea typeface="+mn-ea"/>
              </a:rPr>
              <a:t> RESISTENZA ALLA FIBRINOLISI</a:t>
            </a:r>
          </a:p>
          <a:p>
            <a:pPr algn="ctr" eaLnBrk="1" hangingPunct="1">
              <a:defRPr/>
            </a:pPr>
            <a:r>
              <a:rPr lang="it-IT" altLang="it-IT" sz="1600" dirty="0">
                <a:latin typeface="Arial Rounded MT Bold" pitchFamily="34" charset="0"/>
                <a:ea typeface="+mn-ea"/>
              </a:rPr>
              <a:t> - INIBIZIONE </a:t>
            </a:r>
            <a:r>
              <a:rPr lang="it-IT" altLang="it-IT" sz="1600" dirty="0" err="1">
                <a:latin typeface="Arial Rounded MT Bold" pitchFamily="34" charset="0"/>
                <a:ea typeface="+mn-ea"/>
              </a:rPr>
              <a:t>MMPs</a:t>
            </a:r>
            <a:endParaRPr lang="it-IT" altLang="it-IT" sz="1600" dirty="0">
              <a:latin typeface="Arial Rounded MT Bold" pitchFamily="34" charset="0"/>
              <a:ea typeface="+mn-ea"/>
            </a:endParaRPr>
          </a:p>
          <a:p>
            <a:pPr algn="ctr" eaLnBrk="1" hangingPunct="1">
              <a:defRPr/>
            </a:pPr>
            <a:endParaRPr lang="it-IT" altLang="it-IT" sz="1600" dirty="0">
              <a:latin typeface="Arial Rounded MT Bold" pitchFamily="34" charset="0"/>
              <a:ea typeface="+mn-ea"/>
            </a:endParaRPr>
          </a:p>
          <a:p>
            <a:pPr algn="ctr" eaLnBrk="1" hangingPunct="1">
              <a:defRPr/>
            </a:pPr>
            <a:endParaRPr lang="it-IT" altLang="it-IT" sz="1600" dirty="0">
              <a:latin typeface="Arial Rounded MT Bold" pitchFamily="34" charset="0"/>
              <a:ea typeface="+mn-ea"/>
            </a:endParaRPr>
          </a:p>
          <a:p>
            <a:pPr algn="ctr" eaLnBrk="1" hangingPunct="1">
              <a:defRPr/>
            </a:pPr>
            <a:endParaRPr lang="it-IT" altLang="it-IT" sz="1800" dirty="0">
              <a:latin typeface="Arial Rounded MT Bold" pitchFamily="34" charset="0"/>
              <a:ea typeface="+mn-ea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547664" y="188640"/>
            <a:ext cx="611673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ln>
                  <a:solidFill>
                    <a:schemeClr val="bg1"/>
                  </a:solidFill>
                </a:ln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+mj-ea"/>
                <a:cs typeface="+mj-cs"/>
              </a:rPr>
              <a:t>FUNZIONI FATTORE XIII</a:t>
            </a:r>
          </a:p>
        </p:txBody>
      </p:sp>
    </p:spTree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395288" y="3068638"/>
          <a:ext cx="3889375" cy="333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8" name="Immagine bitmap" r:id="rId4" imgW="3723810" imgH="2895238" progId="">
                  <p:embed/>
                </p:oleObj>
              </mc:Choice>
              <mc:Fallback>
                <p:oleObj name="Immagine bitmap" r:id="rId4" imgW="3723810" imgH="2895238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068638"/>
                        <a:ext cx="3889375" cy="333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4643438" y="3068638"/>
          <a:ext cx="4211637" cy="338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9" name="Immagine bitmap" r:id="rId6" imgW="3381847" imgH="2723810" progId="">
                  <p:embed/>
                </p:oleObj>
              </mc:Choice>
              <mc:Fallback>
                <p:oleObj name="Immagine bitmap" r:id="rId6" imgW="3381847" imgH="272381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068638"/>
                        <a:ext cx="4211637" cy="3384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258888" y="2362200"/>
            <a:ext cx="19446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200" b="1">
                <a:solidFill>
                  <a:srgbClr val="F4F60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-72" charset="0"/>
              </a:rPr>
              <a:t>Val34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056313" y="2362200"/>
            <a:ext cx="19446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200" b="1">
                <a:solidFill>
                  <a:srgbClr val="D4102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-72" charset="0"/>
              </a:rPr>
              <a:t>Leu34</a:t>
            </a:r>
          </a:p>
        </p:txBody>
      </p:sp>
      <p:pic>
        <p:nvPicPr>
          <p:cNvPr id="48135" name="Picture 1031" descr="IMG_32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10200" y="279400"/>
            <a:ext cx="2674938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1032" descr="PICT0003"/>
          <p:cNvPicPr>
            <a:picLocks noChangeAspect="1" noChangeArrowheads="1"/>
          </p:cNvPicPr>
          <p:nvPr/>
        </p:nvPicPr>
        <p:blipFill>
          <a:blip r:embed="rId9"/>
          <a:srcRect r="19312" b="32430"/>
          <a:stretch>
            <a:fillRect/>
          </a:stretch>
        </p:blipFill>
        <p:spPr bwMode="auto">
          <a:xfrm>
            <a:off x="609600" y="304800"/>
            <a:ext cx="31242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 l="5000"/>
          <a:stretch>
            <a:fillRect/>
          </a:stretch>
        </p:blipFill>
        <p:spPr bwMode="auto">
          <a:xfrm>
            <a:off x="457200" y="730250"/>
            <a:ext cx="8686800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228850" y="4838700"/>
            <a:ext cx="76200" cy="76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2590800" y="4841875"/>
            <a:ext cx="111125" cy="111125"/>
          </a:xfrm>
          <a:prstGeom prst="rect">
            <a:avLst/>
          </a:prstGeom>
          <a:solidFill>
            <a:srgbClr val="00A4A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7515225" y="5362575"/>
            <a:ext cx="76200" cy="76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7" name="Oval 6"/>
          <p:cNvSpPr>
            <a:spLocks noChangeArrowheads="1"/>
          </p:cNvSpPr>
          <p:nvPr/>
        </p:nvSpPr>
        <p:spPr bwMode="auto">
          <a:xfrm>
            <a:off x="7620000" y="5362575"/>
            <a:ext cx="76200" cy="76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8" name="Oval 7"/>
          <p:cNvSpPr>
            <a:spLocks noChangeArrowheads="1"/>
          </p:cNvSpPr>
          <p:nvPr/>
        </p:nvSpPr>
        <p:spPr bwMode="auto">
          <a:xfrm>
            <a:off x="7724775" y="5362575"/>
            <a:ext cx="76200" cy="762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9" name="Rectangle 8"/>
          <p:cNvSpPr>
            <a:spLocks noChangeArrowheads="1"/>
          </p:cNvSpPr>
          <p:nvPr/>
        </p:nvSpPr>
        <p:spPr bwMode="auto">
          <a:xfrm>
            <a:off x="7896225" y="5334000"/>
            <a:ext cx="228600" cy="152400"/>
          </a:xfrm>
          <a:prstGeom prst="rect">
            <a:avLst/>
          </a:prstGeom>
          <a:solidFill>
            <a:srgbClr val="008683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0" name="Rectangle 9"/>
          <p:cNvSpPr>
            <a:spLocks noChangeArrowheads="1"/>
          </p:cNvSpPr>
          <p:nvPr/>
        </p:nvSpPr>
        <p:spPr bwMode="auto">
          <a:xfrm>
            <a:off x="7216775" y="5314950"/>
            <a:ext cx="193675" cy="152400"/>
          </a:xfrm>
          <a:prstGeom prst="rect">
            <a:avLst/>
          </a:prstGeom>
          <a:solidFill>
            <a:srgbClr val="008A87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1331913" y="6213475"/>
            <a:ext cx="799306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1900"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-72" charset="0"/>
              </a:rPr>
              <a:t>  VV34, n=48       L34-carriers, n=43     PP564, n=53       L564-carriers, n=38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0" y="77788"/>
            <a:ext cx="9083675" cy="8223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>
                <a:latin typeface="Arial Rounded MT Bold" pitchFamily="-72" charset="0"/>
              </a:rPr>
              <a:t>TEMPI DI GUARIGIONE FERITE IN RELAZIONE AL GENOTIPO  DEL FATTORE XIII</a:t>
            </a:r>
          </a:p>
        </p:txBody>
      </p:sp>
    </p:spTree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4445</TotalTime>
  <Words>656</Words>
  <Application>Microsoft Macintosh PowerPoint</Application>
  <PresentationFormat>Presentazione su schermo (4:3)</PresentationFormat>
  <Paragraphs>79</Paragraphs>
  <Slides>23</Slides>
  <Notes>9</Notes>
  <HiddenSlides>0</HiddenSlides>
  <MMClips>0</MMClips>
  <ScaleCrop>false</ScaleCrop>
  <HeadingPairs>
    <vt:vector size="10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23</vt:i4>
      </vt:variant>
      <vt:variant>
        <vt:lpstr>Presentazioni personalizzate</vt:lpstr>
      </vt:variant>
      <vt:variant>
        <vt:i4>1</vt:i4>
      </vt:variant>
    </vt:vector>
  </HeadingPairs>
  <TitlesOfParts>
    <vt:vector size="37" baseType="lpstr">
      <vt:lpstr>ＭＳ Ｐゴシック</vt:lpstr>
      <vt:lpstr>Adobe Fan Heiti Std B</vt:lpstr>
      <vt:lpstr>Adobe Gothic Std B</vt:lpstr>
      <vt:lpstr>Aharoni</vt:lpstr>
      <vt:lpstr>Arial</vt:lpstr>
      <vt:lpstr>Arial Rounded MT Bold</vt:lpstr>
      <vt:lpstr>Calibri</vt:lpstr>
      <vt:lpstr>Comic Sans MS</vt:lpstr>
      <vt:lpstr>Times New Roman</vt:lpstr>
      <vt:lpstr>Wingdings 3</vt:lpstr>
      <vt:lpstr>Tema di Office</vt:lpstr>
      <vt:lpstr>Presentazione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 PER L’ ATTENZIONE</vt:lpstr>
      <vt:lpstr>Presentazione personalizzata 1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Computer_VM</dc:creator>
  <cp:lastModifiedBy>Paolo Zamboni</cp:lastModifiedBy>
  <cp:revision>77</cp:revision>
  <dcterms:created xsi:type="dcterms:W3CDTF">2013-04-09T10:51:30Z</dcterms:created>
  <dcterms:modified xsi:type="dcterms:W3CDTF">2019-03-11T10:16:33Z</dcterms:modified>
</cp:coreProperties>
</file>