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1.bin" ContentType="audio/unknown"/>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3" r:id="rId2"/>
    <p:sldId id="342" r:id="rId3"/>
    <p:sldId id="343" r:id="rId4"/>
    <p:sldId id="344" r:id="rId5"/>
    <p:sldId id="345" r:id="rId6"/>
    <p:sldId id="346" r:id="rId7"/>
    <p:sldId id="313" r:id="rId8"/>
    <p:sldId id="306" r:id="rId9"/>
    <p:sldId id="347" r:id="rId10"/>
    <p:sldId id="328" r:id="rId11"/>
    <p:sldId id="327" r:id="rId12"/>
    <p:sldId id="355" r:id="rId13"/>
    <p:sldId id="356" r:id="rId14"/>
    <p:sldId id="334" r:id="rId15"/>
    <p:sldId id="308" r:id="rId16"/>
    <p:sldId id="311" r:id="rId17"/>
    <p:sldId id="256" r:id="rId18"/>
    <p:sldId id="257" r:id="rId19"/>
    <p:sldId id="357" r:id="rId20"/>
    <p:sldId id="265" r:id="rId21"/>
    <p:sldId id="267" r:id="rId22"/>
    <p:sldId id="270" r:id="rId23"/>
    <p:sldId id="280" r:id="rId24"/>
    <p:sldId id="273" r:id="rId25"/>
    <p:sldId id="281" r:id="rId26"/>
    <p:sldId id="275" r:id="rId27"/>
    <p:sldId id="276" r:id="rId28"/>
    <p:sldId id="277" r:id="rId29"/>
    <p:sldId id="282" r:id="rId30"/>
    <p:sldId id="290" r:id="rId31"/>
    <p:sldId id="291" r:id="rId32"/>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ferSingleView="1">
    <p:restoredLeft sz="15620"/>
    <p:restoredTop sz="94660"/>
  </p:normalViewPr>
  <p:slideViewPr>
    <p:cSldViewPr>
      <p:cViewPr varScale="1">
        <p:scale>
          <a:sx n="196" d="100"/>
          <a:sy n="196" d="100"/>
        </p:scale>
        <p:origin x="284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78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fld id="{4BEAE847-FD32-40E2-9E95-AB4477209E84}" type="datetime1">
              <a:rPr lang="en-GB"/>
              <a:pPr>
                <a:defRPr/>
              </a:pPr>
              <a:t>11/04/2018</a:t>
            </a:fld>
            <a:endParaRPr lang="en-GB"/>
          </a:p>
        </p:txBody>
      </p:sp>
      <p:sp>
        <p:nvSpPr>
          <p:cNvPr id="13316" name="Placeholder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noProof="0"/>
              <a:t>Fare clic per modificare gli stili del testo dello schema</a:t>
            </a:r>
          </a:p>
          <a:p>
            <a:pPr lvl="1"/>
            <a:r>
              <a:rPr lang="en-GB" noProof="0"/>
              <a:t>Secondo livello</a:t>
            </a:r>
          </a:p>
          <a:p>
            <a:pPr lvl="2"/>
            <a:r>
              <a:rPr lang="en-GB" noProof="0"/>
              <a:t>Terzo livello</a:t>
            </a:r>
          </a:p>
          <a:p>
            <a:pPr lvl="3"/>
            <a:r>
              <a:rPr lang="en-GB" noProof="0"/>
              <a:t>Quarto livello</a:t>
            </a:r>
          </a:p>
          <a:p>
            <a:pPr lvl="4"/>
            <a:r>
              <a:rPr lang="en-GB" noProof="0"/>
              <a:t>Quinto livello</a:t>
            </a:r>
          </a:p>
        </p:txBody>
      </p:sp>
      <p:sp>
        <p:nvSpPr>
          <p:cNvPr id="378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78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732B81E6-9A8F-43F4-BBE1-3DF4703F986C}" type="slidenum">
              <a:rPr lang="en-GB"/>
              <a:pPr>
                <a:defRPr/>
              </a:pPr>
              <a:t>‹N›</a:t>
            </a:fld>
            <a:endParaRPr lang="en-GB"/>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72" charset="0"/>
        <a:ea typeface="ＭＳ Ｐゴシック" pitchFamily="-72" charset="-128"/>
        <a:cs typeface="ＭＳ Ｐゴシック" pitchFamily="-72" charset="-128"/>
      </a:defRPr>
    </a:lvl1pPr>
    <a:lvl2pPr marL="457200" algn="l" defTabSz="457200" rtl="0" eaLnBrk="0" fontAlgn="base" hangingPunct="0">
      <a:spcBef>
        <a:spcPct val="30000"/>
      </a:spcBef>
      <a:spcAft>
        <a:spcPct val="0"/>
      </a:spcAft>
      <a:defRPr sz="1200" kern="1200">
        <a:solidFill>
          <a:schemeClr val="tx1"/>
        </a:solidFill>
        <a:latin typeface="Calibri" pitchFamily="-72" charset="0"/>
        <a:ea typeface="ＭＳ Ｐゴシック" pitchFamily="-72"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72" charset="0"/>
        <a:ea typeface="ＭＳ Ｐゴシック" pitchFamily="-72"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72" charset="0"/>
        <a:ea typeface="ＭＳ Ｐゴシック" pitchFamily="-72"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72" charset="0"/>
        <a:ea typeface="ＭＳ Ｐゴシック" pitchFamily="-7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Placeholder 2"/>
          <p:cNvSpPr>
            <a:spLocks noGrp="1" noRot="1" noChangeAspect="1" noChangeArrowheads="1" noTextEdit="1"/>
          </p:cNvSpPr>
          <p:nvPr>
            <p:ph type="sldImg"/>
          </p:nvPr>
        </p:nvSpPr>
        <p:spPr>
          <a:ln/>
        </p:spPr>
      </p:sp>
      <p:sp>
        <p:nvSpPr>
          <p:cNvPr id="15362" name="Placeholder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Placeholder 2"/>
          <p:cNvSpPr>
            <a:spLocks noGrp="1" noRot="1" noChangeAspect="1" noChangeArrowheads="1" noTextEdit="1"/>
          </p:cNvSpPr>
          <p:nvPr>
            <p:ph type="sldImg"/>
          </p:nvPr>
        </p:nvSpPr>
        <p:spPr>
          <a:ln/>
        </p:spPr>
      </p:sp>
      <p:sp>
        <p:nvSpPr>
          <p:cNvPr id="114690" name="Placeholder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Placeholder 2"/>
          <p:cNvSpPr>
            <a:spLocks noGrp="1" noRot="1" noChangeAspect="1" noChangeArrowheads="1" noTextEdit="1"/>
          </p:cNvSpPr>
          <p:nvPr>
            <p:ph type="sldImg"/>
          </p:nvPr>
        </p:nvSpPr>
        <p:spPr>
          <a:ln/>
        </p:spPr>
      </p:sp>
      <p:sp>
        <p:nvSpPr>
          <p:cNvPr id="120834"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Placeholder 2"/>
          <p:cNvSpPr>
            <a:spLocks noGrp="1" noRot="1" noChangeAspect="1" noChangeArrowheads="1" noTextEdit="1"/>
          </p:cNvSpPr>
          <p:nvPr>
            <p:ph type="sldImg"/>
          </p:nvPr>
        </p:nvSpPr>
        <p:spPr>
          <a:ln/>
        </p:spPr>
      </p:sp>
      <p:sp>
        <p:nvSpPr>
          <p:cNvPr id="122882"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Placeholder 2"/>
          <p:cNvSpPr>
            <a:spLocks noGrp="1" noRot="1" noChangeAspect="1" noChangeArrowheads="1" noTextEdit="1"/>
          </p:cNvSpPr>
          <p:nvPr>
            <p:ph type="sldImg"/>
          </p:nvPr>
        </p:nvSpPr>
        <p:spPr>
          <a:ln/>
        </p:spPr>
      </p:sp>
      <p:sp>
        <p:nvSpPr>
          <p:cNvPr id="124930"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Placeholder 2"/>
          <p:cNvSpPr>
            <a:spLocks noGrp="1" noRot="1" noChangeAspect="1" noChangeArrowheads="1" noTextEdit="1"/>
          </p:cNvSpPr>
          <p:nvPr>
            <p:ph type="sldImg"/>
          </p:nvPr>
        </p:nvSpPr>
        <p:spPr>
          <a:ln/>
        </p:spPr>
      </p:sp>
      <p:sp>
        <p:nvSpPr>
          <p:cNvPr id="131074" name="Placeholder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Placeholder 2"/>
          <p:cNvSpPr>
            <a:spLocks noGrp="1" noRot="1" noChangeAspect="1" noChangeArrowheads="1" noTextEdit="1"/>
          </p:cNvSpPr>
          <p:nvPr>
            <p:ph type="sldImg"/>
          </p:nvPr>
        </p:nvSpPr>
        <p:spPr>
          <a:ln/>
        </p:spPr>
      </p:sp>
      <p:sp>
        <p:nvSpPr>
          <p:cNvPr id="17410"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Placeholder 2"/>
          <p:cNvSpPr>
            <a:spLocks noGrp="1" noRot="1" noChangeAspect="1" noChangeArrowheads="1" noTextEdit="1"/>
          </p:cNvSpPr>
          <p:nvPr>
            <p:ph type="sldImg"/>
          </p:nvPr>
        </p:nvSpPr>
        <p:spPr>
          <a:ln/>
        </p:spPr>
      </p:sp>
      <p:sp>
        <p:nvSpPr>
          <p:cNvPr id="21506"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Placeholder 2"/>
          <p:cNvSpPr>
            <a:spLocks noGrp="1" noRot="1" noChangeAspect="1" noChangeArrowheads="1" noTextEdit="1"/>
          </p:cNvSpPr>
          <p:nvPr>
            <p:ph type="sldImg"/>
          </p:nvPr>
        </p:nvSpPr>
        <p:spPr>
          <a:ln/>
        </p:spPr>
      </p:sp>
      <p:sp>
        <p:nvSpPr>
          <p:cNvPr id="81922" name="Placeholder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21377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Placeholder 2"/>
          <p:cNvSpPr>
            <a:spLocks noGrp="1" noRot="1" noChangeAspect="1" noChangeArrowheads="1" noTextEdit="1"/>
          </p:cNvSpPr>
          <p:nvPr>
            <p:ph type="sldImg"/>
          </p:nvPr>
        </p:nvSpPr>
        <p:spPr>
          <a:ln/>
        </p:spPr>
      </p:sp>
      <p:sp>
        <p:nvSpPr>
          <p:cNvPr id="94210"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Placeholder 2"/>
          <p:cNvSpPr>
            <a:spLocks noGrp="1" noRot="1" noChangeAspect="1" noChangeArrowheads="1" noTextEdit="1"/>
          </p:cNvSpPr>
          <p:nvPr>
            <p:ph type="sldImg"/>
          </p:nvPr>
        </p:nvSpPr>
        <p:spPr>
          <a:ln/>
        </p:spPr>
      </p:sp>
      <p:sp>
        <p:nvSpPr>
          <p:cNvPr id="98306"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Placeholder 2"/>
          <p:cNvSpPr>
            <a:spLocks noGrp="1" noRot="1" noChangeAspect="1" noChangeArrowheads="1" noTextEdit="1"/>
          </p:cNvSpPr>
          <p:nvPr>
            <p:ph type="sldImg"/>
          </p:nvPr>
        </p:nvSpPr>
        <p:spPr>
          <a:ln/>
        </p:spPr>
      </p:sp>
      <p:sp>
        <p:nvSpPr>
          <p:cNvPr id="106498"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Placeholder 2"/>
          <p:cNvSpPr>
            <a:spLocks noGrp="1" noRot="1" noChangeAspect="1" noChangeArrowheads="1" noTextEdit="1"/>
          </p:cNvSpPr>
          <p:nvPr>
            <p:ph type="sldImg"/>
          </p:nvPr>
        </p:nvSpPr>
        <p:spPr>
          <a:ln/>
        </p:spPr>
      </p:sp>
      <p:sp>
        <p:nvSpPr>
          <p:cNvPr id="112642"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Placeholder 2"/>
          <p:cNvSpPr>
            <a:spLocks noGrp="1" noRot="1" noChangeAspect="1" noChangeArrowheads="1" noTextEdit="1"/>
          </p:cNvSpPr>
          <p:nvPr>
            <p:ph type="sldImg"/>
          </p:nvPr>
        </p:nvSpPr>
        <p:spPr>
          <a:ln/>
        </p:spPr>
      </p:sp>
      <p:sp>
        <p:nvSpPr>
          <p:cNvPr id="116738"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7375D24D-DE7C-48E2-B20A-DA90A171A8C7}" type="datetimeFigureOut">
              <a:rPr lang="it-IT"/>
              <a:pPr>
                <a:defRPr/>
              </a:pPr>
              <a:t>11/04/18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09D8894-034C-4774-859A-988AF811C9C9}"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5CB42ACE-B22B-4EDA-B6D7-47DB661A8C92}" type="datetimeFigureOut">
              <a:rPr lang="it-IT"/>
              <a:pPr>
                <a:defRPr/>
              </a:pPr>
              <a:t>11/04/18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5F3BA04-0A4F-47EE-B61E-777221CC61AE}"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C021772E-BF1F-4457-87A4-67508B23D2DE}" type="datetimeFigureOut">
              <a:rPr lang="it-IT"/>
              <a:pPr>
                <a:defRPr/>
              </a:pPr>
              <a:t>11/04/18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3841999-AD45-41AD-A48D-25FC9D276652}"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DE5AE38E-5DF8-4882-95B2-8275FBC82014}" type="datetimeFigureOut">
              <a:rPr lang="it-IT"/>
              <a:pPr>
                <a:defRPr/>
              </a:pPr>
              <a:t>11/04/18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1307614-6A8A-449D-B7D9-06FC1C7BE8BC}"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91BF1D1-77DD-4916-92E8-F607195EA50B}" type="datetimeFigureOut">
              <a:rPr lang="it-IT"/>
              <a:pPr>
                <a:defRPr/>
              </a:pPr>
              <a:t>11/04/18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A5EE557-894E-4100-88B6-AD5E85DBA75E}"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F7E58155-1132-4973-ABE6-00BD5100ECF5}" type="datetimeFigureOut">
              <a:rPr lang="it-IT"/>
              <a:pPr>
                <a:defRPr/>
              </a:pPr>
              <a:t>11/04/18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1618AD8-C90F-4409-B591-F2D618DA9117}"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60690085-03F4-4C4E-AC9F-4B43DAB1AB7F}" type="datetimeFigureOut">
              <a:rPr lang="it-IT"/>
              <a:pPr>
                <a:defRPr/>
              </a:pPr>
              <a:t>11/04/18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90A57D29-3839-4D45-B954-2C1EDDEFA731}"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46AFC1FB-4E38-48C8-A742-A00A21BDF4D4}" type="datetimeFigureOut">
              <a:rPr lang="it-IT"/>
              <a:pPr>
                <a:defRPr/>
              </a:pPr>
              <a:t>11/04/18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B576B02F-2E70-4B80-9BDF-ED2D59A6BD75}"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545C4EC-EE24-4871-9176-A6030EFE998D}" type="datetimeFigureOut">
              <a:rPr lang="it-IT"/>
              <a:pPr>
                <a:defRPr/>
              </a:pPr>
              <a:t>11/04/18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AA9723F-3069-4A58-B007-F7227776F834}"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9BBE888-7173-4607-9762-F7133F435EFC}" type="datetimeFigureOut">
              <a:rPr lang="it-IT"/>
              <a:pPr>
                <a:defRPr/>
              </a:pPr>
              <a:t>11/04/18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22BFB81-CBFB-4CF2-9AD2-D54148F53CBA}"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C0A211B-104C-438F-AE31-84A39D778BE2}" type="datetimeFigureOut">
              <a:rPr lang="it-IT"/>
              <a:pPr>
                <a:defRPr/>
              </a:pPr>
              <a:t>11/04/18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3A1466B-58A0-471B-B31B-2448354C5F43}"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44FA7D0A-F109-48AD-9D7A-998A4D1FE970}" type="datetimeFigureOut">
              <a:rPr lang="it-IT"/>
              <a:pPr>
                <a:defRPr/>
              </a:pPr>
              <a:t>11/04/18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83DEB892-5915-4EDA-A67C-C410D28F94B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eaLnBrk="0" fontAlgn="base" hangingPunct="0">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eaLnBrk="0" fontAlgn="base" hangingPunct="0">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0.png"/><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ctrTitle"/>
          </p:nvPr>
        </p:nvSpPr>
        <p:spPr>
          <a:xfrm>
            <a:off x="685800" y="152400"/>
            <a:ext cx="7772400" cy="1143000"/>
          </a:xfrm>
        </p:spPr>
        <p:txBody>
          <a:bodyPr/>
          <a:lstStyle/>
          <a:p>
            <a:r>
              <a:rPr lang="en-GB"/>
              <a:t>SCIENZE DELLE RIPARAZIONI TISSUTALI</a:t>
            </a:r>
          </a:p>
        </p:txBody>
      </p:sp>
      <p:sp>
        <p:nvSpPr>
          <p:cNvPr id="14338" name="Rectangle 3"/>
          <p:cNvSpPr>
            <a:spLocks noGrp="1"/>
          </p:cNvSpPr>
          <p:nvPr>
            <p:ph type="subTitle" idx="1"/>
          </p:nvPr>
        </p:nvSpPr>
        <p:spPr>
          <a:xfrm>
            <a:off x="1371600" y="1905000"/>
            <a:ext cx="6400800" cy="1752600"/>
          </a:xfrm>
        </p:spPr>
        <p:txBody>
          <a:bodyPr/>
          <a:lstStyle/>
          <a:p>
            <a:r>
              <a:rPr lang="en-GB" b="1">
                <a:solidFill>
                  <a:srgbClr val="FF200B"/>
                </a:solidFill>
              </a:rPr>
              <a:t>L’ulcera come laboratorio vivente per comprendere i processi di riparazione e di rigenerazione tissutale e la risposta biologica alle cellule staminali. </a:t>
            </a:r>
          </a:p>
        </p:txBody>
      </p:sp>
      <p:pic>
        <p:nvPicPr>
          <p:cNvPr id="14339" name="Picture 4" descr="10"/>
          <p:cNvPicPr>
            <a:picLocks noChangeAspect="1" noChangeArrowheads="1"/>
          </p:cNvPicPr>
          <p:nvPr/>
        </p:nvPicPr>
        <p:blipFill>
          <a:blip r:embed="rId3"/>
          <a:srcRect/>
          <a:stretch>
            <a:fillRect/>
          </a:stretch>
        </p:blipFill>
        <p:spPr bwMode="auto">
          <a:xfrm>
            <a:off x="381000" y="4724400"/>
            <a:ext cx="2590800" cy="1941513"/>
          </a:xfrm>
          <a:prstGeom prst="rect">
            <a:avLst/>
          </a:prstGeom>
          <a:noFill/>
          <a:ln w="9525">
            <a:noFill/>
            <a:miter lim="800000"/>
            <a:headEnd/>
            <a:tailEnd/>
          </a:ln>
        </p:spPr>
      </p:pic>
      <p:pic>
        <p:nvPicPr>
          <p:cNvPr id="14340" name="Picture 5"/>
          <p:cNvPicPr>
            <a:picLocks noChangeAspect="1" noChangeArrowheads="1"/>
          </p:cNvPicPr>
          <p:nvPr/>
        </p:nvPicPr>
        <p:blipFill>
          <a:blip r:embed="rId4"/>
          <a:srcRect b="19617"/>
          <a:stretch>
            <a:fillRect/>
          </a:stretch>
        </p:blipFill>
        <p:spPr bwMode="auto">
          <a:xfrm>
            <a:off x="5715000" y="4724400"/>
            <a:ext cx="3187700" cy="1922463"/>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88B1C69D-8B04-CE4D-9F01-0E422360F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7843"/>
          <a:stretch>
            <a:fillRect/>
          </a:stretch>
        </p:blipFill>
        <p:spPr bwMode="auto">
          <a:xfrm>
            <a:off x="762000" y="381000"/>
            <a:ext cx="3276600" cy="6194425"/>
          </a:xfrm>
          <a:prstGeom prst="rect">
            <a:avLst/>
          </a:prstGeom>
          <a:noFill/>
          <a:extLst>
            <a:ext uri="{909E8E84-426E-40DD-AFC4-6F175D3DCCD1}">
              <a14:hiddenFill xmlns:a14="http://schemas.microsoft.com/office/drawing/2010/main">
                <a:solidFill>
                  <a:srgbClr val="FFFFFF"/>
                </a:solidFill>
              </a14:hiddenFill>
            </a:ext>
          </a:extLst>
        </p:spPr>
      </p:pic>
      <p:sp>
        <p:nvSpPr>
          <p:cNvPr id="76803" name="Line 3">
            <a:extLst>
              <a:ext uri="{FF2B5EF4-FFF2-40B4-BE49-F238E27FC236}">
                <a16:creationId xmlns:a16="http://schemas.microsoft.com/office/drawing/2014/main" id="{666B95C7-B97B-A44C-AD4C-7FAD710A9A4D}"/>
              </a:ext>
            </a:extLst>
          </p:cNvPr>
          <p:cNvSpPr>
            <a:spLocks noChangeShapeType="1"/>
          </p:cNvSpPr>
          <p:nvPr/>
        </p:nvSpPr>
        <p:spPr bwMode="auto">
          <a:xfrm flipH="1">
            <a:off x="762000" y="4572000"/>
            <a:ext cx="457200" cy="0"/>
          </a:xfrm>
          <a:prstGeom prst="line">
            <a:avLst/>
          </a:prstGeom>
          <a:noFill/>
          <a:ln w="5715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76804" name="Picture 4">
            <a:extLst>
              <a:ext uri="{FF2B5EF4-FFF2-40B4-BE49-F238E27FC236}">
                <a16:creationId xmlns:a16="http://schemas.microsoft.com/office/drawing/2014/main" id="{2734F3BB-2A9F-0D4C-892B-711CA6FDE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19200"/>
            <a:ext cx="919163" cy="884238"/>
          </a:xfrm>
          <a:prstGeom prst="rect">
            <a:avLst/>
          </a:prstGeom>
          <a:noFill/>
          <a:extLst>
            <a:ext uri="{909E8E84-426E-40DD-AFC4-6F175D3DCCD1}">
              <a14:hiddenFill xmlns:a14="http://schemas.microsoft.com/office/drawing/2010/main">
                <a:solidFill>
                  <a:srgbClr val="FFFFFF"/>
                </a:solidFill>
              </a14:hiddenFill>
            </a:ext>
          </a:extLst>
        </p:spPr>
      </p:pic>
      <p:sp>
        <p:nvSpPr>
          <p:cNvPr id="76805" name="Text Box 5">
            <a:extLst>
              <a:ext uri="{FF2B5EF4-FFF2-40B4-BE49-F238E27FC236}">
                <a16:creationId xmlns:a16="http://schemas.microsoft.com/office/drawing/2014/main" id="{55E5AAD9-9F5F-D64C-B54C-47B381A07871}"/>
              </a:ext>
            </a:extLst>
          </p:cNvPr>
          <p:cNvSpPr txBox="1">
            <a:spLocks noChangeArrowheads="1"/>
          </p:cNvSpPr>
          <p:nvPr/>
        </p:nvSpPr>
        <p:spPr bwMode="auto">
          <a:xfrm>
            <a:off x="1600200" y="2133600"/>
            <a:ext cx="228600"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spcBef>
                <a:spcPct val="50000"/>
              </a:spcBef>
            </a:pPr>
            <a:r>
              <a:rPr lang="en-US" altLang="it-IT" sz="2000" b="1">
                <a:solidFill>
                  <a:srgbClr val="FF9A17"/>
                </a:solidFill>
              </a:rPr>
              <a:t>essudato</a:t>
            </a:r>
          </a:p>
        </p:txBody>
      </p:sp>
      <p:sp>
        <p:nvSpPr>
          <p:cNvPr id="76806" name="Line 6">
            <a:extLst>
              <a:ext uri="{FF2B5EF4-FFF2-40B4-BE49-F238E27FC236}">
                <a16:creationId xmlns:a16="http://schemas.microsoft.com/office/drawing/2014/main" id="{F1443FEF-36BC-3C48-B126-336463664569}"/>
              </a:ext>
            </a:extLst>
          </p:cNvPr>
          <p:cNvSpPr>
            <a:spLocks noChangeShapeType="1"/>
          </p:cNvSpPr>
          <p:nvPr/>
        </p:nvSpPr>
        <p:spPr bwMode="auto">
          <a:xfrm flipH="1">
            <a:off x="1905000" y="4724400"/>
            <a:ext cx="304800" cy="0"/>
          </a:xfrm>
          <a:prstGeom prst="line">
            <a:avLst/>
          </a:prstGeom>
          <a:noFill/>
          <a:ln w="5715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807" name="Line 7">
            <a:extLst>
              <a:ext uri="{FF2B5EF4-FFF2-40B4-BE49-F238E27FC236}">
                <a16:creationId xmlns:a16="http://schemas.microsoft.com/office/drawing/2014/main" id="{A2095594-A4DF-DC46-9F7E-30142C095179}"/>
              </a:ext>
            </a:extLst>
          </p:cNvPr>
          <p:cNvSpPr>
            <a:spLocks noChangeShapeType="1"/>
          </p:cNvSpPr>
          <p:nvPr/>
        </p:nvSpPr>
        <p:spPr bwMode="auto">
          <a:xfrm flipH="1">
            <a:off x="1905000" y="6096000"/>
            <a:ext cx="304800" cy="0"/>
          </a:xfrm>
          <a:prstGeom prst="line">
            <a:avLst/>
          </a:prstGeom>
          <a:noFill/>
          <a:ln w="5715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808" name="Line 8">
            <a:extLst>
              <a:ext uri="{FF2B5EF4-FFF2-40B4-BE49-F238E27FC236}">
                <a16:creationId xmlns:a16="http://schemas.microsoft.com/office/drawing/2014/main" id="{50B0B974-2D79-F542-A4D2-7D1F5576F27F}"/>
              </a:ext>
            </a:extLst>
          </p:cNvPr>
          <p:cNvSpPr>
            <a:spLocks noChangeShapeType="1"/>
          </p:cNvSpPr>
          <p:nvPr/>
        </p:nvSpPr>
        <p:spPr bwMode="auto">
          <a:xfrm flipH="1">
            <a:off x="2895600" y="4876800"/>
            <a:ext cx="304800" cy="0"/>
          </a:xfrm>
          <a:prstGeom prst="line">
            <a:avLst/>
          </a:prstGeom>
          <a:noFill/>
          <a:ln w="5715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809" name="Line 9">
            <a:extLst>
              <a:ext uri="{FF2B5EF4-FFF2-40B4-BE49-F238E27FC236}">
                <a16:creationId xmlns:a16="http://schemas.microsoft.com/office/drawing/2014/main" id="{635B08B4-6C7A-D84F-B3E4-CC866A9B6710}"/>
              </a:ext>
            </a:extLst>
          </p:cNvPr>
          <p:cNvSpPr>
            <a:spLocks noChangeShapeType="1"/>
          </p:cNvSpPr>
          <p:nvPr/>
        </p:nvSpPr>
        <p:spPr bwMode="auto">
          <a:xfrm flipH="1">
            <a:off x="2895600" y="6172200"/>
            <a:ext cx="304800" cy="0"/>
          </a:xfrm>
          <a:prstGeom prst="line">
            <a:avLst/>
          </a:prstGeom>
          <a:noFill/>
          <a:ln w="5715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823" name="WordArt 23">
            <a:extLst>
              <a:ext uri="{FF2B5EF4-FFF2-40B4-BE49-F238E27FC236}">
                <a16:creationId xmlns:a16="http://schemas.microsoft.com/office/drawing/2014/main" id="{D277B469-2B0D-764D-BCF8-F55628C3173D}"/>
              </a:ext>
            </a:extLst>
          </p:cNvPr>
          <p:cNvSpPr>
            <a:spLocks noChangeArrowheads="1" noChangeShapeType="1" noTextEdit="1"/>
          </p:cNvSpPr>
          <p:nvPr/>
        </p:nvSpPr>
        <p:spPr bwMode="auto">
          <a:xfrm>
            <a:off x="4724400" y="-152400"/>
            <a:ext cx="3657600" cy="6858000"/>
          </a:xfrm>
          <a:prstGeom prst="rect">
            <a:avLst/>
          </a:prstGeom>
        </p:spPr>
        <p:txBody>
          <a:bodyPr wrap="none" fromWordArt="1">
            <a:prstTxWarp prst="textSlantUp">
              <a:avLst>
                <a:gd name="adj" fmla="val 32056"/>
              </a:avLst>
            </a:prstTxWarp>
          </a:bodyPr>
          <a:lstStyle/>
          <a:p>
            <a:pPr algn="ctr"/>
            <a:r>
              <a:rPr lang="en-GB"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Visualizzazione </a:t>
            </a:r>
          </a:p>
          <a:p>
            <a:pPr algn="ctr"/>
            <a:r>
              <a:rPr lang="en-GB"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di un processo</a:t>
            </a:r>
          </a:p>
          <a:p>
            <a:pPr algn="ctr"/>
            <a:r>
              <a:rPr lang="en-GB"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proteolitico da</a:t>
            </a:r>
          </a:p>
          <a:p>
            <a:pPr algn="ctr"/>
            <a:r>
              <a:rPr lang="en-GB"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essudato di </a:t>
            </a:r>
          </a:p>
          <a:p>
            <a:pPr algn="ctr"/>
            <a:r>
              <a:rPr lang="en-GB"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ulcera venosa</a:t>
            </a:r>
          </a:p>
        </p:txBody>
      </p:sp>
    </p:spTree>
    <p:extLst>
      <p:ext uri="{BB962C8B-B14F-4D97-AF65-F5344CB8AC3E}">
        <p14:creationId xmlns:p14="http://schemas.microsoft.com/office/powerpoint/2010/main" val="1780644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680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6805"/>
                                        </p:tgtEl>
                                        <p:attrNameLst>
                                          <p:attrName>style.visibility</p:attrName>
                                        </p:attrNameLst>
                                      </p:cBhvr>
                                      <p:to>
                                        <p:strVal val="visible"/>
                                      </p:to>
                                    </p:set>
                                  </p:childTnLst>
                                </p:cTn>
                              </p:par>
                            </p:childTnLst>
                          </p:cTn>
                        </p:par>
                        <p:par>
                          <p:cTn id="10" fill="hold" nodeType="afterGroup">
                            <p:stCondLst>
                              <p:cond delay="1000"/>
                            </p:stCondLst>
                            <p:childTnLst>
                              <p:par>
                                <p:cTn id="11" presetID="17" presetClass="entr" presetSubtype="8" fill="hold" nodeType="afterEffect">
                                  <p:stCondLst>
                                    <p:cond delay="2000"/>
                                  </p:stCondLst>
                                  <p:childTnLst>
                                    <p:set>
                                      <p:cBhvr>
                                        <p:cTn id="12" dur="1" fill="hold">
                                          <p:stCondLst>
                                            <p:cond delay="0"/>
                                          </p:stCondLst>
                                        </p:cTn>
                                        <p:tgtEl>
                                          <p:spTgt spid="76806"/>
                                        </p:tgtEl>
                                        <p:attrNameLst>
                                          <p:attrName>style.visibility</p:attrName>
                                        </p:attrNameLst>
                                      </p:cBhvr>
                                      <p:to>
                                        <p:strVal val="visible"/>
                                      </p:to>
                                    </p:set>
                                    <p:anim calcmode="lin" valueType="num">
                                      <p:cBhvr>
                                        <p:cTn id="13" dur="500" fill="hold"/>
                                        <p:tgtEl>
                                          <p:spTgt spid="76806"/>
                                        </p:tgtEl>
                                        <p:attrNameLst>
                                          <p:attrName>ppt_x</p:attrName>
                                        </p:attrNameLst>
                                      </p:cBhvr>
                                      <p:tavLst>
                                        <p:tav tm="0">
                                          <p:val>
                                            <p:strVal val="#ppt_x-#ppt_w/2"/>
                                          </p:val>
                                        </p:tav>
                                        <p:tav tm="100000">
                                          <p:val>
                                            <p:strVal val="#ppt_x"/>
                                          </p:val>
                                        </p:tav>
                                      </p:tavLst>
                                    </p:anim>
                                    <p:anim calcmode="lin" valueType="num">
                                      <p:cBhvr>
                                        <p:cTn id="14" dur="500" fill="hold"/>
                                        <p:tgtEl>
                                          <p:spTgt spid="76806"/>
                                        </p:tgtEl>
                                        <p:attrNameLst>
                                          <p:attrName>ppt_y</p:attrName>
                                        </p:attrNameLst>
                                      </p:cBhvr>
                                      <p:tavLst>
                                        <p:tav tm="0">
                                          <p:val>
                                            <p:strVal val="#ppt_y"/>
                                          </p:val>
                                        </p:tav>
                                        <p:tav tm="100000">
                                          <p:val>
                                            <p:strVal val="#ppt_y"/>
                                          </p:val>
                                        </p:tav>
                                      </p:tavLst>
                                    </p:anim>
                                    <p:anim calcmode="lin" valueType="num">
                                      <p:cBhvr>
                                        <p:cTn id="15" dur="500" fill="hold"/>
                                        <p:tgtEl>
                                          <p:spTgt spid="76806"/>
                                        </p:tgtEl>
                                        <p:attrNameLst>
                                          <p:attrName>ppt_w</p:attrName>
                                        </p:attrNameLst>
                                      </p:cBhvr>
                                      <p:tavLst>
                                        <p:tav tm="0">
                                          <p:val>
                                            <p:fltVal val="0"/>
                                          </p:val>
                                        </p:tav>
                                        <p:tav tm="100000">
                                          <p:val>
                                            <p:strVal val="#ppt_w"/>
                                          </p:val>
                                        </p:tav>
                                      </p:tavLst>
                                    </p:anim>
                                    <p:anim calcmode="lin" valueType="num">
                                      <p:cBhvr>
                                        <p:cTn id="16" dur="500" fill="hold"/>
                                        <p:tgtEl>
                                          <p:spTgt spid="76806"/>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3500"/>
                            </p:stCondLst>
                            <p:childTnLst>
                              <p:par>
                                <p:cTn id="18" presetID="17" presetClass="entr" presetSubtype="8" fill="hold" nodeType="afterEffect">
                                  <p:stCondLst>
                                    <p:cond delay="2000"/>
                                  </p:stCondLst>
                                  <p:childTnLst>
                                    <p:set>
                                      <p:cBhvr>
                                        <p:cTn id="19" dur="1" fill="hold">
                                          <p:stCondLst>
                                            <p:cond delay="0"/>
                                          </p:stCondLst>
                                        </p:cTn>
                                        <p:tgtEl>
                                          <p:spTgt spid="76807"/>
                                        </p:tgtEl>
                                        <p:attrNameLst>
                                          <p:attrName>style.visibility</p:attrName>
                                        </p:attrNameLst>
                                      </p:cBhvr>
                                      <p:to>
                                        <p:strVal val="visible"/>
                                      </p:to>
                                    </p:set>
                                    <p:anim calcmode="lin" valueType="num">
                                      <p:cBhvr>
                                        <p:cTn id="20" dur="500" fill="hold"/>
                                        <p:tgtEl>
                                          <p:spTgt spid="76807"/>
                                        </p:tgtEl>
                                        <p:attrNameLst>
                                          <p:attrName>ppt_x</p:attrName>
                                        </p:attrNameLst>
                                      </p:cBhvr>
                                      <p:tavLst>
                                        <p:tav tm="0">
                                          <p:val>
                                            <p:strVal val="#ppt_x-#ppt_w/2"/>
                                          </p:val>
                                        </p:tav>
                                        <p:tav tm="100000">
                                          <p:val>
                                            <p:strVal val="#ppt_x"/>
                                          </p:val>
                                        </p:tav>
                                      </p:tavLst>
                                    </p:anim>
                                    <p:anim calcmode="lin" valueType="num">
                                      <p:cBhvr>
                                        <p:cTn id="21" dur="500" fill="hold"/>
                                        <p:tgtEl>
                                          <p:spTgt spid="76807"/>
                                        </p:tgtEl>
                                        <p:attrNameLst>
                                          <p:attrName>ppt_y</p:attrName>
                                        </p:attrNameLst>
                                      </p:cBhvr>
                                      <p:tavLst>
                                        <p:tav tm="0">
                                          <p:val>
                                            <p:strVal val="#ppt_y"/>
                                          </p:val>
                                        </p:tav>
                                        <p:tav tm="100000">
                                          <p:val>
                                            <p:strVal val="#ppt_y"/>
                                          </p:val>
                                        </p:tav>
                                      </p:tavLst>
                                    </p:anim>
                                    <p:anim calcmode="lin" valueType="num">
                                      <p:cBhvr>
                                        <p:cTn id="22" dur="500" fill="hold"/>
                                        <p:tgtEl>
                                          <p:spTgt spid="76807"/>
                                        </p:tgtEl>
                                        <p:attrNameLst>
                                          <p:attrName>ppt_w</p:attrName>
                                        </p:attrNameLst>
                                      </p:cBhvr>
                                      <p:tavLst>
                                        <p:tav tm="0">
                                          <p:val>
                                            <p:fltVal val="0"/>
                                          </p:val>
                                        </p:tav>
                                        <p:tav tm="100000">
                                          <p:val>
                                            <p:strVal val="#ppt_w"/>
                                          </p:val>
                                        </p:tav>
                                      </p:tavLst>
                                    </p:anim>
                                    <p:anim calcmode="lin" valueType="num">
                                      <p:cBhvr>
                                        <p:cTn id="23" dur="500" fill="hold"/>
                                        <p:tgtEl>
                                          <p:spTgt spid="76807"/>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6000"/>
                            </p:stCondLst>
                            <p:childTnLst>
                              <p:par>
                                <p:cTn id="25" presetID="17" presetClass="entr" presetSubtype="8" fill="hold" nodeType="afterEffect">
                                  <p:stCondLst>
                                    <p:cond delay="1000"/>
                                  </p:stCondLst>
                                  <p:childTnLst>
                                    <p:set>
                                      <p:cBhvr>
                                        <p:cTn id="26" dur="1" fill="hold">
                                          <p:stCondLst>
                                            <p:cond delay="0"/>
                                          </p:stCondLst>
                                        </p:cTn>
                                        <p:tgtEl>
                                          <p:spTgt spid="76808"/>
                                        </p:tgtEl>
                                        <p:attrNameLst>
                                          <p:attrName>style.visibility</p:attrName>
                                        </p:attrNameLst>
                                      </p:cBhvr>
                                      <p:to>
                                        <p:strVal val="visible"/>
                                      </p:to>
                                    </p:set>
                                    <p:anim calcmode="lin" valueType="num">
                                      <p:cBhvr>
                                        <p:cTn id="27" dur="500" fill="hold"/>
                                        <p:tgtEl>
                                          <p:spTgt spid="76808"/>
                                        </p:tgtEl>
                                        <p:attrNameLst>
                                          <p:attrName>ppt_x</p:attrName>
                                        </p:attrNameLst>
                                      </p:cBhvr>
                                      <p:tavLst>
                                        <p:tav tm="0">
                                          <p:val>
                                            <p:strVal val="#ppt_x-#ppt_w/2"/>
                                          </p:val>
                                        </p:tav>
                                        <p:tav tm="100000">
                                          <p:val>
                                            <p:strVal val="#ppt_x"/>
                                          </p:val>
                                        </p:tav>
                                      </p:tavLst>
                                    </p:anim>
                                    <p:anim calcmode="lin" valueType="num">
                                      <p:cBhvr>
                                        <p:cTn id="28" dur="500" fill="hold"/>
                                        <p:tgtEl>
                                          <p:spTgt spid="76808"/>
                                        </p:tgtEl>
                                        <p:attrNameLst>
                                          <p:attrName>ppt_y</p:attrName>
                                        </p:attrNameLst>
                                      </p:cBhvr>
                                      <p:tavLst>
                                        <p:tav tm="0">
                                          <p:val>
                                            <p:strVal val="#ppt_y"/>
                                          </p:val>
                                        </p:tav>
                                        <p:tav tm="100000">
                                          <p:val>
                                            <p:strVal val="#ppt_y"/>
                                          </p:val>
                                        </p:tav>
                                      </p:tavLst>
                                    </p:anim>
                                    <p:anim calcmode="lin" valueType="num">
                                      <p:cBhvr>
                                        <p:cTn id="29" dur="500" fill="hold"/>
                                        <p:tgtEl>
                                          <p:spTgt spid="76808"/>
                                        </p:tgtEl>
                                        <p:attrNameLst>
                                          <p:attrName>ppt_w</p:attrName>
                                        </p:attrNameLst>
                                      </p:cBhvr>
                                      <p:tavLst>
                                        <p:tav tm="0">
                                          <p:val>
                                            <p:fltVal val="0"/>
                                          </p:val>
                                        </p:tav>
                                        <p:tav tm="100000">
                                          <p:val>
                                            <p:strVal val="#ppt_w"/>
                                          </p:val>
                                        </p:tav>
                                      </p:tavLst>
                                    </p:anim>
                                    <p:anim calcmode="lin" valueType="num">
                                      <p:cBhvr>
                                        <p:cTn id="30" dur="500" fill="hold"/>
                                        <p:tgtEl>
                                          <p:spTgt spid="76808"/>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7500"/>
                            </p:stCondLst>
                            <p:childTnLst>
                              <p:par>
                                <p:cTn id="32" presetID="17" presetClass="entr" presetSubtype="8" fill="hold" nodeType="afterEffect">
                                  <p:stCondLst>
                                    <p:cond delay="1000"/>
                                  </p:stCondLst>
                                  <p:childTnLst>
                                    <p:set>
                                      <p:cBhvr>
                                        <p:cTn id="33" dur="1" fill="hold">
                                          <p:stCondLst>
                                            <p:cond delay="0"/>
                                          </p:stCondLst>
                                        </p:cTn>
                                        <p:tgtEl>
                                          <p:spTgt spid="76809"/>
                                        </p:tgtEl>
                                        <p:attrNameLst>
                                          <p:attrName>style.visibility</p:attrName>
                                        </p:attrNameLst>
                                      </p:cBhvr>
                                      <p:to>
                                        <p:strVal val="visible"/>
                                      </p:to>
                                    </p:set>
                                    <p:anim calcmode="lin" valueType="num">
                                      <p:cBhvr>
                                        <p:cTn id="34" dur="500" fill="hold"/>
                                        <p:tgtEl>
                                          <p:spTgt spid="76809"/>
                                        </p:tgtEl>
                                        <p:attrNameLst>
                                          <p:attrName>ppt_x</p:attrName>
                                        </p:attrNameLst>
                                      </p:cBhvr>
                                      <p:tavLst>
                                        <p:tav tm="0">
                                          <p:val>
                                            <p:strVal val="#ppt_x-#ppt_w/2"/>
                                          </p:val>
                                        </p:tav>
                                        <p:tav tm="100000">
                                          <p:val>
                                            <p:strVal val="#ppt_x"/>
                                          </p:val>
                                        </p:tav>
                                      </p:tavLst>
                                    </p:anim>
                                    <p:anim calcmode="lin" valueType="num">
                                      <p:cBhvr>
                                        <p:cTn id="35" dur="500" fill="hold"/>
                                        <p:tgtEl>
                                          <p:spTgt spid="76809"/>
                                        </p:tgtEl>
                                        <p:attrNameLst>
                                          <p:attrName>ppt_y</p:attrName>
                                        </p:attrNameLst>
                                      </p:cBhvr>
                                      <p:tavLst>
                                        <p:tav tm="0">
                                          <p:val>
                                            <p:strVal val="#ppt_y"/>
                                          </p:val>
                                        </p:tav>
                                        <p:tav tm="100000">
                                          <p:val>
                                            <p:strVal val="#ppt_y"/>
                                          </p:val>
                                        </p:tav>
                                      </p:tavLst>
                                    </p:anim>
                                    <p:anim calcmode="lin" valueType="num">
                                      <p:cBhvr>
                                        <p:cTn id="36" dur="500" fill="hold"/>
                                        <p:tgtEl>
                                          <p:spTgt spid="76809"/>
                                        </p:tgtEl>
                                        <p:attrNameLst>
                                          <p:attrName>ppt_w</p:attrName>
                                        </p:attrNameLst>
                                      </p:cBhvr>
                                      <p:tavLst>
                                        <p:tav tm="0">
                                          <p:val>
                                            <p:fltVal val="0"/>
                                          </p:val>
                                        </p:tav>
                                        <p:tav tm="100000">
                                          <p:val>
                                            <p:strVal val="#ppt_w"/>
                                          </p:val>
                                        </p:tav>
                                      </p:tavLst>
                                    </p:anim>
                                    <p:anim calcmode="lin" valueType="num">
                                      <p:cBhvr>
                                        <p:cTn id="37" dur="500" fill="hold"/>
                                        <p:tgtEl>
                                          <p:spTgt spid="768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2">
            <a:extLst>
              <a:ext uri="{FF2B5EF4-FFF2-40B4-BE49-F238E27FC236}">
                <a16:creationId xmlns:a16="http://schemas.microsoft.com/office/drawing/2014/main" id="{8AA8A262-C4AB-284A-91F4-6F672EC8678A}"/>
              </a:ext>
            </a:extLst>
          </p:cNvPr>
          <p:cNvGraphicFramePr>
            <a:graphicFrameLocks noChangeAspect="1"/>
          </p:cNvGraphicFramePr>
          <p:nvPr/>
        </p:nvGraphicFramePr>
        <p:xfrm>
          <a:off x="838200" y="1066800"/>
          <a:ext cx="7315200" cy="5245100"/>
        </p:xfrm>
        <a:graphic>
          <a:graphicData uri="http://schemas.openxmlformats.org/presentationml/2006/ole">
            <mc:AlternateContent xmlns:mc="http://schemas.openxmlformats.org/markup-compatibility/2006">
              <mc:Choice xmlns:v="urn:schemas-microsoft-com:vml" Requires="v">
                <p:oleObj spid="_x0000_s87042" name="Document" r:id="rId3" imgW="6121400" imgH="4394200" progId="Word.Document.8">
                  <p:embed/>
                </p:oleObj>
              </mc:Choice>
              <mc:Fallback>
                <p:oleObj name="Document" r:id="rId3" imgW="6121400" imgH="4394200" progId="Word.Document.8">
                  <p:embed/>
                  <p:pic>
                    <p:nvPicPr>
                      <p:cNvPr id="75778" name="Object 2">
                        <a:extLst>
                          <a:ext uri="{FF2B5EF4-FFF2-40B4-BE49-F238E27FC236}">
                            <a16:creationId xmlns:a16="http://schemas.microsoft.com/office/drawing/2014/main" id="{8AA8A262-C4AB-284A-91F4-6F672EC86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066800"/>
                        <a:ext cx="7315200" cy="524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5779" name="Rectangle 3">
            <a:extLst>
              <a:ext uri="{FF2B5EF4-FFF2-40B4-BE49-F238E27FC236}">
                <a16:creationId xmlns:a16="http://schemas.microsoft.com/office/drawing/2014/main" id="{EE6CFE77-DE30-0B4F-A769-C45CB8985F84}"/>
              </a:ext>
            </a:extLst>
          </p:cNvPr>
          <p:cNvSpPr>
            <a:spLocks noChangeArrowheads="1"/>
          </p:cNvSpPr>
          <p:nvPr/>
        </p:nvSpPr>
        <p:spPr bwMode="auto">
          <a:xfrm>
            <a:off x="5334000" y="2590800"/>
            <a:ext cx="3276600" cy="457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it-IT" altLang="it-IT" sz="1600" b="1">
                <a:latin typeface="Times New Roman" panose="02020603050405020304" pitchFamily="18" charset="0"/>
              </a:rPr>
              <a:t>Culture di controllo senza collagenasi</a:t>
            </a:r>
            <a:endParaRPr kumimoji="1" lang="it-IT" altLang="it-IT" sz="2200" b="1">
              <a:solidFill>
                <a:srgbClr val="45175C"/>
              </a:solidFill>
              <a:latin typeface="Times New Roman" panose="02020603050405020304" pitchFamily="18" charset="0"/>
            </a:endParaRPr>
          </a:p>
        </p:txBody>
      </p:sp>
      <p:sp>
        <p:nvSpPr>
          <p:cNvPr id="75780" name="Line 4">
            <a:extLst>
              <a:ext uri="{FF2B5EF4-FFF2-40B4-BE49-F238E27FC236}">
                <a16:creationId xmlns:a16="http://schemas.microsoft.com/office/drawing/2014/main" id="{FF03EACF-5356-5F49-995B-4FECF3AEC30A}"/>
              </a:ext>
            </a:extLst>
          </p:cNvPr>
          <p:cNvSpPr>
            <a:spLocks noChangeShapeType="1"/>
          </p:cNvSpPr>
          <p:nvPr/>
        </p:nvSpPr>
        <p:spPr bwMode="auto">
          <a:xfrm flipH="1" flipV="1">
            <a:off x="4876800" y="2514600"/>
            <a:ext cx="457200" cy="304800"/>
          </a:xfrm>
          <a:prstGeom prst="line">
            <a:avLst/>
          </a:prstGeom>
          <a:noFill/>
          <a:ln w="9525">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781" name="Rectangle 5">
            <a:extLst>
              <a:ext uri="{FF2B5EF4-FFF2-40B4-BE49-F238E27FC236}">
                <a16:creationId xmlns:a16="http://schemas.microsoft.com/office/drawing/2014/main" id="{DA411DE5-9CBB-354B-971B-F21A19F2D956}"/>
              </a:ext>
            </a:extLst>
          </p:cNvPr>
          <p:cNvSpPr>
            <a:spLocks noChangeArrowheads="1"/>
          </p:cNvSpPr>
          <p:nvPr/>
        </p:nvSpPr>
        <p:spPr bwMode="auto">
          <a:xfrm>
            <a:off x="2362200" y="5105400"/>
            <a:ext cx="2895600" cy="381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it-IT" altLang="it-IT" sz="1600" b="1">
                <a:latin typeface="Times New Roman" panose="02020603050405020304" pitchFamily="18" charset="0"/>
              </a:rPr>
              <a:t>Culture con collagenasi</a:t>
            </a:r>
            <a:endParaRPr kumimoji="1" lang="it-IT" altLang="it-IT" sz="2200" b="1">
              <a:solidFill>
                <a:srgbClr val="45175C"/>
              </a:solidFill>
              <a:latin typeface="Times New Roman" panose="02020603050405020304" pitchFamily="18" charset="0"/>
            </a:endParaRPr>
          </a:p>
        </p:txBody>
      </p:sp>
      <p:sp>
        <p:nvSpPr>
          <p:cNvPr id="75782" name="Line 6">
            <a:extLst>
              <a:ext uri="{FF2B5EF4-FFF2-40B4-BE49-F238E27FC236}">
                <a16:creationId xmlns:a16="http://schemas.microsoft.com/office/drawing/2014/main" id="{E1920307-F340-B94F-9A8E-8A3B50F01AC9}"/>
              </a:ext>
            </a:extLst>
          </p:cNvPr>
          <p:cNvSpPr>
            <a:spLocks noChangeShapeType="1"/>
          </p:cNvSpPr>
          <p:nvPr/>
        </p:nvSpPr>
        <p:spPr bwMode="auto">
          <a:xfrm flipV="1">
            <a:off x="3276600" y="4572000"/>
            <a:ext cx="609600" cy="533400"/>
          </a:xfrm>
          <a:prstGeom prst="line">
            <a:avLst/>
          </a:prstGeom>
          <a:noFill/>
          <a:ln w="9525">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783" name="Line 7">
            <a:extLst>
              <a:ext uri="{FF2B5EF4-FFF2-40B4-BE49-F238E27FC236}">
                <a16:creationId xmlns:a16="http://schemas.microsoft.com/office/drawing/2014/main" id="{F122B106-9040-7648-B54E-B78424D1E84B}"/>
              </a:ext>
            </a:extLst>
          </p:cNvPr>
          <p:cNvSpPr>
            <a:spLocks noChangeShapeType="1"/>
          </p:cNvSpPr>
          <p:nvPr/>
        </p:nvSpPr>
        <p:spPr bwMode="auto">
          <a:xfrm>
            <a:off x="685800" y="6553200"/>
            <a:ext cx="457200" cy="0"/>
          </a:xfrm>
          <a:prstGeom prst="line">
            <a:avLst/>
          </a:prstGeom>
          <a:noFill/>
          <a:ln w="254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784" name="Line 8">
            <a:extLst>
              <a:ext uri="{FF2B5EF4-FFF2-40B4-BE49-F238E27FC236}">
                <a16:creationId xmlns:a16="http://schemas.microsoft.com/office/drawing/2014/main" id="{463903CA-AD00-0D4F-8B34-EEC939CC14F2}"/>
              </a:ext>
            </a:extLst>
          </p:cNvPr>
          <p:cNvSpPr>
            <a:spLocks noChangeShapeType="1"/>
          </p:cNvSpPr>
          <p:nvPr/>
        </p:nvSpPr>
        <p:spPr bwMode="auto">
          <a:xfrm>
            <a:off x="1371600" y="6553200"/>
            <a:ext cx="457200" cy="0"/>
          </a:xfrm>
          <a:prstGeom prst="line">
            <a:avLst/>
          </a:prstGeom>
          <a:noFill/>
          <a:ln w="25400">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785" name="Line 9">
            <a:extLst>
              <a:ext uri="{FF2B5EF4-FFF2-40B4-BE49-F238E27FC236}">
                <a16:creationId xmlns:a16="http://schemas.microsoft.com/office/drawing/2014/main" id="{7C4638DA-934A-BB40-901F-FD869E99441C}"/>
              </a:ext>
            </a:extLst>
          </p:cNvPr>
          <p:cNvSpPr>
            <a:spLocks noChangeShapeType="1"/>
          </p:cNvSpPr>
          <p:nvPr/>
        </p:nvSpPr>
        <p:spPr bwMode="auto">
          <a:xfrm>
            <a:off x="2057400" y="6553200"/>
            <a:ext cx="457200" cy="0"/>
          </a:xfrm>
          <a:prstGeom prst="line">
            <a:avLst/>
          </a:prstGeom>
          <a:noFill/>
          <a:ln w="254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786" name="Text Box 10">
            <a:extLst>
              <a:ext uri="{FF2B5EF4-FFF2-40B4-BE49-F238E27FC236}">
                <a16:creationId xmlns:a16="http://schemas.microsoft.com/office/drawing/2014/main" id="{83487C01-7425-BA4F-92C9-5E2166CE629A}"/>
              </a:ext>
            </a:extLst>
          </p:cNvPr>
          <p:cNvSpPr txBox="1">
            <a:spLocks noChangeArrowheads="1"/>
          </p:cNvSpPr>
          <p:nvPr/>
        </p:nvSpPr>
        <p:spPr bwMode="auto">
          <a:xfrm>
            <a:off x="152400" y="152400"/>
            <a:ext cx="883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it-IT" b="1">
                <a:solidFill>
                  <a:srgbClr val="FCFF1C"/>
                </a:solidFill>
              </a:rPr>
              <a:t>Effetti della MMP1 (collagenasi) sulla vita dei fibroblasti</a:t>
            </a:r>
          </a:p>
        </p:txBody>
      </p:sp>
      <p:sp>
        <p:nvSpPr>
          <p:cNvPr id="75787" name="Text Box 11">
            <a:extLst>
              <a:ext uri="{FF2B5EF4-FFF2-40B4-BE49-F238E27FC236}">
                <a16:creationId xmlns:a16="http://schemas.microsoft.com/office/drawing/2014/main" id="{9EACC119-B4BE-6B4D-8AEE-B891CD405301}"/>
              </a:ext>
            </a:extLst>
          </p:cNvPr>
          <p:cNvSpPr txBox="1">
            <a:spLocks noChangeArrowheads="1"/>
          </p:cNvSpPr>
          <p:nvPr/>
        </p:nvSpPr>
        <p:spPr bwMode="auto">
          <a:xfrm>
            <a:off x="2590800" y="6324600"/>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it-IT" b="1">
                <a:solidFill>
                  <a:schemeClr val="bg1"/>
                </a:solidFill>
              </a:rPr>
              <a:t>Curve di 3  diverse serie di esperimenti</a:t>
            </a:r>
          </a:p>
        </p:txBody>
      </p:sp>
      <p:sp>
        <p:nvSpPr>
          <p:cNvPr id="75788" name="Text Box 12">
            <a:extLst>
              <a:ext uri="{FF2B5EF4-FFF2-40B4-BE49-F238E27FC236}">
                <a16:creationId xmlns:a16="http://schemas.microsoft.com/office/drawing/2014/main" id="{10CEB70A-1494-9640-A0C0-22933C114476}"/>
              </a:ext>
            </a:extLst>
          </p:cNvPr>
          <p:cNvSpPr txBox="1">
            <a:spLocks noChangeArrowheads="1"/>
          </p:cNvSpPr>
          <p:nvPr/>
        </p:nvSpPr>
        <p:spPr bwMode="auto">
          <a:xfrm>
            <a:off x="0" y="1293813"/>
            <a:ext cx="1981200" cy="91598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it-IT" sz="1800" b="1">
                <a:solidFill>
                  <a:srgbClr val="FF0E0A"/>
                </a:solidFill>
              </a:rPr>
              <a:t>% fibroblasti metabolicamente attivi</a:t>
            </a:r>
          </a:p>
        </p:txBody>
      </p:sp>
    </p:spTree>
    <p:extLst>
      <p:ext uri="{BB962C8B-B14F-4D97-AF65-F5344CB8AC3E}">
        <p14:creationId xmlns:p14="http://schemas.microsoft.com/office/powerpoint/2010/main" val="2119861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a:extLst>
              <a:ext uri="{FF2B5EF4-FFF2-40B4-BE49-F238E27FC236}">
                <a16:creationId xmlns:a16="http://schemas.microsoft.com/office/drawing/2014/main" id="{B5649CA3-5609-234F-9625-90EB43857017}"/>
              </a:ext>
            </a:extLst>
          </p:cNvPr>
          <p:cNvSpPr txBox="1">
            <a:spLocks noChangeArrowheads="1"/>
          </p:cNvSpPr>
          <p:nvPr/>
        </p:nvSpPr>
        <p:spPr bwMode="auto">
          <a:xfrm>
            <a:off x="974725" y="3032125"/>
            <a:ext cx="81692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r>
              <a:rPr lang="en-GB" altLang="it-IT" sz="2000" b="1">
                <a:solidFill>
                  <a:schemeClr val="tx2"/>
                </a:solidFill>
                <a:latin typeface="Times New Roman" panose="02020603050405020304" pitchFamily="18" charset="0"/>
              </a:rPr>
              <a:t>FXIII è in grado di catalizzare legami </a:t>
            </a:r>
            <a:r>
              <a:rPr lang="en-GB" altLang="it-IT" sz="2000" b="1">
                <a:solidFill>
                  <a:schemeClr val="tx2"/>
                </a:solidFill>
                <a:latin typeface="Times New Roman" panose="02020603050405020304" pitchFamily="18" charset="0"/>
                <a:sym typeface="Symbol" pitchFamily="2" charset="2"/>
              </a:rPr>
              <a:t></a:t>
            </a:r>
            <a:r>
              <a:rPr lang="en-GB" altLang="it-IT" sz="2000" b="1">
                <a:solidFill>
                  <a:schemeClr val="tx2"/>
                </a:solidFill>
                <a:latin typeface="Times New Roman" panose="02020603050405020304" pitchFamily="18" charset="0"/>
              </a:rPr>
              <a:t>-glutamil-</a:t>
            </a:r>
            <a:r>
              <a:rPr lang="en-GB" altLang="it-IT" sz="2000" b="1">
                <a:solidFill>
                  <a:schemeClr val="tx2"/>
                </a:solidFill>
                <a:latin typeface="Times New Roman" panose="02020603050405020304" pitchFamily="18" charset="0"/>
                <a:sym typeface="Symbol" pitchFamily="2" charset="2"/>
              </a:rPr>
              <a:t></a:t>
            </a:r>
            <a:r>
              <a:rPr lang="en-GB" altLang="it-IT" sz="2000" b="1">
                <a:solidFill>
                  <a:schemeClr val="tx2"/>
                </a:solidFill>
                <a:latin typeface="Times New Roman" panose="02020603050405020304" pitchFamily="18" charset="0"/>
              </a:rPr>
              <a:t>-lisil fra diversi componenti della matrice come il collagene I e III, la fibronectina, la vitronectina, laminina, tenascina</a:t>
            </a:r>
          </a:p>
        </p:txBody>
      </p:sp>
      <p:sp>
        <p:nvSpPr>
          <p:cNvPr id="114691" name="WordArt 3">
            <a:extLst>
              <a:ext uri="{FF2B5EF4-FFF2-40B4-BE49-F238E27FC236}">
                <a16:creationId xmlns:a16="http://schemas.microsoft.com/office/drawing/2014/main" id="{7AE50F53-5FB3-8E46-8E39-576903412CF6}"/>
              </a:ext>
            </a:extLst>
          </p:cNvPr>
          <p:cNvSpPr>
            <a:spLocks noChangeArrowheads="1" noChangeShapeType="1" noTextEdit="1"/>
          </p:cNvSpPr>
          <p:nvPr/>
        </p:nvSpPr>
        <p:spPr bwMode="auto">
          <a:xfrm>
            <a:off x="1143000" y="1143000"/>
            <a:ext cx="3124200"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GB" sz="3600" kern="10">
                <a:ln w="9525">
                  <a:solidFill>
                    <a:srgbClr val="000000"/>
                  </a:solidFill>
                  <a:miter lim="800000"/>
                  <a:headEnd/>
                  <a:tailEnd/>
                </a:ln>
                <a:solidFill>
                  <a:srgbClr val="FFFFFF"/>
                </a:solidFill>
                <a:latin typeface="Arial Black" panose="020B0604020202020204" pitchFamily="34" charset="0"/>
                <a:cs typeface="Arial Black" panose="020B0604020202020204" pitchFamily="34" charset="0"/>
              </a:rPr>
              <a:t>FATTORE XIII</a:t>
            </a:r>
          </a:p>
        </p:txBody>
      </p:sp>
      <p:sp>
        <p:nvSpPr>
          <p:cNvPr id="114692" name="Line 4">
            <a:extLst>
              <a:ext uri="{FF2B5EF4-FFF2-40B4-BE49-F238E27FC236}">
                <a16:creationId xmlns:a16="http://schemas.microsoft.com/office/drawing/2014/main" id="{02AD5BA0-8BF4-1D4B-BD55-76DAF9D81AC0}"/>
              </a:ext>
            </a:extLst>
          </p:cNvPr>
          <p:cNvSpPr>
            <a:spLocks noChangeShapeType="1"/>
          </p:cNvSpPr>
          <p:nvPr/>
        </p:nvSpPr>
        <p:spPr bwMode="auto">
          <a:xfrm>
            <a:off x="4572000" y="1524000"/>
            <a:ext cx="381000" cy="0"/>
          </a:xfrm>
          <a:prstGeom prst="line">
            <a:avLst/>
          </a:prstGeom>
          <a:noFill/>
          <a:ln w="1905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14693" name="Picture 5">
            <a:extLst>
              <a:ext uri="{FF2B5EF4-FFF2-40B4-BE49-F238E27FC236}">
                <a16:creationId xmlns:a16="http://schemas.microsoft.com/office/drawing/2014/main" id="{82C2466E-2F14-7548-9276-18798B506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1935163" cy="2438400"/>
          </a:xfrm>
          <a:prstGeom prst="rect">
            <a:avLst/>
          </a:prstGeom>
          <a:noFill/>
          <a:extLst>
            <a:ext uri="{909E8E84-426E-40DD-AFC4-6F175D3DCCD1}">
              <a14:hiddenFill xmlns:a14="http://schemas.microsoft.com/office/drawing/2010/main">
                <a:solidFill>
                  <a:srgbClr val="FFFFFF"/>
                </a:solidFill>
              </a14:hiddenFill>
            </a:ext>
          </a:extLst>
        </p:spPr>
      </p:pic>
      <p:sp>
        <p:nvSpPr>
          <p:cNvPr id="114694" name="WordArt 6">
            <a:extLst>
              <a:ext uri="{FF2B5EF4-FFF2-40B4-BE49-F238E27FC236}">
                <a16:creationId xmlns:a16="http://schemas.microsoft.com/office/drawing/2014/main" id="{B3C17EDD-06FC-CA4B-9636-44118A17B5BE}"/>
              </a:ext>
            </a:extLst>
          </p:cNvPr>
          <p:cNvSpPr>
            <a:spLocks noChangeArrowheads="1" noChangeShapeType="1" noTextEdit="1"/>
          </p:cNvSpPr>
          <p:nvPr/>
        </p:nvSpPr>
        <p:spPr bwMode="auto">
          <a:xfrm>
            <a:off x="3708400" y="1447800"/>
            <a:ext cx="5283200"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a:r>
              <a:rPr lang="en-GB" sz="3600" kern="10">
                <a:ln w="9525">
                  <a:solidFill>
                    <a:srgbClr val="000000"/>
                  </a:solidFill>
                  <a:miter lim="800000"/>
                  <a:headEnd/>
                  <a:tailEnd/>
                </a:ln>
                <a:solidFill>
                  <a:srgbClr val="000000"/>
                </a:solidFill>
                <a:latin typeface="Arial Black" panose="020B0604020202020204" pitchFamily="34" charset="0"/>
                <a:cs typeface="Arial Black" panose="020B0604020202020204" pitchFamily="34" charset="0"/>
              </a:rPr>
              <a:t>La sutura enzimatica </a:t>
            </a:r>
          </a:p>
        </p:txBody>
      </p:sp>
      <p:sp>
        <p:nvSpPr>
          <p:cNvPr id="114695" name="Text Box 7">
            <a:extLst>
              <a:ext uri="{FF2B5EF4-FFF2-40B4-BE49-F238E27FC236}">
                <a16:creationId xmlns:a16="http://schemas.microsoft.com/office/drawing/2014/main" id="{87BB0FE1-863F-9446-8302-2C6D95A2497D}"/>
              </a:ext>
            </a:extLst>
          </p:cNvPr>
          <p:cNvSpPr txBox="1">
            <a:spLocks noChangeArrowheads="1"/>
          </p:cNvSpPr>
          <p:nvPr/>
        </p:nvSpPr>
        <p:spPr bwMode="auto">
          <a:xfrm>
            <a:off x="609600" y="4270375"/>
            <a:ext cx="8474075" cy="228282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sz="2400">
                <a:solidFill>
                  <a:schemeClr val="tx1"/>
                </a:solidFill>
                <a:latin typeface="Times" pitchFamily="2" charset="0"/>
              </a:defRPr>
            </a:lvl1pPr>
            <a:lvl2pPr marL="1066800" indent="-609600">
              <a:defRPr sz="2400">
                <a:solidFill>
                  <a:schemeClr val="tx1"/>
                </a:solidFill>
                <a:latin typeface="Times" pitchFamily="2" charset="0"/>
              </a:defRPr>
            </a:lvl2pPr>
            <a:lvl3pPr marL="1524000" indent="-609600">
              <a:defRPr sz="2400">
                <a:solidFill>
                  <a:schemeClr val="tx1"/>
                </a:solidFill>
                <a:latin typeface="Times" pitchFamily="2" charset="0"/>
              </a:defRPr>
            </a:lvl3pPr>
            <a:lvl4pPr marL="1981200" indent="-609600">
              <a:defRPr sz="2400">
                <a:solidFill>
                  <a:schemeClr val="tx1"/>
                </a:solidFill>
                <a:latin typeface="Times" pitchFamily="2" charset="0"/>
              </a:defRPr>
            </a:lvl4pPr>
            <a:lvl5pPr marL="2438400" indent="-609600">
              <a:defRPr sz="2400">
                <a:solidFill>
                  <a:schemeClr val="tx1"/>
                </a:solidFill>
                <a:latin typeface="Times" pitchFamily="2" charset="0"/>
              </a:defRPr>
            </a:lvl5pPr>
            <a:lvl6pPr marL="2895600" indent="-609600" eaLnBrk="0" fontAlgn="base" hangingPunct="0">
              <a:spcBef>
                <a:spcPct val="0"/>
              </a:spcBef>
              <a:spcAft>
                <a:spcPct val="0"/>
              </a:spcAft>
              <a:defRPr sz="2400">
                <a:solidFill>
                  <a:schemeClr val="tx1"/>
                </a:solidFill>
                <a:latin typeface="Times" pitchFamily="2" charset="0"/>
              </a:defRPr>
            </a:lvl6pPr>
            <a:lvl7pPr marL="3352800" indent="-609600" eaLnBrk="0" fontAlgn="base" hangingPunct="0">
              <a:spcBef>
                <a:spcPct val="0"/>
              </a:spcBef>
              <a:spcAft>
                <a:spcPct val="0"/>
              </a:spcAft>
              <a:defRPr sz="2400">
                <a:solidFill>
                  <a:schemeClr val="tx1"/>
                </a:solidFill>
                <a:latin typeface="Times" pitchFamily="2" charset="0"/>
              </a:defRPr>
            </a:lvl7pPr>
            <a:lvl8pPr marL="3810000" indent="-609600" eaLnBrk="0" fontAlgn="base" hangingPunct="0">
              <a:spcBef>
                <a:spcPct val="0"/>
              </a:spcBef>
              <a:spcAft>
                <a:spcPct val="0"/>
              </a:spcAft>
              <a:defRPr sz="2400">
                <a:solidFill>
                  <a:schemeClr val="tx1"/>
                </a:solidFill>
                <a:latin typeface="Times" pitchFamily="2" charset="0"/>
              </a:defRPr>
            </a:lvl8pPr>
            <a:lvl9pPr marL="4267200" indent="-609600" eaLnBrk="0" fontAlgn="base" hangingPunct="0">
              <a:spcBef>
                <a:spcPct val="0"/>
              </a:spcBef>
              <a:spcAft>
                <a:spcPct val="0"/>
              </a:spcAft>
              <a:defRPr sz="2400">
                <a:solidFill>
                  <a:schemeClr val="tx1"/>
                </a:solidFill>
                <a:latin typeface="Times" pitchFamily="2" charset="0"/>
              </a:defRPr>
            </a:lvl9pPr>
          </a:lstStyle>
          <a:p>
            <a:pPr algn="just" eaLnBrk="1" hangingPunct="1"/>
            <a:r>
              <a:rPr lang="en-GB" altLang="it-IT" b="1">
                <a:solidFill>
                  <a:srgbClr val="FFFFFF"/>
                </a:solidFill>
                <a:latin typeface="Times New Roman" panose="02020603050405020304" pitchFamily="18" charset="0"/>
              </a:rPr>
              <a:t>IPOTESI: Puo’ il FXIII migliorare la proliferazione e il metabolismo dei fibroblasti?</a:t>
            </a:r>
          </a:p>
          <a:p>
            <a:pPr eaLnBrk="1" hangingPunct="1">
              <a:buFont typeface="Times" pitchFamily="2" charset="0"/>
              <a:buAutoNum type="romanUcParenR"/>
            </a:pPr>
            <a:r>
              <a:rPr lang="en-GB" altLang="it-IT" b="1">
                <a:solidFill>
                  <a:srgbClr val="FFFFFF"/>
                </a:solidFill>
                <a:latin typeface="Times New Roman" panose="02020603050405020304" pitchFamily="18" charset="0"/>
              </a:rPr>
              <a:t>Riparando le componenti della matrice digerite dalle MMPs           	</a:t>
            </a:r>
            <a:r>
              <a:rPr lang="en-GB" altLang="it-IT" b="1">
                <a:solidFill>
                  <a:srgbClr val="F2EA12"/>
                </a:solidFill>
                <a:latin typeface="Times New Roman" panose="02020603050405020304" pitchFamily="18" charset="0"/>
              </a:rPr>
              <a:t>e/o</a:t>
            </a:r>
            <a:endParaRPr lang="en-GB" altLang="it-IT" b="1">
              <a:solidFill>
                <a:srgbClr val="FFFFFF"/>
              </a:solidFill>
              <a:latin typeface="Times New Roman" panose="02020603050405020304" pitchFamily="18" charset="0"/>
            </a:endParaRPr>
          </a:p>
          <a:p>
            <a:pPr eaLnBrk="1" hangingPunct="1">
              <a:buFont typeface="Times" pitchFamily="2" charset="0"/>
              <a:buAutoNum type="romanUcParenR"/>
            </a:pPr>
            <a:r>
              <a:rPr lang="en-GB" altLang="it-IT" b="1">
                <a:solidFill>
                  <a:srgbClr val="FFFFFF"/>
                </a:solidFill>
                <a:latin typeface="Times New Roman" panose="02020603050405020304" pitchFamily="18" charset="0"/>
              </a:rPr>
              <a:t>Polimerizzando substrati della matrice neo sintetizzati così generando strutture piu’ resistenti alle MMPs</a:t>
            </a:r>
            <a:endParaRPr lang="it-IT" altLang="it-IT" b="1">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1333666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1000"/>
                                  </p:stCondLst>
                                  <p:childTnLst>
                                    <p:set>
                                      <p:cBhvr>
                                        <p:cTn id="6" dur="1" fill="hold">
                                          <p:stCondLst>
                                            <p:cond delay="0"/>
                                          </p:stCondLst>
                                        </p:cTn>
                                        <p:tgtEl>
                                          <p:spTgt spid="114694"/>
                                        </p:tgtEl>
                                        <p:attrNameLst>
                                          <p:attrName>style.visibility</p:attrName>
                                        </p:attrNameLst>
                                      </p:cBhvr>
                                      <p:to>
                                        <p:strVal val="visible"/>
                                      </p:to>
                                    </p:set>
                                    <p:anim calcmode="lin" valueType="num">
                                      <p:cBhvr additive="base">
                                        <p:cTn id="7" dur="500" fill="hold"/>
                                        <p:tgtEl>
                                          <p:spTgt spid="114694"/>
                                        </p:tgtEl>
                                        <p:attrNameLst>
                                          <p:attrName>ppt_x</p:attrName>
                                        </p:attrNameLst>
                                      </p:cBhvr>
                                      <p:tavLst>
                                        <p:tav tm="0">
                                          <p:val>
                                            <p:strVal val="0-#ppt_w/2"/>
                                          </p:val>
                                        </p:tav>
                                        <p:tav tm="100000">
                                          <p:val>
                                            <p:strVal val="#ppt_x"/>
                                          </p:val>
                                        </p:tav>
                                      </p:tavLst>
                                    </p:anim>
                                    <p:anim calcmode="lin" valueType="num">
                                      <p:cBhvr additive="base">
                                        <p:cTn id="8" dur="500" fill="hold"/>
                                        <p:tgtEl>
                                          <p:spTgt spid="11469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500"/>
                            </p:stCondLst>
                            <p:childTnLst>
                              <p:par>
                                <p:cTn id="10" presetID="17" presetClass="entr" presetSubtype="10" fill="hold" grpId="0" nodeType="afterEffect">
                                  <p:stCondLst>
                                    <p:cond delay="1000"/>
                                  </p:stCondLst>
                                  <p:childTnLst>
                                    <p:set>
                                      <p:cBhvr>
                                        <p:cTn id="11" dur="1" fill="hold">
                                          <p:stCondLst>
                                            <p:cond delay="0"/>
                                          </p:stCondLst>
                                        </p:cTn>
                                        <p:tgtEl>
                                          <p:spTgt spid="114695"/>
                                        </p:tgtEl>
                                        <p:attrNameLst>
                                          <p:attrName>style.visibility</p:attrName>
                                        </p:attrNameLst>
                                      </p:cBhvr>
                                      <p:to>
                                        <p:strVal val="visible"/>
                                      </p:to>
                                    </p:set>
                                    <p:anim calcmode="lin" valueType="num">
                                      <p:cBhvr>
                                        <p:cTn id="12" dur="500" fill="hold"/>
                                        <p:tgtEl>
                                          <p:spTgt spid="114695"/>
                                        </p:tgtEl>
                                        <p:attrNameLst>
                                          <p:attrName>ppt_w</p:attrName>
                                        </p:attrNameLst>
                                      </p:cBhvr>
                                      <p:tavLst>
                                        <p:tav tm="0">
                                          <p:val>
                                            <p:fltVal val="0"/>
                                          </p:val>
                                        </p:tav>
                                        <p:tav tm="100000">
                                          <p:val>
                                            <p:strVal val="#ppt_w"/>
                                          </p:val>
                                        </p:tav>
                                      </p:tavLst>
                                    </p:anim>
                                    <p:anim calcmode="lin" valueType="num">
                                      <p:cBhvr>
                                        <p:cTn id="13" dur="500" fill="hold"/>
                                        <p:tgtEl>
                                          <p:spTgt spid="1146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4" name="Object 2">
            <a:extLst>
              <a:ext uri="{FF2B5EF4-FFF2-40B4-BE49-F238E27FC236}">
                <a16:creationId xmlns:a16="http://schemas.microsoft.com/office/drawing/2014/main" id="{BD9D3A70-21CB-0D46-BF45-67DF1A6809C0}"/>
              </a:ext>
            </a:extLst>
          </p:cNvPr>
          <p:cNvGraphicFramePr>
            <a:graphicFrameLocks noChangeAspect="1"/>
          </p:cNvGraphicFramePr>
          <p:nvPr/>
        </p:nvGraphicFramePr>
        <p:xfrm>
          <a:off x="533400" y="901700"/>
          <a:ext cx="8610600" cy="5956300"/>
        </p:xfrm>
        <a:graphic>
          <a:graphicData uri="http://schemas.openxmlformats.org/presentationml/2006/ole">
            <mc:AlternateContent xmlns:mc="http://schemas.openxmlformats.org/markup-compatibility/2006">
              <mc:Choice xmlns:v="urn:schemas-microsoft-com:vml" Requires="v">
                <p:oleObj spid="_x0000_s88066" name="Document" r:id="rId4" imgW="6121400" imgH="4394200" progId="Word.Document.8">
                  <p:embed/>
                </p:oleObj>
              </mc:Choice>
              <mc:Fallback>
                <p:oleObj name="Document" r:id="rId4" imgW="6121400" imgH="4394200" progId="Word.Document.8">
                  <p:embed/>
                  <p:pic>
                    <p:nvPicPr>
                      <p:cNvPr id="115714" name="Object 2">
                        <a:extLst>
                          <a:ext uri="{FF2B5EF4-FFF2-40B4-BE49-F238E27FC236}">
                            <a16:creationId xmlns:a16="http://schemas.microsoft.com/office/drawing/2014/main" id="{BD9D3A70-21CB-0D46-BF45-67DF1A680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901700"/>
                        <a:ext cx="8610600" cy="595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5715" name="Rectangle 3">
            <a:extLst>
              <a:ext uri="{FF2B5EF4-FFF2-40B4-BE49-F238E27FC236}">
                <a16:creationId xmlns:a16="http://schemas.microsoft.com/office/drawing/2014/main" id="{E475A8FB-3C91-7443-A5BC-AEBC9DE874B5}"/>
              </a:ext>
            </a:extLst>
          </p:cNvPr>
          <p:cNvSpPr>
            <a:spLocks noChangeArrowheads="1"/>
          </p:cNvSpPr>
          <p:nvPr/>
        </p:nvSpPr>
        <p:spPr bwMode="auto">
          <a:xfrm>
            <a:off x="5486400" y="2667000"/>
            <a:ext cx="2438400" cy="381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it-IT" altLang="it-IT" sz="1600" b="1">
                <a:solidFill>
                  <a:srgbClr val="45175C"/>
                </a:solidFill>
                <a:latin typeface="Times New Roman" panose="02020603050405020304" pitchFamily="18" charset="0"/>
              </a:rPr>
              <a:t>Controls: no collagenase</a:t>
            </a:r>
            <a:endParaRPr kumimoji="1" lang="it-IT" altLang="it-IT" sz="2200" b="1">
              <a:solidFill>
                <a:srgbClr val="45175C"/>
              </a:solidFill>
              <a:latin typeface="Times New Roman" panose="02020603050405020304" pitchFamily="18" charset="0"/>
            </a:endParaRPr>
          </a:p>
        </p:txBody>
      </p:sp>
      <p:sp>
        <p:nvSpPr>
          <p:cNvPr id="115716" name="Line 4">
            <a:extLst>
              <a:ext uri="{FF2B5EF4-FFF2-40B4-BE49-F238E27FC236}">
                <a16:creationId xmlns:a16="http://schemas.microsoft.com/office/drawing/2014/main" id="{39A2A9CF-1239-C341-9596-F350F93EE2B1}"/>
              </a:ext>
            </a:extLst>
          </p:cNvPr>
          <p:cNvSpPr>
            <a:spLocks noChangeShapeType="1"/>
          </p:cNvSpPr>
          <p:nvPr/>
        </p:nvSpPr>
        <p:spPr bwMode="auto">
          <a:xfrm flipH="1" flipV="1">
            <a:off x="5029200" y="2514600"/>
            <a:ext cx="457200" cy="304800"/>
          </a:xfrm>
          <a:prstGeom prst="line">
            <a:avLst/>
          </a:prstGeom>
          <a:noFill/>
          <a:ln w="9525">
            <a:solidFill>
              <a:schemeClr val="bg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5717" name="Rectangle 5">
            <a:extLst>
              <a:ext uri="{FF2B5EF4-FFF2-40B4-BE49-F238E27FC236}">
                <a16:creationId xmlns:a16="http://schemas.microsoft.com/office/drawing/2014/main" id="{187282D7-166C-7C40-A5DF-DA5F6AAD63EB}"/>
              </a:ext>
            </a:extLst>
          </p:cNvPr>
          <p:cNvSpPr>
            <a:spLocks noChangeArrowheads="1"/>
          </p:cNvSpPr>
          <p:nvPr/>
        </p:nvSpPr>
        <p:spPr bwMode="auto">
          <a:xfrm>
            <a:off x="2514600" y="5105400"/>
            <a:ext cx="2895600" cy="381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it-IT" altLang="it-IT" sz="1600" b="1">
                <a:solidFill>
                  <a:srgbClr val="45175C"/>
                </a:solidFill>
                <a:latin typeface="Times New Roman" panose="02020603050405020304" pitchFamily="18" charset="0"/>
              </a:rPr>
              <a:t>Experiments:1mg/ml collagenase</a:t>
            </a:r>
            <a:endParaRPr kumimoji="1" lang="it-IT" altLang="it-IT" sz="2200" b="1">
              <a:solidFill>
                <a:srgbClr val="45175C"/>
              </a:solidFill>
              <a:latin typeface="Times New Roman" panose="02020603050405020304" pitchFamily="18" charset="0"/>
            </a:endParaRPr>
          </a:p>
        </p:txBody>
      </p:sp>
      <p:sp>
        <p:nvSpPr>
          <p:cNvPr id="115718" name="Line 6">
            <a:extLst>
              <a:ext uri="{FF2B5EF4-FFF2-40B4-BE49-F238E27FC236}">
                <a16:creationId xmlns:a16="http://schemas.microsoft.com/office/drawing/2014/main" id="{C5F8A893-5234-E64C-B138-24BFCFA91454}"/>
              </a:ext>
            </a:extLst>
          </p:cNvPr>
          <p:cNvSpPr>
            <a:spLocks noChangeShapeType="1"/>
          </p:cNvSpPr>
          <p:nvPr/>
        </p:nvSpPr>
        <p:spPr bwMode="auto">
          <a:xfrm flipV="1">
            <a:off x="3429000" y="4267200"/>
            <a:ext cx="990600" cy="838200"/>
          </a:xfrm>
          <a:prstGeom prst="line">
            <a:avLst/>
          </a:prstGeom>
          <a:noFill/>
          <a:ln w="9525">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5719" name="Text Box 7">
            <a:extLst>
              <a:ext uri="{FF2B5EF4-FFF2-40B4-BE49-F238E27FC236}">
                <a16:creationId xmlns:a16="http://schemas.microsoft.com/office/drawing/2014/main" id="{4459D1F8-1AD9-6444-9693-C125E6AA7D70}"/>
              </a:ext>
            </a:extLst>
          </p:cNvPr>
          <p:cNvSpPr txBox="1">
            <a:spLocks noChangeArrowheads="1"/>
          </p:cNvSpPr>
          <p:nvPr/>
        </p:nvSpPr>
        <p:spPr bwMode="auto">
          <a:xfrm>
            <a:off x="0" y="381000"/>
            <a:ext cx="3276600" cy="1069975"/>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it-IT" sz="1600" b="1">
                <a:solidFill>
                  <a:srgbClr val="45175C"/>
                </a:solidFill>
              </a:rPr>
              <a:t>(</a:t>
            </a:r>
            <a:r>
              <a:rPr lang="en-GB" altLang="it-IT" sz="1600" b="1">
                <a:solidFill>
                  <a:srgbClr val="45175C"/>
                </a:solidFill>
                <a:sym typeface="Monotype Sorts" pitchFamily="2" charset="2"/>
              </a:rPr>
              <a:t></a:t>
            </a:r>
            <a:r>
              <a:rPr lang="en-US" altLang="it-IT" sz="1600" b="1">
                <a:solidFill>
                  <a:srgbClr val="45175C"/>
                </a:solidFill>
              </a:rPr>
              <a:t>), (</a:t>
            </a:r>
            <a:r>
              <a:rPr lang="en-GB" altLang="it-IT" sz="1600" b="1">
                <a:solidFill>
                  <a:srgbClr val="45175C"/>
                </a:solidFill>
                <a:sym typeface="Monotype Sorts" pitchFamily="2" charset="2"/>
              </a:rPr>
              <a:t></a:t>
            </a:r>
            <a:r>
              <a:rPr lang="en-US" altLang="it-IT" sz="1600" b="1">
                <a:solidFill>
                  <a:srgbClr val="45175C"/>
                </a:solidFill>
              </a:rPr>
              <a:t>), (</a:t>
            </a:r>
            <a:r>
              <a:rPr lang="en-GB" altLang="it-IT" sz="1600" b="1">
                <a:solidFill>
                  <a:srgbClr val="45175C"/>
                </a:solidFill>
                <a:sym typeface="Monotype Sorts" pitchFamily="2" charset="2"/>
              </a:rPr>
              <a:t></a:t>
            </a:r>
            <a:r>
              <a:rPr lang="en-US" altLang="it-IT" sz="1600" b="1">
                <a:solidFill>
                  <a:srgbClr val="45175C"/>
                </a:solidFill>
              </a:rPr>
              <a:t>)  FXIII </a:t>
            </a:r>
          </a:p>
          <a:p>
            <a:pPr algn="ctr" eaLnBrk="1" hangingPunct="1">
              <a:spcBef>
                <a:spcPct val="50000"/>
              </a:spcBef>
            </a:pPr>
            <a:r>
              <a:rPr lang="en-US" altLang="it-IT" sz="1600" b="1">
                <a:solidFill>
                  <a:srgbClr val="45175C"/>
                </a:solidFill>
              </a:rPr>
              <a:t> 0.0, 1.0 and 5.0 U/ml</a:t>
            </a:r>
          </a:p>
          <a:p>
            <a:pPr algn="ctr" eaLnBrk="1" hangingPunct="1">
              <a:spcBef>
                <a:spcPct val="50000"/>
              </a:spcBef>
            </a:pPr>
            <a:endParaRPr lang="it-IT" altLang="it-IT" sz="1600" b="1">
              <a:solidFill>
                <a:srgbClr val="45175C"/>
              </a:solidFill>
            </a:endParaRPr>
          </a:p>
        </p:txBody>
      </p:sp>
      <p:sp>
        <p:nvSpPr>
          <p:cNvPr id="115720" name="Line 8">
            <a:extLst>
              <a:ext uri="{FF2B5EF4-FFF2-40B4-BE49-F238E27FC236}">
                <a16:creationId xmlns:a16="http://schemas.microsoft.com/office/drawing/2014/main" id="{BF77D8A1-1B44-E747-857D-8941103E7933}"/>
              </a:ext>
            </a:extLst>
          </p:cNvPr>
          <p:cNvSpPr>
            <a:spLocks noChangeShapeType="1"/>
          </p:cNvSpPr>
          <p:nvPr/>
        </p:nvSpPr>
        <p:spPr bwMode="auto">
          <a:xfrm>
            <a:off x="533400" y="1143000"/>
            <a:ext cx="457200" cy="0"/>
          </a:xfrm>
          <a:prstGeom prst="line">
            <a:avLst/>
          </a:prstGeom>
          <a:noFill/>
          <a:ln w="254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5721" name="Line 9">
            <a:extLst>
              <a:ext uri="{FF2B5EF4-FFF2-40B4-BE49-F238E27FC236}">
                <a16:creationId xmlns:a16="http://schemas.microsoft.com/office/drawing/2014/main" id="{F410B5F5-45F4-BF4F-8284-6C8682A4A1F0}"/>
              </a:ext>
            </a:extLst>
          </p:cNvPr>
          <p:cNvSpPr>
            <a:spLocks noChangeShapeType="1"/>
          </p:cNvSpPr>
          <p:nvPr/>
        </p:nvSpPr>
        <p:spPr bwMode="auto">
          <a:xfrm>
            <a:off x="1295400" y="1143000"/>
            <a:ext cx="457200" cy="0"/>
          </a:xfrm>
          <a:prstGeom prst="line">
            <a:avLst/>
          </a:prstGeom>
          <a:noFill/>
          <a:ln w="25400">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5722" name="Line 10">
            <a:extLst>
              <a:ext uri="{FF2B5EF4-FFF2-40B4-BE49-F238E27FC236}">
                <a16:creationId xmlns:a16="http://schemas.microsoft.com/office/drawing/2014/main" id="{0398E697-3CBA-6843-ADC2-468602D6D8AF}"/>
              </a:ext>
            </a:extLst>
          </p:cNvPr>
          <p:cNvSpPr>
            <a:spLocks noChangeShapeType="1"/>
          </p:cNvSpPr>
          <p:nvPr/>
        </p:nvSpPr>
        <p:spPr bwMode="auto">
          <a:xfrm>
            <a:off x="1905000" y="1143000"/>
            <a:ext cx="457200" cy="0"/>
          </a:xfrm>
          <a:prstGeom prst="line">
            <a:avLst/>
          </a:prstGeom>
          <a:noFill/>
          <a:ln w="254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5723" name="Rectangle 11">
            <a:extLst>
              <a:ext uri="{FF2B5EF4-FFF2-40B4-BE49-F238E27FC236}">
                <a16:creationId xmlns:a16="http://schemas.microsoft.com/office/drawing/2014/main" id="{636E785F-AEBE-264B-9A60-11BD6B33FEBA}"/>
              </a:ext>
            </a:extLst>
          </p:cNvPr>
          <p:cNvSpPr>
            <a:spLocks noChangeArrowheads="1"/>
          </p:cNvSpPr>
          <p:nvPr/>
        </p:nvSpPr>
        <p:spPr bwMode="auto">
          <a:xfrm>
            <a:off x="5334000" y="2667000"/>
            <a:ext cx="289560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it-IT" altLang="it-IT" sz="1600" b="1">
                <a:solidFill>
                  <a:srgbClr val="45175C"/>
                </a:solidFill>
                <a:latin typeface="Times New Roman" panose="02020603050405020304" pitchFamily="18" charset="0"/>
              </a:rPr>
              <a:t>Controlli: assenza di collagenasi</a:t>
            </a:r>
            <a:endParaRPr kumimoji="1" lang="it-IT" altLang="it-IT" sz="2200" b="1">
              <a:solidFill>
                <a:srgbClr val="45175C"/>
              </a:solidFill>
              <a:latin typeface="Times New Roman" panose="02020603050405020304" pitchFamily="18" charset="0"/>
            </a:endParaRPr>
          </a:p>
        </p:txBody>
      </p:sp>
      <p:sp>
        <p:nvSpPr>
          <p:cNvPr id="115724" name="Text Box 12">
            <a:extLst>
              <a:ext uri="{FF2B5EF4-FFF2-40B4-BE49-F238E27FC236}">
                <a16:creationId xmlns:a16="http://schemas.microsoft.com/office/drawing/2014/main" id="{CF293B27-8339-BA48-96BC-63D0CA0D0F86}"/>
              </a:ext>
            </a:extLst>
          </p:cNvPr>
          <p:cNvSpPr txBox="1">
            <a:spLocks noChangeArrowheads="1"/>
          </p:cNvSpPr>
          <p:nvPr/>
        </p:nvSpPr>
        <p:spPr bwMode="auto">
          <a:xfrm>
            <a:off x="0" y="301625"/>
            <a:ext cx="3276600" cy="1069975"/>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it-IT" sz="1600" b="1">
                <a:solidFill>
                  <a:srgbClr val="45175C"/>
                </a:solidFill>
              </a:rPr>
              <a:t>(</a:t>
            </a:r>
            <a:r>
              <a:rPr lang="en-GB" altLang="it-IT" sz="1600" b="1">
                <a:solidFill>
                  <a:srgbClr val="45175C"/>
                </a:solidFill>
                <a:sym typeface="Monotype Sorts" pitchFamily="2" charset="2"/>
              </a:rPr>
              <a:t></a:t>
            </a:r>
            <a:r>
              <a:rPr lang="en-US" altLang="it-IT" sz="1600" b="1">
                <a:solidFill>
                  <a:srgbClr val="45175C"/>
                </a:solidFill>
              </a:rPr>
              <a:t>), (</a:t>
            </a:r>
            <a:r>
              <a:rPr lang="en-GB" altLang="it-IT" sz="1600" b="1">
                <a:solidFill>
                  <a:srgbClr val="45175C"/>
                </a:solidFill>
                <a:sym typeface="Monotype Sorts" pitchFamily="2" charset="2"/>
              </a:rPr>
              <a:t></a:t>
            </a:r>
            <a:r>
              <a:rPr lang="en-US" altLang="it-IT" sz="1600" b="1">
                <a:solidFill>
                  <a:srgbClr val="45175C"/>
                </a:solidFill>
              </a:rPr>
              <a:t>), (</a:t>
            </a:r>
            <a:r>
              <a:rPr lang="en-GB" altLang="it-IT" sz="1600" b="1">
                <a:solidFill>
                  <a:srgbClr val="45175C"/>
                </a:solidFill>
                <a:sym typeface="Monotype Sorts" pitchFamily="2" charset="2"/>
              </a:rPr>
              <a:t></a:t>
            </a:r>
            <a:r>
              <a:rPr lang="en-US" altLang="it-IT" sz="1600" b="1">
                <a:solidFill>
                  <a:srgbClr val="45175C"/>
                </a:solidFill>
              </a:rPr>
              <a:t>)  FXIII </a:t>
            </a:r>
          </a:p>
          <a:p>
            <a:pPr algn="ctr" eaLnBrk="1" hangingPunct="1">
              <a:spcBef>
                <a:spcPct val="50000"/>
              </a:spcBef>
            </a:pPr>
            <a:r>
              <a:rPr lang="en-US" altLang="it-IT" sz="1600" b="1">
                <a:solidFill>
                  <a:srgbClr val="45175C"/>
                </a:solidFill>
              </a:rPr>
              <a:t> 0.0, 1.0 e  5.0 U/ml</a:t>
            </a:r>
          </a:p>
          <a:p>
            <a:pPr algn="ctr" eaLnBrk="1" hangingPunct="1">
              <a:spcBef>
                <a:spcPct val="50000"/>
              </a:spcBef>
            </a:pPr>
            <a:endParaRPr lang="it-IT" altLang="it-IT" sz="1600" b="1">
              <a:solidFill>
                <a:srgbClr val="45175C"/>
              </a:solidFill>
            </a:endParaRPr>
          </a:p>
        </p:txBody>
      </p:sp>
      <p:sp>
        <p:nvSpPr>
          <p:cNvPr id="115725" name="Rectangle 13">
            <a:extLst>
              <a:ext uri="{FF2B5EF4-FFF2-40B4-BE49-F238E27FC236}">
                <a16:creationId xmlns:a16="http://schemas.microsoft.com/office/drawing/2014/main" id="{4817B52C-8EFF-8C49-830F-39C708E5AAB6}"/>
              </a:ext>
            </a:extLst>
          </p:cNvPr>
          <p:cNvSpPr>
            <a:spLocks noChangeArrowheads="1"/>
          </p:cNvSpPr>
          <p:nvPr/>
        </p:nvSpPr>
        <p:spPr bwMode="auto">
          <a:xfrm>
            <a:off x="990600" y="1828800"/>
            <a:ext cx="762000" cy="3810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it-IT" altLang="it-IT" b="1">
                <a:solidFill>
                  <a:srgbClr val="DF10AF"/>
                </a:solidFill>
                <a:latin typeface="Times New Roman" panose="02020603050405020304" pitchFamily="18" charset="0"/>
              </a:rPr>
              <a:t>OD: </a:t>
            </a:r>
          </a:p>
          <a:p>
            <a:pPr algn="ctr" eaLnBrk="1" hangingPunct="1"/>
            <a:r>
              <a:rPr kumimoji="1" lang="it-IT" altLang="it-IT" b="1">
                <a:solidFill>
                  <a:srgbClr val="DF10AF"/>
                </a:solidFill>
                <a:latin typeface="Times New Roman" panose="02020603050405020304" pitchFamily="18" charset="0"/>
              </a:rPr>
              <a:t>% </a:t>
            </a:r>
          </a:p>
          <a:p>
            <a:pPr algn="ctr" eaLnBrk="1" hangingPunct="1"/>
            <a:r>
              <a:rPr kumimoji="1" lang="it-IT" altLang="it-IT" b="1">
                <a:solidFill>
                  <a:srgbClr val="DF10AF"/>
                </a:solidFill>
                <a:latin typeface="Times New Roman" panose="02020603050405020304" pitchFamily="18" charset="0"/>
              </a:rPr>
              <a:t>Fibro</a:t>
            </a:r>
          </a:p>
          <a:p>
            <a:pPr algn="ctr" eaLnBrk="1" hangingPunct="1"/>
            <a:r>
              <a:rPr kumimoji="1" lang="it-IT" altLang="it-IT" b="1">
                <a:solidFill>
                  <a:srgbClr val="DF10AF"/>
                </a:solidFill>
                <a:latin typeface="Times New Roman" panose="02020603050405020304" pitchFamily="18" charset="0"/>
              </a:rPr>
              <a:t>blasti</a:t>
            </a:r>
          </a:p>
          <a:p>
            <a:pPr algn="ctr" eaLnBrk="1" hangingPunct="1"/>
            <a:r>
              <a:rPr kumimoji="1" lang="it-IT" altLang="it-IT" b="1">
                <a:solidFill>
                  <a:srgbClr val="DF10AF"/>
                </a:solidFill>
                <a:latin typeface="Times New Roman" panose="02020603050405020304" pitchFamily="18" charset="0"/>
              </a:rPr>
              <a:t>attivi</a:t>
            </a:r>
            <a:endParaRPr kumimoji="1" lang="it-IT" altLang="it-IT">
              <a:latin typeface="Times New Roman" panose="02020603050405020304" pitchFamily="18" charset="0"/>
            </a:endParaRPr>
          </a:p>
        </p:txBody>
      </p:sp>
      <p:sp>
        <p:nvSpPr>
          <p:cNvPr id="115726" name="Rectangle 14">
            <a:extLst>
              <a:ext uri="{FF2B5EF4-FFF2-40B4-BE49-F238E27FC236}">
                <a16:creationId xmlns:a16="http://schemas.microsoft.com/office/drawing/2014/main" id="{CAD7DE70-194D-D841-9DE3-2294BBBBDB3D}"/>
              </a:ext>
            </a:extLst>
          </p:cNvPr>
          <p:cNvSpPr>
            <a:spLocks noChangeArrowheads="1"/>
          </p:cNvSpPr>
          <p:nvPr/>
        </p:nvSpPr>
        <p:spPr bwMode="auto">
          <a:xfrm>
            <a:off x="2362200" y="5105400"/>
            <a:ext cx="3200400" cy="381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it-IT" altLang="it-IT" sz="1600" b="1">
                <a:solidFill>
                  <a:srgbClr val="45175C"/>
                </a:solidFill>
                <a:latin typeface="Times New Roman" panose="02020603050405020304" pitchFamily="18" charset="0"/>
              </a:rPr>
              <a:t>Esperimenti : 1 mg/ml di collagenasi</a:t>
            </a:r>
            <a:endParaRPr kumimoji="1" lang="it-IT" altLang="it-IT" sz="2200" b="1">
              <a:solidFill>
                <a:srgbClr val="45175C"/>
              </a:solidFill>
              <a:latin typeface="Times New Roman" panose="02020603050405020304" pitchFamily="18" charset="0"/>
            </a:endParaRPr>
          </a:p>
        </p:txBody>
      </p:sp>
      <p:sp>
        <p:nvSpPr>
          <p:cNvPr id="115727" name="Rectangle 15">
            <a:extLst>
              <a:ext uri="{FF2B5EF4-FFF2-40B4-BE49-F238E27FC236}">
                <a16:creationId xmlns:a16="http://schemas.microsoft.com/office/drawing/2014/main" id="{75F4956A-7F37-7243-975D-EAAA3CD21859}"/>
              </a:ext>
            </a:extLst>
          </p:cNvPr>
          <p:cNvSpPr>
            <a:spLocks noChangeArrowheads="1"/>
          </p:cNvSpPr>
          <p:nvPr/>
        </p:nvSpPr>
        <p:spPr bwMode="auto">
          <a:xfrm>
            <a:off x="4572000" y="6248400"/>
            <a:ext cx="2286000" cy="457200"/>
          </a:xfrm>
          <a:prstGeom prst="rect">
            <a:avLst/>
          </a:prstGeom>
          <a:solidFill>
            <a:schemeClr val="accent1"/>
          </a:solidFill>
          <a:ln w="9525">
            <a:solidFill>
              <a:schemeClr val="tx1"/>
            </a:solidFill>
            <a:miter lim="800000"/>
            <a:headEnd/>
            <a:tailEnd/>
          </a:ln>
          <a:effectLst>
            <a:outerShdw dist="35921" dir="2700000" algn="ctr" rotWithShape="0">
              <a:srgbClr val="DF10AF"/>
            </a:outerShdw>
          </a:effectLst>
        </p:spPr>
        <p:txBody>
          <a:bodyPr wrap="none" anchor="ctr"/>
          <a:lstStyle/>
          <a:p>
            <a:pPr algn="ctr" eaLnBrk="1" hangingPunct="1"/>
            <a:r>
              <a:rPr kumimoji="1" lang="it-IT" altLang="it-IT">
                <a:solidFill>
                  <a:srgbClr val="DF10AF"/>
                </a:solidFill>
                <a:latin typeface="Times New Roman" panose="02020603050405020304" pitchFamily="18" charset="0"/>
              </a:rPr>
              <a:t>Tempo: ore</a:t>
            </a:r>
            <a:endParaRPr kumimoji="1" lang="it-IT" altLang="it-IT">
              <a:latin typeface="Times New Roman" panose="02020603050405020304" pitchFamily="18" charset="0"/>
            </a:endParaRPr>
          </a:p>
        </p:txBody>
      </p:sp>
      <p:sp>
        <p:nvSpPr>
          <p:cNvPr id="115728" name="Rectangle 16">
            <a:extLst>
              <a:ext uri="{FF2B5EF4-FFF2-40B4-BE49-F238E27FC236}">
                <a16:creationId xmlns:a16="http://schemas.microsoft.com/office/drawing/2014/main" id="{FF21EDC8-1897-7A42-A9E3-BC408509CC2B}"/>
              </a:ext>
            </a:extLst>
          </p:cNvPr>
          <p:cNvSpPr>
            <a:spLocks noChangeArrowheads="1"/>
          </p:cNvSpPr>
          <p:nvPr/>
        </p:nvSpPr>
        <p:spPr bwMode="auto">
          <a:xfrm>
            <a:off x="3276600" y="1219200"/>
            <a:ext cx="32766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it-IT" altLang="it-IT">
                <a:solidFill>
                  <a:schemeClr val="tx2"/>
                </a:solidFill>
                <a:latin typeface="Times New Roman" panose="02020603050405020304" pitchFamily="18" charset="0"/>
              </a:rPr>
              <a:t>ChC 1mg/ml</a:t>
            </a:r>
            <a:endParaRPr kumimoji="1" lang="it-IT" altLang="it-IT">
              <a:latin typeface="Times New Roman" panose="02020603050405020304" pitchFamily="18" charset="0"/>
            </a:endParaRPr>
          </a:p>
        </p:txBody>
      </p:sp>
      <p:sp>
        <p:nvSpPr>
          <p:cNvPr id="115729" name="AutoShape 17">
            <a:extLst>
              <a:ext uri="{FF2B5EF4-FFF2-40B4-BE49-F238E27FC236}">
                <a16:creationId xmlns:a16="http://schemas.microsoft.com/office/drawing/2014/main" id="{287BCAE6-AE67-2E4B-A834-961DE022CD72}"/>
              </a:ext>
            </a:extLst>
          </p:cNvPr>
          <p:cNvSpPr>
            <a:spLocks noChangeArrowheads="1"/>
          </p:cNvSpPr>
          <p:nvPr/>
        </p:nvSpPr>
        <p:spPr bwMode="auto">
          <a:xfrm>
            <a:off x="4295775" y="3506788"/>
            <a:ext cx="527050" cy="455612"/>
          </a:xfrm>
          <a:prstGeom prst="star5">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it-IT" altLang="it-IT" sz="2000" b="1">
                <a:solidFill>
                  <a:srgbClr val="000000"/>
                </a:solidFill>
                <a:latin typeface="Times New Roman" panose="02020603050405020304" pitchFamily="18" charset="0"/>
              </a:rPr>
              <a:t>S</a:t>
            </a:r>
          </a:p>
        </p:txBody>
      </p:sp>
      <p:sp>
        <p:nvSpPr>
          <p:cNvPr id="115730" name="AutoShape 18">
            <a:extLst>
              <a:ext uri="{FF2B5EF4-FFF2-40B4-BE49-F238E27FC236}">
                <a16:creationId xmlns:a16="http://schemas.microsoft.com/office/drawing/2014/main" id="{3F2E43D7-E68C-214E-B4D5-E730D86FA79C}"/>
              </a:ext>
            </a:extLst>
          </p:cNvPr>
          <p:cNvSpPr>
            <a:spLocks noChangeArrowheads="1"/>
          </p:cNvSpPr>
          <p:nvPr/>
        </p:nvSpPr>
        <p:spPr bwMode="auto">
          <a:xfrm>
            <a:off x="6400800" y="3811588"/>
            <a:ext cx="527050" cy="455612"/>
          </a:xfrm>
          <a:prstGeom prst="star5">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it-IT" altLang="it-IT" sz="2000" b="1">
                <a:solidFill>
                  <a:srgbClr val="000000"/>
                </a:solidFill>
                <a:latin typeface="Times New Roman" panose="02020603050405020304" pitchFamily="18" charset="0"/>
              </a:rPr>
              <a:t>S</a:t>
            </a:r>
          </a:p>
        </p:txBody>
      </p:sp>
      <p:sp>
        <p:nvSpPr>
          <p:cNvPr id="115731" name="AutoShape 19">
            <a:extLst>
              <a:ext uri="{FF2B5EF4-FFF2-40B4-BE49-F238E27FC236}">
                <a16:creationId xmlns:a16="http://schemas.microsoft.com/office/drawing/2014/main" id="{BDE93302-EA7D-0E46-AB51-25A709C6A226}"/>
              </a:ext>
            </a:extLst>
          </p:cNvPr>
          <p:cNvSpPr>
            <a:spLocks noChangeArrowheads="1"/>
          </p:cNvSpPr>
          <p:nvPr/>
        </p:nvSpPr>
        <p:spPr bwMode="auto">
          <a:xfrm>
            <a:off x="8540750" y="4497388"/>
            <a:ext cx="527050" cy="455612"/>
          </a:xfrm>
          <a:prstGeom prst="star5">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it-IT" altLang="it-IT" sz="2000" b="1">
                <a:solidFill>
                  <a:srgbClr val="000000"/>
                </a:solidFill>
                <a:latin typeface="Times New Roman" panose="02020603050405020304" pitchFamily="18" charset="0"/>
              </a:rPr>
              <a:t>S</a:t>
            </a:r>
          </a:p>
        </p:txBody>
      </p:sp>
    </p:spTree>
    <p:extLst>
      <p:ext uri="{BB962C8B-B14F-4D97-AF65-F5344CB8AC3E}">
        <p14:creationId xmlns:p14="http://schemas.microsoft.com/office/powerpoint/2010/main" val="1343787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57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Macchina fotografica"/>
                                        </p:tgtEl>
                                      </p:cMediaNode>
                                    </p:audio>
                                  </p:subTnLst>
                                </p:cTn>
                              </p:par>
                            </p:childTnLst>
                          </p:cTn>
                        </p:par>
                        <p:par>
                          <p:cTn id="7" fill="hold" nodeType="afterGroup">
                            <p:stCondLst>
                              <p:cond delay="500"/>
                            </p:stCondLst>
                            <p:childTnLst>
                              <p:par>
                                <p:cTn id="8" presetID="5" presetClass="entr" presetSubtype="10" fill="hold" grpId="0" nodeType="afterEffect">
                                  <p:stCondLst>
                                    <p:cond delay="1000"/>
                                  </p:stCondLst>
                                  <p:childTnLst>
                                    <p:set>
                                      <p:cBhvr>
                                        <p:cTn id="9" dur="1" fill="hold">
                                          <p:stCondLst>
                                            <p:cond delay="0"/>
                                          </p:stCondLst>
                                        </p:cTn>
                                        <p:tgtEl>
                                          <p:spTgt spid="115730"/>
                                        </p:tgtEl>
                                        <p:attrNameLst>
                                          <p:attrName>style.visibility</p:attrName>
                                        </p:attrNameLst>
                                      </p:cBhvr>
                                      <p:to>
                                        <p:strVal val="visible"/>
                                      </p:to>
                                    </p:set>
                                    <p:animEffect transition="in" filter="checkerboard(across)">
                                      <p:cBhvr>
                                        <p:cTn id="10" dur="500"/>
                                        <p:tgtEl>
                                          <p:spTgt spid="115730"/>
                                        </p:tgtEl>
                                      </p:cBhvr>
                                    </p:animEffect>
                                  </p:childTnLst>
                                  <p:subTnLst>
                                    <p:audio>
                                      <p:cMediaNode>
                                        <p:cTn display="0" masterRel="sameClick">
                                          <p:stCondLst>
                                            <p:cond evt="begin" delay="0">
                                              <p:tn val="8"/>
                                            </p:cond>
                                          </p:stCondLst>
                                          <p:endCondLst>
                                            <p:cond evt="onStopAudio" delay="0">
                                              <p:tgtEl>
                                                <p:sldTgt/>
                                              </p:tgtEl>
                                            </p:cond>
                                          </p:endCondLst>
                                        </p:cTn>
                                        <p:tgtEl>
                                          <p:sndTgt r:embed="rId3" name="Macchina fotografica"/>
                                        </p:tgtEl>
                                      </p:cMediaNode>
                                    </p:audio>
                                  </p:subTnLst>
                                </p:cTn>
                              </p:par>
                            </p:childTnLst>
                          </p:cTn>
                        </p:par>
                        <p:par>
                          <p:cTn id="11" fill="hold" nodeType="afterGroup">
                            <p:stCondLst>
                              <p:cond delay="2000"/>
                            </p:stCondLst>
                            <p:childTnLst>
                              <p:par>
                                <p:cTn id="12" presetID="23" presetClass="entr" presetSubtype="528" fill="hold" grpId="0" nodeType="afterEffect">
                                  <p:stCondLst>
                                    <p:cond delay="1000"/>
                                  </p:stCondLst>
                                  <p:childTnLst>
                                    <p:set>
                                      <p:cBhvr>
                                        <p:cTn id="13" dur="1" fill="hold">
                                          <p:stCondLst>
                                            <p:cond delay="0"/>
                                          </p:stCondLst>
                                        </p:cTn>
                                        <p:tgtEl>
                                          <p:spTgt spid="115731"/>
                                        </p:tgtEl>
                                        <p:attrNameLst>
                                          <p:attrName>style.visibility</p:attrName>
                                        </p:attrNameLst>
                                      </p:cBhvr>
                                      <p:to>
                                        <p:strVal val="visible"/>
                                      </p:to>
                                    </p:set>
                                    <p:anim calcmode="lin" valueType="num">
                                      <p:cBhvr>
                                        <p:cTn id="14" dur="500" fill="hold"/>
                                        <p:tgtEl>
                                          <p:spTgt spid="115731"/>
                                        </p:tgtEl>
                                        <p:attrNameLst>
                                          <p:attrName>ppt_w</p:attrName>
                                        </p:attrNameLst>
                                      </p:cBhvr>
                                      <p:tavLst>
                                        <p:tav tm="0">
                                          <p:val>
                                            <p:fltVal val="0"/>
                                          </p:val>
                                        </p:tav>
                                        <p:tav tm="100000">
                                          <p:val>
                                            <p:strVal val="#ppt_w"/>
                                          </p:val>
                                        </p:tav>
                                      </p:tavLst>
                                    </p:anim>
                                    <p:anim calcmode="lin" valueType="num">
                                      <p:cBhvr>
                                        <p:cTn id="15" dur="500" fill="hold"/>
                                        <p:tgtEl>
                                          <p:spTgt spid="115731"/>
                                        </p:tgtEl>
                                        <p:attrNameLst>
                                          <p:attrName>ppt_h</p:attrName>
                                        </p:attrNameLst>
                                      </p:cBhvr>
                                      <p:tavLst>
                                        <p:tav tm="0">
                                          <p:val>
                                            <p:fltVal val="0"/>
                                          </p:val>
                                        </p:tav>
                                        <p:tav tm="100000">
                                          <p:val>
                                            <p:strVal val="#ppt_h"/>
                                          </p:val>
                                        </p:tav>
                                      </p:tavLst>
                                    </p:anim>
                                    <p:anim calcmode="lin" valueType="num">
                                      <p:cBhvr>
                                        <p:cTn id="16" dur="500" fill="hold"/>
                                        <p:tgtEl>
                                          <p:spTgt spid="115731"/>
                                        </p:tgtEl>
                                        <p:attrNameLst>
                                          <p:attrName>ppt_x</p:attrName>
                                        </p:attrNameLst>
                                      </p:cBhvr>
                                      <p:tavLst>
                                        <p:tav tm="0">
                                          <p:val>
                                            <p:fltVal val="0.5"/>
                                          </p:val>
                                        </p:tav>
                                        <p:tav tm="100000">
                                          <p:val>
                                            <p:strVal val="#ppt_x"/>
                                          </p:val>
                                        </p:tav>
                                      </p:tavLst>
                                    </p:anim>
                                    <p:anim calcmode="lin" valueType="num">
                                      <p:cBhvr>
                                        <p:cTn id="17" dur="500" fill="hold"/>
                                        <p:tgtEl>
                                          <p:spTgt spid="115731"/>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Macchina fotografic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9" grpId="0" animBg="1" autoUpdateAnimBg="0"/>
      <p:bldP spid="115730" grpId="0" animBg="1" autoUpdateAnimBg="0"/>
      <p:bldP spid="115731"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WordArt 2" descr="Linee verticali ravvicinate">
            <a:extLst>
              <a:ext uri="{FF2B5EF4-FFF2-40B4-BE49-F238E27FC236}">
                <a16:creationId xmlns:a16="http://schemas.microsoft.com/office/drawing/2014/main" id="{5EACABDE-BBFB-A249-AED6-071B07E816F7}"/>
              </a:ext>
            </a:extLst>
          </p:cNvPr>
          <p:cNvSpPr>
            <a:spLocks noChangeArrowheads="1" noChangeShapeType="1" noTextEdit="1"/>
          </p:cNvSpPr>
          <p:nvPr/>
        </p:nvSpPr>
        <p:spPr bwMode="auto">
          <a:xfrm>
            <a:off x="860425" y="76200"/>
            <a:ext cx="7416800" cy="1082675"/>
          </a:xfrm>
          <a:prstGeom prst="rect">
            <a:avLst/>
          </a:prstGeom>
        </p:spPr>
        <p:txBody>
          <a:bodyPr wrap="none" fromWordArt="1">
            <a:prstTxWarp prst="textCurveUp">
              <a:avLst>
                <a:gd name="adj" fmla="val 40356"/>
              </a:avLst>
            </a:prstTxWarp>
          </a:bodyPr>
          <a:lstStyle/>
          <a:p>
            <a:pPr algn="ctr"/>
            <a:r>
              <a:rPr lang="en-GB" sz="3600" kern="10">
                <a:ln w="12700">
                  <a:solidFill>
                    <a:srgbClr val="000000"/>
                  </a:solidFill>
                  <a:miter lim="800000"/>
                  <a:headEnd/>
                  <a:tailEnd/>
                </a:ln>
                <a:blipFill dpi="0" rotWithShape="0">
                  <a:blip r:embed="rId2"/>
                  <a:srcRect/>
                  <a:tile tx="0" ty="0" sx="100000" sy="100000" flip="none" algn="tl"/>
                </a:blipFill>
                <a:effectLst>
                  <a:outerShdw dist="45791" dir="2021404" algn="ctr" rotWithShape="0">
                    <a:srgbClr val="808080"/>
                  </a:outerShdw>
                </a:effectLst>
                <a:latin typeface="Arial Black" panose="020B0604020202020204" pitchFamily="34" charset="0"/>
                <a:cs typeface="Arial Black" panose="020B0604020202020204" pitchFamily="34" charset="0"/>
              </a:rPr>
              <a:t>Quello che vediamo quotidianamente</a:t>
            </a:r>
          </a:p>
        </p:txBody>
      </p:sp>
      <p:sp>
        <p:nvSpPr>
          <p:cNvPr id="82947" name="Text Box 3">
            <a:extLst>
              <a:ext uri="{FF2B5EF4-FFF2-40B4-BE49-F238E27FC236}">
                <a16:creationId xmlns:a16="http://schemas.microsoft.com/office/drawing/2014/main" id="{AA509C85-073C-F347-AA29-05213B93BAD0}"/>
              </a:ext>
            </a:extLst>
          </p:cNvPr>
          <p:cNvSpPr txBox="1">
            <a:spLocks noChangeArrowheads="1"/>
          </p:cNvSpPr>
          <p:nvPr/>
        </p:nvSpPr>
        <p:spPr bwMode="auto">
          <a:xfrm>
            <a:off x="87313" y="1751013"/>
            <a:ext cx="180975" cy="1160462"/>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endParaRPr lang="en-GB" altLang="it-IT" sz="2800" b="1"/>
          </a:p>
          <a:p>
            <a:pPr>
              <a:spcBef>
                <a:spcPct val="50000"/>
              </a:spcBef>
            </a:pPr>
            <a:endParaRPr lang="en-GB" altLang="it-IT" sz="2800" b="1"/>
          </a:p>
        </p:txBody>
      </p:sp>
      <p:sp>
        <p:nvSpPr>
          <p:cNvPr id="82948" name="Text Box 4">
            <a:extLst>
              <a:ext uri="{FF2B5EF4-FFF2-40B4-BE49-F238E27FC236}">
                <a16:creationId xmlns:a16="http://schemas.microsoft.com/office/drawing/2014/main" id="{0C4E6309-AD90-234D-AFA7-381D688CADBC}"/>
              </a:ext>
            </a:extLst>
          </p:cNvPr>
          <p:cNvSpPr txBox="1">
            <a:spLocks noChangeArrowheads="1"/>
          </p:cNvSpPr>
          <p:nvPr/>
        </p:nvSpPr>
        <p:spPr bwMode="auto">
          <a:xfrm>
            <a:off x="5178425" y="914400"/>
            <a:ext cx="180975" cy="45720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ltLang="it-IT"/>
          </a:p>
        </p:txBody>
      </p:sp>
      <p:sp>
        <p:nvSpPr>
          <p:cNvPr id="82949" name="Text Box 5">
            <a:extLst>
              <a:ext uri="{FF2B5EF4-FFF2-40B4-BE49-F238E27FC236}">
                <a16:creationId xmlns:a16="http://schemas.microsoft.com/office/drawing/2014/main" id="{CC8E0460-76FF-8048-92CD-2C53DAE5286F}"/>
              </a:ext>
            </a:extLst>
          </p:cNvPr>
          <p:cNvSpPr txBox="1">
            <a:spLocks noChangeArrowheads="1"/>
          </p:cNvSpPr>
          <p:nvPr/>
        </p:nvSpPr>
        <p:spPr bwMode="auto">
          <a:xfrm>
            <a:off x="5254625" y="685800"/>
            <a:ext cx="180975" cy="45720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ltLang="it-IT"/>
          </a:p>
        </p:txBody>
      </p:sp>
      <p:sp>
        <p:nvSpPr>
          <p:cNvPr id="82950" name="Text Box 6">
            <a:extLst>
              <a:ext uri="{FF2B5EF4-FFF2-40B4-BE49-F238E27FC236}">
                <a16:creationId xmlns:a16="http://schemas.microsoft.com/office/drawing/2014/main" id="{3CA4376E-2C8E-8146-9F9E-C39028FA406F}"/>
              </a:ext>
            </a:extLst>
          </p:cNvPr>
          <p:cNvSpPr txBox="1">
            <a:spLocks noChangeArrowheads="1"/>
          </p:cNvSpPr>
          <p:nvPr/>
        </p:nvSpPr>
        <p:spPr bwMode="auto">
          <a:xfrm>
            <a:off x="4721225" y="152400"/>
            <a:ext cx="180975" cy="45720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ltLang="it-IT"/>
          </a:p>
        </p:txBody>
      </p:sp>
      <p:sp>
        <p:nvSpPr>
          <p:cNvPr id="82951" name="Text Box 7">
            <a:extLst>
              <a:ext uri="{FF2B5EF4-FFF2-40B4-BE49-F238E27FC236}">
                <a16:creationId xmlns:a16="http://schemas.microsoft.com/office/drawing/2014/main" id="{A4C64AA9-8084-5D4D-A526-FC14EF4E6C42}"/>
              </a:ext>
            </a:extLst>
          </p:cNvPr>
          <p:cNvSpPr txBox="1">
            <a:spLocks noChangeArrowheads="1"/>
          </p:cNvSpPr>
          <p:nvPr/>
        </p:nvSpPr>
        <p:spPr bwMode="auto">
          <a:xfrm>
            <a:off x="606425" y="152400"/>
            <a:ext cx="180975" cy="45720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ltLang="it-IT"/>
          </a:p>
        </p:txBody>
      </p:sp>
      <p:sp>
        <p:nvSpPr>
          <p:cNvPr id="82952" name="Text Box 8">
            <a:extLst>
              <a:ext uri="{FF2B5EF4-FFF2-40B4-BE49-F238E27FC236}">
                <a16:creationId xmlns:a16="http://schemas.microsoft.com/office/drawing/2014/main" id="{5B36279B-09CE-3E4D-904C-19EC31A5A970}"/>
              </a:ext>
            </a:extLst>
          </p:cNvPr>
          <p:cNvSpPr txBox="1">
            <a:spLocks noChangeArrowheads="1"/>
          </p:cNvSpPr>
          <p:nvPr/>
        </p:nvSpPr>
        <p:spPr bwMode="auto">
          <a:xfrm>
            <a:off x="1063625" y="76200"/>
            <a:ext cx="180975" cy="45720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ltLang="it-IT"/>
          </a:p>
        </p:txBody>
      </p:sp>
      <p:sp>
        <p:nvSpPr>
          <p:cNvPr id="82953" name="Text Box 9">
            <a:extLst>
              <a:ext uri="{FF2B5EF4-FFF2-40B4-BE49-F238E27FC236}">
                <a16:creationId xmlns:a16="http://schemas.microsoft.com/office/drawing/2014/main" id="{1A081931-BB49-DC45-AE3E-37229F22DB4F}"/>
              </a:ext>
            </a:extLst>
          </p:cNvPr>
          <p:cNvSpPr txBox="1">
            <a:spLocks noChangeArrowheads="1"/>
          </p:cNvSpPr>
          <p:nvPr/>
        </p:nvSpPr>
        <p:spPr bwMode="auto">
          <a:xfrm>
            <a:off x="911225" y="304800"/>
            <a:ext cx="180975" cy="45720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ltLang="it-IT"/>
          </a:p>
        </p:txBody>
      </p:sp>
      <p:sp>
        <p:nvSpPr>
          <p:cNvPr id="82954" name="Text Box 10">
            <a:extLst>
              <a:ext uri="{FF2B5EF4-FFF2-40B4-BE49-F238E27FC236}">
                <a16:creationId xmlns:a16="http://schemas.microsoft.com/office/drawing/2014/main" id="{D4BE565A-E3C8-4244-BF85-D33CF9D31C77}"/>
              </a:ext>
            </a:extLst>
          </p:cNvPr>
          <p:cNvSpPr txBox="1">
            <a:spLocks noChangeArrowheads="1"/>
          </p:cNvSpPr>
          <p:nvPr/>
        </p:nvSpPr>
        <p:spPr bwMode="auto">
          <a:xfrm>
            <a:off x="682625" y="0"/>
            <a:ext cx="180975" cy="45720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ltLang="it-IT"/>
          </a:p>
        </p:txBody>
      </p:sp>
      <p:sp>
        <p:nvSpPr>
          <p:cNvPr id="82955" name="Text Box 11">
            <a:extLst>
              <a:ext uri="{FF2B5EF4-FFF2-40B4-BE49-F238E27FC236}">
                <a16:creationId xmlns:a16="http://schemas.microsoft.com/office/drawing/2014/main" id="{0BF144D3-5893-2C4B-9139-395BE58D28B0}"/>
              </a:ext>
            </a:extLst>
          </p:cNvPr>
          <p:cNvSpPr txBox="1">
            <a:spLocks noChangeArrowheads="1"/>
          </p:cNvSpPr>
          <p:nvPr/>
        </p:nvSpPr>
        <p:spPr bwMode="auto">
          <a:xfrm>
            <a:off x="1063625" y="5562600"/>
            <a:ext cx="180975" cy="45720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ltLang="it-IT"/>
          </a:p>
        </p:txBody>
      </p:sp>
      <p:pic>
        <p:nvPicPr>
          <p:cNvPr id="82956" name="Picture 12">
            <a:extLst>
              <a:ext uri="{FF2B5EF4-FFF2-40B4-BE49-F238E27FC236}">
                <a16:creationId xmlns:a16="http://schemas.microsoft.com/office/drawing/2014/main" id="{6E81A70C-986A-B148-A719-7E1859262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0" y="1290638"/>
            <a:ext cx="6637338" cy="4460875"/>
          </a:xfrm>
          <a:prstGeom prst="rect">
            <a:avLst/>
          </a:prstGeom>
          <a:noFill/>
          <a:extLst>
            <a:ext uri="{909E8E84-426E-40DD-AFC4-6F175D3DCCD1}">
              <a14:hiddenFill xmlns:a14="http://schemas.microsoft.com/office/drawing/2010/main">
                <a:solidFill>
                  <a:srgbClr val="FFFFFF"/>
                </a:solidFill>
              </a14:hiddenFill>
            </a:ext>
          </a:extLst>
        </p:spPr>
      </p:pic>
      <p:sp>
        <p:nvSpPr>
          <p:cNvPr id="82957" name="WordArt 13">
            <a:extLst>
              <a:ext uri="{FF2B5EF4-FFF2-40B4-BE49-F238E27FC236}">
                <a16:creationId xmlns:a16="http://schemas.microsoft.com/office/drawing/2014/main" id="{E1DBE843-BFE9-8B43-BD17-A7690984109B}"/>
              </a:ext>
            </a:extLst>
          </p:cNvPr>
          <p:cNvSpPr>
            <a:spLocks noChangeArrowheads="1" noChangeShapeType="1" noTextEdit="1"/>
          </p:cNvSpPr>
          <p:nvPr/>
        </p:nvSpPr>
        <p:spPr bwMode="auto">
          <a:xfrm>
            <a:off x="5700713" y="3243263"/>
            <a:ext cx="4826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C4</a:t>
            </a:r>
          </a:p>
        </p:txBody>
      </p:sp>
      <p:pic>
        <p:nvPicPr>
          <p:cNvPr id="82958" name="Picture 14">
            <a:extLst>
              <a:ext uri="{FF2B5EF4-FFF2-40B4-BE49-F238E27FC236}">
                <a16:creationId xmlns:a16="http://schemas.microsoft.com/office/drawing/2014/main" id="{063CD631-908D-7A4B-8538-26C723407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438" y="1352550"/>
            <a:ext cx="6686550" cy="4337050"/>
          </a:xfrm>
          <a:prstGeom prst="rect">
            <a:avLst/>
          </a:prstGeom>
          <a:noFill/>
          <a:extLst>
            <a:ext uri="{909E8E84-426E-40DD-AFC4-6F175D3DCCD1}">
              <a14:hiddenFill xmlns:a14="http://schemas.microsoft.com/office/drawing/2010/main">
                <a:solidFill>
                  <a:srgbClr val="FFFFFF"/>
                </a:solidFill>
              </a14:hiddenFill>
            </a:ext>
          </a:extLst>
        </p:spPr>
      </p:pic>
      <p:sp>
        <p:nvSpPr>
          <p:cNvPr id="82959" name="WordArt 15">
            <a:extLst>
              <a:ext uri="{FF2B5EF4-FFF2-40B4-BE49-F238E27FC236}">
                <a16:creationId xmlns:a16="http://schemas.microsoft.com/office/drawing/2014/main" id="{B87A80C9-F44B-0B49-8A27-4D50EC7C994B}"/>
              </a:ext>
            </a:extLst>
          </p:cNvPr>
          <p:cNvSpPr>
            <a:spLocks noChangeArrowheads="1" noChangeShapeType="1" noTextEdit="1"/>
          </p:cNvSpPr>
          <p:nvPr/>
        </p:nvSpPr>
        <p:spPr bwMode="auto">
          <a:xfrm>
            <a:off x="4179888" y="4943475"/>
            <a:ext cx="4953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C5</a:t>
            </a:r>
          </a:p>
        </p:txBody>
      </p:sp>
      <p:pic>
        <p:nvPicPr>
          <p:cNvPr id="82960" name="Picture 16">
            <a:extLst>
              <a:ext uri="{FF2B5EF4-FFF2-40B4-BE49-F238E27FC236}">
                <a16:creationId xmlns:a16="http://schemas.microsoft.com/office/drawing/2014/main" id="{DD1C4734-F3F2-EA46-810D-24406D21E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295400"/>
            <a:ext cx="7032625" cy="4683125"/>
          </a:xfrm>
          <a:prstGeom prst="rect">
            <a:avLst/>
          </a:prstGeom>
          <a:noFill/>
          <a:extLst>
            <a:ext uri="{909E8E84-426E-40DD-AFC4-6F175D3DCCD1}">
              <a14:hiddenFill xmlns:a14="http://schemas.microsoft.com/office/drawing/2010/main">
                <a:solidFill>
                  <a:srgbClr val="FFFFFF"/>
                </a:solidFill>
              </a14:hiddenFill>
            </a:ext>
          </a:extLst>
        </p:spPr>
      </p:pic>
      <p:sp>
        <p:nvSpPr>
          <p:cNvPr id="82961" name="WordArt 17">
            <a:extLst>
              <a:ext uri="{FF2B5EF4-FFF2-40B4-BE49-F238E27FC236}">
                <a16:creationId xmlns:a16="http://schemas.microsoft.com/office/drawing/2014/main" id="{F7E8DBF6-EBF3-6F4B-864E-B4039E9B122F}"/>
              </a:ext>
            </a:extLst>
          </p:cNvPr>
          <p:cNvSpPr>
            <a:spLocks noChangeArrowheads="1" noChangeShapeType="1" noTextEdit="1"/>
          </p:cNvSpPr>
          <p:nvPr/>
        </p:nvSpPr>
        <p:spPr bwMode="auto">
          <a:xfrm>
            <a:off x="4173538" y="5211763"/>
            <a:ext cx="5080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C6</a:t>
            </a:r>
          </a:p>
        </p:txBody>
      </p:sp>
    </p:spTree>
    <p:extLst>
      <p:ext uri="{BB962C8B-B14F-4D97-AF65-F5344CB8AC3E}">
        <p14:creationId xmlns:p14="http://schemas.microsoft.com/office/powerpoint/2010/main" val="1006851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2956"/>
                                        </p:tgtEl>
                                        <p:attrNameLst>
                                          <p:attrName>style.visibility</p:attrName>
                                        </p:attrNameLst>
                                      </p:cBhvr>
                                      <p:to>
                                        <p:strVal val="visible"/>
                                      </p:to>
                                    </p:set>
                                    <p:animEffect transition="in" filter="box(in)">
                                      <p:cBhvr>
                                        <p:cTn id="7" dur="500"/>
                                        <p:tgtEl>
                                          <p:spTgt spid="82956"/>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82957"/>
                                        </p:tgtEl>
                                        <p:attrNameLst>
                                          <p:attrName>style.visibility</p:attrName>
                                        </p:attrNameLst>
                                      </p:cBhvr>
                                      <p:to>
                                        <p:strVal val="visible"/>
                                      </p:to>
                                    </p:set>
                                    <p:anim calcmode="lin" valueType="num">
                                      <p:cBhvr additive="base">
                                        <p:cTn id="11" dur="500" fill="hold"/>
                                        <p:tgtEl>
                                          <p:spTgt spid="82957"/>
                                        </p:tgtEl>
                                        <p:attrNameLst>
                                          <p:attrName>ppt_x</p:attrName>
                                        </p:attrNameLst>
                                      </p:cBhvr>
                                      <p:tavLst>
                                        <p:tav tm="0">
                                          <p:val>
                                            <p:strVal val="0-#ppt_w/2"/>
                                          </p:val>
                                        </p:tav>
                                        <p:tav tm="100000">
                                          <p:val>
                                            <p:strVal val="#ppt_x"/>
                                          </p:val>
                                        </p:tav>
                                      </p:tavLst>
                                    </p:anim>
                                    <p:anim calcmode="lin" valueType="num">
                                      <p:cBhvr additive="base">
                                        <p:cTn id="12" dur="500" fill="hold"/>
                                        <p:tgtEl>
                                          <p:spTgt spid="8295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82958"/>
                                        </p:tgtEl>
                                        <p:attrNameLst>
                                          <p:attrName>style.visibility</p:attrName>
                                        </p:attrNameLst>
                                      </p:cBhvr>
                                      <p:to>
                                        <p:strVal val="visible"/>
                                      </p:to>
                                    </p:set>
                                    <p:animEffect transition="in" filter="box(in)">
                                      <p:cBhvr>
                                        <p:cTn id="17" dur="500"/>
                                        <p:tgtEl>
                                          <p:spTgt spid="82958"/>
                                        </p:tgtEl>
                                      </p:cBhvr>
                                    </p:animEffect>
                                  </p:childTnLst>
                                </p:cTn>
                              </p:par>
                            </p:childTnLst>
                          </p:cTn>
                        </p:par>
                        <p:par>
                          <p:cTn id="18" fill="hold" nodeType="afterGroup">
                            <p:stCondLst>
                              <p:cond delay="500"/>
                            </p:stCondLst>
                            <p:childTnLst>
                              <p:par>
                                <p:cTn id="19" presetID="2" presetClass="entr" presetSubtype="8" fill="hold" nodeType="afterEffect">
                                  <p:stCondLst>
                                    <p:cond delay="0"/>
                                  </p:stCondLst>
                                  <p:childTnLst>
                                    <p:set>
                                      <p:cBhvr>
                                        <p:cTn id="20" dur="1" fill="hold">
                                          <p:stCondLst>
                                            <p:cond delay="0"/>
                                          </p:stCondLst>
                                        </p:cTn>
                                        <p:tgtEl>
                                          <p:spTgt spid="82959"/>
                                        </p:tgtEl>
                                        <p:attrNameLst>
                                          <p:attrName>style.visibility</p:attrName>
                                        </p:attrNameLst>
                                      </p:cBhvr>
                                      <p:to>
                                        <p:strVal val="visible"/>
                                      </p:to>
                                    </p:set>
                                    <p:anim calcmode="lin" valueType="num">
                                      <p:cBhvr additive="base">
                                        <p:cTn id="21" dur="500" fill="hold"/>
                                        <p:tgtEl>
                                          <p:spTgt spid="82959"/>
                                        </p:tgtEl>
                                        <p:attrNameLst>
                                          <p:attrName>ppt_x</p:attrName>
                                        </p:attrNameLst>
                                      </p:cBhvr>
                                      <p:tavLst>
                                        <p:tav tm="0">
                                          <p:val>
                                            <p:strVal val="0-#ppt_w/2"/>
                                          </p:val>
                                        </p:tav>
                                        <p:tav tm="100000">
                                          <p:val>
                                            <p:strVal val="#ppt_x"/>
                                          </p:val>
                                        </p:tav>
                                      </p:tavLst>
                                    </p:anim>
                                    <p:anim calcmode="lin" valueType="num">
                                      <p:cBhvr additive="base">
                                        <p:cTn id="22" dur="500" fill="hold"/>
                                        <p:tgtEl>
                                          <p:spTgt spid="82959"/>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82960"/>
                                        </p:tgtEl>
                                        <p:attrNameLst>
                                          <p:attrName>style.visibility</p:attrName>
                                        </p:attrNameLst>
                                      </p:cBhvr>
                                      <p:to>
                                        <p:strVal val="visible"/>
                                      </p:to>
                                    </p:set>
                                    <p:anim calcmode="lin" valueType="num">
                                      <p:cBhvr additive="base">
                                        <p:cTn id="27" dur="500" fill="hold"/>
                                        <p:tgtEl>
                                          <p:spTgt spid="82960"/>
                                        </p:tgtEl>
                                        <p:attrNameLst>
                                          <p:attrName>ppt_x</p:attrName>
                                        </p:attrNameLst>
                                      </p:cBhvr>
                                      <p:tavLst>
                                        <p:tav tm="0">
                                          <p:val>
                                            <p:strVal val="0-#ppt_w/2"/>
                                          </p:val>
                                        </p:tav>
                                        <p:tav tm="100000">
                                          <p:val>
                                            <p:strVal val="#ppt_x"/>
                                          </p:val>
                                        </p:tav>
                                      </p:tavLst>
                                    </p:anim>
                                    <p:anim calcmode="lin" valueType="num">
                                      <p:cBhvr additive="base">
                                        <p:cTn id="28" dur="500" fill="hold"/>
                                        <p:tgtEl>
                                          <p:spTgt spid="8296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 presetClass="entr" presetSubtype="8" fill="hold" nodeType="afterEffect">
                                  <p:stCondLst>
                                    <p:cond delay="0"/>
                                  </p:stCondLst>
                                  <p:childTnLst>
                                    <p:set>
                                      <p:cBhvr>
                                        <p:cTn id="31" dur="1" fill="hold">
                                          <p:stCondLst>
                                            <p:cond delay="0"/>
                                          </p:stCondLst>
                                        </p:cTn>
                                        <p:tgtEl>
                                          <p:spTgt spid="82961"/>
                                        </p:tgtEl>
                                        <p:attrNameLst>
                                          <p:attrName>style.visibility</p:attrName>
                                        </p:attrNameLst>
                                      </p:cBhvr>
                                      <p:to>
                                        <p:strVal val="visible"/>
                                      </p:to>
                                    </p:set>
                                    <p:anim calcmode="lin" valueType="num">
                                      <p:cBhvr additive="base">
                                        <p:cTn id="32" dur="500" fill="hold"/>
                                        <p:tgtEl>
                                          <p:spTgt spid="82961"/>
                                        </p:tgtEl>
                                        <p:attrNameLst>
                                          <p:attrName>ppt_x</p:attrName>
                                        </p:attrNameLst>
                                      </p:cBhvr>
                                      <p:tavLst>
                                        <p:tav tm="0">
                                          <p:val>
                                            <p:strVal val="0-#ppt_w/2"/>
                                          </p:val>
                                        </p:tav>
                                        <p:tav tm="100000">
                                          <p:val>
                                            <p:strVal val="#ppt_x"/>
                                          </p:val>
                                        </p:tav>
                                      </p:tavLst>
                                    </p:anim>
                                    <p:anim calcmode="lin" valueType="num">
                                      <p:cBhvr additive="base">
                                        <p:cTn id="33" dur="500" fill="hold"/>
                                        <p:tgtEl>
                                          <p:spTgt spid="829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7BF83F6A-E2E3-7C4A-9F80-0ECB877B1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55650"/>
            <a:ext cx="6858000" cy="6102350"/>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a:extLst>
              <a:ext uri="{FF2B5EF4-FFF2-40B4-BE49-F238E27FC236}">
                <a16:creationId xmlns:a16="http://schemas.microsoft.com/office/drawing/2014/main" id="{B1CAD604-FEA1-8D48-8232-87D57C309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14600"/>
            <a:ext cx="2209800"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4" name="Text Box 4">
            <a:extLst>
              <a:ext uri="{FF2B5EF4-FFF2-40B4-BE49-F238E27FC236}">
                <a16:creationId xmlns:a16="http://schemas.microsoft.com/office/drawing/2014/main" id="{A2CA56B1-1FE8-C44B-B1FC-3C4482D6588B}"/>
              </a:ext>
            </a:extLst>
          </p:cNvPr>
          <p:cNvSpPr txBox="1">
            <a:spLocks noChangeArrowheads="1"/>
          </p:cNvSpPr>
          <p:nvPr/>
        </p:nvSpPr>
        <p:spPr bwMode="auto">
          <a:xfrm>
            <a:off x="304800" y="0"/>
            <a:ext cx="3910013" cy="7016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altLang="it-IT" sz="4000" b="1">
                <a:solidFill>
                  <a:srgbClr val="FFFF11"/>
                </a:solidFill>
              </a:rPr>
              <a:t>BACKGROUND</a:t>
            </a:r>
          </a:p>
        </p:txBody>
      </p:sp>
      <p:sp>
        <p:nvSpPr>
          <p:cNvPr id="56325" name="Text Box 5">
            <a:extLst>
              <a:ext uri="{FF2B5EF4-FFF2-40B4-BE49-F238E27FC236}">
                <a16:creationId xmlns:a16="http://schemas.microsoft.com/office/drawing/2014/main" id="{572D1708-A725-9F4E-BCEE-44E2560FFC8E}"/>
              </a:ext>
            </a:extLst>
          </p:cNvPr>
          <p:cNvSpPr txBox="1">
            <a:spLocks noChangeArrowheads="1"/>
          </p:cNvSpPr>
          <p:nvPr/>
        </p:nvSpPr>
        <p:spPr bwMode="auto">
          <a:xfrm>
            <a:off x="5029200" y="0"/>
            <a:ext cx="40544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it-IT" sz="1400" b="1">
                <a:solidFill>
                  <a:srgbClr val="FFFFFF"/>
                </a:solidFill>
              </a:rPr>
              <a:t>Wenner A et al: Ultrastructural changes of capillaries in chronic venous insufficiency. Expl Cell Biol 48:1-14, 1980</a:t>
            </a:r>
            <a:endParaRPr lang="en-GB" altLang="it-IT" sz="1400" b="1">
              <a:solidFill>
                <a:srgbClr val="FFFFFF"/>
              </a:solidFill>
            </a:endParaRPr>
          </a:p>
        </p:txBody>
      </p:sp>
      <p:sp>
        <p:nvSpPr>
          <p:cNvPr id="56326" name="Line 6">
            <a:extLst>
              <a:ext uri="{FF2B5EF4-FFF2-40B4-BE49-F238E27FC236}">
                <a16:creationId xmlns:a16="http://schemas.microsoft.com/office/drawing/2014/main" id="{0686B4D0-7906-D947-B5C0-345846F6C39C}"/>
              </a:ext>
            </a:extLst>
          </p:cNvPr>
          <p:cNvSpPr>
            <a:spLocks noChangeShapeType="1"/>
          </p:cNvSpPr>
          <p:nvPr/>
        </p:nvSpPr>
        <p:spPr bwMode="auto">
          <a:xfrm flipH="1">
            <a:off x="3886200" y="1441450"/>
            <a:ext cx="1905000" cy="12192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269219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56326"/>
                                        </p:tgtEl>
                                        <p:attrNameLst>
                                          <p:attrName>style.visibility</p:attrName>
                                        </p:attrNameLst>
                                      </p:cBhvr>
                                      <p:to>
                                        <p:strVal val="visible"/>
                                      </p:to>
                                    </p:set>
                                    <p:animEffect transition="in" filter="wipe(up)">
                                      <p:cBhvr>
                                        <p:cTn id="7" dur="500"/>
                                        <p:tgtEl>
                                          <p:spTgt spid="56326"/>
                                        </p:tgtEl>
                                      </p:cBhvr>
                                    </p:animEffect>
                                  </p:childTnLst>
                                </p:cTn>
                              </p:par>
                            </p:childTnLst>
                          </p:cTn>
                        </p:par>
                        <p:par>
                          <p:cTn id="8" fill="hold" nodeType="afterGroup">
                            <p:stCondLst>
                              <p:cond delay="2500"/>
                            </p:stCondLst>
                            <p:childTnLst>
                              <p:par>
                                <p:cTn id="9" presetID="22" presetClass="entr" presetSubtype="1" fill="hold" nodeType="afterEffect">
                                  <p:stCondLst>
                                    <p:cond delay="0"/>
                                  </p:stCondLst>
                                  <p:childTnLst>
                                    <p:set>
                                      <p:cBhvr>
                                        <p:cTn id="10" dur="1" fill="hold">
                                          <p:stCondLst>
                                            <p:cond delay="0"/>
                                          </p:stCondLst>
                                        </p:cTn>
                                        <p:tgtEl>
                                          <p:spTgt spid="56323"/>
                                        </p:tgtEl>
                                        <p:attrNameLst>
                                          <p:attrName>style.visibility</p:attrName>
                                        </p:attrNameLst>
                                      </p:cBhvr>
                                      <p:to>
                                        <p:strVal val="visible"/>
                                      </p:to>
                                    </p:set>
                                    <p:animEffect transition="in" filter="wipe(up)">
                                      <p:cBhvr>
                                        <p:cTn id="11"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DB58E106-EC60-0C41-BCE7-A4D9F104C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69913"/>
            <a:ext cx="8145463" cy="6153150"/>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a:extLst>
              <a:ext uri="{FF2B5EF4-FFF2-40B4-BE49-F238E27FC236}">
                <a16:creationId xmlns:a16="http://schemas.microsoft.com/office/drawing/2014/main" id="{40C0CD37-9D59-034D-A3F3-D56A6559F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63563"/>
            <a:ext cx="8062912" cy="6310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045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 calcmode="lin" valueType="num">
                                      <p:cBhvr>
                                        <p:cTn id="7" dur="500" fill="hold"/>
                                        <p:tgtEl>
                                          <p:spTgt spid="59396"/>
                                        </p:tgtEl>
                                        <p:attrNameLst>
                                          <p:attrName>ppt_w</p:attrName>
                                        </p:attrNameLst>
                                      </p:cBhvr>
                                      <p:tavLst>
                                        <p:tav tm="0">
                                          <p:val>
                                            <p:fltVal val="0"/>
                                          </p:val>
                                        </p:tav>
                                        <p:tav tm="100000">
                                          <p:val>
                                            <p:strVal val="#ppt_w"/>
                                          </p:val>
                                        </p:tav>
                                      </p:tavLst>
                                    </p:anim>
                                    <p:anim calcmode="lin" valueType="num">
                                      <p:cBhvr>
                                        <p:cTn id="8" dur="500" fill="hold"/>
                                        <p:tgtEl>
                                          <p:spTgt spid="593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C:\Users\michele\Desktop\Foto Mezzetti\WP_20141015_002.jpg"/>
          <p:cNvPicPr>
            <a:picLocks noChangeAspect="1" noChangeArrowheads="1"/>
          </p:cNvPicPr>
          <p:nvPr/>
        </p:nvPicPr>
        <p:blipFill>
          <a:blip r:embed="rId3"/>
          <a:srcRect/>
          <a:stretch>
            <a:fillRect/>
          </a:stretch>
        </p:blipFill>
        <p:spPr bwMode="auto">
          <a:xfrm>
            <a:off x="179388" y="115888"/>
            <a:ext cx="3892550" cy="6626225"/>
          </a:xfrm>
          <a:prstGeom prst="rect">
            <a:avLst/>
          </a:prstGeom>
          <a:noFill/>
          <a:ln w="9525">
            <a:noFill/>
            <a:miter lim="800000"/>
            <a:headEnd/>
            <a:tailEnd/>
          </a:ln>
        </p:spPr>
      </p:pic>
      <p:pic>
        <p:nvPicPr>
          <p:cNvPr id="16386" name="Picture 2" descr="C:\Users\michele\Desktop\Foto Mezzetti\WP_20141015_003.jpg"/>
          <p:cNvPicPr>
            <a:picLocks noChangeAspect="1" noChangeArrowheads="1"/>
          </p:cNvPicPr>
          <p:nvPr/>
        </p:nvPicPr>
        <p:blipFill>
          <a:blip r:embed="rId4"/>
          <a:srcRect/>
          <a:stretch>
            <a:fillRect/>
          </a:stretch>
        </p:blipFill>
        <p:spPr bwMode="auto">
          <a:xfrm>
            <a:off x="4946650" y="139700"/>
            <a:ext cx="3743325" cy="6650038"/>
          </a:xfrm>
          <a:prstGeom prst="rect">
            <a:avLst/>
          </a:prstGeom>
          <a:noFill/>
          <a:ln w="9525">
            <a:noFill/>
            <a:miter lim="800000"/>
            <a:headEnd/>
            <a:tailEnd/>
          </a:ln>
        </p:spPr>
      </p:pic>
      <p:sp>
        <p:nvSpPr>
          <p:cNvPr id="16387" name="Titolo 1"/>
          <p:cNvSpPr>
            <a:spLocks noGrp="1"/>
          </p:cNvSpPr>
          <p:nvPr>
            <p:ph type="ctrTitle"/>
          </p:nvPr>
        </p:nvSpPr>
        <p:spPr>
          <a:xfrm>
            <a:off x="179388" y="115888"/>
            <a:ext cx="6403975" cy="1296987"/>
          </a:xfrm>
        </p:spPr>
        <p:txBody>
          <a:bodyPr/>
          <a:lstStyle/>
          <a:p>
            <a:pPr eaLnBrk="1" hangingPunct="1"/>
            <a:r>
              <a:rPr lang="it-IT" sz="3200" b="1"/>
              <a:t>M.L: presa in carico 15/10/2014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C:\Users\michele\Desktop\Foto Mezzetti\WP_20141015_001.jpg"/>
          <p:cNvPicPr>
            <a:picLocks noChangeAspect="1" noChangeArrowheads="1"/>
          </p:cNvPicPr>
          <p:nvPr/>
        </p:nvPicPr>
        <p:blipFill>
          <a:blip r:embed="rId3"/>
          <a:srcRect/>
          <a:stretch>
            <a:fillRect/>
          </a:stretch>
        </p:blipFill>
        <p:spPr bwMode="auto">
          <a:xfrm>
            <a:off x="107950" y="1628775"/>
            <a:ext cx="8856663" cy="4986338"/>
          </a:xfrm>
          <a:prstGeom prst="rect">
            <a:avLst/>
          </a:prstGeom>
          <a:noFill/>
          <a:ln w="9525">
            <a:noFill/>
            <a:miter lim="800000"/>
            <a:headEnd/>
            <a:tailEnd/>
          </a:ln>
        </p:spPr>
      </p:pic>
      <p:sp>
        <p:nvSpPr>
          <p:cNvPr id="20482" name="Titolo 1"/>
          <p:cNvSpPr txBox="1">
            <a:spLocks/>
          </p:cNvSpPr>
          <p:nvPr/>
        </p:nvSpPr>
        <p:spPr bwMode="auto">
          <a:xfrm>
            <a:off x="1192213" y="115888"/>
            <a:ext cx="6403975" cy="1296987"/>
          </a:xfrm>
          <a:prstGeom prst="rect">
            <a:avLst/>
          </a:prstGeom>
          <a:noFill/>
          <a:ln w="9525">
            <a:noFill/>
            <a:miter lim="800000"/>
            <a:headEnd/>
            <a:tailEnd/>
          </a:ln>
        </p:spPr>
        <p:txBody>
          <a:bodyPr anchor="ctr">
            <a:prstTxWarp prst="textNoShape">
              <a:avLst/>
            </a:prstTxWarp>
          </a:bodyPr>
          <a:lstStyle/>
          <a:p>
            <a:pPr algn="ctr"/>
            <a:r>
              <a:rPr lang="it-IT" sz="3200" b="1">
                <a:latin typeface="Calibri" pitchFamily="-72" charset="0"/>
              </a:rPr>
              <a:t>M.L: presa in carico 15/10/2014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C:\Users\michele\Desktop\Foto Mezzetti\altAtQZZoTQ_JyP3IhwZ-KZs6Ei1MMIeD9aifqDO6FrJ0de.jpg"/>
          <p:cNvPicPr>
            <a:picLocks noChangeAspect="1" noChangeArrowheads="1"/>
          </p:cNvPicPr>
          <p:nvPr/>
        </p:nvPicPr>
        <p:blipFill>
          <a:blip r:embed="rId3"/>
          <a:srcRect/>
          <a:stretch>
            <a:fillRect/>
          </a:stretch>
        </p:blipFill>
        <p:spPr bwMode="auto">
          <a:xfrm>
            <a:off x="827088" y="1243013"/>
            <a:ext cx="7440612" cy="5581650"/>
          </a:xfrm>
          <a:prstGeom prst="rect">
            <a:avLst/>
          </a:prstGeom>
          <a:noFill/>
          <a:ln w="9525">
            <a:noFill/>
            <a:miter lim="800000"/>
            <a:headEnd/>
            <a:tailEnd/>
          </a:ln>
        </p:spPr>
      </p:pic>
      <p:sp>
        <p:nvSpPr>
          <p:cNvPr id="6" name="Titolo 1"/>
          <p:cNvSpPr>
            <a:spLocks noGrp="1"/>
          </p:cNvSpPr>
          <p:nvPr>
            <p:ph type="title"/>
          </p:nvPr>
        </p:nvSpPr>
        <p:spPr>
          <a:xfrm>
            <a:off x="457200" y="269875"/>
            <a:ext cx="8229600" cy="1143000"/>
          </a:xfrm>
        </p:spPr>
        <p:txBody>
          <a:bodyPr rtlCol="0">
            <a:normAutofit fontScale="90000"/>
          </a:bodyPr>
          <a:lstStyle/>
          <a:p>
            <a:pPr eaLnBrk="1" fontAlgn="auto" hangingPunct="1">
              <a:spcAft>
                <a:spcPts val="0"/>
              </a:spcAft>
              <a:defRPr/>
            </a:pPr>
            <a:r>
              <a:rPr lang="it-IT" sz="3200" b="1" dirty="0">
                <a:ea typeface="+mj-ea"/>
                <a:cs typeface="+mj-cs"/>
              </a:rPr>
              <a:t>17/12/2014: </a:t>
            </a:r>
            <a:r>
              <a:rPr lang="it-IT" sz="3200" b="1" dirty="0" err="1">
                <a:ea typeface="+mj-ea"/>
                <a:cs typeface="+mj-cs"/>
              </a:rPr>
              <a:t>debridement</a:t>
            </a:r>
            <a:r>
              <a:rPr lang="it-IT" sz="3200" b="1" dirty="0">
                <a:ea typeface="+mj-ea"/>
                <a:cs typeface="+mj-cs"/>
              </a:rPr>
              <a:t> autolitico ed enzimatico, medicazioni antisettiche e terapia compressiva</a:t>
            </a:r>
          </a:p>
        </p:txBody>
      </p:sp>
    </p:spTree>
    <p:extLst>
      <p:ext uri="{BB962C8B-B14F-4D97-AF65-F5344CB8AC3E}">
        <p14:creationId xmlns:p14="http://schemas.microsoft.com/office/powerpoint/2010/main" val="683354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a:extLst>
              <a:ext uri="{FF2B5EF4-FFF2-40B4-BE49-F238E27FC236}">
                <a16:creationId xmlns:a16="http://schemas.microsoft.com/office/drawing/2014/main" id="{23988FC8-D89F-7D4D-9D32-24207685C2D7}"/>
              </a:ext>
            </a:extLst>
          </p:cNvPr>
          <p:cNvSpPr txBox="1">
            <a:spLocks noChangeArrowheads="1"/>
          </p:cNvSpPr>
          <p:nvPr/>
        </p:nvSpPr>
        <p:spPr bwMode="auto">
          <a:xfrm>
            <a:off x="381000" y="457200"/>
            <a:ext cx="8305800" cy="6056313"/>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spcBef>
                <a:spcPct val="50000"/>
              </a:spcBef>
            </a:pPr>
            <a:r>
              <a:rPr lang="en-GB" altLang="it-IT" sz="3200" dirty="0">
                <a:solidFill>
                  <a:schemeClr val="bg1"/>
                </a:solidFill>
              </a:rPr>
              <a:t>FERITE ACUTE:</a:t>
            </a:r>
            <a:endParaRPr lang="en-GB" altLang="it-IT" dirty="0">
              <a:solidFill>
                <a:schemeClr val="bg1"/>
              </a:solidFill>
            </a:endParaRPr>
          </a:p>
          <a:p>
            <a:pPr>
              <a:spcBef>
                <a:spcPct val="50000"/>
              </a:spcBef>
              <a:buFontTx/>
              <a:buChar char="•"/>
            </a:pPr>
            <a:r>
              <a:rPr lang="en-GB" altLang="it-IT" dirty="0">
                <a:solidFill>
                  <a:schemeClr val="bg1"/>
                </a:solidFill>
              </a:rPr>
              <a:t> POSSONO ESSERE RIPARATE = GUARIGIONE PER PRIMA INTENZIONE</a:t>
            </a:r>
          </a:p>
          <a:p>
            <a:pPr>
              <a:spcBef>
                <a:spcPct val="50000"/>
              </a:spcBef>
            </a:pPr>
            <a:r>
              <a:rPr lang="en-GB" altLang="it-IT" b="1" i="1" dirty="0">
                <a:solidFill>
                  <a:schemeClr val="bg1"/>
                </a:solidFill>
              </a:rPr>
              <a:t>Se </a:t>
            </a:r>
            <a:r>
              <a:rPr lang="en-GB" altLang="it-IT" b="1" i="1" dirty="0" err="1">
                <a:solidFill>
                  <a:schemeClr val="bg1"/>
                </a:solidFill>
              </a:rPr>
              <a:t>intervengono</a:t>
            </a:r>
            <a:r>
              <a:rPr lang="en-GB" altLang="it-IT" b="1" i="1" dirty="0">
                <a:solidFill>
                  <a:schemeClr val="bg1"/>
                </a:solidFill>
              </a:rPr>
              <a:t> </a:t>
            </a:r>
            <a:r>
              <a:rPr lang="en-GB" altLang="it-IT" b="1" i="1" dirty="0" err="1">
                <a:solidFill>
                  <a:schemeClr val="bg1"/>
                </a:solidFill>
              </a:rPr>
              <a:t>complicazioni</a:t>
            </a:r>
            <a:r>
              <a:rPr lang="en-GB" altLang="it-IT" b="1" i="1" dirty="0">
                <a:solidFill>
                  <a:schemeClr val="bg1"/>
                </a:solidFill>
              </a:rPr>
              <a:t> (</a:t>
            </a:r>
            <a:r>
              <a:rPr lang="en-GB" altLang="it-IT" b="1" i="1" dirty="0" err="1">
                <a:solidFill>
                  <a:schemeClr val="bg1"/>
                </a:solidFill>
              </a:rPr>
              <a:t>deiscenza</a:t>
            </a:r>
            <a:r>
              <a:rPr lang="en-GB" altLang="it-IT" b="1" i="1" dirty="0">
                <a:solidFill>
                  <a:schemeClr val="bg1"/>
                </a:solidFill>
              </a:rPr>
              <a:t>, </a:t>
            </a:r>
            <a:r>
              <a:rPr lang="en-GB" altLang="it-IT" b="1" i="1" dirty="0" err="1">
                <a:solidFill>
                  <a:schemeClr val="bg1"/>
                </a:solidFill>
              </a:rPr>
              <a:t>infezioni</a:t>
            </a:r>
            <a:r>
              <a:rPr lang="en-GB" altLang="it-IT" b="1" i="1" dirty="0">
                <a:solidFill>
                  <a:schemeClr val="bg1"/>
                </a:solidFill>
              </a:rPr>
              <a:t>, </a:t>
            </a:r>
            <a:r>
              <a:rPr lang="en-GB" altLang="it-IT" b="1" i="1" dirty="0" err="1">
                <a:solidFill>
                  <a:schemeClr val="bg1"/>
                </a:solidFill>
              </a:rPr>
              <a:t>etc</a:t>
            </a:r>
            <a:r>
              <a:rPr lang="en-GB" altLang="it-IT" b="1" i="1" dirty="0">
                <a:solidFill>
                  <a:schemeClr val="bg1"/>
                </a:solidFill>
              </a:rPr>
              <a:t>) = </a:t>
            </a:r>
            <a:r>
              <a:rPr lang="en-GB" altLang="it-IT" b="1" i="1" dirty="0" err="1">
                <a:solidFill>
                  <a:schemeClr val="bg1"/>
                </a:solidFill>
              </a:rPr>
              <a:t>guarigione</a:t>
            </a:r>
            <a:r>
              <a:rPr lang="en-GB" altLang="it-IT" b="1" i="1" dirty="0">
                <a:solidFill>
                  <a:schemeClr val="bg1"/>
                </a:solidFill>
              </a:rPr>
              <a:t> per </a:t>
            </a:r>
            <a:r>
              <a:rPr lang="en-GB" altLang="it-IT" b="1" i="1" dirty="0" err="1">
                <a:solidFill>
                  <a:schemeClr val="bg1"/>
                </a:solidFill>
              </a:rPr>
              <a:t>seconda</a:t>
            </a:r>
            <a:r>
              <a:rPr lang="en-GB" altLang="it-IT" b="1" i="1" dirty="0">
                <a:solidFill>
                  <a:schemeClr val="bg1"/>
                </a:solidFill>
              </a:rPr>
              <a:t> </a:t>
            </a:r>
            <a:r>
              <a:rPr lang="en-GB" altLang="it-IT" b="1" i="1" dirty="0" err="1">
                <a:solidFill>
                  <a:schemeClr val="bg1"/>
                </a:solidFill>
              </a:rPr>
              <a:t>intenzione</a:t>
            </a:r>
            <a:endParaRPr lang="en-GB" altLang="it-IT" dirty="0">
              <a:solidFill>
                <a:schemeClr val="bg1"/>
              </a:solidFill>
            </a:endParaRPr>
          </a:p>
          <a:p>
            <a:pPr>
              <a:spcBef>
                <a:spcPct val="50000"/>
              </a:spcBef>
            </a:pPr>
            <a:endParaRPr lang="en-GB" altLang="it-IT" dirty="0">
              <a:solidFill>
                <a:schemeClr val="bg1"/>
              </a:solidFill>
            </a:endParaRPr>
          </a:p>
          <a:p>
            <a:pPr>
              <a:spcBef>
                <a:spcPct val="50000"/>
              </a:spcBef>
            </a:pPr>
            <a:endParaRPr lang="en-GB" altLang="it-IT" dirty="0">
              <a:solidFill>
                <a:schemeClr val="bg1"/>
              </a:solidFill>
            </a:endParaRPr>
          </a:p>
          <a:p>
            <a:pPr>
              <a:spcBef>
                <a:spcPct val="50000"/>
              </a:spcBef>
            </a:pPr>
            <a:endParaRPr lang="en-GB" altLang="it-IT" dirty="0">
              <a:solidFill>
                <a:schemeClr val="bg1"/>
              </a:solidFill>
            </a:endParaRPr>
          </a:p>
          <a:p>
            <a:pPr>
              <a:spcBef>
                <a:spcPct val="50000"/>
              </a:spcBef>
              <a:buFontTx/>
              <a:buChar char="•"/>
            </a:pPr>
            <a:r>
              <a:rPr lang="en-GB" altLang="it-IT" dirty="0">
                <a:solidFill>
                  <a:schemeClr val="bg1"/>
                </a:solidFill>
              </a:rPr>
              <a:t> NON POSSONO ESSERE RIPARATE = GUARIGIONE PER SECONDA INTENZIONE</a:t>
            </a:r>
          </a:p>
          <a:p>
            <a:pPr>
              <a:spcBef>
                <a:spcPct val="50000"/>
              </a:spcBef>
              <a:buFontTx/>
              <a:buChar char="•"/>
            </a:pPr>
            <a:endParaRPr lang="en-GB" altLang="it-IT" dirty="0">
              <a:solidFill>
                <a:schemeClr val="bg1"/>
              </a:solidFill>
            </a:endParaRPr>
          </a:p>
          <a:p>
            <a:pPr>
              <a:spcBef>
                <a:spcPct val="50000"/>
              </a:spcBef>
              <a:buFontTx/>
              <a:buChar char="•"/>
            </a:pPr>
            <a:endParaRPr lang="en-GB" altLang="it-IT" dirty="0">
              <a:solidFill>
                <a:schemeClr val="bg1"/>
              </a:solidFill>
            </a:endParaRPr>
          </a:p>
        </p:txBody>
      </p:sp>
    </p:spTree>
    <p:extLst>
      <p:ext uri="{BB962C8B-B14F-4D97-AF65-F5344CB8AC3E}">
        <p14:creationId xmlns:p14="http://schemas.microsoft.com/office/powerpoint/2010/main" val="3816022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olo 1"/>
          <p:cNvSpPr>
            <a:spLocks noGrp="1"/>
          </p:cNvSpPr>
          <p:nvPr>
            <p:ph type="title"/>
          </p:nvPr>
        </p:nvSpPr>
        <p:spPr/>
        <p:txBody>
          <a:bodyPr/>
          <a:lstStyle/>
          <a:p>
            <a:pPr eaLnBrk="1" hangingPunct="1"/>
            <a:r>
              <a:rPr lang="it-IT" sz="3200" b="1"/>
              <a:t>Erogazione di energia laser pulsata </a:t>
            </a:r>
          </a:p>
        </p:txBody>
      </p:sp>
      <p:pic>
        <p:nvPicPr>
          <p:cNvPr id="93186" name="Picture 2" descr="C:\Users\michele\Desktop\Foto Mezzetti\altAjgtXk4BDYiTqEiS8z6ND4TCxOgirFOg_UHMA39lNFPW.jpg"/>
          <p:cNvPicPr>
            <a:picLocks noChangeAspect="1" noChangeArrowheads="1"/>
          </p:cNvPicPr>
          <p:nvPr/>
        </p:nvPicPr>
        <p:blipFill>
          <a:blip r:embed="rId3"/>
          <a:srcRect/>
          <a:stretch>
            <a:fillRect/>
          </a:stretch>
        </p:blipFill>
        <p:spPr bwMode="auto">
          <a:xfrm>
            <a:off x="107950" y="1484313"/>
            <a:ext cx="8832850" cy="49688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C:\Users\michele\Desktop\Foto Mezzetti\altAu86p1jfaioLQdScbxyka0llni9RUrwR9UqZnyiZTkLN.jpg"/>
          <p:cNvPicPr>
            <a:picLocks noChangeAspect="1" noChangeArrowheads="1"/>
          </p:cNvPicPr>
          <p:nvPr/>
        </p:nvPicPr>
        <p:blipFill>
          <a:blip r:embed="rId3"/>
          <a:srcRect/>
          <a:stretch>
            <a:fillRect/>
          </a:stretch>
        </p:blipFill>
        <p:spPr bwMode="auto">
          <a:xfrm>
            <a:off x="179388" y="115888"/>
            <a:ext cx="8834437" cy="662622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olo 1"/>
          <p:cNvSpPr>
            <a:spLocks noGrp="1"/>
          </p:cNvSpPr>
          <p:nvPr>
            <p:ph type="title"/>
          </p:nvPr>
        </p:nvSpPr>
        <p:spPr/>
        <p:txBody>
          <a:bodyPr/>
          <a:lstStyle/>
          <a:p>
            <a:pPr eaLnBrk="1" hangingPunct="1"/>
            <a:r>
              <a:rPr lang="it-IT" sz="3200" b="1"/>
              <a:t>19/1/2015</a:t>
            </a:r>
          </a:p>
        </p:txBody>
      </p:sp>
      <p:pic>
        <p:nvPicPr>
          <p:cNvPr id="105474" name="Picture 2" descr="C:\Users\michele\Desktop\Foto Mezzetti\WP_20150112_001.jpg"/>
          <p:cNvPicPr>
            <a:picLocks noChangeAspect="1" noChangeArrowheads="1"/>
          </p:cNvPicPr>
          <p:nvPr/>
        </p:nvPicPr>
        <p:blipFill>
          <a:blip r:embed="rId3"/>
          <a:srcRect/>
          <a:stretch>
            <a:fillRect/>
          </a:stretch>
        </p:blipFill>
        <p:spPr bwMode="auto">
          <a:xfrm>
            <a:off x="139700" y="1484313"/>
            <a:ext cx="8824913" cy="496887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8 ML ASPIRAZ 4"/>
          <p:cNvPicPr>
            <a:picLocks noChangeAspect="1" noChangeArrowheads="1"/>
          </p:cNvPicPr>
          <p:nvPr/>
        </p:nvPicPr>
        <p:blipFill>
          <a:blip r:embed="rId3"/>
          <a:srcRect l="20512" t="49039" r="38461" b="8653"/>
          <a:stretch>
            <a:fillRect/>
          </a:stretch>
        </p:blipFill>
        <p:spPr bwMode="auto">
          <a:xfrm>
            <a:off x="76200" y="306388"/>
            <a:ext cx="2954338" cy="4060825"/>
          </a:xfrm>
          <a:prstGeom prst="rect">
            <a:avLst/>
          </a:prstGeom>
          <a:noFill/>
          <a:ln w="9525">
            <a:noFill/>
            <a:miter lim="800000"/>
            <a:headEnd/>
            <a:tailEnd/>
          </a:ln>
        </p:spPr>
      </p:pic>
      <p:pic>
        <p:nvPicPr>
          <p:cNvPr id="111618" name="Picture 2" descr="16 ML ASPIRATO PRONTO"/>
          <p:cNvPicPr>
            <a:picLocks noChangeAspect="1" noChangeArrowheads="1"/>
          </p:cNvPicPr>
          <p:nvPr/>
        </p:nvPicPr>
        <p:blipFill>
          <a:blip r:embed="rId4"/>
          <a:srcRect b="20270"/>
          <a:stretch>
            <a:fillRect/>
          </a:stretch>
        </p:blipFill>
        <p:spPr bwMode="auto">
          <a:xfrm>
            <a:off x="2971800" y="304800"/>
            <a:ext cx="3814763" cy="4054475"/>
          </a:xfrm>
          <a:prstGeom prst="rect">
            <a:avLst/>
          </a:prstGeom>
          <a:noFill/>
          <a:ln w="9525">
            <a:noFill/>
            <a:miter lim="800000"/>
            <a:headEnd/>
            <a:tailEnd/>
          </a:ln>
        </p:spPr>
      </p:pic>
      <p:pic>
        <p:nvPicPr>
          <p:cNvPr id="111619" name="Picture 1" descr="18 ML CENTRIFUGA 1"/>
          <p:cNvPicPr>
            <a:picLocks noChangeAspect="1" noChangeArrowheads="1"/>
          </p:cNvPicPr>
          <p:nvPr/>
        </p:nvPicPr>
        <p:blipFill>
          <a:blip r:embed="rId5"/>
          <a:srcRect/>
          <a:stretch>
            <a:fillRect/>
          </a:stretch>
        </p:blipFill>
        <p:spPr bwMode="auto">
          <a:xfrm>
            <a:off x="5959475" y="304800"/>
            <a:ext cx="3032125" cy="4040188"/>
          </a:xfrm>
          <a:prstGeom prst="rect">
            <a:avLst/>
          </a:prstGeom>
          <a:noFill/>
          <a:ln w="9525">
            <a:noFill/>
            <a:miter lim="800000"/>
            <a:headEnd/>
            <a:tailEnd/>
          </a:ln>
        </p:spPr>
      </p:pic>
      <p:sp>
        <p:nvSpPr>
          <p:cNvPr id="111620" name="Text Box 6"/>
          <p:cNvSpPr txBox="1">
            <a:spLocks noChangeArrowheads="1"/>
          </p:cNvSpPr>
          <p:nvPr/>
        </p:nvSpPr>
        <p:spPr bwMode="auto">
          <a:xfrm>
            <a:off x="2514600" y="3886200"/>
            <a:ext cx="404813" cy="457200"/>
          </a:xfrm>
          <a:prstGeom prst="rect">
            <a:avLst/>
          </a:prstGeom>
          <a:noFill/>
          <a:ln w="9525">
            <a:noFill/>
            <a:miter lim="800000"/>
            <a:headEnd/>
            <a:tailEnd/>
          </a:ln>
        </p:spPr>
        <p:txBody>
          <a:bodyPr wrap="none">
            <a:prstTxWarp prst="textNoShape">
              <a:avLst/>
            </a:prstTxWarp>
            <a:spAutoFit/>
          </a:bodyPr>
          <a:lstStyle/>
          <a:p>
            <a:r>
              <a:rPr lang="en-GB" b="1"/>
              <a:t>A</a:t>
            </a:r>
          </a:p>
        </p:txBody>
      </p:sp>
      <p:sp>
        <p:nvSpPr>
          <p:cNvPr id="111621" name="Text Box 7"/>
          <p:cNvSpPr txBox="1">
            <a:spLocks noChangeArrowheads="1"/>
          </p:cNvSpPr>
          <p:nvPr/>
        </p:nvSpPr>
        <p:spPr bwMode="auto">
          <a:xfrm>
            <a:off x="5462588" y="3886200"/>
            <a:ext cx="404812" cy="457200"/>
          </a:xfrm>
          <a:prstGeom prst="rect">
            <a:avLst/>
          </a:prstGeom>
          <a:noFill/>
          <a:ln w="9525">
            <a:noFill/>
            <a:miter lim="800000"/>
            <a:headEnd/>
            <a:tailEnd/>
          </a:ln>
        </p:spPr>
        <p:txBody>
          <a:bodyPr wrap="none">
            <a:prstTxWarp prst="textNoShape">
              <a:avLst/>
            </a:prstTxWarp>
            <a:spAutoFit/>
          </a:bodyPr>
          <a:lstStyle/>
          <a:p>
            <a:r>
              <a:rPr lang="en-GB" b="1"/>
              <a:t>B</a:t>
            </a:r>
          </a:p>
        </p:txBody>
      </p:sp>
      <p:sp>
        <p:nvSpPr>
          <p:cNvPr id="111622" name="Text Box 8"/>
          <p:cNvSpPr txBox="1">
            <a:spLocks noChangeArrowheads="1"/>
          </p:cNvSpPr>
          <p:nvPr/>
        </p:nvSpPr>
        <p:spPr bwMode="auto">
          <a:xfrm>
            <a:off x="8510588" y="3886200"/>
            <a:ext cx="404812" cy="457200"/>
          </a:xfrm>
          <a:prstGeom prst="rect">
            <a:avLst/>
          </a:prstGeom>
          <a:noFill/>
          <a:ln w="9525">
            <a:noFill/>
            <a:miter lim="800000"/>
            <a:headEnd/>
            <a:tailEnd/>
          </a:ln>
        </p:spPr>
        <p:txBody>
          <a:bodyPr wrap="none">
            <a:prstTxWarp prst="textNoShape">
              <a:avLst/>
            </a:prstTxWarp>
            <a:spAutoFit/>
          </a:bodyPr>
          <a:lstStyle/>
          <a:p>
            <a:r>
              <a:rPr lang="en-GB" b="1"/>
              <a:t>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descr="18 ML CENTRIFUGA 1"/>
          <p:cNvPicPr>
            <a:picLocks noChangeAspect="1" noChangeArrowheads="1"/>
          </p:cNvPicPr>
          <p:nvPr/>
        </p:nvPicPr>
        <p:blipFill>
          <a:blip r:embed="rId3"/>
          <a:srcRect/>
          <a:stretch>
            <a:fillRect/>
          </a:stretch>
        </p:blipFill>
        <p:spPr bwMode="auto">
          <a:xfrm>
            <a:off x="0" y="457200"/>
            <a:ext cx="4514850" cy="6019800"/>
          </a:xfrm>
          <a:prstGeom prst="rect">
            <a:avLst/>
          </a:prstGeom>
          <a:noFill/>
          <a:ln w="9525">
            <a:noFill/>
            <a:miter lim="800000"/>
            <a:headEnd/>
            <a:tailEnd/>
          </a:ln>
        </p:spPr>
      </p:pic>
      <p:pic>
        <p:nvPicPr>
          <p:cNvPr id="115714" name="Picture 2" descr="23 ML CENTRIFUGATO 2"/>
          <p:cNvPicPr>
            <a:picLocks noChangeAspect="1" noChangeArrowheads="1"/>
          </p:cNvPicPr>
          <p:nvPr/>
        </p:nvPicPr>
        <p:blipFill>
          <a:blip r:embed="rId4"/>
          <a:srcRect/>
          <a:stretch>
            <a:fillRect/>
          </a:stretch>
        </p:blipFill>
        <p:spPr bwMode="auto">
          <a:xfrm>
            <a:off x="4400550" y="304800"/>
            <a:ext cx="4743450" cy="63246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23 ML CENTRIFUGATO 2"/>
          <p:cNvPicPr>
            <a:picLocks noChangeAspect="1" noChangeArrowheads="1"/>
          </p:cNvPicPr>
          <p:nvPr/>
        </p:nvPicPr>
        <p:blipFill>
          <a:blip r:embed="rId3"/>
          <a:srcRect l="14859" t="7230" r="30522" b="10843"/>
          <a:stretch>
            <a:fillRect/>
          </a:stretch>
        </p:blipFill>
        <p:spPr bwMode="auto">
          <a:xfrm>
            <a:off x="1295400" y="838200"/>
            <a:ext cx="2400300" cy="4800600"/>
          </a:xfrm>
          <a:prstGeom prst="rect">
            <a:avLst/>
          </a:prstGeom>
          <a:noFill/>
          <a:ln w="9525">
            <a:noFill/>
            <a:miter lim="800000"/>
            <a:headEnd/>
            <a:tailEnd/>
          </a:ln>
        </p:spPr>
      </p:pic>
      <p:sp>
        <p:nvSpPr>
          <p:cNvPr id="113666" name="AutoShape 5"/>
          <p:cNvSpPr>
            <a:spLocks/>
          </p:cNvSpPr>
          <p:nvPr/>
        </p:nvSpPr>
        <p:spPr bwMode="auto">
          <a:xfrm>
            <a:off x="2744788" y="2286000"/>
            <a:ext cx="74612" cy="482600"/>
          </a:xfrm>
          <a:prstGeom prst="rightBracket">
            <a:avLst>
              <a:gd name="adj" fmla="val 53901"/>
            </a:avLst>
          </a:prstGeom>
          <a:noFill/>
          <a:ln w="44450">
            <a:solidFill>
              <a:schemeClr val="tx1"/>
            </a:solidFill>
            <a:round/>
            <a:headEnd/>
            <a:tailEnd/>
          </a:ln>
        </p:spPr>
        <p:txBody>
          <a:bodyPr wrap="none" anchor="ctr">
            <a:prstTxWarp prst="textNoShape">
              <a:avLst/>
            </a:prstTxWarp>
          </a:bodyPr>
          <a:lstStyle/>
          <a:p>
            <a:endParaRPr lang="en-US"/>
          </a:p>
        </p:txBody>
      </p:sp>
      <p:sp>
        <p:nvSpPr>
          <p:cNvPr id="113667" name="AutoShape 6"/>
          <p:cNvSpPr>
            <a:spLocks/>
          </p:cNvSpPr>
          <p:nvPr/>
        </p:nvSpPr>
        <p:spPr bwMode="auto">
          <a:xfrm>
            <a:off x="2740025" y="2857500"/>
            <a:ext cx="80963" cy="873125"/>
          </a:xfrm>
          <a:prstGeom prst="rightBracket">
            <a:avLst>
              <a:gd name="adj" fmla="val 89869"/>
            </a:avLst>
          </a:prstGeom>
          <a:noFill/>
          <a:ln w="44450">
            <a:solidFill>
              <a:schemeClr val="tx1"/>
            </a:solidFill>
            <a:round/>
            <a:headEnd/>
            <a:tailEnd/>
          </a:ln>
        </p:spPr>
        <p:txBody>
          <a:bodyPr wrap="none" anchor="ctr">
            <a:prstTxWarp prst="textNoShape">
              <a:avLst/>
            </a:prstTxWarp>
          </a:bodyPr>
          <a:lstStyle/>
          <a:p>
            <a:endParaRPr lang="en-US"/>
          </a:p>
        </p:txBody>
      </p:sp>
      <p:sp>
        <p:nvSpPr>
          <p:cNvPr id="113668" name="AutoShape 7"/>
          <p:cNvSpPr>
            <a:spLocks/>
          </p:cNvSpPr>
          <p:nvPr/>
        </p:nvSpPr>
        <p:spPr bwMode="auto">
          <a:xfrm>
            <a:off x="2759075" y="4176713"/>
            <a:ext cx="82550" cy="366712"/>
          </a:xfrm>
          <a:prstGeom prst="rightBracket">
            <a:avLst>
              <a:gd name="adj" fmla="val 37019"/>
            </a:avLst>
          </a:prstGeom>
          <a:noFill/>
          <a:ln w="44450">
            <a:solidFill>
              <a:schemeClr val="tx1"/>
            </a:solidFill>
            <a:round/>
            <a:headEnd/>
            <a:tailEnd/>
          </a:ln>
        </p:spPr>
        <p:txBody>
          <a:bodyPr wrap="none" anchor="ctr">
            <a:prstTxWarp prst="textNoShape">
              <a:avLst/>
            </a:prstTxWarp>
          </a:bodyPr>
          <a:lstStyle/>
          <a:p>
            <a:endParaRPr lang="en-US"/>
          </a:p>
        </p:txBody>
      </p:sp>
      <p:sp>
        <p:nvSpPr>
          <p:cNvPr id="113669" name="AutoShape 8"/>
          <p:cNvSpPr>
            <a:spLocks/>
          </p:cNvSpPr>
          <p:nvPr/>
        </p:nvSpPr>
        <p:spPr bwMode="auto">
          <a:xfrm>
            <a:off x="2749550" y="3767138"/>
            <a:ext cx="77788" cy="347662"/>
          </a:xfrm>
          <a:prstGeom prst="rightBracket">
            <a:avLst>
              <a:gd name="adj" fmla="val 37245"/>
            </a:avLst>
          </a:prstGeom>
          <a:noFill/>
          <a:ln w="44450">
            <a:solidFill>
              <a:schemeClr val="bg1"/>
            </a:solidFill>
            <a:round/>
            <a:headEnd/>
            <a:tailEnd/>
          </a:ln>
        </p:spPr>
        <p:txBody>
          <a:bodyPr wrap="none" anchor="ctr">
            <a:prstTxWarp prst="textNoShape">
              <a:avLst/>
            </a:prstTxWarp>
          </a:bodyPr>
          <a:lstStyle/>
          <a:p>
            <a:endParaRPr lang="en-US"/>
          </a:p>
        </p:txBody>
      </p:sp>
      <p:sp>
        <p:nvSpPr>
          <p:cNvPr id="113670" name="Text Box 9"/>
          <p:cNvSpPr txBox="1">
            <a:spLocks noChangeArrowheads="1"/>
          </p:cNvSpPr>
          <p:nvPr/>
        </p:nvSpPr>
        <p:spPr bwMode="auto">
          <a:xfrm>
            <a:off x="2819400" y="2286000"/>
            <a:ext cx="990600" cy="336550"/>
          </a:xfrm>
          <a:prstGeom prst="rect">
            <a:avLst/>
          </a:prstGeom>
          <a:noFill/>
          <a:ln w="9525">
            <a:noFill/>
            <a:miter lim="800000"/>
            <a:headEnd/>
            <a:tailEnd/>
          </a:ln>
        </p:spPr>
        <p:txBody>
          <a:bodyPr>
            <a:prstTxWarp prst="textNoShape">
              <a:avLst/>
            </a:prstTxWarp>
            <a:spAutoFit/>
          </a:bodyPr>
          <a:lstStyle/>
          <a:p>
            <a:pPr>
              <a:spcBef>
                <a:spcPct val="50000"/>
              </a:spcBef>
            </a:pPr>
            <a:r>
              <a:rPr lang="en-GB" sz="1600" b="1"/>
              <a:t>Oil</a:t>
            </a:r>
          </a:p>
        </p:txBody>
      </p:sp>
      <p:sp>
        <p:nvSpPr>
          <p:cNvPr id="113671" name="Text Box 10"/>
          <p:cNvSpPr txBox="1">
            <a:spLocks noChangeArrowheads="1"/>
          </p:cNvSpPr>
          <p:nvPr/>
        </p:nvSpPr>
        <p:spPr bwMode="auto">
          <a:xfrm>
            <a:off x="2771775" y="2955925"/>
            <a:ext cx="990600" cy="581025"/>
          </a:xfrm>
          <a:prstGeom prst="rect">
            <a:avLst/>
          </a:prstGeom>
          <a:noFill/>
          <a:ln w="9525">
            <a:noFill/>
            <a:miter lim="800000"/>
            <a:headEnd/>
            <a:tailEnd/>
          </a:ln>
        </p:spPr>
        <p:txBody>
          <a:bodyPr>
            <a:prstTxWarp prst="textNoShape">
              <a:avLst/>
            </a:prstTxWarp>
            <a:spAutoFit/>
          </a:bodyPr>
          <a:lstStyle/>
          <a:p>
            <a:pPr>
              <a:spcBef>
                <a:spcPct val="50000"/>
              </a:spcBef>
            </a:pPr>
            <a:r>
              <a:rPr lang="en-GB" sz="1600" b="1"/>
              <a:t>Adipose cells</a:t>
            </a:r>
          </a:p>
        </p:txBody>
      </p:sp>
      <p:sp>
        <p:nvSpPr>
          <p:cNvPr id="113672" name="Text Box 11"/>
          <p:cNvSpPr txBox="1">
            <a:spLocks noChangeArrowheads="1"/>
          </p:cNvSpPr>
          <p:nvPr/>
        </p:nvSpPr>
        <p:spPr bwMode="auto">
          <a:xfrm>
            <a:off x="2819400" y="3657600"/>
            <a:ext cx="990600" cy="581025"/>
          </a:xfrm>
          <a:prstGeom prst="rect">
            <a:avLst/>
          </a:prstGeom>
          <a:noFill/>
          <a:ln w="9525">
            <a:noFill/>
            <a:miter lim="800000"/>
            <a:headEnd/>
            <a:tailEnd/>
          </a:ln>
        </p:spPr>
        <p:txBody>
          <a:bodyPr>
            <a:prstTxWarp prst="textNoShape">
              <a:avLst/>
            </a:prstTxWarp>
            <a:spAutoFit/>
          </a:bodyPr>
          <a:lstStyle/>
          <a:p>
            <a:pPr>
              <a:spcBef>
                <a:spcPct val="50000"/>
              </a:spcBef>
            </a:pPr>
            <a:r>
              <a:rPr lang="en-GB" sz="1600" b="1">
                <a:solidFill>
                  <a:schemeClr val="bg1"/>
                </a:solidFill>
              </a:rPr>
              <a:t>Stem cells</a:t>
            </a:r>
          </a:p>
        </p:txBody>
      </p:sp>
      <p:sp>
        <p:nvSpPr>
          <p:cNvPr id="113673" name="Text Box 12"/>
          <p:cNvSpPr txBox="1">
            <a:spLocks noChangeArrowheads="1"/>
          </p:cNvSpPr>
          <p:nvPr/>
        </p:nvSpPr>
        <p:spPr bwMode="auto">
          <a:xfrm>
            <a:off x="2819400" y="4159250"/>
            <a:ext cx="990600" cy="336550"/>
          </a:xfrm>
          <a:prstGeom prst="rect">
            <a:avLst/>
          </a:prstGeom>
          <a:noFill/>
          <a:ln w="9525">
            <a:noFill/>
            <a:miter lim="800000"/>
            <a:headEnd/>
            <a:tailEnd/>
          </a:ln>
        </p:spPr>
        <p:txBody>
          <a:bodyPr>
            <a:prstTxWarp prst="textNoShape">
              <a:avLst/>
            </a:prstTxWarp>
            <a:spAutoFit/>
          </a:bodyPr>
          <a:lstStyle/>
          <a:p>
            <a:pPr>
              <a:spcBef>
                <a:spcPct val="50000"/>
              </a:spcBef>
            </a:pPr>
            <a:r>
              <a:rPr lang="en-GB" sz="1600" b="1"/>
              <a:t>Blood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a:lum contrast="6000"/>
          </a:blip>
          <a:srcRect l="19513" t="3252" r="-19511" b="30081"/>
          <a:stretch>
            <a:fillRect/>
          </a:stretch>
        </p:blipFill>
        <p:spPr bwMode="auto">
          <a:xfrm>
            <a:off x="0" y="457200"/>
            <a:ext cx="6248400" cy="3124200"/>
          </a:xfrm>
          <a:prstGeom prst="rect">
            <a:avLst/>
          </a:prstGeom>
          <a:noFill/>
          <a:ln w="9525">
            <a:noFill/>
            <a:miter lim="800000"/>
            <a:headEnd/>
            <a:tailEnd/>
          </a:ln>
        </p:spPr>
      </p:pic>
      <p:pic>
        <p:nvPicPr>
          <p:cNvPr id="119810" name="Picture 2"/>
          <p:cNvPicPr>
            <a:picLocks noChangeAspect="1" noChangeArrowheads="1"/>
          </p:cNvPicPr>
          <p:nvPr/>
        </p:nvPicPr>
        <p:blipFill>
          <a:blip r:embed="rId4"/>
          <a:srcRect/>
          <a:stretch>
            <a:fillRect/>
          </a:stretch>
        </p:blipFill>
        <p:spPr bwMode="auto">
          <a:xfrm>
            <a:off x="4038600" y="533400"/>
            <a:ext cx="4743450" cy="63246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srcRect/>
          <a:stretch>
            <a:fillRect/>
          </a:stretch>
        </p:blipFill>
        <p:spPr bwMode="auto">
          <a:xfrm>
            <a:off x="609600" y="1066800"/>
            <a:ext cx="7010400" cy="5257800"/>
          </a:xfrm>
          <a:prstGeom prst="rect">
            <a:avLst/>
          </a:prstGeom>
          <a:noFill/>
          <a:ln w="9525">
            <a:noFill/>
            <a:miter lim="800000"/>
            <a:headEnd/>
            <a:tailEnd/>
          </a:ln>
        </p:spPr>
      </p:pic>
      <p:sp>
        <p:nvSpPr>
          <p:cNvPr id="121858" name="Text Box 2"/>
          <p:cNvSpPr txBox="1">
            <a:spLocks noChangeArrowheads="1"/>
          </p:cNvSpPr>
          <p:nvPr/>
        </p:nvSpPr>
        <p:spPr bwMode="auto">
          <a:xfrm>
            <a:off x="304800" y="152400"/>
            <a:ext cx="8458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b="1"/>
              <a:t>Infiltrazione di staminali sui bordi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p:cNvPicPr>
            <a:picLocks noChangeAspect="1" noChangeArrowheads="1"/>
          </p:cNvPicPr>
          <p:nvPr/>
        </p:nvPicPr>
        <p:blipFill>
          <a:blip r:embed="rId3"/>
          <a:srcRect/>
          <a:stretch>
            <a:fillRect/>
          </a:stretch>
        </p:blipFill>
        <p:spPr bwMode="auto">
          <a:xfrm>
            <a:off x="0" y="1600200"/>
            <a:ext cx="3543300" cy="4724400"/>
          </a:xfrm>
          <a:prstGeom prst="rect">
            <a:avLst/>
          </a:prstGeom>
          <a:noFill/>
          <a:ln w="9525">
            <a:noFill/>
            <a:miter lim="800000"/>
            <a:headEnd/>
            <a:tailEnd/>
          </a:ln>
        </p:spPr>
      </p:pic>
      <p:pic>
        <p:nvPicPr>
          <p:cNvPr id="123906" name="Picture 3"/>
          <p:cNvPicPr>
            <a:picLocks noChangeAspect="1" noChangeArrowheads="1"/>
          </p:cNvPicPr>
          <p:nvPr/>
        </p:nvPicPr>
        <p:blipFill>
          <a:blip r:embed="rId4"/>
          <a:srcRect/>
          <a:stretch>
            <a:fillRect/>
          </a:stretch>
        </p:blipFill>
        <p:spPr bwMode="auto">
          <a:xfrm>
            <a:off x="3657600" y="1981200"/>
            <a:ext cx="5410200" cy="4057650"/>
          </a:xfrm>
          <a:prstGeom prst="rect">
            <a:avLst/>
          </a:prstGeom>
          <a:noFill/>
          <a:ln w="9525">
            <a:noFill/>
            <a:miter lim="800000"/>
            <a:headEnd/>
            <a:tailEnd/>
          </a:ln>
        </p:spPr>
      </p:pic>
      <p:sp>
        <p:nvSpPr>
          <p:cNvPr id="123907" name="Text Box 3"/>
          <p:cNvSpPr txBox="1">
            <a:spLocks noChangeArrowheads="1"/>
          </p:cNvSpPr>
          <p:nvPr/>
        </p:nvSpPr>
        <p:spPr bwMode="auto">
          <a:xfrm>
            <a:off x="152400" y="152400"/>
            <a:ext cx="8763000" cy="822325"/>
          </a:xfrm>
          <a:prstGeom prst="rect">
            <a:avLst/>
          </a:prstGeom>
          <a:noFill/>
          <a:ln w="9525">
            <a:noFill/>
            <a:miter lim="800000"/>
            <a:headEnd/>
            <a:tailEnd/>
          </a:ln>
        </p:spPr>
        <p:txBody>
          <a:bodyPr>
            <a:prstTxWarp prst="textNoShape">
              <a:avLst/>
            </a:prstTxWarp>
            <a:spAutoFit/>
          </a:bodyPr>
          <a:lstStyle/>
          <a:p>
            <a:pPr algn="ctr">
              <a:spcBef>
                <a:spcPct val="50000"/>
              </a:spcBef>
            </a:pPr>
            <a:r>
              <a:rPr lang="en-GB" b="1"/>
              <a:t>Scaffold di acido ialuronico con innesto di cellule adipose sottocutanee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903612782b2e4b616a8e91f39c50b849"/>
          <p:cNvPicPr>
            <a:picLocks noChangeAspect="1" noChangeArrowheads="1"/>
          </p:cNvPicPr>
          <p:nvPr/>
        </p:nvPicPr>
        <p:blipFill>
          <a:blip r:embed="rId3"/>
          <a:srcRect/>
          <a:stretch>
            <a:fillRect/>
          </a:stretch>
        </p:blipFill>
        <p:spPr bwMode="auto">
          <a:xfrm>
            <a:off x="228600" y="152400"/>
            <a:ext cx="5410200" cy="3041650"/>
          </a:xfrm>
          <a:prstGeom prst="rect">
            <a:avLst/>
          </a:prstGeom>
          <a:noFill/>
          <a:ln w="9525">
            <a:noFill/>
            <a:miter lim="800000"/>
            <a:headEnd/>
            <a:tailEnd/>
          </a:ln>
        </p:spPr>
      </p:pic>
      <p:pic>
        <p:nvPicPr>
          <p:cNvPr id="130050" name="Picture 3" descr="982a945541100b807130b29a521d7b66"/>
          <p:cNvPicPr>
            <a:picLocks noChangeAspect="1" noChangeArrowheads="1"/>
          </p:cNvPicPr>
          <p:nvPr/>
        </p:nvPicPr>
        <p:blipFill>
          <a:blip r:embed="rId4"/>
          <a:srcRect/>
          <a:stretch>
            <a:fillRect/>
          </a:stretch>
        </p:blipFill>
        <p:spPr bwMode="auto">
          <a:xfrm>
            <a:off x="3657600" y="3657600"/>
            <a:ext cx="5357813" cy="3013075"/>
          </a:xfrm>
          <a:prstGeom prst="rect">
            <a:avLst/>
          </a:prstGeom>
          <a:noFill/>
          <a:ln w="9525">
            <a:noFill/>
            <a:miter lim="800000"/>
            <a:headEnd/>
            <a:tailEnd/>
          </a:ln>
        </p:spPr>
      </p:pic>
      <p:sp>
        <p:nvSpPr>
          <p:cNvPr id="130051" name="Text Box 5"/>
          <p:cNvSpPr txBox="1">
            <a:spLocks noChangeArrowheads="1"/>
          </p:cNvSpPr>
          <p:nvPr/>
        </p:nvSpPr>
        <p:spPr bwMode="auto">
          <a:xfrm>
            <a:off x="457200" y="3810000"/>
            <a:ext cx="30480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b="1"/>
              <a:t>21 days post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a:extLst>
              <a:ext uri="{FF2B5EF4-FFF2-40B4-BE49-F238E27FC236}">
                <a16:creationId xmlns:a16="http://schemas.microsoft.com/office/drawing/2014/main" id="{298676AA-E015-E64E-A740-4A5EB634A055}"/>
              </a:ext>
            </a:extLst>
          </p:cNvPr>
          <p:cNvSpPr txBox="1">
            <a:spLocks noChangeArrowheads="1"/>
          </p:cNvSpPr>
          <p:nvPr/>
        </p:nvSpPr>
        <p:spPr bwMode="auto">
          <a:xfrm>
            <a:off x="381000" y="457200"/>
            <a:ext cx="8305800" cy="5326063"/>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spcBef>
                <a:spcPct val="50000"/>
              </a:spcBef>
            </a:pPr>
            <a:r>
              <a:rPr lang="en-GB" altLang="it-IT" sz="3200" dirty="0">
                <a:solidFill>
                  <a:schemeClr val="bg1"/>
                </a:solidFill>
              </a:rPr>
              <a:t>FERITE CRONICHE:</a:t>
            </a:r>
            <a:endParaRPr lang="en-GB" altLang="it-IT" dirty="0">
              <a:solidFill>
                <a:schemeClr val="bg1"/>
              </a:solidFill>
            </a:endParaRPr>
          </a:p>
          <a:p>
            <a:pPr>
              <a:spcBef>
                <a:spcPct val="50000"/>
              </a:spcBef>
              <a:buFontTx/>
              <a:buChar char="•"/>
            </a:pPr>
            <a:r>
              <a:rPr lang="en-GB" altLang="it-IT" dirty="0">
                <a:solidFill>
                  <a:schemeClr val="bg1"/>
                </a:solidFill>
              </a:rPr>
              <a:t> NON POSSONO ESSERE RIPARATE = GUARIGIONE PER SECONDA INTENZIONE</a:t>
            </a:r>
          </a:p>
          <a:p>
            <a:pPr>
              <a:spcBef>
                <a:spcPct val="50000"/>
              </a:spcBef>
            </a:pPr>
            <a:r>
              <a:rPr lang="en-GB" altLang="it-IT" dirty="0">
                <a:solidFill>
                  <a:schemeClr val="bg1"/>
                </a:solidFill>
              </a:rPr>
              <a:t>Il </a:t>
            </a:r>
            <a:r>
              <a:rPr lang="en-GB" altLang="it-IT" dirty="0" err="1">
                <a:solidFill>
                  <a:schemeClr val="bg1"/>
                </a:solidFill>
              </a:rPr>
              <a:t>processo</a:t>
            </a:r>
            <a:r>
              <a:rPr lang="en-GB" altLang="it-IT" dirty="0">
                <a:solidFill>
                  <a:schemeClr val="bg1"/>
                </a:solidFill>
              </a:rPr>
              <a:t> </a:t>
            </a:r>
            <a:r>
              <a:rPr lang="en-GB" altLang="it-IT" dirty="0" err="1">
                <a:solidFill>
                  <a:schemeClr val="bg1"/>
                </a:solidFill>
              </a:rPr>
              <a:t>appare</a:t>
            </a:r>
            <a:r>
              <a:rPr lang="en-GB" altLang="it-IT" dirty="0">
                <a:solidFill>
                  <a:schemeClr val="bg1"/>
                </a:solidFill>
              </a:rPr>
              <a:t> </a:t>
            </a:r>
            <a:r>
              <a:rPr lang="en-GB" altLang="it-IT" dirty="0" err="1">
                <a:solidFill>
                  <a:schemeClr val="bg1"/>
                </a:solidFill>
              </a:rPr>
              <a:t>bloccato</a:t>
            </a:r>
            <a:r>
              <a:rPr lang="en-GB" altLang="it-IT" dirty="0">
                <a:solidFill>
                  <a:schemeClr val="bg1"/>
                </a:solidFill>
              </a:rPr>
              <a:t> e non </a:t>
            </a:r>
            <a:r>
              <a:rPr lang="en-GB" altLang="it-IT" dirty="0" err="1">
                <a:solidFill>
                  <a:schemeClr val="bg1"/>
                </a:solidFill>
              </a:rPr>
              <a:t>tende</a:t>
            </a:r>
            <a:r>
              <a:rPr lang="en-GB" altLang="it-IT" dirty="0">
                <a:solidFill>
                  <a:schemeClr val="bg1"/>
                </a:solidFill>
              </a:rPr>
              <a:t> </a:t>
            </a:r>
            <a:r>
              <a:rPr lang="en-GB" altLang="it-IT" dirty="0" err="1">
                <a:solidFill>
                  <a:schemeClr val="bg1"/>
                </a:solidFill>
              </a:rPr>
              <a:t>alla</a:t>
            </a:r>
            <a:r>
              <a:rPr lang="en-GB" altLang="it-IT" dirty="0">
                <a:solidFill>
                  <a:schemeClr val="bg1"/>
                </a:solidFill>
              </a:rPr>
              <a:t> </a:t>
            </a:r>
            <a:r>
              <a:rPr lang="en-GB" altLang="it-IT" dirty="0" err="1">
                <a:solidFill>
                  <a:schemeClr val="bg1"/>
                </a:solidFill>
              </a:rPr>
              <a:t>guarigione</a:t>
            </a:r>
            <a:r>
              <a:rPr lang="en-GB" altLang="it-IT" dirty="0">
                <a:solidFill>
                  <a:schemeClr val="bg1"/>
                </a:solidFill>
              </a:rPr>
              <a:t>. </a:t>
            </a:r>
          </a:p>
          <a:p>
            <a:pPr>
              <a:spcBef>
                <a:spcPct val="50000"/>
              </a:spcBef>
            </a:pPr>
            <a:r>
              <a:rPr lang="en-GB" altLang="it-IT" dirty="0" err="1">
                <a:solidFill>
                  <a:schemeClr val="bg1"/>
                </a:solidFill>
              </a:rPr>
              <a:t>Occorre</a:t>
            </a:r>
            <a:r>
              <a:rPr lang="en-GB" altLang="it-IT" dirty="0">
                <a:solidFill>
                  <a:schemeClr val="bg1"/>
                </a:solidFill>
              </a:rPr>
              <a:t> non </a:t>
            </a:r>
            <a:r>
              <a:rPr lang="en-GB" altLang="it-IT" dirty="0" err="1">
                <a:solidFill>
                  <a:schemeClr val="bg1"/>
                </a:solidFill>
              </a:rPr>
              <a:t>fissarsi</a:t>
            </a:r>
            <a:r>
              <a:rPr lang="en-GB" altLang="it-IT" dirty="0">
                <a:solidFill>
                  <a:schemeClr val="bg1"/>
                </a:solidFill>
              </a:rPr>
              <a:t> solo </a:t>
            </a:r>
            <a:r>
              <a:rPr lang="en-GB" altLang="it-IT" dirty="0" err="1">
                <a:solidFill>
                  <a:schemeClr val="bg1"/>
                </a:solidFill>
              </a:rPr>
              <a:t>sulla</a:t>
            </a:r>
            <a:r>
              <a:rPr lang="en-GB" altLang="it-IT" dirty="0">
                <a:solidFill>
                  <a:schemeClr val="bg1"/>
                </a:solidFill>
              </a:rPr>
              <a:t> </a:t>
            </a:r>
            <a:r>
              <a:rPr lang="en-GB" altLang="it-IT" dirty="0" err="1">
                <a:solidFill>
                  <a:schemeClr val="bg1"/>
                </a:solidFill>
              </a:rPr>
              <a:t>ferita</a:t>
            </a:r>
            <a:r>
              <a:rPr lang="en-GB" altLang="it-IT" dirty="0">
                <a:solidFill>
                  <a:schemeClr val="bg1"/>
                </a:solidFill>
              </a:rPr>
              <a:t> ma fare </a:t>
            </a:r>
            <a:r>
              <a:rPr lang="en-GB" altLang="it-IT" dirty="0" err="1">
                <a:solidFill>
                  <a:schemeClr val="bg1"/>
                </a:solidFill>
              </a:rPr>
              <a:t>un’epicrisi</a:t>
            </a:r>
            <a:r>
              <a:rPr lang="en-GB" altLang="it-IT" dirty="0">
                <a:solidFill>
                  <a:schemeClr val="bg1"/>
                </a:solidFill>
              </a:rPr>
              <a:t> di </a:t>
            </a:r>
            <a:r>
              <a:rPr lang="en-GB" altLang="it-IT" dirty="0" err="1">
                <a:solidFill>
                  <a:schemeClr val="bg1"/>
                </a:solidFill>
              </a:rPr>
              <a:t>ogni</a:t>
            </a:r>
            <a:r>
              <a:rPr lang="en-GB" altLang="it-IT" dirty="0">
                <a:solidFill>
                  <a:schemeClr val="bg1"/>
                </a:solidFill>
              </a:rPr>
              <a:t> </a:t>
            </a:r>
            <a:r>
              <a:rPr lang="en-GB" altLang="it-IT" dirty="0" err="1">
                <a:solidFill>
                  <a:schemeClr val="bg1"/>
                </a:solidFill>
              </a:rPr>
              <a:t>singolo</a:t>
            </a:r>
            <a:r>
              <a:rPr lang="en-GB" altLang="it-IT" dirty="0">
                <a:solidFill>
                  <a:schemeClr val="bg1"/>
                </a:solidFill>
              </a:rPr>
              <a:t> </a:t>
            </a:r>
            <a:r>
              <a:rPr lang="en-GB" altLang="it-IT" dirty="0" err="1">
                <a:solidFill>
                  <a:schemeClr val="bg1"/>
                </a:solidFill>
              </a:rPr>
              <a:t>paziente</a:t>
            </a:r>
            <a:r>
              <a:rPr lang="en-GB" altLang="it-IT" dirty="0">
                <a:solidFill>
                  <a:schemeClr val="bg1"/>
                </a:solidFill>
              </a:rPr>
              <a:t> </a:t>
            </a:r>
            <a:r>
              <a:rPr lang="en-GB" altLang="it-IT" dirty="0" err="1">
                <a:solidFill>
                  <a:schemeClr val="bg1"/>
                </a:solidFill>
              </a:rPr>
              <a:t>includendo</a:t>
            </a:r>
            <a:r>
              <a:rPr lang="en-GB" altLang="it-IT" dirty="0">
                <a:solidFill>
                  <a:schemeClr val="bg1"/>
                </a:solidFill>
              </a:rPr>
              <a:t> </a:t>
            </a:r>
            <a:r>
              <a:rPr lang="en-GB" altLang="it-IT" dirty="0" err="1">
                <a:solidFill>
                  <a:schemeClr val="bg1"/>
                </a:solidFill>
              </a:rPr>
              <a:t>analisi</a:t>
            </a:r>
            <a:r>
              <a:rPr lang="en-GB" altLang="it-IT" dirty="0">
                <a:solidFill>
                  <a:schemeClr val="bg1"/>
                </a:solidFill>
              </a:rPr>
              <a:t> </a:t>
            </a:r>
            <a:r>
              <a:rPr lang="en-GB" altLang="it-IT" dirty="0" err="1">
                <a:solidFill>
                  <a:schemeClr val="bg1"/>
                </a:solidFill>
              </a:rPr>
              <a:t>delle</a:t>
            </a:r>
            <a:r>
              <a:rPr lang="en-GB" altLang="it-IT" dirty="0">
                <a:solidFill>
                  <a:schemeClr val="bg1"/>
                </a:solidFill>
              </a:rPr>
              <a:t> </a:t>
            </a:r>
            <a:r>
              <a:rPr lang="en-GB" altLang="it-IT" dirty="0" err="1">
                <a:solidFill>
                  <a:schemeClr val="bg1"/>
                </a:solidFill>
              </a:rPr>
              <a:t>comorbidità</a:t>
            </a:r>
            <a:r>
              <a:rPr lang="en-GB" altLang="it-IT" dirty="0">
                <a:solidFill>
                  <a:schemeClr val="bg1"/>
                </a:solidFill>
              </a:rPr>
              <a:t> note ma </a:t>
            </a:r>
            <a:r>
              <a:rPr lang="en-GB" altLang="it-IT" dirty="0" err="1">
                <a:solidFill>
                  <a:schemeClr val="bg1"/>
                </a:solidFill>
              </a:rPr>
              <a:t>più</a:t>
            </a:r>
            <a:r>
              <a:rPr lang="en-GB" altLang="it-IT" dirty="0">
                <a:solidFill>
                  <a:schemeClr val="bg1"/>
                </a:solidFill>
              </a:rPr>
              <a:t> </a:t>
            </a:r>
            <a:r>
              <a:rPr lang="en-GB" altLang="it-IT" dirty="0" err="1">
                <a:solidFill>
                  <a:schemeClr val="bg1"/>
                </a:solidFill>
              </a:rPr>
              <a:t>spesso</a:t>
            </a:r>
            <a:r>
              <a:rPr lang="en-GB" altLang="it-IT" dirty="0">
                <a:solidFill>
                  <a:schemeClr val="bg1"/>
                </a:solidFill>
              </a:rPr>
              <a:t> </a:t>
            </a:r>
            <a:r>
              <a:rPr lang="en-GB" altLang="it-IT" dirty="0" err="1">
                <a:solidFill>
                  <a:schemeClr val="bg1"/>
                </a:solidFill>
              </a:rPr>
              <a:t>ignote</a:t>
            </a:r>
            <a:r>
              <a:rPr lang="en-GB" altLang="it-IT" dirty="0">
                <a:solidFill>
                  <a:schemeClr val="bg1"/>
                </a:solidFill>
              </a:rPr>
              <a:t> e </a:t>
            </a:r>
            <a:r>
              <a:rPr lang="en-GB" altLang="it-IT" dirty="0" err="1">
                <a:solidFill>
                  <a:schemeClr val="bg1"/>
                </a:solidFill>
              </a:rPr>
              <a:t>dei</a:t>
            </a:r>
            <a:r>
              <a:rPr lang="en-GB" altLang="it-IT" dirty="0">
                <a:solidFill>
                  <a:schemeClr val="bg1"/>
                </a:solidFill>
              </a:rPr>
              <a:t> </a:t>
            </a:r>
            <a:r>
              <a:rPr lang="en-GB" altLang="it-IT" dirty="0" err="1">
                <a:solidFill>
                  <a:schemeClr val="bg1"/>
                </a:solidFill>
              </a:rPr>
              <a:t>fattori</a:t>
            </a:r>
            <a:r>
              <a:rPr lang="en-GB" altLang="it-IT" dirty="0">
                <a:solidFill>
                  <a:schemeClr val="bg1"/>
                </a:solidFill>
              </a:rPr>
              <a:t> </a:t>
            </a:r>
            <a:r>
              <a:rPr lang="en-GB" altLang="it-IT" dirty="0" err="1">
                <a:solidFill>
                  <a:schemeClr val="bg1"/>
                </a:solidFill>
              </a:rPr>
              <a:t>che</a:t>
            </a:r>
            <a:r>
              <a:rPr lang="en-GB" altLang="it-IT" dirty="0">
                <a:solidFill>
                  <a:schemeClr val="bg1"/>
                </a:solidFill>
              </a:rPr>
              <a:t> </a:t>
            </a:r>
            <a:r>
              <a:rPr lang="en-GB" altLang="it-IT" dirty="0" err="1">
                <a:solidFill>
                  <a:schemeClr val="bg1"/>
                </a:solidFill>
              </a:rPr>
              <a:t>potenzialmente</a:t>
            </a:r>
            <a:r>
              <a:rPr lang="en-GB" altLang="it-IT" dirty="0">
                <a:solidFill>
                  <a:schemeClr val="bg1"/>
                </a:solidFill>
              </a:rPr>
              <a:t> </a:t>
            </a:r>
            <a:r>
              <a:rPr lang="en-GB" altLang="it-IT" dirty="0" err="1">
                <a:solidFill>
                  <a:schemeClr val="bg1"/>
                </a:solidFill>
              </a:rPr>
              <a:t>ostacolano</a:t>
            </a:r>
            <a:r>
              <a:rPr lang="en-GB" altLang="it-IT" dirty="0">
                <a:solidFill>
                  <a:schemeClr val="bg1"/>
                </a:solidFill>
              </a:rPr>
              <a:t> </a:t>
            </a:r>
            <a:r>
              <a:rPr lang="en-GB" altLang="it-IT" dirty="0" err="1">
                <a:solidFill>
                  <a:schemeClr val="bg1"/>
                </a:solidFill>
              </a:rPr>
              <a:t>il</a:t>
            </a:r>
            <a:r>
              <a:rPr lang="en-GB" altLang="it-IT" dirty="0">
                <a:solidFill>
                  <a:schemeClr val="bg1"/>
                </a:solidFill>
              </a:rPr>
              <a:t> </a:t>
            </a:r>
            <a:r>
              <a:rPr lang="en-GB" altLang="it-IT" dirty="0" err="1">
                <a:solidFill>
                  <a:schemeClr val="bg1"/>
                </a:solidFill>
              </a:rPr>
              <a:t>processo</a:t>
            </a:r>
            <a:r>
              <a:rPr lang="en-GB" altLang="it-IT" dirty="0">
                <a:solidFill>
                  <a:schemeClr val="bg1"/>
                </a:solidFill>
              </a:rPr>
              <a:t> </a:t>
            </a:r>
            <a:r>
              <a:rPr lang="en-GB" altLang="it-IT" dirty="0" err="1">
                <a:solidFill>
                  <a:schemeClr val="bg1"/>
                </a:solidFill>
              </a:rPr>
              <a:t>riparativo</a:t>
            </a:r>
            <a:r>
              <a:rPr lang="en-GB" altLang="it-IT" dirty="0">
                <a:solidFill>
                  <a:schemeClr val="bg1"/>
                </a:solidFill>
              </a:rPr>
              <a:t>. </a:t>
            </a:r>
            <a:r>
              <a:rPr lang="en-GB" altLang="it-IT" dirty="0" err="1">
                <a:solidFill>
                  <a:schemeClr val="bg1"/>
                </a:solidFill>
              </a:rPr>
              <a:t>Occorre</a:t>
            </a:r>
            <a:r>
              <a:rPr lang="en-GB" altLang="it-IT" dirty="0">
                <a:solidFill>
                  <a:schemeClr val="bg1"/>
                </a:solidFill>
              </a:rPr>
              <a:t> </a:t>
            </a:r>
            <a:r>
              <a:rPr lang="en-GB" altLang="it-IT" dirty="0" err="1">
                <a:solidFill>
                  <a:schemeClr val="bg1"/>
                </a:solidFill>
              </a:rPr>
              <a:t>correggere</a:t>
            </a:r>
            <a:r>
              <a:rPr lang="en-GB" altLang="it-IT" dirty="0">
                <a:solidFill>
                  <a:schemeClr val="bg1"/>
                </a:solidFill>
              </a:rPr>
              <a:t> od </a:t>
            </a:r>
            <a:r>
              <a:rPr lang="en-GB" altLang="it-IT" dirty="0" err="1">
                <a:solidFill>
                  <a:schemeClr val="bg1"/>
                </a:solidFill>
              </a:rPr>
              <a:t>allontanare</a:t>
            </a:r>
            <a:r>
              <a:rPr lang="en-GB" altLang="it-IT" dirty="0">
                <a:solidFill>
                  <a:schemeClr val="bg1"/>
                </a:solidFill>
              </a:rPr>
              <a:t> </a:t>
            </a:r>
            <a:r>
              <a:rPr lang="en-GB" altLang="it-IT" dirty="0" err="1">
                <a:solidFill>
                  <a:schemeClr val="bg1"/>
                </a:solidFill>
              </a:rPr>
              <a:t>tali</a:t>
            </a:r>
            <a:r>
              <a:rPr lang="en-GB" altLang="it-IT" dirty="0">
                <a:solidFill>
                  <a:schemeClr val="bg1"/>
                </a:solidFill>
              </a:rPr>
              <a:t> </a:t>
            </a:r>
            <a:r>
              <a:rPr lang="en-GB" altLang="it-IT" dirty="0" err="1">
                <a:solidFill>
                  <a:schemeClr val="bg1"/>
                </a:solidFill>
              </a:rPr>
              <a:t>fattori</a:t>
            </a:r>
            <a:r>
              <a:rPr lang="en-GB" altLang="it-IT" dirty="0">
                <a:solidFill>
                  <a:schemeClr val="bg1"/>
                </a:solidFill>
              </a:rPr>
              <a:t>.</a:t>
            </a:r>
          </a:p>
          <a:p>
            <a:pPr>
              <a:spcBef>
                <a:spcPct val="50000"/>
              </a:spcBef>
            </a:pPr>
            <a:endParaRPr lang="en-GB" altLang="it-IT" dirty="0">
              <a:solidFill>
                <a:schemeClr val="bg1"/>
              </a:solidFill>
            </a:endParaRPr>
          </a:p>
          <a:p>
            <a:pPr>
              <a:spcBef>
                <a:spcPct val="50000"/>
              </a:spcBef>
              <a:buFontTx/>
              <a:buChar char="•"/>
            </a:pPr>
            <a:endParaRPr lang="en-GB" altLang="it-IT" dirty="0">
              <a:solidFill>
                <a:schemeClr val="bg1"/>
              </a:solidFill>
            </a:endParaRPr>
          </a:p>
          <a:p>
            <a:pPr>
              <a:spcBef>
                <a:spcPct val="50000"/>
              </a:spcBef>
              <a:buFontTx/>
              <a:buChar char="•"/>
            </a:pPr>
            <a:endParaRPr lang="en-GB" altLang="it-IT" dirty="0">
              <a:solidFill>
                <a:schemeClr val="bg1"/>
              </a:solidFill>
            </a:endParaRPr>
          </a:p>
        </p:txBody>
      </p:sp>
    </p:spTree>
    <p:extLst>
      <p:ext uri="{BB962C8B-B14F-4D97-AF65-F5344CB8AC3E}">
        <p14:creationId xmlns:p14="http://schemas.microsoft.com/office/powerpoint/2010/main" val="60744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903612782b2e4b616a8e91f39c50b849"/>
          <p:cNvPicPr>
            <a:picLocks noChangeAspect="1" noChangeArrowheads="1"/>
          </p:cNvPicPr>
          <p:nvPr/>
        </p:nvPicPr>
        <p:blipFill>
          <a:blip r:embed="rId2"/>
          <a:srcRect l="-58" t="-52" r="8508" b="12631"/>
          <a:stretch>
            <a:fillRect/>
          </a:stretch>
        </p:blipFill>
        <p:spPr bwMode="auto">
          <a:xfrm rot="5394538">
            <a:off x="4162425" y="1933575"/>
            <a:ext cx="5716588" cy="3068638"/>
          </a:xfrm>
          <a:prstGeom prst="rect">
            <a:avLst/>
          </a:prstGeom>
          <a:noFill/>
          <a:ln w="9525">
            <a:noFill/>
            <a:miter lim="800000"/>
            <a:headEnd/>
            <a:tailEnd/>
          </a:ln>
        </p:spPr>
      </p:pic>
      <p:pic>
        <p:nvPicPr>
          <p:cNvPr id="132098" name="Picture 2" descr="C:\Users\michele\Desktop\Foto Mezzetti\WP_20141015_002.jpg"/>
          <p:cNvPicPr>
            <a:picLocks noChangeAspect="1" noChangeArrowheads="1"/>
          </p:cNvPicPr>
          <p:nvPr/>
        </p:nvPicPr>
        <p:blipFill>
          <a:blip r:embed="rId3"/>
          <a:srcRect/>
          <a:stretch>
            <a:fillRect/>
          </a:stretch>
        </p:blipFill>
        <p:spPr bwMode="auto">
          <a:xfrm>
            <a:off x="381000" y="533400"/>
            <a:ext cx="3378200" cy="5751513"/>
          </a:xfrm>
          <a:prstGeom prst="rect">
            <a:avLst/>
          </a:prstGeom>
          <a:noFill/>
          <a:ln w="9525">
            <a:noFill/>
            <a:miter lim="800000"/>
            <a:headEnd/>
            <a:tailEnd/>
          </a:ln>
        </p:spPr>
      </p:pic>
      <p:sp>
        <p:nvSpPr>
          <p:cNvPr id="132099" name="Text Box 4"/>
          <p:cNvSpPr txBox="1">
            <a:spLocks noChangeArrowheads="1"/>
          </p:cNvSpPr>
          <p:nvPr/>
        </p:nvSpPr>
        <p:spPr bwMode="auto">
          <a:xfrm>
            <a:off x="457200" y="76200"/>
            <a:ext cx="80772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b="1"/>
              <a:t>15/10/2014					15/2/2015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Figure 5ABC"/>
          <p:cNvPicPr>
            <a:picLocks noChangeAspect="1" noChangeArrowheads="1"/>
          </p:cNvPicPr>
          <p:nvPr/>
        </p:nvPicPr>
        <p:blipFill>
          <a:blip r:embed="rId2"/>
          <a:srcRect/>
          <a:stretch>
            <a:fillRect/>
          </a:stretch>
        </p:blipFill>
        <p:spPr bwMode="auto">
          <a:xfrm>
            <a:off x="609600" y="533400"/>
            <a:ext cx="7937500" cy="2157413"/>
          </a:xfrm>
          <a:prstGeom prst="rect">
            <a:avLst/>
          </a:prstGeom>
          <a:noFill/>
        </p:spPr>
      </p:pic>
      <p:sp>
        <p:nvSpPr>
          <p:cNvPr id="133123" name="Text Box 3"/>
          <p:cNvSpPr txBox="1">
            <a:spLocks noChangeArrowheads="1"/>
          </p:cNvSpPr>
          <p:nvPr/>
        </p:nvSpPr>
        <p:spPr bwMode="auto">
          <a:xfrm>
            <a:off x="304800" y="3200400"/>
            <a:ext cx="8458200" cy="3113088"/>
          </a:xfrm>
          <a:prstGeom prst="rect">
            <a:avLst/>
          </a:prstGeom>
          <a:noFill/>
          <a:ln w="9525">
            <a:noFill/>
            <a:miter lim="800000"/>
            <a:headEnd/>
            <a:tailEnd/>
          </a:ln>
        </p:spPr>
        <p:txBody>
          <a:bodyPr>
            <a:prstTxWarp prst="textNoShape">
              <a:avLst/>
            </a:prstTxWarp>
            <a:spAutoFit/>
          </a:bodyPr>
          <a:lstStyle/>
          <a:p>
            <a:pPr>
              <a:spcBef>
                <a:spcPct val="50000"/>
              </a:spcBef>
            </a:pPr>
            <a:r>
              <a:rPr lang="en-GB" sz="1800" b="1">
                <a:latin typeface="Times New Roman" pitchFamily="-72" charset="0"/>
                <a:ea typeface="MS Mincho" charset="-128"/>
                <a:cs typeface="MS Mincho" charset="-128"/>
              </a:rPr>
              <a:t>Ulcer site one week after ADSCs inplantation.</a:t>
            </a:r>
            <a:r>
              <a:rPr lang="en-GB" sz="1800">
                <a:latin typeface="Times New Roman" pitchFamily="-72" charset="0"/>
                <a:ea typeface="MS Mincho" charset="-128"/>
                <a:cs typeface="MS Mincho" charset="-128"/>
              </a:rPr>
              <a:t> (A) 4x, Haematoxylin-Eosin. The picture underlines the typical morphology during wound repair time, characterized by the presence of granulation tissue and scar formation with fibrosis and lost of adnexae structures in the lower dermis. At this magnification is evident the acanthosis of epidermidis detached by papillary dermis cohabited by clusters of granulation tissue. (B) Same site of figure 5 A 4x, stained with CD34. Immunohistochemistry marks vascular endothelial cells, clearly differentiating respect figure 5 A the presence of neovascular tissue from collagene and other components of the matrix. In the lower portion of the dermis, CD34 shows traces of remodelling reaction. (C) Adjacent ulcerated site at 10x, Haematoxylin-Eosin. No epidermidis cover the superficial dermis that is repopulated by granulation tissue with neovascular structures and collagen;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a:extLst>
              <a:ext uri="{FF2B5EF4-FFF2-40B4-BE49-F238E27FC236}">
                <a16:creationId xmlns:a16="http://schemas.microsoft.com/office/drawing/2014/main" id="{F9084A03-214E-5248-A825-54FF98A04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557" t="17818" r="10579" b="27356"/>
          <a:stretch>
            <a:fillRect/>
          </a:stretch>
        </p:blipFill>
        <p:spPr bwMode="auto">
          <a:xfrm>
            <a:off x="0" y="0"/>
            <a:ext cx="51054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427" name="Picture 3">
            <a:extLst>
              <a:ext uri="{FF2B5EF4-FFF2-40B4-BE49-F238E27FC236}">
                <a16:creationId xmlns:a16="http://schemas.microsoft.com/office/drawing/2014/main" id="{66BC7776-06CF-BD40-80A3-EDBD6380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06" t="33969" b="15816"/>
          <a:stretch>
            <a:fillRect/>
          </a:stretch>
        </p:blipFill>
        <p:spPr bwMode="auto">
          <a:xfrm>
            <a:off x="0" y="3124200"/>
            <a:ext cx="4724400" cy="2105025"/>
          </a:xfrm>
          <a:prstGeom prst="rect">
            <a:avLst/>
          </a:prstGeom>
          <a:noFill/>
          <a:extLst>
            <a:ext uri="{909E8E84-426E-40DD-AFC4-6F175D3DCCD1}">
              <a14:hiddenFill xmlns:a14="http://schemas.microsoft.com/office/drawing/2010/main">
                <a:solidFill>
                  <a:srgbClr val="FFFFFF"/>
                </a:solidFill>
              </a14:hiddenFill>
            </a:ext>
          </a:extLst>
        </p:spPr>
      </p:pic>
      <p:pic>
        <p:nvPicPr>
          <p:cNvPr id="103428" name="Picture 4">
            <a:extLst>
              <a:ext uri="{FF2B5EF4-FFF2-40B4-BE49-F238E27FC236}">
                <a16:creationId xmlns:a16="http://schemas.microsoft.com/office/drawing/2014/main" id="{9E360AA1-F042-8B4B-BD73-59021DC34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439" t="8429" b="22037"/>
          <a:stretch>
            <a:fillRect/>
          </a:stretch>
        </p:blipFill>
        <p:spPr bwMode="auto">
          <a:xfrm>
            <a:off x="4953000" y="0"/>
            <a:ext cx="4191000" cy="3052763"/>
          </a:xfrm>
          <a:prstGeom prst="rect">
            <a:avLst/>
          </a:prstGeom>
          <a:noFill/>
          <a:extLst>
            <a:ext uri="{909E8E84-426E-40DD-AFC4-6F175D3DCCD1}">
              <a14:hiddenFill xmlns:a14="http://schemas.microsoft.com/office/drawing/2010/main">
                <a:solidFill>
                  <a:srgbClr val="FFFFFF"/>
                </a:solidFill>
              </a14:hiddenFill>
            </a:ext>
          </a:extLst>
        </p:spPr>
      </p:pic>
      <p:pic>
        <p:nvPicPr>
          <p:cNvPr id="103429" name="Picture 5">
            <a:extLst>
              <a:ext uri="{FF2B5EF4-FFF2-40B4-BE49-F238E27FC236}">
                <a16:creationId xmlns:a16="http://schemas.microsoft.com/office/drawing/2014/main" id="{5C3004CB-0ABE-0349-BF39-26953C3E3A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787" t="9673" r="11145" b="33501"/>
          <a:stretch>
            <a:fillRect/>
          </a:stretch>
        </p:blipFill>
        <p:spPr bwMode="auto">
          <a:xfrm>
            <a:off x="4343400" y="4203700"/>
            <a:ext cx="4800600" cy="265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067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9626F332-0FF2-A842-9A8A-383AFC722414}"/>
              </a:ext>
            </a:extLst>
          </p:cNvPr>
          <p:cNvSpPr txBox="1">
            <a:spLocks noChangeArrowheads="1"/>
          </p:cNvSpPr>
          <p:nvPr/>
        </p:nvSpPr>
        <p:spPr bwMode="auto">
          <a:xfrm>
            <a:off x="1084263" y="1295400"/>
            <a:ext cx="738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GB" altLang="it-IT">
              <a:latin typeface="Arial" panose="020B0604020202020204" pitchFamily="34" charset="0"/>
            </a:endParaRPr>
          </a:p>
        </p:txBody>
      </p:sp>
      <p:sp>
        <p:nvSpPr>
          <p:cNvPr id="6147" name="Text Box 3">
            <a:extLst>
              <a:ext uri="{FF2B5EF4-FFF2-40B4-BE49-F238E27FC236}">
                <a16:creationId xmlns:a16="http://schemas.microsoft.com/office/drawing/2014/main" id="{27EF1D7F-8085-204D-953C-EEFC45ACCF99}"/>
              </a:ext>
            </a:extLst>
          </p:cNvPr>
          <p:cNvSpPr txBox="1">
            <a:spLocks noChangeArrowheads="1"/>
          </p:cNvSpPr>
          <p:nvPr/>
        </p:nvSpPr>
        <p:spPr bwMode="auto">
          <a:xfrm>
            <a:off x="0" y="762000"/>
            <a:ext cx="8991600" cy="788988"/>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it-IT" altLang="it-IT" sz="1800" b="1">
                <a:latin typeface="Arial" panose="020B0604020202020204" pitchFamily="34" charset="0"/>
              </a:rPr>
              <a:t>In ogni tipo di risposta riparativa si possono distinguono</a:t>
            </a:r>
          </a:p>
          <a:p>
            <a:pPr algn="ctr" eaLnBrk="1" hangingPunct="1">
              <a:spcBef>
                <a:spcPct val="50000"/>
              </a:spcBef>
            </a:pPr>
            <a:r>
              <a:rPr lang="it-IT" altLang="it-IT" sz="1800" b="1">
                <a:latin typeface="Arial" panose="020B0604020202020204" pitchFamily="34" charset="0"/>
              </a:rPr>
              <a:t>3  fasi  tra loro embricate:</a:t>
            </a:r>
          </a:p>
        </p:txBody>
      </p:sp>
      <p:sp>
        <p:nvSpPr>
          <p:cNvPr id="6148" name="Text Box 4">
            <a:extLst>
              <a:ext uri="{FF2B5EF4-FFF2-40B4-BE49-F238E27FC236}">
                <a16:creationId xmlns:a16="http://schemas.microsoft.com/office/drawing/2014/main" id="{D816EC6C-CF1F-2343-8684-FCC539A6FC0D}"/>
              </a:ext>
            </a:extLst>
          </p:cNvPr>
          <p:cNvSpPr txBox="1">
            <a:spLocks noChangeArrowheads="1"/>
          </p:cNvSpPr>
          <p:nvPr/>
        </p:nvSpPr>
        <p:spPr bwMode="auto">
          <a:xfrm>
            <a:off x="812800" y="1600200"/>
            <a:ext cx="7586663" cy="120173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1800" b="1">
                <a:solidFill>
                  <a:srgbClr val="000099"/>
                </a:solidFill>
                <a:latin typeface="Arial Narrow" panose="020B0604020202020204" pitchFamily="34" charset="0"/>
              </a:rPr>
              <a:t>1°- fase coagulativa-infiammatoria (emostatica-detersiva) .</a:t>
            </a:r>
          </a:p>
          <a:p>
            <a:pPr eaLnBrk="1" hangingPunct="1">
              <a:spcBef>
                <a:spcPct val="50000"/>
              </a:spcBef>
            </a:pPr>
            <a:r>
              <a:rPr lang="it-IT" altLang="it-IT" sz="1800" b="1">
                <a:solidFill>
                  <a:srgbClr val="000099"/>
                </a:solidFill>
                <a:latin typeface="Arial Narrow" panose="020B0604020202020204" pitchFamily="34" charset="0"/>
              </a:rPr>
              <a:t>2°- fase proliferativa ( di granulazione ) .</a:t>
            </a:r>
          </a:p>
          <a:p>
            <a:pPr eaLnBrk="1" hangingPunct="1">
              <a:spcBef>
                <a:spcPct val="50000"/>
              </a:spcBef>
            </a:pPr>
            <a:r>
              <a:rPr lang="it-IT" altLang="it-IT" sz="1800" b="1">
                <a:solidFill>
                  <a:srgbClr val="000099"/>
                </a:solidFill>
                <a:latin typeface="Arial Narrow" panose="020B0604020202020204" pitchFamily="34" charset="0"/>
              </a:rPr>
              <a:t>3°- fase matriciale e del rimodellamento connettivale.</a:t>
            </a:r>
          </a:p>
        </p:txBody>
      </p:sp>
      <p:sp>
        <p:nvSpPr>
          <p:cNvPr id="6149" name="Text Box 5">
            <a:extLst>
              <a:ext uri="{FF2B5EF4-FFF2-40B4-BE49-F238E27FC236}">
                <a16:creationId xmlns:a16="http://schemas.microsoft.com/office/drawing/2014/main" id="{BFB93B6D-B874-A044-B738-A48B151F019F}"/>
              </a:ext>
            </a:extLst>
          </p:cNvPr>
          <p:cNvSpPr txBox="1">
            <a:spLocks noChangeArrowheads="1"/>
          </p:cNvSpPr>
          <p:nvPr/>
        </p:nvSpPr>
        <p:spPr bwMode="auto">
          <a:xfrm>
            <a:off x="609600" y="0"/>
            <a:ext cx="8262938" cy="7620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4400" i="1">
                <a:latin typeface="Times New Roman" panose="02020603050405020304" pitchFamily="18" charset="0"/>
              </a:rPr>
              <a:t>Il processo di guarigione ideale </a:t>
            </a:r>
          </a:p>
        </p:txBody>
      </p:sp>
      <p:pic>
        <p:nvPicPr>
          <p:cNvPr id="6150" name="Picture 6" descr="os12000_2">
            <a:extLst>
              <a:ext uri="{FF2B5EF4-FFF2-40B4-BE49-F238E27FC236}">
                <a16:creationId xmlns:a16="http://schemas.microsoft.com/office/drawing/2014/main" id="{8189D4FD-B90D-904A-B3DF-BC440D5F6496}"/>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4521200" y="3124200"/>
            <a:ext cx="4622800" cy="346868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6151" name="Picture 7" descr="os12000_1">
            <a:extLst>
              <a:ext uri="{FF2B5EF4-FFF2-40B4-BE49-F238E27FC236}">
                <a16:creationId xmlns:a16="http://schemas.microsoft.com/office/drawing/2014/main" id="{56FCF0FB-022E-4E4B-B969-A01DB68E924C}"/>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0" y="3124200"/>
            <a:ext cx="4621213" cy="346868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6152" name="Text Box 8">
            <a:extLst>
              <a:ext uri="{FF2B5EF4-FFF2-40B4-BE49-F238E27FC236}">
                <a16:creationId xmlns:a16="http://schemas.microsoft.com/office/drawing/2014/main" id="{58E6F5D3-6C43-0D42-80B7-8E2AC2BA02D4}"/>
              </a:ext>
            </a:extLst>
          </p:cNvPr>
          <p:cNvSpPr txBox="1">
            <a:spLocks noChangeArrowheads="1"/>
          </p:cNvSpPr>
          <p:nvPr/>
        </p:nvSpPr>
        <p:spPr bwMode="auto">
          <a:xfrm>
            <a:off x="3792538" y="6400800"/>
            <a:ext cx="5013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it-IT" altLang="it-IT" sz="1000" b="1" i="1">
                <a:latin typeface="Arial" panose="020B0604020202020204" pitchFamily="34" charset="0"/>
              </a:rPr>
              <a:t>( Singer AJ et al: Cutaneous wound healing . N. Eng J Med, 2000, 341, 2738-746 )</a:t>
            </a:r>
          </a:p>
        </p:txBody>
      </p:sp>
    </p:spTree>
    <p:extLst>
      <p:ext uri="{BB962C8B-B14F-4D97-AF65-F5344CB8AC3E}">
        <p14:creationId xmlns:p14="http://schemas.microsoft.com/office/powerpoint/2010/main" val="3993714600"/>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0BAE9C10-9E9B-EE47-B983-78D651263B82}"/>
              </a:ext>
            </a:extLst>
          </p:cNvPr>
          <p:cNvSpPr txBox="1">
            <a:spLocks noChangeArrowheads="1"/>
          </p:cNvSpPr>
          <p:nvPr/>
        </p:nvSpPr>
        <p:spPr bwMode="auto">
          <a:xfrm>
            <a:off x="0" y="2924175"/>
            <a:ext cx="9144000" cy="3790950"/>
          </a:xfrm>
          <a:prstGeom prst="rect">
            <a:avLst/>
          </a:prstGeom>
          <a:solidFill>
            <a:srgbClr val="FF9900"/>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a:latin typeface="Arial Narrow" panose="020B0604020202020204" pitchFamily="34" charset="0"/>
              </a:rPr>
              <a:t>Età, Sesso 		             Forma,sede,dimensioni lesione</a:t>
            </a:r>
          </a:p>
          <a:p>
            <a:pPr eaLnBrk="1" hangingPunct="1">
              <a:spcBef>
                <a:spcPct val="50000"/>
              </a:spcBef>
            </a:pPr>
            <a:r>
              <a:rPr lang="it-IT" altLang="it-IT" sz="2000">
                <a:latin typeface="Arial Narrow" panose="020B0604020202020204" pitchFamily="34" charset="0"/>
              </a:rPr>
              <a:t>Costituzione                                         Infezione, Edema </a:t>
            </a:r>
          </a:p>
          <a:p>
            <a:pPr eaLnBrk="1" hangingPunct="1">
              <a:spcBef>
                <a:spcPct val="50000"/>
              </a:spcBef>
            </a:pPr>
            <a:r>
              <a:rPr lang="it-IT" altLang="it-IT" sz="2000">
                <a:latin typeface="Arial Narrow" panose="020B0604020202020204" pitchFamily="34" charset="0"/>
              </a:rPr>
              <a:t>Razza			             Essudato</a:t>
            </a:r>
          </a:p>
          <a:p>
            <a:pPr eaLnBrk="1" hangingPunct="1">
              <a:spcBef>
                <a:spcPct val="50000"/>
              </a:spcBef>
            </a:pPr>
            <a:r>
              <a:rPr lang="it-IT" altLang="it-IT" sz="2000">
                <a:latin typeface="Arial Narrow" panose="020B0604020202020204" pitchFamily="34" charset="0"/>
              </a:rPr>
              <a:t>                                                            Ematomi</a:t>
            </a:r>
          </a:p>
          <a:p>
            <a:pPr eaLnBrk="1" hangingPunct="1">
              <a:spcBef>
                <a:spcPct val="50000"/>
              </a:spcBef>
            </a:pPr>
            <a:r>
              <a:rPr lang="it-IT" altLang="it-IT" sz="2000">
                <a:latin typeface="Arial Narrow" panose="020B0604020202020204" pitchFamily="34" charset="0"/>
              </a:rPr>
              <a:t>Malnutrizione 		             Necrosi</a:t>
            </a:r>
          </a:p>
          <a:p>
            <a:pPr eaLnBrk="1" hangingPunct="1">
              <a:spcBef>
                <a:spcPct val="50000"/>
              </a:spcBef>
            </a:pPr>
            <a:endParaRPr lang="it-IT" altLang="it-IT" sz="2000">
              <a:latin typeface="Arial Narrow" panose="020B0604020202020204" pitchFamily="34" charset="0"/>
            </a:endParaRPr>
          </a:p>
          <a:p>
            <a:pPr eaLnBrk="1" hangingPunct="1">
              <a:spcBef>
                <a:spcPct val="50000"/>
              </a:spcBef>
            </a:pPr>
            <a:r>
              <a:rPr lang="it-IT" altLang="it-IT" sz="2000">
                <a:latin typeface="Arial Narrow" panose="020B0604020202020204" pitchFamily="34" charset="0"/>
              </a:rPr>
              <a:t>Patologie sistemiche              </a:t>
            </a:r>
            <a:r>
              <a:rPr lang="it-IT" altLang="it-IT" sz="2000" b="1">
                <a:latin typeface="Arial Narrow" panose="020B0604020202020204" pitchFamily="34" charset="0"/>
              </a:rPr>
              <a:t>             </a:t>
            </a:r>
            <a:r>
              <a:rPr lang="it-IT" altLang="it-IT" sz="2800" b="1">
                <a:latin typeface="Arial Narrow" panose="020B0604020202020204" pitchFamily="34" charset="0"/>
              </a:rPr>
              <a:t>Stress ossidativo/nitrosidativo ( Ferro)</a:t>
            </a:r>
          </a:p>
          <a:p>
            <a:pPr eaLnBrk="1" hangingPunct="1">
              <a:spcBef>
                <a:spcPct val="50000"/>
              </a:spcBef>
            </a:pPr>
            <a:r>
              <a:rPr lang="it-IT" altLang="it-IT" sz="2000">
                <a:latin typeface="Arial Narrow" panose="020B0604020202020204" pitchFamily="34" charset="0"/>
              </a:rPr>
              <a:t>Interazioni farmacologiche                  Ischemia assoluta o relativa</a:t>
            </a:r>
          </a:p>
        </p:txBody>
      </p:sp>
      <p:sp>
        <p:nvSpPr>
          <p:cNvPr id="9219" name="Text Box 3">
            <a:extLst>
              <a:ext uri="{FF2B5EF4-FFF2-40B4-BE49-F238E27FC236}">
                <a16:creationId xmlns:a16="http://schemas.microsoft.com/office/drawing/2014/main" id="{2F6A6775-A0DA-DD44-9E32-5ADE195C572C}"/>
              </a:ext>
            </a:extLst>
          </p:cNvPr>
          <p:cNvSpPr txBox="1">
            <a:spLocks noChangeArrowheads="1"/>
          </p:cNvSpPr>
          <p:nvPr/>
        </p:nvSpPr>
        <p:spPr bwMode="auto">
          <a:xfrm>
            <a:off x="347663" y="549275"/>
            <a:ext cx="8256587" cy="1196975"/>
          </a:xfrm>
          <a:prstGeom prst="rect">
            <a:avLst/>
          </a:prstGeom>
          <a:solidFill>
            <a:schemeClr val="accent1"/>
          </a:solidFill>
          <a:ln w="9525">
            <a:solidFill>
              <a:srgbClr val="99FF33"/>
            </a:solidFill>
            <a:miter lim="800000"/>
            <a:headEnd/>
            <a:tailEnd/>
          </a:ln>
          <a:effectLst/>
        </p:spPr>
        <p:txBody>
          <a:bodyPr>
            <a:spAutoFit/>
          </a:bodyPr>
          <a:lstStyle/>
          <a:p>
            <a:pPr eaLnBrk="1" hangingPunct="1">
              <a:spcBef>
                <a:spcPct val="50000"/>
              </a:spcBef>
            </a:pPr>
            <a:r>
              <a:rPr lang="it-IT" altLang="it-IT" b="1" dirty="0">
                <a:solidFill>
                  <a:srgbClr val="EAEAEA"/>
                </a:solidFill>
                <a:latin typeface="Times New Roman" panose="02020603050405020304" pitchFamily="18" charset="0"/>
              </a:rPr>
              <a:t>LA CRONICIZZAZIONE E’ LEGATA A UNO O PIU’ FATTORI   INTERFERENTI  CON IL PROCESSO RIPARATIVO</a:t>
            </a:r>
          </a:p>
        </p:txBody>
      </p:sp>
      <p:sp>
        <p:nvSpPr>
          <p:cNvPr id="9220" name="Text Box 4">
            <a:extLst>
              <a:ext uri="{FF2B5EF4-FFF2-40B4-BE49-F238E27FC236}">
                <a16:creationId xmlns:a16="http://schemas.microsoft.com/office/drawing/2014/main" id="{AC69AE40-D8DC-6544-B69E-8839A0FB6092}"/>
              </a:ext>
            </a:extLst>
          </p:cNvPr>
          <p:cNvSpPr txBox="1">
            <a:spLocks noChangeArrowheads="1"/>
          </p:cNvSpPr>
          <p:nvPr/>
        </p:nvSpPr>
        <p:spPr bwMode="auto">
          <a:xfrm>
            <a:off x="923925" y="2276475"/>
            <a:ext cx="7104063" cy="466725"/>
          </a:xfrm>
          <a:prstGeom prst="rect">
            <a:avLst/>
          </a:prstGeom>
          <a:noFill/>
          <a:ln w="9525">
            <a:solidFill>
              <a:srgbClr val="99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b="1">
                <a:solidFill>
                  <a:srgbClr val="FF9900"/>
                </a:solidFill>
                <a:latin typeface="Times New Roman" panose="02020603050405020304" pitchFamily="18" charset="0"/>
              </a:rPr>
              <a:t>SISTEMICI:                         LOCALI:</a:t>
            </a:r>
          </a:p>
        </p:txBody>
      </p:sp>
      <p:sp>
        <p:nvSpPr>
          <p:cNvPr id="9221" name="Rectangle 5">
            <a:extLst>
              <a:ext uri="{FF2B5EF4-FFF2-40B4-BE49-F238E27FC236}">
                <a16:creationId xmlns:a16="http://schemas.microsoft.com/office/drawing/2014/main" id="{377403EB-F9B7-7F4C-A371-BB2056916657}"/>
              </a:ext>
            </a:extLst>
          </p:cNvPr>
          <p:cNvSpPr>
            <a:spLocks noChangeArrowheads="1"/>
          </p:cNvSpPr>
          <p:nvPr/>
        </p:nvSpPr>
        <p:spPr bwMode="auto">
          <a:xfrm>
            <a:off x="0" y="2971800"/>
            <a:ext cx="2362200" cy="1752600"/>
          </a:xfrm>
          <a:prstGeom prst="rect">
            <a:avLst/>
          </a:prstGeom>
          <a:solidFill>
            <a:schemeClr val="accent1">
              <a:alpha val="490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it-IT" b="1">
                <a:solidFill>
                  <a:srgbClr val="FF1215"/>
                </a:solidFill>
              </a:rPr>
              <a:t>       Genetica</a:t>
            </a:r>
            <a:endParaRPr lang="en-US" altLang="it-IT">
              <a:solidFill>
                <a:srgbClr val="FF1215"/>
              </a:solidFill>
            </a:endParaRPr>
          </a:p>
        </p:txBody>
      </p:sp>
      <p:sp>
        <p:nvSpPr>
          <p:cNvPr id="9223" name="Rectangle 7">
            <a:extLst>
              <a:ext uri="{FF2B5EF4-FFF2-40B4-BE49-F238E27FC236}">
                <a16:creationId xmlns:a16="http://schemas.microsoft.com/office/drawing/2014/main" id="{55272BD9-5DB5-5F46-83EF-509BEF14CDD0}"/>
              </a:ext>
            </a:extLst>
          </p:cNvPr>
          <p:cNvSpPr>
            <a:spLocks noChangeArrowheads="1"/>
          </p:cNvSpPr>
          <p:nvPr/>
        </p:nvSpPr>
        <p:spPr bwMode="auto">
          <a:xfrm>
            <a:off x="3505200" y="2971800"/>
            <a:ext cx="3429000" cy="2133600"/>
          </a:xfrm>
          <a:prstGeom prst="rect">
            <a:avLst/>
          </a:prstGeom>
          <a:solidFill>
            <a:schemeClr val="accent1">
              <a:alpha val="47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it-IT" b="1">
                <a:solidFill>
                  <a:srgbClr val="FF1215"/>
                </a:solidFill>
              </a:rPr>
              <a:t>       Microclima</a:t>
            </a:r>
          </a:p>
        </p:txBody>
      </p:sp>
    </p:spTree>
    <p:extLst>
      <p:ext uri="{BB962C8B-B14F-4D97-AF65-F5344CB8AC3E}">
        <p14:creationId xmlns:p14="http://schemas.microsoft.com/office/powerpoint/2010/main" val="1994206430"/>
      </p:ext>
    </p:extLst>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a:extLst>
              <a:ext uri="{FF2B5EF4-FFF2-40B4-BE49-F238E27FC236}">
                <a16:creationId xmlns:a16="http://schemas.microsoft.com/office/drawing/2014/main" id="{A101FA68-ADD0-8745-A134-A6C4A874FE12}"/>
              </a:ext>
            </a:extLst>
          </p:cNvPr>
          <p:cNvSpPr txBox="1">
            <a:spLocks noChangeArrowheads="1"/>
          </p:cNvSpPr>
          <p:nvPr/>
        </p:nvSpPr>
        <p:spPr bwMode="auto">
          <a:xfrm>
            <a:off x="304800" y="2286000"/>
            <a:ext cx="8458200" cy="2647950"/>
          </a:xfrm>
          <a:prstGeom prst="rect">
            <a:avLst/>
          </a:prstGeom>
          <a:solidFill>
            <a:schemeClr val="accent1"/>
          </a:solidFill>
          <a:ln>
            <a:noFill/>
          </a:ln>
          <a:effectLst>
            <a:outerShdw dist="35921" dir="2700000" algn="ctr" rotWithShape="0">
              <a:srgbClr val="808080"/>
            </a:outerShdw>
          </a:effectLst>
        </p:spPr>
        <p:txBody>
          <a:bodyPr>
            <a:spAutoFit/>
          </a:bodyPr>
          <a:lstStyle/>
          <a:p>
            <a:pPr algn="just" eaLnBrk="1" hangingPunct="1"/>
            <a:r>
              <a:rPr lang="en-GB" altLang="it-IT" b="1" dirty="0">
                <a:solidFill>
                  <a:schemeClr val="bg1"/>
                </a:solidFill>
                <a:latin typeface="Times New Roman" panose="02020603050405020304" pitchFamily="18" charset="0"/>
              </a:rPr>
              <a:t>Nella cute </a:t>
            </a:r>
            <a:r>
              <a:rPr lang="en-GB" altLang="it-IT" b="1" dirty="0" err="1">
                <a:solidFill>
                  <a:schemeClr val="bg1"/>
                </a:solidFill>
                <a:latin typeface="Times New Roman" panose="02020603050405020304" pitchFamily="18" charset="0"/>
              </a:rPr>
              <a:t>dei</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pazienti</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affetti</a:t>
            </a:r>
            <a:r>
              <a:rPr lang="en-GB" altLang="it-IT" b="1" dirty="0">
                <a:solidFill>
                  <a:schemeClr val="bg1"/>
                </a:solidFill>
                <a:latin typeface="Times New Roman" panose="02020603050405020304" pitchFamily="18" charset="0"/>
              </a:rPr>
              <a:t> da </a:t>
            </a:r>
            <a:r>
              <a:rPr lang="en-GB" altLang="it-IT" b="1" dirty="0" err="1">
                <a:solidFill>
                  <a:schemeClr val="bg1"/>
                </a:solidFill>
                <a:latin typeface="Times New Roman" panose="02020603050405020304" pitchFamily="18" charset="0"/>
              </a:rPr>
              <a:t>dermatite</a:t>
            </a:r>
            <a:r>
              <a:rPr lang="en-GB" altLang="it-IT" b="1" dirty="0">
                <a:solidFill>
                  <a:schemeClr val="bg1"/>
                </a:solidFill>
                <a:latin typeface="Times New Roman" panose="02020603050405020304" pitchFamily="18" charset="0"/>
              </a:rPr>
              <a:t> da </a:t>
            </a:r>
            <a:r>
              <a:rPr lang="en-GB" altLang="it-IT" b="1" dirty="0" err="1">
                <a:solidFill>
                  <a:schemeClr val="bg1"/>
                </a:solidFill>
                <a:latin typeface="Times New Roman" panose="02020603050405020304" pitchFamily="18" charset="0"/>
              </a:rPr>
              <a:t>stasi</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venosa</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preulcera</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ed</a:t>
            </a:r>
            <a:r>
              <a:rPr lang="en-GB" altLang="it-IT" b="1" dirty="0">
                <a:solidFill>
                  <a:schemeClr val="bg1"/>
                </a:solidFill>
                <a:latin typeface="Times New Roman" panose="02020603050405020304" pitchFamily="18" charset="0"/>
              </a:rPr>
              <a:t> in </a:t>
            </a:r>
            <a:r>
              <a:rPr lang="en-GB" altLang="it-IT" b="1" dirty="0" err="1">
                <a:solidFill>
                  <a:schemeClr val="bg1"/>
                </a:solidFill>
                <a:latin typeface="Times New Roman" panose="02020603050405020304" pitchFamily="18" charset="0"/>
              </a:rPr>
              <a:t>quelli</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affetti</a:t>
            </a:r>
            <a:r>
              <a:rPr lang="en-GB" altLang="it-IT" b="1" dirty="0">
                <a:solidFill>
                  <a:schemeClr val="bg1"/>
                </a:solidFill>
                <a:latin typeface="Times New Roman" panose="02020603050405020304" pitchFamily="18" charset="0"/>
              </a:rPr>
              <a:t> da </a:t>
            </a:r>
            <a:r>
              <a:rPr lang="en-GB" altLang="it-IT" b="1" dirty="0" err="1">
                <a:solidFill>
                  <a:schemeClr val="bg1"/>
                </a:solidFill>
                <a:latin typeface="Times New Roman" panose="02020603050405020304" pitchFamily="18" charset="0"/>
              </a:rPr>
              <a:t>ulcera</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si</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riscontra</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una</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elevata</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espressione</a:t>
            </a:r>
            <a:r>
              <a:rPr lang="en-GB" altLang="it-IT" b="1" dirty="0">
                <a:solidFill>
                  <a:schemeClr val="bg1"/>
                </a:solidFill>
                <a:latin typeface="Times New Roman" panose="02020603050405020304" pitchFamily="18" charset="0"/>
              </a:rPr>
              <a:t> di MMPs </a:t>
            </a:r>
            <a:r>
              <a:rPr lang="en-GB" altLang="it-IT" b="1" dirty="0" err="1">
                <a:solidFill>
                  <a:schemeClr val="bg1"/>
                </a:solidFill>
                <a:latin typeface="Times New Roman" panose="02020603050405020304" pitchFamily="18" charset="0"/>
              </a:rPr>
              <a:t>ed</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una</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bassa</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espressione</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degli</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inibitori</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tissutali</a:t>
            </a:r>
            <a:r>
              <a:rPr lang="en-GB" altLang="it-IT" b="1" dirty="0">
                <a:solidFill>
                  <a:schemeClr val="bg1"/>
                </a:solidFill>
                <a:latin typeface="Times New Roman" panose="02020603050405020304" pitchFamily="18" charset="0"/>
              </a:rPr>
              <a:t> di </a:t>
            </a:r>
            <a:r>
              <a:rPr lang="en-GB" altLang="it-IT" b="1" dirty="0" err="1">
                <a:solidFill>
                  <a:schemeClr val="bg1"/>
                </a:solidFill>
                <a:latin typeface="Times New Roman" panose="02020603050405020304" pitchFamily="18" charset="0"/>
              </a:rPr>
              <a:t>queste</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proteasi</a:t>
            </a:r>
            <a:r>
              <a:rPr lang="en-GB" altLang="it-IT" b="1" dirty="0">
                <a:solidFill>
                  <a:schemeClr val="bg1"/>
                </a:solidFill>
                <a:latin typeface="Times New Roman" panose="02020603050405020304" pitchFamily="18" charset="0"/>
              </a:rPr>
              <a:t> (TIMPs).</a:t>
            </a:r>
          </a:p>
          <a:p>
            <a:pPr algn="just" eaLnBrk="1" hangingPunct="1"/>
            <a:r>
              <a:rPr lang="en-GB" altLang="it-IT" b="1" dirty="0" err="1">
                <a:solidFill>
                  <a:schemeClr val="bg1"/>
                </a:solidFill>
                <a:latin typeface="Times New Roman" panose="02020603050405020304" pitchFamily="18" charset="0"/>
              </a:rPr>
              <a:t>Questo</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sbilanciamento</a:t>
            </a:r>
            <a:r>
              <a:rPr lang="en-GB" altLang="it-IT" b="1" dirty="0">
                <a:solidFill>
                  <a:schemeClr val="bg1"/>
                </a:solidFill>
                <a:latin typeface="Times New Roman" panose="02020603050405020304" pitchFamily="18" charset="0"/>
              </a:rPr>
              <a:t> in </a:t>
            </a:r>
            <a:r>
              <a:rPr lang="en-GB" altLang="it-IT" b="1" dirty="0" err="1">
                <a:solidFill>
                  <a:schemeClr val="bg1"/>
                </a:solidFill>
                <a:latin typeface="Times New Roman" panose="02020603050405020304" pitchFamily="18" charset="0"/>
              </a:rPr>
              <a:t>senso</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proteolitico</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è</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l’anello</a:t>
            </a:r>
            <a:r>
              <a:rPr lang="en-GB" altLang="it-IT" b="1" dirty="0">
                <a:solidFill>
                  <a:schemeClr val="bg1"/>
                </a:solidFill>
                <a:latin typeface="Times New Roman" panose="02020603050405020304" pitchFamily="18" charset="0"/>
              </a:rPr>
              <a:t> finale </a:t>
            </a:r>
            <a:r>
              <a:rPr lang="en-GB" altLang="it-IT" b="1" dirty="0" err="1">
                <a:solidFill>
                  <a:schemeClr val="bg1"/>
                </a:solidFill>
                <a:latin typeface="Times New Roman" panose="02020603050405020304" pitchFamily="18" charset="0"/>
              </a:rPr>
              <a:t>che</a:t>
            </a:r>
            <a:r>
              <a:rPr lang="en-GB" altLang="it-IT" b="1" dirty="0">
                <a:solidFill>
                  <a:schemeClr val="bg1"/>
                </a:solidFill>
                <a:latin typeface="Times New Roman" panose="02020603050405020304" pitchFamily="18" charset="0"/>
              </a:rPr>
              <a:t> porta al </a:t>
            </a:r>
            <a:r>
              <a:rPr lang="en-GB" altLang="it-IT" b="1" dirty="0" err="1">
                <a:solidFill>
                  <a:schemeClr val="bg1"/>
                </a:solidFill>
                <a:latin typeface="Times New Roman" panose="02020603050405020304" pitchFamily="18" charset="0"/>
              </a:rPr>
              <a:t>degrado</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dei</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componenti</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della</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matrice</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sino</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alla</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lacerazione</a:t>
            </a:r>
            <a:r>
              <a:rPr lang="en-GB" altLang="it-IT" b="1" dirty="0">
                <a:solidFill>
                  <a:schemeClr val="bg1"/>
                </a:solidFill>
                <a:latin typeface="Times New Roman" panose="02020603050405020304" pitchFamily="18" charset="0"/>
              </a:rPr>
              <a:t> </a:t>
            </a:r>
            <a:r>
              <a:rPr lang="en-GB" altLang="it-IT" b="1" dirty="0" err="1">
                <a:solidFill>
                  <a:schemeClr val="bg1"/>
                </a:solidFill>
                <a:latin typeface="Times New Roman" panose="02020603050405020304" pitchFamily="18" charset="0"/>
              </a:rPr>
              <a:t>cutanea</a:t>
            </a:r>
            <a:r>
              <a:rPr lang="en-GB" altLang="it-IT" b="1" dirty="0">
                <a:solidFill>
                  <a:schemeClr val="bg1"/>
                </a:solidFill>
                <a:latin typeface="Times New Roman" panose="02020603050405020304" pitchFamily="18" charset="0"/>
              </a:rPr>
              <a:t>.</a:t>
            </a:r>
            <a:endParaRPr lang="en-GB" altLang="it-IT" b="1" dirty="0">
              <a:solidFill>
                <a:srgbClr val="000000"/>
              </a:solidFill>
            </a:endParaRPr>
          </a:p>
        </p:txBody>
      </p:sp>
      <p:sp>
        <p:nvSpPr>
          <p:cNvPr id="61443" name="WordArt 3" descr="Linee verticali ravvicinate">
            <a:extLst>
              <a:ext uri="{FF2B5EF4-FFF2-40B4-BE49-F238E27FC236}">
                <a16:creationId xmlns:a16="http://schemas.microsoft.com/office/drawing/2014/main" id="{DBF244B5-15E4-3D4A-A56E-B19FD17C97FE}"/>
              </a:ext>
            </a:extLst>
          </p:cNvPr>
          <p:cNvSpPr>
            <a:spLocks noChangeArrowheads="1" noChangeShapeType="1" noTextEdit="1"/>
          </p:cNvSpPr>
          <p:nvPr/>
        </p:nvSpPr>
        <p:spPr bwMode="auto">
          <a:xfrm>
            <a:off x="381000" y="-152400"/>
            <a:ext cx="8305800" cy="2209800"/>
          </a:xfrm>
          <a:prstGeom prst="rect">
            <a:avLst/>
          </a:prstGeom>
        </p:spPr>
        <p:txBody>
          <a:bodyPr wrap="none" fromWordArt="1">
            <a:prstTxWarp prst="textCurveUp">
              <a:avLst>
                <a:gd name="adj" fmla="val 40356"/>
              </a:avLst>
            </a:prstTxWarp>
          </a:bodyPr>
          <a:lstStyle/>
          <a:p>
            <a:pPr algn="ctr"/>
            <a:r>
              <a:rPr lang="en-GB" sz="3600" kern="10" dirty="0" err="1">
                <a:ln w="12700">
                  <a:solidFill>
                    <a:srgbClr val="000000"/>
                  </a:solidFill>
                  <a:round/>
                  <a:headEnd/>
                  <a:tailEnd/>
                </a:ln>
                <a:blipFill dpi="0" rotWithShape="0">
                  <a:blip r:embed="rId2"/>
                  <a:srcRect/>
                  <a:tile tx="0" ty="0" sx="100000" sy="100000" flip="none" algn="tl"/>
                </a:blipFill>
                <a:effectLst>
                  <a:outerShdw dist="45791" dir="2021404" algn="ctr" rotWithShape="0">
                    <a:srgbClr val="808080"/>
                  </a:outerShdw>
                </a:effectLst>
                <a:latin typeface="Arial Black" panose="020B0604020202020204" pitchFamily="34" charset="0"/>
                <a:cs typeface="Arial Black" panose="020B0604020202020204" pitchFamily="34" charset="0"/>
              </a:rPr>
              <a:t>Ulcere</a:t>
            </a:r>
            <a:r>
              <a:rPr lang="en-GB" sz="3600" kern="10" dirty="0">
                <a:ln w="12700">
                  <a:solidFill>
                    <a:srgbClr val="000000"/>
                  </a:solidFill>
                  <a:round/>
                  <a:headEnd/>
                  <a:tailEnd/>
                </a:ln>
                <a:blipFill dpi="0" rotWithShape="0">
                  <a:blip r:embed="rId2"/>
                  <a:srcRect/>
                  <a:tile tx="0" ty="0" sx="100000" sy="100000" flip="none" algn="tl"/>
                </a:blipFill>
                <a:effectLst>
                  <a:outerShdw dist="45791" dir="2021404" algn="ctr" rotWithShape="0">
                    <a:srgbClr val="808080"/>
                  </a:outerShdw>
                </a:effectLst>
                <a:latin typeface="Arial Black" panose="020B0604020202020204" pitchFamily="34" charset="0"/>
                <a:cs typeface="Arial Black" panose="020B0604020202020204" pitchFamily="34" charset="0"/>
              </a:rPr>
              <a:t> </a:t>
            </a:r>
            <a:r>
              <a:rPr lang="en-GB" sz="3600" kern="10" dirty="0" err="1">
                <a:ln w="12700">
                  <a:solidFill>
                    <a:srgbClr val="000000"/>
                  </a:solidFill>
                  <a:round/>
                  <a:headEnd/>
                  <a:tailEnd/>
                </a:ln>
                <a:blipFill dpi="0" rotWithShape="0">
                  <a:blip r:embed="rId2"/>
                  <a:srcRect/>
                  <a:tile tx="0" ty="0" sx="100000" sy="100000" flip="none" algn="tl"/>
                </a:blipFill>
                <a:effectLst>
                  <a:outerShdw dist="45791" dir="2021404" algn="ctr" rotWithShape="0">
                    <a:srgbClr val="808080"/>
                  </a:outerShdw>
                </a:effectLst>
                <a:latin typeface="Arial Black" panose="020B0604020202020204" pitchFamily="34" charset="0"/>
                <a:cs typeface="Arial Black" panose="020B0604020202020204" pitchFamily="34" charset="0"/>
              </a:rPr>
              <a:t>venose</a:t>
            </a:r>
            <a:r>
              <a:rPr lang="en-GB" sz="3600" kern="10" dirty="0">
                <a:ln w="12700">
                  <a:solidFill>
                    <a:srgbClr val="000000"/>
                  </a:solidFill>
                  <a:round/>
                  <a:headEnd/>
                  <a:tailEnd/>
                </a:ln>
                <a:blipFill dpi="0" rotWithShape="0">
                  <a:blip r:embed="rId2"/>
                  <a:srcRect/>
                  <a:tile tx="0" ty="0" sx="100000" sy="100000" flip="none" algn="tl"/>
                </a:blipFill>
                <a:effectLst>
                  <a:outerShdw dist="45791" dir="2021404" algn="ctr" rotWithShape="0">
                    <a:srgbClr val="808080"/>
                  </a:outerShdw>
                </a:effectLst>
                <a:latin typeface="Arial Black" panose="020B0604020202020204" pitchFamily="34" charset="0"/>
                <a:cs typeface="Arial Black" panose="020B0604020202020204" pitchFamily="34" charset="0"/>
              </a:rPr>
              <a:t> e </a:t>
            </a:r>
          </a:p>
          <a:p>
            <a:pPr algn="ctr"/>
            <a:r>
              <a:rPr lang="en-GB" sz="3600" kern="10" dirty="0" err="1">
                <a:ln w="12700">
                  <a:solidFill>
                    <a:srgbClr val="000000"/>
                  </a:solidFill>
                  <a:round/>
                  <a:headEnd/>
                  <a:tailEnd/>
                </a:ln>
                <a:blipFill dpi="0" rotWithShape="0">
                  <a:blip r:embed="rId2"/>
                  <a:srcRect/>
                  <a:tile tx="0" ty="0" sx="100000" sy="100000" flip="none" algn="tl"/>
                </a:blipFill>
                <a:effectLst>
                  <a:outerShdw dist="45791" dir="2021404" algn="ctr" rotWithShape="0">
                    <a:srgbClr val="808080"/>
                  </a:outerShdw>
                </a:effectLst>
                <a:latin typeface="Arial Black" panose="020B0604020202020204" pitchFamily="34" charset="0"/>
                <a:cs typeface="Arial Black" panose="020B0604020202020204" pitchFamily="34" charset="0"/>
              </a:rPr>
              <a:t>metalloproteasi</a:t>
            </a:r>
            <a:endParaRPr lang="en-GB" sz="3600" kern="10" dirty="0">
              <a:ln w="12700">
                <a:solidFill>
                  <a:srgbClr val="000000"/>
                </a:solidFill>
                <a:round/>
                <a:headEnd/>
                <a:tailEnd/>
              </a:ln>
              <a:blipFill dpi="0" rotWithShape="0">
                <a:blip r:embed="rId2"/>
                <a:srcRect/>
                <a:tile tx="0" ty="0" sx="100000" sy="100000" flip="none" algn="tl"/>
              </a:blipFill>
              <a:effectLst>
                <a:outerShdw dist="45791" dir="2021404" algn="ctr" rotWithShape="0">
                  <a:srgbClr val="808080"/>
                </a:outerShdw>
              </a:effectLst>
              <a:latin typeface="Arial Black" panose="020B0604020202020204" pitchFamily="34" charset="0"/>
              <a:cs typeface="Arial Black" panose="020B0604020202020204" pitchFamily="34" charset="0"/>
            </a:endParaRPr>
          </a:p>
          <a:p>
            <a:pPr algn="ctr"/>
            <a:r>
              <a:rPr lang="en-GB" sz="3600" kern="10" dirty="0">
                <a:ln w="12700">
                  <a:solidFill>
                    <a:srgbClr val="000000"/>
                  </a:solidFill>
                  <a:round/>
                  <a:headEnd/>
                  <a:tailEnd/>
                </a:ln>
                <a:blipFill dpi="0" rotWithShape="0">
                  <a:blip r:embed="rId2"/>
                  <a:srcRect/>
                  <a:tile tx="0" ty="0" sx="100000" sy="100000" flip="none" algn="tl"/>
                </a:blipFill>
                <a:effectLst>
                  <a:outerShdw dist="45791" dir="2021404" algn="ctr" rotWithShape="0">
                    <a:srgbClr val="808080"/>
                  </a:outerShdw>
                </a:effectLst>
                <a:latin typeface="Arial Black" panose="020B0604020202020204" pitchFamily="34" charset="0"/>
                <a:cs typeface="Arial Black" panose="020B0604020202020204" pitchFamily="34" charset="0"/>
              </a:rPr>
              <a:t>(MMPs)</a:t>
            </a:r>
          </a:p>
        </p:txBody>
      </p:sp>
      <p:sp>
        <p:nvSpPr>
          <p:cNvPr id="61444" name="Text Box 4">
            <a:extLst>
              <a:ext uri="{FF2B5EF4-FFF2-40B4-BE49-F238E27FC236}">
                <a16:creationId xmlns:a16="http://schemas.microsoft.com/office/drawing/2014/main" id="{D3F3CACA-2CE0-6342-8762-6E1ABC66A81F}"/>
              </a:ext>
            </a:extLst>
          </p:cNvPr>
          <p:cNvSpPr txBox="1">
            <a:spLocks noChangeArrowheads="1"/>
          </p:cNvSpPr>
          <p:nvPr/>
        </p:nvSpPr>
        <p:spPr bwMode="auto">
          <a:xfrm>
            <a:off x="1600200" y="5105400"/>
            <a:ext cx="3267075" cy="13112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altLang="it-IT" sz="2000" b="1" i="1">
                <a:solidFill>
                  <a:srgbClr val="FBFF00"/>
                </a:solidFill>
              </a:rPr>
              <a:t>JVS,  2001 </a:t>
            </a:r>
          </a:p>
          <a:p>
            <a:r>
              <a:rPr lang="en-GB" altLang="it-IT" sz="2000" b="1" i="1">
                <a:solidFill>
                  <a:srgbClr val="FBFF00"/>
                </a:solidFill>
              </a:rPr>
              <a:t>J. Derm. Science, 2001</a:t>
            </a:r>
          </a:p>
          <a:p>
            <a:r>
              <a:rPr lang="en-US" altLang="it-IT" sz="2000" b="1" i="1">
                <a:solidFill>
                  <a:srgbClr val="FBFF00"/>
                </a:solidFill>
              </a:rPr>
              <a:t>J Invest Dermatol 1993, 1996</a:t>
            </a:r>
          </a:p>
          <a:p>
            <a:r>
              <a:rPr lang="en-US" altLang="it-IT" sz="2000" b="1" i="1">
                <a:solidFill>
                  <a:srgbClr val="FBFF00"/>
                </a:solidFill>
              </a:rPr>
              <a:t>Wound Rep Reg 1999</a:t>
            </a:r>
            <a:endParaRPr lang="en-GB" altLang="it-IT" sz="2000" b="1" i="1">
              <a:solidFill>
                <a:srgbClr val="FBFF00"/>
              </a:solidFill>
            </a:endParaRPr>
          </a:p>
        </p:txBody>
      </p:sp>
      <p:pic>
        <p:nvPicPr>
          <p:cNvPr id="61445" name="Picture 5">
            <a:extLst>
              <a:ext uri="{FF2B5EF4-FFF2-40B4-BE49-F238E27FC236}">
                <a16:creationId xmlns:a16="http://schemas.microsoft.com/office/drawing/2014/main" id="{09EEE536-6C0C-444C-B410-DBC0C1994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938713"/>
            <a:ext cx="3276600" cy="196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24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WordArt 2" descr="Linee verticali ravvicinate">
            <a:extLst>
              <a:ext uri="{FF2B5EF4-FFF2-40B4-BE49-F238E27FC236}">
                <a16:creationId xmlns:a16="http://schemas.microsoft.com/office/drawing/2014/main" id="{A65DAB2A-EE50-8F4A-B3E4-CF4255CB17D2}"/>
              </a:ext>
            </a:extLst>
          </p:cNvPr>
          <p:cNvSpPr>
            <a:spLocks noChangeArrowheads="1" noChangeShapeType="1" noTextEdit="1"/>
          </p:cNvSpPr>
          <p:nvPr/>
        </p:nvSpPr>
        <p:spPr bwMode="auto">
          <a:xfrm>
            <a:off x="609600" y="-152400"/>
            <a:ext cx="8153400" cy="1768475"/>
          </a:xfrm>
          <a:prstGeom prst="rect">
            <a:avLst/>
          </a:prstGeom>
        </p:spPr>
        <p:txBody>
          <a:bodyPr wrap="none" fromWordArt="1">
            <a:prstTxWarp prst="textCurveUp">
              <a:avLst>
                <a:gd name="adj" fmla="val 40356"/>
              </a:avLst>
            </a:prstTxWarp>
          </a:bodyPr>
          <a:lstStyle/>
          <a:p>
            <a:pPr algn="ctr"/>
            <a:r>
              <a:rPr lang="en-GB" sz="3600" kern="10">
                <a:ln w="12700">
                  <a:solidFill>
                    <a:srgbClr val="000000"/>
                  </a:solidFill>
                  <a:round/>
                  <a:headEnd/>
                  <a:tailEnd/>
                </a:ln>
                <a:blipFill dpi="0" rotWithShape="0">
                  <a:blip r:embed="rId2"/>
                  <a:srcRect/>
                  <a:tile tx="0" ty="0" sx="100000" sy="100000" flip="none" algn="tl"/>
                </a:blipFill>
                <a:effectLst>
                  <a:outerShdw dist="45791" dir="2021404" algn="ctr" rotWithShape="0">
                    <a:srgbClr val="808080"/>
                  </a:outerShdw>
                </a:effectLst>
                <a:latin typeface="Arial Black" panose="020B0604020202020204" pitchFamily="34" charset="0"/>
                <a:cs typeface="Arial Black" panose="020B0604020202020204" pitchFamily="34" charset="0"/>
              </a:rPr>
              <a:t>ulcere venose e</a:t>
            </a:r>
          </a:p>
          <a:p>
            <a:pPr algn="ctr"/>
            <a:r>
              <a:rPr lang="en-GB" sz="3600" kern="10">
                <a:ln w="12700">
                  <a:solidFill>
                    <a:srgbClr val="000000"/>
                  </a:solidFill>
                  <a:round/>
                  <a:headEnd/>
                  <a:tailEnd/>
                </a:ln>
                <a:blipFill dpi="0" rotWithShape="0">
                  <a:blip r:embed="rId2"/>
                  <a:srcRect/>
                  <a:tile tx="0" ty="0" sx="100000" sy="100000" flip="none" algn="tl"/>
                </a:blipFill>
                <a:effectLst>
                  <a:outerShdw dist="45791" dir="2021404" algn="ctr" rotWithShape="0">
                    <a:srgbClr val="808080"/>
                  </a:outerShdw>
                </a:effectLst>
                <a:latin typeface="Arial Black" panose="020B0604020202020204" pitchFamily="34" charset="0"/>
                <a:cs typeface="Arial Black" panose="020B0604020202020204" pitchFamily="34" charset="0"/>
              </a:rPr>
              <a:t>metalloproteinasi-MMPs</a:t>
            </a:r>
          </a:p>
        </p:txBody>
      </p:sp>
      <p:pic>
        <p:nvPicPr>
          <p:cNvPr id="54275" name="Picture 3">
            <a:extLst>
              <a:ext uri="{FF2B5EF4-FFF2-40B4-BE49-F238E27FC236}">
                <a16:creationId xmlns:a16="http://schemas.microsoft.com/office/drawing/2014/main" id="{1B22F9FE-566D-824F-A0A2-96F7AF214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9144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548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0805E535-0F15-5042-A451-BB57BD35B9D4}"/>
              </a:ext>
            </a:extLst>
          </p:cNvPr>
          <p:cNvSpPr>
            <a:spLocks noChangeArrowheads="1"/>
          </p:cNvSpPr>
          <p:nvPr/>
        </p:nvSpPr>
        <p:spPr bwMode="auto">
          <a:xfrm>
            <a:off x="152400" y="76200"/>
            <a:ext cx="8686800" cy="2573338"/>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r>
              <a:rPr lang="en-GB" altLang="it-IT" sz="1800" b="1">
                <a:latin typeface="Times New Roman" panose="02020603050405020304" pitchFamily="18" charset="0"/>
              </a:rPr>
              <a:t>MMPs-matrix metalloproteases is a family  of enzymes usually responsible for much of the physiologic turn-over of matrix components. The MMPs gene family consists of over 20 members, which according to substrate specificity can be divided into subgroups of collagenases, gelatinases, stromelysins etc.</a:t>
            </a:r>
          </a:p>
          <a:p>
            <a:pPr eaLnBrk="1" hangingPunct="1"/>
            <a:r>
              <a:rPr lang="en-GB" altLang="it-IT" sz="1800" b="1">
                <a:latin typeface="Times New Roman" panose="02020603050405020304" pitchFamily="18" charset="0"/>
              </a:rPr>
              <a:t>The catalytic domain of MMPs is quite similar to more ancient proteinases such as   Clostridium collagenase. In several inflammatory disorders MMPs are over-expressed and become capable of degrading  the main extra-cellular matrix (ECM) components, leading to an excessive breakdown of connective tissue</a:t>
            </a:r>
          </a:p>
          <a:p>
            <a:pPr eaLnBrk="1" hangingPunct="1"/>
            <a:endParaRPr lang="en-GB" altLang="it-IT" sz="1800" b="1">
              <a:latin typeface="Times New Roman" panose="02020603050405020304" pitchFamily="18" charset="0"/>
            </a:endParaRPr>
          </a:p>
        </p:txBody>
      </p:sp>
      <p:sp>
        <p:nvSpPr>
          <p:cNvPr id="104451" name="Line 3">
            <a:extLst>
              <a:ext uri="{FF2B5EF4-FFF2-40B4-BE49-F238E27FC236}">
                <a16:creationId xmlns:a16="http://schemas.microsoft.com/office/drawing/2014/main" id="{7D0B8A63-CA66-E04F-A8BC-8B64D26F2E6E}"/>
              </a:ext>
            </a:extLst>
          </p:cNvPr>
          <p:cNvSpPr>
            <a:spLocks noChangeShapeType="1"/>
          </p:cNvSpPr>
          <p:nvPr/>
        </p:nvSpPr>
        <p:spPr bwMode="auto">
          <a:xfrm flipH="1">
            <a:off x="5257800" y="3492500"/>
            <a:ext cx="2438400" cy="1828800"/>
          </a:xfrm>
          <a:prstGeom prst="line">
            <a:avLst/>
          </a:prstGeom>
          <a:noFill/>
          <a:ln w="9525">
            <a:solidFill>
              <a:srgbClr val="BFFF2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52" name="Line 4">
            <a:extLst>
              <a:ext uri="{FF2B5EF4-FFF2-40B4-BE49-F238E27FC236}">
                <a16:creationId xmlns:a16="http://schemas.microsoft.com/office/drawing/2014/main" id="{BB121C7F-5BDC-2341-B6C9-46DDA17A7055}"/>
              </a:ext>
            </a:extLst>
          </p:cNvPr>
          <p:cNvSpPr>
            <a:spLocks noChangeShapeType="1"/>
          </p:cNvSpPr>
          <p:nvPr/>
        </p:nvSpPr>
        <p:spPr bwMode="auto">
          <a:xfrm flipH="1">
            <a:off x="5334000" y="3797300"/>
            <a:ext cx="2286000" cy="1752600"/>
          </a:xfrm>
          <a:prstGeom prst="line">
            <a:avLst/>
          </a:prstGeom>
          <a:noFill/>
          <a:ln w="9525">
            <a:solidFill>
              <a:srgbClr val="BFFF2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53" name="Line 5">
            <a:extLst>
              <a:ext uri="{FF2B5EF4-FFF2-40B4-BE49-F238E27FC236}">
                <a16:creationId xmlns:a16="http://schemas.microsoft.com/office/drawing/2014/main" id="{E2E7FC71-A090-BE41-A47D-387F94570B5C}"/>
              </a:ext>
            </a:extLst>
          </p:cNvPr>
          <p:cNvSpPr>
            <a:spLocks noChangeShapeType="1"/>
          </p:cNvSpPr>
          <p:nvPr/>
        </p:nvSpPr>
        <p:spPr bwMode="auto">
          <a:xfrm flipH="1">
            <a:off x="5334000" y="4559300"/>
            <a:ext cx="2743200" cy="1143000"/>
          </a:xfrm>
          <a:prstGeom prst="line">
            <a:avLst/>
          </a:prstGeom>
          <a:noFill/>
          <a:ln w="9525">
            <a:solidFill>
              <a:srgbClr val="BFFF2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54" name="Line 6">
            <a:extLst>
              <a:ext uri="{FF2B5EF4-FFF2-40B4-BE49-F238E27FC236}">
                <a16:creationId xmlns:a16="http://schemas.microsoft.com/office/drawing/2014/main" id="{17496CDD-2846-F14D-9315-184E633C7EA9}"/>
              </a:ext>
            </a:extLst>
          </p:cNvPr>
          <p:cNvSpPr>
            <a:spLocks noChangeShapeType="1"/>
          </p:cNvSpPr>
          <p:nvPr/>
        </p:nvSpPr>
        <p:spPr bwMode="auto">
          <a:xfrm flipH="1" flipV="1">
            <a:off x="5334000" y="5930900"/>
            <a:ext cx="2362200" cy="685800"/>
          </a:xfrm>
          <a:prstGeom prst="line">
            <a:avLst/>
          </a:prstGeom>
          <a:noFill/>
          <a:ln w="9525">
            <a:solidFill>
              <a:srgbClr val="BFFF2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55" name="Line 7">
            <a:extLst>
              <a:ext uri="{FF2B5EF4-FFF2-40B4-BE49-F238E27FC236}">
                <a16:creationId xmlns:a16="http://schemas.microsoft.com/office/drawing/2014/main" id="{3E18BB89-8CBF-8A4B-A1B3-716D8930C8E9}"/>
              </a:ext>
            </a:extLst>
          </p:cNvPr>
          <p:cNvSpPr>
            <a:spLocks noChangeShapeType="1"/>
          </p:cNvSpPr>
          <p:nvPr/>
        </p:nvSpPr>
        <p:spPr bwMode="auto">
          <a:xfrm flipH="1" flipV="1">
            <a:off x="5334000" y="5778500"/>
            <a:ext cx="2362200" cy="0"/>
          </a:xfrm>
          <a:prstGeom prst="line">
            <a:avLst/>
          </a:prstGeom>
          <a:noFill/>
          <a:ln w="9525">
            <a:solidFill>
              <a:srgbClr val="BFFF2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56" name="Line 8">
            <a:extLst>
              <a:ext uri="{FF2B5EF4-FFF2-40B4-BE49-F238E27FC236}">
                <a16:creationId xmlns:a16="http://schemas.microsoft.com/office/drawing/2014/main" id="{B628D9DD-3BEC-1241-9D24-33EC23B8C384}"/>
              </a:ext>
            </a:extLst>
          </p:cNvPr>
          <p:cNvSpPr>
            <a:spLocks noChangeShapeType="1"/>
          </p:cNvSpPr>
          <p:nvPr/>
        </p:nvSpPr>
        <p:spPr bwMode="auto">
          <a:xfrm flipH="1" flipV="1">
            <a:off x="2133600" y="4254500"/>
            <a:ext cx="2514600" cy="1447800"/>
          </a:xfrm>
          <a:prstGeom prst="line">
            <a:avLst/>
          </a:prstGeom>
          <a:noFill/>
          <a:ln w="9525">
            <a:solidFill>
              <a:srgbClr val="BFFF2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04457" name="Picture 9">
            <a:extLst>
              <a:ext uri="{FF2B5EF4-FFF2-40B4-BE49-F238E27FC236}">
                <a16:creationId xmlns:a16="http://schemas.microsoft.com/office/drawing/2014/main" id="{F6C4A8D4-B9D1-0341-8EBD-88D2E2F86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352800"/>
            <a:ext cx="3090863"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4458" name="Picture 10">
            <a:extLst>
              <a:ext uri="{FF2B5EF4-FFF2-40B4-BE49-F238E27FC236}">
                <a16:creationId xmlns:a16="http://schemas.microsoft.com/office/drawing/2014/main" id="{D504D6CE-2D0D-3043-9100-38879895D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5410200"/>
            <a:ext cx="515938" cy="533400"/>
          </a:xfrm>
          <a:prstGeom prst="rect">
            <a:avLst/>
          </a:prstGeom>
          <a:noFill/>
          <a:extLst>
            <a:ext uri="{909E8E84-426E-40DD-AFC4-6F175D3DCCD1}">
              <a14:hiddenFill xmlns:a14="http://schemas.microsoft.com/office/drawing/2010/main">
                <a:solidFill>
                  <a:srgbClr val="FFFFFF"/>
                </a:solidFill>
              </a14:hiddenFill>
            </a:ext>
          </a:extLst>
        </p:spPr>
      </p:pic>
      <p:pic>
        <p:nvPicPr>
          <p:cNvPr id="104459" name="Picture 11">
            <a:extLst>
              <a:ext uri="{FF2B5EF4-FFF2-40B4-BE49-F238E27FC236}">
                <a16:creationId xmlns:a16="http://schemas.microsoft.com/office/drawing/2014/main" id="{EE39B7BB-B9EC-644A-8BD2-2F01D11FC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86000"/>
            <a:ext cx="2386013" cy="4406900"/>
          </a:xfrm>
          <a:prstGeom prst="rect">
            <a:avLst/>
          </a:prstGeom>
          <a:noFill/>
          <a:extLst>
            <a:ext uri="{909E8E84-426E-40DD-AFC4-6F175D3DCCD1}">
              <a14:hiddenFill xmlns:a14="http://schemas.microsoft.com/office/drawing/2010/main">
                <a:solidFill>
                  <a:srgbClr val="FFFFFF"/>
                </a:solidFill>
              </a14:hiddenFill>
            </a:ext>
          </a:extLst>
        </p:spPr>
      </p:pic>
      <p:pic>
        <p:nvPicPr>
          <p:cNvPr id="104460" name="Picture 12">
            <a:extLst>
              <a:ext uri="{FF2B5EF4-FFF2-40B4-BE49-F238E27FC236}">
                <a16:creationId xmlns:a16="http://schemas.microsoft.com/office/drawing/2014/main" id="{155DBC0C-2589-4F4E-B973-6988691CEB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9688" y="0"/>
            <a:ext cx="5886450" cy="678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55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499"/>
                                          </p:stCondLst>
                                        </p:cTn>
                                        <p:tgtEl>
                                          <p:spTgt spid="1044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411</TotalTime>
  <Words>825</Words>
  <Application>Microsoft Macintosh PowerPoint</Application>
  <PresentationFormat>Presentazione su schermo (4:3)</PresentationFormat>
  <Paragraphs>104</Paragraphs>
  <Slides>31</Slides>
  <Notes>14</Notes>
  <HiddenSlides>0</HiddenSlides>
  <MMClips>0</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31</vt:i4>
      </vt:variant>
    </vt:vector>
  </HeadingPairs>
  <TitlesOfParts>
    <vt:vector size="44" baseType="lpstr">
      <vt:lpstr>MS Mincho</vt:lpstr>
      <vt:lpstr>ＭＳ Ｐゴシック</vt:lpstr>
      <vt:lpstr>Arial</vt:lpstr>
      <vt:lpstr>Arial Black</vt:lpstr>
      <vt:lpstr>Arial Narrow</vt:lpstr>
      <vt:lpstr>Calibri</vt:lpstr>
      <vt:lpstr>Impact</vt:lpstr>
      <vt:lpstr>Monotype Sorts</vt:lpstr>
      <vt:lpstr>Symbol</vt:lpstr>
      <vt:lpstr>Times</vt:lpstr>
      <vt:lpstr>Times New Roman</vt:lpstr>
      <vt:lpstr>Tema di Office</vt:lpstr>
      <vt:lpstr>Document</vt:lpstr>
      <vt:lpstr>SCIENZE DELLE RIPARAZIONI TISSUTALI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M.L: presa in carico 15/10/2014  </vt:lpstr>
      <vt:lpstr>Presentazione standard di PowerPoint</vt:lpstr>
      <vt:lpstr>17/12/2014: debridement autolitico ed enzimatico, medicazioni antisettiche e terapia compressiva</vt:lpstr>
      <vt:lpstr>Erogazione di energia laser pulsata </vt:lpstr>
      <vt:lpstr>Presentazione standard di PowerPoint</vt:lpstr>
      <vt:lpstr>19/1/2015</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michele</dc:creator>
  <cp:lastModifiedBy>Paolo Zamboni</cp:lastModifiedBy>
  <cp:revision>41</cp:revision>
  <dcterms:created xsi:type="dcterms:W3CDTF">2015-01-22T17:21:29Z</dcterms:created>
  <dcterms:modified xsi:type="dcterms:W3CDTF">2018-04-11T07:21:42Z</dcterms:modified>
</cp:coreProperties>
</file>