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Override PartName="/ppt/embeddings/oleObject1.bin" ContentType="application/vnd.openxmlformats-officedocument.oleObject"/>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Default Extension="vml" ContentType="application/vnd.openxmlformats-officedocument.vmlDrawing"/>
  <Override PartName="/ppt/notesSlides/notesSlide29.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Default Extension="pict" ContentType="image/pict"/>
  <Override PartName="/ppt/slides/slide26.xml" ContentType="application/vnd.openxmlformats-officedocument.presentationml.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6"/>
  </p:notesMasterIdLst>
  <p:sldIdLst>
    <p:sldId id="283" r:id="rId2"/>
    <p:sldId id="256" r:id="rId3"/>
    <p:sldId id="284" r:id="rId4"/>
    <p:sldId id="257" r:id="rId5"/>
    <p:sldId id="286" r:id="rId6"/>
    <p:sldId id="287" r:id="rId7"/>
    <p:sldId id="258" r:id="rId8"/>
    <p:sldId id="260" r:id="rId9"/>
    <p:sldId id="259" r:id="rId10"/>
    <p:sldId id="261" r:id="rId11"/>
    <p:sldId id="262" r:id="rId12"/>
    <p:sldId id="263" r:id="rId13"/>
    <p:sldId id="264" r:id="rId14"/>
    <p:sldId id="265" r:id="rId15"/>
    <p:sldId id="266" r:id="rId16"/>
    <p:sldId id="267" r:id="rId17"/>
    <p:sldId id="268" r:id="rId18"/>
    <p:sldId id="269" r:id="rId19"/>
    <p:sldId id="288" r:id="rId20"/>
    <p:sldId id="270" r:id="rId21"/>
    <p:sldId id="289" r:id="rId22"/>
    <p:sldId id="272" r:id="rId23"/>
    <p:sldId id="280" r:id="rId24"/>
    <p:sldId id="281" r:id="rId25"/>
    <p:sldId id="273" r:id="rId26"/>
    <p:sldId id="274" r:id="rId27"/>
    <p:sldId id="275" r:id="rId28"/>
    <p:sldId id="276" r:id="rId29"/>
    <p:sldId id="277" r:id="rId30"/>
    <p:sldId id="278" r:id="rId31"/>
    <p:sldId id="279" r:id="rId32"/>
    <p:sldId id="282" r:id="rId33"/>
    <p:sldId id="291" r:id="rId34"/>
    <p:sldId id="290" r:id="rId35"/>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200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ferSingleView="1">
    <p:restoredLeft sz="15620"/>
    <p:restoredTop sz="94660"/>
  </p:normalViewPr>
  <p:slideViewPr>
    <p:cSldViewPr>
      <p:cViewPr varScale="1">
        <p:scale>
          <a:sx n="215" d="100"/>
          <a:sy n="215" d="100"/>
        </p:scale>
        <p:origin x="-308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78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fld id="{4BEAE847-FD32-40E2-9E95-AB4477209E84}" type="datetime1">
              <a:rPr lang="en-GB"/>
              <a:pPr>
                <a:defRPr/>
              </a:pPr>
              <a:t>12/2/15</a:t>
            </a:fld>
            <a:endParaRPr lang="en-GB"/>
          </a:p>
        </p:txBody>
      </p:sp>
      <p:sp>
        <p:nvSpPr>
          <p:cNvPr id="13316" name="Placeholder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noProof="0"/>
              <a:t>Fare clic per modificare gli stili del testo dello schema</a:t>
            </a:r>
          </a:p>
          <a:p>
            <a:pPr lvl="1"/>
            <a:r>
              <a:rPr lang="en-GB" noProof="0"/>
              <a:t>Secondo livello</a:t>
            </a:r>
          </a:p>
          <a:p>
            <a:pPr lvl="2"/>
            <a:r>
              <a:rPr lang="en-GB" noProof="0"/>
              <a:t>Terzo livello</a:t>
            </a:r>
          </a:p>
          <a:p>
            <a:pPr lvl="3"/>
            <a:r>
              <a:rPr lang="en-GB" noProof="0"/>
              <a:t>Quarto livello</a:t>
            </a:r>
          </a:p>
          <a:p>
            <a:pPr lvl="4"/>
            <a:r>
              <a:rPr lang="en-GB" noProof="0"/>
              <a:t>Quinto livello</a:t>
            </a:r>
          </a:p>
        </p:txBody>
      </p:sp>
      <p:sp>
        <p:nvSpPr>
          <p:cNvPr id="378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78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732B81E6-9A8F-43F4-BBE1-3DF4703F986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72" charset="0"/>
        <a:ea typeface="ＭＳ Ｐゴシック" pitchFamily="-72" charset="-128"/>
        <a:cs typeface="ＭＳ Ｐゴシック" pitchFamily="-72" charset="-128"/>
      </a:defRPr>
    </a:lvl1pPr>
    <a:lvl2pPr marL="457200" algn="l" defTabSz="457200" rtl="0" eaLnBrk="0" fontAlgn="base" hangingPunct="0">
      <a:spcBef>
        <a:spcPct val="30000"/>
      </a:spcBef>
      <a:spcAft>
        <a:spcPct val="0"/>
      </a:spcAft>
      <a:defRPr sz="1200" kern="1200">
        <a:solidFill>
          <a:schemeClr val="tx1"/>
        </a:solidFill>
        <a:latin typeface="Calibri" pitchFamily="-72" charset="0"/>
        <a:ea typeface="ＭＳ Ｐゴシック" pitchFamily="-72"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72" charset="0"/>
        <a:ea typeface="ＭＳ Ｐゴシック" pitchFamily="-72"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72" charset="0"/>
        <a:ea typeface="ＭＳ Ｐゴシック" pitchFamily="-72"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72" charset="0"/>
        <a:ea typeface="ＭＳ Ｐゴシック" pitchFamily="-7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Placeholder 2"/>
          <p:cNvSpPr>
            <a:spLocks noGrp="1" noRot="1" noChangeArrowheads="1" noTextEdit="1"/>
          </p:cNvSpPr>
          <p:nvPr>
            <p:ph type="sldImg"/>
          </p:nvPr>
        </p:nvSpPr>
        <p:spPr>
          <a:ln/>
        </p:spPr>
      </p:sp>
      <p:sp>
        <p:nvSpPr>
          <p:cNvPr id="15362" name="Placeholder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Placeholder 2"/>
          <p:cNvSpPr>
            <a:spLocks noGrp="1" noRot="1" noChangeArrowheads="1" noTextEdit="1"/>
          </p:cNvSpPr>
          <p:nvPr>
            <p:ph type="sldImg"/>
          </p:nvPr>
        </p:nvSpPr>
        <p:spPr>
          <a:ln/>
        </p:spPr>
      </p:sp>
      <p:sp>
        <p:nvSpPr>
          <p:cNvPr id="86018"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5" name="Placeholder 2"/>
          <p:cNvSpPr>
            <a:spLocks noGrp="1" noRot="1" noChangeArrowheads="1" noTextEdit="1"/>
          </p:cNvSpPr>
          <p:nvPr>
            <p:ph type="sldImg"/>
          </p:nvPr>
        </p:nvSpPr>
        <p:spPr>
          <a:ln/>
        </p:spPr>
      </p:sp>
      <p:sp>
        <p:nvSpPr>
          <p:cNvPr id="88066"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3" name="Placeholder 2"/>
          <p:cNvSpPr>
            <a:spLocks noGrp="1" noRot="1" noChangeArrowheads="1" noTextEdit="1"/>
          </p:cNvSpPr>
          <p:nvPr>
            <p:ph type="sldImg"/>
          </p:nvPr>
        </p:nvSpPr>
        <p:spPr>
          <a:ln/>
        </p:spPr>
      </p:sp>
      <p:sp>
        <p:nvSpPr>
          <p:cNvPr id="90114"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1" name="Placeholder 2"/>
          <p:cNvSpPr>
            <a:spLocks noGrp="1" noRot="1" noChangeArrowheads="1" noTextEdit="1"/>
          </p:cNvSpPr>
          <p:nvPr>
            <p:ph type="sldImg"/>
          </p:nvPr>
        </p:nvSpPr>
        <p:spPr>
          <a:ln/>
        </p:spPr>
      </p:sp>
      <p:sp>
        <p:nvSpPr>
          <p:cNvPr id="92162"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09" name="Placeholder 2"/>
          <p:cNvSpPr>
            <a:spLocks noGrp="1" noRot="1" noChangeArrowheads="1" noTextEdit="1"/>
          </p:cNvSpPr>
          <p:nvPr>
            <p:ph type="sldImg"/>
          </p:nvPr>
        </p:nvSpPr>
        <p:spPr>
          <a:ln/>
        </p:spPr>
      </p:sp>
      <p:sp>
        <p:nvSpPr>
          <p:cNvPr id="94210"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7" name="Placeholder 2"/>
          <p:cNvSpPr>
            <a:spLocks noGrp="1" noRot="1" noChangeArrowheads="1" noTextEdit="1"/>
          </p:cNvSpPr>
          <p:nvPr>
            <p:ph type="sldImg"/>
          </p:nvPr>
        </p:nvSpPr>
        <p:spPr>
          <a:ln/>
        </p:spPr>
      </p:sp>
      <p:sp>
        <p:nvSpPr>
          <p:cNvPr id="96258"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5" name="Placeholder 2"/>
          <p:cNvSpPr>
            <a:spLocks noGrp="1" noRot="1" noChangeArrowheads="1" noTextEdit="1"/>
          </p:cNvSpPr>
          <p:nvPr>
            <p:ph type="sldImg"/>
          </p:nvPr>
        </p:nvSpPr>
        <p:spPr>
          <a:ln/>
        </p:spPr>
      </p:sp>
      <p:sp>
        <p:nvSpPr>
          <p:cNvPr id="98306"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3" name="Placeholder 2"/>
          <p:cNvSpPr>
            <a:spLocks noGrp="1" noRot="1" noChangeArrowheads="1" noTextEdit="1"/>
          </p:cNvSpPr>
          <p:nvPr>
            <p:ph type="sldImg"/>
          </p:nvPr>
        </p:nvSpPr>
        <p:spPr>
          <a:ln/>
        </p:spPr>
      </p:sp>
      <p:sp>
        <p:nvSpPr>
          <p:cNvPr id="100354"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1" name="Placeholder 2"/>
          <p:cNvSpPr>
            <a:spLocks noGrp="1" noRot="1" noChangeArrowheads="1" noTextEdit="1"/>
          </p:cNvSpPr>
          <p:nvPr>
            <p:ph type="sldImg"/>
          </p:nvPr>
        </p:nvSpPr>
        <p:spPr>
          <a:ln/>
        </p:spPr>
      </p:sp>
      <p:sp>
        <p:nvSpPr>
          <p:cNvPr id="102402"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49" name="Placeholder 2"/>
          <p:cNvSpPr>
            <a:spLocks noGrp="1" noRot="1" noChangeArrowheads="1" noTextEdit="1"/>
          </p:cNvSpPr>
          <p:nvPr>
            <p:ph type="sldImg"/>
          </p:nvPr>
        </p:nvSpPr>
        <p:spPr>
          <a:ln/>
        </p:spPr>
      </p:sp>
      <p:sp>
        <p:nvSpPr>
          <p:cNvPr id="104450" name="Placeholder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Placeholder 2"/>
          <p:cNvSpPr>
            <a:spLocks noGrp="1" noRot="1" noChangeArrowheads="1" noTextEdit="1"/>
          </p:cNvSpPr>
          <p:nvPr>
            <p:ph type="sldImg"/>
          </p:nvPr>
        </p:nvSpPr>
        <p:spPr>
          <a:ln/>
        </p:spPr>
      </p:sp>
      <p:sp>
        <p:nvSpPr>
          <p:cNvPr id="17410"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7" name="Placeholder 2"/>
          <p:cNvSpPr>
            <a:spLocks noGrp="1" noRot="1" noChangeArrowheads="1" noTextEdit="1"/>
          </p:cNvSpPr>
          <p:nvPr>
            <p:ph type="sldImg"/>
          </p:nvPr>
        </p:nvSpPr>
        <p:spPr>
          <a:ln/>
        </p:spPr>
      </p:sp>
      <p:sp>
        <p:nvSpPr>
          <p:cNvPr id="106498"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5" name="Placeholder 2"/>
          <p:cNvSpPr>
            <a:spLocks noGrp="1" noRot="1" noChangeArrowheads="1" noTextEdit="1"/>
          </p:cNvSpPr>
          <p:nvPr>
            <p:ph type="sldImg"/>
          </p:nvPr>
        </p:nvSpPr>
        <p:spPr>
          <a:ln/>
        </p:spPr>
      </p:sp>
      <p:sp>
        <p:nvSpPr>
          <p:cNvPr id="108546" name="Placeholder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3" name="Placeholder 2"/>
          <p:cNvSpPr>
            <a:spLocks noGrp="1" noRot="1" noChangeArrowheads="1" noTextEdit="1"/>
          </p:cNvSpPr>
          <p:nvPr>
            <p:ph type="sldImg"/>
          </p:nvPr>
        </p:nvSpPr>
        <p:spPr>
          <a:ln/>
        </p:spPr>
      </p:sp>
      <p:sp>
        <p:nvSpPr>
          <p:cNvPr id="110594"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1" name="Placeholder 2"/>
          <p:cNvSpPr>
            <a:spLocks noGrp="1" noRot="1" noChangeArrowheads="1" noTextEdit="1"/>
          </p:cNvSpPr>
          <p:nvPr>
            <p:ph type="sldImg"/>
          </p:nvPr>
        </p:nvSpPr>
        <p:spPr>
          <a:ln/>
        </p:spPr>
      </p:sp>
      <p:sp>
        <p:nvSpPr>
          <p:cNvPr id="112642"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89" name="Placeholder 2"/>
          <p:cNvSpPr>
            <a:spLocks noGrp="1" noRot="1" noChangeArrowheads="1" noTextEdit="1"/>
          </p:cNvSpPr>
          <p:nvPr>
            <p:ph type="sldImg"/>
          </p:nvPr>
        </p:nvSpPr>
        <p:spPr>
          <a:ln/>
        </p:spPr>
      </p:sp>
      <p:sp>
        <p:nvSpPr>
          <p:cNvPr id="114690" name="Placeholder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7" name="Placeholder 2"/>
          <p:cNvSpPr>
            <a:spLocks noGrp="1" noRot="1" noChangeArrowheads="1" noTextEdit="1"/>
          </p:cNvSpPr>
          <p:nvPr>
            <p:ph type="sldImg"/>
          </p:nvPr>
        </p:nvSpPr>
        <p:spPr>
          <a:ln/>
        </p:spPr>
      </p:sp>
      <p:sp>
        <p:nvSpPr>
          <p:cNvPr id="116738"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5" name="Placeholder 2"/>
          <p:cNvSpPr>
            <a:spLocks noGrp="1" noRot="1" noChangeArrowheads="1" noTextEdit="1"/>
          </p:cNvSpPr>
          <p:nvPr>
            <p:ph type="sldImg"/>
          </p:nvPr>
        </p:nvSpPr>
        <p:spPr>
          <a:ln/>
        </p:spPr>
      </p:sp>
      <p:sp>
        <p:nvSpPr>
          <p:cNvPr id="118786"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3" name="Placeholder 2"/>
          <p:cNvSpPr>
            <a:spLocks noGrp="1" noRot="1" noChangeArrowheads="1" noTextEdit="1"/>
          </p:cNvSpPr>
          <p:nvPr>
            <p:ph type="sldImg"/>
          </p:nvPr>
        </p:nvSpPr>
        <p:spPr>
          <a:ln/>
        </p:spPr>
      </p:sp>
      <p:sp>
        <p:nvSpPr>
          <p:cNvPr id="120834"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1" name="Placeholder 2"/>
          <p:cNvSpPr>
            <a:spLocks noGrp="1" noRot="1" noChangeArrowheads="1" noTextEdit="1"/>
          </p:cNvSpPr>
          <p:nvPr>
            <p:ph type="sldImg"/>
          </p:nvPr>
        </p:nvSpPr>
        <p:spPr>
          <a:ln/>
        </p:spPr>
      </p:sp>
      <p:sp>
        <p:nvSpPr>
          <p:cNvPr id="122882"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29" name="Placeholder 2"/>
          <p:cNvSpPr>
            <a:spLocks noGrp="1" noRot="1" noChangeArrowheads="1" noTextEdit="1"/>
          </p:cNvSpPr>
          <p:nvPr>
            <p:ph type="sldImg"/>
          </p:nvPr>
        </p:nvSpPr>
        <p:spPr>
          <a:ln/>
        </p:spPr>
      </p:sp>
      <p:sp>
        <p:nvSpPr>
          <p:cNvPr id="124930"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Placeholder 2"/>
          <p:cNvSpPr>
            <a:spLocks noGrp="1" noRot="1" noChangeArrowheads="1" noTextEdit="1"/>
          </p:cNvSpPr>
          <p:nvPr>
            <p:ph type="sldImg"/>
          </p:nvPr>
        </p:nvSpPr>
        <p:spPr>
          <a:ln/>
        </p:spPr>
      </p:sp>
      <p:sp>
        <p:nvSpPr>
          <p:cNvPr id="19458" name="Placeholder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7" name="Placeholder 2"/>
          <p:cNvSpPr>
            <a:spLocks noGrp="1" noRot="1" noChangeArrowheads="1" noTextEdit="1"/>
          </p:cNvSpPr>
          <p:nvPr>
            <p:ph type="sldImg"/>
          </p:nvPr>
        </p:nvSpPr>
        <p:spPr>
          <a:ln/>
        </p:spPr>
      </p:sp>
      <p:sp>
        <p:nvSpPr>
          <p:cNvPr id="126978"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5" name="Placeholder 2"/>
          <p:cNvSpPr>
            <a:spLocks noGrp="1" noRot="1" noChangeArrowheads="1" noTextEdit="1"/>
          </p:cNvSpPr>
          <p:nvPr>
            <p:ph type="sldImg"/>
          </p:nvPr>
        </p:nvSpPr>
        <p:spPr>
          <a:ln/>
        </p:spPr>
      </p:sp>
      <p:sp>
        <p:nvSpPr>
          <p:cNvPr id="129026"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3" name="Placeholder 2"/>
          <p:cNvSpPr>
            <a:spLocks noGrp="1" noRot="1" noChangeArrowheads="1" noTextEdit="1"/>
          </p:cNvSpPr>
          <p:nvPr>
            <p:ph type="sldImg"/>
          </p:nvPr>
        </p:nvSpPr>
        <p:spPr>
          <a:ln/>
        </p:spPr>
      </p:sp>
      <p:sp>
        <p:nvSpPr>
          <p:cNvPr id="131074" name="Placeholder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Placeholder 2"/>
          <p:cNvSpPr>
            <a:spLocks noGrp="1" noRot="1" noChangeArrowheads="1" noTextEdit="1"/>
          </p:cNvSpPr>
          <p:nvPr>
            <p:ph type="sldImg"/>
          </p:nvPr>
        </p:nvSpPr>
        <p:spPr>
          <a:ln/>
        </p:spPr>
      </p:sp>
      <p:sp>
        <p:nvSpPr>
          <p:cNvPr id="21506"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Placeholder 2"/>
          <p:cNvSpPr>
            <a:spLocks noGrp="1" noRot="1" noChangeArrowheads="1" noTextEdit="1"/>
          </p:cNvSpPr>
          <p:nvPr>
            <p:ph type="sldImg"/>
          </p:nvPr>
        </p:nvSpPr>
        <p:spPr>
          <a:ln/>
        </p:spPr>
      </p:sp>
      <p:sp>
        <p:nvSpPr>
          <p:cNvPr id="23554" name="Placeholder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Placeholder 2"/>
          <p:cNvSpPr>
            <a:spLocks noGrp="1" noRot="1" noChangeArrowheads="1" noTextEdit="1"/>
          </p:cNvSpPr>
          <p:nvPr>
            <p:ph type="sldImg"/>
          </p:nvPr>
        </p:nvSpPr>
        <p:spPr>
          <a:ln/>
        </p:spPr>
      </p:sp>
      <p:sp>
        <p:nvSpPr>
          <p:cNvPr id="77826" name="Placeholder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Placeholder 2"/>
          <p:cNvSpPr>
            <a:spLocks noGrp="1" noRot="1" noChangeArrowheads="1" noTextEdit="1"/>
          </p:cNvSpPr>
          <p:nvPr>
            <p:ph type="sldImg"/>
          </p:nvPr>
        </p:nvSpPr>
        <p:spPr>
          <a:ln/>
        </p:spPr>
      </p:sp>
      <p:sp>
        <p:nvSpPr>
          <p:cNvPr id="79874"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Placeholder 2"/>
          <p:cNvSpPr>
            <a:spLocks noGrp="1" noRot="1" noChangeArrowheads="1" noTextEdit="1"/>
          </p:cNvSpPr>
          <p:nvPr>
            <p:ph type="sldImg"/>
          </p:nvPr>
        </p:nvSpPr>
        <p:spPr>
          <a:ln/>
        </p:spPr>
      </p:sp>
      <p:sp>
        <p:nvSpPr>
          <p:cNvPr id="81922"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69" name="Placeholder 2"/>
          <p:cNvSpPr>
            <a:spLocks noGrp="1" noRot="1" noChangeArrowheads="1" noTextEdit="1"/>
          </p:cNvSpPr>
          <p:nvPr>
            <p:ph type="sldImg"/>
          </p:nvPr>
        </p:nvSpPr>
        <p:spPr>
          <a:ln/>
        </p:spPr>
      </p:sp>
      <p:sp>
        <p:nvSpPr>
          <p:cNvPr id="83970" name="Placeholder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375D24D-DE7C-48E2-B20A-DA90A171A8C7}" type="datetimeFigureOut">
              <a:rPr lang="it-IT"/>
              <a:pPr>
                <a:defRPr/>
              </a:pPr>
              <a:t>12/2/15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09D8894-034C-4774-859A-988AF811C9C9}" type="slidenum">
              <a:rPr lang="it-IT"/>
              <a:pPr>
                <a:defRPr/>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CB42ACE-B22B-4EDA-B6D7-47DB661A8C92}" type="datetimeFigureOut">
              <a:rPr lang="it-IT"/>
              <a:pPr>
                <a:defRPr/>
              </a:pPr>
              <a:t>12/2/15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5F3BA04-0A4F-47EE-B61E-777221CC61AE}" type="slidenum">
              <a:rPr lang="it-IT"/>
              <a:pPr>
                <a:defRPr/>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021772E-BF1F-4457-87A4-67508B23D2DE}" type="datetimeFigureOut">
              <a:rPr lang="it-IT"/>
              <a:pPr>
                <a:defRPr/>
              </a:pPr>
              <a:t>12/2/15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3841999-AD45-41AD-A48D-25FC9D276652}" type="slidenum">
              <a:rPr lang="it-IT"/>
              <a:pPr>
                <a:defRPr/>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E5AE38E-5DF8-4882-95B2-8275FBC82014}" type="datetimeFigureOut">
              <a:rPr lang="it-IT"/>
              <a:pPr>
                <a:defRPr/>
              </a:pPr>
              <a:t>12/2/15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1307614-6A8A-449D-B7D9-06FC1C7BE8BC}" type="slidenum">
              <a:rPr lang="it-IT"/>
              <a:pPr>
                <a:defRPr/>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91BF1D1-77DD-4916-92E8-F607195EA50B}" type="datetimeFigureOut">
              <a:rPr lang="it-IT"/>
              <a:pPr>
                <a:defRPr/>
              </a:pPr>
              <a:t>12/2/15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A5EE557-894E-4100-88B6-AD5E85DBA75E}" type="slidenum">
              <a:rPr lang="it-IT"/>
              <a:pPr>
                <a:defRPr/>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7E58155-1132-4973-ABE6-00BD5100ECF5}" type="datetimeFigureOut">
              <a:rPr lang="it-IT"/>
              <a:pPr>
                <a:defRPr/>
              </a:pPr>
              <a:t>12/2/15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1618AD8-C90F-4409-B591-F2D618DA9117}" type="slidenum">
              <a:rPr lang="it-IT"/>
              <a:pPr>
                <a:defRPr/>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0690085-03F4-4C4E-AC9F-4B43DAB1AB7F}" type="datetimeFigureOut">
              <a:rPr lang="it-IT"/>
              <a:pPr>
                <a:defRPr/>
              </a:pPr>
              <a:t>12/2/15</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90A57D29-3839-4D45-B954-2C1EDDEFA731}" type="slidenum">
              <a:rPr lang="it-IT"/>
              <a:pPr>
                <a:defRPr/>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6AFC1FB-4E38-48C8-A742-A00A21BDF4D4}" type="datetimeFigureOut">
              <a:rPr lang="it-IT"/>
              <a:pPr>
                <a:defRPr/>
              </a:pPr>
              <a:t>12/2/15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B576B02F-2E70-4B80-9BDF-ED2D59A6BD75}" type="slidenum">
              <a:rPr lang="it-IT"/>
              <a:pPr>
                <a:defRPr/>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545C4EC-EE24-4871-9176-A6030EFE998D}" type="datetimeFigureOut">
              <a:rPr lang="it-IT"/>
              <a:pPr>
                <a:defRPr/>
              </a:pPr>
              <a:t>12/2/15</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AA9723F-3069-4A58-B007-F7227776F834}" type="slidenum">
              <a:rPr lang="it-IT"/>
              <a:pPr>
                <a:defRPr/>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9BBE888-7173-4607-9762-F7133F435EFC}" type="datetimeFigureOut">
              <a:rPr lang="it-IT"/>
              <a:pPr>
                <a:defRPr/>
              </a:pPr>
              <a:t>12/2/15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22BFB81-CBFB-4CF2-9AD2-D54148F53CBA}" type="slidenum">
              <a:rPr lang="it-IT"/>
              <a:pPr>
                <a:defRPr/>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C0A211B-104C-438F-AE31-84A39D778BE2}" type="datetimeFigureOut">
              <a:rPr lang="it-IT"/>
              <a:pPr>
                <a:defRPr/>
              </a:pPr>
              <a:t>12/2/15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3A1466B-58A0-471B-B31B-2448354C5F43}" type="slidenum">
              <a:rPr lang="it-IT"/>
              <a:pPr>
                <a:defRPr/>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44FA7D0A-F109-48AD-9D7A-998A4D1FE970}" type="datetimeFigureOut">
              <a:rPr lang="it-IT"/>
              <a:pPr>
                <a:defRPr/>
              </a:pPr>
              <a:t>12/2/15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83DEB892-5915-4EDA-A67C-C410D28F94B6}"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eaLnBrk="0" fontAlgn="base" hangingPunct="0">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eaLnBrk="0" fontAlgn="base" hangingPunct="0">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oleObject" Target="../embeddings/oleObject1.bin"/><Relationship Id="rId8" Type="http://schemas.openxmlformats.org/officeDocument/2006/relationships/image" Target="../media/image10.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Rectangle 2"/>
          <p:cNvSpPr>
            <a:spLocks noGrp="1"/>
          </p:cNvSpPr>
          <p:nvPr>
            <p:ph type="ctrTitle"/>
          </p:nvPr>
        </p:nvSpPr>
        <p:spPr>
          <a:xfrm>
            <a:off x="685800" y="152400"/>
            <a:ext cx="7772400" cy="1143000"/>
          </a:xfrm>
        </p:spPr>
        <p:txBody>
          <a:bodyPr/>
          <a:lstStyle/>
          <a:p>
            <a:r>
              <a:rPr lang="en-GB"/>
              <a:t>SCIENZE DELLE RIPARAZIONI TISSUTALI</a:t>
            </a:r>
          </a:p>
        </p:txBody>
      </p:sp>
      <p:sp>
        <p:nvSpPr>
          <p:cNvPr id="14338" name="Rectangle 3"/>
          <p:cNvSpPr>
            <a:spLocks noGrp="1"/>
          </p:cNvSpPr>
          <p:nvPr>
            <p:ph type="subTitle" idx="1"/>
          </p:nvPr>
        </p:nvSpPr>
        <p:spPr>
          <a:xfrm>
            <a:off x="1371600" y="1905000"/>
            <a:ext cx="6400800" cy="1752600"/>
          </a:xfrm>
        </p:spPr>
        <p:txBody>
          <a:bodyPr/>
          <a:lstStyle/>
          <a:p>
            <a:r>
              <a:rPr lang="en-GB" b="1">
                <a:solidFill>
                  <a:srgbClr val="FF200B"/>
                </a:solidFill>
              </a:rPr>
              <a:t>L’ulcera come laboratorio vivente per comprendere i processi di riparazione e di rigenerazione tissutale e la risposta biologica alle cellule staminali. </a:t>
            </a:r>
          </a:p>
        </p:txBody>
      </p:sp>
      <p:pic>
        <p:nvPicPr>
          <p:cNvPr id="14339" name="Picture 4" descr="10"/>
          <p:cNvPicPr>
            <a:picLocks noChangeAspect="1" noChangeArrowheads="1"/>
          </p:cNvPicPr>
          <p:nvPr/>
        </p:nvPicPr>
        <p:blipFill>
          <a:blip r:embed="rId3"/>
          <a:srcRect/>
          <a:stretch>
            <a:fillRect/>
          </a:stretch>
        </p:blipFill>
        <p:spPr bwMode="auto">
          <a:xfrm>
            <a:off x="381000" y="4724400"/>
            <a:ext cx="2590800" cy="1941513"/>
          </a:xfrm>
          <a:prstGeom prst="rect">
            <a:avLst/>
          </a:prstGeom>
          <a:noFill/>
          <a:ln w="9525">
            <a:noFill/>
            <a:miter lim="800000"/>
            <a:headEnd/>
            <a:tailEnd/>
          </a:ln>
        </p:spPr>
      </p:pic>
      <p:pic>
        <p:nvPicPr>
          <p:cNvPr id="14340" name="Picture 5"/>
          <p:cNvPicPr>
            <a:picLocks noChangeAspect="1" noChangeArrowheads="1"/>
          </p:cNvPicPr>
          <p:nvPr/>
        </p:nvPicPr>
        <p:blipFill>
          <a:blip r:embed="rId4"/>
          <a:srcRect b="19617"/>
          <a:stretch>
            <a:fillRect/>
          </a:stretch>
        </p:blipFill>
        <p:spPr bwMode="auto">
          <a:xfrm>
            <a:off x="5715000" y="4724400"/>
            <a:ext cx="3187700" cy="1922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3" name="Picture 2" descr="C:\Users\michele\Desktop\Foto Mezzetti\altAprrcEXQy03WUOb9e9SSeOFjCVjbs_fm8kuxnWLl7MRe.jpg"/>
          <p:cNvPicPr>
            <a:picLocks noChangeAspect="1" noChangeArrowheads="1"/>
          </p:cNvPicPr>
          <p:nvPr/>
        </p:nvPicPr>
        <p:blipFill>
          <a:blip r:embed="rId3"/>
          <a:srcRect/>
          <a:stretch>
            <a:fillRect/>
          </a:stretch>
        </p:blipFill>
        <p:spPr bwMode="auto">
          <a:xfrm>
            <a:off x="755650" y="1144588"/>
            <a:ext cx="7608888" cy="5707062"/>
          </a:xfrm>
          <a:prstGeom prst="rect">
            <a:avLst/>
          </a:prstGeom>
          <a:noFill/>
          <a:ln w="9525">
            <a:noFill/>
            <a:miter lim="800000"/>
            <a:headEnd/>
            <a:tailEnd/>
          </a:ln>
        </p:spPr>
      </p:pic>
      <p:sp>
        <p:nvSpPr>
          <p:cNvPr id="84994" name="Titolo 1"/>
          <p:cNvSpPr>
            <a:spLocks noGrp="1"/>
          </p:cNvSpPr>
          <p:nvPr>
            <p:ph type="title"/>
          </p:nvPr>
        </p:nvSpPr>
        <p:spPr>
          <a:xfrm>
            <a:off x="457200" y="115888"/>
            <a:ext cx="8229600" cy="1143000"/>
          </a:xfrm>
        </p:spPr>
        <p:txBody>
          <a:bodyPr/>
          <a:lstStyle/>
          <a:p>
            <a:pPr eaLnBrk="1" hangingPunct="1"/>
            <a:r>
              <a:rPr lang="it-IT" sz="3200" b="1" smtClean="0"/>
              <a:t>24/12/2014: debridement chirurgico in S.O. in a.l. coadiuvato da laser pulsato</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7041" name="Picture 2" descr="C:\Users\michele\Desktop\Foto Mezzetti\altAiuOU8D7SKe2bQIo0ll7iCkezkLvztMJKXSTbzSn-HDk.jpg"/>
          <p:cNvPicPr>
            <a:picLocks noChangeAspect="1" noChangeArrowheads="1"/>
          </p:cNvPicPr>
          <p:nvPr/>
        </p:nvPicPr>
        <p:blipFill>
          <a:blip r:embed="rId3"/>
          <a:srcRect/>
          <a:stretch>
            <a:fillRect/>
          </a:stretch>
        </p:blipFill>
        <p:spPr bwMode="auto">
          <a:xfrm>
            <a:off x="179388" y="188913"/>
            <a:ext cx="8856662" cy="664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89" name="Picture 2" descr="C:\Users\michele\Desktop\Foto Mezzetti\altAmTsm3p1dpYZTSlyLouS1t-gk2ZWonf4ryj_ZdQF2ckw.jpg"/>
          <p:cNvPicPr>
            <a:picLocks noChangeAspect="1" noChangeArrowheads="1"/>
          </p:cNvPicPr>
          <p:nvPr/>
        </p:nvPicPr>
        <p:blipFill>
          <a:blip r:embed="rId3"/>
          <a:srcRect/>
          <a:stretch>
            <a:fillRect/>
          </a:stretch>
        </p:blipFill>
        <p:spPr bwMode="auto">
          <a:xfrm>
            <a:off x="250825" y="223838"/>
            <a:ext cx="8713788" cy="6535737"/>
          </a:xfrm>
          <a:prstGeom prst="rect">
            <a:avLst/>
          </a:prstGeom>
          <a:noFill/>
          <a:ln w="9525">
            <a:noFill/>
            <a:miter lim="800000"/>
            <a:headEnd/>
            <a:tailEnd/>
          </a:ln>
        </p:spPr>
      </p:pic>
      <p:sp>
        <p:nvSpPr>
          <p:cNvPr id="89090" name="Titolo 1"/>
          <p:cNvSpPr>
            <a:spLocks noGrp="1"/>
          </p:cNvSpPr>
          <p:nvPr>
            <p:ph type="title"/>
          </p:nvPr>
        </p:nvSpPr>
        <p:spPr>
          <a:xfrm>
            <a:off x="457200" y="620713"/>
            <a:ext cx="8229600" cy="1143000"/>
          </a:xfrm>
        </p:spPr>
        <p:txBody>
          <a:bodyPr/>
          <a:lstStyle/>
          <a:p>
            <a:pPr eaLnBrk="1" hangingPunct="1"/>
            <a:r>
              <a:rPr lang="it-IT" sz="3200" b="1" smtClean="0">
                <a:solidFill>
                  <a:schemeClr val="bg1"/>
                </a:solidFill>
              </a:rPr>
              <a:t>Preparazione del letto di ferita con blu di metilene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137" name="Picture 2" descr="C:\Users\michele\Desktop\Foto Mezzetti\altAs4j7DholWZL5s5cg9MJtCtXOtpQ8qaz9Yqgs-1H6no-.jpg"/>
          <p:cNvPicPr>
            <a:picLocks noChangeAspect="1" noChangeArrowheads="1"/>
          </p:cNvPicPr>
          <p:nvPr/>
        </p:nvPicPr>
        <p:blipFill>
          <a:blip r:embed="rId3"/>
          <a:srcRect/>
          <a:stretch>
            <a:fillRect/>
          </a:stretch>
        </p:blipFill>
        <p:spPr bwMode="auto">
          <a:xfrm>
            <a:off x="107950" y="115888"/>
            <a:ext cx="8856663" cy="6643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Titolo 1"/>
          <p:cNvSpPr>
            <a:spLocks noGrp="1"/>
          </p:cNvSpPr>
          <p:nvPr>
            <p:ph type="title"/>
          </p:nvPr>
        </p:nvSpPr>
        <p:spPr/>
        <p:txBody>
          <a:bodyPr/>
          <a:lstStyle/>
          <a:p>
            <a:pPr eaLnBrk="1" hangingPunct="1"/>
            <a:r>
              <a:rPr lang="it-IT" sz="3200" b="1" smtClean="0"/>
              <a:t>Erogazione di energia laser pulsata </a:t>
            </a:r>
          </a:p>
        </p:txBody>
      </p:sp>
      <p:pic>
        <p:nvPicPr>
          <p:cNvPr id="93186" name="Picture 2" descr="C:\Users\michele\Desktop\Foto Mezzetti\altAjgtXk4BDYiTqEiS8z6ND4TCxOgirFOg_UHMA39lNFPW.jpg"/>
          <p:cNvPicPr>
            <a:picLocks noChangeAspect="1" noChangeArrowheads="1"/>
          </p:cNvPicPr>
          <p:nvPr/>
        </p:nvPicPr>
        <p:blipFill>
          <a:blip r:embed="rId3"/>
          <a:srcRect/>
          <a:stretch>
            <a:fillRect/>
          </a:stretch>
        </p:blipFill>
        <p:spPr bwMode="auto">
          <a:xfrm>
            <a:off x="107950" y="1484313"/>
            <a:ext cx="8832850" cy="496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5233" name="Picture 2" descr="C:\Users\michele\Desktop\Foto Mezzetti\altAvXl9ax4dFFP5xZhavdAdGwzDJAlA6trSGJ6_ZNi-TUQ.jpg"/>
          <p:cNvPicPr>
            <a:picLocks noChangeAspect="1" noChangeArrowheads="1"/>
          </p:cNvPicPr>
          <p:nvPr/>
        </p:nvPicPr>
        <p:blipFill>
          <a:blip r:embed="rId3"/>
          <a:srcRect/>
          <a:stretch>
            <a:fillRect/>
          </a:stretch>
        </p:blipFill>
        <p:spPr bwMode="auto">
          <a:xfrm>
            <a:off x="227013" y="115888"/>
            <a:ext cx="8737600" cy="6553200"/>
          </a:xfrm>
          <a:prstGeom prst="rect">
            <a:avLst/>
          </a:prstGeom>
          <a:noFill/>
          <a:ln w="9525">
            <a:noFill/>
            <a:miter lim="800000"/>
            <a:headEnd/>
            <a:tailEnd/>
          </a:ln>
        </p:spPr>
      </p:pic>
      <p:sp>
        <p:nvSpPr>
          <p:cNvPr id="95234" name="Titolo 1"/>
          <p:cNvSpPr>
            <a:spLocks noGrp="1"/>
          </p:cNvSpPr>
          <p:nvPr>
            <p:ph type="title"/>
          </p:nvPr>
        </p:nvSpPr>
        <p:spPr>
          <a:xfrm>
            <a:off x="457200" y="341313"/>
            <a:ext cx="8229600" cy="1143000"/>
          </a:xfrm>
        </p:spPr>
        <p:txBody>
          <a:bodyPr/>
          <a:lstStyle/>
          <a:p>
            <a:pPr eaLnBrk="1" hangingPunct="1"/>
            <a:r>
              <a:rPr lang="it-IT" sz="3200" b="1" smtClean="0"/>
              <a:t>Debridement chirurgico in a.l. (prilocaina)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7281" name="Picture 2" descr="C:\Users\michele\Desktop\Foto Mezzetti\altAu86p1jfaioLQdScbxyka0llni9RUrwR9UqZnyiZTkLN.jpg"/>
          <p:cNvPicPr>
            <a:picLocks noChangeAspect="1" noChangeArrowheads="1"/>
          </p:cNvPicPr>
          <p:nvPr/>
        </p:nvPicPr>
        <p:blipFill>
          <a:blip r:embed="rId3"/>
          <a:srcRect/>
          <a:stretch>
            <a:fillRect/>
          </a:stretch>
        </p:blipFill>
        <p:spPr bwMode="auto">
          <a:xfrm>
            <a:off x="179388" y="115888"/>
            <a:ext cx="8834437" cy="662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9329" name="Picture 2" descr="C:\Users\michele\Desktop\Foto Mezzetti\altAt8WMAPPQvCHAyH7sML5SeSKzCWiDZ3XkNGmCYfx_5X1.jpg"/>
          <p:cNvPicPr>
            <a:picLocks noChangeAspect="1" noChangeArrowheads="1"/>
          </p:cNvPicPr>
          <p:nvPr/>
        </p:nvPicPr>
        <p:blipFill>
          <a:blip r:embed="rId3"/>
          <a:srcRect/>
          <a:stretch>
            <a:fillRect/>
          </a:stretch>
        </p:blipFill>
        <p:spPr bwMode="auto">
          <a:xfrm>
            <a:off x="179388" y="188913"/>
            <a:ext cx="8802687" cy="660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7" name="Titolo 1"/>
          <p:cNvSpPr>
            <a:spLocks noGrp="1"/>
          </p:cNvSpPr>
          <p:nvPr>
            <p:ph type="title"/>
          </p:nvPr>
        </p:nvSpPr>
        <p:spPr>
          <a:xfrm>
            <a:off x="457200" y="198438"/>
            <a:ext cx="8229600" cy="1143000"/>
          </a:xfrm>
        </p:spPr>
        <p:txBody>
          <a:bodyPr/>
          <a:lstStyle/>
          <a:p>
            <a:pPr eaLnBrk="1" hangingPunct="1"/>
            <a:r>
              <a:rPr lang="it-IT" sz="3200" b="1" smtClean="0"/>
              <a:t>30/12/14</a:t>
            </a:r>
          </a:p>
        </p:txBody>
      </p:sp>
      <p:pic>
        <p:nvPicPr>
          <p:cNvPr id="101378" name="Picture 2" descr="C:\Users\michele\Desktop\Foto Mezzetti\WP_20141222_001.jpg"/>
          <p:cNvPicPr>
            <a:picLocks noChangeAspect="1" noChangeArrowheads="1"/>
          </p:cNvPicPr>
          <p:nvPr/>
        </p:nvPicPr>
        <p:blipFill>
          <a:blip r:embed="rId3"/>
          <a:srcRect/>
          <a:stretch>
            <a:fillRect/>
          </a:stretch>
        </p:blipFill>
        <p:spPr bwMode="auto">
          <a:xfrm>
            <a:off x="107950" y="1268413"/>
            <a:ext cx="8951913" cy="5040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5" name="Text Box 2"/>
          <p:cNvSpPr txBox="1">
            <a:spLocks noChangeArrowheads="1"/>
          </p:cNvSpPr>
          <p:nvPr/>
        </p:nvSpPr>
        <p:spPr bwMode="auto">
          <a:xfrm>
            <a:off x="457200" y="304800"/>
            <a:ext cx="82296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b="1"/>
              <a:t>PLANNING DIAGNOSTICO TERAPEUTICO</a:t>
            </a:r>
          </a:p>
        </p:txBody>
      </p:sp>
      <p:sp>
        <p:nvSpPr>
          <p:cNvPr id="103426" name="Text Box 3"/>
          <p:cNvSpPr txBox="1">
            <a:spLocks noChangeArrowheads="1"/>
          </p:cNvSpPr>
          <p:nvPr/>
        </p:nvSpPr>
        <p:spPr bwMode="auto">
          <a:xfrm>
            <a:off x="3429000" y="990600"/>
            <a:ext cx="2438400" cy="822325"/>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b="1"/>
              <a:t>Progetto terapeutico</a:t>
            </a:r>
          </a:p>
        </p:txBody>
      </p:sp>
      <p:sp>
        <p:nvSpPr>
          <p:cNvPr id="103427" name="Text Box 4"/>
          <p:cNvSpPr txBox="1">
            <a:spLocks noChangeArrowheads="1"/>
          </p:cNvSpPr>
          <p:nvPr/>
        </p:nvSpPr>
        <p:spPr bwMode="auto">
          <a:xfrm>
            <a:off x="228600" y="990600"/>
            <a:ext cx="2438400" cy="1069975"/>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sz="1600" b="1"/>
              <a:t>IVC trattata con terapia endovascolare ecoguidata con foam sclerosante</a:t>
            </a:r>
          </a:p>
        </p:txBody>
      </p:sp>
      <p:sp>
        <p:nvSpPr>
          <p:cNvPr id="103428" name="Line 5"/>
          <p:cNvSpPr>
            <a:spLocks noChangeShapeType="1"/>
          </p:cNvSpPr>
          <p:nvPr/>
        </p:nvSpPr>
        <p:spPr bwMode="auto">
          <a:xfrm flipH="1">
            <a:off x="2667000" y="1371600"/>
            <a:ext cx="762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03429" name="Text Box 6"/>
          <p:cNvSpPr txBox="1">
            <a:spLocks noChangeArrowheads="1"/>
          </p:cNvSpPr>
          <p:nvPr/>
        </p:nvSpPr>
        <p:spPr bwMode="auto">
          <a:xfrm>
            <a:off x="6477000" y="990600"/>
            <a:ext cx="2438400" cy="1803400"/>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sz="1600" b="1" u="sng">
                <a:solidFill>
                  <a:schemeClr val="hlink"/>
                </a:solidFill>
              </a:rPr>
              <a:t>PAD trattata con prostaciclina sintetica</a:t>
            </a:r>
            <a:r>
              <a:rPr lang="en-GB" sz="1600" b="1"/>
              <a:t>, scompenso cardiaco e iperaldosteronismo secondario trattati con diuretici risparmiatori di potassio </a:t>
            </a:r>
          </a:p>
        </p:txBody>
      </p:sp>
      <p:sp>
        <p:nvSpPr>
          <p:cNvPr id="103430" name="Line 7"/>
          <p:cNvSpPr>
            <a:spLocks noChangeShapeType="1"/>
          </p:cNvSpPr>
          <p:nvPr/>
        </p:nvSpPr>
        <p:spPr bwMode="auto">
          <a:xfrm flipH="1">
            <a:off x="5867400" y="1371600"/>
            <a:ext cx="6096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03431" name="Text Box 8"/>
          <p:cNvSpPr txBox="1">
            <a:spLocks noChangeArrowheads="1"/>
          </p:cNvSpPr>
          <p:nvPr/>
        </p:nvSpPr>
        <p:spPr bwMode="auto">
          <a:xfrm>
            <a:off x="2514600" y="2205038"/>
            <a:ext cx="3810000" cy="1925637"/>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sz="1600" b="1"/>
              <a:t>Terapia locale: TIME</a:t>
            </a:r>
          </a:p>
          <a:p>
            <a:pPr algn="ctr">
              <a:spcBef>
                <a:spcPct val="50000"/>
              </a:spcBef>
            </a:pPr>
            <a:r>
              <a:rPr lang="en-GB" sz="1600" b="1" u="sng">
                <a:solidFill>
                  <a:schemeClr val="hlink"/>
                </a:solidFill>
              </a:rPr>
              <a:t>Debridment laser assistito</a:t>
            </a:r>
            <a:endParaRPr lang="en-GB" sz="1600" b="1">
              <a:solidFill>
                <a:schemeClr val="hlink"/>
              </a:solidFill>
            </a:endParaRPr>
          </a:p>
          <a:p>
            <a:pPr algn="ctr">
              <a:spcBef>
                <a:spcPct val="50000"/>
              </a:spcBef>
            </a:pPr>
            <a:r>
              <a:rPr lang="en-GB" sz="1600" b="1"/>
              <a:t>Antibiotico terapia sistemica</a:t>
            </a:r>
          </a:p>
          <a:p>
            <a:pPr algn="ctr">
              <a:spcBef>
                <a:spcPct val="50000"/>
              </a:spcBef>
            </a:pPr>
            <a:r>
              <a:rPr lang="en-GB" sz="1600" b="1"/>
              <a:t>Compressione inelastica e </a:t>
            </a:r>
            <a:r>
              <a:rPr lang="en-GB" sz="1600" b="1" u="sng">
                <a:solidFill>
                  <a:schemeClr val="hlink"/>
                </a:solidFill>
              </a:rPr>
              <a:t>medicazioni avanzate per la riduzione delle proteasi nell’essudato</a:t>
            </a:r>
            <a:endParaRPr lang="en-GB" sz="1600" b="1"/>
          </a:p>
        </p:txBody>
      </p:sp>
      <p:sp>
        <p:nvSpPr>
          <p:cNvPr id="103432" name="Line 9"/>
          <p:cNvSpPr>
            <a:spLocks noChangeShapeType="1"/>
          </p:cNvSpPr>
          <p:nvPr/>
        </p:nvSpPr>
        <p:spPr bwMode="auto">
          <a:xfrm>
            <a:off x="4648200" y="1828800"/>
            <a:ext cx="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5" name="Picture 2" descr="C:\Users\michele\Desktop\Foto Mezzetti\WP_20141015_002.jpg"/>
          <p:cNvPicPr>
            <a:picLocks noChangeAspect="1" noChangeArrowheads="1"/>
          </p:cNvPicPr>
          <p:nvPr/>
        </p:nvPicPr>
        <p:blipFill>
          <a:blip r:embed="rId3"/>
          <a:srcRect/>
          <a:stretch>
            <a:fillRect/>
          </a:stretch>
        </p:blipFill>
        <p:spPr bwMode="auto">
          <a:xfrm>
            <a:off x="179388" y="115888"/>
            <a:ext cx="3892550" cy="6626225"/>
          </a:xfrm>
          <a:prstGeom prst="rect">
            <a:avLst/>
          </a:prstGeom>
          <a:noFill/>
          <a:ln w="9525">
            <a:noFill/>
            <a:miter lim="800000"/>
            <a:headEnd/>
            <a:tailEnd/>
          </a:ln>
        </p:spPr>
      </p:pic>
      <p:pic>
        <p:nvPicPr>
          <p:cNvPr id="16386" name="Picture 2" descr="C:\Users\michele\Desktop\Foto Mezzetti\WP_20141015_003.jpg"/>
          <p:cNvPicPr>
            <a:picLocks noChangeAspect="1" noChangeArrowheads="1"/>
          </p:cNvPicPr>
          <p:nvPr/>
        </p:nvPicPr>
        <p:blipFill>
          <a:blip r:embed="rId4"/>
          <a:srcRect/>
          <a:stretch>
            <a:fillRect/>
          </a:stretch>
        </p:blipFill>
        <p:spPr bwMode="auto">
          <a:xfrm>
            <a:off x="4946650" y="139700"/>
            <a:ext cx="3743325" cy="6650038"/>
          </a:xfrm>
          <a:prstGeom prst="rect">
            <a:avLst/>
          </a:prstGeom>
          <a:noFill/>
          <a:ln w="9525">
            <a:noFill/>
            <a:miter lim="800000"/>
            <a:headEnd/>
            <a:tailEnd/>
          </a:ln>
        </p:spPr>
      </p:pic>
      <p:sp>
        <p:nvSpPr>
          <p:cNvPr id="16387" name="Titolo 1"/>
          <p:cNvSpPr>
            <a:spLocks noGrp="1"/>
          </p:cNvSpPr>
          <p:nvPr>
            <p:ph type="ctrTitle"/>
          </p:nvPr>
        </p:nvSpPr>
        <p:spPr>
          <a:xfrm>
            <a:off x="179388" y="115888"/>
            <a:ext cx="6403975" cy="1296987"/>
          </a:xfrm>
        </p:spPr>
        <p:txBody>
          <a:bodyPr/>
          <a:lstStyle/>
          <a:p>
            <a:pPr eaLnBrk="1" hangingPunct="1"/>
            <a:r>
              <a:rPr lang="it-IT" sz="3200" b="1" smtClean="0"/>
              <a:t>M.L: presa in carico 15/10/2014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3" name="Titolo 1"/>
          <p:cNvSpPr>
            <a:spLocks noGrp="1"/>
          </p:cNvSpPr>
          <p:nvPr>
            <p:ph type="title"/>
          </p:nvPr>
        </p:nvSpPr>
        <p:spPr/>
        <p:txBody>
          <a:bodyPr/>
          <a:lstStyle/>
          <a:p>
            <a:pPr eaLnBrk="1" hangingPunct="1"/>
            <a:r>
              <a:rPr lang="it-IT" sz="3200" b="1" smtClean="0"/>
              <a:t>19/1/2015</a:t>
            </a:r>
          </a:p>
        </p:txBody>
      </p:sp>
      <p:pic>
        <p:nvPicPr>
          <p:cNvPr id="105474" name="Picture 2" descr="C:\Users\michele\Desktop\Foto Mezzetti\WP_20150112_001.jpg"/>
          <p:cNvPicPr>
            <a:picLocks noChangeAspect="1" noChangeArrowheads="1"/>
          </p:cNvPicPr>
          <p:nvPr/>
        </p:nvPicPr>
        <p:blipFill>
          <a:blip r:embed="rId3"/>
          <a:srcRect/>
          <a:stretch>
            <a:fillRect/>
          </a:stretch>
        </p:blipFill>
        <p:spPr bwMode="auto">
          <a:xfrm>
            <a:off x="139700" y="1484313"/>
            <a:ext cx="8824913" cy="496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1" name="Text Box 2"/>
          <p:cNvSpPr txBox="1">
            <a:spLocks noChangeArrowheads="1"/>
          </p:cNvSpPr>
          <p:nvPr/>
        </p:nvSpPr>
        <p:spPr bwMode="auto">
          <a:xfrm>
            <a:off x="457200" y="304800"/>
            <a:ext cx="82296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b="1"/>
              <a:t>PLANNING DIAGNOSTICO TERAPEUTICO</a:t>
            </a:r>
          </a:p>
        </p:txBody>
      </p:sp>
      <p:sp>
        <p:nvSpPr>
          <p:cNvPr id="107522" name="Text Box 3"/>
          <p:cNvSpPr txBox="1">
            <a:spLocks noChangeArrowheads="1"/>
          </p:cNvSpPr>
          <p:nvPr/>
        </p:nvSpPr>
        <p:spPr bwMode="auto">
          <a:xfrm>
            <a:off x="3429000" y="990600"/>
            <a:ext cx="2438400" cy="822325"/>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b="1"/>
              <a:t>Progetto terapeutico</a:t>
            </a:r>
          </a:p>
        </p:txBody>
      </p:sp>
      <p:sp>
        <p:nvSpPr>
          <p:cNvPr id="107523" name="Text Box 4"/>
          <p:cNvSpPr txBox="1">
            <a:spLocks noChangeArrowheads="1"/>
          </p:cNvSpPr>
          <p:nvPr/>
        </p:nvSpPr>
        <p:spPr bwMode="auto">
          <a:xfrm>
            <a:off x="228600" y="990600"/>
            <a:ext cx="2438400" cy="1069975"/>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sz="1600" b="1"/>
              <a:t>IVC trattata con terapia endovascolare ecoguidata con foam sclerosante</a:t>
            </a:r>
          </a:p>
        </p:txBody>
      </p:sp>
      <p:sp>
        <p:nvSpPr>
          <p:cNvPr id="107524" name="Line 5"/>
          <p:cNvSpPr>
            <a:spLocks noChangeShapeType="1"/>
          </p:cNvSpPr>
          <p:nvPr/>
        </p:nvSpPr>
        <p:spPr bwMode="auto">
          <a:xfrm flipH="1">
            <a:off x="2667000" y="1371600"/>
            <a:ext cx="762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07525" name="Text Box 6"/>
          <p:cNvSpPr txBox="1">
            <a:spLocks noChangeArrowheads="1"/>
          </p:cNvSpPr>
          <p:nvPr/>
        </p:nvSpPr>
        <p:spPr bwMode="auto">
          <a:xfrm>
            <a:off x="6477000" y="990600"/>
            <a:ext cx="2438400" cy="1803400"/>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sz="1600" b="1" u="sng">
                <a:solidFill>
                  <a:schemeClr val="hlink"/>
                </a:solidFill>
              </a:rPr>
              <a:t>PAD trattata con prostaciclina sintetica</a:t>
            </a:r>
            <a:r>
              <a:rPr lang="en-GB" sz="1600" b="1"/>
              <a:t>, scompenso cardiaco e iperaldosteronismo secondario trattati con diuretici risparmiatori di potassio </a:t>
            </a:r>
          </a:p>
        </p:txBody>
      </p:sp>
      <p:sp>
        <p:nvSpPr>
          <p:cNvPr id="107526" name="Line 7"/>
          <p:cNvSpPr>
            <a:spLocks noChangeShapeType="1"/>
          </p:cNvSpPr>
          <p:nvPr/>
        </p:nvSpPr>
        <p:spPr bwMode="auto">
          <a:xfrm flipH="1">
            <a:off x="5867400" y="1371600"/>
            <a:ext cx="6096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07527" name="Text Box 8"/>
          <p:cNvSpPr txBox="1">
            <a:spLocks noChangeArrowheads="1"/>
          </p:cNvSpPr>
          <p:nvPr/>
        </p:nvSpPr>
        <p:spPr bwMode="auto">
          <a:xfrm>
            <a:off x="2514600" y="2205038"/>
            <a:ext cx="3810000" cy="1925637"/>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sz="1600" b="1"/>
              <a:t>Terapia locale: TIME</a:t>
            </a:r>
          </a:p>
          <a:p>
            <a:pPr algn="ctr">
              <a:spcBef>
                <a:spcPct val="50000"/>
              </a:spcBef>
            </a:pPr>
            <a:r>
              <a:rPr lang="en-GB" sz="1600" b="1" u="sng">
                <a:solidFill>
                  <a:schemeClr val="hlink"/>
                </a:solidFill>
              </a:rPr>
              <a:t>Debridment laser assistito</a:t>
            </a:r>
            <a:endParaRPr lang="en-GB" sz="1600" b="1">
              <a:solidFill>
                <a:schemeClr val="hlink"/>
              </a:solidFill>
            </a:endParaRPr>
          </a:p>
          <a:p>
            <a:pPr algn="ctr">
              <a:spcBef>
                <a:spcPct val="50000"/>
              </a:spcBef>
            </a:pPr>
            <a:r>
              <a:rPr lang="en-GB" sz="1600" b="1"/>
              <a:t>Antibiotico terapia sistemica</a:t>
            </a:r>
          </a:p>
          <a:p>
            <a:pPr algn="ctr">
              <a:spcBef>
                <a:spcPct val="50000"/>
              </a:spcBef>
            </a:pPr>
            <a:r>
              <a:rPr lang="en-GB" sz="1600" b="1"/>
              <a:t>Compressione inelastica e </a:t>
            </a:r>
            <a:r>
              <a:rPr lang="en-GB" sz="1600" b="1" u="sng">
                <a:solidFill>
                  <a:schemeClr val="hlink"/>
                </a:solidFill>
              </a:rPr>
              <a:t>medicazioni avanzate per la riduzione delle proteasi nell’essudato</a:t>
            </a:r>
            <a:endParaRPr lang="en-GB" sz="1600" b="1"/>
          </a:p>
        </p:txBody>
      </p:sp>
      <p:sp>
        <p:nvSpPr>
          <p:cNvPr id="107528" name="Line 9"/>
          <p:cNvSpPr>
            <a:spLocks noChangeShapeType="1"/>
          </p:cNvSpPr>
          <p:nvPr/>
        </p:nvSpPr>
        <p:spPr bwMode="auto">
          <a:xfrm>
            <a:off x="4648200" y="1828800"/>
            <a:ext cx="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07529" name="Line 10"/>
          <p:cNvSpPr>
            <a:spLocks noChangeShapeType="1"/>
          </p:cNvSpPr>
          <p:nvPr/>
        </p:nvSpPr>
        <p:spPr bwMode="auto">
          <a:xfrm>
            <a:off x="4495800" y="4114800"/>
            <a:ext cx="0" cy="76200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107530" name="Text Box 11"/>
          <p:cNvSpPr txBox="1">
            <a:spLocks noChangeArrowheads="1"/>
          </p:cNvSpPr>
          <p:nvPr/>
        </p:nvSpPr>
        <p:spPr bwMode="auto">
          <a:xfrm>
            <a:off x="2667000" y="4892675"/>
            <a:ext cx="3733800" cy="1552575"/>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b="1"/>
              <a:t>Innesto di cellule staminali autologhe prelevate dal grasso sottocutaneo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69" name="Picture 1" descr="8 ML ASPIRAZ 4"/>
          <p:cNvPicPr>
            <a:picLocks noChangeAspect="1" noChangeArrowheads="1"/>
          </p:cNvPicPr>
          <p:nvPr/>
        </p:nvPicPr>
        <p:blipFill>
          <a:blip r:embed="rId3"/>
          <a:srcRect t="28847" r="26923"/>
          <a:stretch>
            <a:fillRect/>
          </a:stretch>
        </p:blipFill>
        <p:spPr bwMode="auto">
          <a:xfrm>
            <a:off x="0" y="381000"/>
            <a:ext cx="4343400" cy="5638800"/>
          </a:xfrm>
          <a:prstGeom prst="rect">
            <a:avLst/>
          </a:prstGeom>
          <a:noFill/>
          <a:ln w="9525">
            <a:noFill/>
            <a:miter lim="800000"/>
            <a:headEnd/>
            <a:tailEnd/>
          </a:ln>
        </p:spPr>
      </p:pic>
      <p:pic>
        <p:nvPicPr>
          <p:cNvPr id="109570" name="Picture 2" descr="16 ML ASPIRATO PRONTO"/>
          <p:cNvPicPr>
            <a:picLocks noChangeAspect="1" noChangeArrowheads="1"/>
          </p:cNvPicPr>
          <p:nvPr/>
        </p:nvPicPr>
        <p:blipFill>
          <a:blip r:embed="rId4"/>
          <a:srcRect/>
          <a:stretch>
            <a:fillRect/>
          </a:stretch>
        </p:blipFill>
        <p:spPr bwMode="auto">
          <a:xfrm>
            <a:off x="4495800" y="457200"/>
            <a:ext cx="42291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1617" name="Picture 1" descr="8 ML ASPIRAZ 4"/>
          <p:cNvPicPr>
            <a:picLocks noChangeAspect="1" noChangeArrowheads="1"/>
          </p:cNvPicPr>
          <p:nvPr/>
        </p:nvPicPr>
        <p:blipFill>
          <a:blip r:embed="rId3"/>
          <a:srcRect l="20512" t="49039" r="38461" b="8653"/>
          <a:stretch>
            <a:fillRect/>
          </a:stretch>
        </p:blipFill>
        <p:spPr bwMode="auto">
          <a:xfrm>
            <a:off x="76200" y="306388"/>
            <a:ext cx="2954338" cy="4060825"/>
          </a:xfrm>
          <a:prstGeom prst="rect">
            <a:avLst/>
          </a:prstGeom>
          <a:noFill/>
          <a:ln w="9525">
            <a:noFill/>
            <a:miter lim="800000"/>
            <a:headEnd/>
            <a:tailEnd/>
          </a:ln>
        </p:spPr>
      </p:pic>
      <p:pic>
        <p:nvPicPr>
          <p:cNvPr id="111618" name="Picture 2" descr="16 ML ASPIRATO PRONTO"/>
          <p:cNvPicPr>
            <a:picLocks noChangeAspect="1" noChangeArrowheads="1"/>
          </p:cNvPicPr>
          <p:nvPr/>
        </p:nvPicPr>
        <p:blipFill>
          <a:blip r:embed="rId4"/>
          <a:srcRect b="20270"/>
          <a:stretch>
            <a:fillRect/>
          </a:stretch>
        </p:blipFill>
        <p:spPr bwMode="auto">
          <a:xfrm>
            <a:off x="2971800" y="304800"/>
            <a:ext cx="3814763" cy="4054475"/>
          </a:xfrm>
          <a:prstGeom prst="rect">
            <a:avLst/>
          </a:prstGeom>
          <a:noFill/>
          <a:ln w="9525">
            <a:noFill/>
            <a:miter lim="800000"/>
            <a:headEnd/>
            <a:tailEnd/>
          </a:ln>
        </p:spPr>
      </p:pic>
      <p:pic>
        <p:nvPicPr>
          <p:cNvPr id="111619" name="Picture 1" descr="18 ML CENTRIFUGA 1"/>
          <p:cNvPicPr>
            <a:picLocks noChangeAspect="1" noChangeArrowheads="1"/>
          </p:cNvPicPr>
          <p:nvPr/>
        </p:nvPicPr>
        <p:blipFill>
          <a:blip r:embed="rId5"/>
          <a:srcRect/>
          <a:stretch>
            <a:fillRect/>
          </a:stretch>
        </p:blipFill>
        <p:spPr bwMode="auto">
          <a:xfrm>
            <a:off x="5959475" y="304800"/>
            <a:ext cx="3032125" cy="4040188"/>
          </a:xfrm>
          <a:prstGeom prst="rect">
            <a:avLst/>
          </a:prstGeom>
          <a:noFill/>
          <a:ln w="9525">
            <a:noFill/>
            <a:miter lim="800000"/>
            <a:headEnd/>
            <a:tailEnd/>
          </a:ln>
        </p:spPr>
      </p:pic>
      <p:sp>
        <p:nvSpPr>
          <p:cNvPr id="111620" name="Text Box 6"/>
          <p:cNvSpPr txBox="1">
            <a:spLocks noChangeArrowheads="1"/>
          </p:cNvSpPr>
          <p:nvPr/>
        </p:nvSpPr>
        <p:spPr bwMode="auto">
          <a:xfrm>
            <a:off x="2514600" y="3886200"/>
            <a:ext cx="404813" cy="457200"/>
          </a:xfrm>
          <a:prstGeom prst="rect">
            <a:avLst/>
          </a:prstGeom>
          <a:noFill/>
          <a:ln w="9525">
            <a:noFill/>
            <a:miter lim="800000"/>
            <a:headEnd/>
            <a:tailEnd/>
          </a:ln>
        </p:spPr>
        <p:txBody>
          <a:bodyPr wrap="none">
            <a:prstTxWarp prst="textNoShape">
              <a:avLst/>
            </a:prstTxWarp>
            <a:spAutoFit/>
          </a:bodyPr>
          <a:lstStyle/>
          <a:p>
            <a:r>
              <a:rPr lang="en-GB" b="1"/>
              <a:t>A</a:t>
            </a:r>
          </a:p>
        </p:txBody>
      </p:sp>
      <p:sp>
        <p:nvSpPr>
          <p:cNvPr id="111621" name="Text Box 7"/>
          <p:cNvSpPr txBox="1">
            <a:spLocks noChangeArrowheads="1"/>
          </p:cNvSpPr>
          <p:nvPr/>
        </p:nvSpPr>
        <p:spPr bwMode="auto">
          <a:xfrm>
            <a:off x="5462588" y="3886200"/>
            <a:ext cx="404812" cy="457200"/>
          </a:xfrm>
          <a:prstGeom prst="rect">
            <a:avLst/>
          </a:prstGeom>
          <a:noFill/>
          <a:ln w="9525">
            <a:noFill/>
            <a:miter lim="800000"/>
            <a:headEnd/>
            <a:tailEnd/>
          </a:ln>
        </p:spPr>
        <p:txBody>
          <a:bodyPr wrap="none">
            <a:prstTxWarp prst="textNoShape">
              <a:avLst/>
            </a:prstTxWarp>
            <a:spAutoFit/>
          </a:bodyPr>
          <a:lstStyle/>
          <a:p>
            <a:r>
              <a:rPr lang="en-GB" b="1"/>
              <a:t>B</a:t>
            </a:r>
          </a:p>
        </p:txBody>
      </p:sp>
      <p:sp>
        <p:nvSpPr>
          <p:cNvPr id="111622" name="Text Box 8"/>
          <p:cNvSpPr txBox="1">
            <a:spLocks noChangeArrowheads="1"/>
          </p:cNvSpPr>
          <p:nvPr/>
        </p:nvSpPr>
        <p:spPr bwMode="auto">
          <a:xfrm>
            <a:off x="8510588" y="3886200"/>
            <a:ext cx="404812" cy="457200"/>
          </a:xfrm>
          <a:prstGeom prst="rect">
            <a:avLst/>
          </a:prstGeom>
          <a:noFill/>
          <a:ln w="9525">
            <a:noFill/>
            <a:miter lim="800000"/>
            <a:headEnd/>
            <a:tailEnd/>
          </a:ln>
        </p:spPr>
        <p:txBody>
          <a:bodyPr wrap="none">
            <a:prstTxWarp prst="textNoShape">
              <a:avLst/>
            </a:prstTxWarp>
            <a:spAutoFit/>
          </a:bodyPr>
          <a:lstStyle/>
          <a:p>
            <a:r>
              <a:rPr lang="en-GB" b="1"/>
              <a:t>C</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3665" name="Picture 2" descr="23 ML CENTRIFUGATO 2"/>
          <p:cNvPicPr>
            <a:picLocks noChangeAspect="1" noChangeArrowheads="1"/>
          </p:cNvPicPr>
          <p:nvPr/>
        </p:nvPicPr>
        <p:blipFill>
          <a:blip r:embed="rId3"/>
          <a:srcRect l="14859" t="7230" r="30522" b="10843"/>
          <a:stretch>
            <a:fillRect/>
          </a:stretch>
        </p:blipFill>
        <p:spPr bwMode="auto">
          <a:xfrm>
            <a:off x="1295400" y="838200"/>
            <a:ext cx="2400300" cy="4800600"/>
          </a:xfrm>
          <a:prstGeom prst="rect">
            <a:avLst/>
          </a:prstGeom>
          <a:noFill/>
          <a:ln w="9525">
            <a:noFill/>
            <a:miter lim="800000"/>
            <a:headEnd/>
            <a:tailEnd/>
          </a:ln>
        </p:spPr>
      </p:pic>
      <p:sp>
        <p:nvSpPr>
          <p:cNvPr id="113666" name="AutoShape 5"/>
          <p:cNvSpPr>
            <a:spLocks/>
          </p:cNvSpPr>
          <p:nvPr/>
        </p:nvSpPr>
        <p:spPr bwMode="auto">
          <a:xfrm>
            <a:off x="2744788" y="2286000"/>
            <a:ext cx="74612" cy="482600"/>
          </a:xfrm>
          <a:prstGeom prst="rightBracket">
            <a:avLst>
              <a:gd name="adj" fmla="val 53901"/>
            </a:avLst>
          </a:prstGeom>
          <a:noFill/>
          <a:ln w="44450">
            <a:solidFill>
              <a:schemeClr val="tx1"/>
            </a:solidFill>
            <a:round/>
            <a:headEnd/>
            <a:tailEnd/>
          </a:ln>
        </p:spPr>
        <p:txBody>
          <a:bodyPr wrap="none" anchor="ctr">
            <a:prstTxWarp prst="textNoShape">
              <a:avLst/>
            </a:prstTxWarp>
          </a:bodyPr>
          <a:lstStyle/>
          <a:p>
            <a:endParaRPr lang="en-US"/>
          </a:p>
        </p:txBody>
      </p:sp>
      <p:sp>
        <p:nvSpPr>
          <p:cNvPr id="113667" name="AutoShape 6"/>
          <p:cNvSpPr>
            <a:spLocks/>
          </p:cNvSpPr>
          <p:nvPr/>
        </p:nvSpPr>
        <p:spPr bwMode="auto">
          <a:xfrm>
            <a:off x="2740025" y="2857500"/>
            <a:ext cx="80963" cy="873125"/>
          </a:xfrm>
          <a:prstGeom prst="rightBracket">
            <a:avLst>
              <a:gd name="adj" fmla="val 89869"/>
            </a:avLst>
          </a:prstGeom>
          <a:noFill/>
          <a:ln w="44450">
            <a:solidFill>
              <a:schemeClr val="tx1"/>
            </a:solidFill>
            <a:round/>
            <a:headEnd/>
            <a:tailEnd/>
          </a:ln>
        </p:spPr>
        <p:txBody>
          <a:bodyPr wrap="none" anchor="ctr">
            <a:prstTxWarp prst="textNoShape">
              <a:avLst/>
            </a:prstTxWarp>
          </a:bodyPr>
          <a:lstStyle/>
          <a:p>
            <a:endParaRPr lang="en-US"/>
          </a:p>
        </p:txBody>
      </p:sp>
      <p:sp>
        <p:nvSpPr>
          <p:cNvPr id="113668" name="AutoShape 7"/>
          <p:cNvSpPr>
            <a:spLocks/>
          </p:cNvSpPr>
          <p:nvPr/>
        </p:nvSpPr>
        <p:spPr bwMode="auto">
          <a:xfrm>
            <a:off x="2759075" y="4176713"/>
            <a:ext cx="82550" cy="366712"/>
          </a:xfrm>
          <a:prstGeom prst="rightBracket">
            <a:avLst>
              <a:gd name="adj" fmla="val 37019"/>
            </a:avLst>
          </a:prstGeom>
          <a:noFill/>
          <a:ln w="44450">
            <a:solidFill>
              <a:schemeClr val="tx1"/>
            </a:solidFill>
            <a:round/>
            <a:headEnd/>
            <a:tailEnd/>
          </a:ln>
        </p:spPr>
        <p:txBody>
          <a:bodyPr wrap="none" anchor="ctr">
            <a:prstTxWarp prst="textNoShape">
              <a:avLst/>
            </a:prstTxWarp>
          </a:bodyPr>
          <a:lstStyle/>
          <a:p>
            <a:endParaRPr lang="en-US"/>
          </a:p>
        </p:txBody>
      </p:sp>
      <p:sp>
        <p:nvSpPr>
          <p:cNvPr id="113669" name="AutoShape 8"/>
          <p:cNvSpPr>
            <a:spLocks/>
          </p:cNvSpPr>
          <p:nvPr/>
        </p:nvSpPr>
        <p:spPr bwMode="auto">
          <a:xfrm>
            <a:off x="2749550" y="3767138"/>
            <a:ext cx="77788" cy="347662"/>
          </a:xfrm>
          <a:prstGeom prst="rightBracket">
            <a:avLst>
              <a:gd name="adj" fmla="val 37245"/>
            </a:avLst>
          </a:prstGeom>
          <a:noFill/>
          <a:ln w="44450">
            <a:solidFill>
              <a:schemeClr val="bg1"/>
            </a:solidFill>
            <a:round/>
            <a:headEnd/>
            <a:tailEnd/>
          </a:ln>
        </p:spPr>
        <p:txBody>
          <a:bodyPr wrap="none" anchor="ctr">
            <a:prstTxWarp prst="textNoShape">
              <a:avLst/>
            </a:prstTxWarp>
          </a:bodyPr>
          <a:lstStyle/>
          <a:p>
            <a:endParaRPr lang="en-US"/>
          </a:p>
        </p:txBody>
      </p:sp>
      <p:sp>
        <p:nvSpPr>
          <p:cNvPr id="113670" name="Text Box 9"/>
          <p:cNvSpPr txBox="1">
            <a:spLocks noChangeArrowheads="1"/>
          </p:cNvSpPr>
          <p:nvPr/>
        </p:nvSpPr>
        <p:spPr bwMode="auto">
          <a:xfrm>
            <a:off x="2819400" y="2286000"/>
            <a:ext cx="990600" cy="336550"/>
          </a:xfrm>
          <a:prstGeom prst="rect">
            <a:avLst/>
          </a:prstGeom>
          <a:noFill/>
          <a:ln w="9525">
            <a:noFill/>
            <a:miter lim="800000"/>
            <a:headEnd/>
            <a:tailEnd/>
          </a:ln>
        </p:spPr>
        <p:txBody>
          <a:bodyPr>
            <a:prstTxWarp prst="textNoShape">
              <a:avLst/>
            </a:prstTxWarp>
            <a:spAutoFit/>
          </a:bodyPr>
          <a:lstStyle/>
          <a:p>
            <a:pPr>
              <a:spcBef>
                <a:spcPct val="50000"/>
              </a:spcBef>
            </a:pPr>
            <a:r>
              <a:rPr lang="en-GB" sz="1600" b="1"/>
              <a:t>Oil</a:t>
            </a:r>
          </a:p>
        </p:txBody>
      </p:sp>
      <p:sp>
        <p:nvSpPr>
          <p:cNvPr id="113671" name="Text Box 10"/>
          <p:cNvSpPr txBox="1">
            <a:spLocks noChangeArrowheads="1"/>
          </p:cNvSpPr>
          <p:nvPr/>
        </p:nvSpPr>
        <p:spPr bwMode="auto">
          <a:xfrm>
            <a:off x="2771775" y="2955925"/>
            <a:ext cx="990600" cy="581025"/>
          </a:xfrm>
          <a:prstGeom prst="rect">
            <a:avLst/>
          </a:prstGeom>
          <a:noFill/>
          <a:ln w="9525">
            <a:noFill/>
            <a:miter lim="800000"/>
            <a:headEnd/>
            <a:tailEnd/>
          </a:ln>
        </p:spPr>
        <p:txBody>
          <a:bodyPr>
            <a:prstTxWarp prst="textNoShape">
              <a:avLst/>
            </a:prstTxWarp>
            <a:spAutoFit/>
          </a:bodyPr>
          <a:lstStyle/>
          <a:p>
            <a:pPr>
              <a:spcBef>
                <a:spcPct val="50000"/>
              </a:spcBef>
            </a:pPr>
            <a:r>
              <a:rPr lang="en-GB" sz="1600" b="1"/>
              <a:t>Adipose cells</a:t>
            </a:r>
          </a:p>
        </p:txBody>
      </p:sp>
      <p:sp>
        <p:nvSpPr>
          <p:cNvPr id="113672" name="Text Box 11"/>
          <p:cNvSpPr txBox="1">
            <a:spLocks noChangeArrowheads="1"/>
          </p:cNvSpPr>
          <p:nvPr/>
        </p:nvSpPr>
        <p:spPr bwMode="auto">
          <a:xfrm>
            <a:off x="2819400" y="3657600"/>
            <a:ext cx="990600" cy="581025"/>
          </a:xfrm>
          <a:prstGeom prst="rect">
            <a:avLst/>
          </a:prstGeom>
          <a:noFill/>
          <a:ln w="9525">
            <a:noFill/>
            <a:miter lim="800000"/>
            <a:headEnd/>
            <a:tailEnd/>
          </a:ln>
        </p:spPr>
        <p:txBody>
          <a:bodyPr>
            <a:prstTxWarp prst="textNoShape">
              <a:avLst/>
            </a:prstTxWarp>
            <a:spAutoFit/>
          </a:bodyPr>
          <a:lstStyle/>
          <a:p>
            <a:pPr>
              <a:spcBef>
                <a:spcPct val="50000"/>
              </a:spcBef>
            </a:pPr>
            <a:r>
              <a:rPr lang="en-GB" sz="1600" b="1">
                <a:solidFill>
                  <a:schemeClr val="bg1"/>
                </a:solidFill>
              </a:rPr>
              <a:t>Stem cells</a:t>
            </a:r>
          </a:p>
        </p:txBody>
      </p:sp>
      <p:sp>
        <p:nvSpPr>
          <p:cNvPr id="113673" name="Text Box 12"/>
          <p:cNvSpPr txBox="1">
            <a:spLocks noChangeArrowheads="1"/>
          </p:cNvSpPr>
          <p:nvPr/>
        </p:nvSpPr>
        <p:spPr bwMode="auto">
          <a:xfrm>
            <a:off x="2819400" y="4159250"/>
            <a:ext cx="990600" cy="336550"/>
          </a:xfrm>
          <a:prstGeom prst="rect">
            <a:avLst/>
          </a:prstGeom>
          <a:noFill/>
          <a:ln w="9525">
            <a:noFill/>
            <a:miter lim="800000"/>
            <a:headEnd/>
            <a:tailEnd/>
          </a:ln>
        </p:spPr>
        <p:txBody>
          <a:bodyPr>
            <a:prstTxWarp prst="textNoShape">
              <a:avLst/>
            </a:prstTxWarp>
            <a:spAutoFit/>
          </a:bodyPr>
          <a:lstStyle/>
          <a:p>
            <a:pPr>
              <a:spcBef>
                <a:spcPct val="50000"/>
              </a:spcBef>
            </a:pPr>
            <a:r>
              <a:rPr lang="en-GB" sz="1600" b="1"/>
              <a:t>Blood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5713" name="Picture 1" descr="18 ML CENTRIFUGA 1"/>
          <p:cNvPicPr>
            <a:picLocks noChangeAspect="1" noChangeArrowheads="1"/>
          </p:cNvPicPr>
          <p:nvPr/>
        </p:nvPicPr>
        <p:blipFill>
          <a:blip r:embed="rId3"/>
          <a:srcRect/>
          <a:stretch>
            <a:fillRect/>
          </a:stretch>
        </p:blipFill>
        <p:spPr bwMode="auto">
          <a:xfrm>
            <a:off x="0" y="457200"/>
            <a:ext cx="4514850" cy="6019800"/>
          </a:xfrm>
          <a:prstGeom prst="rect">
            <a:avLst/>
          </a:prstGeom>
          <a:noFill/>
          <a:ln w="9525">
            <a:noFill/>
            <a:miter lim="800000"/>
            <a:headEnd/>
            <a:tailEnd/>
          </a:ln>
        </p:spPr>
      </p:pic>
      <p:pic>
        <p:nvPicPr>
          <p:cNvPr id="115714" name="Picture 2" descr="23 ML CENTRIFUGATO 2"/>
          <p:cNvPicPr>
            <a:picLocks noChangeAspect="1" noChangeArrowheads="1"/>
          </p:cNvPicPr>
          <p:nvPr/>
        </p:nvPicPr>
        <p:blipFill>
          <a:blip r:embed="rId4"/>
          <a:srcRect/>
          <a:stretch>
            <a:fillRect/>
          </a:stretch>
        </p:blipFill>
        <p:spPr bwMode="auto">
          <a:xfrm>
            <a:off x="4400550" y="304800"/>
            <a:ext cx="474345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761" name="Picture 1" descr="23 ML CENTRIFUGATO 2"/>
          <p:cNvPicPr>
            <a:picLocks noChangeAspect="1" noChangeArrowheads="1"/>
          </p:cNvPicPr>
          <p:nvPr/>
        </p:nvPicPr>
        <p:blipFill>
          <a:blip r:embed="rId3"/>
          <a:srcRect/>
          <a:stretch>
            <a:fillRect/>
          </a:stretch>
        </p:blipFill>
        <p:spPr bwMode="auto">
          <a:xfrm>
            <a:off x="0" y="457200"/>
            <a:ext cx="2349500" cy="3132138"/>
          </a:xfrm>
          <a:prstGeom prst="rect">
            <a:avLst/>
          </a:prstGeom>
          <a:noFill/>
          <a:ln w="9525">
            <a:noFill/>
            <a:miter lim="800000"/>
            <a:headEnd/>
            <a:tailEnd/>
          </a:ln>
        </p:spPr>
      </p:pic>
      <p:pic>
        <p:nvPicPr>
          <p:cNvPr id="117762" name="Picture 2" descr="26 ML CAPILLARITA 2"/>
          <p:cNvPicPr>
            <a:picLocks noChangeAspect="1" noChangeArrowheads="1"/>
          </p:cNvPicPr>
          <p:nvPr/>
        </p:nvPicPr>
        <p:blipFill>
          <a:blip r:embed="rId4"/>
          <a:srcRect r="44716" b="15854"/>
          <a:stretch>
            <a:fillRect/>
          </a:stretch>
        </p:blipFill>
        <p:spPr bwMode="auto">
          <a:xfrm>
            <a:off x="3963988" y="152400"/>
            <a:ext cx="307975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a:lum contrast="6000"/>
          </a:blip>
          <a:srcRect l="19513" t="3252" r="-19511" b="30081"/>
          <a:stretch>
            <a:fillRect/>
          </a:stretch>
        </p:blipFill>
        <p:spPr bwMode="auto">
          <a:xfrm>
            <a:off x="0" y="457200"/>
            <a:ext cx="6248400" cy="3124200"/>
          </a:xfrm>
          <a:prstGeom prst="rect">
            <a:avLst/>
          </a:prstGeom>
          <a:noFill/>
          <a:ln w="9525">
            <a:noFill/>
            <a:miter lim="800000"/>
            <a:headEnd/>
            <a:tailEnd/>
          </a:ln>
        </p:spPr>
      </p:pic>
      <p:pic>
        <p:nvPicPr>
          <p:cNvPr id="119810" name="Picture 2"/>
          <p:cNvPicPr>
            <a:picLocks noChangeAspect="1" noChangeArrowheads="1"/>
          </p:cNvPicPr>
          <p:nvPr/>
        </p:nvPicPr>
        <p:blipFill>
          <a:blip r:embed="rId4"/>
          <a:srcRect/>
          <a:stretch>
            <a:fillRect/>
          </a:stretch>
        </p:blipFill>
        <p:spPr bwMode="auto">
          <a:xfrm>
            <a:off x="4038600" y="533400"/>
            <a:ext cx="474345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srcRect/>
          <a:stretch>
            <a:fillRect/>
          </a:stretch>
        </p:blipFill>
        <p:spPr bwMode="auto">
          <a:xfrm>
            <a:off x="609600" y="1066800"/>
            <a:ext cx="7010400" cy="5257800"/>
          </a:xfrm>
          <a:prstGeom prst="rect">
            <a:avLst/>
          </a:prstGeom>
          <a:noFill/>
          <a:ln w="9525">
            <a:noFill/>
            <a:miter lim="800000"/>
            <a:headEnd/>
            <a:tailEnd/>
          </a:ln>
        </p:spPr>
      </p:pic>
      <p:sp>
        <p:nvSpPr>
          <p:cNvPr id="121858" name="Text Box 2"/>
          <p:cNvSpPr txBox="1">
            <a:spLocks noChangeArrowheads="1"/>
          </p:cNvSpPr>
          <p:nvPr/>
        </p:nvSpPr>
        <p:spPr bwMode="auto">
          <a:xfrm>
            <a:off x="304800" y="152400"/>
            <a:ext cx="8458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b="1"/>
              <a:t>Infiltrazione di staminali sui bordi</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3905" name="Picture 2"/>
          <p:cNvPicPr>
            <a:picLocks noChangeAspect="1" noChangeArrowheads="1"/>
          </p:cNvPicPr>
          <p:nvPr/>
        </p:nvPicPr>
        <p:blipFill>
          <a:blip r:embed="rId3"/>
          <a:srcRect/>
          <a:stretch>
            <a:fillRect/>
          </a:stretch>
        </p:blipFill>
        <p:spPr bwMode="auto">
          <a:xfrm>
            <a:off x="0" y="1600200"/>
            <a:ext cx="3543300" cy="4724400"/>
          </a:xfrm>
          <a:prstGeom prst="rect">
            <a:avLst/>
          </a:prstGeom>
          <a:noFill/>
          <a:ln w="9525">
            <a:noFill/>
            <a:miter lim="800000"/>
            <a:headEnd/>
            <a:tailEnd/>
          </a:ln>
        </p:spPr>
      </p:pic>
      <p:pic>
        <p:nvPicPr>
          <p:cNvPr id="123906" name="Picture 3"/>
          <p:cNvPicPr>
            <a:picLocks noChangeAspect="1" noChangeArrowheads="1"/>
          </p:cNvPicPr>
          <p:nvPr/>
        </p:nvPicPr>
        <p:blipFill>
          <a:blip r:embed="rId4"/>
          <a:srcRect/>
          <a:stretch>
            <a:fillRect/>
          </a:stretch>
        </p:blipFill>
        <p:spPr bwMode="auto">
          <a:xfrm>
            <a:off x="3657600" y="1981200"/>
            <a:ext cx="5410200" cy="4057650"/>
          </a:xfrm>
          <a:prstGeom prst="rect">
            <a:avLst/>
          </a:prstGeom>
          <a:noFill/>
          <a:ln w="9525">
            <a:noFill/>
            <a:miter lim="800000"/>
            <a:headEnd/>
            <a:tailEnd/>
          </a:ln>
        </p:spPr>
      </p:pic>
      <p:sp>
        <p:nvSpPr>
          <p:cNvPr id="123907" name="Text Box 3"/>
          <p:cNvSpPr txBox="1">
            <a:spLocks noChangeArrowheads="1"/>
          </p:cNvSpPr>
          <p:nvPr/>
        </p:nvSpPr>
        <p:spPr bwMode="auto">
          <a:xfrm>
            <a:off x="152400" y="152400"/>
            <a:ext cx="8763000" cy="822325"/>
          </a:xfrm>
          <a:prstGeom prst="rect">
            <a:avLst/>
          </a:prstGeom>
          <a:noFill/>
          <a:ln w="9525">
            <a:noFill/>
            <a:miter lim="800000"/>
            <a:headEnd/>
            <a:tailEnd/>
          </a:ln>
        </p:spPr>
        <p:txBody>
          <a:bodyPr>
            <a:prstTxWarp prst="textNoShape">
              <a:avLst/>
            </a:prstTxWarp>
            <a:spAutoFit/>
          </a:bodyPr>
          <a:lstStyle/>
          <a:p>
            <a:pPr algn="ctr">
              <a:spcBef>
                <a:spcPct val="50000"/>
              </a:spcBef>
            </a:pPr>
            <a:r>
              <a:rPr lang="en-GB" b="1"/>
              <a:t>Scaffold di acido ialuronico con innesto di cellule adipose sottocutanee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Text Box 2"/>
          <p:cNvSpPr txBox="1">
            <a:spLocks noChangeArrowheads="1"/>
          </p:cNvSpPr>
          <p:nvPr/>
        </p:nvSpPr>
        <p:spPr bwMode="auto">
          <a:xfrm>
            <a:off x="457200" y="304800"/>
            <a:ext cx="82296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b="1"/>
              <a:t>PLANNING DIAGNOSTICO TERAPEUTICO</a:t>
            </a:r>
          </a:p>
        </p:txBody>
      </p:sp>
      <p:sp>
        <p:nvSpPr>
          <p:cNvPr id="18434" name="Text Box 3"/>
          <p:cNvSpPr txBox="1">
            <a:spLocks noChangeArrowheads="1"/>
          </p:cNvSpPr>
          <p:nvPr/>
        </p:nvSpPr>
        <p:spPr bwMode="auto">
          <a:xfrm>
            <a:off x="3429000" y="990600"/>
            <a:ext cx="2438400" cy="822325"/>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b="1"/>
              <a:t>Inquadramento del paziente</a:t>
            </a:r>
          </a:p>
        </p:txBody>
      </p:sp>
      <p:sp>
        <p:nvSpPr>
          <p:cNvPr id="18435" name="Text Box 4"/>
          <p:cNvSpPr txBox="1">
            <a:spLocks noChangeArrowheads="1"/>
          </p:cNvSpPr>
          <p:nvPr/>
        </p:nvSpPr>
        <p:spPr bwMode="auto">
          <a:xfrm>
            <a:off x="228600" y="990600"/>
            <a:ext cx="2438400" cy="825500"/>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sz="1600" b="1"/>
              <a:t>Anamnesi, comorbidità, condizioni generali</a:t>
            </a:r>
          </a:p>
        </p:txBody>
      </p:sp>
      <p:sp>
        <p:nvSpPr>
          <p:cNvPr id="18436" name="Line 5"/>
          <p:cNvSpPr>
            <a:spLocks noChangeShapeType="1"/>
          </p:cNvSpPr>
          <p:nvPr/>
        </p:nvSpPr>
        <p:spPr bwMode="auto">
          <a:xfrm flipH="1">
            <a:off x="2667000" y="1371600"/>
            <a:ext cx="762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437" name="Text Box 6"/>
          <p:cNvSpPr txBox="1">
            <a:spLocks noChangeArrowheads="1"/>
          </p:cNvSpPr>
          <p:nvPr/>
        </p:nvSpPr>
        <p:spPr bwMode="auto">
          <a:xfrm>
            <a:off x="6477000" y="990600"/>
            <a:ext cx="2438400" cy="1069975"/>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sz="1600" b="1"/>
              <a:t>Laboratorio vascolare non invasivo. Ulcere venose, arteriose, e miste</a:t>
            </a:r>
          </a:p>
        </p:txBody>
      </p:sp>
      <p:sp>
        <p:nvSpPr>
          <p:cNvPr id="18438" name="Line 7"/>
          <p:cNvSpPr>
            <a:spLocks noChangeShapeType="1"/>
          </p:cNvSpPr>
          <p:nvPr/>
        </p:nvSpPr>
        <p:spPr bwMode="auto">
          <a:xfrm flipH="1">
            <a:off x="5867400" y="1371600"/>
            <a:ext cx="6096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439" name="Text Box 8"/>
          <p:cNvSpPr txBox="1">
            <a:spLocks noChangeArrowheads="1"/>
          </p:cNvSpPr>
          <p:nvPr/>
        </p:nvSpPr>
        <p:spPr bwMode="auto">
          <a:xfrm>
            <a:off x="3429000" y="2057400"/>
            <a:ext cx="2438400" cy="1069975"/>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sz="1600" b="1"/>
              <a:t>Valutazione locale dell’ulcera (infezione, infiammazione, necrosi, etc)</a:t>
            </a:r>
            <a:endParaRPr lang="en-GB" b="1"/>
          </a:p>
        </p:txBody>
      </p:sp>
      <p:sp>
        <p:nvSpPr>
          <p:cNvPr id="18440" name="Line 9"/>
          <p:cNvSpPr>
            <a:spLocks noChangeShapeType="1"/>
          </p:cNvSpPr>
          <p:nvPr/>
        </p:nvSpPr>
        <p:spPr bwMode="auto">
          <a:xfrm>
            <a:off x="4648200" y="1828800"/>
            <a:ext cx="0" cy="228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8618" name="Text Box 10"/>
          <p:cNvSpPr txBox="1">
            <a:spLocks noChangeArrowheads="1"/>
          </p:cNvSpPr>
          <p:nvPr/>
        </p:nvSpPr>
        <p:spPr bwMode="auto">
          <a:xfrm>
            <a:off x="457200" y="3962400"/>
            <a:ext cx="8458200" cy="2647950"/>
          </a:xfrm>
          <a:prstGeom prst="rect">
            <a:avLst/>
          </a:prstGeom>
          <a:noFill/>
          <a:ln w="9525">
            <a:noFill/>
            <a:miter lim="800000"/>
            <a:headEnd/>
            <a:tailEnd/>
          </a:ln>
        </p:spPr>
        <p:txBody>
          <a:bodyPr>
            <a:prstTxWarp prst="textNoShape">
              <a:avLst/>
            </a:prstTxWarp>
            <a:spAutoFit/>
          </a:bodyPr>
          <a:lstStyle/>
          <a:p>
            <a:pPr>
              <a:spcBef>
                <a:spcPct val="50000"/>
              </a:spcBef>
            </a:pPr>
            <a:r>
              <a:rPr lang="en-GB"/>
              <a:t>In questo caso: paziente maschio, 67 anni, scompenso cardiaco NYHA-3, PAD II stadio, IVC, apnee notturne (iperaldosteronismo secondario?) </a:t>
            </a:r>
          </a:p>
          <a:p>
            <a:pPr>
              <a:spcBef>
                <a:spcPct val="50000"/>
              </a:spcBef>
            </a:pPr>
            <a:r>
              <a:rPr lang="en-GB"/>
              <a:t>Infezione e necrosi di area cutanea postero mediale di 250cm2. </a:t>
            </a:r>
          </a:p>
          <a:p>
            <a:pPr>
              <a:spcBef>
                <a:spcPct val="50000"/>
              </a:spcBef>
            </a:pPr>
            <a:r>
              <a:rPr lang="en-GB"/>
              <a:t>Indicazione all’amputazione in altro Ospedale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8"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5953" name="Picture 2"/>
          <p:cNvPicPr>
            <a:picLocks noChangeAspect="1" noChangeArrowheads="1"/>
          </p:cNvPicPr>
          <p:nvPr/>
        </p:nvPicPr>
        <p:blipFill>
          <a:blip r:embed="rId3"/>
          <a:srcRect l="25555" t="22223" r="23334" b="37778"/>
          <a:stretch>
            <a:fillRect/>
          </a:stretch>
        </p:blipFill>
        <p:spPr bwMode="auto">
          <a:xfrm>
            <a:off x="0" y="0"/>
            <a:ext cx="5562600" cy="3265488"/>
          </a:xfrm>
          <a:prstGeom prst="rect">
            <a:avLst/>
          </a:prstGeom>
          <a:noFill/>
          <a:ln w="9525">
            <a:noFill/>
            <a:miter lim="800000"/>
            <a:headEnd/>
            <a:tailEnd/>
          </a:ln>
        </p:spPr>
      </p:pic>
      <p:pic>
        <p:nvPicPr>
          <p:cNvPr id="125954" name="Picture 3"/>
          <p:cNvPicPr>
            <a:picLocks noChangeAspect="1" noChangeArrowheads="1"/>
          </p:cNvPicPr>
          <p:nvPr/>
        </p:nvPicPr>
        <p:blipFill>
          <a:blip r:embed="rId4"/>
          <a:srcRect/>
          <a:stretch>
            <a:fillRect/>
          </a:stretch>
        </p:blipFill>
        <p:spPr bwMode="auto">
          <a:xfrm>
            <a:off x="4346575" y="3260725"/>
            <a:ext cx="4797425" cy="359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8001" name="Picture 2" descr="mezzetti 7d-1"/>
          <p:cNvPicPr>
            <a:picLocks noChangeAspect="1" noChangeArrowheads="1"/>
          </p:cNvPicPr>
          <p:nvPr/>
        </p:nvPicPr>
        <p:blipFill>
          <a:blip r:embed="rId3"/>
          <a:srcRect/>
          <a:stretch>
            <a:fillRect/>
          </a:stretch>
        </p:blipFill>
        <p:spPr bwMode="auto">
          <a:xfrm>
            <a:off x="0" y="990600"/>
            <a:ext cx="4370388" cy="4370388"/>
          </a:xfrm>
          <a:prstGeom prst="rect">
            <a:avLst/>
          </a:prstGeom>
          <a:noFill/>
          <a:ln w="9525">
            <a:noFill/>
            <a:miter lim="800000"/>
            <a:headEnd/>
            <a:tailEnd/>
          </a:ln>
        </p:spPr>
      </p:pic>
      <p:pic>
        <p:nvPicPr>
          <p:cNvPr id="128002" name="Picture 4" descr="mezzetti 7d"/>
          <p:cNvPicPr>
            <a:picLocks noChangeAspect="1" noChangeArrowheads="1"/>
          </p:cNvPicPr>
          <p:nvPr/>
        </p:nvPicPr>
        <p:blipFill>
          <a:blip r:embed="rId4"/>
          <a:srcRect/>
          <a:stretch>
            <a:fillRect/>
          </a:stretch>
        </p:blipFill>
        <p:spPr bwMode="auto">
          <a:xfrm>
            <a:off x="4267200" y="1066800"/>
            <a:ext cx="4876800" cy="3657600"/>
          </a:xfrm>
          <a:prstGeom prst="rect">
            <a:avLst/>
          </a:prstGeom>
          <a:noFill/>
          <a:ln w="9525">
            <a:noFill/>
            <a:miter lim="800000"/>
            <a:headEnd/>
            <a:tailEnd/>
          </a:ln>
        </p:spPr>
      </p:pic>
      <p:sp>
        <p:nvSpPr>
          <p:cNvPr id="128003" name="Text Box 5"/>
          <p:cNvSpPr txBox="1">
            <a:spLocks noChangeArrowheads="1"/>
          </p:cNvSpPr>
          <p:nvPr/>
        </p:nvSpPr>
        <p:spPr bwMode="auto">
          <a:xfrm>
            <a:off x="457200" y="457200"/>
            <a:ext cx="6378575" cy="457200"/>
          </a:xfrm>
          <a:prstGeom prst="rect">
            <a:avLst/>
          </a:prstGeom>
          <a:noFill/>
          <a:ln w="9525">
            <a:noFill/>
            <a:miter lim="800000"/>
            <a:headEnd/>
            <a:tailEnd/>
          </a:ln>
        </p:spPr>
        <p:txBody>
          <a:bodyPr>
            <a:prstTxWarp prst="textNoShape">
              <a:avLst/>
            </a:prstTxWarp>
            <a:spAutoFit/>
          </a:bodyPr>
          <a:lstStyle/>
          <a:p>
            <a:pPr>
              <a:spcBef>
                <a:spcPct val="50000"/>
              </a:spcBef>
            </a:pPr>
            <a:r>
              <a:rPr lang="en-GB" b="1"/>
              <a:t>7 days post</a:t>
            </a:r>
          </a:p>
        </p:txBody>
      </p:sp>
      <p:pic>
        <p:nvPicPr>
          <p:cNvPr id="128004" name="Picture 6" descr="mezzetti 7d-1"/>
          <p:cNvPicPr>
            <a:picLocks noChangeAspect="1" noChangeArrowheads="1"/>
          </p:cNvPicPr>
          <p:nvPr/>
        </p:nvPicPr>
        <p:blipFill>
          <a:blip r:embed="rId3"/>
          <a:srcRect/>
          <a:stretch>
            <a:fillRect/>
          </a:stretch>
        </p:blipFill>
        <p:spPr bwMode="auto">
          <a:xfrm>
            <a:off x="152400" y="1143000"/>
            <a:ext cx="4370388" cy="4370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0049" name="Picture 2" descr="903612782b2e4b616a8e91f39c50b849"/>
          <p:cNvPicPr>
            <a:picLocks noChangeAspect="1" noChangeArrowheads="1"/>
          </p:cNvPicPr>
          <p:nvPr/>
        </p:nvPicPr>
        <p:blipFill>
          <a:blip r:embed="rId3"/>
          <a:srcRect/>
          <a:stretch>
            <a:fillRect/>
          </a:stretch>
        </p:blipFill>
        <p:spPr bwMode="auto">
          <a:xfrm>
            <a:off x="228600" y="152400"/>
            <a:ext cx="5410200" cy="3041650"/>
          </a:xfrm>
          <a:prstGeom prst="rect">
            <a:avLst/>
          </a:prstGeom>
          <a:noFill/>
          <a:ln w="9525">
            <a:noFill/>
            <a:miter lim="800000"/>
            <a:headEnd/>
            <a:tailEnd/>
          </a:ln>
        </p:spPr>
      </p:pic>
      <p:pic>
        <p:nvPicPr>
          <p:cNvPr id="130050" name="Picture 3" descr="982a945541100b807130b29a521d7b66"/>
          <p:cNvPicPr>
            <a:picLocks noChangeAspect="1" noChangeArrowheads="1"/>
          </p:cNvPicPr>
          <p:nvPr/>
        </p:nvPicPr>
        <p:blipFill>
          <a:blip r:embed="rId4"/>
          <a:srcRect/>
          <a:stretch>
            <a:fillRect/>
          </a:stretch>
        </p:blipFill>
        <p:spPr bwMode="auto">
          <a:xfrm>
            <a:off x="3657600" y="3657600"/>
            <a:ext cx="5357813" cy="3013075"/>
          </a:xfrm>
          <a:prstGeom prst="rect">
            <a:avLst/>
          </a:prstGeom>
          <a:noFill/>
          <a:ln w="9525">
            <a:noFill/>
            <a:miter lim="800000"/>
            <a:headEnd/>
            <a:tailEnd/>
          </a:ln>
        </p:spPr>
      </p:pic>
      <p:sp>
        <p:nvSpPr>
          <p:cNvPr id="130051" name="Text Box 5"/>
          <p:cNvSpPr txBox="1">
            <a:spLocks noChangeArrowheads="1"/>
          </p:cNvSpPr>
          <p:nvPr/>
        </p:nvSpPr>
        <p:spPr bwMode="auto">
          <a:xfrm>
            <a:off x="457200" y="3810000"/>
            <a:ext cx="30480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b="1"/>
              <a:t>21 days post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22" name="Picture 2" descr="Figure 5ABC"/>
          <p:cNvPicPr>
            <a:picLocks noChangeAspect="1" noChangeArrowheads="1"/>
          </p:cNvPicPr>
          <p:nvPr/>
        </p:nvPicPr>
        <p:blipFill>
          <a:blip r:embed="rId2"/>
          <a:srcRect/>
          <a:stretch>
            <a:fillRect/>
          </a:stretch>
        </p:blipFill>
        <p:spPr bwMode="auto">
          <a:xfrm>
            <a:off x="609600" y="533400"/>
            <a:ext cx="7937500" cy="2157413"/>
          </a:xfrm>
          <a:prstGeom prst="rect">
            <a:avLst/>
          </a:prstGeom>
          <a:noFill/>
        </p:spPr>
      </p:pic>
      <p:sp>
        <p:nvSpPr>
          <p:cNvPr id="133123" name="Text Box 3"/>
          <p:cNvSpPr txBox="1">
            <a:spLocks noChangeArrowheads="1"/>
          </p:cNvSpPr>
          <p:nvPr/>
        </p:nvSpPr>
        <p:spPr bwMode="auto">
          <a:xfrm>
            <a:off x="304800" y="3200400"/>
            <a:ext cx="8458200" cy="3113088"/>
          </a:xfrm>
          <a:prstGeom prst="rect">
            <a:avLst/>
          </a:prstGeom>
          <a:noFill/>
          <a:ln w="9525">
            <a:noFill/>
            <a:miter lim="800000"/>
            <a:headEnd/>
            <a:tailEnd/>
          </a:ln>
        </p:spPr>
        <p:txBody>
          <a:bodyPr>
            <a:prstTxWarp prst="textNoShape">
              <a:avLst/>
            </a:prstTxWarp>
            <a:spAutoFit/>
          </a:bodyPr>
          <a:lstStyle/>
          <a:p>
            <a:pPr>
              <a:spcBef>
                <a:spcPct val="50000"/>
              </a:spcBef>
            </a:pPr>
            <a:r>
              <a:rPr lang="en-GB" sz="1800" b="1">
                <a:latin typeface="Times New Roman" pitchFamily="-72" charset="0"/>
                <a:ea typeface="MS Mincho" charset="-128"/>
                <a:cs typeface="MS Mincho" charset="-128"/>
              </a:rPr>
              <a:t>Ulcer site one week after ADSCs inplantation.</a:t>
            </a:r>
            <a:r>
              <a:rPr lang="en-GB" sz="1800">
                <a:latin typeface="Times New Roman" pitchFamily="-72" charset="0"/>
                <a:ea typeface="MS Mincho" charset="-128"/>
                <a:cs typeface="MS Mincho" charset="-128"/>
              </a:rPr>
              <a:t> (A) 4x, Haematoxylin-Eosin. The picture underlines the typical morphology during wound repair time, characterized by the presence of granulation tissue and scar formation with fibrosis and lost of adnexae structures in the lower dermis. At this magnification is evident the acanthosis of epidermidis detached by papillary dermis cohabited by clusters of granulation tissue. (B) Same site of figure 5 A 4x, stained with CD34. Immunohistochemistry marks vascular endothelial cells, clearly differentiating respect figure 5 A the presence of neovascular tissue from collagene and other components of the matrix. In the lower portion of the dermis, CD34 shows traces of remodelling reaction. (C) Adjacent ulcerated site at 10x, Haematoxylin-Eosin. No epidermidis cover the superficial dermis that is repopulated by granulation tissue with neovascular structures and collagen;</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2097" name="Picture 2" descr="903612782b2e4b616a8e91f39c50b849"/>
          <p:cNvPicPr>
            <a:picLocks noChangeAspect="1" noChangeArrowheads="1"/>
          </p:cNvPicPr>
          <p:nvPr/>
        </p:nvPicPr>
        <p:blipFill>
          <a:blip r:embed="rId2"/>
          <a:srcRect l="-58" t="-52" r="8508" b="12631"/>
          <a:stretch>
            <a:fillRect/>
          </a:stretch>
        </p:blipFill>
        <p:spPr bwMode="auto">
          <a:xfrm rot="5394538">
            <a:off x="4162425" y="1933575"/>
            <a:ext cx="5716588" cy="3068638"/>
          </a:xfrm>
          <a:prstGeom prst="rect">
            <a:avLst/>
          </a:prstGeom>
          <a:noFill/>
          <a:ln w="9525">
            <a:noFill/>
            <a:miter lim="800000"/>
            <a:headEnd/>
            <a:tailEnd/>
          </a:ln>
        </p:spPr>
      </p:pic>
      <p:pic>
        <p:nvPicPr>
          <p:cNvPr id="132098" name="Picture 2" descr="C:\Users\michele\Desktop\Foto Mezzetti\WP_20141015_002.jpg"/>
          <p:cNvPicPr>
            <a:picLocks noChangeAspect="1" noChangeArrowheads="1"/>
          </p:cNvPicPr>
          <p:nvPr/>
        </p:nvPicPr>
        <p:blipFill>
          <a:blip r:embed="rId3"/>
          <a:srcRect/>
          <a:stretch>
            <a:fillRect/>
          </a:stretch>
        </p:blipFill>
        <p:spPr bwMode="auto">
          <a:xfrm>
            <a:off x="381000" y="533400"/>
            <a:ext cx="3378200" cy="5751513"/>
          </a:xfrm>
          <a:prstGeom prst="rect">
            <a:avLst/>
          </a:prstGeom>
          <a:noFill/>
          <a:ln w="9525">
            <a:noFill/>
            <a:miter lim="800000"/>
            <a:headEnd/>
            <a:tailEnd/>
          </a:ln>
        </p:spPr>
      </p:pic>
      <p:sp>
        <p:nvSpPr>
          <p:cNvPr id="132099" name="Text Box 4"/>
          <p:cNvSpPr txBox="1">
            <a:spLocks noChangeArrowheads="1"/>
          </p:cNvSpPr>
          <p:nvPr/>
        </p:nvSpPr>
        <p:spPr bwMode="auto">
          <a:xfrm>
            <a:off x="457200" y="76200"/>
            <a:ext cx="80772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b="1"/>
              <a:t>15/10/2014					15/2/2015</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1" name="Picture 2" descr="C:\Users\michele\Desktop\Foto Mezzetti\WP_20141015_001.jpg"/>
          <p:cNvPicPr>
            <a:picLocks noChangeAspect="1" noChangeArrowheads="1"/>
          </p:cNvPicPr>
          <p:nvPr/>
        </p:nvPicPr>
        <p:blipFill>
          <a:blip r:embed="rId3"/>
          <a:srcRect/>
          <a:stretch>
            <a:fillRect/>
          </a:stretch>
        </p:blipFill>
        <p:spPr bwMode="auto">
          <a:xfrm>
            <a:off x="107950" y="1628775"/>
            <a:ext cx="8856663" cy="4986338"/>
          </a:xfrm>
          <a:prstGeom prst="rect">
            <a:avLst/>
          </a:prstGeom>
          <a:noFill/>
          <a:ln w="9525">
            <a:noFill/>
            <a:miter lim="800000"/>
            <a:headEnd/>
            <a:tailEnd/>
          </a:ln>
        </p:spPr>
      </p:pic>
      <p:sp>
        <p:nvSpPr>
          <p:cNvPr id="20482" name="Titolo 1"/>
          <p:cNvSpPr txBox="1">
            <a:spLocks/>
          </p:cNvSpPr>
          <p:nvPr/>
        </p:nvSpPr>
        <p:spPr bwMode="auto">
          <a:xfrm>
            <a:off x="1192213" y="115888"/>
            <a:ext cx="6403975" cy="1296987"/>
          </a:xfrm>
          <a:prstGeom prst="rect">
            <a:avLst/>
          </a:prstGeom>
          <a:noFill/>
          <a:ln w="9525">
            <a:noFill/>
            <a:miter lim="800000"/>
            <a:headEnd/>
            <a:tailEnd/>
          </a:ln>
        </p:spPr>
        <p:txBody>
          <a:bodyPr anchor="ctr">
            <a:prstTxWarp prst="textNoShape">
              <a:avLst/>
            </a:prstTxWarp>
          </a:bodyPr>
          <a:lstStyle/>
          <a:p>
            <a:pPr algn="ctr"/>
            <a:r>
              <a:rPr lang="it-IT" sz="3200" b="1">
                <a:latin typeface="Calibri" pitchFamily="-72" charset="0"/>
              </a:rPr>
              <a:t>M.L: presa in carico 15/10/2014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Text Box 2"/>
          <p:cNvSpPr txBox="1">
            <a:spLocks noChangeArrowheads="1"/>
          </p:cNvSpPr>
          <p:nvPr/>
        </p:nvSpPr>
        <p:spPr bwMode="auto">
          <a:xfrm>
            <a:off x="457200" y="304800"/>
            <a:ext cx="82296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b="1"/>
              <a:t>PLANNING DIAGNOSTICO TERAPEUTICO</a:t>
            </a:r>
          </a:p>
        </p:txBody>
      </p:sp>
      <p:sp>
        <p:nvSpPr>
          <p:cNvPr id="22530" name="Text Box 3"/>
          <p:cNvSpPr txBox="1">
            <a:spLocks noChangeArrowheads="1"/>
          </p:cNvSpPr>
          <p:nvPr/>
        </p:nvSpPr>
        <p:spPr bwMode="auto">
          <a:xfrm>
            <a:off x="3429000" y="990600"/>
            <a:ext cx="2438400" cy="822325"/>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b="1"/>
              <a:t>Progetto terapeutico</a:t>
            </a:r>
          </a:p>
        </p:txBody>
      </p:sp>
      <p:sp>
        <p:nvSpPr>
          <p:cNvPr id="22531" name="Text Box 4"/>
          <p:cNvSpPr txBox="1">
            <a:spLocks noChangeArrowheads="1"/>
          </p:cNvSpPr>
          <p:nvPr/>
        </p:nvSpPr>
        <p:spPr bwMode="auto">
          <a:xfrm>
            <a:off x="228600" y="990600"/>
            <a:ext cx="2438400" cy="1069975"/>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sz="1600" b="1"/>
              <a:t>IVC trattata con terapia endovascolare ecoguidata con foam sclerosante</a:t>
            </a:r>
          </a:p>
        </p:txBody>
      </p:sp>
      <p:sp>
        <p:nvSpPr>
          <p:cNvPr id="22532" name="Line 5"/>
          <p:cNvSpPr>
            <a:spLocks noChangeShapeType="1"/>
          </p:cNvSpPr>
          <p:nvPr/>
        </p:nvSpPr>
        <p:spPr bwMode="auto">
          <a:xfrm flipH="1">
            <a:off x="2667000" y="1371600"/>
            <a:ext cx="762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2533" name="Text Box 6"/>
          <p:cNvSpPr txBox="1">
            <a:spLocks noChangeArrowheads="1"/>
          </p:cNvSpPr>
          <p:nvPr/>
        </p:nvSpPr>
        <p:spPr bwMode="auto">
          <a:xfrm>
            <a:off x="6477000" y="990600"/>
            <a:ext cx="2438400" cy="1803400"/>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sz="1600" b="1"/>
              <a:t>PAD per il momento non trattata, scompenso cardiaco e iperaldosteronismo secondario trattati con diuretici risparmiatori di potassio </a:t>
            </a:r>
          </a:p>
        </p:txBody>
      </p:sp>
      <p:sp>
        <p:nvSpPr>
          <p:cNvPr id="22534" name="Line 7"/>
          <p:cNvSpPr>
            <a:spLocks noChangeShapeType="1"/>
          </p:cNvSpPr>
          <p:nvPr/>
        </p:nvSpPr>
        <p:spPr bwMode="auto">
          <a:xfrm flipH="1">
            <a:off x="5867400" y="1371600"/>
            <a:ext cx="6096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2535" name="Text Box 8"/>
          <p:cNvSpPr txBox="1">
            <a:spLocks noChangeArrowheads="1"/>
          </p:cNvSpPr>
          <p:nvPr/>
        </p:nvSpPr>
        <p:spPr bwMode="auto">
          <a:xfrm>
            <a:off x="2514600" y="2205038"/>
            <a:ext cx="3810000" cy="1681162"/>
          </a:xfrm>
          <a:prstGeom prst="rect">
            <a:avLst/>
          </a:prstGeom>
          <a:solidFill>
            <a:srgbClr val="FFFF00"/>
          </a:solidFill>
          <a:ln w="9525">
            <a:noFill/>
            <a:miter lim="800000"/>
            <a:headEnd/>
            <a:tailEnd/>
          </a:ln>
        </p:spPr>
        <p:txBody>
          <a:bodyPr>
            <a:prstTxWarp prst="textNoShape">
              <a:avLst/>
            </a:prstTxWarp>
            <a:spAutoFit/>
          </a:bodyPr>
          <a:lstStyle/>
          <a:p>
            <a:pPr algn="ctr">
              <a:spcBef>
                <a:spcPct val="50000"/>
              </a:spcBef>
            </a:pPr>
            <a:r>
              <a:rPr lang="en-GB" sz="1600" b="1"/>
              <a:t>Terapia locale: TIME</a:t>
            </a:r>
          </a:p>
          <a:p>
            <a:pPr algn="ctr">
              <a:spcBef>
                <a:spcPct val="50000"/>
              </a:spcBef>
            </a:pPr>
            <a:r>
              <a:rPr lang="en-GB" sz="1600" b="1"/>
              <a:t>Debridment </a:t>
            </a:r>
          </a:p>
          <a:p>
            <a:pPr algn="ctr">
              <a:spcBef>
                <a:spcPct val="50000"/>
              </a:spcBef>
            </a:pPr>
            <a:r>
              <a:rPr lang="en-GB" sz="1600" b="1"/>
              <a:t>Antibiotico terapia sistemica</a:t>
            </a:r>
          </a:p>
          <a:p>
            <a:pPr algn="ctr">
              <a:spcBef>
                <a:spcPct val="50000"/>
              </a:spcBef>
            </a:pPr>
            <a:r>
              <a:rPr lang="en-GB" sz="1600" b="1"/>
              <a:t>Compressione inelastica e medicazioni avanzate</a:t>
            </a:r>
            <a:endParaRPr lang="en-GB" b="1"/>
          </a:p>
        </p:txBody>
      </p:sp>
      <p:sp>
        <p:nvSpPr>
          <p:cNvPr id="22536" name="Line 9"/>
          <p:cNvSpPr>
            <a:spLocks noChangeShapeType="1"/>
          </p:cNvSpPr>
          <p:nvPr/>
        </p:nvSpPr>
        <p:spPr bwMode="auto">
          <a:xfrm>
            <a:off x="4648200" y="1828800"/>
            <a:ext cx="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7" name="Picture 2" descr="TESSARI ED SEQ"/>
          <p:cNvPicPr>
            <a:picLocks noChangeAspect="1" noChangeArrowheads="1"/>
          </p:cNvPicPr>
          <p:nvPr/>
        </p:nvPicPr>
        <p:blipFill>
          <a:blip r:embed="rId4"/>
          <a:srcRect l="29546" t="17665" r="16904" b="10994"/>
          <a:stretch>
            <a:fillRect/>
          </a:stretch>
        </p:blipFill>
        <p:spPr bwMode="auto">
          <a:xfrm>
            <a:off x="5410200" y="228600"/>
            <a:ext cx="1795463" cy="1833563"/>
          </a:xfrm>
          <a:prstGeom prst="rect">
            <a:avLst/>
          </a:prstGeom>
          <a:noFill/>
          <a:ln w="9525">
            <a:noFill/>
            <a:miter lim="800000"/>
            <a:headEnd/>
            <a:tailEnd/>
          </a:ln>
        </p:spPr>
      </p:pic>
      <p:pic>
        <p:nvPicPr>
          <p:cNvPr id="76808" name="Picture 3" descr="TESSARI ED SEQ"/>
          <p:cNvPicPr>
            <a:picLocks noChangeAspect="1" noChangeArrowheads="1"/>
          </p:cNvPicPr>
          <p:nvPr/>
        </p:nvPicPr>
        <p:blipFill>
          <a:blip r:embed="rId5"/>
          <a:srcRect l="31108" t="17046" r="15578" b="11238"/>
          <a:stretch>
            <a:fillRect/>
          </a:stretch>
        </p:blipFill>
        <p:spPr bwMode="auto">
          <a:xfrm>
            <a:off x="7199313" y="228600"/>
            <a:ext cx="1827212" cy="1843088"/>
          </a:xfrm>
          <a:prstGeom prst="rect">
            <a:avLst/>
          </a:prstGeom>
          <a:noFill/>
          <a:ln w="9525">
            <a:noFill/>
            <a:miter lim="800000"/>
            <a:headEnd/>
            <a:tailEnd/>
          </a:ln>
        </p:spPr>
      </p:pic>
      <p:pic>
        <p:nvPicPr>
          <p:cNvPr id="76809" name="Picture 4" descr="TESSARI ED SEQ"/>
          <p:cNvPicPr>
            <a:picLocks noChangeAspect="1" noChangeArrowheads="1"/>
          </p:cNvPicPr>
          <p:nvPr/>
        </p:nvPicPr>
        <p:blipFill>
          <a:blip r:embed="rId6"/>
          <a:srcRect l="30161" t="18164" r="15956" b="12445"/>
          <a:stretch>
            <a:fillRect/>
          </a:stretch>
        </p:blipFill>
        <p:spPr bwMode="auto">
          <a:xfrm>
            <a:off x="5407025" y="2052638"/>
            <a:ext cx="1806575" cy="1797050"/>
          </a:xfrm>
          <a:prstGeom prst="rect">
            <a:avLst/>
          </a:prstGeom>
          <a:noFill/>
          <a:ln w="9525">
            <a:noFill/>
            <a:miter lim="800000"/>
            <a:headEnd/>
            <a:tailEnd/>
          </a:ln>
        </p:spPr>
      </p:pic>
      <p:graphicFrame>
        <p:nvGraphicFramePr>
          <p:cNvPr id="76805" name="Object 1029"/>
          <p:cNvGraphicFramePr>
            <a:graphicFrameLocks noChangeAspect="1"/>
          </p:cNvGraphicFramePr>
          <p:nvPr/>
        </p:nvGraphicFramePr>
        <p:xfrm>
          <a:off x="7197725" y="2066925"/>
          <a:ext cx="1854200" cy="1789113"/>
        </p:xfrm>
        <a:graphic>
          <a:graphicData uri="http://schemas.openxmlformats.org/presentationml/2006/ole">
            <p:oleObj spid="_x0000_s76805" name="Diapositiva" r:id="rId7" imgW="4573588" imgH="3430588" progId="">
              <p:embed/>
            </p:oleObj>
          </a:graphicData>
        </a:graphic>
      </p:graphicFrame>
      <p:pic>
        <p:nvPicPr>
          <p:cNvPr id="76810" name="Picture 6" descr="DGS SF VGS 2"/>
          <p:cNvPicPr>
            <a:picLocks noChangeAspect="1" noChangeArrowheads="1"/>
          </p:cNvPicPr>
          <p:nvPr/>
        </p:nvPicPr>
        <p:blipFill>
          <a:blip r:embed="rId8"/>
          <a:srcRect b="13333"/>
          <a:stretch>
            <a:fillRect/>
          </a:stretch>
        </p:blipFill>
        <p:spPr bwMode="auto">
          <a:xfrm>
            <a:off x="304800" y="381000"/>
            <a:ext cx="4572000" cy="2971800"/>
          </a:xfrm>
          <a:prstGeom prst="rect">
            <a:avLst/>
          </a:prstGeom>
          <a:noFill/>
          <a:ln w="9525">
            <a:noFill/>
            <a:miter lim="800000"/>
            <a:headEnd/>
            <a:tailEnd/>
          </a:ln>
        </p:spPr>
      </p:pic>
      <p:sp>
        <p:nvSpPr>
          <p:cNvPr id="76811" name="Text Box 7"/>
          <p:cNvSpPr txBox="1">
            <a:spLocks noChangeArrowheads="1"/>
          </p:cNvSpPr>
          <p:nvPr/>
        </p:nvSpPr>
        <p:spPr bwMode="auto">
          <a:xfrm>
            <a:off x="381000" y="4800600"/>
            <a:ext cx="8610600" cy="822325"/>
          </a:xfrm>
          <a:prstGeom prst="rect">
            <a:avLst/>
          </a:prstGeom>
          <a:noFill/>
          <a:ln w="9525">
            <a:noFill/>
            <a:miter lim="800000"/>
            <a:headEnd/>
            <a:tailEnd/>
          </a:ln>
        </p:spPr>
        <p:txBody>
          <a:bodyPr>
            <a:prstTxWarp prst="textNoShape">
              <a:avLst/>
            </a:prstTxWarp>
            <a:spAutoFit/>
          </a:bodyPr>
          <a:lstStyle/>
          <a:p>
            <a:pPr algn="ctr">
              <a:spcBef>
                <a:spcPct val="50000"/>
              </a:spcBef>
            </a:pPr>
            <a:r>
              <a:rPr lang="en-GB" b="1"/>
              <a:t>Trattamento endovascolare ecoguidato con schiuma sclerosante.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49" name="Picture 2" descr="C:\Users\michele\Desktop\Foto Mezzetti\WP_20141105_001.jpg"/>
          <p:cNvPicPr>
            <a:picLocks noChangeAspect="1" noChangeArrowheads="1"/>
          </p:cNvPicPr>
          <p:nvPr/>
        </p:nvPicPr>
        <p:blipFill>
          <a:blip r:embed="rId3"/>
          <a:srcRect/>
          <a:stretch>
            <a:fillRect/>
          </a:stretch>
        </p:blipFill>
        <p:spPr bwMode="auto">
          <a:xfrm rot="5400000">
            <a:off x="-813593" y="1685131"/>
            <a:ext cx="6523038" cy="3673475"/>
          </a:xfrm>
          <a:prstGeom prst="rect">
            <a:avLst/>
          </a:prstGeom>
          <a:noFill/>
          <a:ln w="9525">
            <a:noFill/>
            <a:miter lim="800000"/>
            <a:headEnd/>
            <a:tailEnd/>
          </a:ln>
        </p:spPr>
      </p:pic>
      <p:pic>
        <p:nvPicPr>
          <p:cNvPr id="78850" name="Picture 3" descr="C:\Users\michele\Desktop\Foto Mezzetti\WP_20141105_003.jpg"/>
          <p:cNvPicPr>
            <a:picLocks noChangeAspect="1" noChangeArrowheads="1"/>
          </p:cNvPicPr>
          <p:nvPr/>
        </p:nvPicPr>
        <p:blipFill>
          <a:blip r:embed="rId4"/>
          <a:srcRect/>
          <a:stretch>
            <a:fillRect/>
          </a:stretch>
        </p:blipFill>
        <p:spPr bwMode="auto">
          <a:xfrm rot="5400000">
            <a:off x="3434557" y="1685131"/>
            <a:ext cx="6523038" cy="3673475"/>
          </a:xfrm>
          <a:prstGeom prst="rect">
            <a:avLst/>
          </a:prstGeom>
          <a:noFill/>
          <a:ln w="9525">
            <a:noFill/>
            <a:miter lim="800000"/>
            <a:headEnd/>
            <a:tailEnd/>
          </a:ln>
        </p:spPr>
      </p:pic>
      <p:sp>
        <p:nvSpPr>
          <p:cNvPr id="2" name="Titolo 1"/>
          <p:cNvSpPr>
            <a:spLocks noGrp="1"/>
          </p:cNvSpPr>
          <p:nvPr>
            <p:ph type="title"/>
          </p:nvPr>
        </p:nvSpPr>
        <p:spPr>
          <a:xfrm>
            <a:off x="457200" y="269875"/>
            <a:ext cx="8229600" cy="1143000"/>
          </a:xfrm>
        </p:spPr>
        <p:txBody>
          <a:bodyPr rtlCol="0">
            <a:normAutofit fontScale="90000"/>
          </a:bodyPr>
          <a:lstStyle/>
          <a:p>
            <a:pPr eaLnBrk="1" fontAlgn="auto" hangingPunct="1">
              <a:spcAft>
                <a:spcPts val="0"/>
              </a:spcAft>
              <a:defRPr/>
            </a:pPr>
            <a:r>
              <a:rPr lang="it-IT" sz="3200" b="1" dirty="0" smtClean="0">
                <a:ea typeface="+mj-ea"/>
                <a:cs typeface="+mj-cs"/>
              </a:rPr>
              <a:t>19/11/2014: </a:t>
            </a:r>
            <a:r>
              <a:rPr lang="it-IT" sz="3200" b="1" dirty="0" err="1" smtClean="0">
                <a:ea typeface="+mj-ea"/>
                <a:cs typeface="+mj-cs"/>
              </a:rPr>
              <a:t>debridement</a:t>
            </a:r>
            <a:r>
              <a:rPr lang="it-IT" sz="3200" b="1" dirty="0" smtClean="0">
                <a:ea typeface="+mj-ea"/>
                <a:cs typeface="+mj-cs"/>
              </a:rPr>
              <a:t> autolitico ed enzimatico, antibioticoterapia sistemica (P. </a:t>
            </a:r>
            <a:r>
              <a:rPr lang="it-IT" sz="3200" b="1" dirty="0" err="1" smtClean="0">
                <a:ea typeface="+mj-ea"/>
                <a:cs typeface="+mj-cs"/>
              </a:rPr>
              <a:t>Aeruginosa</a:t>
            </a:r>
            <a:r>
              <a:rPr lang="it-IT" sz="3200" b="1" dirty="0" smtClean="0">
                <a:ea typeface="+mj-ea"/>
                <a:cs typeface="+mj-cs"/>
              </a:rPr>
              <a:t>) e terapia compressiva</a:t>
            </a:r>
            <a:endParaRPr lang="it-IT" sz="3200" b="1" dirty="0">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7" name="Picture 3" descr="C:\Users\michele\Desktop\Foto Mezzetti\altAtQZZoTQ_JyP3IhwZ-KZs6Ei1MMIeD9aifqDO6FrJ0de.jpg"/>
          <p:cNvPicPr>
            <a:picLocks noChangeAspect="1" noChangeArrowheads="1"/>
          </p:cNvPicPr>
          <p:nvPr/>
        </p:nvPicPr>
        <p:blipFill>
          <a:blip r:embed="rId3"/>
          <a:srcRect/>
          <a:stretch>
            <a:fillRect/>
          </a:stretch>
        </p:blipFill>
        <p:spPr bwMode="auto">
          <a:xfrm>
            <a:off x="827088" y="1243013"/>
            <a:ext cx="7440612" cy="5581650"/>
          </a:xfrm>
          <a:prstGeom prst="rect">
            <a:avLst/>
          </a:prstGeom>
          <a:noFill/>
          <a:ln w="9525">
            <a:noFill/>
            <a:miter lim="800000"/>
            <a:headEnd/>
            <a:tailEnd/>
          </a:ln>
        </p:spPr>
      </p:pic>
      <p:sp>
        <p:nvSpPr>
          <p:cNvPr id="6" name="Titolo 1"/>
          <p:cNvSpPr>
            <a:spLocks noGrp="1"/>
          </p:cNvSpPr>
          <p:nvPr>
            <p:ph type="title"/>
          </p:nvPr>
        </p:nvSpPr>
        <p:spPr>
          <a:xfrm>
            <a:off x="457200" y="269875"/>
            <a:ext cx="8229600" cy="1143000"/>
          </a:xfrm>
        </p:spPr>
        <p:txBody>
          <a:bodyPr rtlCol="0">
            <a:normAutofit fontScale="90000"/>
          </a:bodyPr>
          <a:lstStyle/>
          <a:p>
            <a:pPr eaLnBrk="1" fontAlgn="auto" hangingPunct="1">
              <a:spcAft>
                <a:spcPts val="0"/>
              </a:spcAft>
              <a:defRPr/>
            </a:pPr>
            <a:r>
              <a:rPr lang="it-IT" sz="3200" b="1" dirty="0" smtClean="0">
                <a:ea typeface="+mj-ea"/>
                <a:cs typeface="+mj-cs"/>
              </a:rPr>
              <a:t>17/12/2014: </a:t>
            </a:r>
            <a:r>
              <a:rPr lang="it-IT" sz="3200" b="1" dirty="0" err="1" smtClean="0">
                <a:ea typeface="+mj-ea"/>
                <a:cs typeface="+mj-cs"/>
              </a:rPr>
              <a:t>debridement</a:t>
            </a:r>
            <a:r>
              <a:rPr lang="it-IT" sz="3200" b="1" dirty="0" smtClean="0">
                <a:ea typeface="+mj-ea"/>
                <a:cs typeface="+mj-cs"/>
              </a:rPr>
              <a:t> autolitico ed enzimatico, medicazioni antisettiche e terapia compressiva</a:t>
            </a:r>
            <a:endParaRPr lang="it-IT" sz="3200" b="1" dirty="0">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5" name="Picture 5" descr="C:\Users\michele\Desktop\Foto Mezzetti\Immagine2.png"/>
          <p:cNvPicPr>
            <a:picLocks noChangeAspect="1" noChangeArrowheads="1"/>
          </p:cNvPicPr>
          <p:nvPr/>
        </p:nvPicPr>
        <p:blipFill>
          <a:blip r:embed="rId3"/>
          <a:srcRect/>
          <a:stretch>
            <a:fillRect/>
          </a:stretch>
        </p:blipFill>
        <p:spPr bwMode="auto">
          <a:xfrm>
            <a:off x="1116013" y="133350"/>
            <a:ext cx="6937375" cy="668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356</TotalTime>
  <Words>475</Words>
  <Application>Microsoft Office PowerPoint</Application>
  <PresentationFormat>On-screen Show (4:3)</PresentationFormat>
  <Paragraphs>59</Paragraphs>
  <Slides>34</Slides>
  <Notes>32</Notes>
  <HiddenSlides>0</HiddenSlides>
  <MMClips>0</MMClips>
  <ScaleCrop>false</ScaleCrop>
  <HeadingPairs>
    <vt:vector size="8" baseType="variant">
      <vt:variant>
        <vt:lpstr>Caratteri utilizzati</vt:lpstr>
      </vt:variant>
      <vt:variant>
        <vt:i4>5</vt:i4>
      </vt:variant>
      <vt:variant>
        <vt:lpstr>Modello struttura</vt:lpstr>
      </vt:variant>
      <vt:variant>
        <vt:i4>1</vt:i4>
      </vt:variant>
      <vt:variant>
        <vt:lpstr>Server OLE incorporati</vt:lpstr>
      </vt:variant>
      <vt:variant>
        <vt:i4>1</vt:i4>
      </vt:variant>
      <vt:variant>
        <vt:lpstr>Titoli diapositive</vt:lpstr>
      </vt:variant>
      <vt:variant>
        <vt:i4>34</vt:i4>
      </vt:variant>
    </vt:vector>
  </HeadingPairs>
  <TitlesOfParts>
    <vt:vector size="41" baseType="lpstr">
      <vt:lpstr>Arial</vt:lpstr>
      <vt:lpstr>ＭＳ Ｐゴシック</vt:lpstr>
      <vt:lpstr>Calibri</vt:lpstr>
      <vt:lpstr>Times New Roman</vt:lpstr>
      <vt:lpstr>MS Mincho</vt:lpstr>
      <vt:lpstr>Tema di Office</vt:lpstr>
      <vt:lpstr/>
      <vt:lpstr>SCIENZE DELLE RIPARAZIONI TISSUTALI</vt:lpstr>
      <vt:lpstr>M.L: presa in carico 15/10/2014  </vt:lpstr>
      <vt:lpstr>Presentazione di PowerPoint</vt:lpstr>
      <vt:lpstr>Presentazione di PowerPoint</vt:lpstr>
      <vt:lpstr>Presentazione di PowerPoint</vt:lpstr>
      <vt:lpstr>Presentazione di PowerPoint</vt:lpstr>
      <vt:lpstr>19/11/2014: debridement autolitico ed enzimatico, antibioticoterapia sistemica (P. Aeruginosa) e terapia compressiva</vt:lpstr>
      <vt:lpstr>17/12/2014: debridement autolitico ed enzimatico, medicazioni antisettiche e terapia compressiva</vt:lpstr>
      <vt:lpstr>Presentazione di PowerPoint</vt:lpstr>
      <vt:lpstr>24/12/2014: debridement chirurgico in S.O. in a.l. coadiuvato da laser pulsato</vt:lpstr>
      <vt:lpstr>Presentazione di PowerPoint</vt:lpstr>
      <vt:lpstr>Preparazione del letto di ferita con blu di metilene </vt:lpstr>
      <vt:lpstr>Presentazione di PowerPoint</vt:lpstr>
      <vt:lpstr>Erogazione di energia laser pulsata </vt:lpstr>
      <vt:lpstr>Debridement chirurgico in a.l. (prilocaina) </vt:lpstr>
      <vt:lpstr>Presentazione di PowerPoint</vt:lpstr>
      <vt:lpstr>Presentazione di PowerPoint</vt:lpstr>
      <vt:lpstr>30/12/14</vt:lpstr>
      <vt:lpstr>Presentazione di PowerPoint</vt:lpstr>
      <vt:lpstr>19/1/2015</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michele</dc:creator>
  <cp:lastModifiedBy>Paolo Zamboni</cp:lastModifiedBy>
  <cp:revision>37</cp:revision>
  <dcterms:created xsi:type="dcterms:W3CDTF">2015-01-22T17:21:29Z</dcterms:created>
  <dcterms:modified xsi:type="dcterms:W3CDTF">2015-12-02T11:32:47Z</dcterms:modified>
</cp:coreProperties>
</file>