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59" r:id="rId4"/>
    <p:sldId id="257" r:id="rId5"/>
    <p:sldId id="277" r:id="rId6"/>
    <p:sldId id="276" r:id="rId7"/>
    <p:sldId id="279" r:id="rId8"/>
    <p:sldId id="280" r:id="rId9"/>
    <p:sldId id="260" r:id="rId10"/>
    <p:sldId id="261" r:id="rId11"/>
    <p:sldId id="262" r:id="rId12"/>
    <p:sldId id="278" r:id="rId13"/>
    <p:sldId id="270" r:id="rId14"/>
    <p:sldId id="281" r:id="rId15"/>
    <p:sldId id="294" r:id="rId16"/>
    <p:sldId id="263" r:id="rId17"/>
    <p:sldId id="264" r:id="rId18"/>
    <p:sldId id="282" r:id="rId19"/>
    <p:sldId id="265" r:id="rId20"/>
    <p:sldId id="266" r:id="rId21"/>
    <p:sldId id="267" r:id="rId22"/>
    <p:sldId id="268" r:id="rId23"/>
    <p:sldId id="271" r:id="rId24"/>
    <p:sldId id="272" r:id="rId25"/>
    <p:sldId id="273" r:id="rId26"/>
    <p:sldId id="274" r:id="rId27"/>
    <p:sldId id="275" r:id="rId28"/>
    <p:sldId id="302" r:id="rId29"/>
    <p:sldId id="292" r:id="rId30"/>
    <p:sldId id="296" r:id="rId31"/>
    <p:sldId id="293" r:id="rId32"/>
    <p:sldId id="305" r:id="rId33"/>
    <p:sldId id="306" r:id="rId34"/>
    <p:sldId id="307" r:id="rId35"/>
    <p:sldId id="308" r:id="rId36"/>
    <p:sldId id="298" r:id="rId37"/>
    <p:sldId id="301" r:id="rId38"/>
    <p:sldId id="299" r:id="rId39"/>
    <p:sldId id="300" r:id="rId40"/>
    <p:sldId id="297" r:id="rId41"/>
    <p:sldId id="295" r:id="rId42"/>
    <p:sldId id="285" r:id="rId43"/>
    <p:sldId id="284" r:id="rId44"/>
    <p:sldId id="287" r:id="rId45"/>
    <p:sldId id="288" r:id="rId46"/>
    <p:sldId id="283" r:id="rId47"/>
    <p:sldId id="289" r:id="rId48"/>
    <p:sldId id="303" r:id="rId49"/>
    <p:sldId id="290" r:id="rId50"/>
    <p:sldId id="304" r:id="rId51"/>
    <p:sldId id="291" r:id="rId52"/>
    <p:sldId id="309" r:id="rId53"/>
    <p:sldId id="286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F8CF-4A1D-324A-99DC-F65D92D07DA2}" type="datetimeFigureOut">
              <a:rPr lang="en-US" smtClean="0"/>
              <a:t>09/05/16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EC7D-D7E0-D842-AF15-34034CC5392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1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8EE0-4ACC-0C44-8958-D221385677A6}" type="datetimeFigureOut">
              <a:rPr lang="en-US" smtClean="0"/>
              <a:t>09/05/16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B889E-C725-6245-A1A1-222567267381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9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036E2B-DE0C-E349-A8BE-296307556780}" type="slidenum">
              <a:rPr lang="en-US" sz="120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148D79-AB71-6044-ACAB-508A7DF00395}" type="slidenum">
              <a:rPr lang="en-US" sz="120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FE8AF0-123F-FA49-8CAD-4BBC8A7C7734}" type="slidenum">
              <a:rPr lang="en-US" sz="120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FB4B79-95B0-B946-8B71-9DC509C50AEC}" type="slidenum">
              <a:rPr lang="en-US" sz="120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9A90-2E82-D34F-B426-7D3479548911}" type="datetime1">
              <a:rPr lang="en-US" smtClean="0"/>
              <a:t>09/05/16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62E8-1585-FF49-97B9-9A4DA969588B}" type="datetime1">
              <a:rPr lang="en-US" smtClean="0"/>
              <a:t>09/05/16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29D6-D653-7746-8CB7-CC9150B59F60}" type="datetime1">
              <a:rPr lang="en-US" smtClean="0"/>
              <a:t>09/05/16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2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A7D-F51D-174E-B95B-E5F62C7FE3EF}" type="datetime1">
              <a:rPr lang="en-US" smtClean="0"/>
              <a:t>09/05/16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6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309-0D16-2B45-8972-818C306D04C0}" type="datetime1">
              <a:rPr lang="en-US" smtClean="0"/>
              <a:t>09/05/16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260A-8663-0E48-8F31-B206749DF38F}" type="datetime1">
              <a:rPr lang="en-US" smtClean="0"/>
              <a:t>09/05/16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34C-8718-D34F-B986-6B6FECA61473}" type="datetime1">
              <a:rPr lang="en-US" smtClean="0"/>
              <a:t>09/05/16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6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D97A-B169-6942-B1BF-8336424EC640}" type="datetime1">
              <a:rPr lang="en-US" smtClean="0"/>
              <a:t>09/05/16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A696-829A-7B4C-AFFA-8B5621D85852}" type="datetime1">
              <a:rPr lang="en-US" smtClean="0"/>
              <a:t>09/05/16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0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028C-ECF6-554C-B7E2-9E3637B62988}" type="datetime1">
              <a:rPr lang="en-US" smtClean="0"/>
              <a:t>09/05/16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A280-B932-BB4C-B2AA-184D102F498A}" type="datetime1">
              <a:rPr lang="en-US" smtClean="0"/>
              <a:t>09/05/16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9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FD286-7F08-5C4F-8F6D-82A5A6FEDE8C}" type="datetime1">
              <a:rPr lang="en-US" smtClean="0"/>
              <a:t>09/05/16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Rich-Edwards, JW et al. NEJM 1995; 332:1758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F7B2-CAF3-304C-88C7-2DAC4926B66C}" type="slidenum">
              <a:rPr lang="en-US" smtClean="0"/>
              <a:t>‹n.›</a:t>
            </a:fld>
            <a:endParaRPr lang="en-US"/>
          </a:p>
        </p:txBody>
      </p:sp>
      <p:pic>
        <p:nvPicPr>
          <p:cNvPr id="7" name="Picture 6" descr="logo-mcv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07" y="5672709"/>
            <a:ext cx="1229993" cy="9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rdiosource.org/en/Science-And-Quality/Practice-Guidelines-and-Quality-Standards/2013-Prevention-Guideline-Tools.aspx?w_nav=Search&amp;WT.oss=new%20risk%20calculator&amp;WT.oss_r=3056&amp;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and Heart Disease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bg1"/>
                </a:solidFill>
              </a:rPr>
              <a:t>Shannon J. </a:t>
            </a:r>
            <a:r>
              <a:rPr lang="en-US" dirty="0" err="1" smtClean="0">
                <a:solidFill>
                  <a:schemeClr val="bg1"/>
                </a:solidFill>
              </a:rPr>
              <a:t>Winakur</a:t>
            </a:r>
            <a:r>
              <a:rPr lang="en-US" dirty="0" smtClean="0">
                <a:solidFill>
                  <a:schemeClr val="bg1"/>
                </a:solidFill>
              </a:rPr>
              <a:t>, M.D.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bg1"/>
                </a:solidFill>
              </a:rPr>
              <a:t>Maryland Cardiovascular Specialists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bg1"/>
                </a:solidFill>
              </a:rPr>
              <a:t>Maryland ACP Meeting 2/1/14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2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is lacking!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~2500 women &gt; 25 </a:t>
            </a:r>
            <a:r>
              <a:rPr lang="en-US" dirty="0" err="1" smtClean="0"/>
              <a:t>y.o</a:t>
            </a:r>
            <a:r>
              <a:rPr lang="en-US" dirty="0" smtClean="0"/>
              <a:t>. surveyed</a:t>
            </a:r>
          </a:p>
          <a:p>
            <a:r>
              <a:rPr lang="en-US" dirty="0" smtClean="0"/>
              <a:t>Between 1997-2012, awareness among whole study population nearly doubled: 30%</a:t>
            </a:r>
            <a:r>
              <a:rPr lang="en-US" dirty="0" smtClean="0">
                <a:sym typeface="Wingdings"/>
              </a:rPr>
              <a:t>56%</a:t>
            </a:r>
          </a:p>
          <a:p>
            <a:r>
              <a:rPr lang="en-US" dirty="0" smtClean="0">
                <a:sym typeface="Wingdings"/>
              </a:rPr>
              <a:t>Still low in minorities:</a:t>
            </a:r>
          </a:p>
          <a:p>
            <a:pPr lvl="1"/>
            <a:r>
              <a:rPr lang="en-US" dirty="0" smtClean="0">
                <a:sym typeface="Wingdings"/>
              </a:rPr>
              <a:t>Blacks: 36%</a:t>
            </a:r>
          </a:p>
          <a:p>
            <a:pPr lvl="1"/>
            <a:r>
              <a:rPr lang="en-US" dirty="0" smtClean="0">
                <a:sym typeface="Wingdings"/>
              </a:rPr>
              <a:t>Hispanics: 34%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Mosca L, et al. Fifteen-year trends in awareness of heart disease in women. Circulation 2013; 127.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1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92" y="1694164"/>
            <a:ext cx="5608791" cy="380862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Mosca L, et al. Fifteen-year trends in awareness of heart disease in women. Circulation 2013; 127.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066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What are the symptoms?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3150"/>
            <a:ext cx="1371600" cy="1371600"/>
          </a:xfrm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Box 10"/>
          <p:cNvSpPr txBox="1">
            <a:spLocks noChangeArrowheads="1"/>
          </p:cNvSpPr>
          <p:nvPr/>
        </p:nvSpPr>
        <p:spPr bwMode="auto">
          <a:xfrm>
            <a:off x="457200" y="39624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Times" charset="0"/>
              </a:rPr>
              <a:t>Chest pain or discomfort</a:t>
            </a:r>
          </a:p>
        </p:txBody>
      </p:sp>
      <p:sp>
        <p:nvSpPr>
          <p:cNvPr id="52234" name="TextBox 11"/>
          <p:cNvSpPr txBox="1">
            <a:spLocks noChangeArrowheads="1"/>
          </p:cNvSpPr>
          <p:nvPr/>
        </p:nvSpPr>
        <p:spPr bwMode="auto">
          <a:xfrm>
            <a:off x="2514600" y="38862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Times" charset="0"/>
              </a:rPr>
              <a:t>Unusual upper body discomfort</a:t>
            </a:r>
          </a:p>
        </p:txBody>
      </p:sp>
      <p:sp>
        <p:nvSpPr>
          <p:cNvPr id="52235" name="TextBox 12"/>
          <p:cNvSpPr txBox="1">
            <a:spLocks noChangeArrowheads="1"/>
          </p:cNvSpPr>
          <p:nvPr/>
        </p:nvSpPr>
        <p:spPr bwMode="auto">
          <a:xfrm>
            <a:off x="3962400" y="39624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Times" charset="0"/>
              </a:rPr>
              <a:t>Shortness of breath</a:t>
            </a:r>
          </a:p>
        </p:txBody>
      </p:sp>
      <p:sp>
        <p:nvSpPr>
          <p:cNvPr id="52236" name="TextBox 13"/>
          <p:cNvSpPr txBox="1">
            <a:spLocks noChangeArrowheads="1"/>
          </p:cNvSpPr>
          <p:nvPr/>
        </p:nvSpPr>
        <p:spPr bwMode="auto">
          <a:xfrm>
            <a:off x="5562600" y="40386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Times" charset="0"/>
              </a:rPr>
              <a:t>Breaking out in a cold sweat</a:t>
            </a:r>
          </a:p>
        </p:txBody>
      </p:sp>
      <p:sp>
        <p:nvSpPr>
          <p:cNvPr id="52237" name="TextBox 14"/>
          <p:cNvSpPr txBox="1">
            <a:spLocks noChangeArrowheads="1"/>
          </p:cNvSpPr>
          <p:nvPr/>
        </p:nvSpPr>
        <p:spPr bwMode="auto">
          <a:xfrm>
            <a:off x="7239000" y="4114800"/>
            <a:ext cx="129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Times" charset="0"/>
              </a:rPr>
              <a:t>Unusual or unexplained fatigue (tiredness)</a:t>
            </a:r>
          </a:p>
        </p:txBody>
      </p:sp>
      <p:sp>
        <p:nvSpPr>
          <p:cNvPr id="52238" name="TextBox 15"/>
          <p:cNvSpPr txBox="1">
            <a:spLocks noChangeArrowheads="1"/>
          </p:cNvSpPr>
          <p:nvPr/>
        </p:nvSpPr>
        <p:spPr bwMode="auto">
          <a:xfrm>
            <a:off x="2362200" y="60960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Times" charset="0"/>
              </a:rPr>
              <a:t>Light-headedness or sudden dizziness</a:t>
            </a:r>
          </a:p>
        </p:txBody>
      </p:sp>
      <p:sp>
        <p:nvSpPr>
          <p:cNvPr id="52239" name="TextBox 16"/>
          <p:cNvSpPr txBox="1">
            <a:spLocks noChangeArrowheads="1"/>
          </p:cNvSpPr>
          <p:nvPr/>
        </p:nvSpPr>
        <p:spPr bwMode="auto">
          <a:xfrm>
            <a:off x="4572000" y="60960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Times" charset="0"/>
              </a:rPr>
              <a:t>Nausea (feeling sick to the stomach)</a:t>
            </a:r>
          </a:p>
        </p:txBody>
      </p:sp>
    </p:spTree>
    <p:extLst>
      <p:ext uri="{BB962C8B-B14F-4D97-AF65-F5344CB8AC3E}">
        <p14:creationId xmlns:p14="http://schemas.microsoft.com/office/powerpoint/2010/main" val="298667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in women with MI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515 women with MI</a:t>
            </a:r>
          </a:p>
          <a:p>
            <a:pPr lvl="1"/>
            <a:r>
              <a:rPr lang="en-US" dirty="0" smtClean="0"/>
              <a:t>Chest pain absent in 43%</a:t>
            </a:r>
          </a:p>
          <a:p>
            <a:pPr lvl="1"/>
            <a:r>
              <a:rPr lang="en-US" dirty="0" smtClean="0"/>
              <a:t>Most common symptom:</a:t>
            </a:r>
          </a:p>
          <a:p>
            <a:pPr lvl="2"/>
            <a:r>
              <a:rPr lang="en-US" dirty="0" smtClean="0"/>
              <a:t>Dyspnea in 58%</a:t>
            </a:r>
          </a:p>
          <a:p>
            <a:pPr lvl="2"/>
            <a:r>
              <a:rPr lang="en-US" dirty="0" smtClean="0"/>
              <a:t>Weakness in 55%</a:t>
            </a:r>
          </a:p>
          <a:p>
            <a:pPr lvl="2"/>
            <a:r>
              <a:rPr lang="en-US" dirty="0" smtClean="0"/>
              <a:t>Fatigue in 43%</a:t>
            </a:r>
          </a:p>
          <a:p>
            <a:pPr lvl="1"/>
            <a:r>
              <a:rPr lang="en-US" dirty="0" err="1" smtClean="0"/>
              <a:t>Prodrome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Fatigue in 71%</a:t>
            </a:r>
          </a:p>
          <a:p>
            <a:pPr lvl="2"/>
            <a:r>
              <a:rPr lang="en-US" dirty="0" smtClean="0"/>
              <a:t>Sleep disturbance (48%), dyspnea (42%)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McSweeney JC, et al. Circulation 2003;108:2619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4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in women with MI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1,000,000 men and women in NRMI registry, 1994-2006 (481,581 women)</a:t>
            </a:r>
          </a:p>
          <a:p>
            <a:pPr lvl="1"/>
            <a:r>
              <a:rPr lang="en-US" dirty="0" smtClean="0"/>
              <a:t>42% of women presented without CP (vs. 31% of men)</a:t>
            </a:r>
          </a:p>
          <a:p>
            <a:pPr lvl="1"/>
            <a:r>
              <a:rPr lang="en-US" dirty="0" smtClean="0"/>
              <a:t>Higher in-hospital mortality in women (14.6%) than in men (10.3%)</a:t>
            </a:r>
          </a:p>
          <a:p>
            <a:pPr lvl="1"/>
            <a:r>
              <a:rPr lang="en-US" dirty="0" smtClean="0"/>
              <a:t>Younger women without chest pain were at the highest risk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Canto JG et al. JAMA 2012;307:813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3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in women with MI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women who presented without CP were sicker and fared worse:	</a:t>
            </a:r>
          </a:p>
          <a:p>
            <a:pPr lvl="1"/>
            <a:r>
              <a:rPr lang="en-US" dirty="0" smtClean="0"/>
              <a:t>More had DM</a:t>
            </a:r>
          </a:p>
          <a:p>
            <a:pPr lvl="1"/>
            <a:r>
              <a:rPr lang="en-US" dirty="0" smtClean="0"/>
              <a:t>Later presentation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 smtClean="0"/>
              <a:t>Killip</a:t>
            </a:r>
            <a:r>
              <a:rPr lang="en-US" dirty="0" smtClean="0"/>
              <a:t> III/IV</a:t>
            </a:r>
          </a:p>
          <a:p>
            <a:pPr lvl="1"/>
            <a:r>
              <a:rPr lang="en-US" dirty="0" smtClean="0"/>
              <a:t>More NSTEMI</a:t>
            </a:r>
          </a:p>
          <a:p>
            <a:pPr lvl="1"/>
            <a:r>
              <a:rPr lang="en-US" dirty="0" smtClean="0"/>
              <a:t>Less timely therapies</a:t>
            </a:r>
          </a:p>
          <a:p>
            <a:pPr lvl="1"/>
            <a:r>
              <a:rPr lang="en-US" dirty="0" smtClean="0"/>
              <a:t>Less antiplatelet meds, heparin, BB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Canto JG et al. JAMA 2012;307:813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1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36" y="1417638"/>
            <a:ext cx="5270495" cy="43084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Mosca L, et al. Fifteen-year trends in awareness of heart disease in women. Circulation 2013; 127.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70" y="1417638"/>
            <a:ext cx="4149733" cy="46293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Mosca L, et al. Fifteen-year trends in awareness of heart disease in women. Circulation 2013; 127.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9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in women with MI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Sudden cardiac death</a:t>
            </a:r>
          </a:p>
          <a:p>
            <a:pPr lvl="1"/>
            <a:r>
              <a:rPr lang="en-US" dirty="0" smtClean="0"/>
              <a:t>Higher rates in men</a:t>
            </a:r>
          </a:p>
          <a:p>
            <a:pPr lvl="1"/>
            <a:r>
              <a:rPr lang="en-US" dirty="0" smtClean="0"/>
              <a:t>However, a significantly higher percentage of women who have SCD had no prior symptoms! (63% vs. 44%)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Canto JG et al. JAMA 2012;307:813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Age over 55</a:t>
            </a:r>
          </a:p>
          <a:p>
            <a:r>
              <a:rPr lang="en-US" dirty="0" smtClean="0"/>
              <a:t>Dyslipidemia: high LDL and/or low HDL</a:t>
            </a:r>
          </a:p>
          <a:p>
            <a:r>
              <a:rPr lang="en-US" dirty="0" smtClean="0"/>
              <a:t>Family </a:t>
            </a:r>
            <a:r>
              <a:rPr lang="en-US" dirty="0" err="1" smtClean="0"/>
              <a:t>hx</a:t>
            </a:r>
            <a:r>
              <a:rPr lang="en-US" dirty="0" smtClean="0"/>
              <a:t> of premature CAD </a:t>
            </a:r>
          </a:p>
          <a:p>
            <a:pPr lvl="1"/>
            <a:r>
              <a:rPr lang="en-US" dirty="0" smtClean="0"/>
              <a:t>First degree male &lt; 55, female &lt;65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Peripheral arterial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3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scope of the problem</a:t>
            </a:r>
          </a:p>
          <a:p>
            <a:r>
              <a:rPr lang="en-US" dirty="0" smtClean="0"/>
              <a:t>Symptoms</a:t>
            </a:r>
          </a:p>
          <a:p>
            <a:r>
              <a:rPr lang="en-US" dirty="0" smtClean="0"/>
              <a:t>Risk factors</a:t>
            </a:r>
          </a:p>
          <a:p>
            <a:r>
              <a:rPr lang="en-US" dirty="0" smtClean="0"/>
              <a:t>Prevention, diagnosis, and treatment</a:t>
            </a:r>
          </a:p>
          <a:p>
            <a:r>
              <a:rPr lang="en-US" dirty="0" smtClean="0"/>
              <a:t>Pearls from the 2014 ACC Heart of Women’s Health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3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Menopause</a:t>
            </a:r>
          </a:p>
          <a:p>
            <a:r>
              <a:rPr lang="en-US" dirty="0" smtClean="0"/>
              <a:t>Obesity</a:t>
            </a:r>
          </a:p>
          <a:p>
            <a:r>
              <a:rPr lang="en-US" dirty="0" smtClean="0"/>
              <a:t>High triglycerides</a:t>
            </a:r>
          </a:p>
          <a:p>
            <a:r>
              <a:rPr lang="en-US" dirty="0" smtClean="0"/>
              <a:t>Metabolic syndrome</a:t>
            </a:r>
          </a:p>
          <a:p>
            <a:r>
              <a:rPr lang="en-US" dirty="0" smtClean="0"/>
              <a:t>Sedentary lifestyle</a:t>
            </a:r>
          </a:p>
          <a:p>
            <a:r>
              <a:rPr lang="en-US" dirty="0" smtClean="0"/>
              <a:t>Collagen vascular disease/autoimmune disease</a:t>
            </a:r>
          </a:p>
          <a:p>
            <a:r>
              <a:rPr lang="en-US" dirty="0" smtClean="0"/>
              <a:t>CKD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660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Pregnancy-related</a:t>
            </a:r>
          </a:p>
          <a:p>
            <a:pPr lvl="1"/>
            <a:r>
              <a:rPr lang="en-US" dirty="0" smtClean="0"/>
              <a:t>Pre-</a:t>
            </a:r>
            <a:r>
              <a:rPr lang="en-US" dirty="0" err="1" smtClean="0"/>
              <a:t>eclampsia</a:t>
            </a:r>
            <a:r>
              <a:rPr lang="en-US" dirty="0" smtClean="0"/>
              <a:t>, </a:t>
            </a:r>
            <a:r>
              <a:rPr lang="en-US" dirty="0" err="1" smtClean="0"/>
              <a:t>eclampsia</a:t>
            </a:r>
            <a:endParaRPr lang="en-US" dirty="0" smtClean="0"/>
          </a:p>
          <a:p>
            <a:pPr lvl="1"/>
            <a:r>
              <a:rPr lang="en-US" dirty="0" smtClean="0"/>
              <a:t>Gestational diabetes</a:t>
            </a:r>
          </a:p>
          <a:p>
            <a:pPr lvl="1"/>
            <a:r>
              <a:rPr lang="en-US" dirty="0" smtClean="0"/>
              <a:t>Stillbirth</a:t>
            </a:r>
          </a:p>
          <a:p>
            <a:pPr lvl="1"/>
            <a:r>
              <a:rPr lang="en-US" dirty="0" smtClean="0"/>
              <a:t>Miscarriages, esp. multiple </a:t>
            </a:r>
            <a:endParaRPr lang="en-US" dirty="0"/>
          </a:p>
          <a:p>
            <a:r>
              <a:rPr lang="en-US" dirty="0" err="1" smtClean="0"/>
              <a:t>Hx</a:t>
            </a:r>
            <a:r>
              <a:rPr lang="en-US" dirty="0" smtClean="0"/>
              <a:t> of cancer treatments (XRT)</a:t>
            </a:r>
          </a:p>
          <a:p>
            <a:r>
              <a:rPr lang="en-US" dirty="0" smtClean="0"/>
              <a:t>Depression and stress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trauma or abuse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65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risk factors are more predictive in women?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HDL is more predictive than high LDL</a:t>
            </a:r>
          </a:p>
          <a:p>
            <a:r>
              <a:rPr lang="en-US" dirty="0" err="1" smtClean="0"/>
              <a:t>Lp</a:t>
            </a:r>
            <a:r>
              <a:rPr lang="en-US" dirty="0"/>
              <a:t> </a:t>
            </a:r>
            <a:r>
              <a:rPr lang="en-US" dirty="0" smtClean="0"/>
              <a:t>(a) can be more predictive in younger women</a:t>
            </a:r>
          </a:p>
          <a:p>
            <a:r>
              <a:rPr lang="en-US" dirty="0" smtClean="0"/>
              <a:t>TG can be more predictive in older women, especially if &gt;400 mg/</a:t>
            </a:r>
            <a:r>
              <a:rPr lang="en-US" dirty="0" err="1" smtClean="0"/>
              <a:t>dL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26164"/>
            <a:ext cx="2895600" cy="595312"/>
          </a:xfrm>
        </p:spPr>
        <p:txBody>
          <a:bodyPr/>
          <a:lstStyle/>
          <a:p>
            <a:r>
              <a:rPr lang="en-US" smtClean="0"/>
              <a:t>Rich-Edwards, JW et al. NEJM 1995; 332:1758; Miller VT. Atherosclerosis 1994; 108 Suppl:S73; Orth-Gomer K. Circulation 1997;95:329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6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risk factors are more predictive in women?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Diabetes: almost double the risk of fatal CAD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Smoking: </a:t>
            </a:r>
          </a:p>
          <a:p>
            <a:pPr lvl="1"/>
            <a:r>
              <a:rPr lang="en-US" dirty="0" smtClean="0"/>
              <a:t>associated with 50% of all coronary events in women</a:t>
            </a:r>
          </a:p>
          <a:p>
            <a:pPr lvl="1"/>
            <a:r>
              <a:rPr lang="en-US" dirty="0" smtClean="0"/>
              <a:t>Risk elevated even with minimal use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Zuanetti G et al. JACC 1993;22:1788; Willett WC etal.NEJM 1987;317:1303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5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smoking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who smoke have a six-fold increased risk of MI (vs. 3x in men)</a:t>
            </a:r>
          </a:p>
          <a:p>
            <a:r>
              <a:rPr lang="en-US" dirty="0" smtClean="0"/>
              <a:t>Risk was higher for women smokers than men regardless of 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Njolstad I et al. Circulation 1996;93(3):450; Prescott E et al. BMJ 1998;316(7137):1043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1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Pregnancy-related</a:t>
            </a:r>
          </a:p>
          <a:p>
            <a:pPr lvl="1"/>
            <a:r>
              <a:rPr lang="en-US" dirty="0" smtClean="0"/>
              <a:t> “failed stress test:</a:t>
            </a:r>
          </a:p>
          <a:p>
            <a:pPr lvl="1"/>
            <a:r>
              <a:rPr lang="en-US" dirty="0" smtClean="0"/>
              <a:t>Pre-</a:t>
            </a:r>
            <a:r>
              <a:rPr lang="en-US" dirty="0" err="1" smtClean="0"/>
              <a:t>eclampsia</a:t>
            </a:r>
            <a:r>
              <a:rPr lang="en-US" dirty="0" smtClean="0"/>
              <a:t> – 3.8x more likely to develop DM, 11.6x more likely to develop HTN requiring </a:t>
            </a:r>
            <a:r>
              <a:rPr lang="en-US" dirty="0" err="1" smtClean="0"/>
              <a:t>rx</a:t>
            </a:r>
            <a:endParaRPr lang="en-US" dirty="0" smtClean="0"/>
          </a:p>
          <a:p>
            <a:pPr lvl="1"/>
            <a:r>
              <a:rPr lang="en-US" dirty="0" smtClean="0"/>
              <a:t>Gestational DM: up to 70% develop DM within 5 years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Menopause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Magnussen 2009, Kim 2002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Treadmill stress testing</a:t>
            </a:r>
          </a:p>
          <a:p>
            <a:r>
              <a:rPr lang="en-US" dirty="0" smtClean="0"/>
              <a:t>Nuclear stress testing </a:t>
            </a:r>
          </a:p>
          <a:p>
            <a:r>
              <a:rPr lang="en-US" dirty="0" smtClean="0"/>
              <a:t>Stress echo</a:t>
            </a:r>
          </a:p>
          <a:p>
            <a:r>
              <a:rPr lang="en-US" dirty="0" smtClean="0"/>
              <a:t>CT calcium score</a:t>
            </a:r>
          </a:p>
          <a:p>
            <a:r>
              <a:rPr lang="en-US" dirty="0" smtClean="0"/>
              <a:t>Coronary CTA</a:t>
            </a:r>
          </a:p>
          <a:p>
            <a:r>
              <a:rPr lang="en-US" dirty="0" smtClean="0"/>
              <a:t>Cardiac catheterization with coronary angiography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2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/>
          <a:lstStyle/>
          <a:p>
            <a:r>
              <a:rPr lang="en-US" dirty="0" smtClean="0"/>
              <a:t>ETT only</a:t>
            </a:r>
            <a:r>
              <a:rPr lang="en-US" dirty="0"/>
              <a:t> </a:t>
            </a:r>
            <a:r>
              <a:rPr lang="en-US" dirty="0" smtClean="0"/>
              <a:t>(lower than in men)</a:t>
            </a:r>
          </a:p>
          <a:p>
            <a:pPr lvl="1"/>
            <a:r>
              <a:rPr lang="en-US" dirty="0" smtClean="0"/>
              <a:t>61% and 70%</a:t>
            </a:r>
          </a:p>
          <a:p>
            <a:r>
              <a:rPr lang="en-US" dirty="0" smtClean="0"/>
              <a:t>Stress Nuclear (similar in men)</a:t>
            </a:r>
          </a:p>
          <a:p>
            <a:pPr lvl="1"/>
            <a:r>
              <a:rPr lang="en-US" dirty="0" smtClean="0"/>
              <a:t>78% and 64%</a:t>
            </a:r>
            <a:endParaRPr lang="en-US" dirty="0"/>
          </a:p>
          <a:p>
            <a:r>
              <a:rPr lang="en-US" dirty="0" smtClean="0"/>
              <a:t>Stress Echo (similar in men)</a:t>
            </a:r>
          </a:p>
          <a:p>
            <a:pPr lvl="1"/>
            <a:r>
              <a:rPr lang="en-US" dirty="0" smtClean="0"/>
              <a:t>86% and 79%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Kwok Y, et a;. Am J Cardiol 1999; 83:660.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Coronary 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/>
          <a:lstStyle/>
          <a:p>
            <a:r>
              <a:rPr lang="en-US" dirty="0" smtClean="0"/>
              <a:t>ROMICAT trial</a:t>
            </a:r>
          </a:p>
          <a:p>
            <a:pPr lvl="1"/>
            <a:r>
              <a:rPr lang="en-US" dirty="0" smtClean="0"/>
              <a:t>Women had greater reduction in LOS, lower admission rates, lower radiation doses</a:t>
            </a:r>
          </a:p>
          <a:p>
            <a:pPr lvl="1"/>
            <a:r>
              <a:rPr lang="en-US" dirty="0" smtClean="0"/>
              <a:t>More normal studies, less obstructive </a:t>
            </a:r>
            <a:r>
              <a:rPr lang="en-US" dirty="0" err="1" smtClean="0"/>
              <a:t>dz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Truong Q et al. Circulation 2013; 127;2494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3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/>
          <a:lstStyle/>
          <a:p>
            <a:r>
              <a:rPr lang="en-US" dirty="0" smtClean="0"/>
              <a:t>Women less likely to be referred for further evaluation if they have a positive stress test</a:t>
            </a:r>
          </a:p>
          <a:p>
            <a:pPr lvl="1"/>
            <a:r>
              <a:rPr lang="en-US" dirty="0" smtClean="0"/>
              <a:t>Higher incidence of MI or death in these patients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42393"/>
            <a:ext cx="2895600" cy="365125"/>
          </a:xfrm>
        </p:spPr>
        <p:txBody>
          <a:bodyPr/>
          <a:lstStyle/>
          <a:p>
            <a:r>
              <a:rPr lang="da-DK" smtClean="0"/>
              <a:t>Shaw LJ et al. Ann Intern Med 1994;120:559;</a:t>
            </a:r>
            <a:r>
              <a:rPr lang="en-US" smtClean="0"/>
              <a:t> Hachamovitch R et al. JACC 1995; 26: 1457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06344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the Problem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Coronary Artery Disease (a.k.a. Coronary Heart Disease)</a:t>
            </a:r>
          </a:p>
          <a:p>
            <a:r>
              <a:rPr lang="en-US" dirty="0" smtClean="0"/>
              <a:t>Cardiovascular Disease</a:t>
            </a:r>
          </a:p>
          <a:p>
            <a:pPr lvl="1"/>
            <a:r>
              <a:rPr lang="en-US" dirty="0" smtClean="0"/>
              <a:t>CHD: MI, angina, heart failure, coronary death</a:t>
            </a:r>
          </a:p>
          <a:p>
            <a:pPr lvl="1"/>
            <a:r>
              <a:rPr lang="en-US" dirty="0" smtClean="0"/>
              <a:t>Cerebrovascular </a:t>
            </a:r>
            <a:r>
              <a:rPr lang="en-US" dirty="0" err="1" smtClean="0"/>
              <a:t>dz</a:t>
            </a:r>
            <a:r>
              <a:rPr lang="en-US" dirty="0" smtClean="0"/>
              <a:t> – CVA, TIA</a:t>
            </a:r>
          </a:p>
          <a:p>
            <a:pPr lvl="1"/>
            <a:r>
              <a:rPr lang="en-US" dirty="0" smtClean="0"/>
              <a:t>PAD – claudication</a:t>
            </a:r>
          </a:p>
          <a:p>
            <a:pPr lvl="1"/>
            <a:r>
              <a:rPr lang="en-US" dirty="0" smtClean="0"/>
              <a:t>Aortic disease: atherosclerosis, TAA, AAA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66800" y="8001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Risk Factors/Prevention</a:t>
            </a:r>
            <a:endParaRPr lang="en-US" sz="4400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530" name="Content Placeholder 10"/>
          <p:cNvSpPr txBox="1">
            <a:spLocks/>
          </p:cNvSpPr>
          <p:nvPr/>
        </p:nvSpPr>
        <p:spPr bwMode="auto">
          <a:xfrm>
            <a:off x="1066800" y="2438400"/>
            <a:ext cx="7626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E11521"/>
              </a:buClr>
              <a:buFont typeface="Wingdings" charset="0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The Multiplier Effect</a:t>
            </a:r>
          </a:p>
          <a:p>
            <a:pPr lvl="1">
              <a:spcBef>
                <a:spcPct val="20000"/>
              </a:spcBef>
              <a:buClr>
                <a:srgbClr val="E1152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1 risk factor doubles your risk</a:t>
            </a:r>
          </a:p>
          <a:p>
            <a:pPr lvl="1">
              <a:spcBef>
                <a:spcPct val="20000"/>
              </a:spcBef>
              <a:buClr>
                <a:srgbClr val="E1152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2 risk factors quadruple your risk</a:t>
            </a:r>
          </a:p>
          <a:p>
            <a:pPr lvl="1">
              <a:spcBef>
                <a:spcPct val="20000"/>
              </a:spcBef>
              <a:buClr>
                <a:srgbClr val="E1152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3 or more risk factors can increase your risk more </a:t>
            </a:r>
            <a:b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than tenfold</a:t>
            </a:r>
          </a:p>
          <a:p>
            <a:pPr>
              <a:spcBef>
                <a:spcPct val="20000"/>
              </a:spcBef>
              <a:buClr>
                <a:srgbClr val="E11521"/>
              </a:buClr>
              <a:buFont typeface="Wingdings" charset="0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By doing just 4 things – eating right, being physically active, not smoking, and keeping a healthy weight – you can lower your risk of heart disease by as much as 82 percent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NHLBI: "Heart Truth" campaign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Treatment/Prevention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/>
          <a:lstStyle/>
          <a:p>
            <a:r>
              <a:rPr lang="en-US" dirty="0" smtClean="0"/>
              <a:t>All women</a:t>
            </a:r>
          </a:p>
          <a:p>
            <a:pPr lvl="1"/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Quit smoking</a:t>
            </a:r>
          </a:p>
          <a:p>
            <a:pPr lvl="1"/>
            <a:r>
              <a:rPr lang="en-US" dirty="0" smtClean="0"/>
              <a:t>Healthy diet</a:t>
            </a:r>
          </a:p>
          <a:p>
            <a:pPr lvl="1"/>
            <a:r>
              <a:rPr lang="en-US" dirty="0" smtClean="0"/>
              <a:t>BMI &lt;25, waist circumference &lt;35</a:t>
            </a:r>
            <a:r>
              <a:rPr lang="en-US" dirty="0"/>
              <a:t> </a:t>
            </a:r>
            <a:r>
              <a:rPr lang="en-US" dirty="0" smtClean="0"/>
              <a:t>in.</a:t>
            </a:r>
          </a:p>
          <a:p>
            <a:pPr lvl="1"/>
            <a:r>
              <a:rPr lang="en-US" dirty="0" smtClean="0"/>
              <a:t>Treat risk factors: HTN, DM, dyslipidemia</a:t>
            </a:r>
          </a:p>
          <a:p>
            <a:pPr lvl="1"/>
            <a:r>
              <a:rPr lang="en-US" dirty="0" smtClean="0"/>
              <a:t>ASA – look at risk/benefit ratio</a:t>
            </a:r>
          </a:p>
          <a:p>
            <a:pPr lvl="1"/>
            <a:r>
              <a:rPr lang="en-US" dirty="0" smtClean="0"/>
              <a:t>Treat depression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42393"/>
            <a:ext cx="2895600" cy="365125"/>
          </a:xfrm>
        </p:spPr>
        <p:txBody>
          <a:bodyPr/>
          <a:lstStyle/>
          <a:p>
            <a:r>
              <a:rPr lang="da-DK" smtClean="0"/>
              <a:t>Mosca L et al; Circulation 2011;123:1243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00062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Treatment/Prevention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/>
          <a:lstStyle/>
          <a:p>
            <a:r>
              <a:rPr lang="en-US" dirty="0" smtClean="0"/>
              <a:t>Increasing awareness</a:t>
            </a:r>
          </a:p>
          <a:p>
            <a:r>
              <a:rPr lang="en-US" dirty="0" smtClean="0"/>
              <a:t>Screening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42393"/>
            <a:ext cx="2895600" cy="365125"/>
          </a:xfrm>
        </p:spPr>
        <p:txBody>
          <a:bodyPr/>
          <a:lstStyle/>
          <a:p>
            <a:r>
              <a:rPr lang="da-DK" smtClean="0"/>
              <a:t>Mosca L et al; Circulation 2011;123:1243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72298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How are we getting the word out?</a:t>
            </a:r>
          </a:p>
        </p:txBody>
      </p:sp>
      <p:pic>
        <p:nvPicPr>
          <p:cNvPr id="41986" name="Picture 2" descr="RDS-poster-20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1592508"/>
            <a:ext cx="335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95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How are we getting the word out?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Calibri" charset="0"/>
            </a:endParaRPr>
          </a:p>
        </p:txBody>
      </p:sp>
      <p:graphicFrame>
        <p:nvGraphicFramePr>
          <p:cNvPr id="460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17109"/>
              </p:ext>
            </p:extLst>
          </p:nvPr>
        </p:nvGraphicFramePr>
        <p:xfrm>
          <a:off x="2214538" y="1333500"/>
          <a:ext cx="4648200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4" imgW="6858000" imgH="7543800" progId="AcroExch.Document.7">
                  <p:embed/>
                </p:oleObj>
              </mc:Choice>
              <mc:Fallback>
                <p:oleObj name="Acrobat Document" r:id="rId4" imgW="6858000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38" y="1333500"/>
                        <a:ext cx="4648200" cy="511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42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Arial" charset="0"/>
              </a:rPr>
              <a:t>Saint Agnes Women’s Heart Center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“60 minutes for $60”</a:t>
            </a:r>
            <a:endParaRPr lang="en-US" altLang="ja-JP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60 minutes of screening and education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Personal risk assessment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EKG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Blood work: lipid profile, hemoglobin A1c</a:t>
            </a:r>
          </a:p>
        </p:txBody>
      </p:sp>
    </p:spTree>
    <p:extLst>
      <p:ext uri="{BB962C8B-B14F-4D97-AF65-F5344CB8AC3E}">
        <p14:creationId xmlns:p14="http://schemas.microsoft.com/office/powerpoint/2010/main" val="52313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Treatment/Prevention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Lipids: New guidelines</a:t>
            </a:r>
          </a:p>
          <a:p>
            <a:pPr lvl="1"/>
            <a:r>
              <a:rPr lang="en-US" dirty="0" smtClean="0"/>
              <a:t>Different approach: moderate or high intensity statin rather for different risk categories rather than treatment to targets</a:t>
            </a:r>
          </a:p>
          <a:p>
            <a:pPr lvl="1"/>
            <a:r>
              <a:rPr lang="en-US" dirty="0" smtClean="0"/>
              <a:t>Overall risk</a:t>
            </a:r>
          </a:p>
          <a:p>
            <a:pPr lvl="1"/>
            <a:r>
              <a:rPr lang="en-US" dirty="0" smtClean="0"/>
              <a:t>Patient centered care</a:t>
            </a:r>
          </a:p>
          <a:p>
            <a:pPr lvl="1"/>
            <a:r>
              <a:rPr lang="en-US" dirty="0" smtClean="0"/>
              <a:t>Limited role for non-statin </a:t>
            </a:r>
            <a:r>
              <a:rPr lang="en-US" dirty="0" err="1" smtClean="0"/>
              <a:t>rx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50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Treatment/Prevention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Lipids: New guidelines</a:t>
            </a:r>
          </a:p>
          <a:p>
            <a:pPr lvl="1"/>
            <a:r>
              <a:rPr lang="en-US" dirty="0" smtClean="0"/>
              <a:t>4 categories:</a:t>
            </a:r>
          </a:p>
          <a:p>
            <a:pPr lvl="2"/>
            <a:r>
              <a:rPr lang="en-US" dirty="0" smtClean="0"/>
              <a:t>Clinical ASCVD, no HF or ESRD on HD</a:t>
            </a:r>
          </a:p>
          <a:p>
            <a:pPr lvl="2"/>
            <a:r>
              <a:rPr lang="en-US" dirty="0" smtClean="0"/>
              <a:t>Ages 40-75 with DM and LDL 70-189</a:t>
            </a:r>
          </a:p>
          <a:p>
            <a:pPr lvl="2"/>
            <a:r>
              <a:rPr lang="en-US" dirty="0" smtClean="0"/>
              <a:t>LDL &gt;190</a:t>
            </a:r>
          </a:p>
          <a:p>
            <a:pPr lvl="2"/>
            <a:r>
              <a:rPr lang="en-US" dirty="0" smtClean="0"/>
              <a:t>Ages 40-75, LDL 70-189, estimated 10-year risk of 7.5% or greater</a:t>
            </a:r>
          </a:p>
          <a:p>
            <a:pPr lvl="1"/>
            <a:r>
              <a:rPr lang="en-US" dirty="0" smtClean="0"/>
              <a:t>New risk calculator: Pooled Cohort Equations for ASCVD risk </a:t>
            </a:r>
            <a:r>
              <a:rPr lang="en-US" dirty="0" err="1" smtClean="0"/>
              <a:t>predictions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://www.cardiosource.org/en/Science-And-Quality/Practice-Guidelines-and-Quality-Standards/2013-Prevention-Guideline-Tools.aspx?w_nav=Search&amp;WT.oss=new risk calculator&amp;WT.oss_r=3056&amp;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861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Lipid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risk calculator</a:t>
            </a:r>
          </a:p>
          <a:p>
            <a:pPr lvl="1"/>
            <a:r>
              <a:rPr lang="en-US" dirty="0" smtClean="0"/>
              <a:t>Heavily driven by age, also includes ethnicity/race, BP, cholesterol, current tobacco use and DM</a:t>
            </a:r>
          </a:p>
          <a:p>
            <a:pPr lvl="1"/>
            <a:r>
              <a:rPr lang="en-US" dirty="0" smtClean="0"/>
              <a:t>65 </a:t>
            </a:r>
            <a:r>
              <a:rPr lang="en-US" dirty="0" err="1" smtClean="0"/>
              <a:t>yo</a:t>
            </a:r>
            <a:r>
              <a:rPr lang="en-US" dirty="0" smtClean="0"/>
              <a:t> M or 71 </a:t>
            </a:r>
            <a:r>
              <a:rPr lang="en-US" dirty="0" err="1" smtClean="0"/>
              <a:t>yo</a:t>
            </a:r>
            <a:r>
              <a:rPr lang="en-US" dirty="0" smtClean="0"/>
              <a:t> F with optimal RF has &gt;7.5% 10 year risk of ASCVD</a:t>
            </a:r>
          </a:p>
          <a:p>
            <a:pPr lvl="1"/>
            <a:r>
              <a:rPr lang="en-US" dirty="0" smtClean="0"/>
              <a:t>If uncertain, can take into consideration other factors:</a:t>
            </a:r>
          </a:p>
          <a:p>
            <a:pPr lvl="2"/>
            <a:r>
              <a:rPr lang="en-US" dirty="0" smtClean="0"/>
              <a:t>Family </a:t>
            </a:r>
            <a:r>
              <a:rPr lang="en-US" dirty="0" err="1" smtClean="0"/>
              <a:t>hx</a:t>
            </a:r>
            <a:endParaRPr lang="en-US" dirty="0" smtClean="0"/>
          </a:p>
          <a:p>
            <a:pPr lvl="2"/>
            <a:r>
              <a:rPr lang="en-US" dirty="0" smtClean="0"/>
              <a:t>CRP&gt;2</a:t>
            </a:r>
          </a:p>
          <a:p>
            <a:pPr lvl="2"/>
            <a:r>
              <a:rPr lang="en-US" dirty="0" smtClean="0"/>
              <a:t>Calcium score &gt;300 or &gt;75%</a:t>
            </a:r>
          </a:p>
          <a:p>
            <a:pPr lvl="2"/>
            <a:r>
              <a:rPr lang="en-US" dirty="0" smtClean="0"/>
              <a:t>Abnormal ABI (&lt;0.9)</a:t>
            </a:r>
          </a:p>
        </p:txBody>
      </p:sp>
    </p:spTree>
    <p:extLst>
      <p:ext uri="{BB962C8B-B14F-4D97-AF65-F5344CB8AC3E}">
        <p14:creationId xmlns:p14="http://schemas.microsoft.com/office/powerpoint/2010/main" val="369253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Lipid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guidelines</a:t>
            </a:r>
          </a:p>
          <a:p>
            <a:pPr lvl="1"/>
            <a:r>
              <a:rPr lang="en-US" dirty="0" smtClean="0"/>
              <a:t>No clear role for CKD, </a:t>
            </a:r>
            <a:r>
              <a:rPr lang="en-US" dirty="0" err="1" smtClean="0"/>
              <a:t>apoB</a:t>
            </a:r>
            <a:r>
              <a:rPr lang="en-US" dirty="0" smtClean="0"/>
              <a:t>, albuminuria, cardiorespiratory fitness, CIMT</a:t>
            </a:r>
          </a:p>
          <a:p>
            <a:pPr lvl="1"/>
            <a:r>
              <a:rPr lang="en-US" dirty="0" smtClean="0"/>
              <a:t>Lifestyle modifications</a:t>
            </a:r>
          </a:p>
          <a:p>
            <a:pPr lvl="2"/>
            <a:r>
              <a:rPr lang="en-US" dirty="0" smtClean="0"/>
              <a:t>Diet high in fruits and vegetables</a:t>
            </a:r>
          </a:p>
          <a:p>
            <a:pPr lvl="2"/>
            <a:r>
              <a:rPr lang="en-US" dirty="0" smtClean="0"/>
              <a:t>Keep sat fat &lt;5-6%, minimize trans fat</a:t>
            </a:r>
          </a:p>
          <a:p>
            <a:pPr lvl="2"/>
            <a:r>
              <a:rPr lang="en-US" dirty="0" smtClean="0"/>
              <a:t>Exercise: 3-4 sessions/week, 40 minutes per session to lower LDL</a:t>
            </a:r>
          </a:p>
        </p:txBody>
      </p:sp>
    </p:spTree>
    <p:extLst>
      <p:ext uri="{BB962C8B-B14F-4D97-AF65-F5344CB8AC3E}">
        <p14:creationId xmlns:p14="http://schemas.microsoft.com/office/powerpoint/2010/main" val="182053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the Problem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Heart disease is the biggest killer of women</a:t>
            </a:r>
          </a:p>
          <a:p>
            <a:r>
              <a:rPr lang="en-US" dirty="0">
                <a:latin typeface="Arial" charset="0"/>
                <a:cs typeface="Arial" charset="0"/>
              </a:rPr>
              <a:t>Cardiovascular disease is BY FAR the biggest killer of women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Roughly 401,000 deaths/year from CVD (vs. 386,000 men)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176,255 deaths/year from CAD</a:t>
            </a:r>
          </a:p>
          <a:p>
            <a:pPr lvl="1"/>
            <a:r>
              <a:rPr lang="en-US" dirty="0" err="1">
                <a:latin typeface="Arial" charset="0"/>
                <a:cs typeface="Arial" charset="0"/>
              </a:rPr>
              <a:t>Vs</a:t>
            </a:r>
            <a:r>
              <a:rPr lang="en-US" dirty="0">
                <a:latin typeface="Arial" charset="0"/>
                <a:cs typeface="Arial" charset="0"/>
              </a:rPr>
              <a:t> 39,520 deaths from breast </a:t>
            </a:r>
            <a:r>
              <a:rPr lang="en-US" dirty="0" smtClean="0">
                <a:latin typeface="Arial" charset="0"/>
                <a:cs typeface="Arial" charset="0"/>
              </a:rPr>
              <a:t>cancer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Heart Disease and Stroke Statistics - 2013 Update, AHA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5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Treatment/Prevention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/>
          <a:lstStyle/>
          <a:p>
            <a:r>
              <a:rPr lang="en-US" dirty="0" smtClean="0"/>
              <a:t>High risk women</a:t>
            </a:r>
          </a:p>
          <a:p>
            <a:pPr lvl="1"/>
            <a:r>
              <a:rPr lang="en-US" dirty="0" smtClean="0"/>
              <a:t>Dyslipidemia (better secondary prevention data: 4S, CARE, HPS, PROVE-IT)</a:t>
            </a:r>
          </a:p>
          <a:p>
            <a:pPr lvl="1"/>
            <a:r>
              <a:rPr lang="en-US" dirty="0" smtClean="0"/>
              <a:t>Aspirin</a:t>
            </a:r>
          </a:p>
          <a:p>
            <a:pPr lvl="1"/>
            <a:r>
              <a:rPr lang="en-US" dirty="0" smtClean="0"/>
              <a:t>HTN</a:t>
            </a:r>
          </a:p>
          <a:p>
            <a:pPr lvl="1"/>
            <a:r>
              <a:rPr lang="en-US" dirty="0" smtClean="0"/>
              <a:t>No role for vitamins or HRT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42393"/>
            <a:ext cx="2895600" cy="365125"/>
          </a:xfrm>
        </p:spPr>
        <p:txBody>
          <a:bodyPr/>
          <a:lstStyle/>
          <a:p>
            <a:r>
              <a:rPr lang="da-DK" smtClean="0"/>
              <a:t>Mosca L et al; Circulation 2011;123:1243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99037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in ACS or acute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157"/>
            <a:ext cx="8229600" cy="4525963"/>
          </a:xfrm>
        </p:spPr>
        <p:txBody>
          <a:bodyPr/>
          <a:lstStyle/>
          <a:p>
            <a:r>
              <a:rPr lang="en-US" dirty="0" smtClean="0"/>
              <a:t>Medical therapy</a:t>
            </a:r>
          </a:p>
          <a:p>
            <a:pPr lvl="1"/>
            <a:r>
              <a:rPr lang="en-US" dirty="0" smtClean="0"/>
              <a:t>Aspirin, beta blockers, ACE-inhibitors</a:t>
            </a:r>
          </a:p>
          <a:p>
            <a:pPr lvl="1"/>
            <a:r>
              <a:rPr lang="en-US" dirty="0" smtClean="0"/>
              <a:t>Statins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42393"/>
            <a:ext cx="2895600" cy="365125"/>
          </a:xfrm>
        </p:spPr>
        <p:txBody>
          <a:bodyPr/>
          <a:lstStyle/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62142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Interventional treatment in women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likely to be referred</a:t>
            </a:r>
          </a:p>
          <a:p>
            <a:r>
              <a:rPr lang="en-US" dirty="0" smtClean="0"/>
              <a:t>Higher complication rate than in men</a:t>
            </a:r>
          </a:p>
          <a:p>
            <a:pPr lvl="1"/>
            <a:r>
              <a:rPr lang="en-US" dirty="0" smtClean="0"/>
              <a:t>Smaller arteries, more bleeding</a:t>
            </a:r>
          </a:p>
          <a:p>
            <a:r>
              <a:rPr lang="en-US" dirty="0" smtClean="0"/>
              <a:t>But these </a:t>
            </a:r>
            <a:r>
              <a:rPr lang="en-US" dirty="0" err="1" smtClean="0"/>
              <a:t>pts</a:t>
            </a:r>
            <a:r>
              <a:rPr lang="en-US" dirty="0" smtClean="0"/>
              <a:t> do better than if no intervention</a:t>
            </a:r>
          </a:p>
          <a:p>
            <a:r>
              <a:rPr lang="en-US" dirty="0" smtClean="0"/>
              <a:t>Higher </a:t>
            </a:r>
            <a:r>
              <a:rPr lang="en-US" dirty="0" err="1" smtClean="0"/>
              <a:t>peri</a:t>
            </a:r>
            <a:r>
              <a:rPr lang="en-US" dirty="0" smtClean="0"/>
              <a:t>-procedural rate of complication but better long-term survival than men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Anand SS et al. JACC 2005;46:1845; King KM et al. JAMA 2004;291:1220; Anderson ML et al. Circulation 2012; 126:2190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ACS, NSTEMI, STEMI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invasive strategy for high-risk patients</a:t>
            </a:r>
          </a:p>
          <a:p>
            <a:r>
              <a:rPr lang="en-US" dirty="0" smtClean="0"/>
              <a:t>PCI for STEMI</a:t>
            </a:r>
          </a:p>
          <a:p>
            <a:pPr lvl="1"/>
            <a:r>
              <a:rPr lang="en-US" dirty="0" smtClean="0"/>
              <a:t>Better than fibrinolysis or POBA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Glaser R et al. JAMA 2002;288:3124; Mueller C et al. JACC 2002;40:245; Lansky AJ et al. Circulation 2005;111:1611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have more bleeding than men</a:t>
            </a:r>
          </a:p>
          <a:p>
            <a:pPr lvl="1"/>
            <a:r>
              <a:rPr lang="en-US" dirty="0" smtClean="0"/>
              <a:t>Technical factors, medication issues</a:t>
            </a:r>
          </a:p>
          <a:p>
            <a:pPr lvl="1"/>
            <a:r>
              <a:rPr lang="en-US" dirty="0" smtClean="0"/>
              <a:t>RISK-PCI</a:t>
            </a:r>
          </a:p>
          <a:p>
            <a:pPr lvl="2"/>
            <a:r>
              <a:rPr lang="en-US" dirty="0" smtClean="0"/>
              <a:t>Same efficacy as in men</a:t>
            </a:r>
          </a:p>
          <a:p>
            <a:pPr lvl="2"/>
            <a:r>
              <a:rPr lang="en-US" dirty="0" smtClean="0"/>
              <a:t>Higher bleeding</a:t>
            </a:r>
          </a:p>
          <a:p>
            <a:pPr lvl="2"/>
            <a:r>
              <a:rPr lang="en-US" dirty="0" smtClean="0"/>
              <a:t>Higher mortality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 J Cardiol 2013; 29:1097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Bleeding avoidance strategies</a:t>
            </a:r>
          </a:p>
          <a:p>
            <a:pPr lvl="1"/>
            <a:r>
              <a:rPr lang="en-US" dirty="0" err="1" smtClean="0"/>
              <a:t>Transradial</a:t>
            </a:r>
            <a:r>
              <a:rPr lang="en-US" dirty="0" smtClean="0"/>
              <a:t> approach, closure devices, </a:t>
            </a:r>
            <a:r>
              <a:rPr lang="en-US" dirty="0" err="1" smtClean="0"/>
              <a:t>bivalrudin</a:t>
            </a:r>
            <a:endParaRPr lang="en-US" dirty="0" smtClean="0"/>
          </a:p>
          <a:p>
            <a:pPr lvl="1"/>
            <a:r>
              <a:rPr lang="en-US" dirty="0" smtClean="0"/>
              <a:t>Lower bleeding rates in both sexes</a:t>
            </a:r>
          </a:p>
          <a:p>
            <a:pPr lvl="1"/>
            <a:r>
              <a:rPr lang="en-US" dirty="0" smtClean="0"/>
              <a:t>Higher absolute bleeding rate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JACC 2013; 61:2070; Circ 2013; 127:2295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2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cardiac causes of chest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Women’s ischemic heart disease (syndrome X, </a:t>
            </a:r>
            <a:r>
              <a:rPr lang="en-US" dirty="0" err="1" smtClean="0"/>
              <a:t>microvascular</a:t>
            </a:r>
            <a:r>
              <a:rPr lang="en-US" dirty="0" smtClean="0"/>
              <a:t> disease)</a:t>
            </a:r>
          </a:p>
          <a:p>
            <a:r>
              <a:rPr lang="en-US" dirty="0" smtClean="0"/>
              <a:t>Myocarditis</a:t>
            </a:r>
          </a:p>
          <a:p>
            <a:pPr lvl="1"/>
            <a:r>
              <a:rPr lang="en-US" dirty="0" smtClean="0"/>
              <a:t>Stress-induced cardiomyopathy</a:t>
            </a:r>
          </a:p>
          <a:p>
            <a:r>
              <a:rPr lang="en-US" dirty="0" smtClean="0"/>
              <a:t>Coronary dissection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2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and CV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Chemotherapy toxicity: </a:t>
            </a:r>
            <a:r>
              <a:rPr lang="en-US" dirty="0" err="1" smtClean="0"/>
              <a:t>anthracyclines</a:t>
            </a:r>
            <a:r>
              <a:rPr lang="en-US" dirty="0" smtClean="0"/>
              <a:t> and Herceptin</a:t>
            </a:r>
          </a:p>
          <a:p>
            <a:pPr lvl="1"/>
            <a:r>
              <a:rPr lang="en-US" dirty="0" smtClean="0"/>
              <a:t>Communication and monitoring</a:t>
            </a:r>
          </a:p>
          <a:p>
            <a:pPr lvl="1"/>
            <a:r>
              <a:rPr lang="en-US" dirty="0" smtClean="0"/>
              <a:t>Treatment of baseline risk factors: HTN, DM, CAD and LV </a:t>
            </a:r>
            <a:r>
              <a:rPr lang="en-US" dirty="0" err="1" smtClean="0"/>
              <a:t>dysfxn</a:t>
            </a:r>
            <a:r>
              <a:rPr lang="en-US" dirty="0" smtClean="0"/>
              <a:t> </a:t>
            </a:r>
            <a:r>
              <a:rPr lang="en-US" dirty="0" err="1" smtClean="0"/>
              <a:t>pts</a:t>
            </a:r>
            <a:r>
              <a:rPr lang="en-US" dirty="0" smtClean="0"/>
              <a:t> at higher risk</a:t>
            </a:r>
          </a:p>
          <a:p>
            <a:pPr lvl="1"/>
            <a:r>
              <a:rPr lang="en-US" dirty="0" smtClean="0"/>
              <a:t>Older patients</a:t>
            </a:r>
          </a:p>
          <a:p>
            <a:pPr lvl="1"/>
            <a:r>
              <a:rPr lang="en-US" dirty="0" smtClean="0"/>
              <a:t>Combination chemo and higher dose chemo</a:t>
            </a:r>
          </a:p>
          <a:p>
            <a:pPr lvl="1"/>
            <a:r>
              <a:rPr lang="en-US" dirty="0" smtClean="0"/>
              <a:t>Combination with XRT</a:t>
            </a:r>
          </a:p>
        </p:txBody>
      </p:sp>
    </p:spTree>
    <p:extLst>
      <p:ext uri="{BB962C8B-B14F-4D97-AF65-F5344CB8AC3E}">
        <p14:creationId xmlns:p14="http://schemas.microsoft.com/office/powerpoint/2010/main" val="258210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and CV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Radiation toxicity</a:t>
            </a:r>
          </a:p>
          <a:p>
            <a:pPr lvl="1"/>
            <a:r>
              <a:rPr lang="en-US" dirty="0" smtClean="0"/>
              <a:t>Effects on all parts of the heart</a:t>
            </a:r>
          </a:p>
          <a:p>
            <a:pPr lvl="1"/>
            <a:r>
              <a:rPr lang="en-US" dirty="0" smtClean="0"/>
              <a:t>Most common sign: pericardial effusion</a:t>
            </a:r>
          </a:p>
          <a:p>
            <a:pPr lvl="1"/>
            <a:r>
              <a:rPr lang="en-US" dirty="0" smtClean="0"/>
              <a:t>Increases by 7.4% per gray of </a:t>
            </a:r>
            <a:r>
              <a:rPr lang="en-US" dirty="0" err="1" smtClean="0"/>
              <a:t>xrt</a:t>
            </a:r>
            <a:r>
              <a:rPr lang="en-US" dirty="0" smtClean="0"/>
              <a:t> dose</a:t>
            </a:r>
          </a:p>
          <a:p>
            <a:pPr lvl="1"/>
            <a:r>
              <a:rPr lang="en-US" dirty="0" smtClean="0"/>
              <a:t>Starts within first 5 </a:t>
            </a:r>
            <a:r>
              <a:rPr lang="en-US" dirty="0" err="1" smtClean="0"/>
              <a:t>yrs</a:t>
            </a:r>
            <a:r>
              <a:rPr lang="en-US" dirty="0" smtClean="0"/>
              <a:t> after </a:t>
            </a:r>
            <a:r>
              <a:rPr lang="en-US" dirty="0" err="1" smtClean="0"/>
              <a:t>rx</a:t>
            </a:r>
            <a:r>
              <a:rPr lang="en-US" dirty="0" smtClean="0"/>
              <a:t>, continues for at least 20 years </a:t>
            </a:r>
          </a:p>
          <a:p>
            <a:pPr lvl="1"/>
            <a:r>
              <a:rPr lang="en-US" dirty="0" smtClean="0"/>
              <a:t>Women with baseline cardiac RF at higher risk of events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Darby et al. NEJM, 2013;368:987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1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radiation exposure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870411" cy="419612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Courtesy of Ana Barac, MD, ACC HWH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0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the Problem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4000" b="1" i="1" dirty="0" smtClean="0">
                <a:latin typeface="Arial" charset="0"/>
                <a:cs typeface="Arial" charset="0"/>
              </a:rPr>
              <a:t>One woman dies every minute from cardiovascular disease in the U.S.!</a:t>
            </a:r>
            <a:endParaRPr lang="en-US" sz="4000" b="1" i="1" dirty="0"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Heart Disease and Stroke Statistics - 2013 Update, AHA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4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radiation exposure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Courtesy of Ana Barac, MD, ACC HWH 2014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94" y="1284724"/>
            <a:ext cx="6324692" cy="475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CAD and CVD are by far the biggest health risks for women</a:t>
            </a:r>
          </a:p>
          <a:p>
            <a:r>
              <a:rPr lang="en-US" dirty="0" smtClean="0"/>
              <a:t>Awareness is still less than it needs to be</a:t>
            </a:r>
          </a:p>
          <a:p>
            <a:r>
              <a:rPr lang="en-US" dirty="0" smtClean="0"/>
              <a:t>Prevention CAN reduce risk</a:t>
            </a:r>
          </a:p>
          <a:p>
            <a:r>
              <a:rPr lang="en-US" dirty="0" smtClean="0"/>
              <a:t>Screening programs are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can present differently, and do worse when they do</a:t>
            </a:r>
          </a:p>
          <a:p>
            <a:r>
              <a:rPr lang="en-US" dirty="0" smtClean="0"/>
              <a:t>Women are referred less often for appropriate testing and treatment</a:t>
            </a:r>
          </a:p>
          <a:p>
            <a:r>
              <a:rPr lang="en-US" dirty="0" smtClean="0"/>
              <a:t>Women can have more complications from treatment, but still fare better than without </a:t>
            </a:r>
            <a:r>
              <a:rPr lang="en-US" dirty="0" err="1" smtClean="0"/>
              <a:t>rx</a:t>
            </a:r>
            <a:endParaRPr lang="en-US" dirty="0" smtClean="0"/>
          </a:p>
          <a:p>
            <a:r>
              <a:rPr lang="en-US" dirty="0" smtClean="0"/>
              <a:t>Special considerations: pregnancy, menopause, comorbidities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9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511300"/>
            <a:ext cx="89408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0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the Problem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CVD accounts for a third of all female deaths</a:t>
            </a:r>
          </a:p>
          <a:p>
            <a:r>
              <a:rPr lang="en-US" dirty="0">
                <a:latin typeface="Arial" charset="0"/>
              </a:rPr>
              <a:t>Maryland ranks 33</a:t>
            </a:r>
            <a:r>
              <a:rPr lang="en-US" baseline="30000" dirty="0">
                <a:latin typeface="Arial" charset="0"/>
              </a:rPr>
              <a:t>rd</a:t>
            </a:r>
            <a:r>
              <a:rPr lang="en-US" dirty="0">
                <a:latin typeface="Arial" charset="0"/>
              </a:rPr>
              <a:t> in death rate due to CVD, 40</a:t>
            </a:r>
            <a:r>
              <a:rPr lang="en-US" baseline="30000" dirty="0">
                <a:latin typeface="Arial" charset="0"/>
              </a:rPr>
              <a:t>th</a:t>
            </a:r>
            <a:r>
              <a:rPr lang="en-US" dirty="0">
                <a:latin typeface="Arial" charset="0"/>
              </a:rPr>
              <a:t> in death rate due to CAD</a:t>
            </a:r>
          </a:p>
          <a:p>
            <a:r>
              <a:rPr lang="en-US" dirty="0">
                <a:latin typeface="Arial" charset="0"/>
              </a:rPr>
              <a:t>CVD and CAD disproportionately affect African-American and Latina women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data and Heart Disease and Stroke Statistics - 2012 Update, AHA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5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the Problem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Women are roughly 10 </a:t>
            </a:r>
            <a:r>
              <a:rPr lang="en-US" dirty="0" err="1" smtClean="0">
                <a:latin typeface="Arial" charset="0"/>
              </a:rPr>
              <a:t>yrs</a:t>
            </a:r>
            <a:r>
              <a:rPr lang="en-US" dirty="0" smtClean="0">
                <a:latin typeface="Arial" charset="0"/>
              </a:rPr>
              <a:t> older than men when they present, and have more co-morbidities</a:t>
            </a:r>
          </a:p>
          <a:p>
            <a:r>
              <a:rPr lang="en-US" dirty="0" smtClean="0">
                <a:latin typeface="Arial" charset="0"/>
              </a:rPr>
              <a:t>Young women also develop CAD and have a worse prognosis than men</a:t>
            </a:r>
          </a:p>
          <a:p>
            <a:r>
              <a:rPr lang="en-US" dirty="0" smtClean="0">
                <a:latin typeface="Arial" charset="0"/>
              </a:rPr>
              <a:t>Women are more likely to wait before presenting to medical attention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5362"/>
            <a:ext cx="2895600" cy="706114"/>
          </a:xfrm>
        </p:spPr>
        <p:txBody>
          <a:bodyPr/>
          <a:lstStyle/>
          <a:p>
            <a:r>
              <a:rPr lang="fr-FR" smtClean="0"/>
              <a:t>Stangl V, et al. Eur Heart J 2008;29:707; Mosca L et al. Circulation 2005;111:499; Wenger NK. Circulation 2004;109:558; Alter DA et al. JACC 2002;39:1909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the Problem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Women are referred less often for appropriate testing or treatment</a:t>
            </a:r>
          </a:p>
          <a:p>
            <a:r>
              <a:rPr lang="en-US" dirty="0" smtClean="0">
                <a:latin typeface="Arial" charset="0"/>
              </a:rPr>
              <a:t>Women with MI are more likely to have complications and increased mortality</a:t>
            </a:r>
          </a:p>
          <a:p>
            <a:r>
              <a:rPr lang="en-US" dirty="0" smtClean="0">
                <a:latin typeface="Arial" charset="0"/>
              </a:rPr>
              <a:t>Fewer women have been included in studies, so there’s less data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9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is lacking!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900"/>
            <a:ext cx="9144000" cy="3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1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2134</Words>
  <Application>Microsoft Macintosh PowerPoint</Application>
  <PresentationFormat>Presentazione su schermo (4:3)</PresentationFormat>
  <Paragraphs>308</Paragraphs>
  <Slides>53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5" baseType="lpstr">
      <vt:lpstr>Office Theme</vt:lpstr>
      <vt:lpstr>Acrobat Document</vt:lpstr>
      <vt:lpstr>Women and Heart Disease </vt:lpstr>
      <vt:lpstr>Overview</vt:lpstr>
      <vt:lpstr>The Scope of the Problem </vt:lpstr>
      <vt:lpstr>The Scope of the Problem </vt:lpstr>
      <vt:lpstr>The Scope of the Problem </vt:lpstr>
      <vt:lpstr>The Scope of the Problem </vt:lpstr>
      <vt:lpstr>The Scope of the Problem </vt:lpstr>
      <vt:lpstr>The Scope of the Problem </vt:lpstr>
      <vt:lpstr>Awareness is lacking!</vt:lpstr>
      <vt:lpstr>Awareness is lacking!</vt:lpstr>
      <vt:lpstr>Awareness</vt:lpstr>
      <vt:lpstr>What are the symptoms?</vt:lpstr>
      <vt:lpstr>Symptoms in women with MI </vt:lpstr>
      <vt:lpstr>Symptoms in women with MI </vt:lpstr>
      <vt:lpstr>Symptoms in women with MI </vt:lpstr>
      <vt:lpstr>Awareness</vt:lpstr>
      <vt:lpstr>Awareness</vt:lpstr>
      <vt:lpstr>Symptoms in women with MI </vt:lpstr>
      <vt:lpstr>Risk Factors</vt:lpstr>
      <vt:lpstr>Risk factors</vt:lpstr>
      <vt:lpstr>Risk factors</vt:lpstr>
      <vt:lpstr>Which risk factors are more predictive in women?</vt:lpstr>
      <vt:lpstr>Which risk factors are more predictive in women?</vt:lpstr>
      <vt:lpstr>Effect of smoking</vt:lpstr>
      <vt:lpstr>Reproductive</vt:lpstr>
      <vt:lpstr>Diagnosis</vt:lpstr>
      <vt:lpstr>Stress Testing</vt:lpstr>
      <vt:lpstr>Coronary CTA</vt:lpstr>
      <vt:lpstr>Diagnosis</vt:lpstr>
      <vt:lpstr>Presentazione di PowerPoint</vt:lpstr>
      <vt:lpstr>Treatment/Prevention</vt:lpstr>
      <vt:lpstr>Treatment/Prevention</vt:lpstr>
      <vt:lpstr>How are we getting the word out?</vt:lpstr>
      <vt:lpstr>How are we getting the word out?</vt:lpstr>
      <vt:lpstr>Saint Agnes Women’s Heart Center</vt:lpstr>
      <vt:lpstr>Treatment/Prevention</vt:lpstr>
      <vt:lpstr>Treatment/Prevention</vt:lpstr>
      <vt:lpstr>Lipid therapy</vt:lpstr>
      <vt:lpstr>Lipid therapy</vt:lpstr>
      <vt:lpstr>Treatment/Prevention</vt:lpstr>
      <vt:lpstr>Treatment in ACS or acute MI</vt:lpstr>
      <vt:lpstr>Interventional treatment in women </vt:lpstr>
      <vt:lpstr>Treatment of ACS, NSTEMI, STEMI</vt:lpstr>
      <vt:lpstr>Bleeding</vt:lpstr>
      <vt:lpstr>Bleeding</vt:lpstr>
      <vt:lpstr>Other cardiac causes of chest pain</vt:lpstr>
      <vt:lpstr>Cancer and CV disease</vt:lpstr>
      <vt:lpstr>Cancer and CV disease</vt:lpstr>
      <vt:lpstr>Women and radiation exposure</vt:lpstr>
      <vt:lpstr>Women and radiation exposure</vt:lpstr>
      <vt:lpstr>Take-home points </vt:lpstr>
      <vt:lpstr>Take-home points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Stefania Basili</cp:lastModifiedBy>
  <cp:revision>51</cp:revision>
  <dcterms:created xsi:type="dcterms:W3CDTF">2012-10-24T20:23:41Z</dcterms:created>
  <dcterms:modified xsi:type="dcterms:W3CDTF">2016-05-09T12:12:41Z</dcterms:modified>
</cp:coreProperties>
</file>