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3" r:id="rId3"/>
    <p:sldId id="258" r:id="rId4"/>
    <p:sldId id="261" r:id="rId5"/>
    <p:sldId id="260" r:id="rId6"/>
    <p:sldId id="265" r:id="rId7"/>
    <p:sldId id="363" r:id="rId8"/>
    <p:sldId id="273" r:id="rId9"/>
    <p:sldId id="264" r:id="rId10"/>
    <p:sldId id="364" r:id="rId11"/>
    <p:sldId id="365" r:id="rId12"/>
    <p:sldId id="367" r:id="rId13"/>
    <p:sldId id="369" r:id="rId14"/>
    <p:sldId id="370" r:id="rId15"/>
    <p:sldId id="362" r:id="rId16"/>
    <p:sldId id="371" r:id="rId17"/>
    <p:sldId id="312" r:id="rId18"/>
    <p:sldId id="354" r:id="rId19"/>
    <p:sldId id="357" r:id="rId20"/>
    <p:sldId id="359" r:id="rId21"/>
    <p:sldId id="393" r:id="rId22"/>
    <p:sldId id="394" r:id="rId23"/>
    <p:sldId id="398" r:id="rId24"/>
    <p:sldId id="396" r:id="rId25"/>
    <p:sldId id="395" r:id="rId26"/>
    <p:sldId id="397" r:id="rId27"/>
    <p:sldId id="356" r:id="rId28"/>
    <p:sldId id="274" r:id="rId29"/>
    <p:sldId id="266" r:id="rId30"/>
    <p:sldId id="360" r:id="rId31"/>
    <p:sldId id="372" r:id="rId32"/>
    <p:sldId id="377" r:id="rId33"/>
    <p:sldId id="378" r:id="rId34"/>
    <p:sldId id="382" r:id="rId35"/>
    <p:sldId id="379" r:id="rId36"/>
    <p:sldId id="380" r:id="rId37"/>
    <p:sldId id="383" r:id="rId38"/>
    <p:sldId id="384" r:id="rId39"/>
    <p:sldId id="294" r:id="rId40"/>
    <p:sldId id="311" r:id="rId41"/>
    <p:sldId id="374" r:id="rId42"/>
    <p:sldId id="386" r:id="rId43"/>
    <p:sldId id="300" r:id="rId44"/>
    <p:sldId id="306" r:id="rId45"/>
    <p:sldId id="307" r:id="rId46"/>
    <p:sldId id="289" r:id="rId47"/>
    <p:sldId id="282" r:id="rId48"/>
    <p:sldId id="301" r:id="rId49"/>
    <p:sldId id="284" r:id="rId50"/>
    <p:sldId id="285" r:id="rId51"/>
    <p:sldId id="286" r:id="rId52"/>
    <p:sldId id="302" r:id="rId53"/>
    <p:sldId id="288" r:id="rId54"/>
    <p:sldId id="387" r:id="rId55"/>
    <p:sldId id="316" r:id="rId56"/>
    <p:sldId id="340" r:id="rId57"/>
    <p:sldId id="319" r:id="rId58"/>
    <p:sldId id="320" r:id="rId59"/>
    <p:sldId id="321" r:id="rId60"/>
    <p:sldId id="324" r:id="rId61"/>
    <p:sldId id="331" r:id="rId62"/>
    <p:sldId id="334" r:id="rId63"/>
    <p:sldId id="350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7FF"/>
    <a:srgbClr val="E6CDFF"/>
    <a:srgbClr val="E8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20" autoAdjust="0"/>
  </p:normalViewPr>
  <p:slideViewPr>
    <p:cSldViewPr>
      <p:cViewPr>
        <p:scale>
          <a:sx n="70" d="100"/>
          <a:sy n="70" d="100"/>
        </p:scale>
        <p:origin x="-1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969DC-22B4-4ED3-9B56-2B54D16C8C8E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8DAFC-9F41-458F-82BF-8EF18D16C4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33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DAFC-9F41-458F-82BF-8EF18D16C4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98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DA2F5-5312-439C-8B66-B90EE122F8E8}" type="slidenum">
              <a:rPr lang="it-IT" altLang="it-IT" sz="1200" smtClean="0"/>
              <a:pPr eaLnBrk="1" hangingPunct="1"/>
              <a:t>22</a:t>
            </a:fld>
            <a:endParaRPr lang="it-IT" altLang="it-IT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b="1" smtClean="0">
                <a:latin typeface="Arial" pitchFamily="34" charset="0"/>
              </a:rPr>
              <a:t>The most frquently observed abnormalities are the so-called UBO corresponding to </a:t>
            </a:r>
            <a:r>
              <a:rPr lang="it-IT" altLang="it-IT" sz="900" b="1" smtClean="0">
                <a:latin typeface="Arial" pitchFamily="34" charset="0"/>
              </a:rPr>
              <a:t>Small punctate hyperintense T2-weighted focal lesions in subcortical and periventricular WM related to microinfarcts, demyelination or gliosis</a:t>
            </a:r>
          </a:p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E05AB4-8B62-4DA9-BBD8-06D209F894D5}" type="slidenum">
              <a:rPr lang="it-IT" altLang="it-IT" sz="1200" smtClean="0"/>
              <a:pPr eaLnBrk="1" hangingPunct="1"/>
              <a:t>24</a:t>
            </a:fld>
            <a:endParaRPr lang="it-IT" altLang="it-IT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itchFamily="34" charset="0"/>
              </a:rPr>
              <a:t>These kind of lesions are commonly found in NPSLE and correlate with </a:t>
            </a:r>
            <a:r>
              <a:rPr lang="it-IT" altLang="it-IT" b="1" i="1" smtClean="0">
                <a:latin typeface="Arial" pitchFamily="34" charset="0"/>
              </a:rPr>
              <a:t>clinical severity, past history of CNS involvement, cognitive dysfunction, APLA. They are ASPECIFIC since they can be observed also in </a:t>
            </a:r>
            <a:r>
              <a:rPr lang="it-IT" altLang="it-IT" b="1" smtClean="0">
                <a:solidFill>
                  <a:srgbClr val="990000"/>
                </a:solidFill>
                <a:latin typeface="Arial" pitchFamily="34" charset="0"/>
              </a:rPr>
              <a:t>SLE without NP symptoms</a:t>
            </a:r>
            <a:r>
              <a:rPr lang="it-IT" altLang="it-IT" b="1" smtClean="0">
                <a:solidFill>
                  <a:srgbClr val="B40000"/>
                </a:solidFill>
                <a:latin typeface="Arial" pitchFamily="34" charset="0"/>
              </a:rPr>
              <a:t>, </a:t>
            </a:r>
            <a:r>
              <a:rPr lang="it-IT" altLang="it-IT" b="1" smtClean="0">
                <a:latin typeface="Arial" pitchFamily="34" charset="0"/>
              </a:rPr>
              <a:t>in </a:t>
            </a:r>
            <a:r>
              <a:rPr lang="it-IT" altLang="it-IT" b="1" smtClean="0">
                <a:solidFill>
                  <a:srgbClr val="990000"/>
                </a:solidFill>
                <a:latin typeface="Arial" pitchFamily="34" charset="0"/>
              </a:rPr>
              <a:t>patients without SLE</a:t>
            </a:r>
            <a:r>
              <a:rPr lang="it-IT" altLang="it-IT" b="1" smtClean="0">
                <a:latin typeface="Arial" pitchFamily="34" charset="0"/>
              </a:rPr>
              <a:t> Increase with </a:t>
            </a:r>
            <a:r>
              <a:rPr lang="it-IT" altLang="it-IT" b="1" smtClean="0">
                <a:solidFill>
                  <a:srgbClr val="990000"/>
                </a:solidFill>
                <a:latin typeface="Arial" pitchFamily="34" charset="0"/>
              </a:rPr>
              <a:t>aging, heart valvular disease </a:t>
            </a:r>
            <a:r>
              <a:rPr lang="it-IT" altLang="it-IT" b="1" smtClean="0">
                <a:latin typeface="Arial" pitchFamily="34" charset="0"/>
              </a:rPr>
              <a:t>&amp; </a:t>
            </a:r>
            <a:r>
              <a:rPr lang="it-IT" altLang="it-IT" b="1" smtClean="0">
                <a:solidFill>
                  <a:srgbClr val="990000"/>
                </a:solidFill>
                <a:latin typeface="Arial" pitchFamily="34" charset="0"/>
              </a:rPr>
              <a:t>hypertension.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95C78-55E8-4247-BEE1-704F1BB6130C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it-IT" dirty="0" smtClean="0"/>
              <a:t>.</a:t>
            </a:r>
            <a:endParaRPr lang="it-IT" altLang="it-IT" dirty="0" smtClean="0"/>
          </a:p>
        </p:txBody>
      </p:sp>
      <p:sp>
        <p:nvSpPr>
          <p:cNvPr id="2089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05381-8BE5-4F0A-808B-F9189167553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64B35-C71A-46B7-972F-4A3606687AE5}" type="slidenum">
              <a:rPr lang="it-IT" altLang="it-IT"/>
              <a:pPr/>
              <a:t>55</a:t>
            </a:fld>
            <a:endParaRPr lang="it-IT" altLang="it-IT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48139-93EE-4340-A488-1C90EDFFEDDF}" type="slidenum">
              <a:rPr lang="it-IT" altLang="it-IT"/>
              <a:pPr/>
              <a:t>57</a:t>
            </a:fld>
            <a:endParaRPr lang="it-IT" altLang="it-IT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2F333-B2F3-4D0D-BE12-F4604424AE4E}" type="slidenum">
              <a:rPr lang="it-IT" altLang="it-IT"/>
              <a:pPr/>
              <a:t>58</a:t>
            </a:fld>
            <a:endParaRPr lang="it-IT" altLang="it-IT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90B15-4024-49A6-A726-A2E16414F672}" type="slidenum">
              <a:rPr lang="it-IT" altLang="it-IT"/>
              <a:pPr/>
              <a:t>59</a:t>
            </a:fld>
            <a:endParaRPr lang="it-IT" altLang="it-IT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9EAB0-3E5A-488A-A418-DCD545E1A60B}" type="slidenum">
              <a:rPr lang="it-IT" altLang="it-IT"/>
              <a:pPr/>
              <a:t>60</a:t>
            </a:fld>
            <a:endParaRPr lang="it-IT" altLang="it-IT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5E9F-EF39-44D0-BC2E-C627E7EEEC71}" type="slidenum">
              <a:rPr lang="it-IT" altLang="it-IT"/>
              <a:pPr/>
              <a:t>61</a:t>
            </a:fld>
            <a:endParaRPr lang="it-IT" altLang="it-IT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00DC8-EB6A-4F61-B964-6A7948D416C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88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2B40A-41BC-4732-98FF-9A1C57EC892D}" type="slidenum">
              <a:rPr lang="it-IT" altLang="it-IT"/>
              <a:pPr/>
              <a:t>62</a:t>
            </a:fld>
            <a:endParaRPr lang="it-IT" altLang="it-IT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00DC8-EB6A-4F61-B964-6A7948D416C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94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DDF6C-0AF1-45B7-AB68-FF8E2140F8B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00DC8-EB6A-4F61-B964-6A7948D416C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3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0EE67-373C-49F3-9A20-5357F834F18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 dirty="0" smtClean="0"/>
              <a:t>In </a:t>
            </a:r>
            <a:r>
              <a:rPr lang="it-IT" altLang="it-IT" dirty="0" err="1" smtClean="0"/>
              <a:t>diagnosing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managing</a:t>
            </a:r>
            <a:r>
              <a:rPr lang="it-IT" altLang="it-IT" dirty="0" smtClean="0"/>
              <a:t> NPSLE </a:t>
            </a:r>
            <a:r>
              <a:rPr lang="it-IT" altLang="it-IT" dirty="0" err="1" smtClean="0"/>
              <a:t>neuroimaging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could</a:t>
            </a:r>
            <a:r>
              <a:rPr lang="it-IT" altLang="it-IT" dirty="0" smtClean="0"/>
              <a:t> be </a:t>
            </a:r>
            <a:r>
              <a:rPr lang="it-IT" altLang="it-IT" dirty="0" err="1" smtClean="0"/>
              <a:t>extremely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useful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especially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exclude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other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ethiologies</a:t>
            </a:r>
            <a:r>
              <a:rPr lang="it-IT" altLang="it-IT" dirty="0" smtClean="0"/>
              <a:t>. </a:t>
            </a:r>
            <a:r>
              <a:rPr lang="it-IT" altLang="it-IT" dirty="0" err="1" smtClean="0"/>
              <a:t>Conventional</a:t>
            </a:r>
            <a:r>
              <a:rPr lang="it-IT" altLang="it-IT" dirty="0" smtClean="0"/>
              <a:t> MRI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fundamental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depict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anatomy</a:t>
            </a:r>
            <a:r>
              <a:rPr lang="it-IT" altLang="it-IT" dirty="0" smtClean="0"/>
              <a:t> and macro-</a:t>
            </a:r>
            <a:r>
              <a:rPr lang="it-IT" altLang="it-IT" dirty="0" err="1" smtClean="0"/>
              <a:t>architecture</a:t>
            </a:r>
            <a:r>
              <a:rPr lang="it-IT" altLang="it-IT" dirty="0" smtClean="0"/>
              <a:t> of CNS, </a:t>
            </a:r>
            <a:r>
              <a:rPr lang="it-IT" altLang="it-IT" dirty="0" err="1" smtClean="0"/>
              <a:t>functional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neuroimaging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enbles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explore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neuronal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metabolism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perfusion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while</a:t>
            </a:r>
            <a:r>
              <a:rPr lang="it-IT" altLang="it-IT" dirty="0" smtClean="0"/>
              <a:t> new quantitative </a:t>
            </a:r>
            <a:r>
              <a:rPr lang="it-IT" altLang="it-IT" dirty="0" err="1" smtClean="0"/>
              <a:t>techniques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yield</a:t>
            </a:r>
            <a:r>
              <a:rPr lang="it-IT" altLang="it-IT" dirty="0" smtClean="0"/>
              <a:t> information </a:t>
            </a:r>
            <a:r>
              <a:rPr lang="it-IT" altLang="it-IT" dirty="0" err="1" smtClean="0"/>
              <a:t>about</a:t>
            </a:r>
            <a:r>
              <a:rPr lang="it-IT" altLang="it-IT" dirty="0" smtClean="0"/>
              <a:t> micro-</a:t>
            </a:r>
            <a:r>
              <a:rPr lang="it-IT" altLang="it-IT" dirty="0" err="1" smtClean="0"/>
              <a:t>architecture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metabolic</a:t>
            </a:r>
            <a:r>
              <a:rPr lang="it-IT" altLang="it-IT" dirty="0" smtClean="0"/>
              <a:t> status. The appropriate </a:t>
            </a:r>
            <a:r>
              <a:rPr lang="it-IT" altLang="it-IT" dirty="0" err="1" smtClean="0"/>
              <a:t>utilizatin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neuroimaging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has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been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clearly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described</a:t>
            </a:r>
            <a:r>
              <a:rPr lang="it-IT" altLang="it-IT" dirty="0" smtClean="0"/>
              <a:t> by the EULAR </a:t>
            </a:r>
            <a:r>
              <a:rPr lang="it-IT" altLang="it-IT" dirty="0" err="1" smtClean="0"/>
              <a:t>recommendations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Bertsias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will</a:t>
            </a:r>
            <a:r>
              <a:rPr lang="it-IT" altLang="it-IT" dirty="0" smtClean="0"/>
              <a:t> illustrate </a:t>
            </a:r>
            <a:r>
              <a:rPr lang="it-IT" altLang="it-IT" dirty="0" err="1" smtClean="0"/>
              <a:t>it</a:t>
            </a:r>
            <a:r>
              <a:rPr lang="it-IT" altLang="it-IT" dirty="0" smtClean="0"/>
              <a:t> in more </a:t>
            </a:r>
            <a:r>
              <a:rPr lang="it-IT" altLang="it-IT" dirty="0" err="1" smtClean="0"/>
              <a:t>detail</a:t>
            </a:r>
            <a:r>
              <a:rPr lang="it-IT" altLang="it-IT" dirty="0" smtClean="0"/>
              <a:t>.</a:t>
            </a:r>
          </a:p>
          <a:p>
            <a:r>
              <a:rPr lang="it-IT" altLang="it-IT" dirty="0" err="1" smtClean="0"/>
              <a:t>What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to be </a:t>
            </a:r>
            <a:r>
              <a:rPr lang="it-IT" altLang="it-IT" dirty="0" err="1" smtClean="0"/>
              <a:t>stressed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that</a:t>
            </a:r>
            <a:r>
              <a:rPr lang="it-IT" altLang="it-IT" dirty="0" smtClean="0"/>
              <a:t> no single </a:t>
            </a:r>
            <a:r>
              <a:rPr lang="it-IT" altLang="it-IT" dirty="0" err="1" smtClean="0"/>
              <a:t>neuroimaging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technique</a:t>
            </a:r>
            <a:r>
              <a:rPr lang="it-IT" altLang="it-IT" dirty="0" smtClean="0"/>
              <a:t> cover </a:t>
            </a:r>
            <a:r>
              <a:rPr lang="it-IT" altLang="it-IT" dirty="0" err="1" smtClean="0"/>
              <a:t>all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physiopathologic</a:t>
            </a:r>
            <a:r>
              <a:rPr lang="it-IT" altLang="it-IT" dirty="0" smtClean="0"/>
              <a:t>  </a:t>
            </a:r>
            <a:r>
              <a:rPr lang="it-IT" altLang="it-IT" dirty="0" err="1" smtClean="0"/>
              <a:t>aspect</a:t>
            </a:r>
            <a:r>
              <a:rPr lang="it-IT" altLang="it-IT" dirty="0" smtClean="0"/>
              <a:t> of NP </a:t>
            </a:r>
            <a:r>
              <a:rPr lang="it-IT" altLang="it-IT" dirty="0" err="1" smtClean="0"/>
              <a:t>manifestations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occuring</a:t>
            </a:r>
            <a:r>
              <a:rPr lang="it-IT" altLang="it-IT" dirty="0" smtClean="0"/>
              <a:t> in SLE and a </a:t>
            </a:r>
            <a:r>
              <a:rPr lang="it-IT" altLang="it-IT" dirty="0" err="1" smtClean="0"/>
              <a:t>multimodality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approach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needed</a:t>
            </a:r>
            <a:r>
              <a:rPr lang="it-IT" altLang="it-IT" dirty="0" smtClean="0"/>
              <a:t>.</a:t>
            </a:r>
          </a:p>
        </p:txBody>
      </p:sp>
      <p:sp>
        <p:nvSpPr>
          <p:cNvPr id="83972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E36213C-05CF-4A8A-B4C9-E02437F5DEF6}" type="slidenum">
              <a:rPr lang="it-IT" altLang="it-IT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8FC2D-AC2C-48BF-9648-3AE09204E744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29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BD0679-F7F0-4E8E-9BE5-DE85BC88DA27}" type="slidenum">
              <a:rPr lang="it-IT" altLang="it-IT" sz="1200" smtClean="0"/>
              <a:pPr eaLnBrk="1" hangingPunct="1"/>
              <a:t>21</a:t>
            </a:fld>
            <a:endParaRPr lang="it-IT" altLang="it-IT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mtClean="0">
                <a:latin typeface="Arial" pitchFamily="34" charset="0"/>
              </a:rPr>
              <a:t>Other possible findings detectable by MRI are : ventricular dilation, cortical atrophy and diffuse WM changes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42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72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8235CD-91A0-40D8-8911-E9B85C7869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62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6AA2-E602-494C-9AD4-DF2080D46A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60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3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83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3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2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7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34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4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9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CC30-9B9A-4D7B-8E18-C67D679A5383}" type="datetimeFigureOut">
              <a:rPr lang="it-IT" smtClean="0"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73A0-D259-47C0-A639-46952C4436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imgres?imgurl=https://www.ausl.bologna.it/isnb/ricerca/le-linee-di-ricerca/linea-di-ricerca-n.-3-patologie-del-sistema/images/Patologie-del-sistema-nervoso-autonomo-e-del.jpg?isImage=1&amp;imgrefurl=https://www.ausl.bologna.it/isnb/ricerca/le-linee-di-ricerca/linea-di-ricerca-n.-3-patologie-del-sistema&amp;docid=C0jJcQXBFI3SdM&amp;tbnid=dWWwYK5M1ee_rM:&amp;w=400&amp;h=300&amp;bih=646&amp;biw=1438&amp;ved=0ahUKEwjl7qf-rZPMAhUMbhQKHcypDyoQxiAIAg&amp;iact=c&amp;ictx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it/imgres?imgurl=http://www.morasta.it/wp-content/uploads/2015/06/cervello-1.jpg&amp;imgrefurl=http://www.morasta.it/cervello-e-sistema-immunitario-scoperto-collegamento-mancante/&amp;docid=tYshwvRAM-RS7M&amp;tbnid=rpZSfpKHpxLIfM:&amp;w=1425&amp;h=801&amp;bih=439&amp;biw=976&amp;ved=0ahUKEwiBtMf7k5HMAhUJ7RQKHVpOArYQxiAIAg&amp;iact=c&amp;ictx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60135" y="5372745"/>
            <a:ext cx="43926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161" tIns="72581" rIns="145161" bIns="72581"/>
          <a:lstStyle/>
          <a:p>
            <a:pPr algn="ctr"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Rheumatology</a:t>
            </a:r>
            <a:r>
              <a:rPr lang="it-IT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it-IT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Unit</a:t>
            </a:r>
            <a:endParaRPr lang="it-IT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 algn="ctr"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Department</a:t>
            </a:r>
            <a:r>
              <a:rPr lang="it-IT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 of </a:t>
            </a:r>
            <a:r>
              <a:rPr lang="it-IT" sz="2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Medical</a:t>
            </a:r>
            <a:r>
              <a:rPr lang="it-IT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it-IT" sz="2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Sciences</a:t>
            </a:r>
            <a:endParaRPr lang="it-IT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 algn="ctr"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ITALY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75387" y="3081584"/>
            <a:ext cx="192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Marcello Govoni</a:t>
            </a:r>
          </a:p>
          <a:p>
            <a:pPr algn="ctr">
              <a:defRPr/>
            </a:pPr>
            <a:r>
              <a:rPr lang="it-IT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gvl@unife.it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4046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L’interessamento </a:t>
            </a:r>
            <a:endParaRPr lang="it-IT" sz="2800" b="1" dirty="0"/>
          </a:p>
          <a:p>
            <a:pPr algn="ctr"/>
            <a:r>
              <a:rPr lang="it-IT" sz="2800" b="1" dirty="0"/>
              <a:t>del sistema nervoso centrale nelle malattie reumatiche sistemiche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19872" y="1949931"/>
            <a:ext cx="2239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Corso opzionale </a:t>
            </a:r>
          </a:p>
          <a:p>
            <a:pPr algn="ctr"/>
            <a:r>
              <a:rPr lang="it-IT" sz="2400" dirty="0" smtClean="0"/>
              <a:t>AA 2017-2018</a:t>
            </a:r>
            <a:endParaRPr lang="it-IT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9" y="5231469"/>
            <a:ext cx="2334848" cy="10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uppo 6"/>
          <p:cNvGrpSpPr>
            <a:grpSpLocks/>
          </p:cNvGrpSpPr>
          <p:nvPr/>
        </p:nvGrpSpPr>
        <p:grpSpPr bwMode="auto">
          <a:xfrm>
            <a:off x="63500" y="2420938"/>
            <a:ext cx="8972550" cy="4176712"/>
            <a:chOff x="103718" y="1556792"/>
            <a:chExt cx="8927004" cy="4104456"/>
          </a:xfrm>
        </p:grpSpPr>
        <p:pic>
          <p:nvPicPr>
            <p:cNvPr id="15364" name="Picture 2" descr="auto0"/>
            <p:cNvPicPr>
              <a:picLocks noChangeAspect="1" noChangeArrowheads="1"/>
            </p:cNvPicPr>
            <p:nvPr/>
          </p:nvPicPr>
          <p:blipFill>
            <a:blip r:embed="rId3"/>
            <a:srcRect t="5548"/>
            <a:stretch>
              <a:fillRect/>
            </a:stretch>
          </p:blipFill>
          <p:spPr bwMode="auto">
            <a:xfrm>
              <a:off x="103718" y="1715402"/>
              <a:ext cx="8927004" cy="2577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3" descr="auto0"/>
            <p:cNvPicPr>
              <a:picLocks noChangeAspect="1" noChangeArrowheads="1"/>
            </p:cNvPicPr>
            <p:nvPr/>
          </p:nvPicPr>
          <p:blipFill>
            <a:blip r:embed="rId4"/>
            <a:srcRect l="6618" t="29782" r="19118" b="27527"/>
            <a:stretch>
              <a:fillRect/>
            </a:stretch>
          </p:blipFill>
          <p:spPr bwMode="auto">
            <a:xfrm>
              <a:off x="2614474" y="4547220"/>
              <a:ext cx="4045758" cy="456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riangolo isoscele 3"/>
            <p:cNvSpPr/>
            <p:nvPr/>
          </p:nvSpPr>
          <p:spPr>
            <a:xfrm rot="10800000">
              <a:off x="5623867" y="4149573"/>
              <a:ext cx="360113" cy="5210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803709" y="1556792"/>
              <a:ext cx="649151" cy="432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0607" y="5261879"/>
              <a:ext cx="8713779" cy="3993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www.rheumatology.org/at/1999/aprilappendix.html</a:t>
              </a:r>
              <a:endParaRPr lang="it-IT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15362" name="Immagine 7"/>
          <p:cNvPicPr>
            <a:picLocks noChangeAspect="1"/>
          </p:cNvPicPr>
          <p:nvPr/>
        </p:nvPicPr>
        <p:blipFill>
          <a:blip r:embed="rId5"/>
          <a:srcRect t="3661" b="11267"/>
          <a:stretch>
            <a:fillRect/>
          </a:stretch>
        </p:blipFill>
        <p:spPr bwMode="auto">
          <a:xfrm>
            <a:off x="7173913" y="116632"/>
            <a:ext cx="1795462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sellaDiTesto 8"/>
          <p:cNvSpPr txBox="1">
            <a:spLocks noChangeArrowheads="1"/>
          </p:cNvSpPr>
          <p:nvPr/>
        </p:nvSpPr>
        <p:spPr bwMode="auto">
          <a:xfrm>
            <a:off x="395288" y="136525"/>
            <a:ext cx="671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i="1">
                <a:latin typeface="Calibri" pitchFamily="34" charset="0"/>
              </a:rPr>
              <a:t>A milestone in the NPSLE research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pPr>
              <a:defRPr/>
            </a:pPr>
            <a:fld id="{C43EDAB5-7743-439F-9A47-7452307B9C44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455613" y="2803525"/>
            <a:ext cx="884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>
                <a:latin typeface="Calibri" pitchFamily="34" charset="0"/>
              </a:rPr>
              <a:t>PNS</a:t>
            </a: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484188" y="2360613"/>
            <a:ext cx="100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latin typeface="Calibri" pitchFamily="34" charset="0"/>
              </a:rPr>
              <a:t>CNS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229475" y="6525344"/>
            <a:ext cx="1905000" cy="457200"/>
          </a:xfrm>
        </p:spPr>
        <p:txBody>
          <a:bodyPr/>
          <a:lstStyle/>
          <a:p>
            <a:pPr>
              <a:defRPr/>
            </a:pPr>
            <a:fld id="{C6F1E908-7D1F-4EAD-A017-C1487D7D0D9E}" type="slidenum">
              <a:rPr lang="it-IT"/>
              <a:pPr>
                <a:defRPr/>
              </a:pPr>
              <a:t>11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03539"/>
              </p:ext>
            </p:extLst>
          </p:nvPr>
        </p:nvGraphicFramePr>
        <p:xfrm>
          <a:off x="1763713" y="2276475"/>
          <a:ext cx="5904656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32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CNS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PNS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2A"/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Aseptic meningitis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Guillain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Barré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syndrome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CVD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Autonomic 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Demyelinating sd.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Mononeuropathy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Headache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Myasthenia gravis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Movement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Cranial 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Myelopathy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Plexopathy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Seizure disorders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Polyneuropathy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Acute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confusional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state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Anxiety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Cognitive dysfunction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Mood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Psychosis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428" name="Picture 2" descr="auto0"/>
          <p:cNvPicPr>
            <a:picLocks noChangeAspect="1" noChangeArrowheads="1"/>
          </p:cNvPicPr>
          <p:nvPr/>
        </p:nvPicPr>
        <p:blipFill>
          <a:blip r:embed="rId3"/>
          <a:srcRect t="5548"/>
          <a:stretch>
            <a:fillRect/>
          </a:stretch>
        </p:blipFill>
        <p:spPr bwMode="auto">
          <a:xfrm>
            <a:off x="1012825" y="47625"/>
            <a:ext cx="73755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Picture 3" descr="auto0"/>
          <p:cNvPicPr>
            <a:picLocks noChangeAspect="1" noChangeArrowheads="1"/>
          </p:cNvPicPr>
          <p:nvPr/>
        </p:nvPicPr>
        <p:blipFill>
          <a:blip r:embed="rId4"/>
          <a:srcRect l="6618" t="29782" r="19118" b="27527"/>
          <a:stretch>
            <a:fillRect/>
          </a:stretch>
        </p:blipFill>
        <p:spPr bwMode="auto">
          <a:xfrm>
            <a:off x="3243263" y="1125538"/>
            <a:ext cx="2768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72180"/>
              </p:ext>
            </p:extLst>
          </p:nvPr>
        </p:nvGraphicFramePr>
        <p:xfrm>
          <a:off x="1763688" y="2276872"/>
          <a:ext cx="5904656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332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CNS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PNS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2A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Aseptic meningitis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Guillain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Barré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syndrome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CVD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Autonomic 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Demyelinating sd.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Mononeuropathy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Headache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Myasthenia gravis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Movement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Cranial 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Myelopathy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Plexopathy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Seizure disorders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Polyneuropathy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ENG)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Acute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confusional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state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Anxiety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Cognitive dysfunction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Mood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Psychosis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79388" y="2420938"/>
            <a:ext cx="215900" cy="2159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2400" b="1">
              <a:latin typeface="Times New Roman" pitchFamily="18" charset="0"/>
            </a:endParaRP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79388" y="2852738"/>
            <a:ext cx="215900" cy="215900"/>
          </a:xfrm>
          <a:prstGeom prst="rect">
            <a:avLst/>
          </a:prstGeom>
          <a:solidFill>
            <a:srgbClr val="E6C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sz="2400" b="1">
              <a:latin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52438" y="2772668"/>
            <a:ext cx="8747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 dirty="0">
                <a:latin typeface="Calibri" pitchFamily="34" charset="0"/>
              </a:rPr>
              <a:t>Minor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468313" y="2324993"/>
            <a:ext cx="8175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Calibri" pitchFamily="34" charset="0"/>
              </a:rPr>
              <a:t>Major 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460375" y="2759141"/>
            <a:ext cx="8937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b="1" dirty="0">
                <a:latin typeface="Calibri" pitchFamily="34" charset="0"/>
              </a:rPr>
              <a:t>Diffuse</a:t>
            </a: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484188" y="2317816"/>
            <a:ext cx="8810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err="1">
                <a:latin typeface="Calibri" pitchFamily="34" charset="0"/>
              </a:rPr>
              <a:t>Focal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126062" y="5373216"/>
            <a:ext cx="2254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 err="1">
                <a:latin typeface="Calibri" pitchFamily="34" charset="0"/>
                <a:cs typeface="Arial" charset="0"/>
              </a:rPr>
              <a:t>According</a:t>
            </a:r>
            <a:r>
              <a:rPr lang="it-IT" altLang="it-IT" sz="2000" b="1" dirty="0">
                <a:latin typeface="Calibri" pitchFamily="34" charset="0"/>
                <a:cs typeface="Arial" charset="0"/>
              </a:rPr>
              <a:t> to </a:t>
            </a:r>
            <a:r>
              <a:rPr lang="it-IT" altLang="it-IT" sz="2000" b="1" dirty="0" smtClean="0">
                <a:latin typeface="Calibri" pitchFamily="34" charset="0"/>
                <a:cs typeface="Arial" charset="0"/>
              </a:rPr>
              <a:t>ACR 1999 </a:t>
            </a:r>
          </a:p>
          <a:p>
            <a:pPr algn="ctr"/>
            <a:r>
              <a:rPr lang="it-IT" altLang="it-IT" sz="2000" b="1" dirty="0" smtClean="0">
                <a:latin typeface="Calibri" pitchFamily="34" charset="0"/>
                <a:cs typeface="Arial" charset="0"/>
              </a:rPr>
              <a:t>case </a:t>
            </a:r>
            <a:r>
              <a:rPr lang="it-IT" altLang="it-IT" sz="2000" b="1" dirty="0" err="1" smtClean="0">
                <a:latin typeface="Calibri" pitchFamily="34" charset="0"/>
                <a:cs typeface="Arial" charset="0"/>
              </a:rPr>
              <a:t>definition</a:t>
            </a:r>
            <a:endParaRPr lang="it-IT" altLang="it-IT" sz="2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076825" y="5373216"/>
            <a:ext cx="2254250" cy="1140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altLang="it-IT" sz="2000" b="1" dirty="0" err="1">
                <a:latin typeface="Calibri" pitchFamily="34" charset="0"/>
                <a:cs typeface="Arial" charset="0"/>
              </a:rPr>
              <a:t>According</a:t>
            </a:r>
            <a:r>
              <a:rPr lang="it-IT" altLang="it-IT" sz="2000" b="1" dirty="0">
                <a:latin typeface="Calibri" pitchFamily="34" charset="0"/>
                <a:cs typeface="Arial" charset="0"/>
              </a:rPr>
              <a:t> to </a:t>
            </a:r>
            <a:r>
              <a:rPr lang="it-IT" altLang="it-IT" sz="2000" b="1" dirty="0" err="1">
                <a:latin typeface="Calibri" pitchFamily="34" charset="0"/>
                <a:cs typeface="Arial" charset="0"/>
              </a:rPr>
              <a:t>Ainiala</a:t>
            </a:r>
            <a:r>
              <a:rPr lang="it-IT" altLang="it-IT" sz="2000" b="1" dirty="0">
                <a:latin typeface="Calibri" pitchFamily="34" charset="0"/>
                <a:cs typeface="Arial" charset="0"/>
              </a:rPr>
              <a:t> et al. 2001</a:t>
            </a: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94095"/>
              </p:ext>
            </p:extLst>
          </p:nvPr>
        </p:nvGraphicFramePr>
        <p:xfrm>
          <a:off x="1763688" y="2276872"/>
          <a:ext cx="5904656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332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CNS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PNS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2A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Aseptic meningitis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Guillain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Barré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syndrome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CVD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Autonomic 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Demyelinating sd.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Mononeuropathy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Headache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Myasthenia gravis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Movement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Cranial neuropathy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Myelopathy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Plexopathy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Seizure disorders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Polyneuropathy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ENG)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Acute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confusional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state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Anxiety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Cognitive dysfunction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Mood disorder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Psychosis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110163" y="5373216"/>
            <a:ext cx="2270125" cy="1140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altLang="it-IT" sz="2000" b="1" dirty="0" err="1">
                <a:latin typeface="Calibri" pitchFamily="34" charset="0"/>
                <a:cs typeface="Arial" charset="0"/>
              </a:rPr>
              <a:t>According</a:t>
            </a:r>
            <a:r>
              <a:rPr lang="it-IT" altLang="it-IT" sz="2000" b="1" dirty="0">
                <a:latin typeface="Calibri" pitchFamily="34" charset="0"/>
                <a:cs typeface="Arial" charset="0"/>
              </a:rPr>
              <a:t> to EULAR </a:t>
            </a:r>
            <a:r>
              <a:rPr lang="it-IT" altLang="it-IT" sz="2000" b="1" dirty="0" err="1">
                <a:latin typeface="Calibri" pitchFamily="34" charset="0"/>
                <a:cs typeface="Arial" charset="0"/>
              </a:rPr>
              <a:t>Rec</a:t>
            </a:r>
            <a:r>
              <a:rPr lang="it-IT" altLang="it-IT" sz="2000" b="1" dirty="0">
                <a:latin typeface="Calibri" pitchFamily="34" charset="0"/>
                <a:cs typeface="Arial" charset="0"/>
              </a:rPr>
              <a:t>. 2010</a:t>
            </a:r>
          </a:p>
        </p:txBody>
      </p:sp>
    </p:spTree>
    <p:extLst>
      <p:ext uri="{BB962C8B-B14F-4D97-AF65-F5344CB8AC3E}">
        <p14:creationId xmlns:p14="http://schemas.microsoft.com/office/powerpoint/2010/main" val="26104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872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NP </a:t>
            </a:r>
            <a:r>
              <a:rPr lang="it-IT" dirty="0" err="1" smtClean="0"/>
              <a:t>syndromes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classification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44869" y="2845966"/>
            <a:ext cx="1871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Psychosis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Seizures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30118" y="2841898"/>
            <a:ext cx="39556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Myelopathy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Seizure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disorders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smtClean="0"/>
              <a:t>Acute </a:t>
            </a:r>
            <a:r>
              <a:rPr lang="it-IT" sz="2800" b="1" dirty="0" err="1" smtClean="0"/>
              <a:t>confusional</a:t>
            </a:r>
            <a:r>
              <a:rPr lang="it-IT" sz="2800" b="1" dirty="0" smtClean="0"/>
              <a:t> state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Psychosis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Mononeuropathy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Cranial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neuropathy</a:t>
            </a:r>
            <a:endParaRPr lang="it-IT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b="1" dirty="0" err="1" smtClean="0"/>
              <a:t>Polyneuropathy</a:t>
            </a:r>
            <a:endParaRPr lang="it-IT" sz="2800" b="1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679897" y="1640612"/>
            <a:ext cx="3748087" cy="8302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ARA 1982 &amp; ACR 1997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criteria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4716215" y="1628800"/>
            <a:ext cx="3960241" cy="8393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New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SLICC </a:t>
            </a:r>
            <a:r>
              <a:rPr lang="it-IT" altLang="it-IT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criteria</a:t>
            </a:r>
            <a:r>
              <a:rPr lang="it-IT" altLang="it-IT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2012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66284"/>
              </p:ext>
            </p:extLst>
          </p:nvPr>
        </p:nvGraphicFramePr>
        <p:xfrm>
          <a:off x="269957" y="548680"/>
          <a:ext cx="8622524" cy="6358128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3142107"/>
                <a:gridCol w="4544312"/>
                <a:gridCol w="936105"/>
              </a:tblGrid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ORGANI COINVOLTI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MANIFESTAZIONI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SCORE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SNC (LES correlato)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Fenomeni epilettici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Psicosi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Demenza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Disturbi visivi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Neuropatia nervi cronici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Cefalea </a:t>
                      </a:r>
                      <a:r>
                        <a:rPr lang="it-IT" sz="1600" b="1" dirty="0" err="1">
                          <a:solidFill>
                            <a:srgbClr val="C00000"/>
                          </a:solidFill>
                          <a:effectLst/>
                        </a:rPr>
                        <a:t>lupica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5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C00000"/>
                          </a:solidFill>
                          <a:effectLst/>
                        </a:rPr>
                        <a:t>Vasculite</a:t>
                      </a: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 cerebrale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VASCOLARE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Vasculiti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RENE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Alterazione sedimento (cilindri)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Ematuria </a:t>
                      </a:r>
                      <a:r>
                        <a:rPr lang="it-IT" sz="1400" dirty="0" smtClean="0">
                          <a:effectLst/>
                        </a:rPr>
                        <a:t>(</a:t>
                      </a:r>
                      <a:r>
                        <a:rPr lang="it-IT" sz="1400" dirty="0">
                          <a:effectLst/>
                        </a:rPr>
                        <a:t>GR &gt; 5 per campo)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Leucocituria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(</a:t>
                      </a:r>
                      <a:r>
                        <a:rPr lang="it-IT" sz="1400" dirty="0">
                          <a:effectLst/>
                        </a:rPr>
                        <a:t>GB &gt; 5 per campo)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Proteinuria (0.5 g/24 ore)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MUSCOLO-SCHELETRICO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Artrite (&gt; 2 articolazioni)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Miosite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SIEROSE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Pleurite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Pericardite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ALTERAZIONI IMMUNOLOGICHE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Riduzione C3 o C4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Anticorpi anti-DNA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CUTE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Rash</a:t>
                      </a:r>
                      <a:r>
                        <a:rPr lang="it-IT" sz="1400" dirty="0">
                          <a:effectLst/>
                        </a:rPr>
                        <a:t> recenti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Alopecia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Ulcere mucose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SINTOMI GENERALI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Febbre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8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ALTERAZIONI EMATOLOGICHE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>
                          <a:effectLst/>
                        </a:rPr>
                        <a:t>Piastrinopenia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(&lt; </a:t>
                      </a:r>
                      <a:r>
                        <a:rPr lang="it-IT" sz="1400" dirty="0">
                          <a:effectLst/>
                        </a:rPr>
                        <a:t>100000/mmc</a:t>
                      </a:r>
                      <a:r>
                        <a:rPr lang="it-IT" sz="1400" dirty="0" smtClean="0">
                          <a:effectLst/>
                        </a:rPr>
                        <a:t>) / Leucopenia (&lt; 3000/mmc)</a:t>
                      </a:r>
                      <a:endParaRPr lang="it-IT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51828" y="15007"/>
            <a:ext cx="148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SLEDAI-2K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79712" y="44624"/>
            <a:ext cx="352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(da 0 a 105)  </a:t>
            </a:r>
            <a:r>
              <a:rPr lang="it-IT" b="1" dirty="0" smtClean="0">
                <a:solidFill>
                  <a:srgbClr val="C00000"/>
                </a:solidFill>
                <a:latin typeface="Calibri"/>
              </a:rPr>
              <a:t>≥</a:t>
            </a:r>
            <a:r>
              <a:rPr lang="it-IT" b="1" dirty="0" smtClean="0">
                <a:solidFill>
                  <a:srgbClr val="C00000"/>
                </a:solidFill>
              </a:rPr>
              <a:t> 2</a:t>
            </a:r>
            <a:r>
              <a:rPr lang="it-IT" dirty="0" smtClean="0"/>
              <a:t> clinicamente attivo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3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23826"/>
              </p:ext>
            </p:extLst>
          </p:nvPr>
        </p:nvGraphicFramePr>
        <p:xfrm>
          <a:off x="467544" y="575401"/>
          <a:ext cx="8352929" cy="6104373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2304256"/>
                <a:gridCol w="5184576"/>
                <a:gridCol w="864097"/>
              </a:tblGrid>
              <a:tr h="23173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ORGANI COINVOLTI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MANIFESTAZIONI                                        (parte 1)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SCORE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SNC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Disturbi cognitivi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Psicosi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Epilessia (che richieda terapia per almeno 6 mesi)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Accidenti vascolari cerebrali (score 2 se &gt; 1)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1 (2)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09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Neuropatia cranica o periferica (esclusa </a:t>
                      </a:r>
                      <a:r>
                        <a:rPr lang="it-IT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neuropatia </a:t>
                      </a: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ottica)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Mielite trasversa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OCCHIO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Cataratta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Alterazioni retiniche o atrofia ottica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RENE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Filtrato glomerulare renale &gt; 50 %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Proteinuria &gt; 3.5 g/24 ore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IR terminale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POLMONE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Ipertensione polmonare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Fibrosi polmonare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Shrinking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lung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Fibrosi pleurica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66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Infarto polmonare o resezione per patologia non neoplastica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CUORE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Angina o by-pass coronarico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 (2)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IMA (score 2 &gt; 1)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Cardiomiopatia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Pericardite per 6 mesi o </a:t>
                      </a:r>
                      <a:r>
                        <a:rPr lang="it-IT" sz="1600" dirty="0" err="1">
                          <a:effectLst/>
                        </a:rPr>
                        <a:t>pericardiotomia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83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SIST.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V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ASCOLARE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Claudicatio</a:t>
                      </a:r>
                      <a:r>
                        <a:rPr lang="it-IT" sz="1600" dirty="0">
                          <a:effectLst/>
                        </a:rPr>
                        <a:t> per 6 mesi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Perdita minima di tessuto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071" marR="26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49982" y="4462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SLICC - </a:t>
            </a:r>
            <a:r>
              <a:rPr lang="it-IT" sz="2400" b="1" dirty="0" err="1" smtClean="0">
                <a:solidFill>
                  <a:srgbClr val="C00000"/>
                </a:solidFill>
              </a:rPr>
              <a:t>Disease</a:t>
            </a:r>
            <a:r>
              <a:rPr lang="it-IT" sz="2400" b="1" dirty="0" smtClean="0">
                <a:solidFill>
                  <a:srgbClr val="C00000"/>
                </a:solidFill>
              </a:rPr>
              <a:t> Index (SDI)  </a:t>
            </a:r>
            <a:r>
              <a:rPr lang="it-IT" sz="2000" b="1" dirty="0" smtClean="0"/>
              <a:t>0 - 42 , dove 0 = assenza di danno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9391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0"/>
          <a:stretch/>
        </p:blipFill>
        <p:spPr>
          <a:xfrm>
            <a:off x="926759" y="935103"/>
            <a:ext cx="7345073" cy="14776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8" b="58419"/>
          <a:stretch/>
        </p:blipFill>
        <p:spPr>
          <a:xfrm>
            <a:off x="926759" y="2403401"/>
            <a:ext cx="7345073" cy="10235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2" b="41693"/>
          <a:stretch/>
        </p:blipFill>
        <p:spPr>
          <a:xfrm>
            <a:off x="926631" y="3425161"/>
            <a:ext cx="7345073" cy="10099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3" b="1660"/>
          <a:stretch/>
        </p:blipFill>
        <p:spPr>
          <a:xfrm>
            <a:off x="926630" y="4421447"/>
            <a:ext cx="7345073" cy="2405577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8346318" y="1412776"/>
            <a:ext cx="734890" cy="5355888"/>
            <a:chOff x="8346318" y="1412776"/>
            <a:chExt cx="734890" cy="5355888"/>
          </a:xfrm>
        </p:grpSpPr>
        <p:sp>
          <p:nvSpPr>
            <p:cNvPr id="9" name="Triangolo isoscele 8"/>
            <p:cNvSpPr/>
            <p:nvPr/>
          </p:nvSpPr>
          <p:spPr bwMode="auto">
            <a:xfrm>
              <a:off x="8346318" y="1412776"/>
              <a:ext cx="734890" cy="5355888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 rot="5400000">
              <a:off x="8072486" y="5682881"/>
              <a:ext cx="1292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Calibri" panose="020F0502020204030204" pitchFamily="34" charset="0"/>
                </a:rPr>
                <a:t>SPECIFICITY</a:t>
              </a:r>
              <a:endParaRPr lang="it-IT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80208" y="1412776"/>
            <a:ext cx="734890" cy="5400600"/>
            <a:chOff x="80208" y="1412776"/>
            <a:chExt cx="734890" cy="5400600"/>
          </a:xfrm>
        </p:grpSpPr>
        <p:sp>
          <p:nvSpPr>
            <p:cNvPr id="12" name="Triangolo isoscele 11"/>
            <p:cNvSpPr/>
            <p:nvPr/>
          </p:nvSpPr>
          <p:spPr bwMode="auto">
            <a:xfrm rot="10800000">
              <a:off x="80208" y="1412776"/>
              <a:ext cx="734890" cy="54006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 rot="16200000">
              <a:off x="-224583" y="2089942"/>
              <a:ext cx="1344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latin typeface="Calibri" panose="020F0502020204030204" pitchFamily="34" charset="0"/>
                </a:rPr>
                <a:t>FREQUENCY</a:t>
              </a:r>
              <a:endParaRPr lang="it-IT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790" y="116632"/>
            <a:ext cx="9133210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Frequency of neuropsychiatric syndromes as reported in </a:t>
            </a:r>
            <a:r>
              <a:rPr kumimoji="0" lang="en-US" alt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YvctfhAdvPTimes"/>
              </a:rPr>
              <a:t>cohort studies using the ACR nomenclature and case definitions for NPSLE</a:t>
            </a:r>
            <a:endParaRPr kumimoji="0" lang="en-US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88319" y="116632"/>
            <a:ext cx="8895353" cy="10528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3200" b="1" i="1" dirty="0" err="1" smtClean="0"/>
              <a:t>One</a:t>
            </a:r>
            <a:r>
              <a:rPr lang="it-IT" sz="3200" b="1" i="1" dirty="0" smtClean="0"/>
              <a:t> of the major </a:t>
            </a:r>
            <a:r>
              <a:rPr lang="it-IT" sz="3200" b="1" i="1" dirty="0" err="1" smtClean="0"/>
              <a:t>challenges</a:t>
            </a:r>
            <a:r>
              <a:rPr lang="it-IT" sz="3200" b="1" i="1" dirty="0" smtClean="0"/>
              <a:t> in </a:t>
            </a:r>
            <a:r>
              <a:rPr lang="it-IT" sz="3200" b="1" i="1" dirty="0" err="1" smtClean="0"/>
              <a:t>diagnosing</a:t>
            </a:r>
            <a:r>
              <a:rPr lang="it-IT" sz="3200" b="1" i="1" dirty="0" smtClean="0"/>
              <a:t> NP </a:t>
            </a:r>
            <a:r>
              <a:rPr lang="it-IT" sz="3200" b="1" i="1" dirty="0" err="1" smtClean="0"/>
              <a:t>involvement</a:t>
            </a:r>
            <a:r>
              <a:rPr lang="it-IT" sz="3200" b="1" i="1" dirty="0" smtClean="0"/>
              <a:t>, </a:t>
            </a:r>
            <a:r>
              <a:rPr lang="it-IT" sz="3200" b="1" i="1" dirty="0" err="1" smtClean="0"/>
              <a:t>is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that</a:t>
            </a:r>
            <a:r>
              <a:rPr lang="it-IT" sz="3200" b="1" i="1" dirty="0" smtClean="0"/>
              <a:t> in </a:t>
            </a:r>
            <a:r>
              <a:rPr lang="it-IT" sz="3200" b="1" i="1" dirty="0"/>
              <a:t>NPSLE </a:t>
            </a:r>
            <a:r>
              <a:rPr lang="it-IT" sz="3200" b="1" i="1" dirty="0" err="1"/>
              <a:t>nothing</a:t>
            </a:r>
            <a:r>
              <a:rPr lang="it-IT" sz="3200" b="1" i="1" dirty="0"/>
              <a:t> </a:t>
            </a:r>
            <a:r>
              <a:rPr lang="it-IT" sz="3200" b="1" i="1" dirty="0" err="1"/>
              <a:t>is</a:t>
            </a:r>
            <a:r>
              <a:rPr lang="it-IT" sz="3200" b="1" i="1" dirty="0"/>
              <a:t> </a:t>
            </a:r>
            <a:r>
              <a:rPr lang="it-IT" sz="3200" b="1" i="1" dirty="0" err="1"/>
              <a:t>specific</a:t>
            </a:r>
            <a:r>
              <a:rPr lang="it-IT" sz="3200" b="1" i="1" dirty="0"/>
              <a:t> </a:t>
            </a:r>
            <a:r>
              <a:rPr lang="it-IT" sz="3200" b="1" i="1" dirty="0" smtClean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275512" y="6525344"/>
            <a:ext cx="1905000" cy="457200"/>
          </a:xfrm>
        </p:spPr>
        <p:txBody>
          <a:bodyPr/>
          <a:lstStyle/>
          <a:p>
            <a:pPr>
              <a:defRPr/>
            </a:pPr>
            <a:fld id="{73411FD8-629A-48BD-BC4A-7F1FB0B84CAB}" type="slidenum">
              <a:rPr lang="it-IT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977828" y="2204318"/>
            <a:ext cx="7201477" cy="273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No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specific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clinical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pictures</a:t>
            </a:r>
            <a:endParaRPr lang="it-IT" altLang="it-IT" sz="2800" b="1" kern="0" dirty="0" smtClean="0"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No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specific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patterns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on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neuroimaging</a:t>
            </a:r>
            <a:endParaRPr lang="it-IT" altLang="it-IT" sz="2800" b="1" kern="0" dirty="0" smtClean="0"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No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specific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lab or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serologic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biomarkers</a:t>
            </a:r>
            <a:endParaRPr lang="it-IT" altLang="it-IT" sz="2800" b="1" kern="0" dirty="0" smtClean="0"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No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specific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changes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in CSF </a:t>
            </a:r>
          </a:p>
          <a:p>
            <a:pPr>
              <a:defRPr/>
            </a:pP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High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prevalence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of some NP </a:t>
            </a:r>
            <a:r>
              <a:rPr lang="it-IT" altLang="it-IT" sz="2800" b="1" kern="0" dirty="0" err="1" smtClean="0">
                <a:ea typeface="Calibri" pitchFamily="34" charset="0"/>
                <a:cs typeface="Calibri" pitchFamily="34" charset="0"/>
              </a:rPr>
              <a:t>pictures</a:t>
            </a:r>
            <a:r>
              <a:rPr lang="it-IT" altLang="it-IT" sz="2800" b="1" kern="0" dirty="0" smtClean="0">
                <a:ea typeface="Calibri" pitchFamily="34" charset="0"/>
                <a:cs typeface="Calibri" pitchFamily="34" charset="0"/>
              </a:rPr>
              <a:t> in GP</a:t>
            </a:r>
          </a:p>
        </p:txBody>
      </p:sp>
    </p:spTree>
    <p:extLst>
      <p:ext uri="{BB962C8B-B14F-4D97-AF65-F5344CB8AC3E}">
        <p14:creationId xmlns:p14="http://schemas.microsoft.com/office/powerpoint/2010/main" val="3902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sellaDiTesto 45"/>
          <p:cNvSpPr txBox="1"/>
          <p:nvPr/>
        </p:nvSpPr>
        <p:spPr>
          <a:xfrm>
            <a:off x="2815855" y="4149080"/>
            <a:ext cx="343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LUPUS-RELATED MANIFESTATIONS</a:t>
            </a:r>
            <a:endParaRPr lang="it-IT" b="1" dirty="0"/>
          </a:p>
        </p:txBody>
      </p:sp>
      <p:sp>
        <p:nvSpPr>
          <p:cNvPr id="2" name="Rettangolo 2"/>
          <p:cNvSpPr>
            <a:spLocks noChangeArrowheads="1"/>
          </p:cNvSpPr>
          <p:nvPr/>
        </p:nvSpPr>
        <p:spPr bwMode="auto">
          <a:xfrm>
            <a:off x="128123" y="548790"/>
            <a:ext cx="89387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1" dirty="0">
                <a:solidFill>
                  <a:srgbClr val="00002E"/>
                </a:solidFill>
                <a:latin typeface="Calibri" pitchFamily="34" charset="0"/>
              </a:rPr>
              <a:t>“Neuropsychiatric lupus erythematosus includes the neurologic syndromes of the central, peripheral and autonomic nervous system and the psychiatric syndromes observed in patients with SLE in which </a:t>
            </a:r>
            <a:r>
              <a:rPr lang="en-GB" altLang="it-IT" sz="2400" b="1" i="1" dirty="0">
                <a:solidFill>
                  <a:srgbClr val="C00000"/>
                </a:solidFill>
                <a:latin typeface="Calibri" pitchFamily="34" charset="0"/>
              </a:rPr>
              <a:t>other causes have been excluded</a:t>
            </a:r>
            <a:r>
              <a:rPr lang="en-GB" altLang="it-IT" sz="2400" b="1" i="1" dirty="0">
                <a:solidFill>
                  <a:srgbClr val="00002E"/>
                </a:solidFill>
                <a:latin typeface="Calibri" pitchFamily="34" charset="0"/>
              </a:rPr>
              <a:t>”</a:t>
            </a:r>
            <a:r>
              <a:rPr lang="it-IT" altLang="it-IT" sz="2400" b="1" i="1" dirty="0">
                <a:solidFill>
                  <a:srgbClr val="00002E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44624"/>
            <a:ext cx="9144000" cy="500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  <a:defRPr/>
            </a:pPr>
            <a:r>
              <a:rPr lang="it-IT" altLang="it-IT" b="1" dirty="0">
                <a:latin typeface="Calibri" pitchFamily="34" charset="0"/>
              </a:rPr>
              <a:t>ACR 1999 Definition of </a:t>
            </a:r>
            <a:r>
              <a:rPr lang="it-IT" altLang="it-IT" b="1" dirty="0" smtClean="0">
                <a:latin typeface="Calibri" pitchFamily="34" charset="0"/>
              </a:rPr>
              <a:t>NPSLE</a:t>
            </a:r>
            <a:endParaRPr lang="it-IT" altLang="it-IT" b="1" dirty="0"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8177" y="3390091"/>
            <a:ext cx="88443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ATTRIBUTION</a:t>
            </a:r>
            <a:r>
              <a:rPr lang="it-IT" sz="2400" b="1" dirty="0" smtClean="0"/>
              <a:t> of NP </a:t>
            </a:r>
            <a:r>
              <a:rPr lang="it-IT" sz="2400" b="1" dirty="0" err="1" smtClean="0"/>
              <a:t>events</a:t>
            </a:r>
            <a:r>
              <a:rPr lang="it-IT" sz="2400" b="1" dirty="0" smtClean="0"/>
              <a:t> in SLE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remains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one</a:t>
            </a:r>
            <a:r>
              <a:rPr lang="it-IT" sz="2400" b="1" dirty="0" smtClean="0"/>
              <a:t> of the </a:t>
            </a:r>
            <a:r>
              <a:rPr lang="it-IT" sz="2400" b="1" dirty="0" err="1" smtClean="0"/>
              <a:t>most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challenging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issue</a:t>
            </a:r>
            <a:endParaRPr lang="it-IT" sz="2400" b="1" dirty="0"/>
          </a:p>
        </p:txBody>
      </p:sp>
      <p:sp>
        <p:nvSpPr>
          <p:cNvPr id="15" name="Rettangolo 14"/>
          <p:cNvSpPr/>
          <p:nvPr/>
        </p:nvSpPr>
        <p:spPr>
          <a:xfrm>
            <a:off x="43039" y="2204864"/>
            <a:ext cx="906004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+mn-lt"/>
              </a:rPr>
              <a:t>In </a:t>
            </a:r>
            <a:r>
              <a:rPr lang="it-IT" sz="2800" b="1" dirty="0" err="1">
                <a:latin typeface="+mn-lt"/>
              </a:rPr>
              <a:t>clinical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practice</a:t>
            </a:r>
            <a:r>
              <a:rPr lang="it-IT" sz="2800" b="1" dirty="0">
                <a:latin typeface="+mn-lt"/>
              </a:rPr>
              <a:t>, </a:t>
            </a:r>
            <a:r>
              <a:rPr lang="it-IT" sz="2800" b="1" dirty="0" smtClean="0">
                <a:latin typeface="+mn-lt"/>
              </a:rPr>
              <a:t>NPSLE </a:t>
            </a:r>
            <a:r>
              <a:rPr lang="it-IT" sz="2800" b="1" dirty="0" err="1">
                <a:latin typeface="+mn-lt"/>
              </a:rPr>
              <a:t>is</a:t>
            </a:r>
            <a:r>
              <a:rPr lang="it-IT" sz="2800" b="1" dirty="0">
                <a:latin typeface="+mn-lt"/>
              </a:rPr>
              <a:t> a </a:t>
            </a:r>
            <a:r>
              <a:rPr lang="it-IT" sz="2800" b="1" dirty="0" err="1">
                <a:latin typeface="+mn-lt"/>
              </a:rPr>
              <a:t>diagnosis</a:t>
            </a:r>
            <a:r>
              <a:rPr lang="it-IT" sz="2800" b="1" dirty="0">
                <a:latin typeface="+mn-lt"/>
              </a:rPr>
              <a:t> </a:t>
            </a:r>
            <a:endParaRPr lang="it-IT" sz="2800" b="1" dirty="0" smtClean="0">
              <a:latin typeface="+mn-lt"/>
            </a:endParaRPr>
          </a:p>
          <a:p>
            <a:pPr algn="ctr"/>
            <a:r>
              <a:rPr lang="it-IT" sz="2800" b="1" i="1" dirty="0" smtClean="0">
                <a:solidFill>
                  <a:srgbClr val="C00000"/>
                </a:solidFill>
                <a:latin typeface="+mn-lt"/>
              </a:rPr>
              <a:t>«per </a:t>
            </a:r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exclusionem</a:t>
            </a:r>
            <a:r>
              <a:rPr lang="it-IT" sz="2800" b="1" i="1" dirty="0" smtClean="0">
                <a:solidFill>
                  <a:srgbClr val="C00000"/>
                </a:solidFill>
              </a:rPr>
              <a:t>»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0"/>
          <a:stretch>
            <a:fillRect/>
          </a:stretch>
        </p:blipFill>
        <p:spPr bwMode="auto">
          <a:xfrm>
            <a:off x="395536" y="4570838"/>
            <a:ext cx="2541534" cy="21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Jaccoud 1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416"/>
          <a:stretch/>
        </p:blipFill>
        <p:spPr bwMode="auto">
          <a:xfrm>
            <a:off x="3137076" y="4549017"/>
            <a:ext cx="2266838" cy="21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>
            <a:grpSpLocks/>
          </p:cNvGrpSpPr>
          <p:nvPr/>
        </p:nvGrpSpPr>
        <p:grpSpPr bwMode="auto">
          <a:xfrm>
            <a:off x="5639412" y="4531800"/>
            <a:ext cx="3240361" cy="2209568"/>
            <a:chOff x="6063348" y="2478967"/>
            <a:chExt cx="2829307" cy="1656466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" r="4942"/>
            <a:stretch/>
          </p:blipFill>
          <p:spPr bwMode="auto">
            <a:xfrm>
              <a:off x="6063348" y="2478967"/>
              <a:ext cx="2829307" cy="165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ttangolo 5"/>
            <p:cNvSpPr>
              <a:spLocks noChangeArrowheads="1"/>
            </p:cNvSpPr>
            <p:nvPr/>
          </p:nvSpPr>
          <p:spPr bwMode="auto">
            <a:xfrm>
              <a:off x="6385848" y="3041664"/>
              <a:ext cx="720080" cy="20884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2" name="Rettangolo 10"/>
            <p:cNvSpPr>
              <a:spLocks noChangeArrowheads="1"/>
            </p:cNvSpPr>
            <p:nvPr/>
          </p:nvSpPr>
          <p:spPr bwMode="auto">
            <a:xfrm>
              <a:off x="7740352" y="2924944"/>
              <a:ext cx="720080" cy="20884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63400" y="4248472"/>
            <a:ext cx="8934689" cy="2492896"/>
            <a:chOff x="163400" y="4293096"/>
            <a:chExt cx="8934689" cy="2492896"/>
          </a:xfrm>
        </p:grpSpPr>
        <p:sp>
          <p:nvSpPr>
            <p:cNvPr id="5" name="Rettangolo 4"/>
            <p:cNvSpPr/>
            <p:nvPr/>
          </p:nvSpPr>
          <p:spPr>
            <a:xfrm>
              <a:off x="163400" y="4293096"/>
              <a:ext cx="8934689" cy="249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 bwMode="auto">
            <a:xfrm>
              <a:off x="395536" y="5157192"/>
              <a:ext cx="1933548" cy="1152128"/>
            </a:xfrm>
            <a:prstGeom prst="ellipse">
              <a:avLst/>
            </a:prstGeom>
            <a:solidFill>
              <a:srgbClr val="E6CD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HEADACHE</a:t>
              </a:r>
            </a:p>
          </p:txBody>
        </p:sp>
        <p:sp>
          <p:nvSpPr>
            <p:cNvPr id="39" name="Ovale 38"/>
            <p:cNvSpPr/>
            <p:nvPr/>
          </p:nvSpPr>
          <p:spPr bwMode="auto">
            <a:xfrm>
              <a:off x="2407992" y="5157192"/>
              <a:ext cx="2088232" cy="1152128"/>
            </a:xfrm>
            <a:prstGeom prst="ellipse">
              <a:avLst/>
            </a:prstGeom>
            <a:solidFill>
              <a:srgbClr val="F3E7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b="1" dirty="0" smtClean="0">
                  <a:latin typeface="Calibri" panose="020F0502020204030204" pitchFamily="34" charset="0"/>
                </a:rPr>
                <a:t>D</a:t>
              </a:r>
              <a:r>
                <a:rPr kumimoji="0" lang="it-IT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EPRESSION</a:t>
              </a:r>
            </a:p>
          </p:txBody>
        </p:sp>
        <p:sp>
          <p:nvSpPr>
            <p:cNvPr id="40" name="Ovale 39"/>
            <p:cNvSpPr/>
            <p:nvPr/>
          </p:nvSpPr>
          <p:spPr bwMode="auto">
            <a:xfrm>
              <a:off x="4567798" y="5157192"/>
              <a:ext cx="1993130" cy="1152128"/>
            </a:xfrm>
            <a:prstGeom prst="ellipse">
              <a:avLst/>
            </a:prstGeom>
            <a:solidFill>
              <a:srgbClr val="FFCC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b="1" dirty="0" smtClean="0">
                  <a:latin typeface="Calibri" panose="020F0502020204030204" pitchFamily="34" charset="0"/>
                </a:rPr>
                <a:t>STROKE</a:t>
              </a:r>
            </a:p>
          </p:txBody>
        </p:sp>
        <p:sp>
          <p:nvSpPr>
            <p:cNvPr id="41" name="Ovale 40"/>
            <p:cNvSpPr/>
            <p:nvPr/>
          </p:nvSpPr>
          <p:spPr bwMode="auto">
            <a:xfrm>
              <a:off x="6660232" y="5157192"/>
              <a:ext cx="2109380" cy="1152128"/>
            </a:xfrm>
            <a:prstGeom prst="ellipse">
              <a:avLst/>
            </a:prstGeom>
            <a:solidFill>
              <a:srgbClr val="E5E2F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b="1" dirty="0" smtClean="0">
                  <a:latin typeface="Calibri" panose="020F0502020204030204" pitchFamily="34" charset="0"/>
                </a:rPr>
                <a:t>SEIZURE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7263254" y="6351711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smtClean="0">
                  <a:latin typeface="Calibri" panose="020F0502020204030204" pitchFamily="34" charset="0"/>
                </a:rPr>
                <a:t>… and so on </a:t>
              </a:r>
              <a:endParaRPr lang="it-IT" b="1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971600" y="5180999"/>
            <a:ext cx="7377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Lupus</a:t>
            </a:r>
          </a:p>
          <a:p>
            <a:pPr algn="ctr"/>
            <a:endParaRPr lang="it-IT" sz="3200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3059832" y="5184488"/>
            <a:ext cx="7377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Lupus</a:t>
            </a:r>
          </a:p>
          <a:p>
            <a:pPr algn="ctr"/>
            <a:endParaRPr lang="it-IT" sz="3200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212330" y="5184488"/>
            <a:ext cx="7377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Lupus</a:t>
            </a:r>
          </a:p>
          <a:p>
            <a:pPr algn="ctr"/>
            <a:endParaRPr lang="it-IT" sz="3200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7380312" y="5184488"/>
            <a:ext cx="7377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Lupus</a:t>
            </a:r>
          </a:p>
          <a:p>
            <a:pPr algn="ctr"/>
            <a:endParaRPr lang="it-IT" sz="3200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51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  <p:bldP spid="15" grpId="0" animBg="1"/>
      <p:bldP spid="9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224713" y="6423025"/>
            <a:ext cx="1905000" cy="457200"/>
          </a:xfrm>
        </p:spPr>
        <p:txBody>
          <a:bodyPr/>
          <a:lstStyle/>
          <a:p>
            <a:pPr>
              <a:defRPr/>
            </a:pPr>
            <a:fld id="{459C114A-06F0-4276-841D-548774D28FE0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93801"/>
          </a:xfrm>
          <a:solidFill>
            <a:srgbClr val="E5E2FE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How to </a:t>
            </a:r>
            <a:r>
              <a:rPr lang="it-IT" sz="3200" b="1" dirty="0" err="1" smtClean="0">
                <a:latin typeface="Calibri" pitchFamily="34" charset="0"/>
                <a:cs typeface="Calibri" pitchFamily="34" charset="0"/>
              </a:rPr>
              <a:t>approach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 err="1" smtClean="0">
                <a:latin typeface="Calibri" pitchFamily="34" charset="0"/>
                <a:cs typeface="Calibri" pitchFamily="34" charset="0"/>
              </a:rPr>
              <a:t>attribution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 in NPSLE ?                                </a:t>
            </a:r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it-IT" sz="2400" b="1" dirty="0" err="1" smtClean="0">
                <a:latin typeface="Calibri" pitchFamily="34" charset="0"/>
                <a:cs typeface="Calibri" pitchFamily="34" charset="0"/>
              </a:rPr>
              <a:t>Italian</a:t>
            </a:r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  <a:cs typeface="Calibri" pitchFamily="34" charset="0"/>
              </a:rPr>
              <a:t>Study</a:t>
            </a:r>
            <a:r>
              <a:rPr lang="it-IT" sz="2400" b="1" dirty="0" smtClean="0">
                <a:latin typeface="Calibri" pitchFamily="34" charset="0"/>
                <a:cs typeface="Calibri" pitchFamily="34" charset="0"/>
              </a:rPr>
              <a:t> Group for NP-Lupus</a:t>
            </a:r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it-IT" sz="3200" b="1" dirty="0" smtClean="0">
                <a:latin typeface="Calibri" pitchFamily="34" charset="0"/>
                <a:cs typeface="Calibri" pitchFamily="34" charset="0"/>
              </a:rPr>
            </a:br>
            <a:r>
              <a:rPr lang="it-IT" sz="20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it-IT" sz="2000" i="1" dirty="0" err="1" smtClean="0">
                <a:latin typeface="Calibri" pitchFamily="34" charset="0"/>
                <a:cs typeface="Calibri" pitchFamily="34" charset="0"/>
              </a:rPr>
              <a:t>Research</a:t>
            </a:r>
            <a:r>
              <a:rPr lang="it-IT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i="1" dirty="0" err="1" smtClean="0">
                <a:latin typeface="Calibri" pitchFamily="34" charset="0"/>
                <a:cs typeface="Calibri" pitchFamily="34" charset="0"/>
              </a:rPr>
              <a:t>project</a:t>
            </a:r>
            <a:r>
              <a:rPr lang="it-IT" sz="2000" i="1" dirty="0" smtClean="0">
                <a:latin typeface="Calibri" pitchFamily="34" charset="0"/>
                <a:cs typeface="Calibri" pitchFamily="34" charset="0"/>
              </a:rPr>
              <a:t> : on </a:t>
            </a:r>
            <a:r>
              <a:rPr lang="it-IT" sz="2000" i="1" dirty="0" err="1" smtClean="0">
                <a:latin typeface="Calibri" pitchFamily="34" charset="0"/>
                <a:cs typeface="Calibri" pitchFamily="34" charset="0"/>
              </a:rPr>
              <a:t>behalf</a:t>
            </a:r>
            <a:r>
              <a:rPr lang="it-IT" sz="2000" i="1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it-IT" sz="2000" i="1" dirty="0" err="1" smtClean="0">
                <a:latin typeface="Calibri" pitchFamily="34" charset="0"/>
                <a:cs typeface="Calibri" pitchFamily="34" charset="0"/>
              </a:rPr>
              <a:t>Italian</a:t>
            </a:r>
            <a:r>
              <a:rPr lang="it-IT" sz="2000" i="1" dirty="0" smtClean="0">
                <a:latin typeface="Calibri" pitchFamily="34" charset="0"/>
                <a:cs typeface="Calibri" pitchFamily="34" charset="0"/>
              </a:rPr>
              <a:t> Society of </a:t>
            </a:r>
            <a:r>
              <a:rPr lang="it-IT" sz="2000" i="1" dirty="0" err="1" smtClean="0">
                <a:latin typeface="Calibri" pitchFamily="34" charset="0"/>
                <a:cs typeface="Calibri" pitchFamily="34" charset="0"/>
              </a:rPr>
              <a:t>Reumatology</a:t>
            </a:r>
            <a:r>
              <a:rPr lang="it-IT" sz="2000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68760"/>
            <a:ext cx="83724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70693"/>
              </p:ext>
            </p:extLst>
          </p:nvPr>
        </p:nvGraphicFramePr>
        <p:xfrm>
          <a:off x="348238" y="3964586"/>
          <a:ext cx="4219719" cy="1407790"/>
        </p:xfrm>
        <a:graphic>
          <a:graphicData uri="http://schemas.openxmlformats.org/drawingml/2006/table">
            <a:tbl>
              <a:tblPr/>
              <a:tblGrid>
                <a:gridCol w="1831976"/>
                <a:gridCol w="1506062"/>
                <a:gridCol w="88168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Items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Result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Score</a:t>
                      </a: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E2A"/>
                    </a:solidFill>
                  </a:tcPr>
                </a:tc>
              </a:tr>
              <a:tr h="3492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TIME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onset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of NP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Before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0 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After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Concomitant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09317"/>
              </p:ext>
            </p:extLst>
          </p:nvPr>
        </p:nvGraphicFramePr>
        <p:xfrm>
          <a:off x="348864" y="5357448"/>
          <a:ext cx="4219719" cy="735846"/>
        </p:xfrm>
        <a:graphic>
          <a:graphicData uri="http://schemas.openxmlformats.org/drawingml/2006/table">
            <a:tbl>
              <a:tblPr/>
              <a:tblGrid>
                <a:gridCol w="1831976"/>
                <a:gridCol w="1506062"/>
                <a:gridCol w="881681"/>
              </a:tblGrid>
              <a:tr h="3679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Tipology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of NP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Major</a:t>
                      </a: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79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Minor</a:t>
                      </a: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51783"/>
              </p:ext>
            </p:extLst>
          </p:nvPr>
        </p:nvGraphicFramePr>
        <p:xfrm>
          <a:off x="4578166" y="3964587"/>
          <a:ext cx="4219719" cy="1152126"/>
        </p:xfrm>
        <a:graphic>
          <a:graphicData uri="http://schemas.openxmlformats.org/drawingml/2006/table">
            <a:tbl>
              <a:tblPr/>
              <a:tblGrid>
                <a:gridCol w="1831976"/>
                <a:gridCol w="1506062"/>
                <a:gridCol w="881681"/>
              </a:tblGrid>
              <a:tr h="336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Items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Result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Score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E2A"/>
                    </a:solidFill>
                  </a:tcPr>
                </a:tc>
              </a:tr>
              <a:tr h="2554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CONFOUNDING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FACTORS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 &gt; 1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3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least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1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None or NA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11561"/>
              </p:ext>
            </p:extLst>
          </p:nvPr>
        </p:nvGraphicFramePr>
        <p:xfrm>
          <a:off x="4578166" y="5116715"/>
          <a:ext cx="4219719" cy="976581"/>
        </p:xfrm>
        <a:graphic>
          <a:graphicData uri="http://schemas.openxmlformats.org/drawingml/2006/table">
            <a:tbl>
              <a:tblPr/>
              <a:tblGrid>
                <a:gridCol w="1831976"/>
                <a:gridCol w="1506062"/>
                <a:gridCol w="881681"/>
              </a:tblGrid>
              <a:tr h="3345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FAVOURING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FACTORS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None or NA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0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least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1 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0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 &gt; 1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071" marR="570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-36512" y="6165304"/>
            <a:ext cx="37533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 err="1">
                <a:latin typeface="Calibri" pitchFamily="34" charset="0"/>
              </a:rPr>
              <a:t>Normalized</a:t>
            </a:r>
            <a:r>
              <a:rPr lang="it-IT" altLang="it-IT" sz="2200" b="1" dirty="0">
                <a:latin typeface="Calibri" pitchFamily="34" charset="0"/>
              </a:rPr>
              <a:t> score from </a:t>
            </a:r>
            <a:r>
              <a:rPr lang="it-IT" altLang="it-IT" sz="2200" b="1" dirty="0">
                <a:solidFill>
                  <a:srgbClr val="C00000"/>
                </a:solidFill>
                <a:latin typeface="Calibri" pitchFamily="34" charset="0"/>
              </a:rPr>
              <a:t>0 </a:t>
            </a:r>
            <a:r>
              <a:rPr lang="it-IT" altLang="it-IT" sz="2200" b="1" dirty="0">
                <a:latin typeface="Calibri" pitchFamily="34" charset="0"/>
              </a:rPr>
              <a:t>to </a:t>
            </a:r>
            <a:r>
              <a:rPr lang="it-IT" altLang="it-IT" sz="2200" b="1" dirty="0">
                <a:solidFill>
                  <a:srgbClr val="C00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716807" y="6206248"/>
            <a:ext cx="5103343" cy="3784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it-IT" altLang="it-IT" sz="2200" b="1" dirty="0" smtClean="0">
                <a:latin typeface="Calibri" pitchFamily="34" charset="0"/>
              </a:rPr>
              <a:t>A score </a:t>
            </a:r>
            <a:r>
              <a:rPr lang="it-IT" altLang="it-IT" sz="2200" b="1" dirty="0" smtClean="0">
                <a:solidFill>
                  <a:srgbClr val="C00000"/>
                </a:solidFill>
                <a:latin typeface="Calibri"/>
              </a:rPr>
              <a:t>≥</a:t>
            </a:r>
            <a:r>
              <a:rPr lang="it-IT" altLang="it-IT" sz="2200" b="1" dirty="0" smtClean="0">
                <a:latin typeface="Calibri"/>
              </a:rPr>
              <a:t> </a:t>
            </a:r>
            <a:r>
              <a:rPr lang="it-IT" altLang="it-IT" sz="2200" b="1" dirty="0" smtClean="0">
                <a:solidFill>
                  <a:srgbClr val="C00000"/>
                </a:solidFill>
                <a:latin typeface="Calibri" pitchFamily="34" charset="0"/>
              </a:rPr>
              <a:t>7</a:t>
            </a:r>
            <a:r>
              <a:rPr lang="it-IT" altLang="it-IT" sz="2200" b="1" dirty="0" smtClean="0">
                <a:latin typeface="Calibri" pitchFamily="34" charset="0"/>
              </a:rPr>
              <a:t> </a:t>
            </a:r>
            <a:r>
              <a:rPr lang="it-IT" altLang="it-IT" sz="2200" b="1" dirty="0" err="1" smtClean="0">
                <a:latin typeface="Calibri" pitchFamily="34" charset="0"/>
              </a:rPr>
              <a:t>is</a:t>
            </a:r>
            <a:r>
              <a:rPr lang="it-IT" altLang="it-IT" sz="2200" b="1" dirty="0" smtClean="0">
                <a:latin typeface="Calibri" pitchFamily="34" charset="0"/>
              </a:rPr>
              <a:t> </a:t>
            </a:r>
            <a:r>
              <a:rPr lang="it-IT" altLang="it-IT" sz="2200" b="1" dirty="0" err="1" smtClean="0">
                <a:latin typeface="Calibri" pitchFamily="34" charset="0"/>
              </a:rPr>
              <a:t>highly</a:t>
            </a:r>
            <a:r>
              <a:rPr lang="it-IT" altLang="it-IT" sz="2200" b="1" dirty="0" smtClean="0">
                <a:latin typeface="Calibri" pitchFamily="34" charset="0"/>
              </a:rPr>
              <a:t> suggestive for NPSLE</a:t>
            </a:r>
          </a:p>
        </p:txBody>
      </p:sp>
    </p:spTree>
    <p:extLst>
      <p:ext uri="{BB962C8B-B14F-4D97-AF65-F5344CB8AC3E}">
        <p14:creationId xmlns:p14="http://schemas.microsoft.com/office/powerpoint/2010/main" val="30861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526"/>
            <a:ext cx="9144000" cy="490537"/>
          </a:xfrm>
          <a:solidFill>
            <a:srgbClr val="F3E7FF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b="1" dirty="0" smtClean="0">
                <a:latin typeface="Calibri" pitchFamily="34" charset="0"/>
                <a:cs typeface="Calibri" pitchFamily="34" charset="0"/>
              </a:rPr>
              <a:t>WHAT ABOUT NEUROIMAGING ?</a:t>
            </a:r>
            <a:endParaRPr lang="it-IT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468313" y="836613"/>
            <a:ext cx="3240087" cy="1655762"/>
          </a:xfrm>
          <a:prstGeom prst="ellipse">
            <a:avLst/>
          </a:prstGeom>
          <a:solidFill>
            <a:srgbClr val="00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Morphology</a:t>
            </a:r>
            <a:endParaRPr lang="it-IT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it-IT" sz="2000" b="1" dirty="0">
                <a:latin typeface="Calibri" pitchFamily="34" charset="0"/>
                <a:cs typeface="Calibri" pitchFamily="34" charset="0"/>
              </a:rPr>
              <a:t>MRI</a:t>
            </a:r>
            <a:endParaRPr lang="it-IT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riangolo isoscele 4"/>
          <p:cNvSpPr/>
          <p:nvPr/>
        </p:nvSpPr>
        <p:spPr>
          <a:xfrm>
            <a:off x="5364163" y="620713"/>
            <a:ext cx="3600450" cy="201612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 err="1">
                <a:solidFill>
                  <a:srgbClr val="000032"/>
                </a:solidFill>
                <a:latin typeface="Calibri" pitchFamily="34" charset="0"/>
                <a:cs typeface="Calibri" pitchFamily="34" charset="0"/>
              </a:rPr>
              <a:t>Functional</a:t>
            </a:r>
            <a:endParaRPr lang="it-IT" sz="2800" b="1" dirty="0">
              <a:solidFill>
                <a:srgbClr val="00003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it-IT" sz="1800" b="1" dirty="0">
                <a:solidFill>
                  <a:srgbClr val="000032"/>
                </a:solidFill>
                <a:latin typeface="Calibri" pitchFamily="34" charset="0"/>
                <a:cs typeface="Calibri" pitchFamily="34" charset="0"/>
              </a:rPr>
              <a:t>SPECT, PET, </a:t>
            </a:r>
            <a:r>
              <a:rPr lang="it-IT" sz="1800" b="1" dirty="0" err="1">
                <a:solidFill>
                  <a:srgbClr val="000032"/>
                </a:solidFill>
                <a:latin typeface="Calibri" pitchFamily="34" charset="0"/>
                <a:cs typeface="Calibri" pitchFamily="34" charset="0"/>
              </a:rPr>
              <a:t>fMRI</a:t>
            </a:r>
            <a:r>
              <a:rPr lang="it-IT" sz="1800" b="1" dirty="0">
                <a:solidFill>
                  <a:srgbClr val="000032"/>
                </a:solidFill>
                <a:latin typeface="Calibri" pitchFamily="34" charset="0"/>
                <a:cs typeface="Calibri" pitchFamily="34" charset="0"/>
              </a:rPr>
              <a:t>, PWI</a:t>
            </a:r>
          </a:p>
          <a:p>
            <a:pPr algn="ctr">
              <a:defRPr/>
            </a:pPr>
            <a:endParaRPr lang="it-IT" b="1" dirty="0">
              <a:solidFill>
                <a:srgbClr val="00003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987675" y="3357563"/>
            <a:ext cx="3384550" cy="15843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Quantitative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MRS, MTI, DTI, DWI</a:t>
            </a:r>
          </a:p>
        </p:txBody>
      </p:sp>
      <p:sp>
        <p:nvSpPr>
          <p:cNvPr id="66566" name="CasellaDiTesto 8"/>
          <p:cNvSpPr txBox="1">
            <a:spLocks noChangeArrowheads="1"/>
          </p:cNvSpPr>
          <p:nvPr/>
        </p:nvSpPr>
        <p:spPr bwMode="auto">
          <a:xfrm>
            <a:off x="755650" y="2563813"/>
            <a:ext cx="2643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itchFamily="34" charset="0"/>
              </a:rPr>
              <a:t>Anatomy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itchFamily="34" charset="0"/>
              </a:rPr>
              <a:t>Macro-architecture</a:t>
            </a:r>
          </a:p>
        </p:txBody>
      </p:sp>
      <p:sp>
        <p:nvSpPr>
          <p:cNvPr id="66567" name="CasellaDiTesto 9"/>
          <p:cNvSpPr txBox="1">
            <a:spLocks noChangeArrowheads="1"/>
          </p:cNvSpPr>
          <p:nvPr/>
        </p:nvSpPr>
        <p:spPr bwMode="auto">
          <a:xfrm>
            <a:off x="3351213" y="4975225"/>
            <a:ext cx="256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itchFamily="34" charset="0"/>
              </a:rPr>
              <a:t>Micro-architecture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itchFamily="34" charset="0"/>
              </a:rPr>
              <a:t>Metabolism</a:t>
            </a:r>
          </a:p>
        </p:txBody>
      </p:sp>
      <p:sp>
        <p:nvSpPr>
          <p:cNvPr id="66568" name="CasellaDiTesto 10"/>
          <p:cNvSpPr txBox="1">
            <a:spLocks noChangeArrowheads="1"/>
          </p:cNvSpPr>
          <p:nvPr/>
        </p:nvSpPr>
        <p:spPr bwMode="auto">
          <a:xfrm>
            <a:off x="6216650" y="2670175"/>
            <a:ext cx="1739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itchFamily="34" charset="0"/>
              </a:rPr>
              <a:t>Metabolism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itchFamily="34" charset="0"/>
              </a:rPr>
              <a:t>Perfusion</a:t>
            </a:r>
          </a:p>
        </p:txBody>
      </p:sp>
      <p:sp>
        <p:nvSpPr>
          <p:cNvPr id="3994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239000" y="6525337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44AB263-6AF3-46DD-A0AC-6810A8D2EAC2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it-IT" altLang="it-IT" sz="1400" smtClean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35462" y="6021288"/>
            <a:ext cx="8873077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261938" indent="-261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600" b="1" dirty="0" smtClean="0">
                <a:solidFill>
                  <a:srgbClr val="000E2A"/>
                </a:solidFill>
                <a:latin typeface="Calibri" panose="020F0502020204030204" pitchFamily="34" charset="0"/>
              </a:rPr>
              <a:t>No single </a:t>
            </a:r>
            <a:r>
              <a:rPr lang="it-IT" altLang="it-IT" sz="2600" b="1" dirty="0" err="1">
                <a:solidFill>
                  <a:srgbClr val="000E2A"/>
                </a:solidFill>
                <a:latin typeface="Calibri" pitchFamily="34" charset="0"/>
              </a:rPr>
              <a:t>imaging</a:t>
            </a:r>
            <a:r>
              <a:rPr lang="it-IT" altLang="it-IT" sz="2600" b="1" dirty="0">
                <a:solidFill>
                  <a:srgbClr val="000E2A"/>
                </a:solidFill>
                <a:latin typeface="Calibri" pitchFamily="34" charset="0"/>
              </a:rPr>
              <a:t> </a:t>
            </a:r>
            <a:r>
              <a:rPr lang="it-IT" altLang="it-IT" sz="2600" b="1" dirty="0" err="1">
                <a:solidFill>
                  <a:srgbClr val="000E2A"/>
                </a:solidFill>
                <a:latin typeface="Calibri" pitchFamily="34" charset="0"/>
              </a:rPr>
              <a:t>technique</a:t>
            </a:r>
            <a:r>
              <a:rPr lang="it-IT" altLang="it-IT" sz="2600" b="1" dirty="0">
                <a:solidFill>
                  <a:srgbClr val="000E2A"/>
                </a:solidFill>
                <a:latin typeface="Calibri" pitchFamily="34" charset="0"/>
              </a:rPr>
              <a:t> </a:t>
            </a:r>
            <a:r>
              <a:rPr lang="it-IT" altLang="it-IT" sz="2600" b="1" dirty="0" err="1">
                <a:solidFill>
                  <a:srgbClr val="000E2A"/>
                </a:solidFill>
                <a:latin typeface="Calibri" pitchFamily="34" charset="0"/>
              </a:rPr>
              <a:t>covers</a:t>
            </a:r>
            <a:r>
              <a:rPr lang="it-IT" altLang="it-IT" sz="2600" b="1" dirty="0">
                <a:solidFill>
                  <a:srgbClr val="000E2A"/>
                </a:solidFill>
                <a:latin typeface="Calibri" pitchFamily="34" charset="0"/>
              </a:rPr>
              <a:t> </a:t>
            </a:r>
            <a:r>
              <a:rPr lang="it-IT" altLang="it-IT" sz="2600" b="1" dirty="0" err="1">
                <a:solidFill>
                  <a:srgbClr val="000E2A"/>
                </a:solidFill>
                <a:latin typeface="Calibri" pitchFamily="34" charset="0"/>
              </a:rPr>
              <a:t>all</a:t>
            </a:r>
            <a:r>
              <a:rPr lang="it-IT" altLang="it-IT" sz="2600" b="1" dirty="0">
                <a:solidFill>
                  <a:srgbClr val="000E2A"/>
                </a:solidFill>
                <a:latin typeface="Calibri" pitchFamily="34" charset="0"/>
              </a:rPr>
              <a:t> brain </a:t>
            </a:r>
            <a:r>
              <a:rPr lang="it-IT" altLang="it-IT" sz="2600" b="1" dirty="0" smtClean="0">
                <a:latin typeface="Calibri" panose="020F0502020204030204" pitchFamily="34" charset="0"/>
              </a:rPr>
              <a:t>NPSLE </a:t>
            </a:r>
            <a:r>
              <a:rPr lang="it-IT" altLang="it-IT" sz="2600" b="1" dirty="0" err="1" smtClean="0">
                <a:latin typeface="Calibri" panose="020F0502020204030204" pitchFamily="34" charset="0"/>
              </a:rPr>
              <a:t>pathology</a:t>
            </a:r>
            <a:r>
              <a:rPr lang="it-IT" altLang="it-IT" sz="2600" b="1" dirty="0" smtClean="0">
                <a:solidFill>
                  <a:srgbClr val="000E2A"/>
                </a:solidFill>
                <a:latin typeface="Calibri" pitchFamily="34" charset="0"/>
              </a:rPr>
              <a:t> </a:t>
            </a:r>
            <a:endParaRPr lang="it-IT" altLang="it-IT" sz="2600" b="1" dirty="0">
              <a:solidFill>
                <a:srgbClr val="000E2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6566" grpId="0"/>
      <p:bldP spid="66567" grpId="0"/>
      <p:bldP spid="66568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748" y="3362216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The </a:t>
            </a:r>
            <a:r>
              <a:rPr lang="it-IT" sz="4000" b="1" dirty="0" err="1" smtClean="0"/>
              <a:t>nervous</a:t>
            </a:r>
            <a:r>
              <a:rPr lang="it-IT" sz="4000" b="1" dirty="0" smtClean="0"/>
              <a:t> </a:t>
            </a:r>
            <a:r>
              <a:rPr lang="en-US" sz="4000" b="1" dirty="0" smtClean="0"/>
              <a:t>system </a:t>
            </a:r>
          </a:p>
          <a:p>
            <a:pPr algn="ctr"/>
            <a:r>
              <a:rPr lang="en-US" sz="4000" b="1" dirty="0" smtClean="0"/>
              <a:t>is </a:t>
            </a:r>
            <a:r>
              <a:rPr lang="en-US" sz="4000" b="1" dirty="0"/>
              <a:t>a major target organ in most </a:t>
            </a:r>
            <a:r>
              <a:rPr lang="en-US" sz="4000" b="1" dirty="0" err="1"/>
              <a:t>rheumatological</a:t>
            </a:r>
            <a:r>
              <a:rPr lang="en-US" sz="4000" b="1" dirty="0"/>
              <a:t> </a:t>
            </a:r>
            <a:r>
              <a:rPr lang="en-US" sz="4000" b="1" dirty="0" smtClean="0"/>
              <a:t>diseases</a:t>
            </a:r>
            <a:endParaRPr lang="it-IT" sz="4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210" y="260647"/>
            <a:ext cx="902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Why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rheumatologist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should</a:t>
            </a:r>
            <a:r>
              <a:rPr lang="it-IT" sz="2800" b="1" dirty="0" smtClean="0"/>
              <a:t> be </a:t>
            </a:r>
            <a:r>
              <a:rPr lang="it-IT" sz="2800" b="1" dirty="0" err="1" smtClean="0"/>
              <a:t>aware</a:t>
            </a:r>
            <a:r>
              <a:rPr lang="it-IT" sz="2800" b="1" dirty="0" smtClean="0"/>
              <a:t> of CNS </a:t>
            </a:r>
            <a:r>
              <a:rPr lang="it-IT" sz="2800" b="1" dirty="0" err="1" smtClean="0"/>
              <a:t>involvement</a:t>
            </a:r>
            <a:r>
              <a:rPr lang="it-IT" sz="2800" b="1" dirty="0" smtClean="0"/>
              <a:t> ?</a:t>
            </a:r>
            <a:endParaRPr lang="it-IT" sz="2800" b="1" dirty="0"/>
          </a:p>
        </p:txBody>
      </p:sp>
      <p:pic>
        <p:nvPicPr>
          <p:cNvPr id="3074" name="Picture 2" descr="Risultati immagini per bersag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11454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magine correlat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0"/>
          <a:stretch/>
        </p:blipFill>
        <p:spPr bwMode="auto">
          <a:xfrm>
            <a:off x="4522145" y="1293115"/>
            <a:ext cx="1967146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4BA9D-40EE-4954-8FC4-54D9DAE1665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5"/>
            <a:ext cx="91440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41900"/>
            <a:ext cx="91233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170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CasellaDiTesto 4"/>
          <p:cNvSpPr txBox="1">
            <a:spLocks noChangeArrowheads="1"/>
          </p:cNvSpPr>
          <p:nvPr/>
        </p:nvSpPr>
        <p:spPr bwMode="auto">
          <a:xfrm>
            <a:off x="1691680" y="-19050"/>
            <a:ext cx="5706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Calibri" pitchFamily="34" charset="0"/>
              </a:rPr>
              <a:t>Magnetic</a:t>
            </a:r>
            <a:r>
              <a:rPr lang="it-IT" altLang="it-IT" sz="2400" dirty="0">
                <a:latin typeface="Calibri" pitchFamily="34" charset="0"/>
              </a:rPr>
              <a:t> </a:t>
            </a:r>
            <a:r>
              <a:rPr lang="it-IT" altLang="it-IT" sz="2400" dirty="0" err="1">
                <a:latin typeface="Calibri" pitchFamily="34" charset="0"/>
              </a:rPr>
              <a:t>Resonance</a:t>
            </a:r>
            <a:r>
              <a:rPr lang="it-IT" altLang="it-IT" sz="2400" dirty="0">
                <a:latin typeface="Calibri" pitchFamily="34" charset="0"/>
              </a:rPr>
              <a:t> </a:t>
            </a:r>
            <a:r>
              <a:rPr lang="it-IT" altLang="it-IT" sz="2400" dirty="0" err="1" smtClean="0">
                <a:latin typeface="Calibri" pitchFamily="34" charset="0"/>
              </a:rPr>
              <a:t>Imaging</a:t>
            </a:r>
            <a:r>
              <a:rPr lang="it-IT" altLang="it-IT" sz="2400" dirty="0" smtClean="0">
                <a:latin typeface="Calibri" pitchFamily="34" charset="0"/>
              </a:rPr>
              <a:t> (EULAR 2010)</a:t>
            </a:r>
            <a:endParaRPr lang="it-IT" altLang="it-IT" sz="2400" dirty="0">
              <a:latin typeface="Calibri" pitchFamily="34" charset="0"/>
            </a:endParaRPr>
          </a:p>
        </p:txBody>
      </p:sp>
      <p:sp>
        <p:nvSpPr>
          <p:cNvPr id="2" name="Rettangolo arrotondato 1"/>
          <p:cNvSpPr>
            <a:spLocks noChangeArrowheads="1"/>
          </p:cNvSpPr>
          <p:nvPr/>
        </p:nvSpPr>
        <p:spPr bwMode="auto">
          <a:xfrm>
            <a:off x="17463" y="758825"/>
            <a:ext cx="1397000" cy="108585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6375400" y="765175"/>
            <a:ext cx="2724150" cy="108585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" name="Rettangolo 8"/>
          <p:cNvSpPr/>
          <p:nvPr/>
        </p:nvSpPr>
        <p:spPr>
          <a:xfrm>
            <a:off x="2238878" y="1916832"/>
            <a:ext cx="4577799" cy="2655067"/>
          </a:xfrm>
          <a:prstGeom prst="rect">
            <a:avLst/>
          </a:prstGeom>
          <a:solidFill>
            <a:srgbClr val="F3E7FF"/>
          </a:solidFill>
          <a:ln>
            <a:solidFill>
              <a:srgbClr val="000032"/>
            </a:solidFill>
          </a:ln>
        </p:spPr>
        <p:txBody>
          <a:bodyPr wrap="square">
            <a:spAutoFit/>
          </a:bodyPr>
          <a:lstStyle/>
          <a:p>
            <a:pPr marL="358775" indent="-342900" algn="ctr" eaLnBrk="0" hangingPunct="0">
              <a:defRPr/>
            </a:pPr>
            <a:r>
              <a:rPr lang="en-US" sz="2200" b="1" kern="0" dirty="0" smtClean="0">
                <a:solidFill>
                  <a:srgbClr val="000000"/>
                </a:solidFill>
              </a:rPr>
              <a:t>The </a:t>
            </a:r>
            <a:r>
              <a:rPr lang="en-US" sz="2200" b="1" kern="0" dirty="0">
                <a:solidFill>
                  <a:srgbClr val="000000"/>
                </a:solidFill>
              </a:rPr>
              <a:t>recommended MRI protocol </a:t>
            </a:r>
            <a:endParaRPr lang="en-US" sz="2200" b="1" kern="0" dirty="0" smtClean="0">
              <a:solidFill>
                <a:srgbClr val="000000"/>
              </a:solidFill>
            </a:endParaRPr>
          </a:p>
          <a:p>
            <a:pPr marL="358775" indent="-342900" algn="ctr" eaLnBrk="0" hangingPunct="0">
              <a:defRPr/>
            </a:pPr>
            <a:r>
              <a:rPr lang="en-US" sz="2200" b="1" kern="0" dirty="0" smtClean="0">
                <a:solidFill>
                  <a:srgbClr val="000000"/>
                </a:solidFill>
              </a:rPr>
              <a:t>(</a:t>
            </a:r>
            <a:r>
              <a:rPr lang="en-US" sz="2200" b="1" kern="0" dirty="0">
                <a:solidFill>
                  <a:srgbClr val="000000"/>
                </a:solidFill>
              </a:rPr>
              <a:t>brain and spinal cord) </a:t>
            </a:r>
            <a:r>
              <a:rPr lang="en-US" sz="2200" b="1" kern="0" dirty="0" smtClean="0">
                <a:solidFill>
                  <a:srgbClr val="000000"/>
                </a:solidFill>
              </a:rPr>
              <a:t>includes :</a:t>
            </a:r>
          </a:p>
          <a:p>
            <a:pPr marL="358775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US" sz="2200" b="1" kern="0" dirty="0" smtClean="0">
                <a:solidFill>
                  <a:srgbClr val="000000"/>
                </a:solidFill>
              </a:rPr>
              <a:t>conventional </a:t>
            </a:r>
            <a:r>
              <a:rPr lang="en-US" sz="2200" b="1" kern="0" dirty="0">
                <a:solidFill>
                  <a:srgbClr val="000000"/>
                </a:solidFill>
              </a:rPr>
              <a:t>MRI </a:t>
            </a:r>
            <a:r>
              <a:rPr lang="en-US" sz="2200" b="1" kern="0" dirty="0" smtClean="0">
                <a:solidFill>
                  <a:srgbClr val="000000"/>
                </a:solidFill>
              </a:rPr>
              <a:t>sequences (</a:t>
            </a:r>
            <a:r>
              <a:rPr lang="en-US" sz="2200" b="1" kern="0" dirty="0" smtClean="0">
                <a:solidFill>
                  <a:srgbClr val="C00000"/>
                </a:solidFill>
              </a:rPr>
              <a:t>T1/T2</a:t>
            </a:r>
            <a:r>
              <a:rPr lang="en-US" sz="2200" b="1" kern="0" dirty="0">
                <a:solidFill>
                  <a:srgbClr val="C00000"/>
                </a:solidFill>
              </a:rPr>
              <a:t>, </a:t>
            </a:r>
            <a:r>
              <a:rPr lang="en-US" sz="2200" b="1" kern="0" dirty="0" smtClean="0">
                <a:solidFill>
                  <a:srgbClr val="C00000"/>
                </a:solidFill>
              </a:rPr>
              <a:t>FLAIR</a:t>
            </a:r>
            <a:r>
              <a:rPr lang="en-US" sz="2200" b="1" kern="0" dirty="0" smtClean="0">
                <a:solidFill>
                  <a:srgbClr val="000000"/>
                </a:solidFill>
              </a:rPr>
              <a:t>)</a:t>
            </a:r>
          </a:p>
          <a:p>
            <a:pPr marL="358775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en-US" sz="2200" b="1" kern="0" dirty="0" smtClean="0">
                <a:solidFill>
                  <a:srgbClr val="000000"/>
                </a:solidFill>
              </a:rPr>
              <a:t>Diffusion weighted imaging (</a:t>
            </a:r>
            <a:r>
              <a:rPr lang="en-US" sz="2200" b="1" kern="0" dirty="0" smtClean="0">
                <a:solidFill>
                  <a:srgbClr val="C00000"/>
                </a:solidFill>
              </a:rPr>
              <a:t>DWI</a:t>
            </a:r>
            <a:r>
              <a:rPr lang="en-US" sz="2200" b="1" kern="0" dirty="0" smtClean="0">
                <a:solidFill>
                  <a:srgbClr val="000000"/>
                </a:solidFill>
              </a:rPr>
              <a:t>)</a:t>
            </a:r>
          </a:p>
          <a:p>
            <a:pPr marL="358775" indent="-342900" eaLnBrk="0" hangingPunct="0">
              <a:buFont typeface="Wingdings" panose="05000000000000000000" pitchFamily="2" charset="2"/>
              <a:buChar char="§"/>
              <a:defRPr/>
            </a:pPr>
            <a:r>
              <a:rPr lang="it-IT" sz="2200" b="1" kern="0" dirty="0" err="1" smtClean="0">
                <a:solidFill>
                  <a:srgbClr val="000000"/>
                </a:solidFill>
              </a:rPr>
              <a:t>gadolinium-enhanced</a:t>
            </a:r>
            <a:r>
              <a:rPr lang="it-IT" sz="2200" b="1" kern="0" dirty="0" smtClean="0">
                <a:solidFill>
                  <a:srgbClr val="000000"/>
                </a:solidFill>
              </a:rPr>
              <a:t> </a:t>
            </a:r>
            <a:r>
              <a:rPr lang="it-IT" sz="2200" b="1" kern="0" dirty="0">
                <a:solidFill>
                  <a:srgbClr val="000000"/>
                </a:solidFill>
              </a:rPr>
              <a:t>T1 </a:t>
            </a:r>
            <a:r>
              <a:rPr lang="it-IT" sz="2200" b="1" kern="0" dirty="0" err="1" smtClean="0">
                <a:solidFill>
                  <a:srgbClr val="000000"/>
                </a:solidFill>
              </a:rPr>
              <a:t>sequences</a:t>
            </a:r>
            <a:r>
              <a:rPr lang="it-IT" sz="2200" b="1" kern="0" dirty="0" smtClean="0">
                <a:solidFill>
                  <a:srgbClr val="000000"/>
                </a:solidFill>
              </a:rPr>
              <a:t> (</a:t>
            </a:r>
            <a:r>
              <a:rPr lang="it-IT" sz="2200" b="1" kern="0" dirty="0" smtClean="0">
                <a:solidFill>
                  <a:srgbClr val="C00000"/>
                </a:solidFill>
              </a:rPr>
              <a:t>T1-gd</a:t>
            </a:r>
            <a:r>
              <a:rPr lang="it-IT" sz="2200" b="1" kern="0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7"/>
          <a:stretch>
            <a:fillRect/>
          </a:stretch>
        </p:blipFill>
        <p:spPr bwMode="auto">
          <a:xfrm>
            <a:off x="4873" y="1916832"/>
            <a:ext cx="2247105" cy="2670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FILIPPONE\dicembre 2014\FLAIR1\canvas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t="15963" r="31749"/>
          <a:stretch/>
        </p:blipFill>
        <p:spPr bwMode="auto">
          <a:xfrm>
            <a:off x="6804248" y="1930480"/>
            <a:ext cx="2280303" cy="26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1697" y="4908779"/>
            <a:ext cx="9131517" cy="2020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2139" y="847269"/>
            <a:ext cx="1214290" cy="926917"/>
          </a:xfrm>
          <a:prstGeom prst="rect">
            <a:avLst/>
          </a:prstGeom>
          <a:solidFill>
            <a:srgbClr val="F3E7FF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it-IT" sz="2800" b="1" dirty="0" smtClean="0">
                <a:latin typeface="Calibri" panose="020F0502020204030204" pitchFamily="34" charset="0"/>
              </a:rPr>
              <a:t>MRI</a:t>
            </a:r>
            <a:endParaRPr lang="it-IT" sz="2800" b="1" dirty="0">
              <a:latin typeface="Calibri" panose="020F0502020204030204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638300" y="4982939"/>
            <a:ext cx="5957888" cy="822325"/>
          </a:xfrm>
          <a:prstGeom prst="rect">
            <a:avLst/>
          </a:prstGeom>
          <a:solidFill>
            <a:srgbClr val="000E2A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 sz="2400" b="1">
                <a:solidFill>
                  <a:schemeClr val="bg1"/>
                </a:solidFill>
              </a:rPr>
              <a:t>In </a:t>
            </a:r>
            <a:r>
              <a:rPr lang="it-IT" altLang="it-IT" sz="2400" b="1" u="sng">
                <a:solidFill>
                  <a:schemeClr val="bg1"/>
                </a:solidFill>
              </a:rPr>
              <a:t>FOCAL</a:t>
            </a:r>
            <a:r>
              <a:rPr lang="it-IT" altLang="it-IT" sz="2400" b="1">
                <a:solidFill>
                  <a:schemeClr val="bg1"/>
                </a:solidFill>
              </a:rPr>
              <a:t> presentation cMRI provides useful information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619250" y="5919043"/>
            <a:ext cx="5976938" cy="830997"/>
          </a:xfrm>
          <a:prstGeom prst="rect">
            <a:avLst/>
          </a:prstGeom>
          <a:solidFill>
            <a:srgbClr val="B4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 sz="2400" b="1" dirty="0">
                <a:solidFill>
                  <a:schemeClr val="bg1"/>
                </a:solidFill>
              </a:rPr>
              <a:t>In </a:t>
            </a:r>
            <a:r>
              <a:rPr lang="it-IT" altLang="it-IT" sz="2400" b="1" u="sng" dirty="0">
                <a:solidFill>
                  <a:schemeClr val="bg1"/>
                </a:solidFill>
              </a:rPr>
              <a:t>DIFFUSE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</a:rPr>
              <a:t>presentation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</a:rPr>
              <a:t>cMRI</a:t>
            </a:r>
            <a:r>
              <a:rPr lang="it-IT" altLang="it-IT" sz="2400" b="1" dirty="0">
                <a:solidFill>
                  <a:schemeClr val="bg1"/>
                </a:solidFill>
              </a:rPr>
              <a:t> can be </a:t>
            </a:r>
          </a:p>
          <a:p>
            <a:pPr algn="ctr"/>
            <a:r>
              <a:rPr lang="it-IT" altLang="it-IT" sz="2400" b="1" dirty="0" err="1" smtClean="0">
                <a:solidFill>
                  <a:schemeClr val="bg1"/>
                </a:solidFill>
              </a:rPr>
              <a:t>frequently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negative</a:t>
            </a:r>
            <a:endParaRPr lang="it-IT" alt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600846"/>
            <a:ext cx="9084551" cy="3079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8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27" grpId="0" animBg="1"/>
      <p:bldP spid="2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30175"/>
            <a:ext cx="8686800" cy="777875"/>
          </a:xfrm>
        </p:spPr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231E68"/>
                </a:solidFill>
              </a:rPr>
              <a:t>The pattern of MRI abnormalities in NP-SLE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16100" y="5392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11560" y="5566841"/>
            <a:ext cx="3816424" cy="3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b="1" dirty="0" err="1" smtClean="0"/>
              <a:t>Cortical</a:t>
            </a:r>
            <a:r>
              <a:rPr lang="it-IT" altLang="it-IT" sz="2000" b="1" dirty="0" smtClean="0"/>
              <a:t>  </a:t>
            </a:r>
            <a:r>
              <a:rPr lang="it-IT" altLang="it-IT" sz="2000" b="1" dirty="0" err="1" smtClean="0"/>
              <a:t>atrophy</a:t>
            </a:r>
            <a:endParaRPr lang="it-IT" altLang="it-IT" sz="2000" b="1" dirty="0"/>
          </a:p>
        </p:txBody>
      </p:sp>
      <p:pic>
        <p:nvPicPr>
          <p:cNvPr id="14341" name="Picture 6" descr="e26820mt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0938" r="14063" b="12080"/>
          <a:stretch/>
        </p:blipFill>
        <p:spPr>
          <a:xfrm>
            <a:off x="550292" y="1353717"/>
            <a:ext cx="3331964" cy="4091508"/>
          </a:xfrm>
          <a:noFill/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401212" y="5589488"/>
            <a:ext cx="273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b="1" dirty="0" smtClean="0"/>
              <a:t>Brain </a:t>
            </a:r>
            <a:r>
              <a:rPr lang="it-IT" altLang="it-IT" sz="2000" b="1" dirty="0" err="1" smtClean="0"/>
              <a:t>infarcts</a:t>
            </a:r>
            <a:endParaRPr lang="it-IT" altLang="it-IT" sz="2000" b="1" dirty="0"/>
          </a:p>
        </p:txBody>
      </p:sp>
      <p:sp>
        <p:nvSpPr>
          <p:cNvPr id="14346" name="Text Box 77"/>
          <p:cNvSpPr txBox="1">
            <a:spLocks noChangeArrowheads="1"/>
          </p:cNvSpPr>
          <p:nvPr/>
        </p:nvSpPr>
        <p:spPr bwMode="auto">
          <a:xfrm>
            <a:off x="8820150" y="64976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/>
              <a:t>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3855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1530350" y="908050"/>
            <a:ext cx="6702425" cy="570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15363" name="Group 10"/>
          <p:cNvGrpSpPr>
            <a:grpSpLocks/>
          </p:cNvGrpSpPr>
          <p:nvPr/>
        </p:nvGrpSpPr>
        <p:grpSpPr bwMode="auto">
          <a:xfrm>
            <a:off x="1724025" y="1350963"/>
            <a:ext cx="6172010" cy="3705225"/>
            <a:chOff x="1141" y="754"/>
            <a:chExt cx="3842" cy="2268"/>
          </a:xfrm>
        </p:grpSpPr>
        <p:pic>
          <p:nvPicPr>
            <p:cNvPr id="15372" name="Picture 11" descr="RMN-cerebra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754"/>
              <a:ext cx="1648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2" descr="gov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" y="754"/>
              <a:ext cx="2204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219075" y="5205413"/>
            <a:ext cx="84502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400" b="1"/>
              <a:t>Small punctate hyperintense T2-weighted focal lesions in subcortical and periventricular WM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2535238" y="368300"/>
            <a:ext cx="417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CC0000"/>
                </a:solidFill>
              </a:rPr>
              <a:t>The most frequent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2305050" y="2278063"/>
            <a:ext cx="4830763" cy="1785937"/>
            <a:chOff x="1474" y="1434"/>
            <a:chExt cx="3019" cy="1089"/>
          </a:xfrm>
        </p:grpSpPr>
        <p:sp>
          <p:nvSpPr>
            <p:cNvPr id="15369" name="Oval 17"/>
            <p:cNvSpPr>
              <a:spLocks noChangeArrowheads="1"/>
            </p:cNvSpPr>
            <p:nvPr/>
          </p:nvSpPr>
          <p:spPr bwMode="auto">
            <a:xfrm>
              <a:off x="1474" y="1842"/>
              <a:ext cx="317" cy="31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370" name="Oval 18"/>
            <p:cNvSpPr>
              <a:spLocks noChangeArrowheads="1"/>
            </p:cNvSpPr>
            <p:nvPr/>
          </p:nvSpPr>
          <p:spPr bwMode="auto">
            <a:xfrm>
              <a:off x="1500" y="2205"/>
              <a:ext cx="317" cy="31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371" name="Oval 19"/>
            <p:cNvSpPr>
              <a:spLocks noChangeArrowheads="1"/>
            </p:cNvSpPr>
            <p:nvPr/>
          </p:nvSpPr>
          <p:spPr bwMode="auto">
            <a:xfrm rot="-1618654">
              <a:off x="4040" y="1434"/>
              <a:ext cx="453" cy="59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1822450" y="6165850"/>
            <a:ext cx="546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b="1" i="1">
                <a:solidFill>
                  <a:srgbClr val="B40000"/>
                </a:solidFill>
              </a:rPr>
              <a:t>microinfarcts, demyelination, gliosis</a:t>
            </a:r>
          </a:p>
        </p:txBody>
      </p:sp>
      <p:sp>
        <p:nvSpPr>
          <p:cNvPr id="15368" name="Text Box 39"/>
          <p:cNvSpPr txBox="1">
            <a:spLocks noChangeArrowheads="1"/>
          </p:cNvSpPr>
          <p:nvPr/>
        </p:nvSpPr>
        <p:spPr bwMode="auto">
          <a:xfrm>
            <a:off x="8820150" y="649763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2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1805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5734997"/>
            <a:ext cx="881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axial-FLAIR scan highlights multiple punctate WMHIs in </a:t>
            </a:r>
            <a:r>
              <a:rPr lang="en-US" dirty="0" err="1"/>
              <a:t>semioval</a:t>
            </a:r>
            <a:r>
              <a:rPr lang="en-US" dirty="0"/>
              <a:t> </a:t>
            </a:r>
            <a:r>
              <a:rPr lang="en-US" dirty="0" err="1"/>
              <a:t>centres</a:t>
            </a:r>
            <a:r>
              <a:rPr lang="en-US" dirty="0"/>
              <a:t>; B: multiple confluent lesions in periventricular </a:t>
            </a:r>
            <a:r>
              <a:rPr lang="en-US" dirty="0" smtClean="0"/>
              <a:t>WM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1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85750" y="1557338"/>
            <a:ext cx="8750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it-IT" altLang="it-IT" sz="2400" b="1" dirty="0">
                <a:solidFill>
                  <a:srgbClr val="1B174F"/>
                </a:solidFill>
              </a:rPr>
              <a:t>Common in </a:t>
            </a:r>
            <a:r>
              <a:rPr lang="it-IT" altLang="it-IT" sz="2400" b="1" dirty="0" err="1">
                <a:solidFill>
                  <a:srgbClr val="000042"/>
                </a:solidFill>
              </a:rPr>
              <a:t>chronic</a:t>
            </a:r>
            <a:r>
              <a:rPr lang="it-IT" altLang="it-IT" sz="2400" b="1" dirty="0">
                <a:solidFill>
                  <a:srgbClr val="000042"/>
                </a:solidFill>
              </a:rPr>
              <a:t> NP-SLE</a:t>
            </a:r>
            <a:r>
              <a:rPr lang="it-IT" altLang="it-IT" sz="2400" b="1" dirty="0">
                <a:solidFill>
                  <a:srgbClr val="1B174F"/>
                </a:solidFill>
              </a:rPr>
              <a:t> </a:t>
            </a:r>
            <a:r>
              <a:rPr lang="it-IT" altLang="it-IT" sz="2400" b="1" dirty="0">
                <a:solidFill>
                  <a:srgbClr val="B40000"/>
                </a:solidFill>
              </a:rPr>
              <a:t>(25-60 %)</a:t>
            </a:r>
            <a:r>
              <a:rPr lang="it-IT" altLang="it-IT" sz="2400" b="1" dirty="0">
                <a:solidFill>
                  <a:srgbClr val="1B174F"/>
                </a:solidFill>
              </a:rPr>
              <a:t> correlate with  : </a:t>
            </a:r>
          </a:p>
          <a:p>
            <a:pPr>
              <a:lnSpc>
                <a:spcPct val="105000"/>
              </a:lnSpc>
            </a:pPr>
            <a:endParaRPr lang="it-IT" altLang="it-IT" sz="400" b="1" dirty="0">
              <a:solidFill>
                <a:srgbClr val="1B174F"/>
              </a:solidFill>
            </a:endParaRPr>
          </a:p>
          <a:p>
            <a:pPr>
              <a:lnSpc>
                <a:spcPct val="105000"/>
              </a:lnSpc>
            </a:pPr>
            <a:r>
              <a:rPr lang="it-IT" altLang="it-IT" sz="2400" b="1" dirty="0">
                <a:solidFill>
                  <a:srgbClr val="1B174F"/>
                </a:solidFill>
              </a:rPr>
              <a:t>				</a:t>
            </a:r>
            <a:r>
              <a:rPr lang="it-IT" altLang="it-IT" sz="2400" b="1" i="1" dirty="0"/>
              <a:t>- </a:t>
            </a:r>
            <a:r>
              <a:rPr lang="it-IT" altLang="it-IT" sz="2400" b="1" i="1" dirty="0" err="1"/>
              <a:t>clinical</a:t>
            </a:r>
            <a:r>
              <a:rPr lang="it-IT" altLang="it-IT" sz="2400" b="1" i="1" dirty="0"/>
              <a:t> </a:t>
            </a:r>
            <a:r>
              <a:rPr lang="it-IT" altLang="it-IT" sz="2400" b="1" i="1" dirty="0" err="1"/>
              <a:t>severity</a:t>
            </a:r>
            <a:endParaRPr lang="it-IT" altLang="it-IT" sz="2400" b="1" i="1" dirty="0"/>
          </a:p>
          <a:p>
            <a:pPr>
              <a:lnSpc>
                <a:spcPct val="105000"/>
              </a:lnSpc>
            </a:pPr>
            <a:r>
              <a:rPr lang="it-IT" altLang="it-IT" sz="2400" b="1" i="1" dirty="0"/>
              <a:t>				- </a:t>
            </a:r>
            <a:r>
              <a:rPr lang="it-IT" altLang="it-IT" sz="2400" b="1" i="1" dirty="0" err="1"/>
              <a:t>past</a:t>
            </a:r>
            <a:r>
              <a:rPr lang="it-IT" altLang="it-IT" sz="2400" b="1" i="1" dirty="0"/>
              <a:t> </a:t>
            </a:r>
            <a:r>
              <a:rPr lang="it-IT" altLang="it-IT" sz="2400" b="1" i="1" dirty="0" err="1"/>
              <a:t>history</a:t>
            </a:r>
            <a:r>
              <a:rPr lang="it-IT" altLang="it-IT" sz="2400" b="1" i="1" dirty="0"/>
              <a:t> of CNS </a:t>
            </a:r>
            <a:r>
              <a:rPr lang="it-IT" altLang="it-IT" sz="2400" b="1" i="1" dirty="0" err="1"/>
              <a:t>involvement</a:t>
            </a:r>
            <a:endParaRPr lang="it-IT" altLang="it-IT" sz="2400" b="1" i="1" dirty="0"/>
          </a:p>
          <a:p>
            <a:pPr>
              <a:lnSpc>
                <a:spcPct val="105000"/>
              </a:lnSpc>
            </a:pPr>
            <a:r>
              <a:rPr lang="it-IT" altLang="it-IT" sz="2400" b="1" i="1" dirty="0"/>
              <a:t>				- cognitive </a:t>
            </a:r>
            <a:r>
              <a:rPr lang="it-IT" altLang="it-IT" sz="2400" b="1" i="1" dirty="0" err="1"/>
              <a:t>dysfunction</a:t>
            </a:r>
            <a:r>
              <a:rPr lang="it-IT" altLang="it-IT" sz="2400" b="1" i="1" dirty="0"/>
              <a:t> </a:t>
            </a:r>
          </a:p>
          <a:p>
            <a:pPr>
              <a:lnSpc>
                <a:spcPct val="105000"/>
              </a:lnSpc>
            </a:pPr>
            <a:r>
              <a:rPr lang="it-IT" altLang="it-IT" sz="2400" b="1" i="1" dirty="0"/>
              <a:t>				- APLA </a:t>
            </a:r>
          </a:p>
        </p:txBody>
      </p:sp>
      <p:sp>
        <p:nvSpPr>
          <p:cNvPr id="16387" name="Rectangle 38"/>
          <p:cNvSpPr>
            <a:spLocks noChangeArrowheads="1"/>
          </p:cNvSpPr>
          <p:nvPr/>
        </p:nvSpPr>
        <p:spPr bwMode="auto">
          <a:xfrm>
            <a:off x="129948" y="115888"/>
            <a:ext cx="8885692" cy="14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400" b="1" dirty="0">
                <a:solidFill>
                  <a:schemeClr val="bg1"/>
                </a:solidFill>
              </a:rPr>
              <a:t>Small </a:t>
            </a:r>
            <a:r>
              <a:rPr lang="it-IT" altLang="it-IT" sz="2400" b="1" dirty="0" err="1">
                <a:solidFill>
                  <a:schemeClr val="bg1"/>
                </a:solidFill>
              </a:rPr>
              <a:t>punctate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</a:rPr>
              <a:t>hyperintense</a:t>
            </a:r>
            <a:r>
              <a:rPr lang="it-IT" altLang="it-IT" sz="2400" b="1" dirty="0">
                <a:solidFill>
                  <a:schemeClr val="bg1"/>
                </a:solidFill>
              </a:rPr>
              <a:t> T2-weighted </a:t>
            </a:r>
            <a:r>
              <a:rPr lang="it-IT" altLang="it-IT" sz="2400" b="1" dirty="0" err="1">
                <a:solidFill>
                  <a:schemeClr val="bg1"/>
                </a:solidFill>
              </a:rPr>
              <a:t>focal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</a:rPr>
              <a:t>lesions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400" b="1" dirty="0">
                <a:solidFill>
                  <a:schemeClr val="bg1"/>
                </a:solidFill>
              </a:rPr>
              <a:t>in </a:t>
            </a:r>
            <a:r>
              <a:rPr lang="it-IT" altLang="it-IT" sz="2400" b="1" dirty="0" err="1">
                <a:solidFill>
                  <a:schemeClr val="bg1"/>
                </a:solidFill>
              </a:rPr>
              <a:t>subcortical</a:t>
            </a:r>
            <a:r>
              <a:rPr lang="it-IT" altLang="it-IT" sz="2400" b="1" dirty="0">
                <a:solidFill>
                  <a:schemeClr val="bg1"/>
                </a:solidFill>
              </a:rPr>
              <a:t> and </a:t>
            </a:r>
            <a:r>
              <a:rPr lang="it-IT" altLang="it-IT" sz="2400" b="1" dirty="0" err="1">
                <a:solidFill>
                  <a:schemeClr val="bg1"/>
                </a:solidFill>
              </a:rPr>
              <a:t>periventricular</a:t>
            </a:r>
            <a:r>
              <a:rPr lang="it-IT" altLang="it-IT" sz="2400" b="1" dirty="0">
                <a:solidFill>
                  <a:schemeClr val="bg1"/>
                </a:solidFill>
              </a:rPr>
              <a:t> WM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800" b="1" dirty="0" err="1">
                <a:solidFill>
                  <a:srgbClr val="FFFF00"/>
                </a:solidFill>
              </a:rPr>
              <a:t>Clinical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correlations</a:t>
            </a:r>
            <a:endParaRPr lang="it-IT" altLang="it-IT" sz="2800" b="1" dirty="0">
              <a:solidFill>
                <a:srgbClr val="FFFF00"/>
              </a:solidFill>
            </a:endParaRPr>
          </a:p>
        </p:txBody>
      </p:sp>
      <p:grpSp>
        <p:nvGrpSpPr>
          <p:cNvPr id="16388" name="Group 62"/>
          <p:cNvGrpSpPr>
            <a:grpSpLocks/>
          </p:cNvGrpSpPr>
          <p:nvPr/>
        </p:nvGrpSpPr>
        <p:grpSpPr bwMode="auto">
          <a:xfrm>
            <a:off x="142875" y="4465638"/>
            <a:ext cx="8893175" cy="2284412"/>
            <a:chOff x="90" y="2886"/>
            <a:chExt cx="5602" cy="1439"/>
          </a:xfrm>
        </p:grpSpPr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2818" y="3532"/>
              <a:ext cx="2395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Sibbitt et al, Arthritis Rheum 1999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Sanna et al, J Rheumatol 2003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Sibbitt et al, J Rheumatol 2003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Ainiala et al, Scand J Rheumatol 2005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Ovbiagele &amp; Saver, Cerebrovasc Dis 2006</a:t>
              </a: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843" y="3532"/>
              <a:ext cx="2016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De Leeuw et al, Brain 2002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De Leeuw et al, Stroke 2004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Roldan et al, Am J Cardiol 2005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it-IT" altLang="it-IT" sz="1400" b="1" i="1"/>
                <a:t>Roldan et al, Cardiology 2007</a:t>
              </a:r>
            </a:p>
          </p:txBody>
        </p:sp>
        <p:sp>
          <p:nvSpPr>
            <p:cNvPr id="16393" name="Rectangle 37"/>
            <p:cNvSpPr>
              <a:spLocks noChangeArrowheads="1"/>
            </p:cNvSpPr>
            <p:nvPr/>
          </p:nvSpPr>
          <p:spPr bwMode="auto">
            <a:xfrm>
              <a:off x="90" y="2886"/>
              <a:ext cx="560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it-IT" sz="2400" b="1">
                  <a:latin typeface="Arial Narrow" pitchFamily="34" charset="0"/>
                </a:rPr>
                <a:t>Can be seen in </a:t>
              </a:r>
              <a:r>
                <a:rPr lang="it-IT" altLang="it-IT" sz="2400" b="1">
                  <a:solidFill>
                    <a:srgbClr val="990000"/>
                  </a:solidFill>
                  <a:latin typeface="Arial Narrow" pitchFamily="34" charset="0"/>
                </a:rPr>
                <a:t>SLE without NP symptoms</a:t>
              </a:r>
              <a:r>
                <a:rPr lang="it-IT" altLang="it-IT" sz="2400" b="1">
                  <a:solidFill>
                    <a:srgbClr val="B40000"/>
                  </a:solidFill>
                  <a:latin typeface="Arial Narrow" pitchFamily="34" charset="0"/>
                </a:rPr>
                <a:t>, </a:t>
              </a:r>
              <a:r>
                <a:rPr lang="it-IT" altLang="it-IT" sz="2400" b="1">
                  <a:latin typeface="Arial Narrow" pitchFamily="34" charset="0"/>
                </a:rPr>
                <a:t>in </a:t>
              </a:r>
              <a:r>
                <a:rPr lang="it-IT" altLang="it-IT" sz="2400" b="1">
                  <a:solidFill>
                    <a:srgbClr val="990000"/>
                  </a:solidFill>
                  <a:latin typeface="Arial Narrow" pitchFamily="34" charset="0"/>
                </a:rPr>
                <a:t>patients without SLE</a:t>
              </a:r>
              <a:r>
                <a:rPr lang="it-IT" altLang="it-IT" sz="2400" b="1">
                  <a:latin typeface="Arial Narrow" pitchFamily="34" charset="0"/>
                </a:rPr>
                <a:t> Increase with </a:t>
              </a:r>
              <a:r>
                <a:rPr lang="it-IT" altLang="it-IT" sz="2400" b="1">
                  <a:solidFill>
                    <a:srgbClr val="990000"/>
                  </a:solidFill>
                  <a:latin typeface="Arial Narrow" pitchFamily="34" charset="0"/>
                </a:rPr>
                <a:t>aging, heart valvular disease </a:t>
              </a:r>
              <a:r>
                <a:rPr lang="it-IT" altLang="it-IT" sz="2400" b="1">
                  <a:latin typeface="Arial Narrow" pitchFamily="34" charset="0"/>
                </a:rPr>
                <a:t>&amp; </a:t>
              </a:r>
              <a:r>
                <a:rPr lang="it-IT" altLang="it-IT" sz="2400" b="1">
                  <a:solidFill>
                    <a:srgbClr val="990000"/>
                  </a:solidFill>
                  <a:latin typeface="Arial Narrow" pitchFamily="34" charset="0"/>
                </a:rPr>
                <a:t>hypertension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it-IT" altLang="it-IT" sz="2400" b="1">
                <a:latin typeface="Arial Narrow" pitchFamily="34" charset="0"/>
              </a:endParaRPr>
            </a:p>
          </p:txBody>
        </p:sp>
      </p:grpSp>
      <p:sp>
        <p:nvSpPr>
          <p:cNvPr id="16389" name="Text Box 39"/>
          <p:cNvSpPr txBox="1">
            <a:spLocks noChangeArrowheads="1"/>
          </p:cNvSpPr>
          <p:nvPr/>
        </p:nvSpPr>
        <p:spPr bwMode="auto">
          <a:xfrm>
            <a:off x="2007008" y="3685968"/>
            <a:ext cx="5442516" cy="646331"/>
          </a:xfrm>
          <a:prstGeom prst="rect">
            <a:avLst/>
          </a:prstGeom>
          <a:solidFill>
            <a:srgbClr val="B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3600" b="1" dirty="0" err="1">
                <a:solidFill>
                  <a:schemeClr val="bg1"/>
                </a:solidFill>
              </a:rPr>
              <a:t>They</a:t>
            </a:r>
            <a:r>
              <a:rPr lang="it-IT" altLang="it-IT" sz="3600" b="1" dirty="0">
                <a:solidFill>
                  <a:schemeClr val="bg1"/>
                </a:solidFill>
              </a:rPr>
              <a:t> are </a:t>
            </a:r>
            <a:r>
              <a:rPr lang="it-IT" altLang="it-IT" sz="3600" b="1" dirty="0" smtClean="0">
                <a:solidFill>
                  <a:schemeClr val="bg1"/>
                </a:solidFill>
              </a:rPr>
              <a:t>NOT SPECIFIC</a:t>
            </a:r>
            <a:endParaRPr lang="it-IT" alt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88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5521000"/>
            <a:ext cx="8858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T2-scan </a:t>
            </a:r>
            <a:r>
              <a:rPr lang="en-US" sz="1600" dirty="0"/>
              <a:t>shows 2 </a:t>
            </a:r>
            <a:r>
              <a:rPr lang="en-US" sz="1600" dirty="0" err="1"/>
              <a:t>hyperintense</a:t>
            </a:r>
            <a:r>
              <a:rPr lang="en-US" sz="1600" dirty="0"/>
              <a:t> focuses of myelitis (at C6-T1 and D7-D8 levels; arrows) in a 45 year old SLE female, with associated cord swelling; B: </a:t>
            </a:r>
            <a:r>
              <a:rPr lang="en-US" sz="1600" dirty="0" smtClean="0"/>
              <a:t>after administration </a:t>
            </a:r>
            <a:r>
              <a:rPr lang="en-US" sz="1600" dirty="0"/>
              <a:t>of IV gadolinium, an inhomogeneous pattern of contrast enhancement is remarked; C: after 3 months of immunosuppressive therapy, a reduction in cord swelling, </a:t>
            </a:r>
            <a:r>
              <a:rPr lang="en-US" sz="1600" dirty="0" smtClean="0"/>
              <a:t>a complete </a:t>
            </a:r>
            <a:r>
              <a:rPr lang="en-US" sz="1600" dirty="0"/>
              <a:t>regression of D7-D8 lesion and a subtotal regression of C6-T1 lesion were </a:t>
            </a:r>
            <a:r>
              <a:rPr lang="en-US" sz="1600" dirty="0" smtClean="0"/>
              <a:t>demonstrated.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907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5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56176" y="4114815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T2-scan </a:t>
            </a:r>
            <a:r>
              <a:rPr lang="en-US" sz="1600" dirty="0"/>
              <a:t>highlights a bilateral and symmetrical mild </a:t>
            </a:r>
            <a:r>
              <a:rPr lang="en-US" sz="1600" dirty="0" err="1"/>
              <a:t>hyperintensity</a:t>
            </a:r>
            <a:r>
              <a:rPr lang="en-US" sz="1600" dirty="0"/>
              <a:t> in cerebellar hemispheres; B: low </a:t>
            </a:r>
            <a:r>
              <a:rPr lang="en-US" sz="1600" dirty="0" err="1"/>
              <a:t>hyperintensity</a:t>
            </a:r>
            <a:r>
              <a:rPr lang="en-US" sz="1600" dirty="0"/>
              <a:t> on DWI; C: increase in ADC; D:</a:t>
            </a:r>
          </a:p>
          <a:p>
            <a:r>
              <a:rPr lang="en-US" sz="1600" dirty="0"/>
              <a:t>complete reversibility of lesions on axial T2-scan after 2 months; E: normalization of </a:t>
            </a:r>
            <a:r>
              <a:rPr lang="en-US" sz="1600" dirty="0" smtClean="0"/>
              <a:t>ADC.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69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85025" y="6503988"/>
            <a:ext cx="1905000" cy="457200"/>
          </a:xfrm>
        </p:spPr>
        <p:txBody>
          <a:bodyPr/>
          <a:lstStyle/>
          <a:p>
            <a:pPr>
              <a:defRPr/>
            </a:pPr>
            <a:fld id="{AA018FBD-056C-4F78-BFE1-1608A5991425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sp>
        <p:nvSpPr>
          <p:cNvPr id="61445" name="TextBox 15"/>
          <p:cNvSpPr txBox="1">
            <a:spLocks noChangeArrowheads="1"/>
          </p:cNvSpPr>
          <p:nvPr/>
        </p:nvSpPr>
        <p:spPr bwMode="auto">
          <a:xfrm>
            <a:off x="35496" y="6597352"/>
            <a:ext cx="2787650" cy="2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>
                <a:solidFill>
                  <a:srgbClr val="020022"/>
                </a:solidFill>
                <a:latin typeface="Arial Narrow" pitchFamily="34" charset="0"/>
              </a:rPr>
              <a:t>(Evidence: 2/B)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851"/>
            <a:ext cx="9144000" cy="55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5435600" y="6576745"/>
            <a:ext cx="3240088" cy="2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it-IT" sz="1600" i="1" dirty="0">
                <a:latin typeface="Arial Narrow" pitchFamily="34" charset="0"/>
              </a:rPr>
              <a:t>Nat Rev Rheumatol</a:t>
            </a:r>
            <a:r>
              <a:rPr lang="sv-SE" altLang="it-IT" sz="1600" dirty="0">
                <a:latin typeface="Arial Narrow" pitchFamily="34" charset="0"/>
              </a:rPr>
              <a:t>. 2010;6:358-67</a:t>
            </a:r>
            <a:endParaRPr lang="en-US" altLang="it-IT" sz="1600" dirty="0">
              <a:latin typeface="Arial Narrow" pitchFamily="34" charset="0"/>
            </a:endParaRPr>
          </a:p>
        </p:txBody>
      </p:sp>
      <p:sp>
        <p:nvSpPr>
          <p:cNvPr id="12" name="Rectangle 7"/>
          <p:cNvSpPr/>
          <p:nvPr/>
        </p:nvSpPr>
        <p:spPr bwMode="auto">
          <a:xfrm>
            <a:off x="1470225" y="1663042"/>
            <a:ext cx="2160587" cy="1146461"/>
          </a:xfrm>
          <a:prstGeom prst="rect">
            <a:avLst/>
          </a:prstGeom>
          <a:noFill/>
          <a:ln>
            <a:solidFill>
              <a:srgbClr val="000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30362" y="2865534"/>
            <a:ext cx="3600450" cy="469757"/>
            <a:chOff x="323850" y="2921274"/>
            <a:chExt cx="3600078" cy="470496"/>
          </a:xfrm>
        </p:grpSpPr>
        <p:sp>
          <p:nvSpPr>
            <p:cNvPr id="14" name="Rectangle 8"/>
            <p:cNvSpPr/>
            <p:nvPr/>
          </p:nvSpPr>
          <p:spPr>
            <a:xfrm>
              <a:off x="323850" y="2928466"/>
              <a:ext cx="1203201" cy="267119"/>
            </a:xfrm>
            <a:prstGeom prst="rect">
              <a:avLst/>
            </a:prstGeom>
            <a:noFill/>
            <a:ln>
              <a:solidFill>
                <a:srgbClr val="130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7"/>
            <p:cNvSpPr/>
            <p:nvPr/>
          </p:nvSpPr>
          <p:spPr>
            <a:xfrm>
              <a:off x="1763564" y="2921274"/>
              <a:ext cx="2160364" cy="470496"/>
            </a:xfrm>
            <a:prstGeom prst="rect">
              <a:avLst/>
            </a:prstGeom>
            <a:noFill/>
            <a:ln>
              <a:solidFill>
                <a:srgbClr val="130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/>
            </a:p>
          </p:txBody>
        </p:sp>
      </p:grp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30362" y="3382589"/>
            <a:ext cx="3605534" cy="1763347"/>
            <a:chOff x="30392" y="3238425"/>
            <a:chExt cx="3605160" cy="1763347"/>
          </a:xfrm>
        </p:grpSpPr>
        <p:sp>
          <p:nvSpPr>
            <p:cNvPr id="17" name="Rectangle 9"/>
            <p:cNvSpPr/>
            <p:nvPr/>
          </p:nvSpPr>
          <p:spPr>
            <a:xfrm>
              <a:off x="30392" y="3238425"/>
              <a:ext cx="1203201" cy="6969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7"/>
            <p:cNvSpPr/>
            <p:nvPr/>
          </p:nvSpPr>
          <p:spPr>
            <a:xfrm>
              <a:off x="1475188" y="3240777"/>
              <a:ext cx="2160364" cy="1760995"/>
            </a:xfrm>
            <a:prstGeom prst="rect">
              <a:avLst/>
            </a:prstGeom>
            <a:noFill/>
            <a:ln>
              <a:solidFill>
                <a:srgbClr val="000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/>
            </a:p>
          </p:txBody>
        </p:sp>
      </p:grpSp>
      <p:grpSp>
        <p:nvGrpSpPr>
          <p:cNvPr id="19" name="Gruppo 18"/>
          <p:cNvGrpSpPr>
            <a:grpSpLocks/>
          </p:cNvGrpSpPr>
          <p:nvPr/>
        </p:nvGrpSpPr>
        <p:grpSpPr bwMode="auto">
          <a:xfrm>
            <a:off x="19730" y="5167450"/>
            <a:ext cx="3616514" cy="1370797"/>
            <a:chOff x="19761" y="5023286"/>
            <a:chExt cx="3616140" cy="1370797"/>
          </a:xfrm>
        </p:grpSpPr>
        <p:sp>
          <p:nvSpPr>
            <p:cNvPr id="20" name="Rectangle 10"/>
            <p:cNvSpPr/>
            <p:nvPr/>
          </p:nvSpPr>
          <p:spPr>
            <a:xfrm>
              <a:off x="19761" y="5023286"/>
              <a:ext cx="1203201" cy="287338"/>
            </a:xfrm>
            <a:prstGeom prst="rect">
              <a:avLst/>
            </a:prstGeom>
            <a:noFill/>
            <a:ln>
              <a:solidFill>
                <a:srgbClr val="130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7"/>
            <p:cNvSpPr/>
            <p:nvPr/>
          </p:nvSpPr>
          <p:spPr>
            <a:xfrm>
              <a:off x="1475537" y="5044707"/>
              <a:ext cx="2160364" cy="1349376"/>
            </a:xfrm>
            <a:prstGeom prst="rect">
              <a:avLst/>
            </a:prstGeom>
            <a:noFill/>
            <a:ln>
              <a:solidFill>
                <a:srgbClr val="130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5496" y="1669892"/>
            <a:ext cx="1267341" cy="505523"/>
          </a:xfrm>
          <a:prstGeom prst="rect">
            <a:avLst/>
          </a:prstGeom>
          <a:solidFill>
            <a:srgbClr val="FFC000"/>
          </a:solidFill>
          <a:ln w="28575">
            <a:solidFill>
              <a:srgbClr val="000E2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smtClean="0">
                <a:latin typeface="Calibri" panose="020F0502020204030204" pitchFamily="34" charset="0"/>
              </a:rPr>
              <a:t>SLE </a:t>
            </a:r>
            <a:r>
              <a:rPr lang="it-IT" sz="1600" b="1" dirty="0" err="1" smtClean="0">
                <a:latin typeface="Calibri" panose="020F0502020204030204" pitchFamily="34" charset="0"/>
              </a:rPr>
              <a:t>disease</a:t>
            </a:r>
            <a:r>
              <a:rPr lang="it-IT" sz="1600" b="1" dirty="0" smtClean="0">
                <a:latin typeface="Calibri" panose="020F0502020204030204" pitchFamily="34" charset="0"/>
              </a:rPr>
              <a:t> </a:t>
            </a:r>
            <a:r>
              <a:rPr lang="it-IT" sz="1600" b="1" dirty="0" err="1" smtClean="0">
                <a:latin typeface="Calibri" panose="020F0502020204030204" pitchFamily="34" charset="0"/>
              </a:rPr>
              <a:t>activity</a:t>
            </a:r>
            <a:endParaRPr lang="it-IT" sz="1600" b="1" dirty="0"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848" y="2831768"/>
            <a:ext cx="1267341" cy="505523"/>
          </a:xfrm>
          <a:prstGeom prst="rect">
            <a:avLst/>
          </a:prstGeom>
          <a:solidFill>
            <a:srgbClr val="FFC000"/>
          </a:solidFill>
          <a:ln w="28575">
            <a:solidFill>
              <a:srgbClr val="000E2A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smtClean="0">
                <a:latin typeface="Calibri" panose="020F0502020204030204" pitchFamily="34" charset="0"/>
              </a:rPr>
              <a:t>SLE </a:t>
            </a:r>
          </a:p>
          <a:p>
            <a:pPr>
              <a:lnSpc>
                <a:spcPts val="1600"/>
              </a:lnSpc>
            </a:pPr>
            <a:r>
              <a:rPr lang="it-IT" sz="1600" b="1" dirty="0" err="1" smtClean="0">
                <a:latin typeface="Calibri" panose="020F0502020204030204" pitchFamily="34" charset="0"/>
              </a:rPr>
              <a:t>damage</a:t>
            </a:r>
            <a:endParaRPr lang="it-IT" sz="1600" b="1" dirty="0">
              <a:latin typeface="Calibri" panose="020F0502020204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864" y="3384436"/>
            <a:ext cx="1260064" cy="707886"/>
          </a:xfrm>
          <a:prstGeom prst="rect">
            <a:avLst/>
          </a:prstGeom>
          <a:solidFill>
            <a:srgbClr val="FFC000"/>
          </a:solidFill>
          <a:ln w="28575">
            <a:solidFill>
              <a:srgbClr val="000E2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err="1" smtClean="0">
                <a:latin typeface="Calibri" panose="020F0502020204030204" pitchFamily="34" charset="0"/>
              </a:rPr>
              <a:t>Previous</a:t>
            </a:r>
            <a:r>
              <a:rPr lang="it-IT" sz="1600" b="1" dirty="0" smtClean="0">
                <a:latin typeface="Calibri" panose="020F0502020204030204" pitchFamily="34" charset="0"/>
              </a:rPr>
              <a:t> or </a:t>
            </a:r>
            <a:r>
              <a:rPr lang="it-IT" sz="1600" b="1" dirty="0" err="1" smtClean="0">
                <a:latin typeface="Calibri" panose="020F0502020204030204" pitchFamily="34" charset="0"/>
              </a:rPr>
              <a:t>concurrent</a:t>
            </a:r>
            <a:r>
              <a:rPr lang="it-IT" sz="1600" b="1" dirty="0" smtClean="0">
                <a:latin typeface="Calibri" panose="020F0502020204030204" pitchFamily="34" charset="0"/>
              </a:rPr>
              <a:t> NPSLE</a:t>
            </a:r>
            <a:endParaRPr lang="it-IT" sz="1600" b="1" dirty="0"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9587" y="5157340"/>
            <a:ext cx="1267341" cy="300339"/>
          </a:xfrm>
          <a:prstGeom prst="rect">
            <a:avLst/>
          </a:prstGeom>
          <a:solidFill>
            <a:srgbClr val="FFC000"/>
          </a:solidFill>
          <a:ln w="28575">
            <a:solidFill>
              <a:srgbClr val="000E2A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err="1" smtClean="0">
                <a:latin typeface="Calibri" panose="020F0502020204030204" pitchFamily="34" charset="0"/>
              </a:rPr>
              <a:t>aPL</a:t>
            </a:r>
            <a:r>
              <a:rPr lang="it-IT" sz="1600" b="1" dirty="0" smtClean="0">
                <a:latin typeface="Calibri" panose="020F0502020204030204" pitchFamily="34" charset="0"/>
              </a:rPr>
              <a:t> </a:t>
            </a:r>
            <a:r>
              <a:rPr lang="it-IT" sz="1600" b="1" dirty="0" err="1" smtClean="0">
                <a:latin typeface="Calibri" panose="020F0502020204030204" pitchFamily="34" charset="0"/>
              </a:rPr>
              <a:t>abs</a:t>
            </a:r>
            <a:endParaRPr lang="it-IT" sz="1600" b="1" dirty="0">
              <a:latin typeface="Calibri" panose="020F050202020403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7950" y="603272"/>
            <a:ext cx="8856663" cy="434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800" b="1" i="1" dirty="0" smtClean="0">
                <a:solidFill>
                  <a:srgbClr val="C00000"/>
                </a:solidFill>
                <a:latin typeface="Arial Narrow" pitchFamily="34" charset="0"/>
              </a:rPr>
              <a:t>Who is at risk for (primary) NPSLE?</a:t>
            </a:r>
            <a:r>
              <a:rPr lang="en-US" altLang="it-IT" sz="2800" b="1" dirty="0" smtClean="0">
                <a:latin typeface="Arial Narrow" pitchFamily="34" charset="0"/>
              </a:rPr>
              <a:t> </a:t>
            </a:r>
            <a:endParaRPr lang="el-GR" altLang="it-IT" sz="2800" b="1" dirty="0" smtClean="0">
              <a:latin typeface="Arial Narrow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6513" y="8362"/>
            <a:ext cx="4499768" cy="5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it-IT" sz="2000" dirty="0">
                <a:solidFill>
                  <a:srgbClr val="002060"/>
                </a:solidFill>
                <a:latin typeface="Arial Narrow" pitchFamily="34" charset="0"/>
              </a:rPr>
              <a:t>EULAR Recommendations for the  Management of NPSLE SLE (ARD 2010)</a:t>
            </a:r>
            <a:endParaRPr lang="el-GR" altLang="it-IT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Rettangolo 2"/>
          <p:cNvSpPr>
            <a:spLocks noChangeArrowheads="1"/>
          </p:cNvSpPr>
          <p:nvPr/>
        </p:nvSpPr>
        <p:spPr bwMode="auto">
          <a:xfrm>
            <a:off x="4716016" y="74944"/>
            <a:ext cx="4320034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chemeClr val="bg1"/>
                </a:solidFill>
                <a:latin typeface="Calibri" pitchFamily="34" charset="0"/>
              </a:rPr>
              <a:t>DISEASE </a:t>
            </a:r>
            <a:r>
              <a:rPr lang="it-IT" altLang="it-IT" sz="2400" b="1" dirty="0">
                <a:solidFill>
                  <a:schemeClr val="bg1"/>
                </a:solidFill>
                <a:latin typeface="Calibri" pitchFamily="34" charset="0"/>
              </a:rPr>
              <a:t>RELATED RISK FACTORS</a:t>
            </a:r>
          </a:p>
        </p:txBody>
      </p:sp>
    </p:spTree>
    <p:extLst>
      <p:ext uri="{BB962C8B-B14F-4D97-AF65-F5344CB8AC3E}">
        <p14:creationId xmlns:p14="http://schemas.microsoft.com/office/powerpoint/2010/main" val="16119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239000" y="6524625"/>
            <a:ext cx="1905000" cy="457200"/>
          </a:xfrm>
        </p:spPr>
        <p:txBody>
          <a:bodyPr/>
          <a:lstStyle/>
          <a:p>
            <a:pPr>
              <a:defRPr/>
            </a:pPr>
            <a:fld id="{D0CA22E8-0F04-4EF0-B259-ECBD5F691673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32225"/>
            <a:ext cx="26654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5"/>
          <p:cNvGrpSpPr>
            <a:grpSpLocks/>
          </p:cNvGrpSpPr>
          <p:nvPr/>
        </p:nvGrpSpPr>
        <p:grpSpPr bwMode="auto">
          <a:xfrm>
            <a:off x="123825" y="112713"/>
            <a:ext cx="7761288" cy="3748087"/>
            <a:chOff x="35496" y="1516088"/>
            <a:chExt cx="5110608" cy="2956704"/>
          </a:xfrm>
          <a:noFill/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16088"/>
              <a:ext cx="5110608" cy="2956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4"/>
            <p:cNvSpPr>
              <a:spLocks noChangeArrowheads="1"/>
            </p:cNvSpPr>
            <p:nvPr/>
          </p:nvSpPr>
          <p:spPr bwMode="auto">
            <a:xfrm>
              <a:off x="3256524" y="1516088"/>
              <a:ext cx="1889580" cy="472752"/>
            </a:xfrm>
            <a:prstGeom prst="rect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400" smtClean="0">
                <a:cs typeface="Arial" charset="0"/>
              </a:endParaRPr>
            </a:p>
          </p:txBody>
        </p:sp>
      </p:grpSp>
      <p:sp>
        <p:nvSpPr>
          <p:cNvPr id="7" name="Rettangolo arrotondato 1"/>
          <p:cNvSpPr>
            <a:spLocks noChangeArrowheads="1"/>
          </p:cNvSpPr>
          <p:nvPr/>
        </p:nvSpPr>
        <p:spPr bwMode="auto">
          <a:xfrm>
            <a:off x="1531938" y="2163763"/>
            <a:ext cx="2736850" cy="2873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C00000"/>
              </a:solidFill>
            </a:endParaRPr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4427538" y="115888"/>
            <a:ext cx="4578350" cy="831850"/>
          </a:xfrm>
          <a:prstGeom prst="rect">
            <a:avLst/>
          </a:prstGeom>
          <a:solidFill>
            <a:srgbClr val="E7E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alibri" pitchFamily="34" charset="0"/>
              </a:rPr>
              <a:t>326 patients with NP involvement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alibri" pitchFamily="34" charset="0"/>
              </a:rPr>
              <a:t>469 NP events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1" b="95383"/>
          <a:stretch>
            <a:fillRect/>
          </a:stretch>
        </p:blipFill>
        <p:spPr bwMode="auto">
          <a:xfrm>
            <a:off x="69850" y="4037013"/>
            <a:ext cx="37068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107950" y="4652963"/>
            <a:ext cx="5653088" cy="1790700"/>
            <a:chOff x="107950" y="4652963"/>
            <a:chExt cx="5653088" cy="1790700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4652963"/>
              <a:ext cx="5653088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tangolo arrotondato 1"/>
            <p:cNvSpPr>
              <a:spLocks noChangeArrowheads="1"/>
            </p:cNvSpPr>
            <p:nvPr/>
          </p:nvSpPr>
          <p:spPr bwMode="auto">
            <a:xfrm>
              <a:off x="310952" y="5202912"/>
              <a:ext cx="5197152" cy="25755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36449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1439863" y="1628775"/>
            <a:ext cx="675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>
                <a:latin typeface="Calibri" pitchFamily="34" charset="0"/>
              </a:rPr>
              <a:t>Main clinical phenotypes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76782" y="116632"/>
            <a:ext cx="8859714" cy="2808312"/>
            <a:chOff x="249238" y="3527872"/>
            <a:chExt cx="8859713" cy="2808312"/>
          </a:xfrm>
          <a:solidFill>
            <a:schemeClr val="bg1"/>
          </a:solidFill>
        </p:grpSpPr>
        <p:sp>
          <p:nvSpPr>
            <p:cNvPr id="4" name="Titolo 1"/>
            <p:cNvSpPr txBox="1">
              <a:spLocks/>
            </p:cNvSpPr>
            <p:nvPr/>
          </p:nvSpPr>
          <p:spPr bwMode="auto">
            <a:xfrm>
              <a:off x="249238" y="3527872"/>
              <a:ext cx="8859713" cy="5762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3000"/>
                </a:lnSpc>
                <a:defRPr/>
              </a:pPr>
              <a:r>
                <a:rPr lang="it-IT" altLang="it-IT" sz="3600" b="1" dirty="0" err="1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Ischemic-thrombotic-vascular</a:t>
              </a:r>
              <a:r>
                <a:rPr lang="it-IT" altLang="it-IT" sz="36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it-IT" altLang="it-IT" sz="3600" b="1" dirty="0" err="1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phenotype</a:t>
              </a:r>
              <a:endParaRPr lang="it-IT" altLang="it-IT" sz="3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Segnaposto contenuto 2"/>
            <p:cNvSpPr txBox="1">
              <a:spLocks/>
            </p:cNvSpPr>
            <p:nvPr/>
          </p:nvSpPr>
          <p:spPr bwMode="auto">
            <a:xfrm>
              <a:off x="299266" y="4113684"/>
              <a:ext cx="8449447" cy="22225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Usually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focal</a:t>
              </a:r>
              <a:r>
                <a:rPr lang="it-IT" altLang="it-IT" sz="2200" b="1" dirty="0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presentation</a:t>
              </a:r>
              <a:endParaRPr lang="it-IT" altLang="it-IT" sz="2200" b="1" dirty="0" smtClean="0"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it-IT" altLang="it-IT" sz="2200" b="1" dirty="0" err="1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Frequent</a:t>
              </a:r>
              <a:r>
                <a:rPr lang="it-IT" altLang="it-IT" sz="2200" b="1" dirty="0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 MRI </a:t>
              </a:r>
              <a:r>
                <a:rPr lang="it-IT" altLang="it-IT" sz="2200" b="1" dirty="0" err="1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abnormalities</a:t>
              </a:r>
              <a:endParaRPr lang="it-IT" altLang="it-IT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en-US" altLang="it-IT" sz="2200" b="1" dirty="0" smtClean="0">
                  <a:latin typeface="Calibri" pitchFamily="34" charset="0"/>
                  <a:cs typeface="Arial" charset="0"/>
                </a:rPr>
                <a:t>Usually acute in onset </a:t>
              </a:r>
              <a:endParaRPr lang="it-IT" altLang="it-IT" sz="2200" b="1" dirty="0" smtClean="0"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High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prevalence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of </a:t>
              </a:r>
              <a:r>
                <a:rPr lang="it-IT" altLang="it-IT" sz="2200" b="1" dirty="0" err="1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aPL</a:t>
              </a:r>
              <a:r>
                <a:rPr lang="it-IT" altLang="it-IT" sz="2200" b="1" dirty="0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antibodies</a:t>
              </a:r>
              <a:endParaRPr lang="it-IT" altLang="it-IT" sz="22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Brain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vasculopathy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(or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vasculitis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) </a:t>
              </a:r>
              <a:endParaRPr lang="it-IT" altLang="it-IT" sz="2200" b="1" dirty="0"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Usually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anatomical</a:t>
              </a:r>
              <a:r>
                <a:rPr lang="it-IT" altLang="it-IT" sz="2200" b="1" dirty="0" err="1">
                  <a:latin typeface="Calibri" pitchFamily="34" charset="0"/>
                  <a:cs typeface="Arial" charset="0"/>
                </a:rPr>
                <a:t>-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structural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damage</a:t>
              </a:r>
              <a:endParaRPr lang="it-IT" altLang="it-IT" sz="2200" b="1" dirty="0" smtClean="0"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No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clear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relationships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with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underlying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SLE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disease</a:t>
              </a:r>
              <a:r>
                <a:rPr lang="it-IT" altLang="it-IT" sz="2200" b="1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it-IT" altLang="it-IT" sz="2200" b="1" dirty="0" err="1" smtClean="0">
                  <a:latin typeface="Calibri" pitchFamily="34" charset="0"/>
                  <a:cs typeface="Arial" charset="0"/>
                </a:rPr>
                <a:t>activity</a:t>
              </a:r>
              <a:endParaRPr lang="it-IT" altLang="it-IT" sz="2200" b="1" dirty="0" smtClean="0">
                <a:latin typeface="Calibri" pitchFamily="34" charset="0"/>
                <a:cs typeface="Arial" charset="0"/>
              </a:endParaRPr>
            </a:p>
            <a:p>
              <a:pPr>
                <a:spcBef>
                  <a:spcPct val="0"/>
                </a:spcBef>
                <a:buFont typeface="Wingdings" pitchFamily="2" charset="2"/>
                <a:buChar char="§"/>
                <a:defRPr/>
              </a:pPr>
              <a:r>
                <a:rPr lang="en-US" altLang="it-IT" sz="2200" b="1" dirty="0" smtClean="0">
                  <a:latin typeface="Calibri" pitchFamily="34" charset="0"/>
                  <a:cs typeface="Arial" charset="0"/>
                </a:rPr>
                <a:t>Refractory to therapy</a:t>
              </a:r>
            </a:p>
          </p:txBody>
        </p:sp>
      </p:grp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5496" y="3510894"/>
            <a:ext cx="9001000" cy="2797837"/>
            <a:chOff x="249238" y="3870754"/>
            <a:chExt cx="9001000" cy="2798606"/>
          </a:xfrm>
          <a:solidFill>
            <a:schemeClr val="bg1"/>
          </a:solidFill>
        </p:grpSpPr>
        <p:sp>
          <p:nvSpPr>
            <p:cNvPr id="7" name="Titolo 1"/>
            <p:cNvSpPr txBox="1">
              <a:spLocks/>
            </p:cNvSpPr>
            <p:nvPr/>
          </p:nvSpPr>
          <p:spPr bwMode="auto">
            <a:xfrm>
              <a:off x="249238" y="3870754"/>
              <a:ext cx="9001000" cy="5764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it-IT" sz="3600" b="1" kern="0" dirty="0" err="1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Inflammatory-neurotoxic</a:t>
              </a:r>
              <a:r>
                <a:rPr lang="it-IT" sz="3600" b="1" kern="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3600" b="1" kern="0" dirty="0" err="1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phenotype</a:t>
              </a:r>
              <a:endParaRPr lang="it-IT" sz="3600" b="1" kern="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Segnaposto contenuto 2"/>
            <p:cNvSpPr txBox="1">
              <a:spLocks/>
            </p:cNvSpPr>
            <p:nvPr/>
          </p:nvSpPr>
          <p:spPr bwMode="auto">
            <a:xfrm>
              <a:off x="395288" y="4393846"/>
              <a:ext cx="8494712" cy="22755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Usually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diffuse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presentation</a:t>
              </a:r>
              <a:endParaRPr lang="it-IT" sz="2200" b="1" kern="0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Frequent</a:t>
              </a:r>
              <a:r>
                <a:rPr lang="it-IT" sz="2200" b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normal</a:t>
              </a:r>
              <a:r>
                <a:rPr lang="it-IT" sz="2200" b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MRI</a:t>
              </a: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Usually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insidious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develop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slowly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over time</a:t>
              </a: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anti-NR2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it-IT" sz="2200" b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anti-P-</a:t>
              </a:r>
              <a:r>
                <a:rPr lang="it-IT" sz="2200" b="1" kern="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Rib</a:t>
              </a:r>
              <a:r>
                <a:rPr lang="it-IT" sz="2200" b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antibodies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&amp; </a:t>
              </a:r>
              <a:r>
                <a:rPr lang="it-IT" sz="2200" b="1" kern="0" dirty="0" err="1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cytokines</a:t>
              </a:r>
              <a:endParaRPr lang="it-IT" sz="2200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Usually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no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structural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pathology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is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detectable</a:t>
              </a:r>
              <a:endParaRPr lang="it-IT" sz="2200" b="1" kern="0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Associated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>
                  <a:latin typeface="Calibri" pitchFamily="34" charset="0"/>
                  <a:cs typeface="Calibri" pitchFamily="34" charset="0"/>
                </a:rPr>
                <a:t>mostly</a:t>
              </a:r>
              <a:r>
                <a:rPr lang="it-IT" sz="2200" b="1" kern="0" dirty="0">
                  <a:latin typeface="Calibri" pitchFamily="34" charset="0"/>
                  <a:cs typeface="Calibri" pitchFamily="34" charset="0"/>
                </a:rPr>
                <a:t> with cognitive </a:t>
              </a:r>
              <a:r>
                <a:rPr lang="it-IT" sz="2200" b="1" kern="0" dirty="0" err="1">
                  <a:latin typeface="Calibri" pitchFamily="34" charset="0"/>
                  <a:cs typeface="Calibri" pitchFamily="34" charset="0"/>
                </a:rPr>
                <a:t>dysfunctions</a:t>
              </a:r>
              <a:endParaRPr lang="it-IT" sz="2200" b="1" kern="0" dirty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SLE high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disease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activity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may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be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relevant</a:t>
              </a:r>
              <a:endParaRPr lang="it-IT" sz="2200" b="1" kern="0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buFont typeface="Wingdings" pitchFamily="2" charset="2"/>
                <a:buChar char="§"/>
                <a:defRPr/>
              </a:pP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Usually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reversible</a:t>
              </a:r>
              <a:r>
                <a:rPr lang="it-IT" sz="2200" b="1" kern="0" dirty="0" smtClean="0">
                  <a:latin typeface="Calibri" pitchFamily="34" charset="0"/>
                  <a:cs typeface="Calibri" pitchFamily="34" charset="0"/>
                </a:rPr>
                <a:t> with </a:t>
              </a:r>
              <a:r>
                <a:rPr lang="it-IT" sz="2200" b="1" kern="0" dirty="0" err="1" smtClean="0">
                  <a:latin typeface="Calibri" pitchFamily="34" charset="0"/>
                  <a:cs typeface="Calibri" pitchFamily="34" charset="0"/>
                </a:rPr>
                <a:t>therapy</a:t>
              </a:r>
              <a:endParaRPr lang="it-IT" sz="2200" b="1" kern="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76376"/>
              </p:ext>
            </p:extLst>
          </p:nvPr>
        </p:nvGraphicFramePr>
        <p:xfrm>
          <a:off x="6300192" y="764704"/>
          <a:ext cx="2736304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Cerebrovascular disease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Seizures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Movement disorder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Myelopathy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Cranial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neuropathy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PNS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involvement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28370"/>
              </p:ext>
            </p:extLst>
          </p:nvPr>
        </p:nvGraphicFramePr>
        <p:xfrm>
          <a:off x="6228183" y="4145616"/>
          <a:ext cx="2805385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3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Aseptic meningitis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Demyelinating syndrome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Headache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Acute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confusional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state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Anxiety disorder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Cognitive dysfunction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Mood disorder</a:t>
                      </a:r>
                      <a:endParaRPr lang="it-IT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Psychosis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0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916832"/>
            <a:ext cx="452951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/>
              <a:t>Antiphospholipid</a:t>
            </a:r>
            <a:r>
              <a:rPr lang="it-IT" sz="2400" dirty="0"/>
              <a:t> </a:t>
            </a:r>
            <a:r>
              <a:rPr lang="it-IT" sz="2400" dirty="0" err="1" smtClean="0"/>
              <a:t>syndrome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 smtClean="0"/>
              <a:t>Systemic</a:t>
            </a:r>
            <a:r>
              <a:rPr lang="it-IT" sz="2400" dirty="0" smtClean="0"/>
              <a:t> lupus </a:t>
            </a:r>
            <a:r>
              <a:rPr lang="it-IT" sz="2400" dirty="0" err="1" smtClean="0"/>
              <a:t>erythematosus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 smtClean="0"/>
              <a:t>Sjogren’s</a:t>
            </a:r>
            <a:r>
              <a:rPr lang="it-IT" sz="2400" dirty="0" smtClean="0"/>
              <a:t> </a:t>
            </a:r>
            <a:r>
              <a:rPr lang="it-IT" sz="2400" dirty="0" err="1" smtClean="0"/>
              <a:t>syndrome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smtClean="0"/>
              <a:t>Mixed </a:t>
            </a:r>
            <a:r>
              <a:rPr lang="it-IT" sz="2400" dirty="0" err="1"/>
              <a:t>connective</a:t>
            </a:r>
            <a:r>
              <a:rPr lang="it-IT" sz="2400" dirty="0"/>
              <a:t> </a:t>
            </a:r>
            <a:r>
              <a:rPr lang="it-IT" sz="2400" dirty="0" err="1"/>
              <a:t>tissue</a:t>
            </a:r>
            <a:r>
              <a:rPr lang="it-IT" sz="2400" dirty="0"/>
              <a:t> </a:t>
            </a:r>
            <a:r>
              <a:rPr lang="it-IT" sz="2400" dirty="0" err="1" smtClean="0"/>
              <a:t>disease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 smtClean="0"/>
              <a:t>Scleroderma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 smtClean="0"/>
              <a:t>Dermatomyositis</a:t>
            </a:r>
            <a:r>
              <a:rPr lang="it-IT" sz="2400" dirty="0" smtClean="0"/>
              <a:t>/</a:t>
            </a:r>
            <a:r>
              <a:rPr lang="it-IT" sz="2400" dirty="0" err="1" smtClean="0"/>
              <a:t>polymyositis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 smtClean="0"/>
              <a:t>Rheumatoid</a:t>
            </a:r>
            <a:r>
              <a:rPr lang="it-IT" sz="2400" dirty="0" smtClean="0"/>
              <a:t> </a:t>
            </a:r>
            <a:r>
              <a:rPr lang="it-IT" sz="2400" dirty="0" err="1" smtClean="0"/>
              <a:t>arthritis</a:t>
            </a:r>
            <a:endParaRPr lang="it-IT" sz="24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4788123" y="1916832"/>
            <a:ext cx="4176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prstClr val="black"/>
                </a:solidFill>
              </a:rPr>
              <a:t>Takayasu’s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arteritis</a:t>
            </a: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 err="1">
                <a:solidFill>
                  <a:prstClr val="black"/>
                </a:solidFill>
              </a:rPr>
              <a:t>G</a:t>
            </a:r>
            <a:r>
              <a:rPr lang="it-IT" sz="2400" dirty="0" err="1" smtClean="0">
                <a:solidFill>
                  <a:prstClr val="black"/>
                </a:solidFill>
              </a:rPr>
              <a:t>iant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cell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arteritis</a:t>
            </a: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 err="1">
                <a:solidFill>
                  <a:prstClr val="black"/>
                </a:solidFill>
              </a:rPr>
              <a:t>Wegener’s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granulomatosis</a:t>
            </a: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prstClr val="black"/>
                </a:solidFill>
              </a:rPr>
              <a:t>Polyarteritis</a:t>
            </a:r>
            <a:r>
              <a:rPr lang="it-IT" sz="2400" dirty="0" smtClean="0">
                <a:solidFill>
                  <a:prstClr val="black"/>
                </a:solidFill>
              </a:rPr>
              <a:t> Nodosa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611" y="5190291"/>
            <a:ext cx="2761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>
                <a:solidFill>
                  <a:prstClr val="black"/>
                </a:solidFill>
              </a:rPr>
              <a:t>Lyme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disease</a:t>
            </a:r>
            <a:endParaRPr lang="it-IT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prstClr val="black"/>
                </a:solidFill>
              </a:rPr>
              <a:t>Whipple’s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disease</a:t>
            </a:r>
            <a:endParaRPr lang="it-IT" sz="2400" dirty="0" smtClean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6408" y="1415163"/>
            <a:ext cx="417636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Connective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tissue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diseases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88123" y="1415162"/>
            <a:ext cx="417636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Systemic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vasculitis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77700" y="5180999"/>
            <a:ext cx="4186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 err="1">
                <a:solidFill>
                  <a:prstClr val="black"/>
                </a:solidFill>
              </a:rPr>
              <a:t>Behçet’s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disease</a:t>
            </a: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prstClr val="black"/>
                </a:solidFill>
              </a:rPr>
              <a:t>Sarcoidosis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611" y="4767535"/>
            <a:ext cx="417636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Infectious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diseases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8123" y="4768934"/>
            <a:ext cx="417636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Miscellanea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496" y="332656"/>
            <a:ext cx="9115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Rheumatic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diseases</a:t>
            </a:r>
            <a:r>
              <a:rPr lang="it-IT" sz="3200" b="1" dirty="0" smtClean="0"/>
              <a:t>  with </a:t>
            </a:r>
            <a:r>
              <a:rPr lang="it-IT" sz="3200" b="1" dirty="0" err="1" smtClean="0"/>
              <a:t>potential</a:t>
            </a:r>
            <a:r>
              <a:rPr lang="it-IT" sz="3200" b="1" dirty="0" smtClean="0"/>
              <a:t> CNS </a:t>
            </a:r>
            <a:r>
              <a:rPr lang="it-IT" sz="3200" b="1" dirty="0" err="1" smtClean="0"/>
              <a:t>involvement</a:t>
            </a:r>
            <a:endParaRPr lang="it-IT" sz="3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5580" y="6340678"/>
            <a:ext cx="679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PACNSV : </a:t>
            </a:r>
            <a:r>
              <a:rPr lang="it-IT" sz="2400" b="1" dirty="0" err="1" smtClean="0"/>
              <a:t>Primary</a:t>
            </a:r>
            <a:r>
              <a:rPr lang="it-IT" sz="2400" b="1" dirty="0" smtClean="0"/>
              <a:t> Central </a:t>
            </a:r>
            <a:r>
              <a:rPr lang="it-IT" sz="2400" b="1" dirty="0" err="1" smtClean="0"/>
              <a:t>Nervous</a:t>
            </a:r>
            <a:r>
              <a:rPr lang="it-IT" sz="2400" b="1" dirty="0" smtClean="0"/>
              <a:t> System </a:t>
            </a:r>
            <a:r>
              <a:rPr lang="it-IT" sz="2400" b="1" dirty="0" err="1" smtClean="0"/>
              <a:t>Vasculitis</a:t>
            </a:r>
            <a:endParaRPr 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183321" y="2276872"/>
            <a:ext cx="440319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 err="1">
                <a:solidFill>
                  <a:srgbClr val="FF0000"/>
                </a:solidFill>
              </a:rPr>
              <a:t>Systemic</a:t>
            </a:r>
            <a:r>
              <a:rPr lang="it-IT" sz="2400" b="1" dirty="0">
                <a:solidFill>
                  <a:srgbClr val="FF0000"/>
                </a:solidFill>
              </a:rPr>
              <a:t> lupus </a:t>
            </a:r>
            <a:r>
              <a:rPr lang="it-IT" sz="2400" b="1" dirty="0" err="1">
                <a:solidFill>
                  <a:srgbClr val="FF0000"/>
                </a:solidFill>
              </a:rPr>
              <a:t>erythematosus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781629" y="5185069"/>
            <a:ext cx="26277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it-IT" sz="2400" b="1" dirty="0" err="1">
                <a:solidFill>
                  <a:srgbClr val="FF0000"/>
                </a:solidFill>
              </a:rPr>
              <a:t>Behçet’s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disease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9512" y="2636912"/>
            <a:ext cx="301839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 err="1">
                <a:solidFill>
                  <a:srgbClr val="FF0000"/>
                </a:solidFill>
              </a:rPr>
              <a:t>Sjogren’s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syndrome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/>
          <a:stretch/>
        </p:blipFill>
        <p:spPr bwMode="auto">
          <a:xfrm>
            <a:off x="62792" y="1978925"/>
            <a:ext cx="8985832" cy="3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0245" y="476672"/>
            <a:ext cx="426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err="1" smtClean="0"/>
              <a:t>If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you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want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know</a:t>
            </a:r>
            <a:r>
              <a:rPr lang="it-IT" sz="2800" i="1" dirty="0" smtClean="0"/>
              <a:t> more …</a:t>
            </a:r>
            <a:endParaRPr lang="it-IT" sz="2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8" r="37086" b="91583"/>
          <a:stretch/>
        </p:blipFill>
        <p:spPr bwMode="auto">
          <a:xfrm>
            <a:off x="5023132" y="1250014"/>
            <a:ext cx="4025492" cy="57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5399" y="2204864"/>
            <a:ext cx="5655979" cy="222738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L’interessamento del sistema nervoso centrale nel m. di </a:t>
            </a:r>
            <a:r>
              <a:rPr lang="it-IT" b="1" dirty="0" err="1" smtClean="0"/>
              <a:t>Behçet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728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ymingtonphysiotherapy.co.uk/images/physiotherapist-man-3042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78" y="368300"/>
            <a:ext cx="3330359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29"/>
          <p:cNvSpPr>
            <a:spLocks noChangeShapeType="1"/>
          </p:cNvSpPr>
          <p:nvPr/>
        </p:nvSpPr>
        <p:spPr bwMode="auto">
          <a:xfrm>
            <a:off x="4364038" y="1241425"/>
            <a:ext cx="2098675" cy="8366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6628" name="Gruppo 68"/>
          <p:cNvGrpSpPr>
            <a:grpSpLocks/>
          </p:cNvGrpSpPr>
          <p:nvPr/>
        </p:nvGrpSpPr>
        <p:grpSpPr bwMode="auto">
          <a:xfrm>
            <a:off x="250825" y="0"/>
            <a:ext cx="3960813" cy="1979613"/>
            <a:chOff x="0" y="368592"/>
            <a:chExt cx="3960528" cy="1980264"/>
          </a:xfrm>
        </p:grpSpPr>
        <p:sp>
          <p:nvSpPr>
            <p:cNvPr id="26635" name="Line 29"/>
            <p:cNvSpPr>
              <a:spLocks noChangeShapeType="1"/>
            </p:cNvSpPr>
            <p:nvPr/>
          </p:nvSpPr>
          <p:spPr bwMode="auto">
            <a:xfrm flipH="1" flipV="1">
              <a:off x="1440192" y="1448736"/>
              <a:ext cx="2520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6636" name="Gruppo 62"/>
            <p:cNvGrpSpPr>
              <a:grpSpLocks/>
            </p:cNvGrpSpPr>
            <p:nvPr/>
          </p:nvGrpSpPr>
          <p:grpSpPr bwMode="auto">
            <a:xfrm>
              <a:off x="0" y="368592"/>
              <a:ext cx="1961652" cy="1980264"/>
              <a:chOff x="0" y="368592"/>
              <a:chExt cx="1961652" cy="1980264"/>
            </a:xfrm>
          </p:grpSpPr>
          <p:sp>
            <p:nvSpPr>
              <p:cNvPr id="26637" name="Text Box 55"/>
              <p:cNvSpPr txBox="1">
                <a:spLocks noChangeArrowheads="1"/>
              </p:cNvSpPr>
              <p:nvPr/>
            </p:nvSpPr>
            <p:spPr bwMode="auto">
              <a:xfrm>
                <a:off x="431448" y="368592"/>
                <a:ext cx="15302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it-IT" altLang="it-IT" sz="2400" b="1" dirty="0">
                    <a:latin typeface="+mn-lt"/>
                  </a:rPr>
                  <a:t> </a:t>
                </a:r>
                <a:r>
                  <a:rPr lang="it-IT" altLang="it-IT" sz="2400" b="1" dirty="0" err="1">
                    <a:latin typeface="+mn-lt"/>
                  </a:rPr>
                  <a:t>Ocular</a:t>
                </a:r>
                <a:endParaRPr lang="it-IT" altLang="it-IT" sz="2400" b="1" dirty="0">
                  <a:latin typeface="+mn-lt"/>
                </a:endParaRPr>
              </a:p>
            </p:txBody>
          </p:sp>
          <p:pic>
            <p:nvPicPr>
              <p:cNvPr id="26638" name="Immagine 5" descr="ipopion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08664"/>
                <a:ext cx="1961652" cy="144019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6629" name="Gruppo 69"/>
          <p:cNvGrpSpPr>
            <a:grpSpLocks/>
          </p:cNvGrpSpPr>
          <p:nvPr/>
        </p:nvGrpSpPr>
        <p:grpSpPr bwMode="auto">
          <a:xfrm>
            <a:off x="6281738" y="819150"/>
            <a:ext cx="2411412" cy="2609850"/>
            <a:chOff x="6282228" y="818652"/>
            <a:chExt cx="2411712" cy="2610348"/>
          </a:xfrm>
        </p:grpSpPr>
        <p:pic>
          <p:nvPicPr>
            <p:cNvPr id="26633" name="Picture 6" descr="C:\Users\pc\Desktop\Nuova cartella\IMG_01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252" y="1538748"/>
              <a:ext cx="2231688" cy="189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55"/>
            <p:cNvSpPr txBox="1">
              <a:spLocks noChangeArrowheads="1"/>
            </p:cNvSpPr>
            <p:nvPr/>
          </p:nvSpPr>
          <p:spPr bwMode="auto">
            <a:xfrm>
              <a:off x="6282228" y="818652"/>
              <a:ext cx="24117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2400" b="1" dirty="0">
                  <a:latin typeface="+mn-lt"/>
                </a:rPr>
                <a:t> </a:t>
              </a:r>
              <a:r>
                <a:rPr lang="it-IT" altLang="it-IT" sz="2400" b="1" dirty="0" err="1">
                  <a:latin typeface="+mn-lt"/>
                </a:rPr>
                <a:t>Oral</a:t>
              </a:r>
              <a:r>
                <a:rPr lang="it-IT" altLang="it-IT" sz="2400" b="1" dirty="0">
                  <a:latin typeface="+mn-lt"/>
                </a:rPr>
                <a:t> </a:t>
              </a:r>
              <a:r>
                <a:rPr lang="it-IT" altLang="it-IT" sz="2400" b="1" dirty="0" err="1">
                  <a:latin typeface="+mn-lt"/>
                </a:rPr>
                <a:t>aphtae</a:t>
              </a:r>
              <a:endParaRPr lang="it-IT" altLang="it-IT" sz="2400" b="1" dirty="0">
                <a:latin typeface="+mn-lt"/>
              </a:endParaRPr>
            </a:p>
          </p:txBody>
        </p:sp>
      </p:grpSp>
      <p:pic>
        <p:nvPicPr>
          <p:cNvPr id="26630" name="Picture 4" descr="C:\Users\pc\Desktop\Nuova cartella\IMG_02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968750"/>
            <a:ext cx="25209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Line 29"/>
          <p:cNvSpPr>
            <a:spLocks noChangeShapeType="1"/>
          </p:cNvSpPr>
          <p:nvPr/>
        </p:nvSpPr>
        <p:spPr bwMode="auto">
          <a:xfrm flipV="1">
            <a:off x="2862263" y="3429000"/>
            <a:ext cx="1501775" cy="7207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2" name="Text Box 55"/>
          <p:cNvSpPr txBox="1">
            <a:spLocks noChangeArrowheads="1"/>
          </p:cNvSpPr>
          <p:nvPr/>
        </p:nvSpPr>
        <p:spPr bwMode="auto">
          <a:xfrm>
            <a:off x="250825" y="3506788"/>
            <a:ext cx="241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2400" b="1" dirty="0">
                <a:latin typeface="+mn-lt"/>
              </a:rPr>
              <a:t> </a:t>
            </a:r>
            <a:r>
              <a:rPr lang="it-IT" altLang="it-IT" sz="2400" b="1" dirty="0" err="1">
                <a:latin typeface="+mn-lt"/>
              </a:rPr>
              <a:t>Genital</a:t>
            </a:r>
            <a:r>
              <a:rPr lang="it-IT" altLang="it-IT" sz="2400" b="1" dirty="0">
                <a:latin typeface="+mn-lt"/>
              </a:rPr>
              <a:t> </a:t>
            </a:r>
            <a:r>
              <a:rPr lang="it-IT" altLang="it-IT" sz="2400" b="1" dirty="0" err="1">
                <a:latin typeface="+mn-lt"/>
              </a:rPr>
              <a:t>ulcers</a:t>
            </a:r>
            <a:endParaRPr lang="it-IT" altLang="it-IT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1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946275"/>
            <a:ext cx="9144000" cy="4911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Tx/>
              <a:buChar char="•"/>
            </a:pPr>
            <a:r>
              <a:rPr lang="it-IT" altLang="it-IT" sz="2800" smtClean="0">
                <a:latin typeface="Arial" pitchFamily="34" charset="0"/>
              </a:rPr>
              <a:t>BD is rare among children </a:t>
            </a:r>
          </a:p>
          <a:p>
            <a:pPr marL="361950" indent="-361950" algn="r">
              <a:buFontTx/>
              <a:buNone/>
            </a:pPr>
            <a:r>
              <a:rPr lang="it-IT" altLang="it-IT" sz="2800" smtClean="0">
                <a:latin typeface="Arial" pitchFamily="34" charset="0"/>
              </a:rPr>
              <a:t>       No case among 450,000 in one survey in Turkey                </a:t>
            </a:r>
            <a:r>
              <a:rPr lang="it-IT" altLang="it-IT" sz="1800" smtClean="0">
                <a:latin typeface="Arial" pitchFamily="34" charset="0"/>
              </a:rPr>
              <a:t>Ozen S, </a:t>
            </a:r>
            <a:r>
              <a:rPr lang="it-IT" altLang="it-IT" sz="1800" i="1" smtClean="0">
                <a:latin typeface="Arial" pitchFamily="34" charset="0"/>
              </a:rPr>
              <a:t>et al.</a:t>
            </a:r>
            <a:r>
              <a:rPr lang="it-IT" altLang="it-IT" sz="1800" smtClean="0">
                <a:latin typeface="Arial" pitchFamily="34" charset="0"/>
              </a:rPr>
              <a:t> J Rheumatol 1998;25:2445</a:t>
            </a:r>
          </a:p>
          <a:p>
            <a:pPr marL="361950" indent="-361950">
              <a:buFontTx/>
              <a:buChar char="•"/>
            </a:pPr>
            <a:r>
              <a:rPr lang="it-IT" altLang="it-IT" sz="2800" smtClean="0">
                <a:latin typeface="Arial" pitchFamily="34" charset="0"/>
              </a:rPr>
              <a:t>More common in men in the Mediterranean populations</a:t>
            </a:r>
          </a:p>
          <a:p>
            <a:pPr marL="361950" indent="-361950">
              <a:buFontTx/>
              <a:buChar char="•"/>
            </a:pPr>
            <a:r>
              <a:rPr lang="it-IT" altLang="it-IT" sz="2800" smtClean="0">
                <a:latin typeface="Arial" pitchFamily="34" charset="0"/>
              </a:rPr>
              <a:t>The sex ratio is reversed in Asian populations</a:t>
            </a:r>
          </a:p>
          <a:p>
            <a:pPr marL="361950" indent="-361950">
              <a:buFontTx/>
              <a:buChar char="•"/>
            </a:pPr>
            <a:r>
              <a:rPr lang="it-IT" altLang="it-IT" sz="2800" smtClean="0">
                <a:latin typeface="Arial" pitchFamily="34" charset="0"/>
              </a:rPr>
              <a:t>Familial disease is uncommon in Caucasians</a:t>
            </a:r>
          </a:p>
          <a:p>
            <a:pPr marL="361950" indent="-361950">
              <a:buFontTx/>
              <a:buChar char="•"/>
            </a:pPr>
            <a:r>
              <a:rPr lang="it-IT" altLang="it-IT" sz="2800" smtClean="0">
                <a:latin typeface="Arial" pitchFamily="34" charset="0"/>
              </a:rPr>
              <a:t>Positive family history in 12% of non-caucasoid patients</a:t>
            </a:r>
          </a:p>
          <a:p>
            <a:pPr marL="361950" indent="-361950">
              <a:buFont typeface="Wingdings" pitchFamily="2" charset="2"/>
              <a:buNone/>
            </a:pPr>
            <a:endParaRPr lang="it-IT" altLang="it-IT" sz="2800" dirty="0" smtClean="0">
              <a:latin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08030"/>
            <a:ext cx="307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 smtClean="0"/>
              <a:t>Epidemiology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5063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0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52165"/>
              </p:ext>
            </p:extLst>
          </p:nvPr>
        </p:nvGraphicFramePr>
        <p:xfrm>
          <a:off x="683567" y="941730"/>
          <a:ext cx="7776864" cy="5727630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716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Country (reference)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Prevalence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Per 100,000 population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UK    :   Scotland /   Yorkshire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0.27 / 0.64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USA  :  Olmsted County, MN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0.33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Sweden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1.18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Portugal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1.53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Germany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2.26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Italy  : RE / PZ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3.8 / 15.9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Spain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Japan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13.5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Iran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16.7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Saudi Arabia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20.0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Turkey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North-Eastern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Ankara region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  Istanbul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370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420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987824" y="182118"/>
            <a:ext cx="318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World </a:t>
            </a:r>
            <a:r>
              <a:rPr lang="it-IT" sz="3200" b="1" dirty="0" err="1" smtClean="0"/>
              <a:t>Prevalence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0326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8038"/>
            <a:ext cx="9144000" cy="355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 altLang="it-IT" smtClean="0">
                <a:latin typeface="Arial" pitchFamily="34" charset="0"/>
              </a:rPr>
              <a:t>The geografical distribution of BD is distinctive:</a:t>
            </a:r>
          </a:p>
          <a:p>
            <a:pPr marL="0" indent="0">
              <a:buFontTx/>
              <a:buNone/>
            </a:pPr>
            <a:r>
              <a:rPr lang="it-IT" altLang="it-IT" smtClean="0">
                <a:latin typeface="Arial" pitchFamily="34" charset="0"/>
              </a:rPr>
              <a:t> it is most prevalent along the Silk Route</a:t>
            </a:r>
          </a:p>
          <a:p>
            <a:pPr marL="0" indent="0">
              <a:buFont typeface="Wingdings" pitchFamily="2" charset="2"/>
              <a:buNone/>
            </a:pPr>
            <a:endParaRPr lang="it-IT" altLang="it-IT" smtClean="0">
              <a:latin typeface="Arial" pitchFamily="34" charset="0"/>
            </a:endParaRPr>
          </a:p>
        </p:txBody>
      </p:sp>
      <p:grpSp>
        <p:nvGrpSpPr>
          <p:cNvPr id="34819" name="Group 3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0" y="1714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0" y="2205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5208" y="1396"/>
              <a:ext cx="4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  <a:cs typeface="Tahoma" pitchFamily="34" charset="0"/>
                </a:rPr>
                <a:t>45º N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5208" y="2106"/>
              <a:ext cx="4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2000" b="1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  <a:cs typeface="Tahoma" pitchFamily="34" charset="0"/>
                </a:rPr>
                <a:t>30º N</a:t>
              </a: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2715" y="1759"/>
              <a:ext cx="3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2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Japan</a:t>
              </a: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1776" y="1558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2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Mongolia</a:t>
              </a: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824" y="1876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2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China</a:t>
              </a: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1318" y="2090"/>
              <a:ext cx="6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kumimoji="1" lang="ja-JP" altLang="ja-JP" sz="1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Pakistan</a:t>
              </a:r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 </a:t>
              </a:r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296" y="1495"/>
              <a:ext cx="6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Kazakhstan</a:t>
              </a: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1382" y="1668"/>
              <a:ext cx="4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Uzbekistan</a:t>
              </a: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1396" y="1919"/>
              <a:ext cx="4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Afghanistan</a:t>
              </a: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1236" y="1948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Iran</a:t>
              </a: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1052" y="1712"/>
              <a:ext cx="4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Azerbaijan</a:t>
              </a: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902" y="1791"/>
              <a:ext cx="31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Turkey</a:t>
              </a: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008" y="2225"/>
              <a:ext cx="4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Saudi Arabia</a:t>
              </a: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52" y="1949"/>
              <a:ext cx="2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Syria</a:t>
              </a: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1008" y="2035"/>
              <a:ext cx="3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Jordan</a:t>
              </a: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816" y="1981"/>
              <a:ext cx="2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Israel</a:t>
              </a: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792" y="2095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Egypt</a:t>
              </a: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624" y="2158"/>
              <a:ext cx="2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Libya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336" y="2098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Algeria</a:t>
              </a:r>
            </a:p>
          </p:txBody>
        </p:sp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96" y="1970"/>
              <a:ext cx="3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Morocco</a:t>
              </a: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0" y="1695"/>
              <a:ext cx="3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Portugal</a:t>
              </a:r>
            </a:p>
          </p:txBody>
        </p:sp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314" y="1792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Spain</a:t>
              </a:r>
            </a:p>
          </p:txBody>
        </p:sp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528" y="1656"/>
              <a:ext cx="2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Italy</a:t>
              </a:r>
            </a:p>
          </p:txBody>
        </p:sp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720" y="1646"/>
              <a:ext cx="3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Bulgaria</a:t>
              </a:r>
            </a:p>
          </p:txBody>
        </p:sp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630" y="1784"/>
              <a:ext cx="3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Greece</a:t>
              </a:r>
            </a:p>
          </p:txBody>
        </p:sp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480" y="1919"/>
              <a:ext cx="3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Tunisia</a:t>
              </a:r>
            </a:p>
          </p:txBody>
        </p: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2208" y="186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200">
                  <a:solidFill>
                    <a:srgbClr val="000000"/>
                  </a:solidFill>
                  <a:latin typeface="Arial Narrow" pitchFamily="34" charset="0"/>
                  <a:ea typeface="MS PGothic" pitchFamily="34" charset="-128"/>
                  <a:cs typeface="Tahoma" pitchFamily="34" charset="0"/>
                </a:rPr>
                <a:t>Korea</a:t>
              </a:r>
            </a:p>
          </p:txBody>
        </p:sp>
        <p:sp>
          <p:nvSpPr>
            <p:cNvPr id="34850" name="Rectangle 34"/>
            <p:cNvSpPr>
              <a:spLocks noChangeArrowheads="1"/>
            </p:cNvSpPr>
            <p:nvPr/>
          </p:nvSpPr>
          <p:spPr bwMode="auto">
            <a:xfrm>
              <a:off x="1220" y="1800"/>
              <a:ext cx="5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000">
                  <a:solidFill>
                    <a:srgbClr val="000000"/>
                  </a:solidFill>
                  <a:latin typeface="Arial Narrow" pitchFamily="34" charset="0"/>
                  <a:ea typeface="HGP創英角ｺﾞｼｯｸUB"/>
                  <a:cs typeface="Tahoma" pitchFamily="34" charset="0"/>
                </a:rPr>
                <a:t>Turkmenistan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9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692275" y="188913"/>
            <a:ext cx="5400675" cy="549275"/>
          </a:xfrm>
          <a:prstGeom prst="rect">
            <a:avLst/>
          </a:prstGeom>
          <a:solidFill>
            <a:srgbClr val="020B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ja-JP" alt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ja-JP" sz="4000">
                <a:solidFill>
                  <a:srgbClr val="FFFF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Distribution of HLA-B51 in the world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79388" y="3573463"/>
            <a:ext cx="4824412" cy="71437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79388" y="2852738"/>
            <a:ext cx="4824412" cy="71437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03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90700464"/>
              </p:ext>
            </p:extLst>
          </p:nvPr>
        </p:nvGraphicFramePr>
        <p:xfrm>
          <a:off x="4860032" y="2347360"/>
          <a:ext cx="4104456" cy="3169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2841"/>
                <a:gridCol w="1431615"/>
              </a:tblGrid>
              <a:tr h="396215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Manifestazioni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</a:rPr>
                        <a:t>Punti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Oculari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Aftosi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orale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Ulcere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genitali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Cutanee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baseline="0" dirty="0" err="1" smtClean="0">
                          <a:solidFill>
                            <a:srgbClr val="C00000"/>
                          </a:solidFill>
                        </a:rPr>
                        <a:t>Neurogiche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Vascolari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15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Patergia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4756960" y="980728"/>
            <a:ext cx="298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it-IT" sz="3200" b="1" dirty="0" err="1"/>
              <a:t>Criteri</a:t>
            </a:r>
            <a:r>
              <a:rPr lang="en-GB" altLang="it-IT" sz="3200" b="1" dirty="0"/>
              <a:t> </a:t>
            </a:r>
            <a:r>
              <a:rPr lang="en-GB" altLang="it-IT" sz="3200" b="1" dirty="0" smtClean="0"/>
              <a:t>ICBD</a:t>
            </a:r>
            <a:r>
              <a:rPr lang="en-GB" altLang="it-IT" sz="3200" b="1" baseline="30000" dirty="0" smtClean="0"/>
              <a:t>2</a:t>
            </a:r>
            <a:endParaRPr lang="en-GB" altLang="it-IT" sz="3200" b="1" baseline="30000" dirty="0"/>
          </a:p>
        </p:txBody>
      </p:sp>
      <p:sp>
        <p:nvSpPr>
          <p:cNvPr id="7" name="Rettangolo 6"/>
          <p:cNvSpPr/>
          <p:nvPr/>
        </p:nvSpPr>
        <p:spPr>
          <a:xfrm>
            <a:off x="7381875" y="5551953"/>
            <a:ext cx="1143000" cy="330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Calibri"/>
                <a:cs typeface="Calibri"/>
              </a:rPr>
              <a:t>≥ </a:t>
            </a:r>
            <a:r>
              <a:rPr lang="en-GB" sz="2000" b="1" dirty="0" smtClean="0">
                <a:solidFill>
                  <a:prstClr val="black"/>
                </a:solidFill>
              </a:rPr>
              <a:t>4 </a:t>
            </a:r>
            <a:r>
              <a:rPr lang="en-GB" sz="2000" dirty="0" err="1">
                <a:solidFill>
                  <a:prstClr val="black"/>
                </a:solidFill>
              </a:rPr>
              <a:t>punti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11390" y="5551953"/>
            <a:ext cx="1822615" cy="330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Per la </a:t>
            </a:r>
            <a:r>
              <a:rPr lang="en-GB" sz="2000" dirty="0" err="1">
                <a:solidFill>
                  <a:prstClr val="black"/>
                </a:solidFill>
              </a:rPr>
              <a:t>diagnosi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</a:p>
        </p:txBody>
      </p:sp>
      <p:graphicFrame>
        <p:nvGraphicFramePr>
          <p:cNvPr id="9" name="Segnaposto contenuto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55645501"/>
              </p:ext>
            </p:extLst>
          </p:nvPr>
        </p:nvGraphicFramePr>
        <p:xfrm>
          <a:off x="323528" y="2362528"/>
          <a:ext cx="4032448" cy="31090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32448"/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Aftosi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</a:rPr>
                        <a:t>orale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</a:rPr>
                        <a:t>ricorrente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(major or minor :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</a:rPr>
                        <a:t>almeno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</a:rPr>
                        <a:t>episodi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in 12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</a:rPr>
                        <a:t>mesi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GB" sz="1800" b="1" i="1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GB" sz="1800" b="1" i="1" baseline="0" dirty="0" err="1" smtClean="0">
                          <a:solidFill>
                            <a:schemeClr val="tx1"/>
                          </a:solidFill>
                        </a:rPr>
                        <a:t>delle</a:t>
                      </a:r>
                      <a:r>
                        <a:rPr lang="en-GB" sz="18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1" i="1" baseline="0" dirty="0" err="1" smtClean="0">
                          <a:solidFill>
                            <a:schemeClr val="tx1"/>
                          </a:solidFill>
                        </a:rPr>
                        <a:t>seguenti</a:t>
                      </a:r>
                      <a:endParaRPr lang="en-GB" sz="18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954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Ulcere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genitali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ricorrenti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6248">
                <a:tc>
                  <a:txBody>
                    <a:bodyPr/>
                    <a:lstStyle/>
                    <a:p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</a:rPr>
                        <a:t>Manifestazioni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</a:rPr>
                        <a:t>oculari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(UA, UP,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</a:rPr>
                        <a:t>vitreite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</a:rPr>
                        <a:t>vasculite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</a:rPr>
                        <a:t>retinica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694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Lesioni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cutanee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(EN,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</a:rPr>
                        <a:t>pseudofollicolite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</a:rPr>
                        <a:t>noduli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</a:rPr>
                        <a:t>acneiformi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79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Patergy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test +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323528" y="1016729"/>
            <a:ext cx="2402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it-IT" sz="3200" b="1" dirty="0" err="1"/>
              <a:t>Criteri</a:t>
            </a:r>
            <a:r>
              <a:rPr lang="en-GB" altLang="it-IT" sz="3200" b="1" dirty="0"/>
              <a:t> </a:t>
            </a:r>
            <a:r>
              <a:rPr lang="en-GB" altLang="it-IT" sz="3200" b="1" dirty="0" smtClean="0"/>
              <a:t>ISG</a:t>
            </a:r>
            <a:r>
              <a:rPr lang="en-GB" altLang="it-IT" sz="3200" b="1" baseline="30000" dirty="0" smtClean="0"/>
              <a:t>1</a:t>
            </a:r>
            <a:endParaRPr lang="en-GB" altLang="it-IT" sz="3200" b="1" baseline="30000" dirty="0"/>
          </a:p>
        </p:txBody>
      </p:sp>
      <p:sp>
        <p:nvSpPr>
          <p:cNvPr id="11" name="Rettangolo 10"/>
          <p:cNvSpPr/>
          <p:nvPr/>
        </p:nvSpPr>
        <p:spPr>
          <a:xfrm>
            <a:off x="323528" y="1613125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International Study Group for </a:t>
            </a:r>
            <a:r>
              <a:rPr lang="en-US" sz="1600" dirty="0" err="1"/>
              <a:t>Behcet’s</a:t>
            </a:r>
            <a:r>
              <a:rPr lang="en-US" sz="1600" dirty="0"/>
              <a:t> Disease </a:t>
            </a:r>
            <a:r>
              <a:rPr lang="en-US" sz="1600" b="1" dirty="0" smtClean="0"/>
              <a:t>(</a:t>
            </a:r>
            <a:r>
              <a:rPr lang="en-US" sz="1600" b="1" dirty="0"/>
              <a:t>1990) </a:t>
            </a:r>
            <a:r>
              <a:rPr lang="en-US" sz="1600" dirty="0"/>
              <a:t>Lancet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88024" y="1517883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International Team for the Revision of the International Criteria </a:t>
            </a:r>
            <a:r>
              <a:rPr lang="it-IT" sz="1600" dirty="0"/>
              <a:t>for </a:t>
            </a:r>
            <a:r>
              <a:rPr lang="it-IT" sz="1600" dirty="0" err="1"/>
              <a:t>Behcet’s</a:t>
            </a:r>
            <a:r>
              <a:rPr lang="it-IT" sz="1600" dirty="0"/>
              <a:t> </a:t>
            </a:r>
            <a:r>
              <a:rPr lang="it-IT" sz="1600" dirty="0" err="1"/>
              <a:t>Disease</a:t>
            </a:r>
            <a:r>
              <a:rPr lang="it-IT" sz="1600" dirty="0"/>
              <a:t> (ITR-ICBD) </a:t>
            </a:r>
            <a:r>
              <a:rPr lang="en-US" sz="1600" b="1" dirty="0" smtClean="0"/>
              <a:t>(2014) </a:t>
            </a:r>
            <a:r>
              <a:rPr lang="en-US" sz="1600" dirty="0" smtClean="0"/>
              <a:t>JEADV.</a:t>
            </a:r>
            <a:endParaRPr lang="en-US" sz="1600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72606"/>
              </p:ext>
            </p:extLst>
          </p:nvPr>
        </p:nvGraphicFramePr>
        <p:xfrm>
          <a:off x="333407" y="6009828"/>
          <a:ext cx="4022569" cy="7315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16828"/>
                <a:gridCol w="1296018"/>
                <a:gridCol w="1409723"/>
              </a:tblGrid>
              <a:tr h="1384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Sens</a:t>
                      </a:r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Spec</a:t>
                      </a:r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Accur</a:t>
                      </a:r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3849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82.4</a:t>
                      </a:r>
                      <a:endParaRPr lang="en-GB" sz="18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96.0</a:t>
                      </a:r>
                      <a:endParaRPr lang="en-GB" sz="18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86.7</a:t>
                      </a:r>
                      <a:endParaRPr lang="en-GB" sz="18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12365"/>
              </p:ext>
            </p:extLst>
          </p:nvPr>
        </p:nvGraphicFramePr>
        <p:xfrm>
          <a:off x="4837433" y="5992437"/>
          <a:ext cx="4127055" cy="7315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51032"/>
                <a:gridCol w="1329682"/>
                <a:gridCol w="1446341"/>
              </a:tblGrid>
              <a:tr h="1384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Sens</a:t>
                      </a:r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Spec</a:t>
                      </a:r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Accur</a:t>
                      </a:r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3849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94.8</a:t>
                      </a:r>
                      <a:endParaRPr lang="en-GB" sz="18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90.5</a:t>
                      </a:r>
                      <a:endParaRPr lang="en-GB" sz="18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93.9</a:t>
                      </a:r>
                      <a:endParaRPr lang="en-GB" sz="18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101801" y="77723"/>
            <a:ext cx="89403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Although BD is a well-defined disease with </a:t>
            </a:r>
            <a:r>
              <a:rPr lang="en-US" sz="2400" b="1" dirty="0" smtClean="0"/>
              <a:t>well-established criteria </a:t>
            </a:r>
            <a:r>
              <a:rPr lang="en-US" sz="2400" b="1" dirty="0"/>
              <a:t>for its </a:t>
            </a:r>
            <a:r>
              <a:rPr lang="en-US" sz="2400" b="1" dirty="0" smtClean="0"/>
              <a:t>diagnosis </a:t>
            </a:r>
            <a:r>
              <a:rPr lang="en-US" sz="2400" b="1" baseline="30000" dirty="0" smtClean="0"/>
              <a:t>(1,2)</a:t>
            </a:r>
            <a:r>
              <a:rPr lang="en-US" sz="2400" b="1" dirty="0" smtClean="0"/>
              <a:t>, the </a:t>
            </a:r>
            <a:r>
              <a:rPr lang="en-US" sz="2400" b="1" dirty="0"/>
              <a:t>same is not </a:t>
            </a:r>
            <a:r>
              <a:rPr lang="en-US" sz="2400" b="1" dirty="0" smtClean="0"/>
              <a:t>true </a:t>
            </a:r>
            <a:r>
              <a:rPr lang="it-IT" sz="2400" b="1" dirty="0" smtClean="0"/>
              <a:t>for </a:t>
            </a:r>
            <a:r>
              <a:rPr lang="it-IT" sz="2400" b="1" dirty="0"/>
              <a:t>NBD</a:t>
            </a:r>
          </a:p>
        </p:txBody>
      </p:sp>
    </p:spTree>
    <p:extLst>
      <p:ext uri="{BB962C8B-B14F-4D97-AF65-F5344CB8AC3E}">
        <p14:creationId xmlns:p14="http://schemas.microsoft.com/office/powerpoint/2010/main" val="22801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" y="1979458"/>
            <a:ext cx="9123595" cy="31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4" b="91364"/>
          <a:stretch/>
        </p:blipFill>
        <p:spPr bwMode="auto">
          <a:xfrm>
            <a:off x="58078" y="1988840"/>
            <a:ext cx="3577818" cy="42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535" y="116632"/>
            <a:ext cx="8962931" cy="780685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International </a:t>
            </a:r>
            <a:r>
              <a:rPr lang="fr-FR" sz="3200" b="1" dirty="0" smtClean="0"/>
              <a:t>Consensus </a:t>
            </a:r>
            <a:r>
              <a:rPr lang="fr-FR" sz="3200" b="1" dirty="0" err="1"/>
              <a:t>R</a:t>
            </a:r>
            <a:r>
              <a:rPr lang="fr-FR" sz="3200" b="1" dirty="0" err="1" smtClean="0"/>
              <a:t>ecommendation</a:t>
            </a:r>
            <a:r>
              <a:rPr lang="fr-FR" sz="3200" b="1" dirty="0" smtClean="0"/>
              <a:t> </a:t>
            </a:r>
            <a:r>
              <a:rPr lang="fr-FR" sz="3200" b="1" dirty="0"/>
              <a:t>(ICR) </a:t>
            </a:r>
            <a:r>
              <a:rPr lang="fr-FR" sz="3200" b="1" dirty="0" err="1"/>
              <a:t>criteria</a:t>
            </a:r>
            <a:r>
              <a:rPr lang="fr-FR" sz="3200" b="1" dirty="0"/>
              <a:t> for </a:t>
            </a:r>
            <a:r>
              <a:rPr lang="fr-FR" sz="3200" b="1" dirty="0" smtClean="0"/>
              <a:t>Neuro </a:t>
            </a:r>
            <a:r>
              <a:rPr lang="fr-FR" sz="3200" b="1" dirty="0" err="1" smtClean="0"/>
              <a:t>Behçet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Disease</a:t>
            </a:r>
            <a:r>
              <a:rPr lang="fr-FR" sz="3200" b="1" dirty="0" smtClean="0"/>
              <a:t> (NBD) </a:t>
            </a:r>
            <a:r>
              <a:rPr lang="fr-FR" sz="3200" b="1" dirty="0" err="1" smtClean="0"/>
              <a:t>diagnosis</a:t>
            </a:r>
            <a:r>
              <a:rPr lang="fr-FR" sz="3200" b="1" dirty="0" smtClean="0"/>
              <a:t> (2014)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359575" y="1772816"/>
            <a:ext cx="8412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1.</a:t>
            </a:r>
            <a:r>
              <a:rPr lang="en-US" sz="2200" b="1" dirty="0" smtClean="0"/>
              <a:t> BD</a:t>
            </a:r>
            <a:r>
              <a:rPr lang="en-US" sz="2200" dirty="0" smtClean="0"/>
              <a:t> satisfying International Study Group (ISG) criteria</a:t>
            </a:r>
          </a:p>
          <a:p>
            <a:pPr marL="457200" indent="-457200">
              <a:buAutoNum type="arabicPeriod"/>
            </a:pPr>
            <a:endParaRPr lang="en-US" sz="800" dirty="0" smtClean="0"/>
          </a:p>
          <a:p>
            <a:pPr marL="261938" indent="-261938"/>
            <a:r>
              <a:rPr lang="en-US" sz="2200" dirty="0"/>
              <a:t>2. </a:t>
            </a:r>
            <a:r>
              <a:rPr lang="en-US" sz="2200" b="1" dirty="0"/>
              <a:t>Neurological </a:t>
            </a:r>
            <a:r>
              <a:rPr lang="en-US" sz="2200" b="1" dirty="0" smtClean="0"/>
              <a:t>syndrome </a:t>
            </a:r>
            <a:r>
              <a:rPr lang="en-US" sz="2200" dirty="0"/>
              <a:t>(with objective neurological signs) </a:t>
            </a:r>
            <a:r>
              <a:rPr lang="en-US" sz="2200" b="1" u="sng" dirty="0" err="1"/>
              <a:t>recognised</a:t>
            </a:r>
            <a:r>
              <a:rPr lang="en-US" sz="2200" b="1" u="sng" dirty="0"/>
              <a:t> to be caused by BD</a:t>
            </a:r>
            <a:r>
              <a:rPr lang="en-US" sz="2200" b="1" dirty="0"/>
              <a:t> </a:t>
            </a:r>
            <a:r>
              <a:rPr lang="en-US" sz="2200" b="1" dirty="0" smtClean="0"/>
              <a:t>(attribution) </a:t>
            </a:r>
            <a:r>
              <a:rPr lang="en-US" sz="2200" dirty="0" smtClean="0"/>
              <a:t>and </a:t>
            </a:r>
            <a:r>
              <a:rPr lang="en-US" sz="2200" dirty="0"/>
              <a:t>supported by </a:t>
            </a:r>
            <a:r>
              <a:rPr lang="it-IT" sz="2200" dirty="0" err="1" smtClean="0"/>
              <a:t>Neuroimaging</a:t>
            </a:r>
            <a:r>
              <a:rPr lang="it-IT" sz="2200" dirty="0" smtClean="0"/>
              <a:t> and/or CSF</a:t>
            </a:r>
            <a:endParaRPr lang="it-IT" sz="2200" dirty="0"/>
          </a:p>
          <a:p>
            <a:endParaRPr lang="en-US" sz="800" dirty="0" smtClean="0"/>
          </a:p>
          <a:p>
            <a:r>
              <a:rPr lang="en-US" sz="2200" dirty="0" smtClean="0"/>
              <a:t>3</a:t>
            </a:r>
            <a:r>
              <a:rPr lang="en-US" sz="2200" dirty="0"/>
              <a:t>. </a:t>
            </a:r>
            <a:r>
              <a:rPr lang="en-US" sz="2200" b="1" dirty="0" smtClean="0"/>
              <a:t>No </a:t>
            </a:r>
            <a:r>
              <a:rPr lang="en-US" sz="2200" b="1" dirty="0"/>
              <a:t>better explanation</a:t>
            </a:r>
            <a:r>
              <a:rPr lang="en-US" sz="2200" dirty="0"/>
              <a:t> for the neurological </a:t>
            </a:r>
            <a:r>
              <a:rPr lang="en-US" sz="2200" dirty="0" smtClean="0"/>
              <a:t>findings</a:t>
            </a:r>
            <a:endParaRPr lang="en-US" sz="2200" dirty="0"/>
          </a:p>
        </p:txBody>
      </p:sp>
      <p:sp>
        <p:nvSpPr>
          <p:cNvPr id="5" name="Rettangolo 4"/>
          <p:cNvSpPr/>
          <p:nvPr/>
        </p:nvSpPr>
        <p:spPr>
          <a:xfrm>
            <a:off x="179513" y="1268760"/>
            <a:ext cx="8592084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200" b="1" i="1" dirty="0">
                <a:solidFill>
                  <a:srgbClr val="C00000"/>
                </a:solidFill>
              </a:rPr>
              <a:t>DEFINITE NBD</a:t>
            </a:r>
            <a:r>
              <a:rPr lang="en-US" sz="2200" i="1" dirty="0">
                <a:solidFill>
                  <a:srgbClr val="C00000"/>
                </a:solidFill>
              </a:rPr>
              <a:t> </a:t>
            </a:r>
            <a:r>
              <a:rPr lang="en-US" sz="2200" i="1" dirty="0" smtClean="0"/>
              <a:t>(all </a:t>
            </a:r>
            <a:r>
              <a:rPr lang="en-US" sz="2200" i="1" dirty="0"/>
              <a:t>of the </a:t>
            </a:r>
            <a:r>
              <a:rPr lang="en-US" sz="2200" i="1" dirty="0" smtClean="0"/>
              <a:t>following)</a:t>
            </a:r>
            <a:endParaRPr lang="en-US" sz="2200" i="1" dirty="0"/>
          </a:p>
        </p:txBody>
      </p:sp>
      <p:sp>
        <p:nvSpPr>
          <p:cNvPr id="6" name="Rettangolo 5"/>
          <p:cNvSpPr/>
          <p:nvPr/>
        </p:nvSpPr>
        <p:spPr>
          <a:xfrm>
            <a:off x="179513" y="3861048"/>
            <a:ext cx="858644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200" b="1" i="1" dirty="0">
                <a:solidFill>
                  <a:srgbClr val="C00000"/>
                </a:solidFill>
              </a:rPr>
              <a:t>PROBABLE NBD </a:t>
            </a:r>
            <a:r>
              <a:rPr lang="en-US" sz="2200" i="1" dirty="0" smtClean="0"/>
              <a:t>(</a:t>
            </a:r>
            <a:r>
              <a:rPr lang="en-US" sz="2200" i="1" dirty="0" smtClean="0">
                <a:solidFill>
                  <a:prstClr val="black"/>
                </a:solidFill>
              </a:rPr>
              <a:t>1 </a:t>
            </a:r>
            <a:r>
              <a:rPr lang="en-US" sz="2200" i="1" dirty="0">
                <a:solidFill>
                  <a:prstClr val="black"/>
                </a:solidFill>
              </a:rPr>
              <a:t>of the </a:t>
            </a:r>
            <a:r>
              <a:rPr lang="en-US" sz="2200" i="1" dirty="0" smtClean="0">
                <a:solidFill>
                  <a:prstClr val="black"/>
                </a:solidFill>
              </a:rPr>
              <a:t>following)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3940" y="4437112"/>
            <a:ext cx="8412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1. </a:t>
            </a:r>
            <a:r>
              <a:rPr lang="en-US" sz="2200" b="1" dirty="0" smtClean="0"/>
              <a:t>Neurological </a:t>
            </a:r>
            <a:r>
              <a:rPr lang="en-US" sz="2200" b="1" dirty="0"/>
              <a:t>syndrome </a:t>
            </a:r>
            <a:r>
              <a:rPr lang="en-US" sz="2200" dirty="0"/>
              <a:t>as in definite NBD, with systemic BD features 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but </a:t>
            </a:r>
            <a:r>
              <a:rPr lang="en-US" sz="2200" dirty="0"/>
              <a:t>not satisfying the ISG </a:t>
            </a:r>
            <a:r>
              <a:rPr lang="en-US" sz="2200" dirty="0" smtClean="0"/>
              <a:t>criteria</a:t>
            </a:r>
          </a:p>
          <a:p>
            <a:pPr marL="457200" indent="-457200">
              <a:buAutoNum type="arabicPeriod"/>
            </a:pPr>
            <a:endParaRPr lang="en-US" sz="800" dirty="0"/>
          </a:p>
          <a:p>
            <a:pPr marL="261938" indent="-261938"/>
            <a:r>
              <a:rPr lang="en-US" sz="2200" dirty="0"/>
              <a:t>2. </a:t>
            </a:r>
            <a:r>
              <a:rPr lang="en-US" sz="2200" b="1" dirty="0"/>
              <a:t>A non-characteristic neurological syndrome</a:t>
            </a:r>
            <a:r>
              <a:rPr lang="en-US" sz="2200" dirty="0"/>
              <a:t> occurring in the context of ISG criteria-supported BD</a:t>
            </a:r>
            <a:endParaRPr lang="it-IT" sz="2200" dirty="0"/>
          </a:p>
        </p:txBody>
      </p:sp>
      <p:sp>
        <p:nvSpPr>
          <p:cNvPr id="8" name="Rettangolo 7"/>
          <p:cNvSpPr/>
          <p:nvPr/>
        </p:nvSpPr>
        <p:spPr>
          <a:xfrm>
            <a:off x="359575" y="6199007"/>
            <a:ext cx="7938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>
                <a:solidFill>
                  <a:prstClr val="black"/>
                </a:solidFill>
              </a:rPr>
              <a:t> in the absence of a better explanation for the neurological </a:t>
            </a:r>
            <a:r>
              <a:rPr lang="en-US" sz="2200" i="1" dirty="0" smtClean="0">
                <a:solidFill>
                  <a:prstClr val="black"/>
                </a:solidFill>
              </a:rPr>
              <a:t>findings</a:t>
            </a:r>
            <a:endParaRPr lang="en-US" sz="2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92" y="692696"/>
            <a:ext cx="867645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 smtClean="0"/>
              <a:t>Antimalarials</a:t>
            </a:r>
            <a:r>
              <a:rPr lang="it-IT" sz="2200" b="1" dirty="0" smtClean="0"/>
              <a:t> </a:t>
            </a:r>
            <a:r>
              <a:rPr lang="it-IT" sz="2200" dirty="0" smtClean="0"/>
              <a:t>		  </a:t>
            </a:r>
            <a:r>
              <a:rPr lang="it-IT" sz="2200" dirty="0" err="1" smtClean="0"/>
              <a:t>Psychosis</a:t>
            </a:r>
            <a:endParaRPr lang="it-IT" sz="2200" dirty="0" smtClean="0"/>
          </a:p>
          <a:p>
            <a:endParaRPr lang="it-IT" sz="800" dirty="0"/>
          </a:p>
          <a:p>
            <a:r>
              <a:rPr lang="it-IT" sz="2200" b="1" dirty="0" err="1" smtClean="0"/>
              <a:t>Corticosteroids</a:t>
            </a:r>
            <a:r>
              <a:rPr lang="it-IT" sz="2200" b="1" dirty="0" smtClean="0"/>
              <a:t> 	</a:t>
            </a:r>
            <a:r>
              <a:rPr lang="it-IT" sz="2200" dirty="0" smtClean="0"/>
              <a:t>	  </a:t>
            </a:r>
            <a:r>
              <a:rPr lang="it-IT" sz="2200" dirty="0" err="1" smtClean="0"/>
              <a:t>Psychosis</a:t>
            </a:r>
            <a:r>
              <a:rPr lang="it-IT" sz="2200" dirty="0"/>
              <a:t>, </a:t>
            </a:r>
            <a:r>
              <a:rPr lang="it-IT" sz="2200" dirty="0" err="1"/>
              <a:t>euphoria</a:t>
            </a:r>
            <a:r>
              <a:rPr lang="it-IT" sz="2200" dirty="0"/>
              <a:t>, </a:t>
            </a:r>
            <a:r>
              <a:rPr lang="it-IT" sz="2200" dirty="0" err="1"/>
              <a:t>depression</a:t>
            </a:r>
            <a:endParaRPr lang="it-IT" sz="2200" dirty="0"/>
          </a:p>
          <a:p>
            <a:endParaRPr lang="it-IT" sz="800" dirty="0" smtClean="0"/>
          </a:p>
          <a:p>
            <a:r>
              <a:rPr lang="it-IT" sz="2200" b="1" dirty="0" err="1" smtClean="0"/>
              <a:t>Cyclosporin</a:t>
            </a:r>
            <a:r>
              <a:rPr lang="it-IT" sz="2200" b="1" dirty="0" smtClean="0"/>
              <a:t>/</a:t>
            </a:r>
            <a:r>
              <a:rPr lang="it-IT" sz="2200" b="1" dirty="0" err="1" smtClean="0"/>
              <a:t>Tacrolimus</a:t>
            </a:r>
            <a:r>
              <a:rPr lang="it-IT" sz="2200" dirty="0" smtClean="0"/>
              <a:t>	  </a:t>
            </a:r>
            <a:r>
              <a:rPr lang="it-IT" sz="2200" dirty="0" err="1" smtClean="0"/>
              <a:t>Leukoencephalopathy</a:t>
            </a:r>
            <a:r>
              <a:rPr lang="it-IT" sz="2200" dirty="0" smtClean="0"/>
              <a:t>, </a:t>
            </a:r>
            <a:r>
              <a:rPr lang="it-IT" sz="2200" dirty="0" err="1" smtClean="0"/>
              <a:t>Headache</a:t>
            </a:r>
            <a:r>
              <a:rPr lang="it-IT" sz="2200" dirty="0"/>
              <a:t>, </a:t>
            </a:r>
            <a:r>
              <a:rPr lang="it-IT" sz="2200" dirty="0" err="1"/>
              <a:t>insomnia</a:t>
            </a:r>
            <a:r>
              <a:rPr lang="it-IT" sz="2200" dirty="0"/>
              <a:t>, </a:t>
            </a:r>
            <a:r>
              <a:rPr lang="it-IT" sz="2200" dirty="0" smtClean="0"/>
              <a:t>				  </a:t>
            </a:r>
            <a:r>
              <a:rPr lang="it-IT" sz="2200" dirty="0" err="1" smtClean="0"/>
              <a:t>paraesthesia</a:t>
            </a:r>
            <a:r>
              <a:rPr lang="it-IT" sz="2200" dirty="0"/>
              <a:t>, </a:t>
            </a:r>
            <a:r>
              <a:rPr lang="it-IT" sz="2200" dirty="0" err="1"/>
              <a:t>confusion</a:t>
            </a:r>
            <a:r>
              <a:rPr lang="it-IT" sz="2200" dirty="0"/>
              <a:t>, </a:t>
            </a:r>
            <a:r>
              <a:rPr lang="it-IT" sz="2200" dirty="0" err="1"/>
              <a:t>depression</a:t>
            </a:r>
            <a:r>
              <a:rPr lang="it-IT" sz="2200" dirty="0"/>
              <a:t>, </a:t>
            </a:r>
            <a:r>
              <a:rPr lang="it-IT" sz="2200" dirty="0" err="1" smtClean="0"/>
              <a:t>dizziness</a:t>
            </a:r>
            <a:r>
              <a:rPr lang="it-IT" sz="2200" dirty="0"/>
              <a:t>, </a:t>
            </a:r>
            <a:r>
              <a:rPr lang="it-IT" sz="2200" dirty="0" smtClean="0"/>
              <a:t>				  </a:t>
            </a:r>
            <a:r>
              <a:rPr lang="it-IT" sz="2200" dirty="0" err="1" smtClean="0"/>
              <a:t>convulsions</a:t>
            </a:r>
            <a:r>
              <a:rPr lang="it-IT" sz="2200" dirty="0"/>
              <a:t>, </a:t>
            </a:r>
            <a:r>
              <a:rPr lang="it-IT" sz="2200" dirty="0" err="1"/>
              <a:t>incoordination</a:t>
            </a:r>
            <a:r>
              <a:rPr lang="it-IT" sz="2200" dirty="0" smtClean="0"/>
              <a:t>, </a:t>
            </a:r>
            <a:r>
              <a:rPr lang="it-IT" sz="2200" dirty="0" err="1" smtClean="0"/>
              <a:t>psychosis</a:t>
            </a:r>
            <a:r>
              <a:rPr lang="it-IT" sz="2200" dirty="0"/>
              <a:t>, </a:t>
            </a:r>
          </a:p>
          <a:p>
            <a:endParaRPr lang="en-US" sz="800" dirty="0" smtClean="0"/>
          </a:p>
          <a:p>
            <a:r>
              <a:rPr lang="en-US" sz="2200" b="1" dirty="0" smtClean="0"/>
              <a:t>Cytokine </a:t>
            </a:r>
            <a:r>
              <a:rPr lang="en-US" sz="2200" b="1" dirty="0"/>
              <a:t>inhibitors </a:t>
            </a:r>
            <a:r>
              <a:rPr lang="en-US" sz="2200" dirty="0" smtClean="0"/>
              <a:t>	  Demyelinating disorders, seizures,</a:t>
            </a:r>
            <a:r>
              <a:rPr lang="it-IT" sz="2200" dirty="0" smtClean="0"/>
              <a:t> </a:t>
            </a:r>
            <a:r>
              <a:rPr lang="it-IT" sz="2200" dirty="0" err="1"/>
              <a:t>drowsiness</a:t>
            </a:r>
            <a:r>
              <a:rPr lang="it-IT" sz="2200" dirty="0"/>
              <a:t>, </a:t>
            </a:r>
            <a:r>
              <a:rPr lang="it-IT" sz="2200" dirty="0" smtClean="0"/>
              <a:t>				  </a:t>
            </a:r>
            <a:r>
              <a:rPr lang="it-IT" sz="2200" dirty="0" err="1" smtClean="0"/>
              <a:t>dizziness</a:t>
            </a:r>
            <a:r>
              <a:rPr lang="it-IT" sz="2200" dirty="0"/>
              <a:t>, </a:t>
            </a:r>
            <a:r>
              <a:rPr lang="it-IT" sz="2200" dirty="0" err="1" smtClean="0"/>
              <a:t>paraesthesia</a:t>
            </a:r>
            <a:r>
              <a:rPr lang="it-IT" sz="2200" dirty="0" smtClean="0"/>
              <a:t>, PML </a:t>
            </a:r>
          </a:p>
          <a:p>
            <a:endParaRPr lang="it-IT" sz="800" dirty="0" smtClean="0"/>
          </a:p>
          <a:p>
            <a:r>
              <a:rPr lang="it-IT" sz="2200" b="1" dirty="0" err="1" smtClean="0"/>
              <a:t>Leflunomide</a:t>
            </a:r>
            <a:r>
              <a:rPr lang="it-IT" sz="2200" dirty="0" smtClean="0"/>
              <a:t> 		  </a:t>
            </a:r>
            <a:r>
              <a:rPr lang="it-IT" sz="2200" dirty="0" err="1" smtClean="0"/>
              <a:t>Headache</a:t>
            </a:r>
            <a:r>
              <a:rPr lang="it-IT" sz="2200" dirty="0"/>
              <a:t>, </a:t>
            </a:r>
            <a:r>
              <a:rPr lang="it-IT" sz="2200" dirty="0" err="1"/>
              <a:t>dizziness</a:t>
            </a:r>
            <a:r>
              <a:rPr lang="it-IT" sz="2200" dirty="0" smtClean="0"/>
              <a:t>, </a:t>
            </a:r>
            <a:r>
              <a:rPr lang="it-IT" sz="2200" dirty="0" err="1"/>
              <a:t>paraesthesia</a:t>
            </a:r>
            <a:endParaRPr lang="it-IT" sz="2200" dirty="0"/>
          </a:p>
          <a:p>
            <a:endParaRPr lang="en-US" sz="800" dirty="0" smtClean="0"/>
          </a:p>
          <a:p>
            <a:r>
              <a:rPr lang="en-US" sz="2200" b="1" dirty="0" smtClean="0"/>
              <a:t>Methotrexate </a:t>
            </a:r>
            <a:r>
              <a:rPr lang="en-US" sz="2200" dirty="0" smtClean="0"/>
              <a:t>		  Dizziness</a:t>
            </a:r>
            <a:r>
              <a:rPr lang="en-US" sz="2200" dirty="0"/>
              <a:t>, drowsiness, malaise, headache, mood </a:t>
            </a:r>
            <a:r>
              <a:rPr lang="en-US" sz="2200" dirty="0" smtClean="0"/>
              <a:t>			  changes</a:t>
            </a:r>
          </a:p>
          <a:p>
            <a:endParaRPr lang="en-US" sz="800" dirty="0" smtClean="0"/>
          </a:p>
          <a:p>
            <a:r>
              <a:rPr lang="en-US" sz="2200" b="1" dirty="0" smtClean="0"/>
              <a:t>Mycophenolate </a:t>
            </a:r>
            <a:r>
              <a:rPr lang="en-US" sz="2200" dirty="0" smtClean="0"/>
              <a:t>	  Insomnia</a:t>
            </a:r>
            <a:r>
              <a:rPr lang="en-US" sz="2200" dirty="0"/>
              <a:t>, headache, tremor</a:t>
            </a:r>
          </a:p>
          <a:p>
            <a:endParaRPr lang="it-IT" sz="800" dirty="0" smtClean="0"/>
          </a:p>
          <a:p>
            <a:r>
              <a:rPr lang="it-IT" sz="2200" b="1" dirty="0" err="1" smtClean="0"/>
              <a:t>NSAIDs</a:t>
            </a:r>
            <a:r>
              <a:rPr lang="it-IT" sz="2200" b="1" dirty="0" smtClean="0"/>
              <a:t> 	</a:t>
            </a:r>
            <a:r>
              <a:rPr lang="it-IT" sz="2200" dirty="0" smtClean="0"/>
              <a:t>		  </a:t>
            </a:r>
            <a:r>
              <a:rPr lang="it-IT" sz="2200" dirty="0" err="1" smtClean="0"/>
              <a:t>Headache</a:t>
            </a:r>
            <a:r>
              <a:rPr lang="it-IT" sz="2200" dirty="0"/>
              <a:t>, </a:t>
            </a:r>
            <a:r>
              <a:rPr lang="it-IT" sz="2200" dirty="0" err="1"/>
              <a:t>dizziness</a:t>
            </a:r>
            <a:r>
              <a:rPr lang="it-IT" sz="2200" dirty="0"/>
              <a:t>, </a:t>
            </a:r>
            <a:r>
              <a:rPr lang="it-IT" sz="2200" dirty="0" err="1" smtClean="0"/>
              <a:t>depression</a:t>
            </a:r>
            <a:r>
              <a:rPr lang="it-IT" sz="2200" dirty="0" smtClean="0"/>
              <a:t>, </a:t>
            </a:r>
            <a:r>
              <a:rPr lang="it-IT" sz="2200" dirty="0" err="1" smtClean="0"/>
              <a:t>aseptic</a:t>
            </a:r>
            <a:r>
              <a:rPr lang="it-IT" sz="2200" dirty="0" smtClean="0"/>
              <a:t> 				  </a:t>
            </a:r>
            <a:r>
              <a:rPr lang="it-IT" sz="2200" dirty="0" err="1" smtClean="0"/>
              <a:t>meningitis</a:t>
            </a:r>
            <a:endParaRPr lang="it-IT" sz="2200" dirty="0"/>
          </a:p>
          <a:p>
            <a:endParaRPr lang="it-IT" sz="800" dirty="0" smtClean="0"/>
          </a:p>
          <a:p>
            <a:r>
              <a:rPr lang="it-IT" sz="2200" b="1" dirty="0" err="1" smtClean="0"/>
              <a:t>Sulfasalazine</a:t>
            </a:r>
            <a:r>
              <a:rPr lang="it-IT" sz="2200" b="1" dirty="0" smtClean="0"/>
              <a:t> </a:t>
            </a:r>
            <a:r>
              <a:rPr lang="it-IT" sz="2200" dirty="0" smtClean="0"/>
              <a:t>		  </a:t>
            </a:r>
            <a:r>
              <a:rPr lang="it-IT" sz="2200" dirty="0" err="1" smtClean="0"/>
              <a:t>Ataxia</a:t>
            </a:r>
            <a:r>
              <a:rPr lang="it-IT" sz="2200" dirty="0"/>
              <a:t>, </a:t>
            </a:r>
            <a:r>
              <a:rPr lang="it-IT" sz="2200" dirty="0" err="1"/>
              <a:t>aseptic</a:t>
            </a:r>
            <a:r>
              <a:rPr lang="it-IT" sz="2200" dirty="0"/>
              <a:t> </a:t>
            </a:r>
            <a:r>
              <a:rPr lang="it-IT" sz="2200" dirty="0" err="1"/>
              <a:t>meningitis</a:t>
            </a:r>
            <a:r>
              <a:rPr lang="it-IT" sz="2200" dirty="0"/>
              <a:t>, </a:t>
            </a:r>
            <a:r>
              <a:rPr lang="it-IT" sz="2200" dirty="0" err="1" smtClean="0"/>
              <a:t>vertigo</a:t>
            </a:r>
            <a:r>
              <a:rPr lang="it-IT" sz="2200" dirty="0" smtClean="0"/>
              <a:t>, </a:t>
            </a:r>
            <a:r>
              <a:rPr lang="it-IT" sz="2200" dirty="0" err="1" smtClean="0"/>
              <a:t>insomnia</a:t>
            </a:r>
            <a:r>
              <a:rPr lang="it-IT" sz="2200" dirty="0"/>
              <a:t>, </a:t>
            </a:r>
            <a:r>
              <a:rPr lang="it-IT" sz="2200" dirty="0" smtClean="0"/>
              <a:t>				  </a:t>
            </a:r>
            <a:r>
              <a:rPr lang="it-IT" sz="2200" dirty="0" err="1" smtClean="0"/>
              <a:t>depression</a:t>
            </a:r>
            <a:r>
              <a:rPr lang="it-IT" sz="2200" dirty="0"/>
              <a:t>, </a:t>
            </a:r>
            <a:r>
              <a:rPr lang="it-IT" sz="2200" dirty="0" err="1" smtClean="0"/>
              <a:t>hallucinations</a:t>
            </a:r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510" y="116632"/>
            <a:ext cx="9031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Don’t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forget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drug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induced</a:t>
            </a:r>
            <a:r>
              <a:rPr lang="it-IT" sz="2400" b="1" dirty="0" smtClean="0">
                <a:solidFill>
                  <a:schemeClr val="bg1"/>
                </a:solidFill>
              </a:rPr>
              <a:t> neuro-</a:t>
            </a:r>
            <a:r>
              <a:rPr lang="it-IT" sz="2400" b="1" dirty="0" err="1" smtClean="0">
                <a:solidFill>
                  <a:schemeClr val="bg1"/>
                </a:solidFill>
              </a:rPr>
              <a:t>psychiatric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syndrome</a:t>
            </a:r>
            <a:r>
              <a:rPr lang="it-IT" sz="2400" b="1" dirty="0" smtClean="0">
                <a:solidFill>
                  <a:schemeClr val="bg1"/>
                </a:solidFill>
              </a:rPr>
              <a:t>/</a:t>
            </a:r>
            <a:r>
              <a:rPr lang="it-IT" sz="2400" b="1" dirty="0" err="1" smtClean="0">
                <a:solidFill>
                  <a:schemeClr val="bg1"/>
                </a:solidFill>
              </a:rPr>
              <a:t>symtoms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8748" y="44624"/>
            <a:ext cx="902965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 sz="2800" dirty="0" smtClean="0"/>
              <a:t>Epidemiologia del coinvolgimento neurologico nel m. di </a:t>
            </a:r>
            <a:r>
              <a:rPr lang="it-IT" altLang="it-IT" sz="2800" dirty="0" err="1" smtClean="0"/>
              <a:t>Behçet</a:t>
            </a:r>
            <a:endParaRPr lang="it-IT" altLang="it-IT" sz="2800" dirty="0">
              <a:latin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1625" y="1066800"/>
            <a:ext cx="8435323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dirty="0"/>
              <a:t>Frequenza: 	</a:t>
            </a:r>
            <a:r>
              <a:rPr lang="it-IT" altLang="it-IT" dirty="0">
                <a:solidFill>
                  <a:srgbClr val="C00000"/>
                </a:solidFill>
              </a:rPr>
              <a:t>5.3 - </a:t>
            </a:r>
            <a:r>
              <a:rPr lang="it-IT" altLang="it-IT" dirty="0" smtClean="0">
                <a:solidFill>
                  <a:srgbClr val="C00000"/>
                </a:solidFill>
              </a:rPr>
              <a:t> 38 </a:t>
            </a:r>
            <a:r>
              <a:rPr lang="it-IT" altLang="it-IT" dirty="0">
                <a:solidFill>
                  <a:srgbClr val="C00000"/>
                </a:solidFill>
              </a:rPr>
              <a:t>% </a:t>
            </a:r>
            <a:r>
              <a:rPr lang="it-IT" altLang="it-IT" dirty="0"/>
              <a:t>dei pazienti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		4.8 - 5.3 </a:t>
            </a:r>
            <a:r>
              <a:rPr lang="it-IT" altLang="it-IT" dirty="0" smtClean="0">
                <a:solidFill>
                  <a:srgbClr val="C00000"/>
                </a:solidFill>
              </a:rPr>
              <a:t>% </a:t>
            </a:r>
            <a:r>
              <a:rPr lang="it-IT" altLang="it-IT" i="1" dirty="0" smtClean="0"/>
              <a:t>studi </a:t>
            </a:r>
            <a:r>
              <a:rPr lang="it-IT" altLang="it-IT" i="1" dirty="0"/>
              <a:t>clinici</a:t>
            </a:r>
          </a:p>
          <a:p>
            <a:r>
              <a:rPr lang="it-IT" altLang="it-IT" sz="1400" b="0" dirty="0"/>
              <a:t>                                   				</a:t>
            </a:r>
            <a:r>
              <a:rPr lang="it-IT" altLang="it-IT" sz="1400" b="0" dirty="0" err="1"/>
              <a:t>Akman-Demir</a:t>
            </a:r>
            <a:r>
              <a:rPr lang="it-IT" altLang="it-IT" sz="1400" b="0" dirty="0"/>
              <a:t> G et al. Brain 1999</a:t>
            </a:r>
          </a:p>
          <a:p>
            <a:r>
              <a:rPr lang="it-IT" altLang="it-IT" sz="1400" b="0" dirty="0"/>
              <a:t>                                              			Siva A et al. J </a:t>
            </a:r>
            <a:r>
              <a:rPr lang="it-IT" altLang="it-IT" sz="1400" b="0" dirty="0" err="1"/>
              <a:t>Neurol</a:t>
            </a:r>
            <a:r>
              <a:rPr lang="it-IT" altLang="it-IT" sz="1400" b="0" dirty="0"/>
              <a:t> 2001</a:t>
            </a:r>
            <a:r>
              <a:rPr lang="it-IT" altLang="it-IT" sz="2000" dirty="0"/>
              <a:t> </a:t>
            </a:r>
          </a:p>
          <a:p>
            <a:r>
              <a:rPr lang="it-IT" altLang="it-IT" i="1" dirty="0">
                <a:solidFill>
                  <a:srgbClr val="C00000"/>
                </a:solidFill>
              </a:rPr>
              <a:t>		     </a:t>
            </a:r>
            <a:r>
              <a:rPr lang="it-IT" altLang="it-IT" i="1" dirty="0" smtClean="0">
                <a:solidFill>
                  <a:srgbClr val="C00000"/>
                </a:solidFill>
              </a:rPr>
              <a:t>    </a:t>
            </a:r>
            <a:r>
              <a:rPr lang="it-IT" altLang="it-IT" dirty="0" smtClean="0">
                <a:solidFill>
                  <a:srgbClr val="C00000"/>
                </a:solidFill>
              </a:rPr>
              <a:t>20 % </a:t>
            </a:r>
            <a:r>
              <a:rPr lang="it-IT" altLang="it-IT" i="1" dirty="0" smtClean="0"/>
              <a:t>studi </a:t>
            </a:r>
            <a:r>
              <a:rPr lang="it-IT" altLang="it-IT" i="1" dirty="0"/>
              <a:t>autoptici</a:t>
            </a:r>
          </a:p>
          <a:p>
            <a:r>
              <a:rPr lang="it-IT" altLang="it-IT" dirty="0"/>
              <a:t>                                      		</a:t>
            </a:r>
            <a:r>
              <a:rPr lang="it-IT" altLang="it-IT" sz="1400" b="0" dirty="0" err="1"/>
              <a:t>Lakhanpal</a:t>
            </a:r>
            <a:r>
              <a:rPr lang="it-IT" altLang="it-IT" sz="1400" b="0" dirty="0"/>
              <a:t> S et al. </a:t>
            </a:r>
            <a:r>
              <a:rPr lang="it-IT" altLang="it-IT" sz="1400" b="0" dirty="0" err="1"/>
              <a:t>Hum</a:t>
            </a:r>
            <a:r>
              <a:rPr lang="it-IT" altLang="it-IT" sz="1400" b="0" dirty="0"/>
              <a:t> </a:t>
            </a:r>
            <a:r>
              <a:rPr lang="it-IT" altLang="it-IT" sz="1400" b="0" dirty="0" err="1"/>
              <a:t>Pathol</a:t>
            </a:r>
            <a:r>
              <a:rPr lang="it-IT" altLang="it-IT" sz="1400" b="0" dirty="0"/>
              <a:t> 1985</a:t>
            </a:r>
          </a:p>
          <a:p>
            <a:r>
              <a:rPr lang="it-IT" altLang="it-IT" dirty="0"/>
              <a:t>Sex ratio :   	</a:t>
            </a:r>
            <a:r>
              <a:rPr lang="it-IT" altLang="it-IT" dirty="0">
                <a:solidFill>
                  <a:srgbClr val="C00000"/>
                </a:solidFill>
              </a:rPr>
              <a:t>M / F</a:t>
            </a:r>
            <a:r>
              <a:rPr lang="it-IT" altLang="it-IT" b="0" dirty="0">
                <a:solidFill>
                  <a:srgbClr val="C00000"/>
                </a:solidFill>
              </a:rPr>
              <a:t> =</a:t>
            </a:r>
            <a:r>
              <a:rPr lang="it-IT" altLang="it-IT" dirty="0">
                <a:solidFill>
                  <a:srgbClr val="C00000"/>
                </a:solidFill>
              </a:rPr>
              <a:t> 3 : 1</a:t>
            </a:r>
          </a:p>
          <a:p>
            <a:endParaRPr lang="it-IT" altLang="it-IT" dirty="0"/>
          </a:p>
          <a:p>
            <a:r>
              <a:rPr lang="it-IT" altLang="it-IT" dirty="0"/>
              <a:t>Esordio:  in genere 4 - 6 aa dopo l’esordio della </a:t>
            </a:r>
            <a:r>
              <a:rPr lang="it-IT" altLang="it-IT" dirty="0" smtClean="0"/>
              <a:t>malattia;</a:t>
            </a:r>
            <a:endParaRPr lang="it-IT" altLang="it-IT" dirty="0"/>
          </a:p>
          <a:p>
            <a:r>
              <a:rPr lang="it-IT" altLang="it-IT" dirty="0"/>
              <a:t>                 nel 10% circa prima o all’esordio della malattia</a:t>
            </a:r>
          </a:p>
          <a:p>
            <a:endParaRPr lang="it-IT" altLang="it-IT" dirty="0"/>
          </a:p>
          <a:p>
            <a:r>
              <a:rPr lang="it-IT" altLang="it-IT" dirty="0"/>
              <a:t>Età media all’esordio: </a:t>
            </a:r>
            <a:r>
              <a:rPr lang="it-IT" altLang="it-IT" dirty="0">
                <a:solidFill>
                  <a:srgbClr val="C00000"/>
                </a:solidFill>
              </a:rPr>
              <a:t>terza decade</a:t>
            </a:r>
          </a:p>
          <a:p>
            <a:r>
              <a:rPr lang="it-IT" altLang="it-IT" dirty="0"/>
              <a:t>	31.5 </a:t>
            </a:r>
            <a:r>
              <a:rPr lang="it-IT" altLang="it-IT" dirty="0">
                <a:sym typeface="Symbol" pitchFamily="18" charset="2"/>
              </a:rPr>
              <a:t> 8.9 </a:t>
            </a:r>
            <a:r>
              <a:rPr lang="it-IT" altLang="it-IT" sz="1800" b="0" dirty="0">
                <a:sym typeface="Symbol" pitchFamily="18" charset="2"/>
              </a:rPr>
              <a:t>(</a:t>
            </a:r>
            <a:r>
              <a:rPr lang="it-IT" altLang="it-IT" sz="1800" b="0" dirty="0" err="1">
                <a:sym typeface="Symbol" pitchFamily="18" charset="2"/>
              </a:rPr>
              <a:t>Akman-Demir</a:t>
            </a:r>
            <a:r>
              <a:rPr lang="it-IT" altLang="it-IT" sz="1800" b="0" dirty="0">
                <a:sym typeface="Symbol" pitchFamily="18" charset="2"/>
              </a:rPr>
              <a:t> G et al. Brain 1999)</a:t>
            </a:r>
            <a:endParaRPr lang="it-IT" altLang="it-IT" b="0" dirty="0">
              <a:sym typeface="Symbol" pitchFamily="18" charset="2"/>
            </a:endParaRPr>
          </a:p>
          <a:p>
            <a:r>
              <a:rPr lang="it-IT" altLang="it-IT" dirty="0">
                <a:sym typeface="Symbol" pitchFamily="18" charset="2"/>
              </a:rPr>
              <a:t>	32.0  8.7 </a:t>
            </a:r>
            <a:r>
              <a:rPr lang="it-IT" altLang="it-IT" sz="1800" b="0" dirty="0">
                <a:sym typeface="Symbol" pitchFamily="18" charset="2"/>
              </a:rPr>
              <a:t>(Siva A et al. J </a:t>
            </a:r>
            <a:r>
              <a:rPr lang="it-IT" altLang="it-IT" sz="1800" b="0" dirty="0" err="1">
                <a:sym typeface="Symbol" pitchFamily="18" charset="2"/>
              </a:rPr>
              <a:t>Neurol</a:t>
            </a:r>
            <a:r>
              <a:rPr lang="it-IT" altLang="it-IT" sz="1800" b="0" dirty="0">
                <a:sym typeface="Symbol" pitchFamily="18" charset="2"/>
              </a:rPr>
              <a:t> 2001)</a:t>
            </a:r>
            <a:endParaRPr lang="it-IT" altLang="it-IT" sz="2000" b="0" dirty="0">
              <a:sym typeface="Symbol" pitchFamily="18" charset="2"/>
            </a:endParaRPr>
          </a:p>
          <a:p>
            <a:r>
              <a:rPr lang="it-IT" altLang="it-IT" dirty="0">
                <a:sym typeface="Symbol" pitchFamily="18" charset="2"/>
              </a:rPr>
              <a:t>	30.2</a:t>
            </a:r>
            <a:r>
              <a:rPr lang="it-IT" altLang="it-IT" sz="2000" dirty="0">
                <a:sym typeface="Symbol" pitchFamily="18" charset="2"/>
              </a:rPr>
              <a:t> </a:t>
            </a:r>
            <a:r>
              <a:rPr lang="it-IT" altLang="it-IT" dirty="0">
                <a:sym typeface="Symbol" pitchFamily="18" charset="2"/>
              </a:rPr>
              <a:t> </a:t>
            </a:r>
            <a:r>
              <a:rPr lang="it-IT" altLang="it-IT" dirty="0" smtClean="0">
                <a:sym typeface="Symbol" pitchFamily="18" charset="2"/>
              </a:rPr>
              <a:t>8.5 </a:t>
            </a:r>
            <a:r>
              <a:rPr lang="it-IT" altLang="it-IT" sz="1800" b="0" dirty="0">
                <a:sym typeface="Symbol" pitchFamily="18" charset="2"/>
              </a:rPr>
              <a:t>(</a:t>
            </a:r>
            <a:r>
              <a:rPr lang="it-IT" altLang="it-IT" sz="1800" b="0" dirty="0" err="1">
                <a:sym typeface="Symbol" pitchFamily="18" charset="2"/>
              </a:rPr>
              <a:t>Koçer</a:t>
            </a:r>
            <a:r>
              <a:rPr lang="it-IT" altLang="it-IT" sz="1800" b="0" dirty="0">
                <a:sym typeface="Symbol" pitchFamily="18" charset="2"/>
              </a:rPr>
              <a:t> n et al. AJNR 1999)</a:t>
            </a:r>
            <a:r>
              <a:rPr lang="it-IT" altLang="it-IT" sz="2000" b="0" dirty="0">
                <a:sym typeface="Symbol" pitchFamily="18" charset="2"/>
              </a:rPr>
              <a:t> </a:t>
            </a:r>
            <a:endParaRPr lang="it-IT" altLang="it-IT" sz="2000" b="0" dirty="0"/>
          </a:p>
        </p:txBody>
      </p:sp>
    </p:spTree>
    <p:extLst>
      <p:ext uri="{BB962C8B-B14F-4D97-AF65-F5344CB8AC3E}">
        <p14:creationId xmlns:p14="http://schemas.microsoft.com/office/powerpoint/2010/main" val="204176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779912" y="6381328"/>
            <a:ext cx="5202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it-IT" b="1" i="1"/>
              <a:t>Clin Experiment Rheu 2009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8788"/>
            <a:ext cx="8169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855788" y="5220489"/>
            <a:ext cx="5308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CNS </a:t>
            </a:r>
            <a:r>
              <a:rPr lang="en-GB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   :     </a:t>
            </a:r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5 %</a:t>
            </a:r>
            <a:endParaRPr lang="en-GB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48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>
                <a:latin typeface="Arial" pitchFamily="34" charset="0"/>
              </a:rPr>
              <a:t>Classificazione Neuro-</a:t>
            </a:r>
            <a:r>
              <a:rPr lang="it-IT" altLang="it-IT" b="1" dirty="0" err="1" smtClean="0">
                <a:latin typeface="Arial" pitchFamily="34" charset="0"/>
              </a:rPr>
              <a:t>Behcet</a:t>
            </a:r>
            <a:endParaRPr lang="it-IT" altLang="it-IT" b="1" dirty="0" smtClean="0">
              <a:latin typeface="Arial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932363" y="1602677"/>
            <a:ext cx="3168029" cy="29759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cs typeface="+mn-cs"/>
              </a:rPr>
              <a:t>Non-Parenchimale</a:t>
            </a:r>
            <a:endParaRPr lang="it-IT" sz="28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it-IT" sz="2800" b="1" dirty="0" err="1">
                <a:solidFill>
                  <a:prstClr val="black"/>
                </a:solidFill>
                <a:latin typeface="Calibri"/>
                <a:cs typeface="+mn-cs"/>
              </a:rPr>
              <a:t>Extra-assiale</a:t>
            </a:r>
            <a:r>
              <a:rPr lang="it-IT" sz="2800" b="1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  <a:latin typeface="Calibri"/>
                <a:cs typeface="+mn-cs"/>
              </a:rPr>
              <a:t>Trombosi </a:t>
            </a:r>
            <a:r>
              <a:rPr lang="it-IT" sz="2000" i="1" dirty="0" smtClean="0">
                <a:solidFill>
                  <a:prstClr val="black"/>
                </a:solidFill>
                <a:latin typeface="Calibri"/>
                <a:cs typeface="+mn-cs"/>
              </a:rPr>
              <a:t>venosa                          </a:t>
            </a:r>
            <a:r>
              <a:rPr lang="it-IT" sz="2000" i="1" dirty="0">
                <a:solidFill>
                  <a:prstClr val="black"/>
                </a:solidFill>
                <a:latin typeface="Calibri"/>
                <a:cs typeface="+mn-cs"/>
              </a:rPr>
              <a:t>cerebrale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  <a:latin typeface="Calibri"/>
                <a:cs typeface="+mn-cs"/>
              </a:rPr>
              <a:t>Aneurismi intracranici/dissecazione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  <a:latin typeface="Calibri"/>
                <a:cs typeface="+mn-cs"/>
              </a:rPr>
              <a:t>Aneurismi extracranici/dissecazione</a:t>
            </a:r>
          </a:p>
        </p:txBody>
      </p:sp>
      <p:sp>
        <p:nvSpPr>
          <p:cNvPr id="94213" name="Rettangolo 4"/>
          <p:cNvSpPr>
            <a:spLocks noChangeArrowheads="1"/>
          </p:cNvSpPr>
          <p:nvPr/>
        </p:nvSpPr>
        <p:spPr bwMode="auto">
          <a:xfrm>
            <a:off x="436480" y="1008024"/>
            <a:ext cx="4557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3200" b="1" dirty="0">
                <a:solidFill>
                  <a:srgbClr val="C00000"/>
                </a:solidFill>
                <a:latin typeface="Calibri" pitchFamily="34" charset="0"/>
              </a:rPr>
              <a:t>Sistema Nervoso Centrale</a:t>
            </a:r>
            <a:endParaRPr lang="it-IT" altLang="it-IT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4214" name="Rettangolo 5"/>
          <p:cNvSpPr>
            <a:spLocks noChangeArrowheads="1"/>
          </p:cNvSpPr>
          <p:nvPr/>
        </p:nvSpPr>
        <p:spPr bwMode="auto">
          <a:xfrm>
            <a:off x="467544" y="4286534"/>
            <a:ext cx="475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3200" b="1" dirty="0">
                <a:solidFill>
                  <a:srgbClr val="C00000"/>
                </a:solidFill>
                <a:latin typeface="Calibri" pitchFamily="34" charset="0"/>
              </a:rPr>
              <a:t>Sistema Nervoso Periferico</a:t>
            </a:r>
            <a:endParaRPr lang="it-IT" altLang="it-IT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4215" name="Rettangolo 6"/>
          <p:cNvSpPr>
            <a:spLocks noChangeArrowheads="1"/>
          </p:cNvSpPr>
          <p:nvPr/>
        </p:nvSpPr>
        <p:spPr bwMode="auto">
          <a:xfrm>
            <a:off x="467544" y="4726272"/>
            <a:ext cx="547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2000" i="1" dirty="0">
                <a:solidFill>
                  <a:srgbClr val="000000"/>
                </a:solidFill>
                <a:latin typeface="Calibri" pitchFamily="34" charset="0"/>
              </a:rPr>
              <a:t>Neuropatie periferiche e </a:t>
            </a:r>
            <a:r>
              <a:rPr lang="it-IT" altLang="it-IT" sz="2000" i="1" dirty="0" err="1">
                <a:solidFill>
                  <a:srgbClr val="000000"/>
                </a:solidFill>
                <a:latin typeface="Calibri" pitchFamily="34" charset="0"/>
              </a:rPr>
              <a:t>mononeurite</a:t>
            </a:r>
            <a:r>
              <a:rPr lang="it-IT" altLang="it-IT" sz="2000" i="1" dirty="0">
                <a:solidFill>
                  <a:srgbClr val="000000"/>
                </a:solidFill>
                <a:latin typeface="Calibri" pitchFamily="34" charset="0"/>
              </a:rPr>
              <a:t> multipla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i="1" dirty="0">
                <a:solidFill>
                  <a:srgbClr val="000000"/>
                </a:solidFill>
                <a:latin typeface="Calibri" pitchFamily="34" charset="0"/>
              </a:rPr>
              <a:t>Miopatie e miositi</a:t>
            </a:r>
          </a:p>
        </p:txBody>
      </p:sp>
      <p:sp>
        <p:nvSpPr>
          <p:cNvPr id="94216" name="Rettangolo 7"/>
          <p:cNvSpPr>
            <a:spLocks noChangeArrowheads="1"/>
          </p:cNvSpPr>
          <p:nvPr/>
        </p:nvSpPr>
        <p:spPr bwMode="auto">
          <a:xfrm>
            <a:off x="467544" y="5446997"/>
            <a:ext cx="261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3200" b="1" dirty="0">
                <a:solidFill>
                  <a:srgbClr val="C00000"/>
                </a:solidFill>
                <a:latin typeface="Calibri" pitchFamily="34" charset="0"/>
              </a:rPr>
              <a:t>Altre sindromi</a:t>
            </a:r>
            <a:endParaRPr lang="it-IT" altLang="it-IT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4217" name="Rettangolo 8"/>
          <p:cNvSpPr>
            <a:spLocks noChangeArrowheads="1"/>
          </p:cNvSpPr>
          <p:nvPr/>
        </p:nvSpPr>
        <p:spPr bwMode="auto">
          <a:xfrm>
            <a:off x="467544" y="6039134"/>
            <a:ext cx="6697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2000" i="1">
                <a:solidFill>
                  <a:srgbClr val="000000"/>
                </a:solidFill>
                <a:latin typeface="Calibri" pitchFamily="34" charset="0"/>
              </a:rPr>
              <a:t>Tumor like neuro-BD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i="1">
                <a:solidFill>
                  <a:srgbClr val="000000"/>
                </a:solidFill>
                <a:latin typeface="Calibri" pitchFamily="34" charset="0"/>
              </a:rPr>
              <a:t>Sintomi psichiatrici</a:t>
            </a:r>
          </a:p>
        </p:txBody>
      </p:sp>
      <p:sp>
        <p:nvSpPr>
          <p:cNvPr id="13" name="Rettangolo 9"/>
          <p:cNvSpPr>
            <a:spLocks noChangeArrowheads="1"/>
          </p:cNvSpPr>
          <p:nvPr/>
        </p:nvSpPr>
        <p:spPr bwMode="auto">
          <a:xfrm>
            <a:off x="2627482" y="1910270"/>
            <a:ext cx="180050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1600" b="1" dirty="0" smtClean="0">
                <a:solidFill>
                  <a:srgbClr val="C00000"/>
                </a:solidFill>
              </a:rPr>
              <a:t>SMALL VESSEL</a:t>
            </a:r>
            <a:endParaRPr lang="it-IT" altLang="it-IT" sz="1600" dirty="0"/>
          </a:p>
        </p:txBody>
      </p:sp>
      <p:sp>
        <p:nvSpPr>
          <p:cNvPr id="14" name="Rettangolo 10"/>
          <p:cNvSpPr>
            <a:spLocks noChangeArrowheads="1"/>
          </p:cNvSpPr>
          <p:nvPr/>
        </p:nvSpPr>
        <p:spPr bwMode="auto">
          <a:xfrm>
            <a:off x="7165206" y="1910270"/>
            <a:ext cx="180050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it-IT" sz="1600" b="1" dirty="0" smtClean="0">
                <a:solidFill>
                  <a:srgbClr val="C00000"/>
                </a:solidFill>
              </a:rPr>
              <a:t>LARGE VESSEL</a:t>
            </a:r>
            <a:endParaRPr lang="it-IT" altLang="it-IT" sz="16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380312" y="2702358"/>
            <a:ext cx="1313180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36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800" b="1" dirty="0" smtClean="0">
                <a:sym typeface="Symbol" pitchFamily="18" charset="2"/>
              </a:rPr>
              <a:t>~ </a:t>
            </a:r>
            <a:r>
              <a:rPr lang="it-IT" altLang="it-IT" sz="2800" b="1" dirty="0">
                <a:sym typeface="Symbol" pitchFamily="18" charset="2"/>
              </a:rPr>
              <a:t>20 %</a:t>
            </a:r>
            <a:endParaRPr lang="it-IT" altLang="it-IT" sz="2400" dirty="0"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66092" y="2727906"/>
            <a:ext cx="1313180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36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800" b="1" dirty="0" smtClean="0">
                <a:sym typeface="Symbol" pitchFamily="18" charset="2"/>
              </a:rPr>
              <a:t>~ 80 </a:t>
            </a:r>
            <a:r>
              <a:rPr lang="it-IT" altLang="it-IT" sz="2800" b="1" dirty="0">
                <a:sym typeface="Symbol" pitchFamily="18" charset="2"/>
              </a:rPr>
              <a:t>%</a:t>
            </a:r>
            <a:endParaRPr lang="it-IT" altLang="it-IT" sz="2800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652120" y="4495439"/>
            <a:ext cx="2257168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36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400" b="1" dirty="0" err="1" smtClean="0">
                <a:sym typeface="Symbol" pitchFamily="18" charset="2"/>
              </a:rPr>
              <a:t>uncommon</a:t>
            </a:r>
            <a:endParaRPr lang="it-IT" altLang="it-IT" sz="2400" dirty="0"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98954" y="5508264"/>
            <a:ext cx="2257168" cy="461665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36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400" b="1" dirty="0" err="1" smtClean="0">
                <a:sym typeface="Symbol" pitchFamily="18" charset="2"/>
              </a:rPr>
              <a:t>uncommon</a:t>
            </a:r>
            <a:endParaRPr lang="it-IT" altLang="it-IT" sz="2400" dirty="0">
              <a:latin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90478" y="5940464"/>
            <a:ext cx="2704074" cy="9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it-IT" altLang="it-IT" sz="1600" dirty="0" err="1">
                <a:latin typeface="+mn-lt"/>
              </a:rPr>
              <a:t>Akmar-Demir</a:t>
            </a:r>
            <a:r>
              <a:rPr lang="it-IT" altLang="it-IT" sz="1600" dirty="0">
                <a:latin typeface="+mn-lt"/>
              </a:rPr>
              <a:t> et al. Brain 1999</a:t>
            </a:r>
          </a:p>
          <a:p>
            <a:pPr eaLnBrk="1" hangingPunct="1">
              <a:lnSpc>
                <a:spcPts val="1600"/>
              </a:lnSpc>
            </a:pPr>
            <a:r>
              <a:rPr lang="it-IT" altLang="it-IT" sz="1600" dirty="0">
                <a:latin typeface="+mn-lt"/>
              </a:rPr>
              <a:t>Siva A. et al. J </a:t>
            </a:r>
            <a:r>
              <a:rPr lang="it-IT" altLang="it-IT" sz="1600" dirty="0" err="1">
                <a:latin typeface="+mn-lt"/>
              </a:rPr>
              <a:t>Neurol</a:t>
            </a:r>
            <a:r>
              <a:rPr lang="it-IT" altLang="it-IT" sz="1600" dirty="0">
                <a:latin typeface="+mn-lt"/>
              </a:rPr>
              <a:t> 2001</a:t>
            </a:r>
          </a:p>
          <a:p>
            <a:pPr eaLnBrk="1" hangingPunct="1">
              <a:lnSpc>
                <a:spcPts val="1600"/>
              </a:lnSpc>
            </a:pPr>
            <a:r>
              <a:rPr lang="it-IT" altLang="it-IT" sz="1600" dirty="0">
                <a:latin typeface="+mn-lt"/>
              </a:rPr>
              <a:t>Siva  A </a:t>
            </a:r>
            <a:r>
              <a:rPr lang="it-IT" altLang="it-IT" sz="1600" dirty="0" err="1">
                <a:latin typeface="+mn-lt"/>
              </a:rPr>
              <a:t>Saip</a:t>
            </a:r>
            <a:r>
              <a:rPr lang="it-IT" altLang="it-IT" sz="1600" dirty="0">
                <a:latin typeface="+mn-lt"/>
              </a:rPr>
              <a:t> S, J </a:t>
            </a:r>
            <a:r>
              <a:rPr lang="it-IT" altLang="it-IT" sz="1600" dirty="0" err="1">
                <a:latin typeface="+mn-lt"/>
              </a:rPr>
              <a:t>Neurol</a:t>
            </a:r>
            <a:r>
              <a:rPr lang="it-IT" altLang="it-IT" sz="1600" dirty="0">
                <a:latin typeface="+mn-lt"/>
              </a:rPr>
              <a:t> </a:t>
            </a:r>
            <a:r>
              <a:rPr lang="it-IT" altLang="it-IT" sz="1600" dirty="0" smtClean="0">
                <a:latin typeface="+mn-lt"/>
              </a:rPr>
              <a:t>2009</a:t>
            </a:r>
          </a:p>
          <a:p>
            <a:pPr eaLnBrk="1" hangingPunct="1">
              <a:lnSpc>
                <a:spcPts val="1600"/>
              </a:lnSpc>
            </a:pPr>
            <a:r>
              <a:rPr lang="it-IT" altLang="it-IT" sz="1600" dirty="0" err="1" smtClean="0">
                <a:latin typeface="+mn-lt"/>
              </a:rPr>
              <a:t>Kalra</a:t>
            </a:r>
            <a:r>
              <a:rPr lang="it-IT" altLang="it-IT" sz="1600" dirty="0" smtClean="0">
                <a:latin typeface="+mn-lt"/>
              </a:rPr>
              <a:t> S et al. J </a:t>
            </a:r>
            <a:r>
              <a:rPr lang="it-IT" altLang="it-IT" sz="1600" dirty="0" err="1" smtClean="0">
                <a:latin typeface="+mn-lt"/>
              </a:rPr>
              <a:t>Neurol</a:t>
            </a:r>
            <a:r>
              <a:rPr lang="it-IT" altLang="it-IT" sz="1600" dirty="0" smtClean="0">
                <a:latin typeface="+mn-lt"/>
              </a:rPr>
              <a:t> 2014</a:t>
            </a:r>
            <a:endParaRPr lang="it-IT" altLang="it-IT" sz="1600" dirty="0">
              <a:latin typeface="+mn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-9799" y="620688"/>
            <a:ext cx="9149647" cy="36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</a:rPr>
              <a:t>ubtypes which differ </a:t>
            </a:r>
            <a:r>
              <a:rPr lang="en-US" dirty="0">
                <a:latin typeface="Calibri" panose="020F0502020204030204" pitchFamily="34" charset="0"/>
              </a:rPr>
              <a:t>by </a:t>
            </a:r>
            <a:r>
              <a:rPr lang="en-US" dirty="0" smtClean="0">
                <a:latin typeface="Calibri" panose="020F0502020204030204" pitchFamily="34" charset="0"/>
              </a:rPr>
              <a:t>clinical, neuro-radiological, </a:t>
            </a:r>
            <a:r>
              <a:rPr lang="it-IT" dirty="0" err="1" smtClean="0">
                <a:latin typeface="Calibri" panose="020F0502020204030204" pitchFamily="34" charset="0"/>
              </a:rPr>
              <a:t>pathological</a:t>
            </a:r>
            <a:r>
              <a:rPr lang="it-IT" dirty="0">
                <a:latin typeface="Calibri" panose="020F0502020204030204" pitchFamily="34" charset="0"/>
              </a:rPr>
              <a:t>, and </a:t>
            </a:r>
            <a:r>
              <a:rPr lang="it-IT" dirty="0" err="1">
                <a:latin typeface="Calibri" panose="020F0502020204030204" pitchFamily="34" charset="0"/>
              </a:rPr>
              <a:t>prognostic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characteristics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6544" y="1617105"/>
            <a:ext cx="4558531" cy="253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2800" b="1" dirty="0">
                <a:solidFill>
                  <a:prstClr val="black"/>
                </a:solidFill>
              </a:rPr>
              <a:t>Parenchimale                              </a:t>
            </a:r>
          </a:p>
          <a:p>
            <a:pPr marL="342900" lvl="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2800" b="1" dirty="0">
                <a:solidFill>
                  <a:prstClr val="black"/>
                </a:solidFill>
              </a:rPr>
              <a:t>(Intra-assiale)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i="1" dirty="0" err="1">
                <a:solidFill>
                  <a:prstClr val="black"/>
                </a:solidFill>
              </a:rPr>
              <a:t>Troncoencefalico</a:t>
            </a:r>
            <a:r>
              <a:rPr lang="it-IT" sz="2000" i="1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</a:rPr>
              <a:t>Midollo spinale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</a:rPr>
              <a:t>Cerebrale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</a:rPr>
              <a:t>Asintomatico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i="1" dirty="0">
                <a:solidFill>
                  <a:prstClr val="black"/>
                </a:solidFill>
              </a:rPr>
              <a:t>Neurite ottica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4213" grpId="0"/>
      <p:bldP spid="94214" grpId="0"/>
      <p:bldP spid="94215" grpId="0"/>
      <p:bldP spid="94216" grpId="0"/>
      <p:bldP spid="9421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261" y="59138"/>
            <a:ext cx="8911478" cy="524035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phenotypes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179512" y="1348313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usually </a:t>
            </a:r>
            <a:r>
              <a:rPr lang="en-US" sz="2200" dirty="0"/>
              <a:t>presents with </a:t>
            </a:r>
            <a:r>
              <a:rPr lang="en-US" sz="2200" dirty="0" smtClean="0"/>
              <a:t>: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a </a:t>
            </a:r>
            <a:r>
              <a:rPr lang="en-US" sz="2200" dirty="0"/>
              <a:t>sub-acute onset </a:t>
            </a:r>
            <a:r>
              <a:rPr lang="en-US" sz="2200" dirty="0" smtClean="0"/>
              <a:t>of </a:t>
            </a:r>
            <a:r>
              <a:rPr lang="en-US" sz="2200" b="1" i="1" dirty="0" smtClean="0"/>
              <a:t>brainstem </a:t>
            </a:r>
            <a:r>
              <a:rPr lang="en-US" sz="2200" b="1" i="1" dirty="0"/>
              <a:t>syndrome </a:t>
            </a:r>
            <a:r>
              <a:rPr lang="en-US" i="1" dirty="0" smtClean="0"/>
              <a:t>(with/without </a:t>
            </a:r>
            <a:r>
              <a:rPr lang="en-US" i="1" dirty="0"/>
              <a:t>other </a:t>
            </a:r>
            <a:r>
              <a:rPr lang="en-US" i="1" dirty="0" smtClean="0"/>
              <a:t>features)</a:t>
            </a:r>
          </a:p>
          <a:p>
            <a:pPr marL="742950" lvl="1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cerebral hemispheric </a:t>
            </a:r>
            <a:r>
              <a:rPr lang="en-US" sz="2200" dirty="0"/>
              <a:t>or spinal cord </a:t>
            </a:r>
            <a:r>
              <a:rPr lang="en-US" sz="2200" dirty="0" smtClean="0"/>
              <a:t>syndrome (multifocal)</a:t>
            </a:r>
            <a:endParaRPr lang="en-US" sz="800" dirty="0" smtClean="0"/>
          </a:p>
          <a:p>
            <a:pPr marL="285750" lvl="1" indent="-28575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features : pyramidal weakness, </a:t>
            </a:r>
            <a:r>
              <a:rPr lang="en-US" sz="2200" dirty="0" err="1" smtClean="0"/>
              <a:t>behavioural</a:t>
            </a:r>
            <a:r>
              <a:rPr lang="en-US" sz="2200" dirty="0" smtClean="0"/>
              <a:t> changes, </a:t>
            </a:r>
            <a:r>
              <a:rPr lang="en-US" sz="2200" b="1" dirty="0" smtClean="0"/>
              <a:t>headaches</a:t>
            </a:r>
            <a:r>
              <a:rPr lang="en-US" sz="2200" dirty="0" smtClean="0"/>
              <a:t>, </a:t>
            </a:r>
            <a:r>
              <a:rPr lang="en-US" sz="2200" dirty="0" err="1" smtClean="0"/>
              <a:t>ophthalmoplegia</a:t>
            </a:r>
            <a:r>
              <a:rPr lang="en-US" sz="2200" dirty="0" smtClean="0"/>
              <a:t>, optic neuropathy and sphincter changes. 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usually </a:t>
            </a:r>
            <a:r>
              <a:rPr lang="en-US" sz="2200" dirty="0"/>
              <a:t>follows a </a:t>
            </a:r>
            <a:r>
              <a:rPr lang="en-US" sz="2200" b="1" dirty="0" smtClean="0"/>
              <a:t>relapsing-remitting pattern</a:t>
            </a:r>
            <a:r>
              <a:rPr lang="en-US" sz="2200" dirty="0" smtClean="0"/>
              <a:t> </a:t>
            </a:r>
            <a:r>
              <a:rPr lang="en-US" sz="2200" dirty="0"/>
              <a:t>or a </a:t>
            </a:r>
            <a:r>
              <a:rPr lang="en-US" sz="2200" b="1" dirty="0"/>
              <a:t>primary/secondary progressive </a:t>
            </a:r>
            <a:r>
              <a:rPr lang="en-US" sz="2200" b="1" dirty="0" smtClean="0"/>
              <a:t>course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764704"/>
            <a:ext cx="87129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Parenchymal NBD </a:t>
            </a:r>
            <a:endParaRPr lang="it-IT" sz="2800" b="1" dirty="0"/>
          </a:p>
        </p:txBody>
      </p:sp>
      <p:sp>
        <p:nvSpPr>
          <p:cNvPr id="6" name="Rettangolo 5"/>
          <p:cNvSpPr/>
          <p:nvPr/>
        </p:nvSpPr>
        <p:spPr>
          <a:xfrm>
            <a:off x="179512" y="3933056"/>
            <a:ext cx="87129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Non-parenchymal </a:t>
            </a:r>
            <a:r>
              <a:rPr lang="en-US" sz="2800" b="1" dirty="0" smtClean="0">
                <a:solidFill>
                  <a:prstClr val="black"/>
                </a:solidFill>
              </a:rPr>
              <a:t>NBD (</a:t>
            </a:r>
            <a:r>
              <a:rPr lang="en-US" sz="2800" b="1" dirty="0" err="1" smtClean="0">
                <a:solidFill>
                  <a:prstClr val="black"/>
                </a:solidFill>
              </a:rPr>
              <a:t>vasculo</a:t>
            </a:r>
            <a:r>
              <a:rPr lang="en-US" sz="2800" b="1" dirty="0" smtClean="0">
                <a:solidFill>
                  <a:prstClr val="black"/>
                </a:solidFill>
              </a:rPr>
              <a:t>-NBD)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5703" y="4495179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</a:rPr>
              <a:t>commonly </a:t>
            </a:r>
            <a:r>
              <a:rPr lang="en-US" sz="2200" dirty="0">
                <a:solidFill>
                  <a:prstClr val="black"/>
                </a:solidFill>
              </a:rPr>
              <a:t>presents with </a:t>
            </a:r>
            <a:r>
              <a:rPr lang="en-US" sz="2200" b="1" dirty="0" smtClean="0">
                <a:solidFill>
                  <a:prstClr val="black"/>
                </a:solidFill>
              </a:rPr>
              <a:t>headache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and visual features secondary to </a:t>
            </a:r>
            <a:r>
              <a:rPr lang="en-US" sz="2200" b="1" dirty="0">
                <a:solidFill>
                  <a:prstClr val="black"/>
                </a:solidFill>
              </a:rPr>
              <a:t>intracranial hypertension</a:t>
            </a:r>
            <a:r>
              <a:rPr lang="en-US" sz="2200" dirty="0">
                <a:solidFill>
                  <a:prstClr val="black"/>
                </a:solidFill>
              </a:rPr>
              <a:t>, usually due to </a:t>
            </a:r>
            <a:r>
              <a:rPr lang="en-US" sz="2200" b="1" dirty="0">
                <a:solidFill>
                  <a:prstClr val="black"/>
                </a:solidFill>
              </a:rPr>
              <a:t>cerebral venous thrombosis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</a:rPr>
              <a:t>It </a:t>
            </a:r>
            <a:r>
              <a:rPr lang="en-US" sz="2200" dirty="0">
                <a:solidFill>
                  <a:prstClr val="black"/>
                </a:solidFill>
              </a:rPr>
              <a:t>can </a:t>
            </a:r>
            <a:r>
              <a:rPr lang="en-US" sz="2200" dirty="0" smtClean="0">
                <a:solidFill>
                  <a:prstClr val="black"/>
                </a:solidFill>
              </a:rPr>
              <a:t>present </a:t>
            </a:r>
            <a:r>
              <a:rPr lang="en-US" sz="2200" dirty="0">
                <a:solidFill>
                  <a:prstClr val="black"/>
                </a:solidFill>
              </a:rPr>
              <a:t>as an acute stroke related to arterial thrombosis, dissection, or </a:t>
            </a:r>
            <a:r>
              <a:rPr lang="en-US" sz="2200" dirty="0" smtClean="0">
                <a:solidFill>
                  <a:prstClr val="black"/>
                </a:solidFill>
              </a:rPr>
              <a:t>aneurysm (uncommon), acute meningeal syndrome</a:t>
            </a:r>
          </a:p>
          <a:p>
            <a:pPr marL="285750" lvl="0" indent="-285750" algn="just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</a:rPr>
              <a:t>can </a:t>
            </a:r>
            <a:r>
              <a:rPr lang="en-US" sz="2200" dirty="0">
                <a:solidFill>
                  <a:prstClr val="black"/>
                </a:solidFill>
              </a:rPr>
              <a:t>be </a:t>
            </a:r>
            <a:r>
              <a:rPr lang="en-US" sz="2200" b="1" dirty="0">
                <a:solidFill>
                  <a:prstClr val="black"/>
                </a:solidFill>
              </a:rPr>
              <a:t>monophasic</a:t>
            </a:r>
            <a:r>
              <a:rPr lang="en-US" sz="2200" dirty="0">
                <a:solidFill>
                  <a:prstClr val="black"/>
                </a:solidFill>
              </a:rPr>
              <a:t>, but recurrences </a:t>
            </a:r>
            <a:r>
              <a:rPr lang="en-US" sz="2200" dirty="0" smtClean="0">
                <a:solidFill>
                  <a:prstClr val="black"/>
                </a:solidFill>
              </a:rPr>
              <a:t>may occur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634125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</a:rPr>
              <a:t>A mixed parenchymal and non-parenchymal </a:t>
            </a:r>
            <a:r>
              <a:rPr lang="en-US" sz="2000" b="1" dirty="0" smtClean="0">
                <a:solidFill>
                  <a:prstClr val="black"/>
                </a:solidFill>
              </a:rPr>
              <a:t>disease </a:t>
            </a:r>
            <a:r>
              <a:rPr lang="it-IT" sz="2000" b="1" dirty="0" err="1" smtClean="0">
                <a:solidFill>
                  <a:prstClr val="black"/>
                </a:solidFill>
              </a:rPr>
              <a:t>presentation</a:t>
            </a:r>
            <a:r>
              <a:rPr lang="it-IT" sz="2000" b="1" dirty="0" smtClean="0">
                <a:solidFill>
                  <a:prstClr val="black"/>
                </a:solidFill>
              </a:rPr>
              <a:t> </a:t>
            </a:r>
            <a:r>
              <a:rPr lang="it-IT" sz="2000" b="1" dirty="0">
                <a:solidFill>
                  <a:prstClr val="black"/>
                </a:solidFill>
              </a:rPr>
              <a:t>can </a:t>
            </a:r>
            <a:r>
              <a:rPr lang="it-IT" sz="2000" b="1" dirty="0" err="1">
                <a:solidFill>
                  <a:prstClr val="black"/>
                </a:solidFill>
              </a:rPr>
              <a:t>occur</a:t>
            </a:r>
            <a:endParaRPr lang="it-I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14600" y="236312"/>
            <a:ext cx="415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>
                <a:solidFill>
                  <a:schemeClr val="bg1"/>
                </a:solidFill>
              </a:rPr>
              <a:t>Principali segni neurologici</a:t>
            </a:r>
            <a:endParaRPr lang="it-IT" altLang="it-IT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313861" y="980728"/>
            <a:ext cx="273393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dirty="0" smtClean="0"/>
              <a:t>Rari            </a:t>
            </a:r>
            <a:endParaRPr lang="it-IT" altLang="it-IT" sz="1800" dirty="0"/>
          </a:p>
          <a:p>
            <a:r>
              <a:rPr lang="it-IT" altLang="it-IT" sz="1800" dirty="0" smtClean="0">
                <a:solidFill>
                  <a:srgbClr val="C00000"/>
                </a:solidFill>
              </a:rPr>
              <a:t>(&lt; </a:t>
            </a:r>
            <a:r>
              <a:rPr lang="it-IT" altLang="it-IT" sz="1800" dirty="0">
                <a:solidFill>
                  <a:srgbClr val="C00000"/>
                </a:solidFill>
              </a:rPr>
              <a:t>5%)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altLang="it-IT" sz="1800" b="0" dirty="0">
              <a:latin typeface="Times New Roman" pitchFamily="18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Crisi </a:t>
            </a:r>
            <a:r>
              <a:rPr lang="it-IT" altLang="it-IT" sz="1800" dirty="0"/>
              <a:t>comiziali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Disturbi </a:t>
            </a:r>
            <a:r>
              <a:rPr lang="it-IT" altLang="it-IT" sz="1800" dirty="0"/>
              <a:t>psichiatrici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S</a:t>
            </a:r>
            <a:r>
              <a:rPr lang="it-IT" altLang="it-IT" sz="1800" dirty="0"/>
              <a:t>. cerebellari pure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err="1" smtClean="0"/>
              <a:t>Ipo-anacusia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Neuropatia </a:t>
            </a:r>
            <a:r>
              <a:rPr lang="it-IT" altLang="it-IT" sz="1800" dirty="0"/>
              <a:t>ottica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Emianopsia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Afasia</a:t>
            </a:r>
          </a:p>
          <a:p>
            <a:endParaRPr lang="it-IT" altLang="it-IT" sz="1800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410249" y="6346825"/>
            <a:ext cx="366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b="0">
                <a:solidFill>
                  <a:schemeClr val="bg1"/>
                </a:solidFill>
              </a:rPr>
              <a:t>Akmar-Demir G et al. Brain 1999</a:t>
            </a:r>
            <a:endParaRPr lang="it-IT" altLang="it-IT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18836" y="980728"/>
            <a:ext cx="2846716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dirty="0" smtClean="0"/>
              <a:t>Comuni                                               </a:t>
            </a:r>
            <a:endParaRPr lang="it-IT" altLang="it-IT" sz="1800" dirty="0"/>
          </a:p>
          <a:p>
            <a:r>
              <a:rPr lang="it-IT" altLang="it-IT" sz="1800" dirty="0" smtClean="0">
                <a:solidFill>
                  <a:srgbClr val="C00000"/>
                </a:solidFill>
              </a:rPr>
              <a:t>(</a:t>
            </a:r>
            <a:r>
              <a:rPr lang="it-IT" altLang="it-IT" sz="1800" dirty="0">
                <a:solidFill>
                  <a:srgbClr val="C00000"/>
                </a:solidFill>
              </a:rPr>
              <a:t>10 - 40%)                      </a:t>
            </a:r>
            <a:r>
              <a:rPr lang="it-IT" altLang="it-IT" sz="1800" dirty="0" smtClean="0">
                <a:solidFill>
                  <a:srgbClr val="C00000"/>
                </a:solidFill>
              </a:rPr>
              <a:t>          </a:t>
            </a:r>
          </a:p>
          <a:p>
            <a:endParaRPr lang="it-IT" altLang="it-IT" sz="1800" b="0" dirty="0">
              <a:latin typeface="Times New Roman" pitchFamily="18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S</a:t>
            </a:r>
            <a:r>
              <a:rPr lang="it-IT" altLang="it-IT" sz="1800" dirty="0"/>
              <a:t>. </a:t>
            </a:r>
            <a:r>
              <a:rPr lang="it-IT" altLang="it-IT" sz="1800" dirty="0" err="1"/>
              <a:t>troncoencefaliche</a:t>
            </a:r>
            <a:r>
              <a:rPr lang="it-IT" altLang="it-IT" sz="1800" dirty="0"/>
              <a:t>      </a:t>
            </a:r>
            <a:r>
              <a:rPr lang="it-IT" altLang="it-IT" sz="1800" dirty="0" smtClean="0"/>
              <a:t>      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S</a:t>
            </a:r>
            <a:r>
              <a:rPr lang="it-IT" altLang="it-IT" sz="1800" dirty="0"/>
              <a:t>. </a:t>
            </a:r>
            <a:r>
              <a:rPr lang="it-IT" altLang="it-IT" sz="1800" dirty="0" err="1"/>
              <a:t>piramido</a:t>
            </a:r>
            <a:r>
              <a:rPr lang="it-IT" altLang="it-IT" sz="1800" dirty="0"/>
              <a:t>-cerebellari  </a:t>
            </a:r>
            <a:r>
              <a:rPr lang="it-IT" altLang="it-IT" sz="1800" dirty="0" smtClean="0"/>
              <a:t>      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Disturbi </a:t>
            </a:r>
            <a:r>
              <a:rPr lang="it-IT" altLang="it-IT" sz="1800" dirty="0"/>
              <a:t>sensitivi            </a:t>
            </a:r>
            <a:r>
              <a:rPr lang="it-IT" altLang="it-IT" sz="1800" dirty="0" smtClean="0"/>
              <a:t>      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Paraparesi                            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Febbre                                 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Disturbi </a:t>
            </a:r>
            <a:r>
              <a:rPr lang="it-IT" altLang="it-IT" sz="1800" dirty="0"/>
              <a:t>movimento       </a:t>
            </a:r>
            <a:r>
              <a:rPr lang="it-IT" altLang="it-IT" sz="1800" dirty="0" smtClean="0"/>
              <a:t>     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Meningismo                        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Ipersonnia/</a:t>
            </a:r>
            <a:r>
              <a:rPr lang="it-IT" altLang="it-IT" sz="1800" dirty="0" err="1" smtClean="0"/>
              <a:t>iperfagia</a:t>
            </a:r>
            <a:endParaRPr lang="it-IT" altLang="it-IT" sz="1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072" y="980728"/>
            <a:ext cx="3097954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dirty="0"/>
              <a:t>Molto </a:t>
            </a:r>
            <a:r>
              <a:rPr lang="it-IT" altLang="it-IT" sz="1800" dirty="0" smtClean="0"/>
              <a:t>frequenti</a:t>
            </a:r>
            <a:endParaRPr lang="it-IT" altLang="it-IT" sz="1800" dirty="0"/>
          </a:p>
          <a:p>
            <a:r>
              <a:rPr lang="it-IT" altLang="it-IT" sz="1800" dirty="0">
                <a:solidFill>
                  <a:srgbClr val="C00000"/>
                </a:solidFill>
              </a:rPr>
              <a:t>(&gt; 50</a:t>
            </a:r>
            <a:r>
              <a:rPr lang="it-IT" altLang="it-IT" sz="1800" dirty="0" smtClean="0">
                <a:solidFill>
                  <a:srgbClr val="C00000"/>
                </a:solidFill>
              </a:rPr>
              <a:t>%)</a:t>
            </a:r>
          </a:p>
          <a:p>
            <a:endParaRPr lang="it-IT" altLang="it-IT" sz="1800" b="0" dirty="0">
              <a:latin typeface="Times New Roman" pitchFamily="18" charset="0"/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/>
              <a:t>Segni piramidali                       </a:t>
            </a:r>
            <a:r>
              <a:rPr lang="it-IT" altLang="it-IT" sz="1800" dirty="0" smtClean="0"/>
              <a:t>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Emiparesi		        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Disturbi </a:t>
            </a:r>
            <a:r>
              <a:rPr lang="it-IT" altLang="it-IT" sz="1800" dirty="0"/>
              <a:t>comportamento         </a:t>
            </a:r>
            <a:r>
              <a:rPr lang="it-IT" altLang="it-IT" sz="1800" dirty="0" smtClean="0"/>
              <a:t> </a:t>
            </a: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600" dirty="0"/>
              <a:t>Disturbi </a:t>
            </a:r>
            <a:r>
              <a:rPr lang="it-IT" altLang="it-IT" sz="1600" dirty="0" smtClean="0"/>
              <a:t>sfinterici/impotenza   </a:t>
            </a:r>
            <a:endParaRPr lang="it-IT" altLang="it-IT" sz="16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it-IT" altLang="it-IT" sz="1800" dirty="0"/>
              <a:t>Cefalea             </a:t>
            </a:r>
            <a:endParaRPr lang="it-IT" altLang="it-IT" sz="180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endParaRPr lang="it-IT" altLang="it-IT" sz="1800" dirty="0"/>
          </a:p>
          <a:p>
            <a:pPr marL="174625" indent="-174625">
              <a:buFont typeface="Wingdings" panose="05000000000000000000" pitchFamily="2" charset="2"/>
              <a:buChar char="§"/>
            </a:pPr>
            <a:endParaRPr lang="it-IT" altLang="it-IT" sz="1800" dirty="0" smtClean="0"/>
          </a:p>
          <a:p>
            <a:r>
              <a:rPr lang="it-IT" altLang="it-IT" sz="1800" dirty="0" smtClean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9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2052"/>
          <p:cNvSpPr txBox="1">
            <a:spLocks noChangeArrowheads="1"/>
          </p:cNvSpPr>
          <p:nvPr/>
        </p:nvSpPr>
        <p:spPr bwMode="auto">
          <a:xfrm>
            <a:off x="1143000" y="166688"/>
            <a:ext cx="6824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2800">
                <a:solidFill>
                  <a:srgbClr val="FFFF00"/>
                </a:solidFill>
              </a:rPr>
              <a:t>Pricipali sintomi neurologici all’esordio</a:t>
            </a:r>
          </a:p>
        </p:txBody>
      </p:sp>
      <p:sp>
        <p:nvSpPr>
          <p:cNvPr id="16389" name="Text Box 2053"/>
          <p:cNvSpPr txBox="1">
            <a:spLocks noChangeArrowheads="1"/>
          </p:cNvSpPr>
          <p:nvPr/>
        </p:nvSpPr>
        <p:spPr bwMode="auto">
          <a:xfrm>
            <a:off x="914400" y="914400"/>
            <a:ext cx="421820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2000" dirty="0" smtClean="0">
                <a:solidFill>
                  <a:srgbClr val="FFFF00"/>
                </a:solidFill>
              </a:rPr>
              <a:t>CEFALEA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                61.6</a:t>
            </a:r>
            <a:r>
              <a:rPr lang="it-IT" altLang="it-IT" sz="2000" dirty="0">
                <a:solidFill>
                  <a:schemeClr val="bg1"/>
                </a:solidFill>
              </a:rPr>
              <a:t>%   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S. motori                 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53.7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S. cerebellari          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29.9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S. tronco-encefaliche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29.3</a:t>
            </a:r>
            <a:r>
              <a:rPr lang="it-IT" altLang="it-IT" sz="2000" dirty="0">
                <a:solidFill>
                  <a:schemeClr val="bg1"/>
                </a:solidFill>
              </a:rPr>
              <a:t>%  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Disartria                  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22.6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S. sensitivi              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11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Alterazioni coscienza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7.3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S. cognitivi             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2.4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  <a:p>
            <a:endParaRPr lang="it-IT" altLang="it-IT" sz="2000" dirty="0">
              <a:solidFill>
                <a:schemeClr val="bg1"/>
              </a:solidFill>
            </a:endParaRPr>
          </a:p>
          <a:p>
            <a:r>
              <a:rPr lang="it-IT" altLang="it-IT" sz="2000" dirty="0">
                <a:solidFill>
                  <a:schemeClr val="bg1"/>
                </a:solidFill>
              </a:rPr>
              <a:t>altri                                 </a:t>
            </a:r>
            <a:r>
              <a:rPr lang="it-IT" altLang="it-IT" sz="2000" dirty="0" smtClean="0">
                <a:solidFill>
                  <a:schemeClr val="bg1"/>
                </a:solidFill>
              </a:rPr>
              <a:t>   9.4</a:t>
            </a:r>
            <a:r>
              <a:rPr lang="it-IT" altLang="it-IT" sz="20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390" name="Rectangle 2054"/>
          <p:cNvSpPr>
            <a:spLocks noChangeArrowheads="1"/>
          </p:cNvSpPr>
          <p:nvPr/>
        </p:nvSpPr>
        <p:spPr bwMode="auto">
          <a:xfrm>
            <a:off x="787267" y="838200"/>
            <a:ext cx="4250695" cy="541020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6391" name="Line 2055"/>
          <p:cNvSpPr>
            <a:spLocks noChangeShapeType="1"/>
          </p:cNvSpPr>
          <p:nvPr/>
        </p:nvSpPr>
        <p:spPr bwMode="auto">
          <a:xfrm>
            <a:off x="3779912" y="838200"/>
            <a:ext cx="0" cy="5410200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Text Box 2056"/>
          <p:cNvSpPr txBox="1">
            <a:spLocks noChangeArrowheads="1"/>
          </p:cNvSpPr>
          <p:nvPr/>
        </p:nvSpPr>
        <p:spPr bwMode="auto">
          <a:xfrm>
            <a:off x="5759267" y="1045029"/>
            <a:ext cx="2959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2000" dirty="0">
                <a:solidFill>
                  <a:schemeClr val="bg1"/>
                </a:solidFill>
              </a:rPr>
              <a:t>Esordio </a:t>
            </a:r>
            <a:endParaRPr lang="it-IT" altLang="it-IT" sz="2000" dirty="0" smtClean="0">
              <a:solidFill>
                <a:schemeClr val="bg1"/>
              </a:solidFill>
            </a:endParaRPr>
          </a:p>
          <a:p>
            <a:r>
              <a:rPr lang="it-IT" altLang="it-IT" sz="2000" dirty="0" err="1" smtClean="0">
                <a:solidFill>
                  <a:schemeClr val="bg1"/>
                </a:solidFill>
              </a:rPr>
              <a:t>polisintomatico</a:t>
            </a:r>
            <a:r>
              <a:rPr lang="it-IT" altLang="it-IT" sz="2000" dirty="0">
                <a:solidFill>
                  <a:schemeClr val="bg1"/>
                </a:solidFill>
              </a:rPr>
              <a:t>: </a:t>
            </a:r>
            <a:r>
              <a:rPr lang="it-IT" altLang="it-IT" sz="2000" dirty="0">
                <a:solidFill>
                  <a:srgbClr val="FFFF00"/>
                </a:solidFill>
              </a:rPr>
              <a:t>72.7%</a:t>
            </a:r>
          </a:p>
        </p:txBody>
      </p:sp>
      <p:sp>
        <p:nvSpPr>
          <p:cNvPr id="16393" name="Text Box 2057"/>
          <p:cNvSpPr txBox="1">
            <a:spLocks noChangeArrowheads="1"/>
          </p:cNvSpPr>
          <p:nvPr/>
        </p:nvSpPr>
        <p:spPr bwMode="auto">
          <a:xfrm>
            <a:off x="5728834" y="6351588"/>
            <a:ext cx="332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b="0">
                <a:solidFill>
                  <a:schemeClr val="bg1"/>
                </a:solidFill>
              </a:rPr>
              <a:t>Siva A et al. J Neurol 2001</a:t>
            </a:r>
          </a:p>
        </p:txBody>
      </p:sp>
    </p:spTree>
    <p:extLst>
      <p:ext uri="{BB962C8B-B14F-4D97-AF65-F5344CB8AC3E}">
        <p14:creationId xmlns:p14="http://schemas.microsoft.com/office/powerpoint/2010/main" val="15495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93" y="44624"/>
            <a:ext cx="6546182" cy="158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8027"/>
            <a:ext cx="3048978" cy="3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5057889"/>
            <a:ext cx="892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No </a:t>
            </a:r>
            <a:r>
              <a:rPr lang="en-US" sz="2000" b="1" i="1" dirty="0"/>
              <a:t>differences in the frequency of the different pattern of headache between BD patients and controls</a:t>
            </a:r>
            <a:r>
              <a:rPr lang="en-US" sz="2000" b="1" i="1" dirty="0" smtClean="0"/>
              <a:t>.</a:t>
            </a:r>
          </a:p>
          <a:p>
            <a:pPr algn="just"/>
            <a:endParaRPr lang="en-US" sz="2000" b="1" i="1" dirty="0"/>
          </a:p>
          <a:p>
            <a:pPr algn="just"/>
            <a:r>
              <a:rPr lang="en-US" sz="2000" b="1" i="1" dirty="0" smtClean="0"/>
              <a:t>Headache </a:t>
            </a:r>
            <a:r>
              <a:rPr lang="en-US" sz="2000" b="1" i="1" dirty="0"/>
              <a:t>occurred in </a:t>
            </a:r>
            <a:r>
              <a:rPr lang="en-US" sz="2000" b="1" i="1" dirty="0" smtClean="0">
                <a:solidFill>
                  <a:srgbClr val="C00000"/>
                </a:solidFill>
              </a:rPr>
              <a:t>70,7 %</a:t>
            </a:r>
            <a:r>
              <a:rPr lang="en-US" sz="2000" b="1" i="1" dirty="0" smtClean="0"/>
              <a:t> </a:t>
            </a:r>
            <a:r>
              <a:rPr lang="en-US" sz="2000" b="1" i="1" dirty="0"/>
              <a:t>of BD patients </a:t>
            </a:r>
            <a:r>
              <a:rPr lang="en-US" sz="2000" b="1" i="1" dirty="0" smtClean="0"/>
              <a:t>&amp; in </a:t>
            </a:r>
            <a:r>
              <a:rPr lang="en-US" sz="2000" b="1" i="1" dirty="0" smtClean="0">
                <a:solidFill>
                  <a:srgbClr val="C00000"/>
                </a:solidFill>
              </a:rPr>
              <a:t>92,8 %</a:t>
            </a:r>
            <a:r>
              <a:rPr lang="en-US" sz="2000" b="1" i="1" dirty="0" smtClean="0"/>
              <a:t> of </a:t>
            </a:r>
            <a:r>
              <a:rPr lang="en-US" sz="2000" b="1" i="1" dirty="0"/>
              <a:t>Neuro-BD </a:t>
            </a:r>
            <a:r>
              <a:rPr lang="en-US" sz="2000" b="1" i="1" dirty="0" smtClean="0"/>
              <a:t>patients.</a:t>
            </a:r>
          </a:p>
          <a:p>
            <a:pPr algn="just"/>
            <a:r>
              <a:rPr lang="en-US" sz="2000" b="1" i="1" dirty="0" smtClean="0">
                <a:solidFill>
                  <a:srgbClr val="C00000"/>
                </a:solidFill>
              </a:rPr>
              <a:t>Migraine </a:t>
            </a:r>
            <a:r>
              <a:rPr lang="en-US" sz="2000" b="1" i="1" dirty="0">
                <a:solidFill>
                  <a:srgbClr val="C00000"/>
                </a:solidFill>
              </a:rPr>
              <a:t>without aura </a:t>
            </a:r>
            <a:r>
              <a:rPr lang="en-US" sz="2000" b="1" i="1" dirty="0" smtClean="0"/>
              <a:t>did prove </a:t>
            </a:r>
            <a:r>
              <a:rPr lang="en-US" sz="2000" b="1" i="1" dirty="0"/>
              <a:t>the most frequent type of </a:t>
            </a:r>
            <a:r>
              <a:rPr lang="en-US" sz="2000" b="1" i="1" dirty="0" smtClean="0"/>
              <a:t>headache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72" y="2204864"/>
            <a:ext cx="4690232" cy="26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2" y="2294838"/>
            <a:ext cx="4139952" cy="25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6062" y="1804754"/>
            <a:ext cx="4757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</a:rPr>
              <a:t>41 patients were enrolled into the study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63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166688"/>
            <a:ext cx="866457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atin typeface="Arial" charset="0"/>
              </a:rPr>
              <a:t>Modalità di coinvolgimento neurologico</a:t>
            </a:r>
            <a:endParaRPr lang="it-IT" sz="2400" b="1" i="1" dirty="0">
              <a:latin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98525" y="187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 sz="24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765175"/>
            <a:ext cx="86645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C00000"/>
                </a:solidFill>
              </a:rPr>
              <a:t>Attacco acuto</a:t>
            </a:r>
            <a:r>
              <a:rPr lang="it-IT" altLang="it-IT" sz="2400" b="1" dirty="0"/>
              <a:t>: </a:t>
            </a:r>
            <a:endParaRPr lang="it-IT" altLang="it-IT" sz="2400" b="1" dirty="0" smtClean="0"/>
          </a:p>
          <a:p>
            <a:pPr eaLnBrk="1" hangingPunct="1"/>
            <a:r>
              <a:rPr lang="it-IT" altLang="it-IT" sz="2400" dirty="0" smtClean="0"/>
              <a:t>esordio </a:t>
            </a:r>
            <a:r>
              <a:rPr lang="it-IT" altLang="it-IT" sz="2400" dirty="0"/>
              <a:t>acuto o subacuto di sintomi o </a:t>
            </a:r>
            <a:r>
              <a:rPr lang="it-IT" altLang="it-IT" sz="2400" dirty="0" smtClean="0"/>
              <a:t>segni neurologici</a:t>
            </a:r>
          </a:p>
          <a:p>
            <a:pPr eaLnBrk="1" hangingPunct="1"/>
            <a:endParaRPr lang="it-IT" altLang="it-IT" sz="2400" b="1" dirty="0"/>
          </a:p>
          <a:p>
            <a:pPr eaLnBrk="1" hangingPunct="1"/>
            <a:r>
              <a:rPr lang="it-IT" altLang="it-IT" sz="2400" b="1" dirty="0">
                <a:solidFill>
                  <a:srgbClr val="C00000"/>
                </a:solidFill>
              </a:rPr>
              <a:t>Decorso progressivo  primario</a:t>
            </a:r>
            <a:r>
              <a:rPr lang="it-IT" altLang="it-IT" sz="2400" b="1" dirty="0"/>
              <a:t>:  </a:t>
            </a:r>
            <a:endParaRPr lang="it-IT" altLang="it-IT" sz="2400" b="1" dirty="0" smtClean="0"/>
          </a:p>
          <a:p>
            <a:pPr eaLnBrk="1" hangingPunct="1"/>
            <a:r>
              <a:rPr lang="it-IT" altLang="it-IT" sz="2400" dirty="0" smtClean="0"/>
              <a:t>lenta  </a:t>
            </a:r>
            <a:r>
              <a:rPr lang="it-IT" altLang="it-IT" sz="2400" dirty="0"/>
              <a:t>e  progressiva </a:t>
            </a:r>
            <a:r>
              <a:rPr lang="it-IT" altLang="it-IT" sz="2400" dirty="0" smtClean="0"/>
              <a:t>evoluzione  </a:t>
            </a:r>
            <a:r>
              <a:rPr lang="it-IT" altLang="it-IT" sz="2400" dirty="0"/>
              <a:t>di  sintomi  o  segni </a:t>
            </a:r>
            <a:r>
              <a:rPr lang="it-IT" altLang="it-IT" sz="2400" dirty="0" smtClean="0"/>
              <a:t>neurologici nell’arco  </a:t>
            </a:r>
            <a:r>
              <a:rPr lang="it-IT" altLang="it-IT" sz="2400" dirty="0"/>
              <a:t>di  mesi  o  anni  senza </a:t>
            </a:r>
            <a:r>
              <a:rPr lang="it-IT" altLang="it-IT" sz="2400" dirty="0" smtClean="0"/>
              <a:t>attacchi</a:t>
            </a:r>
            <a:endParaRPr lang="it-IT" altLang="it-IT" sz="2400" dirty="0"/>
          </a:p>
          <a:p>
            <a:pPr eaLnBrk="1" hangingPunct="1"/>
            <a:endParaRPr lang="it-IT" altLang="it-IT" sz="2400" b="1" dirty="0"/>
          </a:p>
          <a:p>
            <a:pPr eaLnBrk="1" hangingPunct="1"/>
            <a:r>
              <a:rPr lang="it-IT" altLang="it-IT" sz="2400" b="1" dirty="0">
                <a:solidFill>
                  <a:srgbClr val="C00000"/>
                </a:solidFill>
              </a:rPr>
              <a:t>Decorso progressivo secondario</a:t>
            </a:r>
            <a:r>
              <a:rPr lang="it-IT" altLang="it-IT" sz="2400" b="1" dirty="0"/>
              <a:t>: </a:t>
            </a:r>
            <a:endParaRPr lang="it-IT" altLang="it-IT" sz="2400" b="1" dirty="0" smtClean="0"/>
          </a:p>
          <a:p>
            <a:pPr eaLnBrk="1" hangingPunct="1"/>
            <a:r>
              <a:rPr lang="it-IT" altLang="it-IT" sz="2400" dirty="0" smtClean="0"/>
              <a:t>lenta </a:t>
            </a:r>
            <a:r>
              <a:rPr lang="it-IT" altLang="it-IT" sz="2400" dirty="0"/>
              <a:t>e progressiva </a:t>
            </a:r>
            <a:r>
              <a:rPr lang="it-IT" altLang="it-IT" sz="2400" dirty="0" smtClean="0"/>
              <a:t>evoluzione  </a:t>
            </a:r>
            <a:r>
              <a:rPr lang="it-IT" altLang="it-IT" sz="2400" dirty="0"/>
              <a:t>di  sintomi  o  segni  </a:t>
            </a:r>
            <a:r>
              <a:rPr lang="it-IT" altLang="it-IT" sz="2400" dirty="0" smtClean="0"/>
              <a:t>neurologici dopo </a:t>
            </a:r>
            <a:r>
              <a:rPr lang="it-IT" altLang="it-IT" sz="2400" dirty="0"/>
              <a:t>almeno 1 attacco o progressione a </a:t>
            </a:r>
            <a:r>
              <a:rPr lang="it-IT" altLang="it-IT" sz="2400" dirty="0" smtClean="0"/>
              <a:t>tappe </a:t>
            </a:r>
            <a:r>
              <a:rPr lang="it-IT" altLang="it-IT" sz="2400" dirty="0"/>
              <a:t>successive segnate da attacchi</a:t>
            </a:r>
          </a:p>
          <a:p>
            <a:pPr eaLnBrk="1" hangingPunct="1"/>
            <a:endParaRPr lang="it-IT" altLang="it-IT" sz="2400" b="1" dirty="0"/>
          </a:p>
          <a:p>
            <a:pPr eaLnBrk="1" hangingPunct="1"/>
            <a:r>
              <a:rPr lang="it-IT" altLang="it-IT" sz="2400" b="1" dirty="0">
                <a:solidFill>
                  <a:srgbClr val="C00000"/>
                </a:solidFill>
              </a:rPr>
              <a:t>Coinvolgimento  neurologico   silente</a:t>
            </a:r>
            <a:r>
              <a:rPr lang="it-IT" altLang="it-IT" sz="2400" b="1" dirty="0"/>
              <a:t>:    </a:t>
            </a:r>
            <a:endParaRPr lang="it-IT" altLang="it-IT" sz="2400" b="1" dirty="0" smtClean="0"/>
          </a:p>
          <a:p>
            <a:pPr eaLnBrk="1" hangingPunct="1"/>
            <a:r>
              <a:rPr lang="it-IT" altLang="it-IT" sz="2400" dirty="0" smtClean="0"/>
              <a:t>presenza  </a:t>
            </a:r>
            <a:r>
              <a:rPr lang="it-IT" altLang="it-IT" sz="2400" dirty="0"/>
              <a:t>di </a:t>
            </a:r>
            <a:r>
              <a:rPr lang="it-IT" altLang="it-IT" sz="2400" dirty="0" smtClean="0"/>
              <a:t>anormalità </a:t>
            </a:r>
            <a:r>
              <a:rPr lang="it-IT" altLang="it-IT" sz="2400" dirty="0"/>
              <a:t>all’esame neurologico in assenza </a:t>
            </a:r>
            <a:r>
              <a:rPr lang="it-IT" altLang="it-IT" sz="2400" dirty="0" smtClean="0"/>
              <a:t>di </a:t>
            </a:r>
            <a:r>
              <a:rPr lang="it-IT" altLang="it-IT" sz="2400" dirty="0"/>
              <a:t>sintomi specifici al di fuori della cefalea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6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Differential</a:t>
            </a:r>
            <a:r>
              <a:rPr lang="it-IT" b="1" dirty="0" smtClean="0"/>
              <a:t> </a:t>
            </a:r>
            <a:r>
              <a:rPr lang="it-IT" b="1" dirty="0" err="1" smtClean="0"/>
              <a:t>diagnosis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2069976" y="2060848"/>
            <a:ext cx="552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sz="3200" dirty="0"/>
              <a:t>multiple </a:t>
            </a:r>
            <a:r>
              <a:rPr lang="en-US" sz="3200" dirty="0" smtClean="0"/>
              <a:t>sclerosis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sz="3200" dirty="0" smtClean="0"/>
              <a:t>stroke </a:t>
            </a:r>
            <a:r>
              <a:rPr lang="en-US" sz="3200" dirty="0"/>
              <a:t>affecting the </a:t>
            </a:r>
            <a:r>
              <a:rPr lang="en-US" sz="3200" dirty="0" smtClean="0"/>
              <a:t>young</a:t>
            </a:r>
            <a:endParaRPr lang="en-US" sz="3200" dirty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it-IT" sz="3200" dirty="0" err="1"/>
              <a:t>intracranial</a:t>
            </a:r>
            <a:r>
              <a:rPr lang="it-IT" sz="3200" dirty="0"/>
              <a:t> </a:t>
            </a:r>
            <a:r>
              <a:rPr lang="it-IT" sz="3200" dirty="0" err="1" smtClean="0"/>
              <a:t>hypertension</a:t>
            </a:r>
            <a:endParaRPr lang="it-IT" sz="3200" dirty="0" smtClean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it-IT" sz="3200" dirty="0" err="1" smtClean="0"/>
              <a:t>meningo-encephalitis</a:t>
            </a:r>
            <a:endParaRPr lang="it-IT" sz="3200" dirty="0" smtClean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it-IT" sz="3200" dirty="0" err="1" smtClean="0"/>
              <a:t>myelitis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73A0-D259-47C0-A639-46952C443633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6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7"/>
          <p:cNvSpPr txBox="1">
            <a:spLocks noChangeArrowheads="1"/>
          </p:cNvSpPr>
          <p:nvPr/>
        </p:nvSpPr>
        <p:spPr bwMode="auto">
          <a:xfrm>
            <a:off x="1715392" y="1268760"/>
            <a:ext cx="5856090" cy="47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b="1" dirty="0"/>
              <a:t>Distribuzione delle </a:t>
            </a:r>
            <a:r>
              <a:rPr lang="it-IT" altLang="it-IT" sz="2400" b="1" dirty="0" smtClean="0"/>
              <a:t>lesioni RM</a:t>
            </a:r>
          </a:p>
          <a:p>
            <a:pPr eaLnBrk="1" hangingPunct="1"/>
            <a:endParaRPr lang="it-IT" altLang="it-IT" sz="2400" b="1" dirty="0"/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>
                <a:solidFill>
                  <a:srgbClr val="C00000"/>
                </a:solidFill>
              </a:rPr>
              <a:t>Giunzione </a:t>
            </a:r>
            <a:r>
              <a:rPr lang="it-IT" altLang="it-IT" sz="2200" b="1" dirty="0" err="1">
                <a:solidFill>
                  <a:srgbClr val="C00000"/>
                </a:solidFill>
              </a:rPr>
              <a:t>meso</a:t>
            </a:r>
            <a:r>
              <a:rPr lang="it-IT" altLang="it-IT" sz="2200" b="1" dirty="0">
                <a:solidFill>
                  <a:srgbClr val="C00000"/>
                </a:solidFill>
              </a:rPr>
              <a:t>-diencefalica	46%     </a:t>
            </a:r>
            <a:endParaRPr lang="it-IT" altLang="it-IT" sz="2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 smtClean="0">
                <a:solidFill>
                  <a:srgbClr val="C00000"/>
                </a:solidFill>
              </a:rPr>
              <a:t>Ponte/bulbo</a:t>
            </a:r>
            <a:r>
              <a:rPr lang="it-IT" altLang="it-IT" sz="2200" b="1" dirty="0">
                <a:solidFill>
                  <a:srgbClr val="C00000"/>
                </a:solidFill>
              </a:rPr>
              <a:t>			            40%  </a:t>
            </a:r>
            <a:r>
              <a:rPr lang="it-IT" altLang="it-IT" sz="2200" b="1" dirty="0">
                <a:solidFill>
                  <a:srgbClr val="990000"/>
                </a:solidFill>
              </a:rPr>
              <a:t>   </a:t>
            </a:r>
            <a:endParaRPr lang="it-IT" altLang="it-IT" sz="22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 smtClean="0"/>
              <a:t>Ipotalamo/talamo</a:t>
            </a:r>
            <a:r>
              <a:rPr lang="it-IT" altLang="it-IT" sz="2200" b="1" dirty="0"/>
              <a:t>		            23%     </a:t>
            </a:r>
            <a:endParaRPr lang="it-IT" altLang="it-IT" sz="2200" b="1" dirty="0" smtClean="0"/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 smtClean="0"/>
              <a:t>Gangli </a:t>
            </a:r>
            <a:r>
              <a:rPr lang="it-IT" altLang="it-IT" sz="2200" b="1" dirty="0"/>
              <a:t>della base/ cap. interna       18%     </a:t>
            </a:r>
            <a:endParaRPr lang="it-IT" altLang="it-IT" sz="2200" b="1" dirty="0" smtClean="0"/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 smtClean="0"/>
              <a:t>Midollo </a:t>
            </a:r>
            <a:r>
              <a:rPr lang="it-IT" altLang="it-IT" sz="2200" b="1" dirty="0"/>
              <a:t>cervicale		              5%      </a:t>
            </a:r>
            <a:endParaRPr lang="it-IT" altLang="it-IT" sz="2200" b="1" dirty="0" smtClean="0"/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 smtClean="0"/>
              <a:t>Cervelletto </a:t>
            </a:r>
            <a:r>
              <a:rPr lang="it-IT" altLang="it-IT" sz="2200" b="1" dirty="0"/>
              <a:t>			              5%      </a:t>
            </a:r>
            <a:endParaRPr lang="it-IT" altLang="it-IT" sz="2200" b="1" dirty="0" smtClean="0"/>
          </a:p>
          <a:p>
            <a:pPr eaLnBrk="1" hangingPunct="1">
              <a:lnSpc>
                <a:spcPct val="140000"/>
              </a:lnSpc>
            </a:pPr>
            <a:r>
              <a:rPr lang="it-IT" altLang="it-IT" sz="2200" b="1" dirty="0" smtClean="0"/>
              <a:t>Telencefalo</a:t>
            </a:r>
            <a:r>
              <a:rPr lang="it-IT" altLang="it-IT" sz="2200" b="1" dirty="0"/>
              <a:t>			              8%</a:t>
            </a:r>
            <a:endParaRPr lang="it-IT" altLang="it-IT" sz="2400" b="1" dirty="0"/>
          </a:p>
          <a:p>
            <a:pPr eaLnBrk="1" hangingPunct="1"/>
            <a:endParaRPr lang="it-IT" altLang="it-IT" sz="2400" b="1" dirty="0"/>
          </a:p>
          <a:p>
            <a:pPr eaLnBrk="1" hangingPunct="1"/>
            <a:r>
              <a:rPr lang="it-IT" altLang="it-IT" sz="1800" dirty="0"/>
              <a:t>65 </a:t>
            </a:r>
            <a:r>
              <a:rPr lang="it-IT" altLang="it-IT" sz="1800" dirty="0" err="1"/>
              <a:t>paz</a:t>
            </a:r>
            <a:r>
              <a:rPr lang="it-IT" altLang="it-IT" sz="1800" dirty="0"/>
              <a:t>. con neuro-</a:t>
            </a:r>
            <a:r>
              <a:rPr lang="it-IT" altLang="it-IT" sz="1800" dirty="0" err="1"/>
              <a:t>Behçet</a:t>
            </a:r>
            <a:r>
              <a:rPr lang="it-IT" altLang="it-IT" sz="1800" dirty="0"/>
              <a:t> e RMN cerebrale anormale</a:t>
            </a:r>
          </a:p>
        </p:txBody>
      </p:sp>
      <p:sp>
        <p:nvSpPr>
          <p:cNvPr id="36870" name="Text Box 1033"/>
          <p:cNvSpPr txBox="1">
            <a:spLocks noChangeArrowheads="1"/>
          </p:cNvSpPr>
          <p:nvPr/>
        </p:nvSpPr>
        <p:spPr bwMode="auto">
          <a:xfrm>
            <a:off x="738573" y="212725"/>
            <a:ext cx="7649850" cy="707886"/>
          </a:xfrm>
          <a:prstGeom prst="rect">
            <a:avLst/>
          </a:prstGeom>
          <a:solidFill>
            <a:srgbClr val="F3E7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4000" b="1" dirty="0" err="1" smtClean="0"/>
              <a:t>Neuroimaging</a:t>
            </a:r>
            <a:r>
              <a:rPr lang="it-IT" altLang="it-IT" sz="4000" b="1" dirty="0" smtClean="0"/>
              <a:t> &amp; Neuro-</a:t>
            </a:r>
            <a:r>
              <a:rPr lang="it-IT" altLang="it-IT" sz="4000" b="1" dirty="0" err="1" smtClean="0"/>
              <a:t>Behçet</a:t>
            </a:r>
            <a:endParaRPr lang="it-IT" altLang="it-IT" sz="2400" b="1" dirty="0"/>
          </a:p>
        </p:txBody>
      </p:sp>
      <p:sp>
        <p:nvSpPr>
          <p:cNvPr id="36871" name="Text Box 1034"/>
          <p:cNvSpPr txBox="1">
            <a:spLocks noChangeArrowheads="1"/>
          </p:cNvSpPr>
          <p:nvPr/>
        </p:nvSpPr>
        <p:spPr bwMode="auto">
          <a:xfrm>
            <a:off x="6419850" y="6402388"/>
            <a:ext cx="2616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1600"/>
              <a:t>Koçer N et al. AJNR 1999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1715392" y="1988840"/>
            <a:ext cx="5856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740246" y="5517232"/>
            <a:ext cx="5856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" y="130622"/>
            <a:ext cx="9052560" cy="706090"/>
          </a:xfrm>
          <a:solidFill>
            <a:srgbClr val="E8D1FF"/>
          </a:solidFill>
        </p:spPr>
        <p:txBody>
          <a:bodyPr>
            <a:noAutofit/>
          </a:bodyPr>
          <a:lstStyle/>
          <a:p>
            <a:r>
              <a:rPr lang="it-IT" sz="4000" b="1" dirty="0"/>
              <a:t>2 </a:t>
            </a:r>
            <a:r>
              <a:rPr lang="it-IT" sz="4000" b="1" dirty="0" err="1" smtClean="0"/>
              <a:t>scenarios</a:t>
            </a:r>
            <a:r>
              <a:rPr lang="it-IT" sz="4000" b="1" dirty="0" smtClean="0"/>
              <a:t> in </a:t>
            </a:r>
            <a:r>
              <a:rPr lang="it-IT" sz="4000" b="1" dirty="0" err="1" smtClean="0"/>
              <a:t>every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day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clinical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practice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262" y="1268760"/>
            <a:ext cx="8703226" cy="396044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New </a:t>
            </a:r>
            <a:r>
              <a:rPr lang="it-IT" b="1" dirty="0" err="1"/>
              <a:t>neuropsychiatric</a:t>
            </a:r>
            <a:r>
              <a:rPr lang="it-IT" b="1" dirty="0"/>
              <a:t> </a:t>
            </a:r>
            <a:r>
              <a:rPr lang="it-IT" b="1" dirty="0" err="1"/>
              <a:t>sign</a:t>
            </a:r>
            <a:r>
              <a:rPr lang="it-IT" b="1" dirty="0"/>
              <a:t> or </a:t>
            </a:r>
            <a:r>
              <a:rPr lang="it-IT" b="1" dirty="0" err="1"/>
              <a:t>symptoms</a:t>
            </a:r>
            <a:r>
              <a:rPr lang="it-IT" b="1" dirty="0"/>
              <a:t> </a:t>
            </a:r>
            <a:r>
              <a:rPr lang="it-IT" b="1" dirty="0" err="1"/>
              <a:t>during</a:t>
            </a:r>
            <a:r>
              <a:rPr lang="it-IT" b="1" dirty="0"/>
              <a:t> the </a:t>
            </a:r>
            <a:r>
              <a:rPr lang="it-IT" b="1" dirty="0" err="1"/>
              <a:t>course</a:t>
            </a:r>
            <a:r>
              <a:rPr lang="it-IT" b="1" dirty="0"/>
              <a:t> of </a:t>
            </a:r>
            <a:r>
              <a:rPr lang="it-IT" b="1" dirty="0" smtClean="0"/>
              <a:t>an </a:t>
            </a:r>
            <a:r>
              <a:rPr lang="it-IT" b="1" dirty="0" err="1" smtClean="0"/>
              <a:t>already</a:t>
            </a:r>
            <a:r>
              <a:rPr lang="it-IT" b="1" dirty="0" smtClean="0"/>
              <a:t> </a:t>
            </a:r>
            <a:r>
              <a:rPr lang="it-IT" b="1" dirty="0" err="1" smtClean="0"/>
              <a:t>diagnosed</a:t>
            </a:r>
            <a:r>
              <a:rPr lang="it-IT" b="1" dirty="0" smtClean="0"/>
              <a:t> </a:t>
            </a:r>
            <a:r>
              <a:rPr lang="it-IT" b="1" dirty="0" err="1" smtClean="0"/>
              <a:t>rheumatic</a:t>
            </a:r>
            <a:r>
              <a:rPr lang="it-IT" b="1" dirty="0" smtClean="0"/>
              <a:t> </a:t>
            </a:r>
            <a:r>
              <a:rPr lang="it-IT" b="1" dirty="0" err="1"/>
              <a:t>disease</a:t>
            </a:r>
            <a:endParaRPr lang="it-IT" b="1" dirty="0"/>
          </a:p>
          <a:p>
            <a:pPr lvl="1"/>
            <a:r>
              <a:rPr lang="it-IT" i="1" dirty="0" err="1"/>
              <a:t>Proceed</a:t>
            </a:r>
            <a:r>
              <a:rPr lang="it-IT" i="1" dirty="0"/>
              <a:t> with </a:t>
            </a:r>
            <a:r>
              <a:rPr lang="it-IT" i="1" dirty="0" err="1" smtClean="0"/>
              <a:t>attribution</a:t>
            </a:r>
            <a:r>
              <a:rPr lang="it-IT" i="1" dirty="0" smtClean="0"/>
              <a:t> : </a:t>
            </a:r>
            <a:r>
              <a:rPr lang="it-IT" i="1" dirty="0" err="1" smtClean="0"/>
              <a:t>related</a:t>
            </a:r>
            <a:r>
              <a:rPr lang="it-IT" i="1" dirty="0" smtClean="0"/>
              <a:t> or </a:t>
            </a:r>
            <a:r>
              <a:rPr lang="it-IT" i="1" dirty="0" err="1" smtClean="0"/>
              <a:t>unrelated</a:t>
            </a:r>
            <a:endParaRPr lang="it-IT" i="1" dirty="0" smtClean="0"/>
          </a:p>
          <a:p>
            <a:pPr marL="457200" lvl="1" indent="0">
              <a:buNone/>
            </a:pPr>
            <a:endParaRPr lang="it-IT" i="1" dirty="0"/>
          </a:p>
          <a:p>
            <a:r>
              <a:rPr lang="it-IT" b="1" dirty="0" err="1" smtClean="0"/>
              <a:t>Neurolpsychiatric</a:t>
            </a:r>
            <a:r>
              <a:rPr lang="it-IT" b="1" dirty="0" smtClean="0"/>
              <a:t> </a:t>
            </a:r>
            <a:r>
              <a:rPr lang="it-IT" b="1" dirty="0" err="1" smtClean="0"/>
              <a:t>signs</a:t>
            </a:r>
            <a:r>
              <a:rPr lang="it-IT" b="1" dirty="0" smtClean="0"/>
              <a:t> or </a:t>
            </a:r>
            <a:r>
              <a:rPr lang="it-IT" b="1" dirty="0" err="1" smtClean="0"/>
              <a:t>symptoms</a:t>
            </a:r>
            <a:r>
              <a:rPr lang="it-IT" b="1" dirty="0" smtClean="0"/>
              <a:t> in the </a:t>
            </a:r>
            <a:r>
              <a:rPr lang="it-IT" b="1" dirty="0" err="1" smtClean="0"/>
              <a:t>absence</a:t>
            </a:r>
            <a:r>
              <a:rPr lang="it-IT" b="1" dirty="0" smtClean="0"/>
              <a:t> of </a:t>
            </a:r>
            <a:r>
              <a:rPr lang="it-IT" b="1" dirty="0" err="1" smtClean="0"/>
              <a:t>known</a:t>
            </a:r>
            <a:r>
              <a:rPr lang="it-IT" b="1" dirty="0" smtClean="0"/>
              <a:t> </a:t>
            </a:r>
            <a:r>
              <a:rPr lang="it-IT" b="1" dirty="0" err="1" smtClean="0"/>
              <a:t>rheumatological</a:t>
            </a:r>
            <a:r>
              <a:rPr lang="it-IT" b="1" dirty="0" smtClean="0"/>
              <a:t> </a:t>
            </a:r>
            <a:r>
              <a:rPr lang="it-IT" b="1" dirty="0" err="1" smtClean="0"/>
              <a:t>diseases</a:t>
            </a:r>
            <a:endParaRPr lang="it-IT" b="1" dirty="0" smtClean="0"/>
          </a:p>
          <a:p>
            <a:pPr lvl="1"/>
            <a:r>
              <a:rPr lang="it-IT" i="1" dirty="0" smtClean="0"/>
              <a:t>Start work-up for DD</a:t>
            </a:r>
          </a:p>
          <a:p>
            <a:pPr lvl="1"/>
            <a:r>
              <a:rPr lang="it-IT" i="1" dirty="0" err="1" smtClean="0"/>
              <a:t>Don’t</a:t>
            </a:r>
            <a:r>
              <a:rPr lang="it-IT" i="1" dirty="0" smtClean="0"/>
              <a:t> </a:t>
            </a:r>
            <a:r>
              <a:rPr lang="it-IT" i="1" dirty="0" err="1" smtClean="0"/>
              <a:t>forget</a:t>
            </a:r>
            <a:r>
              <a:rPr lang="it-IT" i="1" dirty="0" smtClean="0"/>
              <a:t> </a:t>
            </a:r>
            <a:r>
              <a:rPr lang="it-IT" i="1" dirty="0" err="1" smtClean="0"/>
              <a:t>rheumatic</a:t>
            </a:r>
            <a:r>
              <a:rPr lang="it-IT" i="1" dirty="0" smtClean="0"/>
              <a:t> </a:t>
            </a:r>
            <a:r>
              <a:rPr lang="it-IT" i="1" dirty="0" err="1" smtClean="0"/>
              <a:t>diseases</a:t>
            </a:r>
            <a:r>
              <a:rPr lang="it-IT" i="1" dirty="0" smtClean="0"/>
              <a:t> !  (*)</a:t>
            </a:r>
          </a:p>
          <a:p>
            <a:pPr marL="457200" lvl="1" indent="0">
              <a:buNone/>
            </a:pPr>
            <a:r>
              <a:rPr lang="it-IT" i="1" dirty="0"/>
              <a:t> </a:t>
            </a:r>
            <a:r>
              <a:rPr lang="it-IT" i="1" dirty="0" smtClean="0"/>
              <a:t>   </a:t>
            </a:r>
            <a:r>
              <a:rPr lang="it-IT" sz="2200" i="1" dirty="0" smtClean="0"/>
              <a:t>(in </a:t>
            </a:r>
            <a:r>
              <a:rPr lang="it-IT" sz="2200" i="1" dirty="0" err="1" smtClean="0"/>
              <a:t>about</a:t>
            </a:r>
            <a:r>
              <a:rPr lang="it-IT" sz="2200" i="1" dirty="0" smtClean="0"/>
              <a:t> </a:t>
            </a:r>
            <a:r>
              <a:rPr lang="it-IT" i="1" dirty="0" smtClean="0"/>
              <a:t>11 % - </a:t>
            </a:r>
            <a:r>
              <a:rPr lang="it-IT" sz="2200" dirty="0" err="1"/>
              <a:t>Olsen</a:t>
            </a:r>
            <a:r>
              <a:rPr lang="it-IT" sz="2200" dirty="0"/>
              <a:t> ML et al. </a:t>
            </a:r>
            <a:r>
              <a:rPr lang="de-DE" sz="2200" dirty="0"/>
              <a:t>Am J </a:t>
            </a:r>
            <a:r>
              <a:rPr lang="de-DE" sz="2200" dirty="0" err="1"/>
              <a:t>Med</a:t>
            </a:r>
            <a:r>
              <a:rPr lang="de-DE" sz="2200" dirty="0"/>
              <a:t> </a:t>
            </a:r>
            <a:r>
              <a:rPr lang="de-DE" sz="2200" dirty="0" smtClean="0"/>
              <a:t>1991)</a:t>
            </a:r>
            <a:endParaRPr lang="it-IT" sz="2200" dirty="0"/>
          </a:p>
          <a:p>
            <a:pPr marL="457200" lvl="1" indent="0">
              <a:buNone/>
            </a:pPr>
            <a:endParaRPr lang="it-IT" i="1" dirty="0"/>
          </a:p>
          <a:p>
            <a:endParaRPr lang="it-IT" sz="1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89254" y="5643245"/>
            <a:ext cx="8794989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(*) NP </a:t>
            </a:r>
            <a:r>
              <a:rPr lang="it-IT" sz="2800" b="1" dirty="0" err="1" smtClean="0">
                <a:solidFill>
                  <a:schemeClr val="bg1"/>
                </a:solidFill>
              </a:rPr>
              <a:t>symptoms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may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represent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heralding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manifestation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</a:rPr>
              <a:t>of a </a:t>
            </a:r>
            <a:r>
              <a:rPr lang="it-IT" sz="2800" b="1" dirty="0" err="1">
                <a:solidFill>
                  <a:schemeClr val="bg1"/>
                </a:solidFill>
              </a:rPr>
              <a:t>rheumatic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err="1">
                <a:solidFill>
                  <a:schemeClr val="bg1"/>
                </a:solidFill>
              </a:rPr>
              <a:t>disease</a:t>
            </a:r>
            <a:r>
              <a:rPr lang="it-IT" sz="28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4450"/>
            <a:ext cx="87058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44900"/>
            <a:ext cx="60483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1476375" y="5040313"/>
            <a:ext cx="3743325" cy="288925"/>
          </a:xfrm>
          <a:prstGeom prst="round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7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80928"/>
            <a:ext cx="6705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ttangolo 2"/>
          <p:cNvSpPr>
            <a:spLocks noChangeArrowheads="1"/>
          </p:cNvSpPr>
          <p:nvPr/>
        </p:nvSpPr>
        <p:spPr bwMode="auto">
          <a:xfrm>
            <a:off x="1042988" y="5870203"/>
            <a:ext cx="7019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1800" b="1"/>
              <a:t>large pontomesencephalic lesion in a 41-year-old woman with a locked-in syndrome 1 week after the acute onset</a:t>
            </a:r>
          </a:p>
          <a:p>
            <a:pPr algn="ctr" eaLnBrk="1" hangingPunct="1"/>
            <a:r>
              <a:rPr lang="it-IT" altLang="it-IT" sz="1800" i="1"/>
              <a:t>                                                                       (personal observation)</a:t>
            </a:r>
          </a:p>
        </p:txBody>
      </p:sp>
      <p:sp>
        <p:nvSpPr>
          <p:cNvPr id="38916" name="CasellaDiTesto 3"/>
          <p:cNvSpPr txBox="1">
            <a:spLocks noChangeArrowheads="1"/>
          </p:cNvSpPr>
          <p:nvPr/>
        </p:nvSpPr>
        <p:spPr bwMode="auto">
          <a:xfrm>
            <a:off x="453412" y="260648"/>
            <a:ext cx="8221176" cy="52322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800" b="1" dirty="0" err="1" smtClean="0">
                <a:solidFill>
                  <a:schemeClr val="bg1"/>
                </a:solidFill>
              </a:rPr>
              <a:t>Predominat</a:t>
            </a:r>
            <a:r>
              <a:rPr lang="it-IT" altLang="it-IT" sz="28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bg1"/>
                </a:solidFill>
              </a:rPr>
              <a:t>brainstem</a:t>
            </a:r>
            <a:r>
              <a:rPr lang="it-IT" altLang="it-IT" sz="28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bg1"/>
                </a:solidFill>
              </a:rPr>
              <a:t>involvement</a:t>
            </a:r>
            <a:endParaRPr lang="it-IT" alt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6420" y="995244"/>
            <a:ext cx="8848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 smtClean="0"/>
              <a:t>brainstem-thalamic-basal </a:t>
            </a:r>
            <a:r>
              <a:rPr lang="en-US" sz="2400" dirty="0"/>
              <a:t>ganglia lesions, </a:t>
            </a:r>
            <a:r>
              <a:rPr lang="en-US" sz="2400" dirty="0" smtClean="0"/>
              <a:t>in the </a:t>
            </a:r>
            <a:r>
              <a:rPr lang="en-US" sz="2400" dirty="0"/>
              <a:t>proper clinical </a:t>
            </a:r>
            <a:r>
              <a:rPr lang="en-US" sz="2400" dirty="0" smtClean="0"/>
              <a:t>context, </a:t>
            </a:r>
            <a:r>
              <a:rPr lang="en-US" sz="2400" dirty="0"/>
              <a:t>can strongly support the </a:t>
            </a:r>
            <a:r>
              <a:rPr lang="en-US" sz="2400" dirty="0" smtClean="0"/>
              <a:t>diagnosis of </a:t>
            </a:r>
            <a:r>
              <a:rPr lang="en-US" sz="2400" dirty="0"/>
              <a:t>acute/subacute parenchymal NBD, and on </a:t>
            </a:r>
            <a:r>
              <a:rPr lang="en-US" sz="2400" dirty="0" smtClean="0"/>
              <a:t>occasions can </a:t>
            </a:r>
            <a:r>
              <a:rPr lang="en-US" sz="2400" dirty="0"/>
              <a:t>raise this possibility </a:t>
            </a:r>
            <a:r>
              <a:rPr lang="en-US" sz="2400" b="1" dirty="0"/>
              <a:t>even when the </a:t>
            </a:r>
            <a:r>
              <a:rPr lang="en-US" sz="2400" b="1" dirty="0" smtClean="0"/>
              <a:t>systemic features </a:t>
            </a:r>
            <a:r>
              <a:rPr lang="en-US" sz="2400" b="1" dirty="0"/>
              <a:t>of BD are scarce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162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5643563" y="6335713"/>
            <a:ext cx="3249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600" b="0"/>
              <a:t>Coban et al. Neuroradiology 1999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9486"/>
              </p:ext>
            </p:extLst>
          </p:nvPr>
        </p:nvGraphicFramePr>
        <p:xfrm>
          <a:off x="143321" y="1988840"/>
          <a:ext cx="8749853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663"/>
                <a:gridCol w="1064243"/>
                <a:gridCol w="1195102"/>
                <a:gridCol w="1093574"/>
                <a:gridCol w="1112271"/>
              </a:tblGrid>
              <a:tr h="29599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Region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predominantly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involved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in ANBD, CNBD, NPSLE,</a:t>
                      </a:r>
                      <a:r>
                        <a:rPr lang="it-IT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MS </a:t>
                      </a:r>
                    </a:p>
                  </a:txBody>
                  <a:tcPr marL="91447" marR="91447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9883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MRI</a:t>
                      </a:r>
                      <a:endParaRPr lang="it-IT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7" marR="91447" anchor="ctr"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ANBD</a:t>
                      </a:r>
                      <a:endParaRPr lang="it-IT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7" marR="91447" anchor="ctr"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CNBD</a:t>
                      </a:r>
                      <a:endParaRPr lang="it-IT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7" marR="91447" anchor="ctr"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MS</a:t>
                      </a:r>
                      <a:endParaRPr lang="it-IT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7" marR="91447" anchor="ctr"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NPSLE</a:t>
                      </a:r>
                      <a:endParaRPr lang="it-IT" sz="2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7" marR="91447" anchor="ctr">
                    <a:solidFill>
                      <a:srgbClr val="00002A"/>
                    </a:solidFill>
                  </a:tcPr>
                </a:tc>
              </a:tr>
              <a:tr h="2809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err="1" smtClean="0">
                          <a:latin typeface="Calibri" pitchFamily="34" charset="0"/>
                        </a:rPr>
                        <a:t>Basal</a:t>
                      </a:r>
                      <a:r>
                        <a:rPr lang="it-IT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Calibri" pitchFamily="34" charset="0"/>
                        </a:rPr>
                        <a:t>ganglia</a:t>
                      </a:r>
                      <a:r>
                        <a:rPr lang="it-IT" sz="2400" b="1" dirty="0" smtClean="0">
                          <a:latin typeface="Calibri" pitchFamily="34" charset="0"/>
                        </a:rPr>
                        <a:t> and/or </a:t>
                      </a:r>
                      <a:r>
                        <a:rPr lang="it-IT" sz="2400" b="1" dirty="0" err="1" smtClean="0">
                          <a:latin typeface="Calibri" pitchFamily="34" charset="0"/>
                        </a:rPr>
                        <a:t>brain</a:t>
                      </a:r>
                      <a:r>
                        <a:rPr lang="it-IT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Calibri" pitchFamily="34" charset="0"/>
                        </a:rPr>
                        <a:t>stem</a:t>
                      </a:r>
                      <a:endParaRPr lang="it-IT" sz="2400" b="1" dirty="0" smtClean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100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36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14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</a:tr>
              <a:tr h="172773"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Sc.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hemisphere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white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matter</a:t>
                      </a: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100</a:t>
                      </a:r>
                      <a:endParaRPr lang="it-IT" sz="2400" b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FC000"/>
                    </a:solidFill>
                  </a:tcPr>
                </a:tc>
              </a:tr>
              <a:tr h="136573"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err="1" smtClean="0">
                          <a:latin typeface="Calibri" pitchFamily="34" charset="0"/>
                        </a:rPr>
                        <a:t>Cerebral</a:t>
                      </a:r>
                      <a:r>
                        <a:rPr lang="it-IT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Calibri" pitchFamily="34" charset="0"/>
                        </a:rPr>
                        <a:t>cortex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29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smtClean="0">
                          <a:latin typeface="Calibri" pitchFamily="34" charset="0"/>
                        </a:rPr>
                        <a:t>No </a:t>
                      </a:r>
                      <a:r>
                        <a:rPr lang="it-IT" sz="2400" b="1" dirty="0" err="1" smtClean="0">
                          <a:latin typeface="Calibri" pitchFamily="34" charset="0"/>
                        </a:rPr>
                        <a:t>parenchimal</a:t>
                      </a:r>
                      <a:r>
                        <a:rPr lang="it-IT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2400" b="1" dirty="0" err="1" smtClean="0">
                          <a:latin typeface="Calibri" pitchFamily="34" charset="0"/>
                        </a:rPr>
                        <a:t>lesions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27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0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Calibri" pitchFamily="34" charset="0"/>
                        </a:rPr>
                        <a:t>29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91447" marR="91447"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355976" y="4941168"/>
            <a:ext cx="4200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ANBD</a:t>
            </a:r>
            <a:r>
              <a:rPr lang="it-IT" dirty="0" smtClean="0"/>
              <a:t> = acute neuro BD</a:t>
            </a:r>
          </a:p>
          <a:p>
            <a:r>
              <a:rPr lang="it-IT" b="1" dirty="0" smtClean="0"/>
              <a:t>CNBD</a:t>
            </a:r>
            <a:r>
              <a:rPr lang="it-IT" dirty="0" smtClean="0"/>
              <a:t> = </a:t>
            </a:r>
            <a:r>
              <a:rPr lang="it-IT" dirty="0" err="1" smtClean="0"/>
              <a:t>chronic</a:t>
            </a:r>
            <a:r>
              <a:rPr lang="it-IT" dirty="0" smtClean="0"/>
              <a:t> neuro BD</a:t>
            </a:r>
          </a:p>
          <a:p>
            <a:r>
              <a:rPr lang="it-IT" b="1" dirty="0" smtClean="0"/>
              <a:t>NPSLE</a:t>
            </a:r>
            <a:r>
              <a:rPr lang="it-IT" dirty="0" smtClean="0"/>
              <a:t> = NP </a:t>
            </a:r>
            <a:r>
              <a:rPr lang="it-IT" dirty="0" err="1" smtClean="0"/>
              <a:t>Systemic</a:t>
            </a:r>
            <a:r>
              <a:rPr lang="it-IT" dirty="0" smtClean="0"/>
              <a:t> Lupus </a:t>
            </a:r>
            <a:r>
              <a:rPr lang="it-IT" dirty="0" err="1" smtClean="0"/>
              <a:t>Erythematosus</a:t>
            </a:r>
            <a:endParaRPr lang="it-IT" dirty="0" smtClean="0"/>
          </a:p>
          <a:p>
            <a:r>
              <a:rPr lang="it-IT" b="1" dirty="0" smtClean="0"/>
              <a:t>MS</a:t>
            </a:r>
            <a:r>
              <a:rPr lang="it-IT" dirty="0" smtClean="0"/>
              <a:t> = multiple </a:t>
            </a:r>
            <a:r>
              <a:rPr lang="it-IT" dirty="0" err="1" smtClean="0"/>
              <a:t>sclerosis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4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6" descr="C:\Documenti\Capillaroscopia\andrea\Immagini\Rm-encefalo\Mora Mirko-BehcetRM\Pre-terapia\Mo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74625"/>
            <a:ext cx="44529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027" descr="C:\Documenti\Capillaroscopia\andrea\Immagini\Rm-encefalo\Mora Mirko-BehcetRM\Pre-terapia\Mor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6004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029"/>
          <p:cNvSpPr txBox="1">
            <a:spLocks noChangeArrowheads="1"/>
          </p:cNvSpPr>
          <p:nvPr/>
        </p:nvSpPr>
        <p:spPr bwMode="auto">
          <a:xfrm>
            <a:off x="188913" y="44450"/>
            <a:ext cx="409575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</a:rPr>
              <a:t>Acute Neuro-Behçet</a:t>
            </a:r>
          </a:p>
        </p:txBody>
      </p:sp>
      <p:sp>
        <p:nvSpPr>
          <p:cNvPr id="39941" name="Rettangolo 5"/>
          <p:cNvSpPr>
            <a:spLocks noChangeArrowheads="1"/>
          </p:cNvSpPr>
          <p:nvPr/>
        </p:nvSpPr>
        <p:spPr bwMode="auto">
          <a:xfrm>
            <a:off x="4067175" y="4652963"/>
            <a:ext cx="4537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it-IT" altLang="it-IT" sz="1800"/>
              <a:t>RM: vasta lesione fronto-temporale dx sottocorticale interessante anche la regione dei nuclei  della  base con compressione del corno temporale e frontale del III ventricolo.</a:t>
            </a:r>
          </a:p>
        </p:txBody>
      </p:sp>
      <p:sp>
        <p:nvSpPr>
          <p:cNvPr id="39942" name="CasellaDiTesto 6"/>
          <p:cNvSpPr txBox="1">
            <a:spLocks noChangeArrowheads="1"/>
          </p:cNvSpPr>
          <p:nvPr/>
        </p:nvSpPr>
        <p:spPr bwMode="auto">
          <a:xfrm>
            <a:off x="4067175" y="6381750"/>
            <a:ext cx="2487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1600" i="1"/>
              <a:t>(osservazione personale)</a:t>
            </a:r>
          </a:p>
        </p:txBody>
      </p:sp>
      <p:sp>
        <p:nvSpPr>
          <p:cNvPr id="39943" name="Rettangolo 8"/>
          <p:cNvSpPr>
            <a:spLocks noChangeArrowheads="1"/>
          </p:cNvSpPr>
          <p:nvPr/>
        </p:nvSpPr>
        <p:spPr bwMode="auto">
          <a:xfrm>
            <a:off x="179388" y="581025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000" b="1" dirty="0"/>
              <a:t>Agosto:</a:t>
            </a:r>
            <a:r>
              <a:rPr lang="it-IT" altLang="it-IT" sz="2000" dirty="0"/>
              <a:t> 			</a:t>
            </a:r>
          </a:p>
          <a:p>
            <a:pPr eaLnBrk="1" hangingPunct="1"/>
            <a:r>
              <a:rPr lang="it-IT" altLang="it-IT" sz="2000" b="1" dirty="0">
                <a:solidFill>
                  <a:srgbClr val="C00000"/>
                </a:solidFill>
              </a:rPr>
              <a:t>cefalea intensa, emiparesi sin.</a:t>
            </a:r>
          </a:p>
          <a:p>
            <a:pPr eaLnBrk="1" hangingPunct="1"/>
            <a:r>
              <a:rPr lang="it-IT" altLang="it-IT" sz="2000" b="1" dirty="0"/>
              <a:t>Settembre</a:t>
            </a:r>
            <a:r>
              <a:rPr lang="it-IT" altLang="it-IT" sz="2000" dirty="0"/>
              <a:t>: </a:t>
            </a:r>
          </a:p>
          <a:p>
            <a:pPr eaLnBrk="1" hangingPunct="1"/>
            <a:r>
              <a:rPr lang="it-IT" altLang="it-IT" sz="2000" dirty="0"/>
              <a:t>ampie lacune mnesiche.</a:t>
            </a:r>
          </a:p>
          <a:p>
            <a:pPr eaLnBrk="1" hangingPunct="1"/>
            <a:r>
              <a:rPr lang="it-IT" altLang="it-IT" sz="2000" b="1" dirty="0"/>
              <a:t>Novembre</a:t>
            </a:r>
            <a:r>
              <a:rPr lang="it-IT" altLang="it-IT" sz="2000" dirty="0"/>
              <a:t>: </a:t>
            </a:r>
          </a:p>
          <a:p>
            <a:pPr eaLnBrk="1" hangingPunct="1"/>
            <a:r>
              <a:rPr lang="it-IT" altLang="it-IT" sz="2000" dirty="0"/>
              <a:t>ipersonnia </a:t>
            </a:r>
            <a:r>
              <a:rPr lang="it-IT" altLang="it-IT" sz="2000" dirty="0" err="1"/>
              <a:t>diurnia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iperfagia</a:t>
            </a:r>
            <a:r>
              <a:rPr lang="it-IT" altLang="it-IT" sz="2000" dirty="0"/>
              <a:t>, apatia.</a:t>
            </a:r>
          </a:p>
        </p:txBody>
      </p:sp>
    </p:spTree>
    <p:extLst>
      <p:ext uri="{BB962C8B-B14F-4D97-AF65-F5344CB8AC3E}">
        <p14:creationId xmlns:p14="http://schemas.microsoft.com/office/powerpoint/2010/main" val="1425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/>
          <a:stretch/>
        </p:blipFill>
        <p:spPr bwMode="auto">
          <a:xfrm>
            <a:off x="4572000" y="404664"/>
            <a:ext cx="4392488" cy="61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615769" y="581558"/>
            <a:ext cx="504825" cy="43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7504" y="4226312"/>
            <a:ext cx="4264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it-IT" sz="2400" b="1" i="1" dirty="0" smtClean="0"/>
              <a:t>Right-sided </a:t>
            </a:r>
            <a:r>
              <a:rPr lang="en-US" altLang="it-IT" sz="2400" b="1" i="1" dirty="0"/>
              <a:t>transverse venous sinus thrombosis in a patient with </a:t>
            </a:r>
            <a:r>
              <a:rPr lang="en-US" altLang="it-IT" sz="2400" dirty="0" smtClean="0"/>
              <a:t>MR </a:t>
            </a:r>
            <a:r>
              <a:rPr lang="en-US" altLang="it-IT" sz="2400" dirty="0" err="1" smtClean="0"/>
              <a:t>venogram</a:t>
            </a:r>
            <a:endParaRPr lang="it-IT" alt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45028" y="580022"/>
            <a:ext cx="3894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800" b="1" i="1" dirty="0" smtClean="0">
                <a:solidFill>
                  <a:prstClr val="black"/>
                </a:solidFill>
              </a:rPr>
              <a:t>Non-parenchymal </a:t>
            </a:r>
            <a:r>
              <a:rPr lang="en-US" altLang="it-IT" sz="2800" b="1" i="1" dirty="0">
                <a:solidFill>
                  <a:prstClr val="black"/>
                </a:solidFill>
              </a:rPr>
              <a:t>neuro-</a:t>
            </a:r>
            <a:r>
              <a:rPr lang="en-US" altLang="it-IT" sz="2800" b="1" i="1" dirty="0" err="1">
                <a:solidFill>
                  <a:prstClr val="black"/>
                </a:solidFill>
              </a:rPr>
              <a:t>Behçet’s</a:t>
            </a:r>
            <a:r>
              <a:rPr lang="en-US" altLang="it-IT" sz="2800" b="1" i="1" dirty="0">
                <a:solidFill>
                  <a:prstClr val="black"/>
                </a:solidFill>
              </a:rPr>
              <a:t> </a:t>
            </a:r>
            <a:r>
              <a:rPr lang="it-IT" altLang="it-IT" sz="2800" b="1" dirty="0" err="1">
                <a:solidFill>
                  <a:prstClr val="black"/>
                </a:solidFill>
              </a:rPr>
              <a:t>disease</a:t>
            </a:r>
            <a:endParaRPr lang="it-IT" altLang="it-IT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195736" y="1052736"/>
            <a:ext cx="47037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 err="1">
                <a:latin typeface="Arial" pitchFamily="34" charset="0"/>
              </a:rPr>
              <a:t>Range</a:t>
            </a:r>
            <a:r>
              <a:rPr lang="it-IT" altLang="it-IT" sz="3200" b="1" dirty="0">
                <a:latin typeface="Arial" pitchFamily="34" charset="0"/>
              </a:rPr>
              <a:t> = </a:t>
            </a:r>
            <a:r>
              <a:rPr lang="it-IT" altLang="it-IT" sz="3200" b="1" dirty="0" smtClean="0">
                <a:latin typeface="Arial" pitchFamily="34" charset="0"/>
              </a:rPr>
              <a:t> </a:t>
            </a:r>
            <a:r>
              <a:rPr lang="it-IT" altLang="it-IT" sz="3200" b="1" dirty="0" smtClean="0">
                <a:solidFill>
                  <a:srgbClr val="C00000"/>
                </a:solidFill>
                <a:latin typeface="Arial" pitchFamily="34" charset="0"/>
              </a:rPr>
              <a:t>0 </a:t>
            </a:r>
            <a:r>
              <a:rPr lang="it-IT" altLang="it-IT" sz="3200" b="1" dirty="0">
                <a:solidFill>
                  <a:srgbClr val="C00000"/>
                </a:solidFill>
                <a:latin typeface="Arial" pitchFamily="34" charset="0"/>
              </a:rPr>
              <a:t>- </a:t>
            </a:r>
            <a:r>
              <a:rPr lang="it-IT" altLang="it-IT" sz="3200" b="1" dirty="0" smtClean="0">
                <a:solidFill>
                  <a:srgbClr val="C00000"/>
                </a:solidFill>
                <a:latin typeface="Arial" pitchFamily="34" charset="0"/>
              </a:rPr>
              <a:t>68 %   ???</a:t>
            </a:r>
            <a:endParaRPr lang="it-IT" altLang="it-IT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23909" name="Picture 5" descr="snc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90725"/>
            <a:ext cx="4703763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4824413" y="1989138"/>
            <a:ext cx="4068067" cy="298543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b="1" i="1" dirty="0" smtClean="0">
                <a:latin typeface="Arial Narrow" pitchFamily="34" charset="0"/>
              </a:rPr>
              <a:t>More </a:t>
            </a:r>
            <a:r>
              <a:rPr lang="it-IT" altLang="it-IT" b="1" i="1" dirty="0" err="1" smtClean="0">
                <a:latin typeface="Arial Narrow" pitchFamily="34" charset="0"/>
              </a:rPr>
              <a:t>recent</a:t>
            </a:r>
            <a:r>
              <a:rPr lang="it-IT" altLang="it-IT" b="1" i="1" dirty="0" smtClean="0">
                <a:latin typeface="Arial Narrow" pitchFamily="34" charset="0"/>
              </a:rPr>
              <a:t> data </a:t>
            </a:r>
            <a:r>
              <a:rPr lang="it-IT" altLang="it-IT" b="1" i="1" dirty="0">
                <a:latin typeface="Arial Narrow" pitchFamily="34" charset="0"/>
              </a:rPr>
              <a:t>:</a:t>
            </a:r>
          </a:p>
          <a:p>
            <a:r>
              <a:rPr lang="it-IT" altLang="it-IT" b="1" i="1" dirty="0">
                <a:latin typeface="Arial Narrow" pitchFamily="34" charset="0"/>
              </a:rPr>
              <a:t>		</a:t>
            </a:r>
            <a:r>
              <a:rPr lang="it-IT" altLang="it-IT" b="1" i="1" dirty="0" smtClean="0">
                <a:latin typeface="Arial Narrow" pitchFamily="34" charset="0"/>
              </a:rPr>
              <a:t>   </a:t>
            </a:r>
            <a:r>
              <a:rPr lang="it-IT" altLang="it-IT" b="1" i="1" dirty="0" err="1" smtClean="0">
                <a:latin typeface="Arial Narrow" pitchFamily="34" charset="0"/>
              </a:rPr>
              <a:t>year</a:t>
            </a:r>
            <a:r>
              <a:rPr lang="it-IT" altLang="it-IT" b="1" i="1" dirty="0">
                <a:latin typeface="Arial Narrow" pitchFamily="34" charset="0"/>
              </a:rPr>
              <a:t>	</a:t>
            </a:r>
            <a:r>
              <a:rPr lang="it-IT" altLang="it-IT" b="1" i="1" dirty="0" smtClean="0">
                <a:latin typeface="Arial Narrow" pitchFamily="34" charset="0"/>
              </a:rPr>
              <a:t>    </a:t>
            </a:r>
            <a:r>
              <a:rPr lang="it-IT" altLang="it-IT" b="1" i="1" dirty="0">
                <a:latin typeface="Arial Narrow" pitchFamily="34" charset="0"/>
              </a:rPr>
              <a:t>%      </a:t>
            </a:r>
            <a:r>
              <a:rPr lang="it-IT" altLang="it-IT" b="1" i="1" dirty="0" err="1">
                <a:latin typeface="Arial Narrow" pitchFamily="34" charset="0"/>
              </a:rPr>
              <a:t>n.pz</a:t>
            </a:r>
            <a:endParaRPr lang="it-IT" altLang="it-IT" b="1" i="1" dirty="0">
              <a:latin typeface="Arial Narrow" pitchFamily="34" charset="0"/>
            </a:endParaRPr>
          </a:p>
          <a:p>
            <a:endParaRPr lang="it-IT" altLang="it-IT" sz="800" b="1" i="1" dirty="0">
              <a:latin typeface="Arial Narrow" pitchFamily="34" charset="0"/>
            </a:endParaRPr>
          </a:p>
          <a:p>
            <a:r>
              <a:rPr lang="it-IT" altLang="it-IT" b="1" dirty="0" err="1" smtClean="0">
                <a:latin typeface="Arial Narrow" pitchFamily="34" charset="0"/>
              </a:rPr>
              <a:t>Anaya</a:t>
            </a:r>
            <a:r>
              <a:rPr lang="it-IT" altLang="it-IT" b="1" dirty="0" smtClean="0">
                <a:latin typeface="Arial Narrow" pitchFamily="34" charset="0"/>
              </a:rPr>
              <a:t> et al	   2002	  2.5        120</a:t>
            </a:r>
          </a:p>
          <a:p>
            <a:r>
              <a:rPr lang="it-IT" altLang="it-IT" b="1" dirty="0" smtClean="0">
                <a:latin typeface="Arial Narrow" pitchFamily="34" charset="0"/>
              </a:rPr>
              <a:t>Garcia-</a:t>
            </a:r>
            <a:r>
              <a:rPr lang="it-IT" altLang="it-IT" b="1" dirty="0" err="1" smtClean="0">
                <a:latin typeface="Arial Narrow" pitchFamily="34" charset="0"/>
              </a:rPr>
              <a:t>Carrasco</a:t>
            </a:r>
            <a:r>
              <a:rPr lang="it-IT" altLang="it-IT" b="1" dirty="0" smtClean="0">
                <a:latin typeface="Arial Narrow" pitchFamily="34" charset="0"/>
              </a:rPr>
              <a:t>          2002            1        400</a:t>
            </a:r>
          </a:p>
          <a:p>
            <a:r>
              <a:rPr lang="it-IT" altLang="it-IT" b="1" dirty="0" err="1" smtClean="0">
                <a:latin typeface="Arial Narrow" pitchFamily="34" charset="0"/>
              </a:rPr>
              <a:t>Delalande</a:t>
            </a:r>
            <a:r>
              <a:rPr lang="it-IT" altLang="it-IT" b="1" dirty="0" smtClean="0">
                <a:latin typeface="Arial Narrow" pitchFamily="34" charset="0"/>
              </a:rPr>
              <a:t> et al.	   2004          68          82</a:t>
            </a:r>
          </a:p>
          <a:p>
            <a:r>
              <a:rPr lang="it-IT" altLang="it-IT" b="1" dirty="0" err="1" smtClean="0">
                <a:latin typeface="Arial Narrow" pitchFamily="34" charset="0"/>
              </a:rPr>
              <a:t>Jamilloux</a:t>
            </a:r>
            <a:r>
              <a:rPr lang="it-IT" altLang="it-IT" b="1" dirty="0" smtClean="0">
                <a:latin typeface="Arial Narrow" pitchFamily="34" charset="0"/>
              </a:rPr>
              <a:t> et al	   2003	  9.7        420</a:t>
            </a:r>
          </a:p>
          <a:p>
            <a:r>
              <a:rPr lang="it-IT" altLang="it-IT" b="1" dirty="0" err="1" smtClean="0">
                <a:latin typeface="Arial Narrow" pitchFamily="34" charset="0"/>
              </a:rPr>
              <a:t>Ramos-Casals</a:t>
            </a:r>
            <a:r>
              <a:rPr lang="it-IT" altLang="it-IT" b="1" dirty="0" smtClean="0">
                <a:latin typeface="Arial Narrow" pitchFamily="34" charset="0"/>
              </a:rPr>
              <a:t>	   2010            2      1010</a:t>
            </a:r>
          </a:p>
          <a:p>
            <a:r>
              <a:rPr lang="it-IT" altLang="it-IT" b="1" dirty="0" err="1" smtClean="0">
                <a:latin typeface="Arial Narrow" pitchFamily="34" charset="0"/>
              </a:rPr>
              <a:t>Morreale</a:t>
            </a:r>
            <a:r>
              <a:rPr lang="it-IT" altLang="it-IT" b="1" dirty="0" smtClean="0">
                <a:latin typeface="Arial Narrow" pitchFamily="34" charset="0"/>
              </a:rPr>
              <a:t> et al	   2014        67.5       120</a:t>
            </a:r>
          </a:p>
          <a:p>
            <a:r>
              <a:rPr lang="it-IT" altLang="it-IT" b="1" dirty="0" err="1" smtClean="0">
                <a:latin typeface="Arial Narrow" pitchFamily="34" charset="0"/>
              </a:rPr>
              <a:t>Moreira</a:t>
            </a:r>
            <a:r>
              <a:rPr lang="it-IT" altLang="it-IT" b="1" dirty="0" smtClean="0">
                <a:latin typeface="Arial Narrow" pitchFamily="34" charset="0"/>
              </a:rPr>
              <a:t>  et al	   2015          15         93</a:t>
            </a:r>
          </a:p>
          <a:p>
            <a:r>
              <a:rPr lang="it-IT" b="1" dirty="0" err="1" smtClean="0">
                <a:latin typeface="Arial Narrow" panose="020B0606020202030204" pitchFamily="34" charset="0"/>
              </a:rPr>
              <a:t>Carvajal-Alegria</a:t>
            </a:r>
            <a:r>
              <a:rPr lang="it-IT" b="1" dirty="0" smtClean="0">
                <a:latin typeface="Arial Narrow" panose="020B0606020202030204" pitchFamily="34" charset="0"/>
              </a:rPr>
              <a:t> et al  2016 	    3.6      392</a:t>
            </a:r>
            <a:endParaRPr lang="it-IT" altLang="it-IT" b="1" dirty="0">
              <a:latin typeface="Arial Narrow" pitchFamily="34" charset="0"/>
            </a:endParaRP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824413" y="2708920"/>
            <a:ext cx="42846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2881313" y="2636838"/>
            <a:ext cx="504825" cy="39608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-8527" y="3680"/>
            <a:ext cx="9161055" cy="6340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/>
              <a:t>Neuro-</a:t>
            </a:r>
            <a:r>
              <a:rPr lang="it-IT" b="1" dirty="0" err="1" smtClean="0"/>
              <a:t>Sjogren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34925" y="670828"/>
            <a:ext cx="9074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The real burden of </a:t>
            </a:r>
            <a:r>
              <a:rPr lang="en-US" sz="2200" b="1" dirty="0" smtClean="0">
                <a:solidFill>
                  <a:srgbClr val="C00000"/>
                </a:solidFill>
              </a:rPr>
              <a:t>CNS involvement </a:t>
            </a:r>
            <a:r>
              <a:rPr lang="en-US" sz="2200" b="1" dirty="0" smtClean="0"/>
              <a:t>still </a:t>
            </a:r>
            <a:r>
              <a:rPr lang="en-US" sz="2200" b="1" dirty="0"/>
              <a:t>represents a </a:t>
            </a:r>
            <a:r>
              <a:rPr lang="en-US" sz="2200" b="1" dirty="0" smtClean="0"/>
              <a:t>controversial </a:t>
            </a:r>
            <a:r>
              <a:rPr lang="it-IT" sz="2200" b="1" dirty="0" err="1" smtClean="0"/>
              <a:t>issue</a:t>
            </a:r>
            <a:endParaRPr lang="it-IT" sz="2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925" y="1691516"/>
            <a:ext cx="31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Govoni M et al. CNS </a:t>
            </a:r>
            <a:r>
              <a:rPr lang="it-IT" i="1" dirty="0" err="1" smtClean="0"/>
              <a:t>Drugs</a:t>
            </a:r>
            <a:r>
              <a:rPr lang="it-IT" i="1" dirty="0" smtClean="0"/>
              <a:t> 2001</a:t>
            </a:r>
            <a:endParaRPr lang="it-IT" i="1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668344" y="2708920"/>
            <a:ext cx="504825" cy="22032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5474" y="5120605"/>
            <a:ext cx="4057006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 smtClean="0">
                <a:latin typeface="Arial" charset="0"/>
              </a:rPr>
              <a:t>In </a:t>
            </a:r>
            <a:r>
              <a:rPr lang="it-IT" altLang="it-IT" sz="2400" b="1" dirty="0" err="1" smtClean="0">
                <a:latin typeface="Arial" charset="0"/>
              </a:rPr>
              <a:t>Sjogren’s</a:t>
            </a:r>
            <a:r>
              <a:rPr lang="it-IT" altLang="it-IT" sz="2400" b="1" dirty="0" smtClean="0">
                <a:latin typeface="Arial" charset="0"/>
              </a:rPr>
              <a:t> </a:t>
            </a:r>
            <a:r>
              <a:rPr lang="it-IT" altLang="it-IT" sz="2400" b="1" dirty="0" err="1" smtClean="0">
                <a:latin typeface="Arial" charset="0"/>
              </a:rPr>
              <a:t>syndrome</a:t>
            </a:r>
            <a:r>
              <a:rPr lang="it-IT" altLang="it-IT" sz="2400" b="1" dirty="0" smtClean="0">
                <a:latin typeface="Arial" charset="0"/>
              </a:rPr>
              <a:t> the </a:t>
            </a:r>
            <a:r>
              <a:rPr lang="it-IT" altLang="it-IT" sz="2400" b="1" dirty="0" smtClean="0">
                <a:solidFill>
                  <a:srgbClr val="C00000"/>
                </a:solidFill>
                <a:latin typeface="Arial" charset="0"/>
              </a:rPr>
              <a:t>PNS</a:t>
            </a:r>
            <a:r>
              <a:rPr lang="it-IT" altLang="it-IT" sz="2400" b="1" dirty="0" smtClean="0">
                <a:latin typeface="Arial" charset="0"/>
              </a:rPr>
              <a:t> </a:t>
            </a:r>
            <a:r>
              <a:rPr lang="it-IT" altLang="it-IT" sz="2400" b="1" dirty="0" err="1" smtClean="0">
                <a:latin typeface="Arial" charset="0"/>
              </a:rPr>
              <a:t>is</a:t>
            </a:r>
            <a:r>
              <a:rPr lang="it-IT" altLang="it-IT" sz="2400" b="1" dirty="0" smtClean="0">
                <a:latin typeface="Arial" charset="0"/>
              </a:rPr>
              <a:t> </a:t>
            </a:r>
            <a:r>
              <a:rPr lang="it-IT" altLang="it-IT" sz="2400" b="1" dirty="0" err="1" smtClean="0">
                <a:latin typeface="Arial" charset="0"/>
              </a:rPr>
              <a:t>predominantly</a:t>
            </a:r>
            <a:r>
              <a:rPr lang="it-IT" altLang="it-IT" sz="2400" b="1" dirty="0" smtClean="0">
                <a:latin typeface="Arial" charset="0"/>
              </a:rPr>
              <a:t> </a:t>
            </a:r>
            <a:r>
              <a:rPr lang="it-IT" altLang="it-IT" sz="2400" b="1" dirty="0" err="1" smtClean="0">
                <a:latin typeface="Arial" charset="0"/>
              </a:rPr>
              <a:t>involved</a:t>
            </a:r>
            <a:endParaRPr lang="it-IT" altLang="it-IT" sz="2400" b="1" dirty="0" smtClean="0">
              <a:latin typeface="Arial" charset="0"/>
            </a:endParaRPr>
          </a:p>
          <a:p>
            <a:pPr algn="ctr"/>
            <a:endParaRPr lang="it-IT" altLang="it-IT" sz="800" b="1" dirty="0" smtClean="0">
              <a:latin typeface="Arial" charset="0"/>
            </a:endParaRPr>
          </a:p>
          <a:p>
            <a:pPr algn="ctr"/>
            <a:r>
              <a:rPr lang="it-IT" altLang="it-IT" sz="2400" b="1" dirty="0" err="1" smtClean="0">
                <a:latin typeface="Arial" charset="0"/>
              </a:rPr>
              <a:t>Range</a:t>
            </a:r>
            <a:r>
              <a:rPr lang="it-IT" altLang="it-IT" sz="2400" b="1" dirty="0" smtClean="0">
                <a:latin typeface="Arial" charset="0"/>
              </a:rPr>
              <a:t> </a:t>
            </a:r>
            <a:r>
              <a:rPr lang="it-IT" altLang="it-IT" sz="2400" b="1" dirty="0">
                <a:latin typeface="Arial" charset="0"/>
              </a:rPr>
              <a:t>= </a:t>
            </a:r>
            <a:r>
              <a:rPr lang="it-IT" altLang="it-IT" sz="2400" b="1" dirty="0">
                <a:solidFill>
                  <a:srgbClr val="C00000"/>
                </a:solidFill>
                <a:latin typeface="Arial" charset="0"/>
              </a:rPr>
              <a:t>7 - 35 %</a:t>
            </a:r>
          </a:p>
        </p:txBody>
      </p:sp>
    </p:spTree>
    <p:extLst>
      <p:ext uri="{BB962C8B-B14F-4D97-AF65-F5344CB8AC3E}">
        <p14:creationId xmlns:p14="http://schemas.microsoft.com/office/powerpoint/2010/main" val="3189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11" grpId="0" animBg="1"/>
      <p:bldP spid="123913" grpId="0" animBg="1"/>
      <p:bldP spid="5" grpId="0"/>
      <p:bldP spid="15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4"/>
          <a:stretch/>
        </p:blipFill>
        <p:spPr bwMode="auto">
          <a:xfrm>
            <a:off x="79557" y="11945"/>
            <a:ext cx="6940715" cy="19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4" t="-117" b="91415"/>
          <a:stretch/>
        </p:blipFill>
        <p:spPr bwMode="auto">
          <a:xfrm>
            <a:off x="6062902" y="980728"/>
            <a:ext cx="2973594" cy="4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99792" y="2132856"/>
            <a:ext cx="4157357" cy="4393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3200" dirty="0" smtClean="0"/>
              <a:t>25/424 </a:t>
            </a:r>
            <a:r>
              <a:rPr lang="it-IT" sz="3200" dirty="0" err="1" smtClean="0"/>
              <a:t>patients</a:t>
            </a:r>
            <a:r>
              <a:rPr lang="it-IT" sz="3200" dirty="0" smtClean="0"/>
              <a:t> - </a:t>
            </a:r>
            <a:r>
              <a:rPr lang="it-IT" sz="3200" b="1" dirty="0" smtClean="0">
                <a:solidFill>
                  <a:srgbClr val="C00000"/>
                </a:solidFill>
              </a:rPr>
              <a:t>5.8 %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79557" y="5758151"/>
            <a:ext cx="895693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Age at first CNS-NP event, </a:t>
            </a:r>
            <a:r>
              <a:rPr lang="en-US" sz="2400" b="1" dirty="0" smtClean="0"/>
              <a:t>mean (</a:t>
            </a:r>
            <a:r>
              <a:rPr lang="en-US" sz="2400" b="1" dirty="0" err="1" smtClean="0"/>
              <a:t>yrs</a:t>
            </a:r>
            <a:r>
              <a:rPr lang="en-US" sz="2400" b="1" dirty="0" smtClean="0"/>
              <a:t>)		        </a:t>
            </a:r>
            <a:r>
              <a:rPr lang="en-US" sz="2400" b="1" dirty="0" smtClean="0">
                <a:solidFill>
                  <a:srgbClr val="C00000"/>
                </a:solidFill>
              </a:rPr>
              <a:t>46.7</a:t>
            </a:r>
            <a:r>
              <a:rPr lang="en-US" sz="2400" b="1" dirty="0" smtClean="0"/>
              <a:t>  (</a:t>
            </a:r>
            <a:r>
              <a:rPr lang="en-US" sz="2400" b="1" dirty="0"/>
              <a:t>13.6) </a:t>
            </a:r>
            <a:endParaRPr lang="en-US" sz="2400" b="1" dirty="0" smtClean="0"/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Disease </a:t>
            </a:r>
            <a:r>
              <a:rPr lang="en-US" sz="2400" b="1" dirty="0"/>
              <a:t>duration at first CNS-NP event, </a:t>
            </a:r>
            <a:r>
              <a:rPr lang="en-US" sz="2400" b="1" dirty="0" smtClean="0"/>
              <a:t>mean (</a:t>
            </a:r>
            <a:r>
              <a:rPr lang="en-US" sz="2400" b="1" dirty="0" err="1" smtClean="0"/>
              <a:t>yrs</a:t>
            </a:r>
            <a:r>
              <a:rPr lang="en-US" sz="2400" b="1" dirty="0" smtClean="0"/>
              <a:t>)      </a:t>
            </a:r>
            <a:r>
              <a:rPr lang="en-US" sz="2400" b="1" dirty="0" smtClean="0">
                <a:solidFill>
                  <a:srgbClr val="C00000"/>
                </a:solidFill>
              </a:rPr>
              <a:t>3.4</a:t>
            </a:r>
            <a:r>
              <a:rPr lang="en-US" sz="2400" b="1" dirty="0" smtClean="0"/>
              <a:t>    (4.6)</a:t>
            </a:r>
            <a:r>
              <a:rPr lang="it-IT" sz="2400" b="1" dirty="0"/>
              <a:t> </a:t>
            </a:r>
            <a:endParaRPr lang="it-IT" sz="2400" b="1" dirty="0" smtClean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46549"/>
              </p:ext>
            </p:extLst>
          </p:nvPr>
        </p:nvGraphicFramePr>
        <p:xfrm>
          <a:off x="219916" y="2780928"/>
          <a:ext cx="871554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657"/>
                <a:gridCol w="1185308"/>
                <a:gridCol w="1481635"/>
                <a:gridCol w="888981"/>
                <a:gridCol w="888982"/>
                <a:gridCol w="888981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NP </a:t>
                      </a:r>
                      <a:r>
                        <a:rPr lang="it-IT" sz="2200" dirty="0" err="1" smtClean="0"/>
                        <a:t>involvement</a:t>
                      </a:r>
                      <a:endParaRPr lang="it-IT" sz="2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No. </a:t>
                      </a:r>
                      <a:r>
                        <a:rPr lang="it-IT" sz="2200" dirty="0" err="1" smtClean="0"/>
                        <a:t>pts</a:t>
                      </a:r>
                      <a:r>
                        <a:rPr lang="it-IT" sz="2200" dirty="0" smtClean="0"/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err="1" smtClean="0"/>
                        <a:t>Outcome</a:t>
                      </a:r>
                      <a:endParaRPr lang="it-IT" sz="2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9344">
                <a:tc vMerge="1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it-IT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it-IT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it-IT" sz="2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00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it-IT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it-IT" sz="2200" b="1" dirty="0" smtClean="0"/>
                        <a:t>Diffuse </a:t>
                      </a:r>
                      <a:r>
                        <a:rPr lang="it-IT" sz="2200" b="1" dirty="0" err="1" smtClean="0"/>
                        <a:t>manifestations</a:t>
                      </a:r>
                      <a:r>
                        <a:rPr lang="it-IT" sz="2200" b="1" dirty="0" smtClean="0"/>
                        <a:t> 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/>
                        <a:t>10*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it-IT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1" dirty="0" smtClean="0"/>
                        <a:t>Focal or multifocal pictures 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/>
                        <a:t>9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36</a:t>
                      </a:r>
                      <a:endParaRPr lang="it-IT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1" dirty="0" smtClean="0"/>
                        <a:t>MS-like disorders 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/>
                        <a:t>5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</a:rPr>
                        <a:t>20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fr-FR" sz="2200" b="1" dirty="0" err="1" smtClean="0"/>
                        <a:t>Isolated</a:t>
                      </a:r>
                      <a:r>
                        <a:rPr lang="fr-FR" sz="2200" b="1" dirty="0" smtClean="0"/>
                        <a:t> </a:t>
                      </a:r>
                      <a:r>
                        <a:rPr lang="fr-FR" sz="2200" b="1" dirty="0" err="1" smtClean="0"/>
                        <a:t>optic</a:t>
                      </a:r>
                      <a:r>
                        <a:rPr lang="fr-FR" sz="2200" b="1" dirty="0" smtClean="0"/>
                        <a:t> </a:t>
                      </a:r>
                      <a:r>
                        <a:rPr lang="fr-FR" sz="2200" b="1" dirty="0" err="1" smtClean="0"/>
                        <a:t>neuritis</a:t>
                      </a:r>
                      <a:r>
                        <a:rPr lang="fr-FR" sz="2200" b="1" dirty="0" smtClean="0"/>
                        <a:t> 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/>
                        <a:t>1</a:t>
                      </a:r>
                      <a:endParaRPr lang="it-IT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fr-FR" sz="2200" b="1" dirty="0" smtClean="0">
                          <a:solidFill>
                            <a:srgbClr val="C00000"/>
                          </a:solidFill>
                        </a:rPr>
                        <a:t>4  </a:t>
                      </a:r>
                      <a:endParaRPr lang="it-IT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23528" y="5099136"/>
            <a:ext cx="59444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dirty="0" smtClean="0"/>
              <a:t>*</a:t>
            </a:r>
            <a:r>
              <a:rPr lang="it-IT" sz="1400" dirty="0" smtClean="0"/>
              <a:t> FUP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available</a:t>
            </a:r>
            <a:r>
              <a:rPr lang="it-IT" sz="1400" dirty="0" smtClean="0"/>
              <a:t> in 3 </a:t>
            </a:r>
            <a:r>
              <a:rPr lang="it-IT" sz="1400" dirty="0" err="1" smtClean="0"/>
              <a:t>pts</a:t>
            </a:r>
            <a:r>
              <a:rPr lang="it-IT" sz="1400" dirty="0" smtClean="0"/>
              <a:t>.              </a:t>
            </a:r>
            <a:r>
              <a:rPr lang="it-IT" sz="1400" b="1" dirty="0" smtClean="0"/>
              <a:t> S </a:t>
            </a:r>
            <a:r>
              <a:rPr lang="it-IT" sz="1400" dirty="0" smtClean="0"/>
              <a:t>= </a:t>
            </a:r>
            <a:r>
              <a:rPr lang="it-IT" sz="1400" dirty="0" err="1" smtClean="0"/>
              <a:t>stable</a:t>
            </a:r>
            <a:r>
              <a:rPr lang="it-IT" sz="1400" dirty="0" smtClean="0"/>
              <a:t>; </a:t>
            </a:r>
            <a:r>
              <a:rPr lang="it-IT" sz="1400" b="1" dirty="0" smtClean="0"/>
              <a:t>    I </a:t>
            </a:r>
            <a:r>
              <a:rPr lang="it-IT" sz="1400" dirty="0" smtClean="0"/>
              <a:t>= </a:t>
            </a:r>
            <a:r>
              <a:rPr lang="it-IT" sz="1400" dirty="0" err="1" smtClean="0"/>
              <a:t>improved</a:t>
            </a:r>
            <a:r>
              <a:rPr lang="it-IT" sz="1400" dirty="0" smtClean="0"/>
              <a:t>;    </a:t>
            </a:r>
            <a:r>
              <a:rPr lang="it-IT" sz="1400" b="1" dirty="0" smtClean="0"/>
              <a:t>W</a:t>
            </a:r>
            <a:r>
              <a:rPr lang="it-IT" sz="1400" dirty="0" smtClean="0"/>
              <a:t> = </a:t>
            </a:r>
            <a:r>
              <a:rPr lang="it-IT" sz="1400" dirty="0" err="1" smtClean="0"/>
              <a:t>worsened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722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515938"/>
          </a:xfrm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rgbClr val="FFFF00"/>
                </a:solidFill>
              </a:rPr>
              <a:t>Aspetti clinici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35932"/>
            <a:ext cx="4464050" cy="64928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it-IT" altLang="it-IT" b="1" dirty="0">
                <a:solidFill>
                  <a:schemeClr val="bg1"/>
                </a:solidFill>
              </a:rPr>
              <a:t>Quadri NP polimorfi </a:t>
            </a:r>
          </a:p>
          <a:p>
            <a:pPr>
              <a:lnSpc>
                <a:spcPct val="105000"/>
              </a:lnSpc>
            </a:pPr>
            <a:endParaRPr lang="it-IT" altLang="it-IT" b="1" dirty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  <a:buFontTx/>
              <a:buNone/>
            </a:pPr>
            <a:endParaRPr lang="it-IT" altLang="it-IT" sz="3600" b="1" dirty="0">
              <a:solidFill>
                <a:schemeClr val="bg1"/>
              </a:solidFill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63738" y="5311329"/>
            <a:ext cx="8528742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	(*)  nel </a:t>
            </a:r>
            <a:r>
              <a:rPr lang="it-IT" altLang="it-IT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52 </a:t>
            </a:r>
            <a:r>
              <a:rPr lang="it-IT" altLang="it-IT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%</a:t>
            </a:r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 dei casi della casistica di </a:t>
            </a:r>
            <a:r>
              <a:rPr lang="it-IT" altLang="it-IT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Ferrara 2010</a:t>
            </a:r>
            <a:endParaRPr lang="it-IT" altLang="it-IT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5000"/>
              </a:lnSpc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     nel </a:t>
            </a:r>
            <a:r>
              <a:rPr lang="it-IT" altLang="it-IT" b="1" dirty="0">
                <a:solidFill>
                  <a:srgbClr val="FFFF00"/>
                </a:solidFill>
                <a:latin typeface="Calibri" panose="020F0502020204030204" pitchFamily="34" charset="0"/>
              </a:rPr>
              <a:t>62 % </a:t>
            </a:r>
            <a:r>
              <a:rPr lang="it-IT" alt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casistica di </a:t>
            </a:r>
            <a:r>
              <a:rPr lang="it-IT" altLang="it-IT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Lafitte</a:t>
            </a:r>
            <a:r>
              <a:rPr lang="it-IT" alt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 2001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539750" y="1785219"/>
            <a:ext cx="66960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it-IT" altLang="it-IT" b="1" dirty="0">
                <a:solidFill>
                  <a:schemeClr val="bg1"/>
                </a:solidFill>
                <a:latin typeface="+mn-lt"/>
              </a:rPr>
              <a:t>Tutto il nevrasse può essere colpito</a:t>
            </a:r>
          </a:p>
          <a:p>
            <a:pPr>
              <a:lnSpc>
                <a:spcPct val="105000"/>
              </a:lnSpc>
            </a:pPr>
            <a:endParaRPr lang="it-IT" altLang="it-IT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5000"/>
              </a:lnSpc>
              <a:buFontTx/>
              <a:buNone/>
            </a:pPr>
            <a:endParaRPr lang="it-IT" altLang="it-IT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541338" y="4365104"/>
            <a:ext cx="784708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it-IT" altLang="it-IT" b="1" dirty="0" smtClean="0">
                <a:solidFill>
                  <a:srgbClr val="FFFF00"/>
                </a:solidFill>
                <a:latin typeface="+mn-lt"/>
              </a:rPr>
              <a:t>Possibile </a:t>
            </a:r>
            <a:r>
              <a:rPr lang="it-IT" altLang="it-IT" b="1" dirty="0">
                <a:solidFill>
                  <a:srgbClr val="FFFF00"/>
                </a:solidFill>
                <a:latin typeface="+mn-lt"/>
              </a:rPr>
              <a:t>manifestazione di esordio (*)</a:t>
            </a:r>
          </a:p>
          <a:p>
            <a:pPr>
              <a:lnSpc>
                <a:spcPct val="105000"/>
              </a:lnSpc>
              <a:buFontTx/>
              <a:buNone/>
            </a:pPr>
            <a:endParaRPr lang="it-IT" altLang="it-IT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1338" y="2504357"/>
            <a:ext cx="7415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it-IT" altLang="it-IT" b="1" dirty="0">
                <a:solidFill>
                  <a:schemeClr val="bg1"/>
                </a:solidFill>
                <a:latin typeface="+mn-lt"/>
              </a:rPr>
              <a:t>Esordio spesso insidioso (4</a:t>
            </a:r>
            <a:r>
              <a:rPr lang="it-IT" altLang="it-IT" b="1" baseline="30000" dirty="0">
                <a:solidFill>
                  <a:schemeClr val="bg1"/>
                </a:solidFill>
                <a:latin typeface="+mn-lt"/>
              </a:rPr>
              <a:t>a</a:t>
            </a:r>
            <a:r>
              <a:rPr lang="it-IT" altLang="it-IT" b="1" dirty="0">
                <a:solidFill>
                  <a:schemeClr val="bg1"/>
                </a:solidFill>
                <a:latin typeface="+mn-lt"/>
              </a:rPr>
              <a:t> - 5</a:t>
            </a:r>
            <a:r>
              <a:rPr lang="it-IT" altLang="it-IT" b="1" baseline="30000" dirty="0">
                <a:solidFill>
                  <a:schemeClr val="bg1"/>
                </a:solidFill>
                <a:latin typeface="+mn-lt"/>
              </a:rPr>
              <a:t>a</a:t>
            </a:r>
            <a:r>
              <a:rPr lang="it-IT" altLang="it-IT" b="1" dirty="0">
                <a:solidFill>
                  <a:schemeClr val="bg1"/>
                </a:solidFill>
                <a:latin typeface="+mn-lt"/>
              </a:rPr>
              <a:t> decade)</a:t>
            </a:r>
          </a:p>
          <a:p>
            <a:pPr>
              <a:lnSpc>
                <a:spcPct val="105000"/>
              </a:lnSpc>
              <a:buFontTx/>
              <a:buNone/>
            </a:pPr>
            <a:endParaRPr lang="it-IT" altLang="it-IT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39552" y="3212976"/>
            <a:ext cx="9144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it-IT" altLang="it-IT" b="1" dirty="0">
                <a:solidFill>
                  <a:schemeClr val="bg1"/>
                </a:solidFill>
                <a:latin typeface="+mn-lt"/>
              </a:rPr>
              <a:t>Modalità di decorso variabile </a:t>
            </a: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(intermittente/remittente  o lentamente progressivo</a:t>
            </a:r>
            <a:r>
              <a:rPr lang="it-IT" altLang="it-IT" sz="28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it-IT" altLang="it-IT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6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63864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 err="1">
                <a:solidFill>
                  <a:schemeClr val="bg1"/>
                </a:solidFill>
              </a:rPr>
              <a:t>Clinical</a:t>
            </a:r>
            <a:r>
              <a:rPr lang="it-IT" altLang="it-IT" sz="4000" b="1" dirty="0">
                <a:solidFill>
                  <a:schemeClr val="bg1"/>
                </a:solidFill>
              </a:rPr>
              <a:t> </a:t>
            </a:r>
            <a:r>
              <a:rPr lang="it-IT" altLang="it-IT" sz="4000" b="1" dirty="0" err="1">
                <a:solidFill>
                  <a:schemeClr val="bg1"/>
                </a:solidFill>
              </a:rPr>
              <a:t>spectrum</a:t>
            </a:r>
            <a:r>
              <a:rPr lang="it-IT" altLang="it-IT" sz="4000" b="1" dirty="0">
                <a:solidFill>
                  <a:schemeClr val="bg1"/>
                </a:solidFill>
              </a:rPr>
              <a:t> of CNS </a:t>
            </a:r>
            <a:r>
              <a:rPr lang="it-IT" altLang="it-IT" sz="4000" b="1" dirty="0" err="1">
                <a:solidFill>
                  <a:schemeClr val="bg1"/>
                </a:solidFill>
              </a:rPr>
              <a:t>involvement</a:t>
            </a:r>
            <a:endParaRPr lang="it-IT" altLang="it-IT" sz="4000" b="1" dirty="0">
              <a:solidFill>
                <a:schemeClr val="bg1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4608512" cy="3024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</a:rPr>
              <a:t>Focali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</a:rPr>
              <a:t>Deficit focali </a:t>
            </a:r>
            <a:r>
              <a:rPr lang="it-IT" altLang="it-IT" sz="2000" dirty="0" smtClean="0">
                <a:solidFill>
                  <a:schemeClr val="bg1"/>
                </a:solidFill>
              </a:rPr>
              <a:t>(mono/multipli)</a:t>
            </a:r>
            <a:endParaRPr lang="it-IT" altLang="it-IT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</a:rPr>
              <a:t>Afasia/disartria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</a:rPr>
              <a:t>Convulsioni parziali (rare)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</a:rPr>
              <a:t>S. tronco cerebrale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</a:rPr>
              <a:t>S. cerebellare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</a:rPr>
              <a:t>Sindromi extrapiramidali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73588" y="1052513"/>
            <a:ext cx="43909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  <a:latin typeface="+mn-lt"/>
              </a:rPr>
              <a:t>Mielopatia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Mielite trasversa </a:t>
            </a:r>
            <a:r>
              <a:rPr lang="it-IT" altLang="it-IT" sz="2400" b="1" dirty="0" smtClean="0">
                <a:solidFill>
                  <a:schemeClr val="bg1"/>
                </a:solidFill>
                <a:latin typeface="+mn-lt"/>
              </a:rPr>
              <a:t>acuta</a:t>
            </a:r>
            <a:endParaRPr lang="it-IT" altLang="it-IT" sz="2400" b="1" dirty="0">
              <a:solidFill>
                <a:schemeClr val="bg1"/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Mielite cronica progressiva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S. </a:t>
            </a:r>
            <a:r>
              <a:rPr lang="it-IT" altLang="it-IT" sz="2400" b="1" dirty="0" err="1">
                <a:solidFill>
                  <a:schemeClr val="bg1"/>
                </a:solidFill>
                <a:latin typeface="+mn-lt"/>
              </a:rPr>
              <a:t>Brown-Sequard</a:t>
            </a:r>
            <a:endParaRPr lang="it-IT" altLang="it-IT" sz="2400" b="1" dirty="0">
              <a:solidFill>
                <a:schemeClr val="bg1"/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Vescica neurogena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M. del motoneurone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95288" y="4076700"/>
            <a:ext cx="4246562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800" b="1" dirty="0" smtClean="0">
                <a:solidFill>
                  <a:srgbClr val="FFFF00"/>
                </a:solidFill>
                <a:latin typeface="+mn-lt"/>
              </a:rPr>
              <a:t>Diffuse</a:t>
            </a:r>
            <a:endParaRPr lang="it-IT" altLang="it-IT" sz="2800" b="1" dirty="0">
              <a:solidFill>
                <a:srgbClr val="FFFF00"/>
              </a:solidFill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encefalopatia</a:t>
            </a:r>
          </a:p>
          <a:p>
            <a:pPr lvl="1">
              <a:lnSpc>
                <a:spcPct val="8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Meningite asettica</a:t>
            </a:r>
          </a:p>
          <a:p>
            <a:pPr lvl="1">
              <a:lnSpc>
                <a:spcPct val="8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Meningoencefalite</a:t>
            </a:r>
          </a:p>
          <a:p>
            <a:pPr lvl="1">
              <a:lnSpc>
                <a:spcPct val="8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Disfunzioni cognitive</a:t>
            </a:r>
          </a:p>
          <a:p>
            <a:pPr lvl="1">
              <a:lnSpc>
                <a:spcPct val="8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Ansia, Depressione</a:t>
            </a:r>
          </a:p>
          <a:p>
            <a:pPr lvl="1">
              <a:lnSpc>
                <a:spcPct val="8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Cefalea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it-IT" altLang="it-IT" sz="2400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endParaRPr lang="it-IT" altLang="it-IT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572000" y="4149725"/>
            <a:ext cx="42465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  <a:latin typeface="+mn-lt"/>
              </a:rPr>
              <a:t>Altri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Neuropatia ottica</a:t>
            </a:r>
          </a:p>
          <a:p>
            <a:pPr lvl="1">
              <a:lnSpc>
                <a:spcPct val="90000"/>
              </a:lnSpc>
            </a:pPr>
            <a:r>
              <a:rPr lang="it-IT" altLang="it-IT" sz="2400" b="1" u="sng" dirty="0">
                <a:solidFill>
                  <a:srgbClr val="CCECFF"/>
                </a:solidFill>
                <a:latin typeface="+mn-lt"/>
              </a:rPr>
              <a:t>Quadri SM-</a:t>
            </a:r>
            <a:r>
              <a:rPr lang="it-IT" altLang="it-IT" sz="2400" b="1" u="sng" dirty="0" err="1">
                <a:solidFill>
                  <a:srgbClr val="CCECFF"/>
                </a:solidFill>
                <a:latin typeface="+mn-lt"/>
              </a:rPr>
              <a:t>like</a:t>
            </a:r>
            <a:endParaRPr lang="it-IT" altLang="it-IT" sz="2400" b="1" u="sng" dirty="0">
              <a:solidFill>
                <a:srgbClr val="CCECFF"/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endParaRPr lang="it-IT" altLang="it-IT" sz="2400" b="1" dirty="0">
              <a:solidFill>
                <a:srgbClr val="CCECFF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it-IT" altLang="it-IT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1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8" grpId="0"/>
      <p:bldP spid="93191" grpId="0"/>
      <p:bldP spid="9319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576262"/>
          </a:xfrm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rgbClr val="FFFF00"/>
                </a:solidFill>
              </a:rPr>
              <a:t>Aspetti particolari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79512" y="1196752"/>
            <a:ext cx="88534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314700" indent="-361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7226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1798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6370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50942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5514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Quadri psichiatrici di tipo </a:t>
            </a:r>
            <a:r>
              <a:rPr lang="it-IT" altLang="it-IT" sz="2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prev</a:t>
            </a:r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. neurotico </a:t>
            </a:r>
            <a:endParaRPr lang="it-IT" altLang="it-IT" sz="2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it-IT" alt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aumentati livelli di ostilità, ideazione paranoide, disforia, ansia, somatizzazione e </a:t>
            </a:r>
            <a:r>
              <a:rPr lang="it-IT" altLang="it-IT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compulsività</a:t>
            </a:r>
            <a:r>
              <a:rPr lang="it-IT" alt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, aspetti isteroidi, depressione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79512" y="2709640"/>
            <a:ext cx="8853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314700" indent="-361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7226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1798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6370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50942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5514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Frequenti disturbi del sonno (SFM), talora </a:t>
            </a:r>
            <a:r>
              <a:rPr lang="it-IT" altLang="it-IT" sz="28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narcolessia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79512" y="3357811"/>
            <a:ext cx="88534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314700" indent="-361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7226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1798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6370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50942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5514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Disturbi cognitivi subdoli</a:t>
            </a:r>
            <a:r>
              <a:rPr lang="it-IT" altLang="it-IT" sz="2800" b="1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2800" b="1" smtClean="0">
                <a:solidFill>
                  <a:schemeClr val="bg1"/>
                </a:solidFill>
                <a:latin typeface="Calibri" panose="020F0502020204030204" pitchFamily="34" charset="0"/>
              </a:rPr>
              <a:t>raramente gravi </a:t>
            </a:r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(demenza)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182687" y="4004270"/>
            <a:ext cx="88534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314700" indent="-361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7226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41798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6370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50942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5514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Rari epilessia, psicosi e disturbi del movimento</a:t>
            </a:r>
          </a:p>
          <a:p>
            <a:endParaRPr lang="it-IT" altLang="it-IT" sz="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/>
            <a:endParaRPr lang="it-IT" altLang="it-IT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/>
            <a:r>
              <a:rPr lang="it-IT" altLang="it-IT" sz="1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Malinow</a:t>
            </a:r>
            <a:r>
              <a:rPr lang="it-IT" altLang="it-IT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et al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Ann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Int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Med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1985</a:t>
            </a:r>
          </a:p>
          <a:p>
            <a:pPr lvl="3"/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Drosos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et al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Clin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Exp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Rheumatol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1989</a:t>
            </a:r>
          </a:p>
          <a:p>
            <a:pPr lvl="3"/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Tishler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et al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Clin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Exp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Rheumatol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1997</a:t>
            </a:r>
          </a:p>
          <a:p>
            <a:pPr lvl="3"/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Valtysdottir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et al J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Rheumatol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2000</a:t>
            </a:r>
          </a:p>
          <a:p>
            <a:pPr lvl="3"/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Mitsuo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et al,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Mod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Rheumatol</a:t>
            </a:r>
            <a:r>
              <a:rPr lang="it-IT" altLang="it-IT" sz="1800" dirty="0">
                <a:solidFill>
                  <a:schemeClr val="bg1"/>
                </a:solidFill>
                <a:latin typeface="Calibri" panose="020F0502020204030204" pitchFamily="34" charset="0"/>
              </a:rPr>
              <a:t> 2001</a:t>
            </a:r>
          </a:p>
          <a:p>
            <a:endParaRPr lang="it-IT" altLang="it-IT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5" grpId="0"/>
      <p:bldP spid="133126" grpId="0"/>
      <p:bldP spid="133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7957" y="-4403"/>
            <a:ext cx="6988327" cy="1543001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it-I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Main</a:t>
            </a: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pathogenetic</a:t>
            </a: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pathways</a:t>
            </a: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CNS </a:t>
            </a:r>
            <a:r>
              <a:rPr lang="it-I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damage</a:t>
            </a:r>
            <a:endParaRPr lang="it-IT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4" y="1772816"/>
            <a:ext cx="5598145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smtClean="0"/>
              <a:t>Ischemia, </a:t>
            </a:r>
            <a:r>
              <a:rPr lang="it-IT" sz="2400" b="1" dirty="0" err="1" smtClean="0"/>
              <a:t>thrombosis</a:t>
            </a:r>
            <a:endParaRPr lang="it-IT" sz="24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err="1" smtClean="0"/>
              <a:t>Microangiopathy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vasculopathy</a:t>
            </a:r>
            <a:endParaRPr lang="it-IT" sz="24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smtClean="0"/>
              <a:t>Vessel </a:t>
            </a:r>
            <a:r>
              <a:rPr lang="it-IT" sz="2400" b="1" dirty="0" err="1" smtClean="0"/>
              <a:t>inflammation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vasculitis</a:t>
            </a:r>
            <a:r>
              <a:rPr lang="it-IT" sz="2400" b="1" dirty="0" smtClean="0"/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smtClean="0"/>
              <a:t>Brain </a:t>
            </a:r>
            <a:r>
              <a:rPr lang="it-IT" sz="2400" b="1" dirty="0" err="1" smtClean="0"/>
              <a:t>tissue</a:t>
            </a:r>
            <a:r>
              <a:rPr lang="it-IT" sz="2400" b="1" dirty="0" smtClean="0"/>
              <a:t> or </a:t>
            </a:r>
            <a:r>
              <a:rPr lang="it-IT" sz="2400" b="1" dirty="0" err="1" smtClean="0"/>
              <a:t>meningeal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inflammation</a:t>
            </a:r>
            <a:endParaRPr lang="it-IT" sz="24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err="1" smtClean="0"/>
              <a:t>Neurotoxicity</a:t>
            </a:r>
            <a:endParaRPr lang="it-IT" sz="24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err="1" smtClean="0"/>
              <a:t>Autoantibodies</a:t>
            </a:r>
            <a:endParaRPr lang="it-IT" sz="24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400" b="1" dirty="0" err="1" smtClean="0"/>
              <a:t>Cytokines</a:t>
            </a:r>
            <a:endParaRPr lang="it-IT" sz="2400" b="1" dirty="0" smtClean="0"/>
          </a:p>
          <a:p>
            <a:pPr marL="0" indent="0">
              <a:buNone/>
            </a:pPr>
            <a:endParaRPr lang="it-IT" sz="2400" b="1" dirty="0"/>
          </a:p>
        </p:txBody>
      </p:sp>
      <p:sp>
        <p:nvSpPr>
          <p:cNvPr id="4" name="AutoShape 2" descr="Immagine correla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5652120" y="1772816"/>
            <a:ext cx="3312368" cy="12295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 err="1">
                <a:latin typeface="Calibri" pitchFamily="34" charset="0"/>
              </a:rPr>
              <a:t>Different</a:t>
            </a:r>
            <a:r>
              <a:rPr lang="it-IT" altLang="it-IT" sz="2200" b="1" dirty="0">
                <a:latin typeface="Calibri" pitchFamily="34" charset="0"/>
              </a:rPr>
              <a:t> </a:t>
            </a:r>
            <a:r>
              <a:rPr lang="it-IT" altLang="it-IT" sz="2200" b="1" dirty="0" err="1">
                <a:latin typeface="Calibri" pitchFamily="34" charset="0"/>
              </a:rPr>
              <a:t>clinical</a:t>
            </a:r>
            <a:r>
              <a:rPr lang="it-IT" altLang="it-IT" sz="2200" b="1" dirty="0">
                <a:latin typeface="Calibri" pitchFamily="34" charset="0"/>
              </a:rPr>
              <a:t> </a:t>
            </a:r>
            <a:r>
              <a:rPr lang="it-IT" altLang="it-IT" sz="2200" b="1" dirty="0" err="1">
                <a:latin typeface="Calibri" pitchFamily="34" charset="0"/>
              </a:rPr>
              <a:t>pictures</a:t>
            </a:r>
            <a:r>
              <a:rPr lang="it-IT" altLang="it-IT" sz="2200" b="1" dirty="0">
                <a:latin typeface="Calibri" pitchFamily="34" charset="0"/>
              </a:rPr>
              <a:t> </a:t>
            </a:r>
            <a:r>
              <a:rPr lang="it-IT" altLang="it-IT" sz="2200" b="1" dirty="0" smtClean="0">
                <a:latin typeface="Calibri" pitchFamily="34" charset="0"/>
              </a:rPr>
              <a:t>&amp; </a:t>
            </a:r>
            <a:r>
              <a:rPr lang="it-IT" altLang="it-IT" sz="2200" b="1" dirty="0" err="1" smtClean="0">
                <a:latin typeface="Calibri" pitchFamily="34" charset="0"/>
              </a:rPr>
              <a:t>pathogenetic</a:t>
            </a:r>
            <a:r>
              <a:rPr lang="it-IT" altLang="it-IT" sz="2200" b="1" dirty="0" smtClean="0">
                <a:latin typeface="Calibri" pitchFamily="34" charset="0"/>
              </a:rPr>
              <a:t> </a:t>
            </a:r>
            <a:r>
              <a:rPr lang="it-IT" altLang="it-IT" sz="2200" b="1" dirty="0" err="1">
                <a:latin typeface="Calibri" pitchFamily="34" charset="0"/>
              </a:rPr>
              <a:t>pathways</a:t>
            </a:r>
            <a:r>
              <a:rPr lang="it-IT" altLang="it-IT" sz="2200" b="1" dirty="0">
                <a:latin typeface="Calibri" pitchFamily="34" charset="0"/>
              </a:rPr>
              <a:t> </a:t>
            </a:r>
            <a:r>
              <a:rPr lang="it-IT" altLang="it-IT" sz="2200" b="1" dirty="0" err="1">
                <a:latin typeface="Calibri" pitchFamily="34" charset="0"/>
              </a:rPr>
              <a:t>may</a:t>
            </a:r>
            <a:r>
              <a:rPr lang="it-IT" altLang="it-IT" sz="2200" b="1" dirty="0">
                <a:latin typeface="Calibri" pitchFamily="34" charset="0"/>
              </a:rPr>
              <a:t> </a:t>
            </a:r>
            <a:r>
              <a:rPr lang="it-IT" altLang="it-IT" sz="2200" b="1" dirty="0" err="1">
                <a:latin typeface="Calibri" pitchFamily="34" charset="0"/>
              </a:rPr>
              <a:t>coexist</a:t>
            </a:r>
            <a:endParaRPr lang="it-IT" altLang="it-IT" sz="2200" b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0" t="33607" r="9631" b="33197"/>
          <a:stretch>
            <a:fillRect/>
          </a:stretch>
        </p:blipFill>
        <p:spPr bwMode="auto">
          <a:xfrm>
            <a:off x="4442498" y="4227065"/>
            <a:ext cx="4536504" cy="26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87192" y="3788378"/>
            <a:ext cx="444711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BBB </a:t>
            </a:r>
            <a:r>
              <a:rPr lang="it-IT" sz="2400" b="1" dirty="0" err="1" smtClean="0"/>
              <a:t>dysfunction</a:t>
            </a:r>
            <a:r>
              <a:rPr lang="it-IT" sz="2400" b="1" dirty="0" smtClean="0"/>
              <a:t> or </a:t>
            </a:r>
            <a:r>
              <a:rPr lang="it-IT" sz="2400" b="1" dirty="0" err="1" smtClean="0"/>
              <a:t>damage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4653136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err="1" smtClean="0"/>
              <a:t>Conditions</a:t>
            </a:r>
            <a:r>
              <a:rPr lang="it-IT" sz="2200" b="1" i="1" dirty="0" smtClean="0"/>
              <a:t> </a:t>
            </a:r>
            <a:r>
              <a:rPr lang="it-IT" sz="2200" b="1" i="1" dirty="0" err="1" smtClean="0"/>
              <a:t>which</a:t>
            </a:r>
            <a:r>
              <a:rPr lang="it-IT" sz="2200" b="1" i="1" dirty="0" smtClean="0"/>
              <a:t> can open or </a:t>
            </a:r>
            <a:r>
              <a:rPr lang="it-IT" sz="2200" b="1" i="1" dirty="0" err="1" smtClean="0"/>
              <a:t>damage</a:t>
            </a:r>
            <a:r>
              <a:rPr lang="it-IT" sz="2200" b="1" i="1" dirty="0" smtClean="0"/>
              <a:t> BBB 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b="1" dirty="0" smtClean="0">
                <a:solidFill>
                  <a:schemeClr val="accent1">
                    <a:lumMod val="50000"/>
                  </a:schemeClr>
                </a:solidFill>
              </a:rPr>
              <a:t>Acute stress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b="1" dirty="0" err="1" smtClean="0">
                <a:solidFill>
                  <a:schemeClr val="accent1">
                    <a:lumMod val="50000"/>
                  </a:schemeClr>
                </a:solidFill>
              </a:rPr>
              <a:t>Infections</a:t>
            </a:r>
            <a:endParaRPr lang="it-IT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it-IT" sz="2200" b="1" dirty="0" err="1" smtClean="0">
                <a:solidFill>
                  <a:schemeClr val="accent1">
                    <a:lumMod val="50000"/>
                  </a:schemeClr>
                </a:solidFill>
              </a:rPr>
              <a:t>isease</a:t>
            </a:r>
            <a:r>
              <a:rPr lang="it-IT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accent1">
                    <a:lumMod val="50000"/>
                  </a:schemeClr>
                </a:solidFill>
              </a:rPr>
              <a:t>activity</a:t>
            </a:r>
            <a:endParaRPr lang="it-IT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b="1" dirty="0" err="1" smtClean="0">
                <a:solidFill>
                  <a:schemeClr val="accent1">
                    <a:lumMod val="50000"/>
                  </a:schemeClr>
                </a:solidFill>
              </a:rPr>
              <a:t>Drugs</a:t>
            </a:r>
            <a:r>
              <a:rPr lang="it-IT" sz="2200" b="1" dirty="0" smtClean="0">
                <a:solidFill>
                  <a:schemeClr val="accent1">
                    <a:lumMod val="50000"/>
                  </a:schemeClr>
                </a:solidFill>
              </a:rPr>
              <a:t> …</a:t>
            </a:r>
            <a:endParaRPr lang="it-IT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Risultati immagini per cerv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" y="3677"/>
            <a:ext cx="2308022" cy="15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7475"/>
            <a:ext cx="7772400" cy="431800"/>
          </a:xfrm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rgbClr val="FFFF00"/>
                </a:solidFill>
              </a:rPr>
              <a:t>Risonanza Magnetica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836613"/>
            <a:ext cx="9109075" cy="122396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altLang="it-IT" sz="2800" b="1" dirty="0">
                <a:solidFill>
                  <a:schemeClr val="bg1"/>
                </a:solidFill>
              </a:rPr>
              <a:t>Atrofia cerebrale, dilatazione ventricoli;  frequente riscontro </a:t>
            </a:r>
            <a:r>
              <a:rPr lang="it-IT" altLang="it-IT" sz="2800" b="1" dirty="0">
                <a:solidFill>
                  <a:srgbClr val="FFFF00"/>
                </a:solidFill>
              </a:rPr>
              <a:t>(60-80 %)</a:t>
            </a:r>
            <a:r>
              <a:rPr lang="it-IT" altLang="it-IT" sz="2800" b="1" dirty="0">
                <a:solidFill>
                  <a:schemeClr val="bg1"/>
                </a:solidFill>
              </a:rPr>
              <a:t> di </a:t>
            </a:r>
            <a:r>
              <a:rPr lang="it-IT" altLang="it-IT" sz="2800" b="1" dirty="0">
                <a:solidFill>
                  <a:srgbClr val="FFFF00"/>
                </a:solidFill>
              </a:rPr>
              <a:t>WMH</a:t>
            </a:r>
            <a:r>
              <a:rPr lang="it-IT" altLang="it-IT" sz="2800" b="1" dirty="0">
                <a:solidFill>
                  <a:schemeClr val="bg1"/>
                </a:solidFill>
              </a:rPr>
              <a:t> sottocorticali e peri-ventricolari nei pz. con S. </a:t>
            </a:r>
            <a:r>
              <a:rPr lang="it-IT" altLang="it-IT" sz="2800" b="1" dirty="0" err="1">
                <a:solidFill>
                  <a:schemeClr val="bg1"/>
                </a:solidFill>
              </a:rPr>
              <a:t>Sjogren</a:t>
            </a:r>
            <a:r>
              <a:rPr lang="it-IT" altLang="it-IT" sz="2800" b="1" dirty="0">
                <a:solidFill>
                  <a:schemeClr val="bg1"/>
                </a:solidFill>
              </a:rPr>
              <a:t> (con o senza </a:t>
            </a:r>
            <a:r>
              <a:rPr lang="it-IT" altLang="it-IT" sz="2800" b="1" dirty="0" err="1">
                <a:solidFill>
                  <a:schemeClr val="bg1"/>
                </a:solidFill>
              </a:rPr>
              <a:t>int</a:t>
            </a:r>
            <a:r>
              <a:rPr lang="it-IT" altLang="it-IT" sz="2800" b="1" dirty="0">
                <a:solidFill>
                  <a:schemeClr val="bg1"/>
                </a:solidFill>
              </a:rPr>
              <a:t>. NP)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79388" y="5516563"/>
            <a:ext cx="8785225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000066"/>
                </a:solidFill>
              </a:rPr>
              <a:t>Ferrara </a:t>
            </a:r>
          </a:p>
          <a:p>
            <a:pPr algn="ctr"/>
            <a:r>
              <a:rPr lang="it-IT" altLang="it-IT" sz="3200" b="1" dirty="0">
                <a:solidFill>
                  <a:srgbClr val="000066"/>
                </a:solidFill>
              </a:rPr>
              <a:t>alterazioni RM nel  </a:t>
            </a:r>
            <a:r>
              <a:rPr lang="it-IT" altLang="it-IT" sz="3200" b="1" dirty="0">
                <a:solidFill>
                  <a:srgbClr val="CC3300"/>
                </a:solidFill>
              </a:rPr>
              <a:t>91</a:t>
            </a:r>
            <a:r>
              <a:rPr lang="it-IT" altLang="it-IT" sz="3200" b="1" dirty="0">
                <a:solidFill>
                  <a:srgbClr val="000066"/>
                </a:solidFill>
              </a:rPr>
              <a:t> % dei pz. con </a:t>
            </a:r>
            <a:r>
              <a:rPr lang="it-IT" altLang="it-IT" sz="3200" b="1" dirty="0" err="1">
                <a:solidFill>
                  <a:srgbClr val="000066"/>
                </a:solidFill>
              </a:rPr>
              <a:t>int</a:t>
            </a:r>
            <a:r>
              <a:rPr lang="it-IT" altLang="it-IT" sz="3200" b="1" dirty="0">
                <a:solidFill>
                  <a:srgbClr val="000066"/>
                </a:solidFill>
              </a:rPr>
              <a:t>. SNC       </a:t>
            </a:r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>
            <a:off x="0" y="2579688"/>
            <a:ext cx="9137650" cy="2794000"/>
            <a:chOff x="0" y="1525"/>
            <a:chExt cx="5756" cy="1760"/>
          </a:xfrm>
        </p:grpSpPr>
        <p:pic>
          <p:nvPicPr>
            <p:cNvPr id="176139" name="Picture 11" descr="DSCN009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525"/>
              <a:ext cx="2018" cy="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140" name="Picture 12" descr="DSCN00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" y="1530"/>
              <a:ext cx="2177" cy="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142" name="Picture 14" descr="DSCN01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5"/>
              <a:ext cx="2018" cy="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6154" name="Group 26"/>
          <p:cNvGrpSpPr>
            <a:grpSpLocks/>
          </p:cNvGrpSpPr>
          <p:nvPr/>
        </p:nvGrpSpPr>
        <p:grpSpPr bwMode="auto">
          <a:xfrm>
            <a:off x="0" y="684165"/>
            <a:ext cx="9144000" cy="6167448"/>
            <a:chOff x="0" y="340"/>
            <a:chExt cx="5760" cy="3885"/>
          </a:xfrm>
        </p:grpSpPr>
        <p:pic>
          <p:nvPicPr>
            <p:cNvPr id="176147" name="Picture 19" descr="DSCN009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3" r="8780"/>
            <a:stretch/>
          </p:blipFill>
          <p:spPr bwMode="auto">
            <a:xfrm>
              <a:off x="2934" y="1157"/>
              <a:ext cx="2822" cy="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151" name="Picture 23" descr="FB 2003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8" t="863" r="12197"/>
            <a:stretch/>
          </p:blipFill>
          <p:spPr bwMode="auto">
            <a:xfrm>
              <a:off x="7" y="1167"/>
              <a:ext cx="2946" cy="3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152" name="Rectangle 24"/>
            <p:cNvSpPr>
              <a:spLocks noChangeArrowheads="1"/>
            </p:cNvSpPr>
            <p:nvPr/>
          </p:nvSpPr>
          <p:spPr bwMode="auto">
            <a:xfrm>
              <a:off x="0" y="340"/>
              <a:ext cx="5760" cy="77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algn="ctr">
              <a:solidFill>
                <a:srgbClr val="00003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6153" name="Rectangle 25"/>
            <p:cNvSpPr>
              <a:spLocks noChangeArrowheads="1"/>
            </p:cNvSpPr>
            <p:nvPr/>
          </p:nvSpPr>
          <p:spPr bwMode="auto">
            <a:xfrm>
              <a:off x="158" y="518"/>
              <a:ext cx="197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66700" indent="-2667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ct val="20000"/>
                </a:spcBef>
              </a:pPr>
              <a:r>
                <a:rPr lang="it-IT" altLang="it-IT" sz="3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Quadri mielitici</a:t>
              </a: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2355557" y="102145"/>
            <a:ext cx="4504770" cy="5905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Overlap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Sjogren</a:t>
            </a:r>
            <a:r>
              <a:rPr lang="it-IT" sz="2800" b="1" dirty="0" smtClean="0"/>
              <a:t> &amp; SM</a:t>
            </a:r>
            <a:endParaRPr lang="it-IT" sz="28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739" y="1523660"/>
            <a:ext cx="9128261" cy="5389102"/>
          </a:xfrm>
          <a:prstGeom prst="rect">
            <a:avLst/>
          </a:prstGeom>
          <a:solidFill>
            <a:srgbClr val="F3E7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 smtClean="0"/>
              <a:t>Prevalenza del </a:t>
            </a:r>
            <a:r>
              <a:rPr lang="it-IT" sz="3200" b="1" dirty="0" err="1" smtClean="0"/>
              <a:t>Sjogren</a:t>
            </a:r>
            <a:r>
              <a:rPr lang="it-IT" sz="3200" b="1" dirty="0" smtClean="0"/>
              <a:t> nella SM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2.3 - 3.3 %</a:t>
            </a:r>
            <a:r>
              <a:rPr lang="it-IT" sz="3200" b="1" dirty="0" smtClean="0"/>
              <a:t> </a:t>
            </a:r>
          </a:p>
          <a:p>
            <a:pPr algn="ctr"/>
            <a:endParaRPr lang="it-IT" sz="3200" b="1" dirty="0"/>
          </a:p>
          <a:p>
            <a:pPr algn="ctr"/>
            <a:r>
              <a:rPr lang="it-IT" sz="3200" b="1" dirty="0" smtClean="0"/>
              <a:t>Prevalenza della SM nel </a:t>
            </a:r>
            <a:r>
              <a:rPr lang="it-IT" sz="3200" b="1" dirty="0" err="1" smtClean="0"/>
              <a:t>Sjogren</a:t>
            </a:r>
            <a:endParaRPr lang="it-IT" sz="3200" b="1" dirty="0" smtClean="0"/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u</a:t>
            </a:r>
            <a:r>
              <a:rPr lang="it-IT" sz="3200" b="1" dirty="0" smtClean="0">
                <a:solidFill>
                  <a:srgbClr val="C00000"/>
                </a:solidFill>
              </a:rPr>
              <a:t>p to 30 %</a:t>
            </a:r>
          </a:p>
          <a:p>
            <a:pPr algn="ctr"/>
            <a:endParaRPr lang="it-IT" sz="3200" b="1" dirty="0" smtClean="0"/>
          </a:p>
          <a:p>
            <a:pPr algn="ctr"/>
            <a:r>
              <a:rPr lang="it-IT" sz="3200" b="1" dirty="0" smtClean="0"/>
              <a:t>casistica di Ferrara</a:t>
            </a:r>
            <a:endParaRPr lang="it-IT" sz="3200" b="1" dirty="0"/>
          </a:p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20 %</a:t>
            </a:r>
            <a:r>
              <a:rPr lang="it-IT" sz="3200" b="1" dirty="0" smtClean="0"/>
              <a:t> </a:t>
            </a:r>
          </a:p>
          <a:p>
            <a:pPr algn="ctr"/>
            <a:r>
              <a:rPr lang="it-IT" sz="3200" b="1" dirty="0" smtClean="0"/>
              <a:t>dei quadri neurologici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79388" y="908720"/>
            <a:ext cx="3384500" cy="5905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0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34" grpId="0" animBg="1"/>
      <p:bldP spid="16" grpId="0" animBg="1"/>
      <p:bldP spid="17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4450"/>
            <a:ext cx="7772400" cy="433388"/>
          </a:xfrm>
        </p:spPr>
        <p:txBody>
          <a:bodyPr>
            <a:normAutofit fontScale="90000"/>
          </a:bodyPr>
          <a:lstStyle/>
          <a:p>
            <a:r>
              <a:rPr lang="it-IT" altLang="it-IT" sz="3600" b="1">
                <a:solidFill>
                  <a:srgbClr val="FFFF00"/>
                </a:solidFill>
              </a:rPr>
              <a:t>DD tra S. di Sj</a:t>
            </a:r>
            <a:r>
              <a:rPr lang="it-IT" altLang="it-IT" sz="3200" b="1">
                <a:solidFill>
                  <a:srgbClr val="FFFF00"/>
                </a:solidFill>
              </a:rPr>
              <a:t>ö</a:t>
            </a:r>
            <a:r>
              <a:rPr lang="it-IT" altLang="it-IT" sz="3600" b="1">
                <a:solidFill>
                  <a:srgbClr val="FFFF00"/>
                </a:solidFill>
              </a:rPr>
              <a:t>gren e SM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71438" y="3357563"/>
            <a:ext cx="536416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it-IT" altLang="it-IT" b="1" dirty="0">
                <a:solidFill>
                  <a:srgbClr val="FFFF00"/>
                </a:solidFill>
                <a:latin typeface="Calibri" panose="020F0502020204030204" pitchFamily="34" charset="0"/>
              </a:rPr>
              <a:t>SM</a:t>
            </a:r>
            <a:r>
              <a:rPr lang="it-IT" altLang="it-IT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S. </a:t>
            </a:r>
            <a:r>
              <a:rPr lang="it-IT" altLang="it-IT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sicca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(soggettiva) in </a:t>
            </a:r>
            <a:r>
              <a:rPr lang="it-IT" altLang="it-IT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1/3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dei casi  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F. </a:t>
            </a:r>
            <a:r>
              <a:rPr lang="it-IT" altLang="it-IT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Raynaud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piastrinopenia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ANA nel </a:t>
            </a:r>
            <a:r>
              <a:rPr lang="it-IT" altLang="it-IT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3 - 27 % 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dei casi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Ac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Ro/SSA nel </a:t>
            </a:r>
            <a:r>
              <a:rPr lang="it-IT" altLang="it-IT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2 -15 %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dei casi</a:t>
            </a:r>
          </a:p>
          <a:p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ACL nel </a:t>
            </a:r>
            <a:r>
              <a:rPr lang="it-IT" altLang="it-IT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6-8 %</a:t>
            </a: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dei casi</a:t>
            </a:r>
          </a:p>
          <a:p>
            <a:pPr lvl="1">
              <a:lnSpc>
                <a:spcPct val="80000"/>
              </a:lnSpc>
            </a:pP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Tourbah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et al,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Arch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Neurol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1998</a:t>
            </a:r>
          </a:p>
          <a:p>
            <a:pPr lvl="1">
              <a:lnSpc>
                <a:spcPct val="80000"/>
              </a:lnSpc>
            </a:pP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Ijdo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et al, Lupus 1999</a:t>
            </a:r>
          </a:p>
          <a:p>
            <a:pPr lvl="1">
              <a:lnSpc>
                <a:spcPct val="80000"/>
              </a:lnSpc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De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Andres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et al, Acta N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Scand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2001</a:t>
            </a:r>
          </a:p>
          <a:p>
            <a:pPr lvl="3"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40303" name="Group 15"/>
          <p:cNvGrpSpPr>
            <a:grpSpLocks/>
          </p:cNvGrpSpPr>
          <p:nvPr/>
        </p:nvGrpSpPr>
        <p:grpSpPr bwMode="auto">
          <a:xfrm>
            <a:off x="-612775" y="2833688"/>
            <a:ext cx="5616575" cy="2376487"/>
            <a:chOff x="-386" y="1933"/>
            <a:chExt cx="3538" cy="1497"/>
          </a:xfrm>
        </p:grpSpPr>
        <p:sp>
          <p:nvSpPr>
            <p:cNvPr id="140298" name="Text Box 10"/>
            <p:cNvSpPr txBox="1">
              <a:spLocks noChangeArrowheads="1"/>
            </p:cNvSpPr>
            <p:nvPr/>
          </p:nvSpPr>
          <p:spPr bwMode="auto">
            <a:xfrm>
              <a:off x="114" y="2468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altLang="it-IT" sz="2800" b="1">
                <a:solidFill>
                  <a:srgbClr val="FFFF00"/>
                </a:solidFill>
              </a:endParaRPr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-386" y="1933"/>
              <a:ext cx="3538" cy="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it-IT" altLang="it-IT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179388" y="333375"/>
            <a:ext cx="8964612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Sjogren</a:t>
            </a:r>
            <a:endParaRPr lang="it-IT" altLang="it-IT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Quadri multifocali con decorso remittente e ricorrente 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Quadri di neuropatia ottica e mielopatia acuta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Rilievo di BOC nel LCR</a:t>
            </a:r>
          </a:p>
          <a:p>
            <a:pPr>
              <a:lnSpc>
                <a:spcPct val="80000"/>
              </a:lnSpc>
            </a:pPr>
            <a:r>
              <a:rPr lang="it-IT" alt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Aspetti RM simili alla SM</a:t>
            </a:r>
          </a:p>
          <a:p>
            <a:pPr lvl="1">
              <a:lnSpc>
                <a:spcPct val="80000"/>
              </a:lnSpc>
            </a:pP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Alexander et al,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Ann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Int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Med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1986</a:t>
            </a:r>
          </a:p>
          <a:p>
            <a:pPr lvl="1">
              <a:lnSpc>
                <a:spcPct val="80000"/>
              </a:lnSpc>
            </a:pP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Barnet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et al,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Neurology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1995</a:t>
            </a:r>
          </a:p>
          <a:p>
            <a:pPr lvl="1">
              <a:lnSpc>
                <a:spcPct val="80000"/>
              </a:lnSpc>
            </a:pP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Collard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et al, </a:t>
            </a:r>
            <a:r>
              <a:rPr lang="it-IT" altLang="it-IT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Neurology</a:t>
            </a:r>
            <a:r>
              <a:rPr lang="it-IT" altLang="it-IT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1997</a:t>
            </a:r>
          </a:p>
          <a:p>
            <a:pPr lvl="3">
              <a:buFontTx/>
              <a:buNone/>
            </a:pPr>
            <a:endParaRPr lang="it-IT" altLang="it-IT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40315" name="Group 27"/>
          <p:cNvGrpSpPr>
            <a:grpSpLocks/>
          </p:cNvGrpSpPr>
          <p:nvPr/>
        </p:nvGrpSpPr>
        <p:grpSpPr bwMode="auto">
          <a:xfrm>
            <a:off x="5772150" y="1592263"/>
            <a:ext cx="3162300" cy="5221287"/>
            <a:chOff x="3636" y="1003"/>
            <a:chExt cx="1992" cy="3289"/>
          </a:xfrm>
        </p:grpSpPr>
        <p:pic>
          <p:nvPicPr>
            <p:cNvPr id="140305" name="Picture 17" descr="FB 2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1310"/>
              <a:ext cx="948" cy="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306" name="Picture 18" descr="FB 2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298"/>
              <a:ext cx="952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307" name="Picture 19" descr="FB 20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758"/>
              <a:ext cx="979" cy="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308" name="Picture 20" descr="FB 2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2795"/>
              <a:ext cx="934" cy="1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309" name="Text Box 21"/>
            <p:cNvSpPr txBox="1">
              <a:spLocks noChangeArrowheads="1"/>
            </p:cNvSpPr>
            <p:nvPr/>
          </p:nvSpPr>
          <p:spPr bwMode="auto">
            <a:xfrm>
              <a:off x="3896" y="254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800" b="1">
                  <a:solidFill>
                    <a:schemeClr val="bg1"/>
                  </a:solidFill>
                  <a:latin typeface="Arial" pitchFamily="34" charset="0"/>
                </a:rPr>
                <a:t>2001</a:t>
              </a:r>
            </a:p>
          </p:txBody>
        </p:sp>
        <p:sp>
          <p:nvSpPr>
            <p:cNvPr id="140310" name="Text Box 22"/>
            <p:cNvSpPr txBox="1">
              <a:spLocks noChangeArrowheads="1"/>
            </p:cNvSpPr>
            <p:nvPr/>
          </p:nvSpPr>
          <p:spPr bwMode="auto">
            <a:xfrm>
              <a:off x="4893" y="2531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800" b="1">
                  <a:solidFill>
                    <a:schemeClr val="bg1"/>
                  </a:solidFill>
                  <a:latin typeface="Arial" pitchFamily="34" charset="0"/>
                </a:rPr>
                <a:t>2003</a:t>
              </a:r>
            </a:p>
          </p:txBody>
        </p:sp>
        <p:sp>
          <p:nvSpPr>
            <p:cNvPr id="140311" name="Text Box 23"/>
            <p:cNvSpPr txBox="1">
              <a:spLocks noChangeArrowheads="1"/>
            </p:cNvSpPr>
            <p:nvPr/>
          </p:nvSpPr>
          <p:spPr bwMode="auto">
            <a:xfrm>
              <a:off x="3896" y="4057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800" b="1">
                  <a:solidFill>
                    <a:schemeClr val="bg1"/>
                  </a:solidFill>
                  <a:latin typeface="Arial" pitchFamily="34" charset="0"/>
                </a:rPr>
                <a:t>2005</a:t>
              </a:r>
            </a:p>
          </p:txBody>
        </p:sp>
        <p:sp>
          <p:nvSpPr>
            <p:cNvPr id="140312" name="Text Box 24"/>
            <p:cNvSpPr txBox="1">
              <a:spLocks noChangeArrowheads="1"/>
            </p:cNvSpPr>
            <p:nvPr/>
          </p:nvSpPr>
          <p:spPr bwMode="auto">
            <a:xfrm>
              <a:off x="4939" y="4061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800" b="1">
                  <a:solidFill>
                    <a:schemeClr val="bg1"/>
                  </a:solidFill>
                  <a:latin typeface="Arial" pitchFamily="34" charset="0"/>
                </a:rPr>
                <a:t>2007</a:t>
              </a:r>
            </a:p>
          </p:txBody>
        </p:sp>
        <p:sp>
          <p:nvSpPr>
            <p:cNvPr id="140314" name="Text Box 26"/>
            <p:cNvSpPr txBox="1">
              <a:spLocks noChangeArrowheads="1"/>
            </p:cNvSpPr>
            <p:nvPr/>
          </p:nvSpPr>
          <p:spPr bwMode="auto">
            <a:xfrm>
              <a:off x="4909" y="1003"/>
              <a:ext cx="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000">
                  <a:solidFill>
                    <a:schemeClr val="bg1"/>
                  </a:solidFill>
                  <a:latin typeface="Arial" pitchFamily="34" charset="0"/>
                </a:rPr>
                <a:t>F : 24 yr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2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30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134350" cy="731838"/>
          </a:xfrm>
        </p:spPr>
        <p:txBody>
          <a:bodyPr>
            <a:normAutofit fontScale="90000"/>
          </a:bodyPr>
          <a:lstStyle/>
          <a:p>
            <a:r>
              <a:rPr lang="it-IT" altLang="it-IT" b="1">
                <a:solidFill>
                  <a:srgbClr val="FFFF00"/>
                </a:solidFill>
              </a:rPr>
              <a:t>Neuro-Sjögren </a:t>
            </a:r>
            <a:r>
              <a:rPr lang="it-IT" altLang="it-IT" b="1" i="1">
                <a:solidFill>
                  <a:schemeClr val="bg1"/>
                </a:solidFill>
              </a:rPr>
              <a:t>vs</a:t>
            </a:r>
            <a:r>
              <a:rPr lang="it-IT" altLang="it-IT" b="1">
                <a:solidFill>
                  <a:srgbClr val="FFFF00"/>
                </a:solidFill>
              </a:rPr>
              <a:t> SM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0213"/>
            <a:ext cx="7772400" cy="655637"/>
          </a:xfrm>
        </p:spPr>
        <p:txBody>
          <a:bodyPr/>
          <a:lstStyle/>
          <a:p>
            <a:r>
              <a:rPr lang="it-IT" altLang="it-IT" b="1">
                <a:solidFill>
                  <a:schemeClr val="bg1"/>
                </a:solidFill>
              </a:rPr>
              <a:t>Neuropatia periferica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469900" y="2355850"/>
            <a:ext cx="7772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  <a:latin typeface="+mn-lt"/>
              </a:rPr>
              <a:t>Vasculite cutanea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00113" y="2997200"/>
            <a:ext cx="8170862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  <a:latin typeface="+mn-lt"/>
              </a:rPr>
              <a:t>Presenza di Ac. anti-Ro/SSA e anti-La/SSB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336675" y="3571875"/>
            <a:ext cx="7772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  <a:latin typeface="+mn-lt"/>
              </a:rPr>
              <a:t>Tumefazione delle gh. parotidi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765300" y="4219575"/>
            <a:ext cx="7772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  <a:latin typeface="+mn-lt"/>
              </a:rPr>
              <a:t>Sialoadenite focale (FS </a:t>
            </a:r>
            <a:r>
              <a:rPr lang="it-IT" altLang="it-IT" b="1">
                <a:solidFill>
                  <a:schemeClr val="bg1"/>
                </a:solidFill>
                <a:latin typeface="+mn-lt"/>
                <a:sym typeface="Symbol" pitchFamily="18" charset="2"/>
              </a:rPr>
              <a:t> 1) </a:t>
            </a:r>
            <a:endParaRPr lang="it-IT" altLang="it-IT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2273300" y="4940300"/>
            <a:ext cx="6548438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  <a:latin typeface="+mn-lt"/>
              </a:rPr>
              <a:t>HLA-B8, DR3, DRw52   </a:t>
            </a:r>
            <a:r>
              <a:rPr lang="it-IT" altLang="it-IT" b="1">
                <a:solidFill>
                  <a:srgbClr val="FFFF00"/>
                </a:solidFill>
                <a:latin typeface="+mn-lt"/>
              </a:rPr>
              <a:t>vs</a:t>
            </a:r>
            <a:r>
              <a:rPr lang="it-IT" altLang="it-IT" b="1">
                <a:solidFill>
                  <a:schemeClr val="bg1"/>
                </a:solidFill>
                <a:latin typeface="+mn-lt"/>
              </a:rPr>
              <a:t>   DR2    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2776538" y="5524500"/>
            <a:ext cx="654843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solidFill>
                  <a:schemeClr val="bg1"/>
                </a:solidFill>
                <a:latin typeface="+mn-lt"/>
              </a:rPr>
              <a:t>Minore quantità di BOC nel LCS</a:t>
            </a:r>
          </a:p>
        </p:txBody>
      </p:sp>
    </p:spTree>
    <p:extLst>
      <p:ext uri="{BB962C8B-B14F-4D97-AF65-F5344CB8AC3E}">
        <p14:creationId xmlns:p14="http://schemas.microsoft.com/office/powerpoint/2010/main" val="137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147460" grpId="0"/>
      <p:bldP spid="147461" grpId="0"/>
      <p:bldP spid="147462" grpId="0"/>
      <p:bldP spid="147463" grpId="0"/>
      <p:bldP spid="147464" grpId="0"/>
      <p:bldP spid="1474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 err="1" smtClean="0"/>
              <a:t>Summary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8531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CNS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potential</a:t>
            </a:r>
            <a:r>
              <a:rPr lang="it-IT" dirty="0" smtClean="0"/>
              <a:t> and </a:t>
            </a:r>
            <a:r>
              <a:rPr lang="it-IT" dirty="0" err="1" smtClean="0"/>
              <a:t>not</a:t>
            </a:r>
            <a:r>
              <a:rPr lang="it-IT" dirty="0" smtClean="0"/>
              <a:t> rare target for </a:t>
            </a:r>
            <a:r>
              <a:rPr lang="it-IT" dirty="0" err="1" smtClean="0"/>
              <a:t>damage</a:t>
            </a:r>
            <a:r>
              <a:rPr lang="it-IT" dirty="0" smtClean="0"/>
              <a:t> in </a:t>
            </a:r>
            <a:r>
              <a:rPr lang="it-IT" dirty="0" err="1" smtClean="0"/>
              <a:t>rheumatic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pathogenetic</a:t>
            </a:r>
            <a:r>
              <a:rPr lang="it-IT" dirty="0" smtClean="0"/>
              <a:t> </a:t>
            </a:r>
            <a:r>
              <a:rPr lang="it-IT" dirty="0" err="1" smtClean="0"/>
              <a:t>pathways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in </a:t>
            </a:r>
            <a:r>
              <a:rPr lang="it-IT" dirty="0" err="1" smtClean="0"/>
              <a:t>systemic</a:t>
            </a:r>
            <a:r>
              <a:rPr lang="it-IT" dirty="0" smtClean="0"/>
              <a:t> </a:t>
            </a:r>
            <a:r>
              <a:rPr lang="it-IT" dirty="0" err="1" smtClean="0"/>
              <a:t>rheumatic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r>
              <a:rPr lang="it-IT" dirty="0" smtClean="0"/>
              <a:t> can </a:t>
            </a:r>
            <a:r>
              <a:rPr lang="it-IT" dirty="0" err="1" smtClean="0"/>
              <a:t>lead</a:t>
            </a:r>
            <a:r>
              <a:rPr lang="it-IT" dirty="0" smtClean="0"/>
              <a:t> to NP </a:t>
            </a:r>
            <a:r>
              <a:rPr lang="it-IT" dirty="0" err="1" smtClean="0"/>
              <a:t>involvement</a:t>
            </a: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err="1" smtClean="0"/>
              <a:t>Thinking</a:t>
            </a:r>
            <a:r>
              <a:rPr lang="it-IT" dirty="0" smtClean="0"/>
              <a:t> of an </a:t>
            </a:r>
            <a:r>
              <a:rPr lang="it-IT" dirty="0" err="1" smtClean="0"/>
              <a:t>underlying</a:t>
            </a:r>
            <a:r>
              <a:rPr lang="it-IT" dirty="0" smtClean="0"/>
              <a:t>  </a:t>
            </a:r>
            <a:r>
              <a:rPr lang="it-IT" dirty="0" err="1" smtClean="0"/>
              <a:t>rheumatic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approaching</a:t>
            </a:r>
            <a:r>
              <a:rPr lang="it-IT" dirty="0" smtClean="0"/>
              <a:t> a new </a:t>
            </a:r>
            <a:r>
              <a:rPr lang="it-IT" dirty="0" err="1" smtClean="0"/>
              <a:t>onset</a:t>
            </a:r>
            <a:r>
              <a:rPr lang="it-IT" dirty="0" smtClean="0"/>
              <a:t> NP </a:t>
            </a:r>
            <a:r>
              <a:rPr lang="it-IT" dirty="0" err="1" smtClean="0"/>
              <a:t>picture</a:t>
            </a:r>
            <a:r>
              <a:rPr lang="it-IT" dirty="0" smtClean="0"/>
              <a:t> - </a:t>
            </a:r>
            <a:r>
              <a:rPr lang="it-IT" dirty="0" err="1" smtClean="0"/>
              <a:t>especially</a:t>
            </a:r>
            <a:r>
              <a:rPr lang="it-IT" dirty="0" smtClean="0"/>
              <a:t> in </a:t>
            </a:r>
            <a:r>
              <a:rPr lang="it-IT" dirty="0" err="1" smtClean="0"/>
              <a:t>young</a:t>
            </a:r>
            <a:r>
              <a:rPr lang="it-IT" dirty="0" smtClean="0"/>
              <a:t> </a:t>
            </a:r>
            <a:r>
              <a:rPr lang="it-IT" dirty="0" err="1" smtClean="0"/>
              <a:t>patients</a:t>
            </a:r>
            <a:r>
              <a:rPr lang="it-IT" dirty="0" smtClean="0"/>
              <a:t> –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warmly</a:t>
            </a:r>
            <a:r>
              <a:rPr lang="it-IT" dirty="0" smtClean="0"/>
              <a:t> </a:t>
            </a:r>
            <a:r>
              <a:rPr lang="it-IT" dirty="0" err="1" smtClean="0"/>
              <a:t>advised</a:t>
            </a: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1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2489" y="2204864"/>
            <a:ext cx="5141799" cy="2227383"/>
          </a:xfrm>
        </p:spPr>
        <p:txBody>
          <a:bodyPr>
            <a:normAutofit/>
          </a:bodyPr>
          <a:lstStyle/>
          <a:p>
            <a:r>
              <a:rPr lang="it-IT" b="1" dirty="0" smtClean="0"/>
              <a:t>L’interessamento del sistema nervoso centrale nel LES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598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51520" y="3409281"/>
            <a:ext cx="8712968" cy="3448719"/>
            <a:chOff x="3990469" y="2257153"/>
            <a:chExt cx="4988844" cy="21799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0412" r="69579"/>
            <a:stretch/>
          </p:blipFill>
          <p:spPr>
            <a:xfrm>
              <a:off x="3990469" y="2257153"/>
              <a:ext cx="1843436" cy="21799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2551" t="10412" r="28857"/>
            <a:stretch/>
          </p:blipFill>
          <p:spPr>
            <a:xfrm>
              <a:off x="5887054" y="2257153"/>
              <a:ext cx="1732632" cy="21799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75204" t="10412" r="12341"/>
            <a:stretch/>
          </p:blipFill>
          <p:spPr>
            <a:xfrm>
              <a:off x="7653058" y="2257153"/>
              <a:ext cx="754706" cy="21799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89826" t="10412"/>
            <a:stretch/>
          </p:blipFill>
          <p:spPr>
            <a:xfrm>
              <a:off x="8362754" y="2257153"/>
              <a:ext cx="616559" cy="217996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966346" y="6626380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 dirty="0" err="1" smtClean="0">
                <a:latin typeface="Arial"/>
                <a:cs typeface="Arial"/>
              </a:rPr>
              <a:t>Mak</a:t>
            </a:r>
            <a:r>
              <a:rPr lang="en-US" sz="1200" b="0" i="1" dirty="0">
                <a:latin typeface="Arial"/>
                <a:cs typeface="Arial"/>
              </a:rPr>
              <a:t> A, et al. </a:t>
            </a:r>
            <a:r>
              <a:rPr lang="en-US" sz="1200" b="0" i="1" dirty="0" err="1">
                <a:latin typeface="Arial"/>
                <a:cs typeface="Arial"/>
              </a:rPr>
              <a:t>Semin</a:t>
            </a:r>
            <a:r>
              <a:rPr lang="en-US" sz="1200" b="0" i="1" dirty="0">
                <a:latin typeface="Arial"/>
                <a:cs typeface="Arial"/>
              </a:rPr>
              <a:t> Arthritis </a:t>
            </a:r>
            <a:r>
              <a:rPr lang="en-US" sz="1200" b="0" i="1" dirty="0" smtClean="0">
                <a:latin typeface="Arial"/>
                <a:cs typeface="Arial"/>
              </a:rPr>
              <a:t>Rheum. 2012</a:t>
            </a:r>
            <a:endParaRPr lang="en-US" sz="1200" b="0" i="1" dirty="0">
              <a:latin typeface="Arial"/>
              <a:cs typeface="Arial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467544" y="4350587"/>
            <a:ext cx="8247486" cy="438832"/>
          </a:xfrm>
          <a:prstGeom prst="rect">
            <a:avLst/>
          </a:prstGeom>
          <a:noFill/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552885" y="4376524"/>
            <a:ext cx="2318561" cy="38921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it-IT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Neuropsychiatric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damage</a:t>
            </a:r>
            <a:endParaRPr lang="it-IT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it-IT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Renal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damage</a:t>
            </a:r>
            <a:endParaRPr lang="it-IT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t="20873"/>
          <a:stretch/>
        </p:blipFill>
        <p:spPr bwMode="auto">
          <a:xfrm>
            <a:off x="4136695" y="560486"/>
            <a:ext cx="4771266" cy="2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ttore 1 19"/>
          <p:cNvCxnSpPr/>
          <p:nvPr/>
        </p:nvCxnSpPr>
        <p:spPr bwMode="auto">
          <a:xfrm flipV="1">
            <a:off x="4964799" y="2125043"/>
            <a:ext cx="1080120" cy="144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1 20"/>
          <p:cNvCxnSpPr/>
          <p:nvPr/>
        </p:nvCxnSpPr>
        <p:spPr bwMode="auto">
          <a:xfrm>
            <a:off x="6044919" y="2125043"/>
            <a:ext cx="108012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1 21"/>
          <p:cNvCxnSpPr/>
          <p:nvPr/>
        </p:nvCxnSpPr>
        <p:spPr bwMode="auto">
          <a:xfrm flipV="1">
            <a:off x="7155519" y="1992075"/>
            <a:ext cx="1080120" cy="1821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asellaDiTesto 22"/>
          <p:cNvSpPr txBox="1"/>
          <p:nvPr/>
        </p:nvSpPr>
        <p:spPr>
          <a:xfrm>
            <a:off x="8349175" y="1726903"/>
            <a:ext cx="779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NPSLE</a:t>
            </a:r>
            <a:endParaRPr lang="it-IT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l="28747" r="23157" b="93542"/>
          <a:stretch/>
        </p:blipFill>
        <p:spPr bwMode="auto">
          <a:xfrm>
            <a:off x="5076899" y="476672"/>
            <a:ext cx="32286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l="22011" t="12231" r="17796" b="79971"/>
          <a:stretch/>
        </p:blipFill>
        <p:spPr bwMode="auto">
          <a:xfrm>
            <a:off x="4474284" y="692696"/>
            <a:ext cx="4265236" cy="36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ttore 1 26"/>
          <p:cNvCxnSpPr/>
          <p:nvPr/>
        </p:nvCxnSpPr>
        <p:spPr bwMode="auto">
          <a:xfrm flipV="1">
            <a:off x="7120161" y="876261"/>
            <a:ext cx="340709" cy="34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</a:blip>
          <a:srcRect t="35211" r="96998" b="36023"/>
          <a:stretch/>
        </p:blipFill>
        <p:spPr bwMode="auto">
          <a:xfrm>
            <a:off x="4067944" y="927607"/>
            <a:ext cx="243874" cy="155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4"/>
          <p:cNvSpPr txBox="1"/>
          <p:nvPr/>
        </p:nvSpPr>
        <p:spPr>
          <a:xfrm>
            <a:off x="212671" y="3029509"/>
            <a:ext cx="856976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Calibri" panose="020F0502020204030204" pitchFamily="34" charset="0"/>
              </a:rPr>
              <a:t>Predictors of mortality in SLE (meta-regression)</a:t>
            </a:r>
            <a:endParaRPr lang="en-US" sz="2200" b="1" i="1" dirty="0">
              <a:latin typeface="Calibri" panose="020F0502020204030204" pitchFamily="34" charset="0"/>
            </a:endParaRPr>
          </a:p>
        </p:txBody>
      </p:sp>
      <p:sp>
        <p:nvSpPr>
          <p:cNvPr id="24" name="Rettangolo 2"/>
          <p:cNvSpPr>
            <a:spLocks noChangeArrowheads="1"/>
          </p:cNvSpPr>
          <p:nvPr/>
        </p:nvSpPr>
        <p:spPr bwMode="auto">
          <a:xfrm>
            <a:off x="99702" y="548680"/>
            <a:ext cx="39682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4625" indent="-174625" eaLnBrk="1" hangingPunct="1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200" b="1" dirty="0">
                <a:latin typeface="Calibri" pitchFamily="34" charset="0"/>
              </a:rPr>
              <a:t>CNS </a:t>
            </a:r>
            <a:r>
              <a:rPr lang="en-US" altLang="it-IT" sz="2200" b="1" dirty="0" smtClean="0">
                <a:latin typeface="Calibri" pitchFamily="34" charset="0"/>
              </a:rPr>
              <a:t>involvement </a:t>
            </a:r>
            <a:r>
              <a:rPr lang="en-US" altLang="it-IT" sz="2200" b="1" dirty="0">
                <a:latin typeface="Calibri" pitchFamily="34" charset="0"/>
              </a:rPr>
              <a:t>affects </a:t>
            </a:r>
            <a:r>
              <a:rPr lang="en-US" altLang="it-IT" sz="2200" b="1" dirty="0" smtClean="0">
                <a:latin typeface="Calibri" pitchFamily="34" charset="0"/>
              </a:rPr>
              <a:t>patient’s </a:t>
            </a:r>
            <a:r>
              <a:rPr lang="en-US" altLang="it-IT" sz="2200" b="1" dirty="0">
                <a:solidFill>
                  <a:srgbClr val="C00000"/>
                </a:solidFill>
                <a:latin typeface="Calibri" pitchFamily="34" charset="0"/>
              </a:rPr>
              <a:t>quality of life </a:t>
            </a:r>
            <a:r>
              <a:rPr lang="en-US" altLang="it-IT" sz="2200" b="1" dirty="0">
                <a:latin typeface="Calibri" pitchFamily="34" charset="0"/>
              </a:rPr>
              <a:t>and is associated with poor prognosis</a:t>
            </a:r>
            <a:endParaRPr lang="it-IT" altLang="it-IT" sz="2200" b="1" dirty="0">
              <a:latin typeface="Calibri" pitchFamily="34" charset="0"/>
            </a:endParaRPr>
          </a:p>
        </p:txBody>
      </p:sp>
      <p:sp>
        <p:nvSpPr>
          <p:cNvPr id="33" name="Rettangolo 2"/>
          <p:cNvSpPr>
            <a:spLocks noChangeArrowheads="1"/>
          </p:cNvSpPr>
          <p:nvPr/>
        </p:nvSpPr>
        <p:spPr bwMode="auto">
          <a:xfrm>
            <a:off x="99702" y="1837273"/>
            <a:ext cx="39682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4625" indent="-174625" eaLnBrk="1" hangingPunct="1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200" b="1" dirty="0" smtClean="0">
                <a:latin typeface="Calibri" pitchFamily="34" charset="0"/>
              </a:rPr>
              <a:t>NP involvement </a:t>
            </a:r>
            <a:r>
              <a:rPr lang="en-US" altLang="it-IT" sz="2200" b="1" dirty="0">
                <a:latin typeface="Calibri" pitchFamily="34" charset="0"/>
              </a:rPr>
              <a:t>represents one of the main causes of </a:t>
            </a:r>
            <a:r>
              <a:rPr lang="en-US" altLang="it-IT" sz="2200" b="1" dirty="0">
                <a:solidFill>
                  <a:srgbClr val="C00000"/>
                </a:solidFill>
                <a:latin typeface="Calibri" pitchFamily="34" charset="0"/>
              </a:rPr>
              <a:t>morbidity</a:t>
            </a:r>
            <a:r>
              <a:rPr lang="en-US" altLang="it-IT" sz="2200" b="1" dirty="0">
                <a:latin typeface="Calibri" pitchFamily="34" charset="0"/>
              </a:rPr>
              <a:t> and </a:t>
            </a:r>
            <a:r>
              <a:rPr lang="en-US" altLang="it-IT" sz="2200" b="1" dirty="0">
                <a:solidFill>
                  <a:srgbClr val="C00000"/>
                </a:solidFill>
                <a:latin typeface="Calibri" pitchFamily="34" charset="0"/>
              </a:rPr>
              <a:t>mortality</a:t>
            </a:r>
            <a:r>
              <a:rPr lang="en-US" altLang="it-IT" sz="2200" b="1" dirty="0">
                <a:latin typeface="Calibri" pitchFamily="34" charset="0"/>
              </a:rPr>
              <a:t> in SLE </a:t>
            </a:r>
            <a:endParaRPr lang="it-IT" altLang="it-IT" sz="2200" b="1" dirty="0">
              <a:latin typeface="Calibri" pitchFamily="34" charset="0"/>
            </a:endParaRPr>
          </a:p>
        </p:txBody>
      </p:sp>
      <p:sp>
        <p:nvSpPr>
          <p:cNvPr id="34" name="Rettangolo 3"/>
          <p:cNvSpPr>
            <a:spLocks noChangeArrowheads="1"/>
          </p:cNvSpPr>
          <p:nvPr/>
        </p:nvSpPr>
        <p:spPr bwMode="auto">
          <a:xfrm>
            <a:off x="1475656" y="1537047"/>
            <a:ext cx="2554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0" i="1" dirty="0" err="1">
                <a:latin typeface="Calibri" pitchFamily="34" charset="0"/>
              </a:rPr>
              <a:t>Hanly</a:t>
            </a:r>
            <a:r>
              <a:rPr lang="en-US" altLang="it-IT" sz="1400" b="0" i="1" dirty="0">
                <a:latin typeface="Calibri" pitchFamily="34" charset="0"/>
              </a:rPr>
              <a:t> JG et al.</a:t>
            </a:r>
            <a:r>
              <a:rPr lang="it-IT" altLang="it-IT" sz="1400" b="0" i="1" dirty="0">
                <a:latin typeface="Calibri" pitchFamily="34" charset="0"/>
              </a:rPr>
              <a:t> J </a:t>
            </a:r>
            <a:r>
              <a:rPr lang="it-IT" altLang="it-IT" sz="1400" b="0" i="1" dirty="0" err="1">
                <a:latin typeface="Calibri" pitchFamily="34" charset="0"/>
              </a:rPr>
              <a:t>Rheumatol</a:t>
            </a:r>
            <a:r>
              <a:rPr lang="it-IT" altLang="it-IT" sz="1400" b="0" i="1" dirty="0">
                <a:latin typeface="Calibri" pitchFamily="34" charset="0"/>
              </a:rPr>
              <a:t> 2009</a:t>
            </a:r>
            <a:endParaRPr lang="it-IT" altLang="it-IT" sz="1400" i="1" dirty="0">
              <a:latin typeface="Calibri" pitchFamily="34" charset="0"/>
            </a:endParaRPr>
          </a:p>
        </p:txBody>
      </p:sp>
      <p:sp>
        <p:nvSpPr>
          <p:cNvPr id="35" name="CasellaDiTesto 4"/>
          <p:cNvSpPr txBox="1">
            <a:spLocks noChangeArrowheads="1"/>
          </p:cNvSpPr>
          <p:nvPr/>
        </p:nvSpPr>
        <p:spPr bwMode="auto">
          <a:xfrm>
            <a:off x="0" y="2636"/>
            <a:ext cx="9143999" cy="4624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400" b="1" dirty="0" err="1" smtClean="0">
                <a:latin typeface="Calibri" pitchFamily="34" charset="0"/>
              </a:rPr>
              <a:t>Neuropsychiatric</a:t>
            </a:r>
            <a:r>
              <a:rPr lang="it-IT" altLang="it-IT" sz="3400" b="1" dirty="0" smtClean="0">
                <a:latin typeface="Calibri" pitchFamily="34" charset="0"/>
              </a:rPr>
              <a:t> lupus</a:t>
            </a:r>
            <a:endParaRPr lang="it-IT" altLang="it-IT" sz="3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23" grpId="0" animBg="1"/>
      <p:bldP spid="29" grpId="0" animBg="1"/>
      <p:bldP spid="24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070789"/>
            <a:ext cx="8537773" cy="1975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6660232" y="2762933"/>
            <a:ext cx="2082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i="1" dirty="0">
                <a:latin typeface="Arial" pitchFamily="34" charset="0"/>
              </a:rPr>
              <a:t>Sem </a:t>
            </a:r>
            <a:r>
              <a:rPr lang="it-IT" altLang="it-IT" sz="1200" b="1" i="1" dirty="0" err="1">
                <a:latin typeface="Arial" pitchFamily="34" charset="0"/>
              </a:rPr>
              <a:t>Arthritis</a:t>
            </a:r>
            <a:r>
              <a:rPr lang="it-IT" altLang="it-IT" sz="1200" b="1" i="1" dirty="0">
                <a:latin typeface="Arial" pitchFamily="34" charset="0"/>
              </a:rPr>
              <a:t> </a:t>
            </a:r>
            <a:r>
              <a:rPr lang="it-IT" altLang="it-IT" sz="1200" b="1" i="1" dirty="0" err="1">
                <a:latin typeface="Arial" pitchFamily="34" charset="0"/>
              </a:rPr>
              <a:t>Rheum</a:t>
            </a:r>
            <a:r>
              <a:rPr lang="it-IT" altLang="it-IT" sz="1200" b="1" i="1" dirty="0">
                <a:latin typeface="Arial" pitchFamily="34" charset="0"/>
              </a:rPr>
              <a:t> 2011</a:t>
            </a:r>
          </a:p>
        </p:txBody>
      </p:sp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251521" y="3557588"/>
            <a:ext cx="8537772" cy="9540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Calibri" pitchFamily="34" charset="0"/>
              </a:rPr>
              <a:t>The overall prevalence of NP syndromes in SLE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Calibri" pitchFamily="34" charset="0"/>
              </a:rPr>
              <a:t>patients was estimated to be </a:t>
            </a:r>
            <a:r>
              <a:rPr lang="en-US" altLang="it-IT" sz="2800" b="1" dirty="0">
                <a:solidFill>
                  <a:srgbClr val="990000"/>
                </a:solidFill>
                <a:latin typeface="Calibri" pitchFamily="34" charset="0"/>
              </a:rPr>
              <a:t>56.3 %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1" y="3131676"/>
            <a:ext cx="85377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err="1">
                <a:latin typeface="Calibri" panose="020F0502020204030204" pitchFamily="34" charset="0"/>
                <a:cs typeface="Arial" charset="0"/>
              </a:rPr>
              <a:t>According</a:t>
            </a:r>
            <a:r>
              <a:rPr lang="it-IT" b="1" dirty="0">
                <a:latin typeface="Calibri" panose="020F0502020204030204" pitchFamily="34" charset="0"/>
                <a:cs typeface="Arial" charset="0"/>
              </a:rPr>
              <a:t> to 10 high-</a:t>
            </a:r>
            <a:r>
              <a:rPr lang="it-IT" b="1" dirty="0" err="1">
                <a:latin typeface="Calibri" panose="020F0502020204030204" pitchFamily="34" charset="0"/>
                <a:cs typeface="Arial" charset="0"/>
              </a:rPr>
              <a:t>quality</a:t>
            </a:r>
            <a:r>
              <a:rPr lang="it-IT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Arial" charset="0"/>
              </a:rPr>
              <a:t>prospective studies, which included 2,049 SLE patients</a:t>
            </a:r>
            <a:endParaRPr lang="it-IT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6" name="Picture 2" descr="http://it.stockfresh.com/image/zoom/235089/stockfresh_448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63"/>
          <a:stretch>
            <a:fillRect/>
          </a:stretch>
        </p:blipFill>
        <p:spPr bwMode="auto">
          <a:xfrm>
            <a:off x="684213" y="5373688"/>
            <a:ext cx="43195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0"/>
          <p:cNvSpPr>
            <a:spLocks noChangeArrowheads="1"/>
          </p:cNvSpPr>
          <p:nvPr/>
        </p:nvSpPr>
        <p:spPr bwMode="auto">
          <a:xfrm>
            <a:off x="5651500" y="5373688"/>
            <a:ext cx="2305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 i="1" dirty="0">
                <a:latin typeface="Calibri" pitchFamily="34" charset="0"/>
              </a:rPr>
              <a:t>i.e. one out of two !</a:t>
            </a:r>
            <a:endParaRPr lang="it-IT" altLang="it-IT" b="1" i="1" dirty="0">
              <a:latin typeface="Calibri" pitchFamily="34" charset="0"/>
            </a:endParaRPr>
          </a:p>
        </p:txBody>
      </p:sp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611188" y="45529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rgbClr val="C00000"/>
                </a:solidFill>
                <a:latin typeface="Calibri" pitchFamily="34" charset="0"/>
              </a:rPr>
              <a:t>93.1</a:t>
            </a:r>
            <a:r>
              <a:rPr lang="en-US" altLang="it-IT" sz="2400" b="1" dirty="0">
                <a:latin typeface="Calibri" pitchFamily="34" charset="0"/>
              </a:rPr>
              <a:t> </a:t>
            </a:r>
            <a:r>
              <a:rPr lang="en-US" altLang="it-IT" sz="2400" b="1" dirty="0">
                <a:solidFill>
                  <a:srgbClr val="C00000"/>
                </a:solidFill>
                <a:latin typeface="Calibri" pitchFamily="34" charset="0"/>
              </a:rPr>
              <a:t>%</a:t>
            </a:r>
            <a:r>
              <a:rPr lang="en-US" altLang="it-IT" sz="2400" b="1" dirty="0">
                <a:latin typeface="Calibri" pitchFamily="34" charset="0"/>
              </a:rPr>
              <a:t> CNS   vs   </a:t>
            </a:r>
            <a:r>
              <a:rPr lang="en-US" altLang="it-IT" sz="2400" b="1" dirty="0">
                <a:solidFill>
                  <a:srgbClr val="C00000"/>
                </a:solidFill>
                <a:latin typeface="Calibri" pitchFamily="34" charset="0"/>
              </a:rPr>
              <a:t>6.9 % </a:t>
            </a:r>
            <a:r>
              <a:rPr lang="en-US" altLang="it-IT" sz="2400" b="1" dirty="0">
                <a:latin typeface="Calibri" pitchFamily="34" charset="0"/>
              </a:rPr>
              <a:t>PNS</a:t>
            </a:r>
            <a:endParaRPr lang="it-IT" altLang="it-IT" sz="2400" b="1" dirty="0"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3680"/>
            <a:ext cx="85377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The </a:t>
            </a:r>
            <a:r>
              <a:rPr lang="it-IT" sz="2800" b="1" dirty="0" err="1" smtClean="0"/>
              <a:t>burden</a:t>
            </a:r>
            <a:r>
              <a:rPr lang="it-IT" sz="2800" b="1" dirty="0" smtClean="0"/>
              <a:t> of NPSLE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907704" y="590638"/>
            <a:ext cx="538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Range</a:t>
            </a:r>
            <a:r>
              <a:rPr lang="it-IT" sz="2400" dirty="0" smtClean="0"/>
              <a:t> of </a:t>
            </a:r>
            <a:r>
              <a:rPr lang="it-IT" sz="2400" dirty="0" err="1" smtClean="0"/>
              <a:t>reported</a:t>
            </a:r>
            <a:r>
              <a:rPr lang="it-IT" sz="2400" dirty="0" smtClean="0"/>
              <a:t> </a:t>
            </a:r>
            <a:r>
              <a:rPr lang="it-IT" sz="2400" dirty="0" err="1" smtClean="0"/>
              <a:t>prevalence</a:t>
            </a:r>
            <a:r>
              <a:rPr lang="it-IT" sz="2400" dirty="0" smtClean="0"/>
              <a:t> :  </a:t>
            </a:r>
            <a:r>
              <a:rPr lang="it-IT" sz="2400" b="1" dirty="0" smtClean="0">
                <a:solidFill>
                  <a:srgbClr val="C00000"/>
                </a:solidFill>
              </a:rPr>
              <a:t>14 - 95 %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3568</Words>
  <Application>Microsoft Office PowerPoint</Application>
  <PresentationFormat>Presentazione su schermo (4:3)</PresentationFormat>
  <Paragraphs>1028</Paragraphs>
  <Slides>63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 scenarios in every day clinical practice</vt:lpstr>
      <vt:lpstr>Main pathogenetic pathways for CNS damage</vt:lpstr>
      <vt:lpstr>L’interessamento del sistema nervoso centrale nel 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NP syndromes as disease classification criteria</vt:lpstr>
      <vt:lpstr>Presentazione standard di PowerPoint</vt:lpstr>
      <vt:lpstr>Presentazione standard di PowerPoint</vt:lpstr>
      <vt:lpstr>Presentazione standard di PowerPoint</vt:lpstr>
      <vt:lpstr>One of the major challenges in diagnosing NP involvement, is that in NPSLE nothing is specific !</vt:lpstr>
      <vt:lpstr>Presentazione standard di PowerPoint</vt:lpstr>
      <vt:lpstr>How to approach attribution in NPSLE ?                                The Italian Study Group for NP-Lupus (Research project : on behalf of Italian Society of Reumatology)</vt:lpstr>
      <vt:lpstr>WHAT ABOUT NEUROIMAGING ?</vt:lpstr>
      <vt:lpstr>Presentazione standard di PowerPoint</vt:lpstr>
      <vt:lpstr>The pattern of MRI abnormalities in NP-SLE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L’interessamento del sistema nervoso centrale nel m. di Behçet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International Consensus Recommendation (ICR) criteria for Neuro Behçet Disease (NBD) diagnosis (2014)</vt:lpstr>
      <vt:lpstr>Presentazione standard di PowerPoint</vt:lpstr>
      <vt:lpstr>Presentazione standard di PowerPoint</vt:lpstr>
      <vt:lpstr>Classificazione Neuro-Behcet</vt:lpstr>
      <vt:lpstr>Clinical phenotypes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Differential diagnosis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Aspetti clinici</vt:lpstr>
      <vt:lpstr>Clinical spectrum of CNS involvement</vt:lpstr>
      <vt:lpstr>Aspetti particolari</vt:lpstr>
      <vt:lpstr>Risonanza Magnetica</vt:lpstr>
      <vt:lpstr>DD tra S. di Sjögren e SM</vt:lpstr>
      <vt:lpstr>Neuro-Sjögren vs SM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Marcello Govoni</cp:lastModifiedBy>
  <cp:revision>120</cp:revision>
  <dcterms:created xsi:type="dcterms:W3CDTF">2016-04-14T16:31:46Z</dcterms:created>
  <dcterms:modified xsi:type="dcterms:W3CDTF">2018-04-11T08:55:31Z</dcterms:modified>
</cp:coreProperties>
</file>